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theme/theme40.xml" ContentType="application/vnd.openxmlformats-officedocument.theme+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theme/theme49.xml" ContentType="application/vnd.openxmlformats-officedocument.theme+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theme/theme51.xml" ContentType="application/vnd.openxmlformats-officedocument.theme+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theme/theme52.xml" ContentType="application/vnd.openxmlformats-officedocument.theme+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theme/theme53.xml" ContentType="application/vnd.openxmlformats-officedocument.theme+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theme/theme54.xml" ContentType="application/vnd.openxmlformats-officedocument.theme+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theme/theme55.xml" ContentType="application/vnd.openxmlformats-officedocument.theme+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56.xml" ContentType="application/vnd.openxmlformats-officedocument.theme+xml"/>
  <Override PartName="/ppt/theme/theme57.xml" ContentType="application/vnd.openxmlformats-officedocument.theme+xml"/>
  <Override PartName="/ppt/theme/theme58.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289" r:id="rId39"/>
    <p:sldMasterId id="2147488411" r:id="rId40"/>
    <p:sldMasterId id="2147488587" r:id="rId41"/>
    <p:sldMasterId id="2147488685" r:id="rId42"/>
    <p:sldMasterId id="2147488697" r:id="rId43"/>
    <p:sldMasterId id="2147488710" r:id="rId44"/>
    <p:sldMasterId id="2147488804" r:id="rId45"/>
    <p:sldMasterId id="2147488832" r:id="rId46"/>
    <p:sldMasterId id="2147488860" r:id="rId47"/>
    <p:sldMasterId id="2147488872" r:id="rId48"/>
    <p:sldMasterId id="2147488897" r:id="rId49"/>
    <p:sldMasterId id="2147488910" r:id="rId50"/>
    <p:sldMasterId id="2147488924" r:id="rId51"/>
    <p:sldMasterId id="2147488939" r:id="rId52"/>
    <p:sldMasterId id="2147488951" r:id="rId53"/>
    <p:sldMasterId id="2147488965" r:id="rId54"/>
    <p:sldMasterId id="2147488977" r:id="rId55"/>
    <p:sldMasterId id="2147488990" r:id="rId56"/>
  </p:sldMasterIdLst>
  <p:notesMasterIdLst>
    <p:notesMasterId r:id="rId128"/>
  </p:notesMasterIdLst>
  <p:handoutMasterIdLst>
    <p:handoutMasterId r:id="rId129"/>
  </p:handoutMasterIdLst>
  <p:sldIdLst>
    <p:sldId id="722" r:id="rId57"/>
    <p:sldId id="5489" r:id="rId58"/>
    <p:sldId id="5903" r:id="rId59"/>
    <p:sldId id="2566" r:id="rId60"/>
    <p:sldId id="5900" r:id="rId61"/>
    <p:sldId id="5901" r:id="rId62"/>
    <p:sldId id="5902" r:id="rId63"/>
    <p:sldId id="5885" r:id="rId64"/>
    <p:sldId id="5884" r:id="rId65"/>
    <p:sldId id="5886" r:id="rId66"/>
    <p:sldId id="5887" r:id="rId67"/>
    <p:sldId id="5888" r:id="rId68"/>
    <p:sldId id="2584" r:id="rId69"/>
    <p:sldId id="5889" r:id="rId70"/>
    <p:sldId id="5890" r:id="rId71"/>
    <p:sldId id="5891" r:id="rId72"/>
    <p:sldId id="5892" r:id="rId73"/>
    <p:sldId id="5893" r:id="rId74"/>
    <p:sldId id="5894" r:id="rId75"/>
    <p:sldId id="5895" r:id="rId76"/>
    <p:sldId id="5912" r:id="rId77"/>
    <p:sldId id="5913" r:id="rId78"/>
    <p:sldId id="5896" r:id="rId79"/>
    <p:sldId id="5897" r:id="rId80"/>
    <p:sldId id="5917" r:id="rId81"/>
    <p:sldId id="5904" r:id="rId82"/>
    <p:sldId id="5905" r:id="rId83"/>
    <p:sldId id="5898" r:id="rId84"/>
    <p:sldId id="5907" r:id="rId85"/>
    <p:sldId id="5909" r:id="rId86"/>
    <p:sldId id="5915" r:id="rId87"/>
    <p:sldId id="5910" r:id="rId88"/>
    <p:sldId id="5911" r:id="rId89"/>
    <p:sldId id="5914" r:id="rId90"/>
    <p:sldId id="5513" r:id="rId91"/>
    <p:sldId id="5527" r:id="rId92"/>
    <p:sldId id="5405" r:id="rId93"/>
    <p:sldId id="5404" r:id="rId94"/>
    <p:sldId id="5378" r:id="rId95"/>
    <p:sldId id="5516" r:id="rId96"/>
    <p:sldId id="5918" r:id="rId97"/>
    <p:sldId id="2554" r:id="rId98"/>
    <p:sldId id="5908" r:id="rId99"/>
    <p:sldId id="5851" r:id="rId100"/>
    <p:sldId id="2575" r:id="rId101"/>
    <p:sldId id="2576" r:id="rId102"/>
    <p:sldId id="2577" r:id="rId103"/>
    <p:sldId id="2578" r:id="rId104"/>
    <p:sldId id="2579" r:id="rId105"/>
    <p:sldId id="2580" r:id="rId106"/>
    <p:sldId id="2581" r:id="rId107"/>
    <p:sldId id="5919" r:id="rId108"/>
    <p:sldId id="2591" r:id="rId109"/>
    <p:sldId id="2592" r:id="rId110"/>
    <p:sldId id="2593" r:id="rId111"/>
    <p:sldId id="2594" r:id="rId112"/>
    <p:sldId id="2595" r:id="rId113"/>
    <p:sldId id="2596" r:id="rId114"/>
    <p:sldId id="2597" r:id="rId115"/>
    <p:sldId id="2737" r:id="rId116"/>
    <p:sldId id="2738" r:id="rId117"/>
    <p:sldId id="5920" r:id="rId118"/>
    <p:sldId id="2600" r:id="rId119"/>
    <p:sldId id="2601" r:id="rId120"/>
    <p:sldId id="2602" r:id="rId121"/>
    <p:sldId id="2740" r:id="rId122"/>
    <p:sldId id="2744" r:id="rId123"/>
    <p:sldId id="5921" r:id="rId124"/>
    <p:sldId id="2762" r:id="rId125"/>
    <p:sldId id="2764" r:id="rId126"/>
    <p:sldId id="2765" r:id="rId1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C4"/>
    <a:srgbClr val="0000FF"/>
    <a:srgbClr val="1A5712"/>
    <a:srgbClr val="0E3EFB"/>
    <a:srgbClr val="0432FF"/>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78" autoAdjust="0"/>
    <p:restoredTop sz="99433" autoAdjust="0"/>
  </p:normalViewPr>
  <p:slideViewPr>
    <p:cSldViewPr>
      <p:cViewPr varScale="1">
        <p:scale>
          <a:sx n="158" d="100"/>
          <a:sy n="158" d="100"/>
        </p:scale>
        <p:origin x="1456"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1.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7.xml"/><Relationship Id="rId84" Type="http://schemas.openxmlformats.org/officeDocument/2006/relationships/slide" Target="slides/slide28.xml"/><Relationship Id="rId16" Type="http://schemas.openxmlformats.org/officeDocument/2006/relationships/slideMaster" Target="slideMasters/slideMaster16.xml"/><Relationship Id="rId107" Type="http://schemas.openxmlformats.org/officeDocument/2006/relationships/slide" Target="slides/slide5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 Target="slides/slide2.xml"/><Relationship Id="rId74" Type="http://schemas.openxmlformats.org/officeDocument/2006/relationships/slide" Target="slides/slide18.xml"/><Relationship Id="rId79" Type="http://schemas.openxmlformats.org/officeDocument/2006/relationships/slide" Target="slides/slide23.xml"/><Relationship Id="rId102" Type="http://schemas.openxmlformats.org/officeDocument/2006/relationships/slide" Target="slides/slide46.xml"/><Relationship Id="rId123" Type="http://schemas.openxmlformats.org/officeDocument/2006/relationships/slide" Target="slides/slide67.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34.xml"/><Relationship Id="rId95" Type="http://schemas.openxmlformats.org/officeDocument/2006/relationships/slide" Target="slides/slide39.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8.xml"/><Relationship Id="rId69" Type="http://schemas.openxmlformats.org/officeDocument/2006/relationships/slide" Target="slides/slide13.xml"/><Relationship Id="rId113" Type="http://schemas.openxmlformats.org/officeDocument/2006/relationships/slide" Target="slides/slide57.xml"/><Relationship Id="rId118" Type="http://schemas.openxmlformats.org/officeDocument/2006/relationships/slide" Target="slides/slide62.xml"/><Relationship Id="rId80" Type="http://schemas.openxmlformats.org/officeDocument/2006/relationships/slide" Target="slides/slide24.xml"/><Relationship Id="rId85" Type="http://schemas.openxmlformats.org/officeDocument/2006/relationships/slide" Target="slides/slide29.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3.xml"/><Relationship Id="rId103" Type="http://schemas.openxmlformats.org/officeDocument/2006/relationships/slide" Target="slides/slide47.xml"/><Relationship Id="rId108" Type="http://schemas.openxmlformats.org/officeDocument/2006/relationships/slide" Target="slides/slide52.xml"/><Relationship Id="rId124" Type="http://schemas.openxmlformats.org/officeDocument/2006/relationships/slide" Target="slides/slide68.xml"/><Relationship Id="rId129" Type="http://schemas.openxmlformats.org/officeDocument/2006/relationships/handoutMaster" Target="handoutMasters/handoutMaster1.xml"/><Relationship Id="rId54" Type="http://schemas.openxmlformats.org/officeDocument/2006/relationships/slideMaster" Target="slideMasters/slideMaster54.xml"/><Relationship Id="rId70" Type="http://schemas.openxmlformats.org/officeDocument/2006/relationships/slide" Target="slides/slide14.xml"/><Relationship Id="rId75" Type="http://schemas.openxmlformats.org/officeDocument/2006/relationships/slide" Target="slides/slide19.xml"/><Relationship Id="rId91" Type="http://schemas.openxmlformats.org/officeDocument/2006/relationships/slide" Target="slides/slide35.xml"/><Relationship Id="rId96"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8.xml"/><Relationship Id="rId119" Type="http://schemas.openxmlformats.org/officeDocument/2006/relationships/slide" Target="slides/slide63.xml"/><Relationship Id="rId44" Type="http://schemas.openxmlformats.org/officeDocument/2006/relationships/slideMaster" Target="slideMasters/slideMaster44.xml"/><Relationship Id="rId60" Type="http://schemas.openxmlformats.org/officeDocument/2006/relationships/slide" Target="slides/slide4.xml"/><Relationship Id="rId65" Type="http://schemas.openxmlformats.org/officeDocument/2006/relationships/slide" Target="slides/slide9.xml"/><Relationship Id="rId81" Type="http://schemas.openxmlformats.org/officeDocument/2006/relationships/slide" Target="slides/slide25.xml"/><Relationship Id="rId86" Type="http://schemas.openxmlformats.org/officeDocument/2006/relationships/slide" Target="slides/slide30.xml"/><Relationship Id="rId130" Type="http://schemas.openxmlformats.org/officeDocument/2006/relationships/presProps" Target="pres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53.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20.xml"/><Relationship Id="rId97" Type="http://schemas.openxmlformats.org/officeDocument/2006/relationships/slide" Target="slides/slide41.xml"/><Relationship Id="rId104" Type="http://schemas.openxmlformats.org/officeDocument/2006/relationships/slide" Target="slides/slide48.xml"/><Relationship Id="rId120" Type="http://schemas.openxmlformats.org/officeDocument/2006/relationships/slide" Target="slides/slide64.xml"/><Relationship Id="rId125"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15.xml"/><Relationship Id="rId92" Type="http://schemas.openxmlformats.org/officeDocument/2006/relationships/slide" Target="slides/slide3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0.xml"/><Relationship Id="rId87" Type="http://schemas.openxmlformats.org/officeDocument/2006/relationships/slide" Target="slides/slide31.xml"/><Relationship Id="rId110" Type="http://schemas.openxmlformats.org/officeDocument/2006/relationships/slide" Target="slides/slide54.xml"/><Relationship Id="rId115" Type="http://schemas.openxmlformats.org/officeDocument/2006/relationships/slide" Target="slides/slide59.xml"/><Relationship Id="rId131" Type="http://schemas.openxmlformats.org/officeDocument/2006/relationships/viewProps" Target="viewProps.xml"/><Relationship Id="rId61" Type="http://schemas.openxmlformats.org/officeDocument/2006/relationships/slide" Target="slides/slide5.xml"/><Relationship Id="rId82" Type="http://schemas.openxmlformats.org/officeDocument/2006/relationships/slide" Target="slides/slide26.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21.xml"/><Relationship Id="rId100" Type="http://schemas.openxmlformats.org/officeDocument/2006/relationships/slide" Target="slides/slide44.xml"/><Relationship Id="rId105" Type="http://schemas.openxmlformats.org/officeDocument/2006/relationships/slide" Target="slides/slide49.xml"/><Relationship Id="rId126" Type="http://schemas.openxmlformats.org/officeDocument/2006/relationships/slide" Target="slides/slide70.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6.xml"/><Relationship Id="rId93" Type="http://schemas.openxmlformats.org/officeDocument/2006/relationships/slide" Target="slides/slide37.xml"/><Relationship Id="rId98" Type="http://schemas.openxmlformats.org/officeDocument/2006/relationships/slide" Target="slides/slide42.xml"/><Relationship Id="rId121" Type="http://schemas.openxmlformats.org/officeDocument/2006/relationships/slide" Target="slides/slide65.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1.xml"/><Relationship Id="rId116" Type="http://schemas.openxmlformats.org/officeDocument/2006/relationships/slide" Target="slides/slide6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6.xml"/><Relationship Id="rId83" Type="http://schemas.openxmlformats.org/officeDocument/2006/relationships/slide" Target="slides/slide27.xml"/><Relationship Id="rId88" Type="http://schemas.openxmlformats.org/officeDocument/2006/relationships/slide" Target="slides/slide32.xml"/><Relationship Id="rId111" Type="http://schemas.openxmlformats.org/officeDocument/2006/relationships/slide" Target="slides/slide55.xml"/><Relationship Id="rId132" Type="http://schemas.openxmlformats.org/officeDocument/2006/relationships/theme" Target="theme/theme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xml"/><Relationship Id="rId106" Type="http://schemas.openxmlformats.org/officeDocument/2006/relationships/slide" Target="slides/slide50.xml"/><Relationship Id="rId127" Type="http://schemas.openxmlformats.org/officeDocument/2006/relationships/slide" Target="slides/slide7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7.xml"/><Relationship Id="rId78" Type="http://schemas.openxmlformats.org/officeDocument/2006/relationships/slide" Target="slides/slide22.xml"/><Relationship Id="rId94" Type="http://schemas.openxmlformats.org/officeDocument/2006/relationships/slide" Target="slides/slide38.xml"/><Relationship Id="rId99" Type="http://schemas.openxmlformats.org/officeDocument/2006/relationships/slide" Target="slides/slide43.xml"/><Relationship Id="rId101" Type="http://schemas.openxmlformats.org/officeDocument/2006/relationships/slide" Target="slides/slide45.xml"/><Relationship Id="rId122" Type="http://schemas.openxmlformats.org/officeDocument/2006/relationships/slide" Target="slides/slide66.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2.xml"/><Relationship Id="rId89" Type="http://schemas.openxmlformats.org/officeDocument/2006/relationships/slide" Target="slides/slide33.xml"/><Relationship Id="rId112" Type="http://schemas.openxmlformats.org/officeDocument/2006/relationships/slide" Target="slides/slide56.xml"/><Relationship Id="rId13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3/1/21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3/1/21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charset="0"/>
                <a:ea typeface="ＭＳ Ｐゴシック" charset="-128"/>
              </a:defRPr>
            </a:lvl1pPr>
            <a:lvl2pPr marL="742950" indent="-285750" defTabSz="911225">
              <a:spcBef>
                <a:spcPct val="30000"/>
              </a:spcBef>
              <a:defRPr sz="1200">
                <a:solidFill>
                  <a:schemeClr val="tx1"/>
                </a:solidFill>
                <a:latin typeface="Calibri" charset="0"/>
                <a:ea typeface="ＭＳ Ｐゴシック" charset="-128"/>
              </a:defRPr>
            </a:lvl2pPr>
            <a:lvl3pPr marL="1143000" indent="-228600" defTabSz="911225">
              <a:spcBef>
                <a:spcPct val="30000"/>
              </a:spcBef>
              <a:defRPr sz="1200">
                <a:solidFill>
                  <a:schemeClr val="tx1"/>
                </a:solidFill>
                <a:latin typeface="Calibri" charset="0"/>
                <a:ea typeface="ＭＳ Ｐゴシック" charset="-128"/>
              </a:defRPr>
            </a:lvl3pPr>
            <a:lvl4pPr marL="1600200" indent="-228600" defTabSz="911225">
              <a:spcBef>
                <a:spcPct val="30000"/>
              </a:spcBef>
              <a:defRPr sz="1200">
                <a:solidFill>
                  <a:schemeClr val="tx1"/>
                </a:solidFill>
                <a:latin typeface="Calibri" charset="0"/>
                <a:ea typeface="ＭＳ Ｐゴシック" charset="-128"/>
              </a:defRPr>
            </a:lvl4pPr>
            <a:lvl5pPr marL="2057400" indent="-228600" defTabSz="911225">
              <a:spcBef>
                <a:spcPct val="30000"/>
              </a:spcBef>
              <a:defRPr sz="1200">
                <a:solidFill>
                  <a:schemeClr val="tx1"/>
                </a:solidFill>
                <a:latin typeface="Calibri" charset="0"/>
                <a:ea typeface="ＭＳ Ｐゴシック" charset="-128"/>
              </a:defRPr>
            </a:lvl5pPr>
            <a:lvl6pPr marL="2514600" indent="-228600" defTabSz="911225"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defTabSz="911225"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defTabSz="911225"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defTabSz="911225" eaLnBrk="0" fontAlgn="base" hangingPunct="0">
              <a:spcBef>
                <a:spcPct val="30000"/>
              </a:spcBef>
              <a:spcAft>
                <a:spcPct val="0"/>
              </a:spcAft>
              <a:defRPr sz="1200">
                <a:solidFill>
                  <a:schemeClr val="tx1"/>
                </a:solidFill>
                <a:latin typeface="Calibri" charset="0"/>
                <a:ea typeface="ＭＳ Ｐゴシック" charset="-128"/>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F8EB913B-253C-AD49-B9C4-8FBF00D4106C}" type="slidenum">
              <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11225"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a typeface="ＭＳ Ｐゴシック" charset="-128"/>
            </a:endParaRPr>
          </a:p>
        </p:txBody>
      </p:sp>
    </p:spTree>
    <p:extLst>
      <p:ext uri="{BB962C8B-B14F-4D97-AF65-F5344CB8AC3E}">
        <p14:creationId xmlns:p14="http://schemas.microsoft.com/office/powerpoint/2010/main" val="386767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charset="0"/>
                <a:cs typeface="ＭＳ Ｐゴシック" charset="0"/>
              </a:defRPr>
            </a:lvl1pPr>
            <a:lvl2pPr marL="742950" indent="-285750" defTabSz="911225" eaLnBrk="0" hangingPunct="0">
              <a:defRPr sz="2400">
                <a:solidFill>
                  <a:schemeClr val="tx1"/>
                </a:solidFill>
                <a:latin typeface="Arial" charset="0"/>
                <a:ea typeface="ＭＳ Ｐゴシック" charset="0"/>
              </a:defRPr>
            </a:lvl2pPr>
            <a:lvl3pPr marL="1143000" indent="-228600" defTabSz="911225" eaLnBrk="0" hangingPunct="0">
              <a:defRPr sz="2400">
                <a:solidFill>
                  <a:schemeClr val="tx1"/>
                </a:solidFill>
                <a:latin typeface="Arial" charset="0"/>
                <a:ea typeface="ＭＳ Ｐゴシック" charset="0"/>
              </a:defRPr>
            </a:lvl3pPr>
            <a:lvl4pPr marL="1600200" indent="-228600" defTabSz="911225" eaLnBrk="0" hangingPunct="0">
              <a:defRPr sz="2400">
                <a:solidFill>
                  <a:schemeClr val="tx1"/>
                </a:solidFill>
                <a:latin typeface="Arial" charset="0"/>
                <a:ea typeface="ＭＳ Ｐゴシック" charset="0"/>
              </a:defRPr>
            </a:lvl4pPr>
            <a:lvl5pPr marL="2057400" indent="-228600" defTabSz="911225" eaLnBrk="0" hangingPunct="0">
              <a:defRPr sz="2400">
                <a:solidFill>
                  <a:schemeClr val="tx1"/>
                </a:solidFill>
                <a:latin typeface="Arial" charset="0"/>
                <a:ea typeface="ＭＳ Ｐゴシック" charset="0"/>
              </a:defRPr>
            </a:lvl5pPr>
            <a:lvl6pPr marL="2514600" indent="-228600" defTabSz="91122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122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122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122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1225" rtl="0" eaLnBrk="1" fontAlgn="auto" latinLnBrk="0" hangingPunct="1">
              <a:lnSpc>
                <a:spcPct val="100000"/>
              </a:lnSpc>
              <a:spcBef>
                <a:spcPts val="0"/>
              </a:spcBef>
              <a:spcAft>
                <a:spcPts val="0"/>
              </a:spcAft>
              <a:buClrTx/>
              <a:buSzTx/>
              <a:buFontTx/>
              <a:buNone/>
              <a:tabLst/>
              <a:defRPr/>
            </a:pPr>
            <a:fld id="{B94683BC-6CFD-554F-A5B5-AC1259CF9679}"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11225"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11764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a:spcBef>
                <a:spcPct val="30000"/>
              </a:spcBef>
              <a:defRPr sz="1200">
                <a:solidFill>
                  <a:schemeClr val="tx1"/>
                </a:solidFill>
                <a:latin typeface="Calibri" charset="0"/>
                <a:ea typeface="ＭＳ Ｐゴシック" charset="-128"/>
              </a:defRPr>
            </a:lvl1pPr>
            <a:lvl2pPr marL="742950" indent="-285750" defTabSz="911225">
              <a:spcBef>
                <a:spcPct val="30000"/>
              </a:spcBef>
              <a:defRPr sz="1200">
                <a:solidFill>
                  <a:schemeClr val="tx1"/>
                </a:solidFill>
                <a:latin typeface="Calibri" charset="0"/>
                <a:ea typeface="ＭＳ Ｐゴシック" charset="-128"/>
              </a:defRPr>
            </a:lvl2pPr>
            <a:lvl3pPr marL="1143000" indent="-228600" defTabSz="911225">
              <a:spcBef>
                <a:spcPct val="30000"/>
              </a:spcBef>
              <a:defRPr sz="1200">
                <a:solidFill>
                  <a:schemeClr val="tx1"/>
                </a:solidFill>
                <a:latin typeface="Calibri" charset="0"/>
                <a:ea typeface="ＭＳ Ｐゴシック" charset="-128"/>
              </a:defRPr>
            </a:lvl3pPr>
            <a:lvl4pPr marL="1600200" indent="-228600" defTabSz="911225">
              <a:spcBef>
                <a:spcPct val="30000"/>
              </a:spcBef>
              <a:defRPr sz="1200">
                <a:solidFill>
                  <a:schemeClr val="tx1"/>
                </a:solidFill>
                <a:latin typeface="Calibri" charset="0"/>
                <a:ea typeface="ＭＳ Ｐゴシック" charset="-128"/>
              </a:defRPr>
            </a:lvl4pPr>
            <a:lvl5pPr marL="2057400" indent="-228600" defTabSz="911225">
              <a:spcBef>
                <a:spcPct val="30000"/>
              </a:spcBef>
              <a:defRPr sz="1200">
                <a:solidFill>
                  <a:schemeClr val="tx1"/>
                </a:solidFill>
                <a:latin typeface="Calibri" charset="0"/>
                <a:ea typeface="ＭＳ Ｐゴシック" charset="-128"/>
              </a:defRPr>
            </a:lvl5pPr>
            <a:lvl6pPr marL="2514600" indent="-228600" defTabSz="911225" eaLnBrk="0" fontAlgn="base" hangingPunct="0">
              <a:spcBef>
                <a:spcPct val="30000"/>
              </a:spcBef>
              <a:spcAft>
                <a:spcPct val="0"/>
              </a:spcAft>
              <a:defRPr sz="1200">
                <a:solidFill>
                  <a:schemeClr val="tx1"/>
                </a:solidFill>
                <a:latin typeface="Calibri" charset="0"/>
                <a:ea typeface="ＭＳ Ｐゴシック" charset="-128"/>
              </a:defRPr>
            </a:lvl6pPr>
            <a:lvl7pPr marL="2971800" indent="-228600" defTabSz="911225" eaLnBrk="0" fontAlgn="base" hangingPunct="0">
              <a:spcBef>
                <a:spcPct val="30000"/>
              </a:spcBef>
              <a:spcAft>
                <a:spcPct val="0"/>
              </a:spcAft>
              <a:defRPr sz="1200">
                <a:solidFill>
                  <a:schemeClr val="tx1"/>
                </a:solidFill>
                <a:latin typeface="Calibri" charset="0"/>
                <a:ea typeface="ＭＳ Ｐゴシック" charset="-128"/>
              </a:defRPr>
            </a:lvl7pPr>
            <a:lvl8pPr marL="3429000" indent="-228600" defTabSz="911225" eaLnBrk="0" fontAlgn="base" hangingPunct="0">
              <a:spcBef>
                <a:spcPct val="30000"/>
              </a:spcBef>
              <a:spcAft>
                <a:spcPct val="0"/>
              </a:spcAft>
              <a:defRPr sz="1200">
                <a:solidFill>
                  <a:schemeClr val="tx1"/>
                </a:solidFill>
                <a:latin typeface="Calibri" charset="0"/>
                <a:ea typeface="ＭＳ Ｐゴシック" charset="-128"/>
              </a:defRPr>
            </a:lvl8pPr>
            <a:lvl9pPr marL="3886200" indent="-228600" defTabSz="911225" eaLnBrk="0" fontAlgn="base" hangingPunct="0">
              <a:spcBef>
                <a:spcPct val="30000"/>
              </a:spcBef>
              <a:spcAft>
                <a:spcPct val="0"/>
              </a:spcAft>
              <a:defRPr sz="1200">
                <a:solidFill>
                  <a:schemeClr val="tx1"/>
                </a:solidFill>
                <a:latin typeface="Calibri" charset="0"/>
                <a:ea typeface="ＭＳ Ｐゴシック" charset="-128"/>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F8EB913B-253C-AD49-B9C4-8FBF00D4106C}" type="slidenum">
              <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rPr>
              <a:pPr marL="0" marR="0" lvl="0" indent="0" algn="r" defTabSz="911225"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Arial" charset="0"/>
              <a:ea typeface="ＭＳ Ｐゴシック" charset="-128"/>
              <a:cs typeface="+mn-cs"/>
            </a:endParaRPr>
          </a:p>
        </p:txBody>
      </p:sp>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altLang="en-US">
              <a:latin typeface="Arial" charset="0"/>
              <a:ea typeface="ＭＳ Ｐゴシック" charset="-128"/>
            </a:endParaRPr>
          </a:p>
        </p:txBody>
      </p:sp>
    </p:spTree>
    <p:extLst>
      <p:ext uri="{BB962C8B-B14F-4D97-AF65-F5344CB8AC3E}">
        <p14:creationId xmlns:p14="http://schemas.microsoft.com/office/powerpoint/2010/main" val="4024324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charset="0"/>
                <a:cs typeface="ＭＳ Ｐゴシック" charset="0"/>
              </a:defRPr>
            </a:lvl1pPr>
            <a:lvl2pPr marL="742950" indent="-285750" defTabSz="911225" eaLnBrk="0" hangingPunct="0">
              <a:defRPr sz="2400">
                <a:solidFill>
                  <a:schemeClr val="tx1"/>
                </a:solidFill>
                <a:latin typeface="Arial" charset="0"/>
                <a:ea typeface="ＭＳ Ｐゴシック" charset="0"/>
              </a:defRPr>
            </a:lvl2pPr>
            <a:lvl3pPr marL="1143000" indent="-228600" defTabSz="911225" eaLnBrk="0" hangingPunct="0">
              <a:defRPr sz="2400">
                <a:solidFill>
                  <a:schemeClr val="tx1"/>
                </a:solidFill>
                <a:latin typeface="Arial" charset="0"/>
                <a:ea typeface="ＭＳ Ｐゴシック" charset="0"/>
              </a:defRPr>
            </a:lvl3pPr>
            <a:lvl4pPr marL="1600200" indent="-228600" defTabSz="911225" eaLnBrk="0" hangingPunct="0">
              <a:defRPr sz="2400">
                <a:solidFill>
                  <a:schemeClr val="tx1"/>
                </a:solidFill>
                <a:latin typeface="Arial" charset="0"/>
                <a:ea typeface="ＭＳ Ｐゴシック" charset="0"/>
              </a:defRPr>
            </a:lvl4pPr>
            <a:lvl5pPr marL="2057400" indent="-228600" defTabSz="911225" eaLnBrk="0" hangingPunct="0">
              <a:defRPr sz="2400">
                <a:solidFill>
                  <a:schemeClr val="tx1"/>
                </a:solidFill>
                <a:latin typeface="Arial" charset="0"/>
                <a:ea typeface="ＭＳ Ｐゴシック" charset="0"/>
              </a:defRPr>
            </a:lvl5pPr>
            <a:lvl6pPr marL="2514600" indent="-228600" defTabSz="91122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122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122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122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1225" rtl="0" eaLnBrk="1" fontAlgn="auto" latinLnBrk="0" hangingPunct="1">
              <a:lnSpc>
                <a:spcPct val="100000"/>
              </a:lnSpc>
              <a:spcBef>
                <a:spcPts val="0"/>
              </a:spcBef>
              <a:spcAft>
                <a:spcPts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1225"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762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81125BC-231E-DD40-8581-D1C6C78F5AAA}"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Exceptions ignored. I/O operations that modify the state of the I/O devices are not performed. Uncacheable blocks are not fetched. </a:t>
            </a:r>
          </a:p>
        </p:txBody>
      </p:sp>
    </p:spTree>
    <p:extLst>
      <p:ext uri="{BB962C8B-B14F-4D97-AF65-F5344CB8AC3E}">
        <p14:creationId xmlns:p14="http://schemas.microsoft.com/office/powerpoint/2010/main" val="925267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FE972B1-32AC-1740-9428-4EA0DFF4DCB4}"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
        <p:nvSpPr>
          <p:cNvPr id="6451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64515"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Mem latency 500</a:t>
            </a:r>
          </a:p>
          <a:p>
            <a:r>
              <a:rPr lang="en-US">
                <a:latin typeface="Calibri" charset="0"/>
              </a:rPr>
              <a:t>L2 cache 1 MB</a:t>
            </a:r>
          </a:p>
        </p:txBody>
      </p:sp>
    </p:spTree>
    <p:extLst>
      <p:ext uri="{BB962C8B-B14F-4D97-AF65-F5344CB8AC3E}">
        <p14:creationId xmlns:p14="http://schemas.microsoft.com/office/powerpoint/2010/main" val="391057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4E1C96F-B276-1C40-BE94-31ADDD83B0D8}"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7065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a:p>
            <a:r>
              <a:rPr lang="en-US">
                <a:latin typeface="Calibri" charset="0"/>
              </a:rPr>
              <a:t>As I showed before, traditional runahead execution cannot parallelize dependent cache misses due to load 1 and load 2, because load 2 cannot compute its address in runahead mode. However, if the value of Load 1 is predicted, Load 2 would be able to compute its address and it would generate its miss in runahead mode.</a:t>
            </a:r>
          </a:p>
        </p:txBody>
      </p:sp>
    </p:spTree>
    <p:extLst>
      <p:ext uri="{BB962C8B-B14F-4D97-AF65-F5344CB8AC3E}">
        <p14:creationId xmlns:p14="http://schemas.microsoft.com/office/powerpoint/2010/main" val="2978515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2021. 3. 1.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7767808"/>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27923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513571"/>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87347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086638"/>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0339783"/>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482456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2460079"/>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9098711"/>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0409137"/>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9592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14652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4278466"/>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20600"/>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02418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3412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97493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508354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60794"/>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90067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7644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825122"/>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914400"/>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914400"/>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547675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946775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4246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64376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03214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938426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26882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07684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958704"/>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5788126"/>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0529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30024084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511822936"/>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409119925"/>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612755934"/>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570300720"/>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232213792"/>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50541856"/>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569303815"/>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08765724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767647046"/>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561797748"/>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99928390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5"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Garamond"/>
              <a:ea typeface="+mn-ea"/>
              <a:cs typeface="+mn-cs"/>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A3C80A0-B4F9-D444-B4CC-5AF14D604679}" type="slidenum">
              <a:rPr kumimoji="0" lang="en-US" sz="1600" b="0" i="0" u="none" strike="noStrike" kern="1200" cap="none" spc="0" normalizeH="0" baseline="0" noProof="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7664091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872278658"/>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729524370"/>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540456647"/>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347510679"/>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213237865"/>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510794878"/>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54160825"/>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234202300"/>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115608528"/>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8170420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260869764"/>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9879801"/>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3386859"/>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5506457"/>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43608851"/>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5391270"/>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7926780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1539733"/>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8873024"/>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97807262"/>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6679269"/>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3800428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97815049"/>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410560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313229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875466"/>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40212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370151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6899460"/>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857603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78192"/>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5951055"/>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510762"/>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876309"/>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83" tIns="45692" rIns="91383" bIns="45692"/>
          <a:lstStyle/>
          <a:p>
            <a:pPr defTabSz="913836"/>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83" tIns="45692" rIns="91383" bIns="45692"/>
          <a:lstStyle/>
          <a:p>
            <a:pPr defTabSz="913836">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83" tIns="45692" rIns="91383" bIns="45692"/>
          <a:lstStyle/>
          <a:p>
            <a:pPr defTabSz="913836">
              <a:defRPr/>
            </a:pPr>
            <a:endParaRPr lang="en-US">
              <a:solidFill>
                <a:srgbClr val="000000"/>
              </a:solidFill>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83" tIns="45692" rIns="91383" bIns="45692" numCol="1" anchor="b" anchorCtr="0" compatLnSpc="1">
            <a:prstTxWarp prst="textNoShape">
              <a:avLst/>
            </a:prstTxWarp>
          </a:bodyPr>
          <a:lstStyle>
            <a:lvl1pPr>
              <a:defRPr sz="1200">
                <a:latin typeface="Garamond" pitchFamily="18" charset="0"/>
              </a:defRPr>
            </a:lvl1pPr>
          </a:lstStyle>
          <a:p>
            <a:pPr defTabSz="91383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06741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287653"/>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2"/>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5"/>
            <a:ext cx="7772400" cy="1500187"/>
          </a:xfrm>
        </p:spPr>
        <p:txBody>
          <a:bodyPr anchor="b"/>
          <a:lstStyle>
            <a:lvl1pPr marL="0" indent="0">
              <a:buNone/>
              <a:defRPr sz="2000"/>
            </a:lvl1pPr>
            <a:lvl2pPr marL="456917" indent="0">
              <a:buNone/>
              <a:defRPr sz="1800"/>
            </a:lvl2pPr>
            <a:lvl3pPr marL="913836" indent="0">
              <a:buNone/>
              <a:defRPr sz="1600"/>
            </a:lvl3pPr>
            <a:lvl4pPr marL="1370760" indent="0">
              <a:buNone/>
              <a:defRPr sz="1400"/>
            </a:lvl4pPr>
            <a:lvl5pPr marL="1827678" indent="0">
              <a:buNone/>
              <a:defRPr sz="1400"/>
            </a:lvl5pPr>
            <a:lvl6pPr marL="2284596" indent="0">
              <a:buNone/>
              <a:defRPr sz="1400"/>
            </a:lvl6pPr>
            <a:lvl7pPr marL="2741518" indent="0">
              <a:buNone/>
              <a:defRPr sz="1400"/>
            </a:lvl7pPr>
            <a:lvl8pPr marL="3198432" indent="0">
              <a:buNone/>
              <a:defRPr sz="1400"/>
            </a:lvl8pPr>
            <a:lvl9pPr marL="3655356"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447892"/>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2496996"/>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917" indent="0">
              <a:buNone/>
              <a:defRPr sz="2000" b="1"/>
            </a:lvl2pPr>
            <a:lvl3pPr marL="913836" indent="0">
              <a:buNone/>
              <a:defRPr sz="1800" b="1"/>
            </a:lvl3pPr>
            <a:lvl4pPr marL="1370760" indent="0">
              <a:buNone/>
              <a:defRPr sz="1600" b="1"/>
            </a:lvl4pPr>
            <a:lvl5pPr marL="1827678" indent="0">
              <a:buNone/>
              <a:defRPr sz="1600" b="1"/>
            </a:lvl5pPr>
            <a:lvl6pPr marL="2284596" indent="0">
              <a:buNone/>
              <a:defRPr sz="1600" b="1"/>
            </a:lvl6pPr>
            <a:lvl7pPr marL="2741518" indent="0">
              <a:buNone/>
              <a:defRPr sz="1600" b="1"/>
            </a:lvl7pPr>
            <a:lvl8pPr marL="3198432" indent="0">
              <a:buNone/>
              <a:defRPr sz="1600" b="1"/>
            </a:lvl8pPr>
            <a:lvl9pPr marL="365535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917" indent="0">
              <a:buNone/>
              <a:defRPr sz="2000" b="1"/>
            </a:lvl2pPr>
            <a:lvl3pPr marL="913836" indent="0">
              <a:buNone/>
              <a:defRPr sz="1800" b="1"/>
            </a:lvl3pPr>
            <a:lvl4pPr marL="1370760" indent="0">
              <a:buNone/>
              <a:defRPr sz="1600" b="1"/>
            </a:lvl4pPr>
            <a:lvl5pPr marL="1827678" indent="0">
              <a:buNone/>
              <a:defRPr sz="1600" b="1"/>
            </a:lvl5pPr>
            <a:lvl6pPr marL="2284596" indent="0">
              <a:buNone/>
              <a:defRPr sz="1600" b="1"/>
            </a:lvl6pPr>
            <a:lvl7pPr marL="2741518" indent="0">
              <a:buNone/>
              <a:defRPr sz="1600" b="1"/>
            </a:lvl7pPr>
            <a:lvl8pPr marL="3198432" indent="0">
              <a:buNone/>
              <a:defRPr sz="1600" b="1"/>
            </a:lvl8pPr>
            <a:lvl9pPr marL="365535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61737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2136925"/>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125630"/>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6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917" indent="0">
              <a:buNone/>
              <a:defRPr sz="1200"/>
            </a:lvl2pPr>
            <a:lvl3pPr marL="913836" indent="0">
              <a:buNone/>
              <a:defRPr sz="1000"/>
            </a:lvl3pPr>
            <a:lvl4pPr marL="1370760" indent="0">
              <a:buNone/>
              <a:defRPr sz="900"/>
            </a:lvl4pPr>
            <a:lvl5pPr marL="1827678" indent="0">
              <a:buNone/>
              <a:defRPr sz="900"/>
            </a:lvl5pPr>
            <a:lvl6pPr marL="2284596" indent="0">
              <a:buNone/>
              <a:defRPr sz="900"/>
            </a:lvl6pPr>
            <a:lvl7pPr marL="2741518" indent="0">
              <a:buNone/>
              <a:defRPr sz="900"/>
            </a:lvl7pPr>
            <a:lvl8pPr marL="3198432" indent="0">
              <a:buNone/>
              <a:defRPr sz="900"/>
            </a:lvl8pPr>
            <a:lvl9pPr marL="3655356"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9554362"/>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917" indent="0">
              <a:buNone/>
              <a:defRPr sz="2800"/>
            </a:lvl2pPr>
            <a:lvl3pPr marL="913836" indent="0">
              <a:buNone/>
              <a:defRPr sz="2400"/>
            </a:lvl3pPr>
            <a:lvl4pPr marL="1370760" indent="0">
              <a:buNone/>
              <a:defRPr sz="2000"/>
            </a:lvl4pPr>
            <a:lvl5pPr marL="1827678" indent="0">
              <a:buNone/>
              <a:defRPr sz="2000"/>
            </a:lvl5pPr>
            <a:lvl6pPr marL="2284596" indent="0">
              <a:buNone/>
              <a:defRPr sz="2000"/>
            </a:lvl6pPr>
            <a:lvl7pPr marL="2741518" indent="0">
              <a:buNone/>
              <a:defRPr sz="2000"/>
            </a:lvl7pPr>
            <a:lvl8pPr marL="3198432" indent="0">
              <a:buNone/>
              <a:defRPr sz="2000"/>
            </a:lvl8pPr>
            <a:lvl9pPr marL="3655356"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917" indent="0">
              <a:buNone/>
              <a:defRPr sz="1200"/>
            </a:lvl2pPr>
            <a:lvl3pPr marL="913836" indent="0">
              <a:buNone/>
              <a:defRPr sz="1000"/>
            </a:lvl3pPr>
            <a:lvl4pPr marL="1370760" indent="0">
              <a:buNone/>
              <a:defRPr sz="900"/>
            </a:lvl4pPr>
            <a:lvl5pPr marL="1827678" indent="0">
              <a:buNone/>
              <a:defRPr sz="900"/>
            </a:lvl5pPr>
            <a:lvl6pPr marL="2284596" indent="0">
              <a:buNone/>
              <a:defRPr sz="900"/>
            </a:lvl6pPr>
            <a:lvl7pPr marL="2741518" indent="0">
              <a:buNone/>
              <a:defRPr sz="900"/>
            </a:lvl7pPr>
            <a:lvl8pPr marL="3198432" indent="0">
              <a:buNone/>
              <a:defRPr sz="900"/>
            </a:lvl8pPr>
            <a:lvl9pPr marL="3655356"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746453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001721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7833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a:t>Click to edit Master title style</a:t>
            </a:r>
          </a:p>
        </p:txBody>
      </p:sp>
      <p:sp>
        <p:nvSpPr>
          <p:cNvPr id="3" name="Subtitle 2"/>
          <p:cNvSpPr>
            <a:spLocks noGrp="1"/>
          </p:cNvSpPr>
          <p:nvPr>
            <p:ph type="subTitle" idx="1"/>
          </p:nvPr>
        </p:nvSpPr>
        <p:spPr>
          <a:xfrm>
            <a:off x="1371824" y="3886661"/>
            <a:ext cx="6400354" cy="1752451"/>
          </a:xfrm>
        </p:spPr>
        <p:txBody>
          <a:bodyPr/>
          <a:lstStyle>
            <a:lvl1pPr marL="0" indent="0" algn="ctr">
              <a:buNone/>
              <a:defRPr/>
            </a:lvl1pPr>
            <a:lvl2pPr marL="321225" indent="0" algn="ctr">
              <a:buNone/>
              <a:defRPr/>
            </a:lvl2pPr>
            <a:lvl3pPr marL="642453" indent="0" algn="ctr">
              <a:buNone/>
              <a:defRPr/>
            </a:lvl3pPr>
            <a:lvl4pPr marL="963678" indent="0" algn="ctr">
              <a:buNone/>
              <a:defRPr/>
            </a:lvl4pPr>
            <a:lvl5pPr marL="1284908" indent="0" algn="ctr">
              <a:buNone/>
              <a:defRPr/>
            </a:lvl5pPr>
            <a:lvl6pPr marL="1606134" indent="0" algn="ctr">
              <a:buNone/>
              <a:defRPr/>
            </a:lvl6pPr>
            <a:lvl7pPr marL="1927362" indent="0" algn="ctr">
              <a:buNone/>
              <a:defRPr/>
            </a:lvl7pPr>
            <a:lvl8pPr marL="2248591" indent="0" algn="ctr">
              <a:buNone/>
              <a:defRPr/>
            </a:lvl8pPr>
            <a:lvl9pPr marL="2569817" indent="0" algn="ctr">
              <a:buNone/>
              <a:defRPr/>
            </a:lvl9pPr>
          </a:lstStyle>
          <a:p>
            <a:r>
              <a:rPr lang="en-US"/>
              <a:t>Click to edit Master subtitle style</a:t>
            </a:r>
          </a:p>
        </p:txBody>
      </p:sp>
      <p:sp>
        <p:nvSpPr>
          <p:cNvPr id="4" name="Text Box 3"/>
          <p:cNvSpPr txBox="1">
            <a:spLocks noGrp="1" noChangeArrowheads="1"/>
          </p:cNvSpPr>
          <p:nvPr>
            <p:ph type="sldNum" sz="quarter" idx="10"/>
          </p:nvPr>
        </p:nvSpPr>
        <p:spPr>
          <a:ln/>
        </p:spPr>
        <p:txBody>
          <a:bodyPr/>
          <a:lstStyle>
            <a:lvl1pPr>
              <a:defRPr/>
            </a:lvl1pPr>
          </a:lstStyle>
          <a:p>
            <a:pPr>
              <a:defRPr/>
            </a:pPr>
            <a:fld id="{5C337B3E-5984-AE49-8992-6CEE161CCF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949454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10"/>
          </p:nvPr>
        </p:nvSpPr>
        <p:spPr>
          <a:ln/>
        </p:spPr>
        <p:txBody>
          <a:bodyPr/>
          <a:lstStyle>
            <a:lvl1pPr>
              <a:defRPr/>
            </a:lvl1pPr>
          </a:lstStyle>
          <a:p>
            <a:pPr>
              <a:defRPr/>
            </a:pPr>
            <a:fld id="{1C7D8A52-8E6B-E641-9853-ACCDC0E5FB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9002648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a:t>Click to edit Master title style</a:t>
            </a:r>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25" indent="0">
              <a:buNone/>
              <a:defRPr sz="1300"/>
            </a:lvl2pPr>
            <a:lvl3pPr marL="642453" indent="0">
              <a:buNone/>
              <a:defRPr sz="1100"/>
            </a:lvl3pPr>
            <a:lvl4pPr marL="963678" indent="0">
              <a:buNone/>
              <a:defRPr sz="1000"/>
            </a:lvl4pPr>
            <a:lvl5pPr marL="1284908" indent="0">
              <a:buNone/>
              <a:defRPr sz="1000"/>
            </a:lvl5pPr>
            <a:lvl6pPr marL="1606134" indent="0">
              <a:buNone/>
              <a:defRPr sz="1000"/>
            </a:lvl6pPr>
            <a:lvl7pPr marL="1927362" indent="0">
              <a:buNone/>
              <a:defRPr sz="1000"/>
            </a:lvl7pPr>
            <a:lvl8pPr marL="2248591" indent="0">
              <a:buNone/>
              <a:defRPr sz="1000"/>
            </a:lvl8pPr>
            <a:lvl9pPr marL="2569817" indent="0">
              <a:buNone/>
              <a:defRPr sz="1000"/>
            </a:lvl9pPr>
          </a:lstStyle>
          <a:p>
            <a:pPr lvl="0"/>
            <a:r>
              <a:rPr lang="en-US"/>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0FD9891-E166-CB45-B292-A2CDE9B95E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285271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5919" y="1446623"/>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9997" y="1446623"/>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p:cNvSpPr txBox="1">
            <a:spLocks noGrp="1" noChangeArrowheads="1"/>
          </p:cNvSpPr>
          <p:nvPr>
            <p:ph type="sldNum" sz="quarter" idx="10"/>
          </p:nvPr>
        </p:nvSpPr>
        <p:spPr>
          <a:ln/>
        </p:spPr>
        <p:txBody>
          <a:bodyPr/>
          <a:lstStyle>
            <a:lvl1pPr>
              <a:defRPr/>
            </a:lvl1pPr>
          </a:lstStyle>
          <a:p>
            <a:pPr>
              <a:defRPr/>
            </a:pPr>
            <a:fld id="{75B337AE-4DE3-BD41-BF0F-32AD3D14196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146242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25" indent="0">
              <a:buNone/>
              <a:defRPr sz="1400" b="1"/>
            </a:lvl2pPr>
            <a:lvl3pPr marL="642453" indent="0">
              <a:buNone/>
              <a:defRPr sz="1300" b="1"/>
            </a:lvl3pPr>
            <a:lvl4pPr marL="963678" indent="0">
              <a:buNone/>
              <a:defRPr sz="1100" b="1"/>
            </a:lvl4pPr>
            <a:lvl5pPr marL="1284908" indent="0">
              <a:buNone/>
              <a:defRPr sz="1100" b="1"/>
            </a:lvl5pPr>
            <a:lvl6pPr marL="1606134" indent="0">
              <a:buNone/>
              <a:defRPr sz="1100" b="1"/>
            </a:lvl6pPr>
            <a:lvl7pPr marL="1927362" indent="0">
              <a:buNone/>
              <a:defRPr sz="1100" b="1"/>
            </a:lvl7pPr>
            <a:lvl8pPr marL="2248591" indent="0">
              <a:buNone/>
              <a:defRPr sz="1100" b="1"/>
            </a:lvl8pPr>
            <a:lvl9pPr marL="2569817" indent="0">
              <a:buNone/>
              <a:defRPr sz="1100" b="1"/>
            </a:lvl9pPr>
          </a:lstStyle>
          <a:p>
            <a:pPr lvl="0"/>
            <a:r>
              <a:rPr lang="en-US"/>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25" indent="0">
              <a:buNone/>
              <a:defRPr sz="1400" b="1"/>
            </a:lvl2pPr>
            <a:lvl3pPr marL="642453" indent="0">
              <a:buNone/>
              <a:defRPr sz="1300" b="1"/>
            </a:lvl3pPr>
            <a:lvl4pPr marL="963678" indent="0">
              <a:buNone/>
              <a:defRPr sz="1100" b="1"/>
            </a:lvl4pPr>
            <a:lvl5pPr marL="1284908" indent="0">
              <a:buNone/>
              <a:defRPr sz="1100" b="1"/>
            </a:lvl5pPr>
            <a:lvl6pPr marL="1606134" indent="0">
              <a:buNone/>
              <a:defRPr sz="1100" b="1"/>
            </a:lvl6pPr>
            <a:lvl7pPr marL="1927362" indent="0">
              <a:buNone/>
              <a:defRPr sz="1100" b="1"/>
            </a:lvl7pPr>
            <a:lvl8pPr marL="2248591" indent="0">
              <a:buNone/>
              <a:defRPr sz="1100" b="1"/>
            </a:lvl8pPr>
            <a:lvl9pPr marL="2569817" indent="0">
              <a:buNone/>
              <a:defRPr sz="1100" b="1"/>
            </a:lvl9pPr>
          </a:lstStyle>
          <a:p>
            <a:pPr lvl="0"/>
            <a:r>
              <a:rPr lang="en-US"/>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p:cNvSpPr txBox="1">
            <a:spLocks noGrp="1" noChangeArrowheads="1"/>
          </p:cNvSpPr>
          <p:nvPr>
            <p:ph type="sldNum" sz="quarter" idx="10"/>
          </p:nvPr>
        </p:nvSpPr>
        <p:spPr>
          <a:ln/>
        </p:spPr>
        <p:txBody>
          <a:bodyPr/>
          <a:lstStyle>
            <a:lvl1pPr>
              <a:defRPr/>
            </a:lvl1pPr>
          </a:lstStyle>
          <a:p>
            <a:pPr>
              <a:defRPr/>
            </a:pPr>
            <a:fld id="{36DE5110-9778-ED4E-B653-CBF28C1F469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682735"/>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p:cNvSpPr txBox="1">
            <a:spLocks noGrp="1" noChangeArrowheads="1"/>
          </p:cNvSpPr>
          <p:nvPr>
            <p:ph type="sldNum" sz="quarter" idx="10"/>
          </p:nvPr>
        </p:nvSpPr>
        <p:spPr>
          <a:ln/>
        </p:spPr>
        <p:txBody>
          <a:bodyPr/>
          <a:lstStyle>
            <a:lvl1pPr>
              <a:defRPr/>
            </a:lvl1pPr>
          </a:lstStyle>
          <a:p>
            <a:pPr>
              <a:defRPr/>
            </a:pPr>
            <a:fld id="{64B02C88-826D-514C-8790-1832A55E08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00866669"/>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63F6C40-701F-494D-A566-0A799C16EA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02073231"/>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1" y="273487"/>
            <a:ext cx="3008189" cy="1161975"/>
          </a:xfrm>
        </p:spPr>
        <p:txBody>
          <a:bodyPr/>
          <a:lstStyle>
            <a:lvl1pPr algn="l">
              <a:defRPr sz="1400" b="1"/>
            </a:lvl1pPr>
          </a:lstStyle>
          <a:p>
            <a:r>
              <a:rPr lang="en-US"/>
              <a:t>Click to edit Master title style</a:t>
            </a:r>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661" y="1435448"/>
            <a:ext cx="3008189" cy="4690318"/>
          </a:xfrm>
        </p:spPr>
        <p:txBody>
          <a:bodyPr/>
          <a:lstStyle>
            <a:lvl1pPr marL="0" indent="0">
              <a:buNone/>
              <a:defRPr sz="1000"/>
            </a:lvl1pPr>
            <a:lvl2pPr marL="321225" indent="0">
              <a:buNone/>
              <a:defRPr sz="800"/>
            </a:lvl2pPr>
            <a:lvl3pPr marL="642453" indent="0">
              <a:buNone/>
              <a:defRPr sz="700"/>
            </a:lvl3pPr>
            <a:lvl4pPr marL="963678" indent="0">
              <a:buNone/>
              <a:defRPr sz="600"/>
            </a:lvl4pPr>
            <a:lvl5pPr marL="1284908" indent="0">
              <a:buNone/>
              <a:defRPr sz="600"/>
            </a:lvl5pPr>
            <a:lvl6pPr marL="1606134" indent="0">
              <a:buNone/>
              <a:defRPr sz="600"/>
            </a:lvl6pPr>
            <a:lvl7pPr marL="1927362" indent="0">
              <a:buNone/>
              <a:defRPr sz="600"/>
            </a:lvl7pPr>
            <a:lvl8pPr marL="2248591" indent="0">
              <a:buNone/>
              <a:defRPr sz="600"/>
            </a:lvl8pPr>
            <a:lvl9pPr marL="2569817" indent="0">
              <a:buNone/>
              <a:defRPr sz="600"/>
            </a:lvl9pPr>
          </a:lstStyle>
          <a:p>
            <a:pPr lvl="0"/>
            <a:r>
              <a:rPr lang="en-US"/>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AE19A17-E5A7-674E-A929-0000C1C463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3602869"/>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9" y="4800824"/>
            <a:ext cx="5486177" cy="567035"/>
          </a:xfrm>
        </p:spPr>
        <p:txBody>
          <a:bodyPr/>
          <a:lstStyle>
            <a:lvl1pPr algn="l">
              <a:defRPr sz="1400" b="1"/>
            </a:lvl1pPr>
          </a:lstStyle>
          <a:p>
            <a:r>
              <a:rPr lang="en-US"/>
              <a:t>Click to edit Master title style</a:t>
            </a:r>
          </a:p>
        </p:txBody>
      </p:sp>
      <p:sp>
        <p:nvSpPr>
          <p:cNvPr id="3" name="Picture Placeholder 2"/>
          <p:cNvSpPr>
            <a:spLocks noGrp="1"/>
          </p:cNvSpPr>
          <p:nvPr>
            <p:ph type="pic" idx="1"/>
          </p:nvPr>
        </p:nvSpPr>
        <p:spPr>
          <a:xfrm>
            <a:off x="1792649" y="612800"/>
            <a:ext cx="5486177" cy="4114354"/>
          </a:xfrm>
        </p:spPr>
        <p:txBody>
          <a:bodyPr/>
          <a:lstStyle>
            <a:lvl1pPr marL="0" indent="0">
              <a:buNone/>
              <a:defRPr sz="2200"/>
            </a:lvl1pPr>
            <a:lvl2pPr marL="321225" indent="0">
              <a:buNone/>
              <a:defRPr sz="2000"/>
            </a:lvl2pPr>
            <a:lvl3pPr marL="642453" indent="0">
              <a:buNone/>
              <a:defRPr sz="1700"/>
            </a:lvl3pPr>
            <a:lvl4pPr marL="963678" indent="0">
              <a:buNone/>
              <a:defRPr sz="1400"/>
            </a:lvl4pPr>
            <a:lvl5pPr marL="1284908" indent="0">
              <a:buNone/>
              <a:defRPr sz="1400"/>
            </a:lvl5pPr>
            <a:lvl6pPr marL="1606134" indent="0">
              <a:buNone/>
              <a:defRPr sz="1400"/>
            </a:lvl6pPr>
            <a:lvl7pPr marL="1927362" indent="0">
              <a:buNone/>
              <a:defRPr sz="1400"/>
            </a:lvl7pPr>
            <a:lvl8pPr marL="2248591" indent="0">
              <a:buNone/>
              <a:defRPr sz="1400"/>
            </a:lvl8pPr>
            <a:lvl9pPr marL="2569817" indent="0">
              <a:buNone/>
              <a:defRPr sz="1400"/>
            </a:lvl9pPr>
          </a:lstStyle>
          <a:p>
            <a:pPr lvl="0"/>
            <a:endParaRPr lang="en-US" noProof="0">
              <a:sym typeface="Verdana" charset="0"/>
            </a:endParaRPr>
          </a:p>
        </p:txBody>
      </p:sp>
      <p:sp>
        <p:nvSpPr>
          <p:cNvPr id="4" name="Text Placeholder 3"/>
          <p:cNvSpPr>
            <a:spLocks noGrp="1"/>
          </p:cNvSpPr>
          <p:nvPr>
            <p:ph type="body" sz="half" idx="2"/>
          </p:nvPr>
        </p:nvSpPr>
        <p:spPr>
          <a:xfrm>
            <a:off x="1792649" y="5367860"/>
            <a:ext cx="5486177" cy="804788"/>
          </a:xfrm>
        </p:spPr>
        <p:txBody>
          <a:bodyPr/>
          <a:lstStyle>
            <a:lvl1pPr marL="0" indent="0">
              <a:buNone/>
              <a:defRPr sz="1000"/>
            </a:lvl1pPr>
            <a:lvl2pPr marL="321225" indent="0">
              <a:buNone/>
              <a:defRPr sz="800"/>
            </a:lvl2pPr>
            <a:lvl3pPr marL="642453" indent="0">
              <a:buNone/>
              <a:defRPr sz="700"/>
            </a:lvl3pPr>
            <a:lvl4pPr marL="963678" indent="0">
              <a:buNone/>
              <a:defRPr sz="600"/>
            </a:lvl4pPr>
            <a:lvl5pPr marL="1284908" indent="0">
              <a:buNone/>
              <a:defRPr sz="600"/>
            </a:lvl5pPr>
            <a:lvl6pPr marL="1606134" indent="0">
              <a:buNone/>
              <a:defRPr sz="600"/>
            </a:lvl6pPr>
            <a:lvl7pPr marL="1927362" indent="0">
              <a:buNone/>
              <a:defRPr sz="600"/>
            </a:lvl7pPr>
            <a:lvl8pPr marL="2248591" indent="0">
              <a:buNone/>
              <a:defRPr sz="600"/>
            </a:lvl8pPr>
            <a:lvl9pPr marL="2569817" indent="0">
              <a:buNone/>
              <a:defRPr sz="600"/>
            </a:lvl9pPr>
          </a:lstStyle>
          <a:p>
            <a:pPr lvl="0"/>
            <a:r>
              <a:rPr lang="en-US"/>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7949B5D-D932-584A-8473-B74749903F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5752921"/>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10"/>
          </p:nvPr>
        </p:nvSpPr>
        <p:spPr>
          <a:ln/>
        </p:spPr>
        <p:txBody>
          <a:bodyPr/>
          <a:lstStyle>
            <a:lvl1pPr>
              <a:defRPr/>
            </a:lvl1pPr>
          </a:lstStyle>
          <a:p>
            <a:pPr>
              <a:defRPr/>
            </a:pPr>
            <a:fld id="{175423AD-16A7-DD45-891E-7AEDA14463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029142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368" y="0"/>
            <a:ext cx="2001366" cy="6858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5934" y="0"/>
            <a:ext cx="5900291"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10"/>
          </p:nvPr>
        </p:nvSpPr>
        <p:spPr>
          <a:ln/>
        </p:spPr>
        <p:txBody>
          <a:bodyPr/>
          <a:lstStyle>
            <a:lvl1pPr>
              <a:defRPr/>
            </a:lvl1pPr>
          </a:lstStyle>
          <a:p>
            <a:pPr>
              <a:defRPr/>
            </a:pPr>
            <a:fld id="{FCFDB7C8-A9EF-1241-B4B9-6B71675E4B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66257683"/>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a:t>Click to edit Master title style</a:t>
            </a:r>
          </a:p>
        </p:txBody>
      </p:sp>
      <p:sp>
        <p:nvSpPr>
          <p:cNvPr id="3" name="Subtitle 2"/>
          <p:cNvSpPr>
            <a:spLocks noGrp="1"/>
          </p:cNvSpPr>
          <p:nvPr>
            <p:ph type="subTitle" idx="1"/>
          </p:nvPr>
        </p:nvSpPr>
        <p:spPr>
          <a:xfrm>
            <a:off x="1371824" y="3886655"/>
            <a:ext cx="6400354" cy="1752451"/>
          </a:xfrm>
        </p:spPr>
        <p:txBody>
          <a:bodyPr/>
          <a:lstStyle>
            <a:lvl1pPr marL="0" indent="0" algn="ctr">
              <a:buNone/>
              <a:defRPr/>
            </a:lvl1pPr>
            <a:lvl2pPr marL="321324" indent="0" algn="ctr">
              <a:buNone/>
              <a:defRPr/>
            </a:lvl2pPr>
            <a:lvl3pPr marL="642651" indent="0" algn="ctr">
              <a:buNone/>
              <a:defRPr/>
            </a:lvl3pPr>
            <a:lvl4pPr marL="963975" indent="0" algn="ctr">
              <a:buNone/>
              <a:defRPr/>
            </a:lvl4pPr>
            <a:lvl5pPr marL="1285302" indent="0" algn="ctr">
              <a:buNone/>
              <a:defRPr/>
            </a:lvl5pPr>
            <a:lvl6pPr marL="1606628" indent="0" algn="ctr">
              <a:buNone/>
              <a:defRPr/>
            </a:lvl6pPr>
            <a:lvl7pPr marL="1927954" indent="0" algn="ctr">
              <a:buNone/>
              <a:defRPr/>
            </a:lvl7pPr>
            <a:lvl8pPr marL="2249281" indent="0" algn="ctr">
              <a:buNone/>
              <a:defRPr/>
            </a:lvl8pPr>
            <a:lvl9pPr marL="2570607" indent="0" algn="ctr">
              <a:buNone/>
              <a:defRPr/>
            </a:lvl9pPr>
          </a:lstStyle>
          <a:p>
            <a:r>
              <a:rPr lang="en-US"/>
              <a:t>Click to edit Master subtitle style</a:t>
            </a:r>
          </a:p>
        </p:txBody>
      </p:sp>
      <p:sp>
        <p:nvSpPr>
          <p:cNvPr id="4" name="Text Box 3"/>
          <p:cNvSpPr txBox="1">
            <a:spLocks noGrp="1" noChangeArrowheads="1"/>
          </p:cNvSpPr>
          <p:nvPr>
            <p:ph type="sldNum" sz="quarter" idx="10"/>
          </p:nvPr>
        </p:nvSpPr>
        <p:spPr>
          <a:ln/>
        </p:spPr>
        <p:txBody>
          <a:bodyPr/>
          <a:lstStyle>
            <a:lvl1pPr>
              <a:defRPr/>
            </a:lvl1pPr>
          </a:lstStyle>
          <a:p>
            <a:pPr>
              <a:defRPr/>
            </a:pPr>
            <a:fld id="{5C337B3E-5984-AE49-8992-6CEE161CCF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68736840"/>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10"/>
          </p:nvPr>
        </p:nvSpPr>
        <p:spPr>
          <a:ln/>
        </p:spPr>
        <p:txBody>
          <a:bodyPr/>
          <a:lstStyle>
            <a:lvl1pPr>
              <a:defRPr/>
            </a:lvl1pPr>
          </a:lstStyle>
          <a:p>
            <a:pPr>
              <a:defRPr/>
            </a:pPr>
            <a:fld id="{1C7D8A52-8E6B-E641-9853-ACCDC0E5FB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01803065"/>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a:t>Click to edit Master title style</a:t>
            </a:r>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324" indent="0">
              <a:buNone/>
              <a:defRPr sz="1300"/>
            </a:lvl2pPr>
            <a:lvl3pPr marL="642651" indent="0">
              <a:buNone/>
              <a:defRPr sz="1100"/>
            </a:lvl3pPr>
            <a:lvl4pPr marL="963975" indent="0">
              <a:buNone/>
              <a:defRPr sz="1000"/>
            </a:lvl4pPr>
            <a:lvl5pPr marL="1285302" indent="0">
              <a:buNone/>
              <a:defRPr sz="1000"/>
            </a:lvl5pPr>
            <a:lvl6pPr marL="1606628" indent="0">
              <a:buNone/>
              <a:defRPr sz="1000"/>
            </a:lvl6pPr>
            <a:lvl7pPr marL="1927954" indent="0">
              <a:buNone/>
              <a:defRPr sz="1000"/>
            </a:lvl7pPr>
            <a:lvl8pPr marL="2249281" indent="0">
              <a:buNone/>
              <a:defRPr sz="1000"/>
            </a:lvl8pPr>
            <a:lvl9pPr marL="2570607" indent="0">
              <a:buNone/>
              <a:defRPr sz="1000"/>
            </a:lvl9pPr>
          </a:lstStyle>
          <a:p>
            <a:pPr lvl="0"/>
            <a:r>
              <a:rPr lang="en-US"/>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0FD9891-E166-CB45-B292-A2CDE9B95EF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658390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5919" y="1446617"/>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9997" y="1446617"/>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p:cNvSpPr txBox="1">
            <a:spLocks noGrp="1" noChangeArrowheads="1"/>
          </p:cNvSpPr>
          <p:nvPr>
            <p:ph type="sldNum" sz="quarter" idx="10"/>
          </p:nvPr>
        </p:nvSpPr>
        <p:spPr>
          <a:ln/>
        </p:spPr>
        <p:txBody>
          <a:bodyPr/>
          <a:lstStyle>
            <a:lvl1pPr>
              <a:defRPr/>
            </a:lvl1pPr>
          </a:lstStyle>
          <a:p>
            <a:pPr>
              <a:defRPr/>
            </a:pPr>
            <a:fld id="{75B337AE-4DE3-BD41-BF0F-32AD3D14196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9482986"/>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324" indent="0">
              <a:buNone/>
              <a:defRPr sz="1400" b="1"/>
            </a:lvl2pPr>
            <a:lvl3pPr marL="642651" indent="0">
              <a:buNone/>
              <a:defRPr sz="1300" b="1"/>
            </a:lvl3pPr>
            <a:lvl4pPr marL="963975" indent="0">
              <a:buNone/>
              <a:defRPr sz="1100" b="1"/>
            </a:lvl4pPr>
            <a:lvl5pPr marL="1285302" indent="0">
              <a:buNone/>
              <a:defRPr sz="1100" b="1"/>
            </a:lvl5pPr>
            <a:lvl6pPr marL="1606628" indent="0">
              <a:buNone/>
              <a:defRPr sz="1100" b="1"/>
            </a:lvl6pPr>
            <a:lvl7pPr marL="1927954" indent="0">
              <a:buNone/>
              <a:defRPr sz="1100" b="1"/>
            </a:lvl7pPr>
            <a:lvl8pPr marL="2249281" indent="0">
              <a:buNone/>
              <a:defRPr sz="1100" b="1"/>
            </a:lvl8pPr>
            <a:lvl9pPr marL="2570607" indent="0">
              <a:buNone/>
              <a:defRPr sz="1100" b="1"/>
            </a:lvl9pPr>
          </a:lstStyle>
          <a:p>
            <a:pPr lvl="0"/>
            <a:r>
              <a:rPr lang="en-US"/>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324" indent="0">
              <a:buNone/>
              <a:defRPr sz="1400" b="1"/>
            </a:lvl2pPr>
            <a:lvl3pPr marL="642651" indent="0">
              <a:buNone/>
              <a:defRPr sz="1300" b="1"/>
            </a:lvl3pPr>
            <a:lvl4pPr marL="963975" indent="0">
              <a:buNone/>
              <a:defRPr sz="1100" b="1"/>
            </a:lvl4pPr>
            <a:lvl5pPr marL="1285302" indent="0">
              <a:buNone/>
              <a:defRPr sz="1100" b="1"/>
            </a:lvl5pPr>
            <a:lvl6pPr marL="1606628" indent="0">
              <a:buNone/>
              <a:defRPr sz="1100" b="1"/>
            </a:lvl6pPr>
            <a:lvl7pPr marL="1927954" indent="0">
              <a:buNone/>
              <a:defRPr sz="1100" b="1"/>
            </a:lvl7pPr>
            <a:lvl8pPr marL="2249281" indent="0">
              <a:buNone/>
              <a:defRPr sz="1100" b="1"/>
            </a:lvl8pPr>
            <a:lvl9pPr marL="2570607" indent="0">
              <a:buNone/>
              <a:defRPr sz="1100" b="1"/>
            </a:lvl9pPr>
          </a:lstStyle>
          <a:p>
            <a:pPr lvl="0"/>
            <a:r>
              <a:rPr lang="en-US"/>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3"/>
          <p:cNvSpPr txBox="1">
            <a:spLocks noGrp="1" noChangeArrowheads="1"/>
          </p:cNvSpPr>
          <p:nvPr>
            <p:ph type="sldNum" sz="quarter" idx="10"/>
          </p:nvPr>
        </p:nvSpPr>
        <p:spPr>
          <a:ln/>
        </p:spPr>
        <p:txBody>
          <a:bodyPr/>
          <a:lstStyle>
            <a:lvl1pPr>
              <a:defRPr/>
            </a:lvl1pPr>
          </a:lstStyle>
          <a:p>
            <a:pPr>
              <a:defRPr/>
            </a:pPr>
            <a:fld id="{36DE5110-9778-ED4E-B653-CBF28C1F469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26118741"/>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p:cNvSpPr txBox="1">
            <a:spLocks noGrp="1" noChangeArrowheads="1"/>
          </p:cNvSpPr>
          <p:nvPr>
            <p:ph type="sldNum" sz="quarter" idx="10"/>
          </p:nvPr>
        </p:nvSpPr>
        <p:spPr>
          <a:ln/>
        </p:spPr>
        <p:txBody>
          <a:bodyPr/>
          <a:lstStyle>
            <a:lvl1pPr>
              <a:defRPr/>
            </a:lvl1pPr>
          </a:lstStyle>
          <a:p>
            <a:pPr>
              <a:defRPr/>
            </a:pPr>
            <a:fld id="{64B02C88-826D-514C-8790-1832A55E08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478386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63F6C40-701F-494D-A566-0A799C16EA5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6774107"/>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55" y="273481"/>
            <a:ext cx="3008189" cy="1161975"/>
          </a:xfrm>
        </p:spPr>
        <p:txBody>
          <a:bodyPr/>
          <a:lstStyle>
            <a:lvl1pPr algn="l">
              <a:defRPr sz="1400" b="1"/>
            </a:lvl1pPr>
          </a:lstStyle>
          <a:p>
            <a:r>
              <a:rPr lang="en-US"/>
              <a:t>Click to edit Master title style</a:t>
            </a:r>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655" y="1435448"/>
            <a:ext cx="3008189" cy="4690318"/>
          </a:xfrm>
        </p:spPr>
        <p:txBody>
          <a:bodyPr/>
          <a:lstStyle>
            <a:lvl1pPr marL="0" indent="0">
              <a:buNone/>
              <a:defRPr sz="1000"/>
            </a:lvl1pPr>
            <a:lvl2pPr marL="321324" indent="0">
              <a:buNone/>
              <a:defRPr sz="800"/>
            </a:lvl2pPr>
            <a:lvl3pPr marL="642651" indent="0">
              <a:buNone/>
              <a:defRPr sz="700"/>
            </a:lvl3pPr>
            <a:lvl4pPr marL="963975" indent="0">
              <a:buNone/>
              <a:defRPr sz="600"/>
            </a:lvl4pPr>
            <a:lvl5pPr marL="1285302" indent="0">
              <a:buNone/>
              <a:defRPr sz="600"/>
            </a:lvl5pPr>
            <a:lvl6pPr marL="1606628" indent="0">
              <a:buNone/>
              <a:defRPr sz="600"/>
            </a:lvl6pPr>
            <a:lvl7pPr marL="1927954" indent="0">
              <a:buNone/>
              <a:defRPr sz="600"/>
            </a:lvl7pPr>
            <a:lvl8pPr marL="2249281" indent="0">
              <a:buNone/>
              <a:defRPr sz="600"/>
            </a:lvl8pPr>
            <a:lvl9pPr marL="2570607" indent="0">
              <a:buNone/>
              <a:defRPr sz="600"/>
            </a:lvl9pPr>
          </a:lstStyle>
          <a:p>
            <a:pPr lvl="0"/>
            <a:r>
              <a:rPr lang="en-US"/>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AE19A17-E5A7-674E-A929-0000C1C463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253659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3" y="4800824"/>
            <a:ext cx="5486177" cy="567035"/>
          </a:xfrm>
        </p:spPr>
        <p:txBody>
          <a:bodyPr/>
          <a:lstStyle>
            <a:lvl1pPr algn="l">
              <a:defRPr sz="1400" b="1"/>
            </a:lvl1pPr>
          </a:lstStyle>
          <a:p>
            <a:r>
              <a:rPr lang="en-US"/>
              <a:t>Click to edit Master title style</a:t>
            </a:r>
          </a:p>
        </p:txBody>
      </p:sp>
      <p:sp>
        <p:nvSpPr>
          <p:cNvPr id="3" name="Picture Placeholder 2"/>
          <p:cNvSpPr>
            <a:spLocks noGrp="1"/>
          </p:cNvSpPr>
          <p:nvPr>
            <p:ph type="pic" idx="1"/>
          </p:nvPr>
        </p:nvSpPr>
        <p:spPr>
          <a:xfrm>
            <a:off x="1792643" y="612800"/>
            <a:ext cx="5486177" cy="4114354"/>
          </a:xfrm>
        </p:spPr>
        <p:txBody>
          <a:bodyPr/>
          <a:lstStyle>
            <a:lvl1pPr marL="0" indent="0">
              <a:buNone/>
              <a:defRPr sz="2200"/>
            </a:lvl1pPr>
            <a:lvl2pPr marL="321324" indent="0">
              <a:buNone/>
              <a:defRPr sz="2000"/>
            </a:lvl2pPr>
            <a:lvl3pPr marL="642651" indent="0">
              <a:buNone/>
              <a:defRPr sz="1700"/>
            </a:lvl3pPr>
            <a:lvl4pPr marL="963975" indent="0">
              <a:buNone/>
              <a:defRPr sz="1400"/>
            </a:lvl4pPr>
            <a:lvl5pPr marL="1285302" indent="0">
              <a:buNone/>
              <a:defRPr sz="1400"/>
            </a:lvl5pPr>
            <a:lvl6pPr marL="1606628" indent="0">
              <a:buNone/>
              <a:defRPr sz="1400"/>
            </a:lvl6pPr>
            <a:lvl7pPr marL="1927954" indent="0">
              <a:buNone/>
              <a:defRPr sz="1400"/>
            </a:lvl7pPr>
            <a:lvl8pPr marL="2249281" indent="0">
              <a:buNone/>
              <a:defRPr sz="1400"/>
            </a:lvl8pPr>
            <a:lvl9pPr marL="2570607" indent="0">
              <a:buNone/>
              <a:defRPr sz="1400"/>
            </a:lvl9pPr>
          </a:lstStyle>
          <a:p>
            <a:pPr lvl="0"/>
            <a:endParaRPr lang="en-US" noProof="0">
              <a:sym typeface="Verdana" charset="0"/>
            </a:endParaRPr>
          </a:p>
        </p:txBody>
      </p:sp>
      <p:sp>
        <p:nvSpPr>
          <p:cNvPr id="4" name="Text Placeholder 3"/>
          <p:cNvSpPr>
            <a:spLocks noGrp="1"/>
          </p:cNvSpPr>
          <p:nvPr>
            <p:ph type="body" sz="half" idx="2"/>
          </p:nvPr>
        </p:nvSpPr>
        <p:spPr>
          <a:xfrm>
            <a:off x="1792643" y="5367860"/>
            <a:ext cx="5486177" cy="804788"/>
          </a:xfrm>
        </p:spPr>
        <p:txBody>
          <a:bodyPr/>
          <a:lstStyle>
            <a:lvl1pPr marL="0" indent="0">
              <a:buNone/>
              <a:defRPr sz="1000"/>
            </a:lvl1pPr>
            <a:lvl2pPr marL="321324" indent="0">
              <a:buNone/>
              <a:defRPr sz="800"/>
            </a:lvl2pPr>
            <a:lvl3pPr marL="642651" indent="0">
              <a:buNone/>
              <a:defRPr sz="700"/>
            </a:lvl3pPr>
            <a:lvl4pPr marL="963975" indent="0">
              <a:buNone/>
              <a:defRPr sz="600"/>
            </a:lvl4pPr>
            <a:lvl5pPr marL="1285302" indent="0">
              <a:buNone/>
              <a:defRPr sz="600"/>
            </a:lvl5pPr>
            <a:lvl6pPr marL="1606628" indent="0">
              <a:buNone/>
              <a:defRPr sz="600"/>
            </a:lvl6pPr>
            <a:lvl7pPr marL="1927954" indent="0">
              <a:buNone/>
              <a:defRPr sz="600"/>
            </a:lvl7pPr>
            <a:lvl8pPr marL="2249281" indent="0">
              <a:buNone/>
              <a:defRPr sz="600"/>
            </a:lvl8pPr>
            <a:lvl9pPr marL="2570607" indent="0">
              <a:buNone/>
              <a:defRPr sz="600"/>
            </a:lvl9pPr>
          </a:lstStyle>
          <a:p>
            <a:pPr lvl="0"/>
            <a:r>
              <a:rPr lang="en-US"/>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7949B5D-D932-584A-8473-B74749903F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4508437"/>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10"/>
          </p:nvPr>
        </p:nvSpPr>
        <p:spPr>
          <a:ln/>
        </p:spPr>
        <p:txBody>
          <a:bodyPr/>
          <a:lstStyle>
            <a:lvl1pPr>
              <a:defRPr/>
            </a:lvl1pPr>
          </a:lstStyle>
          <a:p>
            <a:pPr>
              <a:defRPr/>
            </a:pPr>
            <a:fld id="{175423AD-16A7-DD45-891E-7AEDA14463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6794490"/>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368" y="0"/>
            <a:ext cx="2001366" cy="6858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5928" y="0"/>
            <a:ext cx="5900291"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10"/>
          </p:nvPr>
        </p:nvSpPr>
        <p:spPr>
          <a:ln/>
        </p:spPr>
        <p:txBody>
          <a:bodyPr/>
          <a:lstStyle>
            <a:lvl1pPr>
              <a:defRPr/>
            </a:lvl1pPr>
          </a:lstStyle>
          <a:p>
            <a:pPr>
              <a:defRPr/>
            </a:pPr>
            <a:fld id="{FCFDB7C8-A9EF-1241-B4B9-6B71675E4B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9420982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349AE89F-0D16-0A41-80AE-2AEB90AE7549}" type="datetime1">
              <a:rPr lang="en-US">
                <a:solidFill>
                  <a:srgbClr val="FFFFFF"/>
                </a:solidFill>
              </a:rPr>
              <a:pPr>
                <a:defRPr/>
              </a:pPr>
              <a:t>3/1/21</a:t>
            </a:fld>
            <a:endParaRPr lang="en-US" altLang="ko-KR">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387A7180-78EC-6540-94FA-FCB26DEB1215}" type="slidenum">
              <a:rPr lang="en-US" altLang="ko-KR">
                <a:solidFill>
                  <a:srgbClr val="FFFFFF"/>
                </a:solidFill>
              </a:rPr>
              <a:pPr/>
              <a:t>‹#›</a:t>
            </a:fld>
            <a:endParaRPr lang="en-US" altLang="ko-KR">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369221733"/>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A3E57DB7-170A-384E-A792-DC7670841340}" type="datetime1">
              <a:rPr lang="en-US">
                <a:solidFill>
                  <a:srgbClr val="FFFFFF"/>
                </a:solidFill>
              </a:rPr>
              <a:pPr>
                <a:defRPr/>
              </a:pPr>
              <a:t>3/1/21</a:t>
            </a:fld>
            <a:endParaRPr lang="en-US" altLang="ko-KR">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F1B56421-775C-1042-8306-E86A2ABFFBBA}" type="slidenum">
              <a:rPr lang="en-US" altLang="ko-KR">
                <a:solidFill>
                  <a:srgbClr val="FFFFFF"/>
                </a:solidFill>
              </a:rPr>
              <a:pPr/>
              <a:t>‹#›</a:t>
            </a:fld>
            <a:endParaRPr lang="en-US" altLang="ko-KR">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1970751137"/>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24240A8E-0310-C740-90A6-8247A2615E11}" type="datetime1">
              <a:rPr lang="en-US">
                <a:solidFill>
                  <a:srgbClr val="FFFFFF"/>
                </a:solidFill>
              </a:rPr>
              <a:pPr>
                <a:defRPr/>
              </a:pPr>
              <a:t>3/1/21</a:t>
            </a:fld>
            <a:endParaRPr lang="en-US" altLang="ko-KR">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A10FB022-FF8E-4F48-AAA8-B06B48CFCB2D}" type="slidenum">
              <a:rPr lang="en-US" altLang="ko-KR">
                <a:solidFill>
                  <a:srgbClr val="FFFFFF"/>
                </a:solidFill>
              </a:rPr>
              <a:pPr/>
              <a:t>‹#›</a:t>
            </a:fld>
            <a:endParaRPr lang="en-US" altLang="ko-KR">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1696541540"/>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874970BC-F7DD-B040-8F6C-9C918BD25EDF}" type="datetime1">
              <a:rPr lang="en-US">
                <a:solidFill>
                  <a:srgbClr val="FFFFFF"/>
                </a:solidFill>
              </a:rPr>
              <a:pPr>
                <a:defRPr/>
              </a:pPr>
              <a:t>3/1/21</a:t>
            </a:fld>
            <a:endParaRPr lang="en-US" altLang="ko-KR">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fld id="{62370ACC-1744-634D-9CC4-8604F7E26025}" type="slidenum">
              <a:rPr lang="en-US" altLang="ko-KR">
                <a:solidFill>
                  <a:srgbClr val="FFFFFF"/>
                </a:solidFill>
              </a:rPr>
              <a:pPr/>
              <a:t>‹#›</a:t>
            </a:fld>
            <a:endParaRPr lang="en-US" altLang="ko-KR">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233267554"/>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4DEC53D5-91A8-E94E-8600-FBA2BC99307E}" type="datetime1">
              <a:rPr lang="en-US">
                <a:solidFill>
                  <a:srgbClr val="FFFFFF"/>
                </a:solidFill>
              </a:rPr>
              <a:pPr>
                <a:defRPr/>
              </a:pPr>
              <a:t>3/1/21</a:t>
            </a:fld>
            <a:endParaRPr lang="en-US" altLang="ko-KR">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fld id="{829EF66B-8AD4-D442-A75B-737BE417B551}" type="slidenum">
              <a:rPr lang="en-US" altLang="ko-KR">
                <a:solidFill>
                  <a:srgbClr val="FFFFFF"/>
                </a:solidFill>
              </a:rPr>
              <a:pPr/>
              <a:t>‹#›</a:t>
            </a:fld>
            <a:endParaRPr lang="en-US" altLang="ko-KR">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452354391"/>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F4F8361C-2E65-0B4F-96DE-6EFEB18F2D05}" type="datetime1">
              <a:rPr lang="en-US">
                <a:solidFill>
                  <a:srgbClr val="FFFFFF"/>
                </a:solidFill>
              </a:rPr>
              <a:pPr>
                <a:defRPr/>
              </a:pPr>
              <a:t>3/1/21</a:t>
            </a:fld>
            <a:endParaRPr lang="en-US" altLang="ko-KR">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fld id="{E6D380F1-9C27-FC4A-A4C3-F35E12BF8B0D}" type="slidenum">
              <a:rPr lang="en-US" altLang="ko-KR">
                <a:solidFill>
                  <a:srgbClr val="FFFFFF"/>
                </a:solidFill>
              </a:rPr>
              <a:pPr/>
              <a:t>‹#›</a:t>
            </a:fld>
            <a:endParaRPr lang="en-US" altLang="ko-KR">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193904089"/>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F1857B24-6C30-9446-9D4D-C5243DC53A49}" type="datetime1">
              <a:rPr lang="en-US">
                <a:solidFill>
                  <a:srgbClr val="FFFFFF"/>
                </a:solidFill>
              </a:rPr>
              <a:pPr>
                <a:defRPr/>
              </a:pPr>
              <a:t>3/1/21</a:t>
            </a:fld>
            <a:endParaRPr lang="en-US" altLang="ko-KR">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D81FF96A-CA71-4D45-8D56-65A483C9564A}" type="slidenum">
              <a:rPr lang="en-US" altLang="ko-KR">
                <a:solidFill>
                  <a:srgbClr val="FFFFFF"/>
                </a:solidFill>
              </a:rPr>
              <a:pPr/>
              <a:t>‹#›</a:t>
            </a:fld>
            <a:endParaRPr lang="en-US" altLang="ko-KR">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004111547"/>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CD9E86A8-C776-7D4F-8B48-943DB9AD7638}" type="datetime1">
              <a:rPr lang="en-US">
                <a:solidFill>
                  <a:srgbClr val="FFFFFF"/>
                </a:solidFill>
              </a:rPr>
              <a:pPr>
                <a:defRPr/>
              </a:pPr>
              <a:t>3/1/21</a:t>
            </a:fld>
            <a:endParaRPr lang="en-US" altLang="ko-KR">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8890E0EE-80F3-004A-A4FF-B7AF93B198D9}" type="slidenum">
              <a:rPr lang="en-US" altLang="ko-KR">
                <a:solidFill>
                  <a:srgbClr val="FFFFFF"/>
                </a:solidFill>
              </a:rPr>
              <a:pPr/>
              <a:t>‹#›</a:t>
            </a:fld>
            <a:endParaRPr lang="en-US" altLang="ko-KR">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820788446"/>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FC00B839-A907-6642-A3E4-3FE9D10402AA}" type="datetime1">
              <a:rPr lang="en-US">
                <a:solidFill>
                  <a:srgbClr val="FFFFFF"/>
                </a:solidFill>
              </a:rPr>
              <a:pPr>
                <a:defRPr/>
              </a:pPr>
              <a:t>3/1/21</a:t>
            </a:fld>
            <a:endParaRPr lang="en-US" altLang="ko-KR">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15E04485-4381-F44E-B94E-5D24C6C8D92C}" type="slidenum">
              <a:rPr lang="en-US" altLang="ko-KR">
                <a:solidFill>
                  <a:srgbClr val="FFFFFF"/>
                </a:solidFill>
              </a:rPr>
              <a:pPr/>
              <a:t>‹#›</a:t>
            </a:fld>
            <a:endParaRPr lang="en-US" altLang="ko-KR">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798881419"/>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FB85D918-7464-5D4D-B116-C05E6A25CEDB}" type="datetime1">
              <a:rPr lang="en-US">
                <a:solidFill>
                  <a:srgbClr val="FFFFFF"/>
                </a:solidFill>
              </a:rPr>
              <a:pPr>
                <a:defRPr/>
              </a:pPr>
              <a:t>3/1/21</a:t>
            </a:fld>
            <a:endParaRPr lang="en-US" altLang="ko-KR">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6274D204-C78E-B840-88E7-D8F120387DB3}" type="slidenum">
              <a:rPr lang="en-US" altLang="ko-KR">
                <a:solidFill>
                  <a:srgbClr val="FFFFFF"/>
                </a:solidFill>
              </a:rPr>
              <a:pPr/>
              <a:t>‹#›</a:t>
            </a:fld>
            <a:endParaRPr lang="en-US" altLang="ko-KR">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2961210308"/>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D424F7AE-27D2-5E43-BF99-3A69BECB64D6}" type="datetime1">
              <a:rPr lang="en-US">
                <a:solidFill>
                  <a:srgbClr val="FFFFFF"/>
                </a:solidFill>
              </a:rPr>
              <a:pPr>
                <a:defRPr/>
              </a:pPr>
              <a:t>3/1/21</a:t>
            </a:fld>
            <a:endParaRPr lang="en-US" altLang="ko-KR">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4BCCB94D-91EE-0E49-9B93-8D282A83503C}" type="slidenum">
              <a:rPr lang="en-US" altLang="ko-KR">
                <a:solidFill>
                  <a:srgbClr val="FFFFFF"/>
                </a:solidFill>
              </a:rPr>
              <a:pPr/>
              <a:t>‹#›</a:t>
            </a:fld>
            <a:endParaRPr lang="en-US" altLang="ko-KR">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4074764080"/>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2"/>
          <p:cNvSpPr>
            <a:spLocks noGrp="1" noChangeArrowheads="1"/>
          </p:cNvSpPr>
          <p:nvPr>
            <p:ph type="dt" sz="half" idx="10"/>
          </p:nvPr>
        </p:nvSpPr>
        <p:spPr>
          <a:ln/>
        </p:spPr>
        <p:txBody>
          <a:bodyPr/>
          <a:lstStyle>
            <a:lvl1pPr>
              <a:defRPr/>
            </a:lvl1pPr>
          </a:lstStyle>
          <a:p>
            <a:pPr>
              <a:defRPr/>
            </a:pPr>
            <a:fld id="{6957A07C-214F-964B-A9FB-60CBA593FAA8}" type="datetime1">
              <a:rPr lang="en-US">
                <a:solidFill>
                  <a:srgbClr val="FFFFFF"/>
                </a:solidFill>
              </a:rPr>
              <a:pPr>
                <a:defRPr/>
              </a:pPr>
              <a:t>3/1/21</a:t>
            </a:fld>
            <a:endParaRPr lang="en-US" altLang="ko-KR">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880965D8-51EB-CC4A-B56B-745F4EA50A4E}" type="slidenum">
              <a:rPr lang="en-US" altLang="ko-KR">
                <a:solidFill>
                  <a:srgbClr val="FFFFFF"/>
                </a:solidFill>
              </a:rPr>
              <a:pPr/>
              <a:t>‹#›</a:t>
            </a:fld>
            <a:endParaRPr lang="en-US" altLang="ko-KR">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n-US" altLang="ko-KR">
              <a:solidFill>
                <a:srgbClr val="FFFFFF"/>
              </a:solidFill>
            </a:endParaRPr>
          </a:p>
        </p:txBody>
      </p:sp>
    </p:spTree>
    <p:extLst>
      <p:ext uri="{BB962C8B-B14F-4D97-AF65-F5344CB8AC3E}">
        <p14:creationId xmlns:p14="http://schemas.microsoft.com/office/powerpoint/2010/main" val="368804405"/>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2828276099"/>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2734443964"/>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92229721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822910981"/>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2536561102"/>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3774095973"/>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297577062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214837385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254067943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35347867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334197157"/>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21528113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61110572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898996292"/>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55694164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169174597"/>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3102260721"/>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856097536"/>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1950924349"/>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3858870287"/>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2137997344"/>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817989360"/>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473743047"/>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281119058"/>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9917EF67-A6FB-CB43-868C-1677B08B03EB}" type="slidenum">
              <a:rPr lang="en-US"/>
              <a:pPr>
                <a:defRPr/>
              </a:pPr>
              <a:t>‹#›</a:t>
            </a:fld>
            <a:endParaRPr lang="en-US"/>
          </a:p>
        </p:txBody>
      </p:sp>
    </p:spTree>
    <p:extLst>
      <p:ext uri="{BB962C8B-B14F-4D97-AF65-F5344CB8AC3E}">
        <p14:creationId xmlns:p14="http://schemas.microsoft.com/office/powerpoint/2010/main" val="4226688340"/>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E81840C8-74D7-164B-89BA-8F954C36C301}" type="slidenum">
              <a:rPr lang="en-US"/>
              <a:pPr>
                <a:defRPr/>
              </a:pPr>
              <a:t>‹#›</a:t>
            </a:fld>
            <a:endParaRPr lang="en-US"/>
          </a:p>
        </p:txBody>
      </p:sp>
    </p:spTree>
    <p:extLst>
      <p:ext uri="{BB962C8B-B14F-4D97-AF65-F5344CB8AC3E}">
        <p14:creationId xmlns:p14="http://schemas.microsoft.com/office/powerpoint/2010/main" val="1894393168"/>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3522BDCB-ECA5-8341-BE8B-955B688CF6D3}" type="slidenum">
              <a:rPr lang="en-US"/>
              <a:pPr>
                <a:defRPr/>
              </a:pPr>
              <a:t>‹#›</a:t>
            </a:fld>
            <a:endParaRPr lang="en-US"/>
          </a:p>
        </p:txBody>
      </p:sp>
    </p:spTree>
    <p:extLst>
      <p:ext uri="{BB962C8B-B14F-4D97-AF65-F5344CB8AC3E}">
        <p14:creationId xmlns:p14="http://schemas.microsoft.com/office/powerpoint/2010/main" val="2314109669"/>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F752B0BA-1D05-C64B-A696-8D15F6D91B0D}" type="slidenum">
              <a:rPr lang="en-US"/>
              <a:pPr>
                <a:defRPr/>
              </a:pPr>
              <a:t>‹#›</a:t>
            </a:fld>
            <a:endParaRPr lang="en-US"/>
          </a:p>
        </p:txBody>
      </p:sp>
    </p:spTree>
    <p:extLst>
      <p:ext uri="{BB962C8B-B14F-4D97-AF65-F5344CB8AC3E}">
        <p14:creationId xmlns:p14="http://schemas.microsoft.com/office/powerpoint/2010/main" val="307012198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33B9F68F-AE52-1743-BFC5-8EE58FE26F9D}" type="slidenum">
              <a:rPr lang="en-US"/>
              <a:pPr>
                <a:defRPr/>
              </a:pPr>
              <a:t>‹#›</a:t>
            </a:fld>
            <a:endParaRPr lang="en-US"/>
          </a:p>
        </p:txBody>
      </p:sp>
    </p:spTree>
    <p:extLst>
      <p:ext uri="{BB962C8B-B14F-4D97-AF65-F5344CB8AC3E}">
        <p14:creationId xmlns:p14="http://schemas.microsoft.com/office/powerpoint/2010/main" val="113311624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11A05383-BA51-184F-81FD-7487A7BBED02}" type="slidenum">
              <a:rPr lang="en-US"/>
              <a:pPr>
                <a:defRPr/>
              </a:pPr>
              <a:t>‹#›</a:t>
            </a:fld>
            <a:endParaRPr lang="en-US"/>
          </a:p>
        </p:txBody>
      </p:sp>
    </p:spTree>
    <p:extLst>
      <p:ext uri="{BB962C8B-B14F-4D97-AF65-F5344CB8AC3E}">
        <p14:creationId xmlns:p14="http://schemas.microsoft.com/office/powerpoint/2010/main" val="375100976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0D19F952-55B8-D44A-ACBD-DF973980421F}" type="slidenum">
              <a:rPr lang="en-US"/>
              <a:pPr>
                <a:defRPr/>
              </a:pPr>
              <a:t>‹#›</a:t>
            </a:fld>
            <a:endParaRPr lang="en-US"/>
          </a:p>
        </p:txBody>
      </p:sp>
    </p:spTree>
    <p:extLst>
      <p:ext uri="{BB962C8B-B14F-4D97-AF65-F5344CB8AC3E}">
        <p14:creationId xmlns:p14="http://schemas.microsoft.com/office/powerpoint/2010/main" val="1410225992"/>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C382F809-F622-674F-B04E-FE73A1AE25A3}" type="slidenum">
              <a:rPr lang="en-US"/>
              <a:pPr>
                <a:defRPr/>
              </a:pPr>
              <a:t>‹#›</a:t>
            </a:fld>
            <a:endParaRPr lang="en-US"/>
          </a:p>
        </p:txBody>
      </p:sp>
    </p:spTree>
    <p:extLst>
      <p:ext uri="{BB962C8B-B14F-4D97-AF65-F5344CB8AC3E}">
        <p14:creationId xmlns:p14="http://schemas.microsoft.com/office/powerpoint/2010/main" val="438053154"/>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F30117AD-8E59-4A42-A11E-1FE742B9CC43}" type="slidenum">
              <a:rPr lang="en-US"/>
              <a:pPr>
                <a:defRPr/>
              </a:pPr>
              <a:t>‹#›</a:t>
            </a:fld>
            <a:endParaRPr lang="en-US"/>
          </a:p>
        </p:txBody>
      </p:sp>
    </p:spTree>
    <p:extLst>
      <p:ext uri="{BB962C8B-B14F-4D97-AF65-F5344CB8AC3E}">
        <p14:creationId xmlns:p14="http://schemas.microsoft.com/office/powerpoint/2010/main" val="5468384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932AE070-9A13-4E40-8113-2A8E0F826BAA}" type="slidenum">
              <a:rPr lang="en-US"/>
              <a:pPr>
                <a:defRPr/>
              </a:pPr>
              <a:t>‹#›</a:t>
            </a:fld>
            <a:endParaRPr lang="en-US"/>
          </a:p>
        </p:txBody>
      </p:sp>
    </p:spTree>
    <p:extLst>
      <p:ext uri="{BB962C8B-B14F-4D97-AF65-F5344CB8AC3E}">
        <p14:creationId xmlns:p14="http://schemas.microsoft.com/office/powerpoint/2010/main" val="1274074292"/>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D5C8EC2-34B1-0440-A001-0EFABCFAFDBF}" type="slidenum">
              <a:rPr lang="en-US"/>
              <a:pPr>
                <a:defRPr/>
              </a:pPr>
              <a:t>‹#›</a:t>
            </a:fld>
            <a:endParaRPr lang="en-US"/>
          </a:p>
        </p:txBody>
      </p:sp>
    </p:spTree>
    <p:extLst>
      <p:ext uri="{BB962C8B-B14F-4D97-AF65-F5344CB8AC3E}">
        <p14:creationId xmlns:p14="http://schemas.microsoft.com/office/powerpoint/2010/main" val="332801300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52C47B4A-F080-C34F-A4EF-32250D538F36}" type="slidenum">
              <a:rPr lang="en-US"/>
              <a:pPr>
                <a:defRPr/>
              </a:pPr>
              <a:t>‹#›</a:t>
            </a:fld>
            <a:endParaRPr lang="en-US"/>
          </a:p>
        </p:txBody>
      </p:sp>
    </p:spTree>
    <p:extLst>
      <p:ext uri="{BB962C8B-B14F-4D97-AF65-F5344CB8AC3E}">
        <p14:creationId xmlns:p14="http://schemas.microsoft.com/office/powerpoint/2010/main" val="213522318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fontAlgn="base">
              <a:spcBef>
                <a:spcPct val="0"/>
              </a:spcBef>
              <a:spcAft>
                <a:spcPct val="0"/>
              </a:spcAft>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a:defRPr/>
            </a:pPr>
            <a:fld id="{DE419FE7-E583-0D40-8D02-0349BA609512}" type="slidenum">
              <a:rPr lang="en-US"/>
              <a:pPr>
                <a:defRPr/>
              </a:pPr>
              <a:t>‹#›</a:t>
            </a:fld>
            <a:endParaRPr lang="en-US"/>
          </a:p>
        </p:txBody>
      </p:sp>
    </p:spTree>
    <p:extLst>
      <p:ext uri="{BB962C8B-B14F-4D97-AF65-F5344CB8AC3E}">
        <p14:creationId xmlns:p14="http://schemas.microsoft.com/office/powerpoint/2010/main" val="4200498096"/>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70BAC2F-B439-E447-8DA2-356891760C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10538702"/>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391C58A-BEE0-3244-961F-1A0E560D1D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96654061"/>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292FFD9-2372-7C4A-877E-E12721FF77D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0251830"/>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BB9E2D0-5514-D143-ACD7-C4A64778616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3399764"/>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CA7872EA-F26A-4145-A795-77DAECC48FB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31873512"/>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3F1FDF91-92A9-C949-8A07-3E2F76AEF26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26592053"/>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FAF023A-AB31-994E-BC3F-382B9A6E705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14155644"/>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22A7831-4E7B-244D-A134-1E2BC08332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79812773"/>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91046AEC-AD1B-E34A-8090-53DF3414A2A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2225835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ED35BDC-EE16-B744-AC3D-34767D2068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3686265"/>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52400"/>
            <a:ext cx="1943100" cy="5943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152400"/>
            <a:ext cx="56769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8C501A8-539A-5A45-A57B-657B1479DE8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479418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4676003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186698503"/>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20193304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65627880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60888531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74085748"/>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16393869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409209531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156475789"/>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73444853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0322174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56438775"/>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pPr lvl="0"/>
            <a:endParaRPr lang="en-US" noProof="0"/>
          </a:p>
        </p:txBody>
      </p:sp>
      <p:sp>
        <p:nvSpPr>
          <p:cNvPr id="4" name="Date Placeholder 3"/>
          <p:cNvSpPr>
            <a:spLocks noGrp="1"/>
          </p:cNvSpPr>
          <p:nvPr>
            <p:ph type="dt" sz="half" idx="10"/>
          </p:nvPr>
        </p:nvSpPr>
        <p:spPr>
          <a:xfrm>
            <a:off x="457200" y="6243638"/>
            <a:ext cx="2133600" cy="457200"/>
          </a:xfrm>
          <a:prstGeom prst="rect">
            <a:avLst/>
          </a:prstGeom>
        </p:spPr>
        <p:txBody>
          <a:bodyPr/>
          <a:lstStyle>
            <a:lvl1pPr>
              <a:defRPr>
                <a:latin typeface="Arial" charset="0"/>
                <a:ea typeface="+mn-ea"/>
                <a:cs typeface="Arial" charset="0"/>
              </a:defRPr>
            </a:lvl1pPr>
          </a:lstStyle>
          <a:p>
            <a:pPr fontAlgn="base">
              <a:spcBef>
                <a:spcPct val="0"/>
              </a:spcBef>
              <a:spcAft>
                <a:spcPct val="0"/>
              </a:spcAft>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pPr>
              <a:defRPr/>
            </a:pPr>
            <a:fld id="{FA3C80A0-B4F9-D444-B4CC-5AF14D604679}" type="slidenum">
              <a:rPr lang="en-US"/>
              <a:pPr>
                <a:defRPr/>
              </a:pPr>
              <a:t>‹#›</a:t>
            </a:fld>
            <a:endParaRPr lang="en-US"/>
          </a:p>
        </p:txBody>
      </p:sp>
    </p:spTree>
    <p:extLst>
      <p:ext uri="{BB962C8B-B14F-4D97-AF65-F5344CB8AC3E}">
        <p14:creationId xmlns:p14="http://schemas.microsoft.com/office/powerpoint/2010/main" val="29858397"/>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734369"/>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585590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05103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3043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24946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977481"/>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1108614"/>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35408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38009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74436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902489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336304321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1956701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03450379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3093563515"/>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287316837"/>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49430821"/>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39647954"/>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1175610609"/>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281137275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581478110"/>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12184839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7391672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77841116"/>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9685344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1291728"/>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6285639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951429530"/>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32556979"/>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187001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34677121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50763717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674880452"/>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0640658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image" Target="../media/image1.png"/><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theme" Target="../theme/theme40.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39.xml"/><Relationship Id="rId13" Type="http://schemas.openxmlformats.org/officeDocument/2006/relationships/slideLayout" Target="../slideLayouts/slideLayout444.xml"/><Relationship Id="rId3" Type="http://schemas.openxmlformats.org/officeDocument/2006/relationships/slideLayout" Target="../slideLayouts/slideLayout434.xml"/><Relationship Id="rId7" Type="http://schemas.openxmlformats.org/officeDocument/2006/relationships/slideLayout" Target="../slideLayouts/slideLayout438.xml"/><Relationship Id="rId12" Type="http://schemas.openxmlformats.org/officeDocument/2006/relationships/slideLayout" Target="../slideLayouts/slideLayout443.xml"/><Relationship Id="rId2" Type="http://schemas.openxmlformats.org/officeDocument/2006/relationships/slideLayout" Target="../slideLayouts/slideLayout433.xml"/><Relationship Id="rId1" Type="http://schemas.openxmlformats.org/officeDocument/2006/relationships/slideLayout" Target="../slideLayouts/slideLayout432.xml"/><Relationship Id="rId6" Type="http://schemas.openxmlformats.org/officeDocument/2006/relationships/slideLayout" Target="../slideLayouts/slideLayout437.xml"/><Relationship Id="rId11" Type="http://schemas.openxmlformats.org/officeDocument/2006/relationships/slideLayout" Target="../slideLayouts/slideLayout442.xml"/><Relationship Id="rId5" Type="http://schemas.openxmlformats.org/officeDocument/2006/relationships/slideLayout" Target="../slideLayouts/slideLayout436.xml"/><Relationship Id="rId10" Type="http://schemas.openxmlformats.org/officeDocument/2006/relationships/slideLayout" Target="../slideLayouts/slideLayout441.xml"/><Relationship Id="rId4" Type="http://schemas.openxmlformats.org/officeDocument/2006/relationships/slideLayout" Target="../slideLayouts/slideLayout435.xml"/><Relationship Id="rId9" Type="http://schemas.openxmlformats.org/officeDocument/2006/relationships/slideLayout" Target="../slideLayouts/slideLayout440.xml"/><Relationship Id="rId14" Type="http://schemas.openxmlformats.org/officeDocument/2006/relationships/theme" Target="../theme/theme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13" Type="http://schemas.openxmlformats.org/officeDocument/2006/relationships/theme" Target="../theme/theme4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slideLayout" Target="../slideLayouts/slideLayout467.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 Id="rId14" Type="http://schemas.openxmlformats.org/officeDocument/2006/relationships/image" Target="../media/image1.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image" Target="../media/image1.png"/><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13" Type="http://schemas.openxmlformats.org/officeDocument/2006/relationships/image" Target="../media/image1.png"/><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theme" Target="../theme/theme49.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slideLayout" Target="../slideLayouts/slideLayout535.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3.xml"/><Relationship Id="rId13" Type="http://schemas.openxmlformats.org/officeDocument/2006/relationships/theme" Target="../theme/theme50.xml"/><Relationship Id="rId3" Type="http://schemas.openxmlformats.org/officeDocument/2006/relationships/slideLayout" Target="../slideLayouts/slideLayout538.xml"/><Relationship Id="rId7" Type="http://schemas.openxmlformats.org/officeDocument/2006/relationships/slideLayout" Target="../slideLayouts/slideLayout542.xml"/><Relationship Id="rId12" Type="http://schemas.openxmlformats.org/officeDocument/2006/relationships/slideLayout" Target="../slideLayouts/slideLayout547.xml"/><Relationship Id="rId2" Type="http://schemas.openxmlformats.org/officeDocument/2006/relationships/slideLayout" Target="../slideLayouts/slideLayout537.xml"/><Relationship Id="rId1" Type="http://schemas.openxmlformats.org/officeDocument/2006/relationships/slideLayout" Target="../slideLayouts/slideLayout536.xml"/><Relationship Id="rId6" Type="http://schemas.openxmlformats.org/officeDocument/2006/relationships/slideLayout" Target="../slideLayouts/slideLayout541.xml"/><Relationship Id="rId11" Type="http://schemas.openxmlformats.org/officeDocument/2006/relationships/slideLayout" Target="../slideLayouts/slideLayout546.xml"/><Relationship Id="rId5" Type="http://schemas.openxmlformats.org/officeDocument/2006/relationships/slideLayout" Target="../slideLayouts/slideLayout540.xml"/><Relationship Id="rId10" Type="http://schemas.openxmlformats.org/officeDocument/2006/relationships/slideLayout" Target="../slideLayouts/slideLayout545.xml"/><Relationship Id="rId4" Type="http://schemas.openxmlformats.org/officeDocument/2006/relationships/slideLayout" Target="../slideLayouts/slideLayout539.xml"/><Relationship Id="rId9" Type="http://schemas.openxmlformats.org/officeDocument/2006/relationships/slideLayout" Target="../slideLayouts/slideLayout544.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5.xml"/><Relationship Id="rId13" Type="http://schemas.openxmlformats.org/officeDocument/2006/relationships/slideLayout" Target="../slideLayouts/slideLayout560.xml"/><Relationship Id="rId3" Type="http://schemas.openxmlformats.org/officeDocument/2006/relationships/slideLayout" Target="../slideLayouts/slideLayout550.xml"/><Relationship Id="rId7" Type="http://schemas.openxmlformats.org/officeDocument/2006/relationships/slideLayout" Target="../slideLayouts/slideLayout554.xml"/><Relationship Id="rId12" Type="http://schemas.openxmlformats.org/officeDocument/2006/relationships/slideLayout" Target="../slideLayouts/slideLayout559.xml"/><Relationship Id="rId2" Type="http://schemas.openxmlformats.org/officeDocument/2006/relationships/slideLayout" Target="../slideLayouts/slideLayout549.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0" Type="http://schemas.openxmlformats.org/officeDocument/2006/relationships/slideLayout" Target="../slideLayouts/slideLayout557.xml"/><Relationship Id="rId4" Type="http://schemas.openxmlformats.org/officeDocument/2006/relationships/slideLayout" Target="../slideLayouts/slideLayout551.xml"/><Relationship Id="rId9" Type="http://schemas.openxmlformats.org/officeDocument/2006/relationships/slideLayout" Target="../slideLayouts/slideLayout556.xml"/><Relationship Id="rId14"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8.xml"/><Relationship Id="rId3" Type="http://schemas.openxmlformats.org/officeDocument/2006/relationships/slideLayout" Target="../slideLayouts/slideLayout563.xml"/><Relationship Id="rId7" Type="http://schemas.openxmlformats.org/officeDocument/2006/relationships/slideLayout" Target="../slideLayouts/slideLayout567.xml"/><Relationship Id="rId12" Type="http://schemas.openxmlformats.org/officeDocument/2006/relationships/theme" Target="../theme/theme52.xml"/><Relationship Id="rId2" Type="http://schemas.openxmlformats.org/officeDocument/2006/relationships/slideLayout" Target="../slideLayouts/slideLayout562.xml"/><Relationship Id="rId1" Type="http://schemas.openxmlformats.org/officeDocument/2006/relationships/slideLayout" Target="../slideLayouts/slideLayout561.xml"/><Relationship Id="rId6" Type="http://schemas.openxmlformats.org/officeDocument/2006/relationships/slideLayout" Target="../slideLayouts/slideLayout566.xml"/><Relationship Id="rId11" Type="http://schemas.openxmlformats.org/officeDocument/2006/relationships/slideLayout" Target="../slideLayouts/slideLayout571.xml"/><Relationship Id="rId5" Type="http://schemas.openxmlformats.org/officeDocument/2006/relationships/slideLayout" Target="../slideLayouts/slideLayout565.xml"/><Relationship Id="rId10" Type="http://schemas.openxmlformats.org/officeDocument/2006/relationships/slideLayout" Target="../slideLayouts/slideLayout570.xml"/><Relationship Id="rId4" Type="http://schemas.openxmlformats.org/officeDocument/2006/relationships/slideLayout" Target="../slideLayouts/slideLayout564.xml"/><Relationship Id="rId9" Type="http://schemas.openxmlformats.org/officeDocument/2006/relationships/slideLayout" Target="../slideLayouts/slideLayout569.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9.xml"/><Relationship Id="rId13" Type="http://schemas.openxmlformats.org/officeDocument/2006/relationships/slideLayout" Target="../slideLayouts/slideLayout584.xml"/><Relationship Id="rId3" Type="http://schemas.openxmlformats.org/officeDocument/2006/relationships/slideLayout" Target="../slideLayouts/slideLayout574.xml"/><Relationship Id="rId7" Type="http://schemas.openxmlformats.org/officeDocument/2006/relationships/slideLayout" Target="../slideLayouts/slideLayout578.xml"/><Relationship Id="rId12" Type="http://schemas.openxmlformats.org/officeDocument/2006/relationships/slideLayout" Target="../slideLayouts/slideLayout583.xml"/><Relationship Id="rId2" Type="http://schemas.openxmlformats.org/officeDocument/2006/relationships/slideLayout" Target="../slideLayouts/slideLayout573.xml"/><Relationship Id="rId1" Type="http://schemas.openxmlformats.org/officeDocument/2006/relationships/slideLayout" Target="../slideLayouts/slideLayout572.xml"/><Relationship Id="rId6" Type="http://schemas.openxmlformats.org/officeDocument/2006/relationships/slideLayout" Target="../slideLayouts/slideLayout577.xml"/><Relationship Id="rId11" Type="http://schemas.openxmlformats.org/officeDocument/2006/relationships/slideLayout" Target="../slideLayouts/slideLayout582.xml"/><Relationship Id="rId5" Type="http://schemas.openxmlformats.org/officeDocument/2006/relationships/slideLayout" Target="../slideLayouts/slideLayout576.xml"/><Relationship Id="rId10" Type="http://schemas.openxmlformats.org/officeDocument/2006/relationships/slideLayout" Target="../slideLayouts/slideLayout581.xml"/><Relationship Id="rId4" Type="http://schemas.openxmlformats.org/officeDocument/2006/relationships/slideLayout" Target="../slideLayouts/slideLayout575.xml"/><Relationship Id="rId9" Type="http://schemas.openxmlformats.org/officeDocument/2006/relationships/slideLayout" Target="../slideLayouts/slideLayout580.xml"/><Relationship Id="rId14"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92.xml"/><Relationship Id="rId13" Type="http://schemas.openxmlformats.org/officeDocument/2006/relationships/image" Target="../media/image1.png"/><Relationship Id="rId3" Type="http://schemas.openxmlformats.org/officeDocument/2006/relationships/slideLayout" Target="../slideLayouts/slideLayout587.xml"/><Relationship Id="rId7" Type="http://schemas.openxmlformats.org/officeDocument/2006/relationships/slideLayout" Target="../slideLayouts/slideLayout591.xml"/><Relationship Id="rId12" Type="http://schemas.openxmlformats.org/officeDocument/2006/relationships/theme" Target="../theme/theme54.xml"/><Relationship Id="rId2" Type="http://schemas.openxmlformats.org/officeDocument/2006/relationships/slideLayout" Target="../slideLayouts/slideLayout586.xml"/><Relationship Id="rId1" Type="http://schemas.openxmlformats.org/officeDocument/2006/relationships/slideLayout" Target="../slideLayouts/slideLayout585.xml"/><Relationship Id="rId6" Type="http://schemas.openxmlformats.org/officeDocument/2006/relationships/slideLayout" Target="../slideLayouts/slideLayout590.xml"/><Relationship Id="rId11" Type="http://schemas.openxmlformats.org/officeDocument/2006/relationships/slideLayout" Target="../slideLayouts/slideLayout595.xml"/><Relationship Id="rId5" Type="http://schemas.openxmlformats.org/officeDocument/2006/relationships/slideLayout" Target="../slideLayouts/slideLayout589.xml"/><Relationship Id="rId10" Type="http://schemas.openxmlformats.org/officeDocument/2006/relationships/slideLayout" Target="../slideLayouts/slideLayout594.xml"/><Relationship Id="rId4" Type="http://schemas.openxmlformats.org/officeDocument/2006/relationships/slideLayout" Target="../slideLayouts/slideLayout588.xml"/><Relationship Id="rId9" Type="http://schemas.openxmlformats.org/officeDocument/2006/relationships/slideLayout" Target="../slideLayouts/slideLayout593.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3.xml"/><Relationship Id="rId13" Type="http://schemas.openxmlformats.org/officeDocument/2006/relationships/theme" Target="../theme/theme55.xml"/><Relationship Id="rId3" Type="http://schemas.openxmlformats.org/officeDocument/2006/relationships/slideLayout" Target="../slideLayouts/slideLayout598.xml"/><Relationship Id="rId7" Type="http://schemas.openxmlformats.org/officeDocument/2006/relationships/slideLayout" Target="../slideLayouts/slideLayout602.xml"/><Relationship Id="rId12" Type="http://schemas.openxmlformats.org/officeDocument/2006/relationships/slideLayout" Target="../slideLayouts/slideLayout607.xml"/><Relationship Id="rId2" Type="http://schemas.openxmlformats.org/officeDocument/2006/relationships/slideLayout" Target="../slideLayouts/slideLayout597.xml"/><Relationship Id="rId1" Type="http://schemas.openxmlformats.org/officeDocument/2006/relationships/slideLayout" Target="../slideLayouts/slideLayout596.xml"/><Relationship Id="rId6" Type="http://schemas.openxmlformats.org/officeDocument/2006/relationships/slideLayout" Target="../slideLayouts/slideLayout601.xml"/><Relationship Id="rId11" Type="http://schemas.openxmlformats.org/officeDocument/2006/relationships/slideLayout" Target="../slideLayouts/slideLayout606.xml"/><Relationship Id="rId5" Type="http://schemas.openxmlformats.org/officeDocument/2006/relationships/slideLayout" Target="../slideLayouts/slideLayout600.xml"/><Relationship Id="rId10" Type="http://schemas.openxmlformats.org/officeDocument/2006/relationships/slideLayout" Target="../slideLayouts/slideLayout605.xml"/><Relationship Id="rId4" Type="http://schemas.openxmlformats.org/officeDocument/2006/relationships/slideLayout" Target="../slideLayouts/slideLayout599.xml"/><Relationship Id="rId9" Type="http://schemas.openxmlformats.org/officeDocument/2006/relationships/slideLayout" Target="../slideLayouts/slideLayout60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5.xml"/><Relationship Id="rId13" Type="http://schemas.openxmlformats.org/officeDocument/2006/relationships/image" Target="../media/image1.png"/><Relationship Id="rId3" Type="http://schemas.openxmlformats.org/officeDocument/2006/relationships/slideLayout" Target="../slideLayouts/slideLayout610.xml"/><Relationship Id="rId7" Type="http://schemas.openxmlformats.org/officeDocument/2006/relationships/slideLayout" Target="../slideLayouts/slideLayout614.xml"/><Relationship Id="rId12" Type="http://schemas.openxmlformats.org/officeDocument/2006/relationships/theme" Target="../theme/theme56.xml"/><Relationship Id="rId2" Type="http://schemas.openxmlformats.org/officeDocument/2006/relationships/slideLayout" Target="../slideLayouts/slideLayout609.xml"/><Relationship Id="rId1" Type="http://schemas.openxmlformats.org/officeDocument/2006/relationships/slideLayout" Target="../slideLayouts/slideLayout608.xml"/><Relationship Id="rId6" Type="http://schemas.openxmlformats.org/officeDocument/2006/relationships/slideLayout" Target="../slideLayouts/slideLayout613.xml"/><Relationship Id="rId11" Type="http://schemas.openxmlformats.org/officeDocument/2006/relationships/slideLayout" Target="../slideLayouts/slideLayout618.xml"/><Relationship Id="rId5" Type="http://schemas.openxmlformats.org/officeDocument/2006/relationships/slideLayout" Target="../slideLayouts/slideLayout612.xml"/><Relationship Id="rId10" Type="http://schemas.openxmlformats.org/officeDocument/2006/relationships/slideLayout" Target="../slideLayouts/slideLayout617.xml"/><Relationship Id="rId4" Type="http://schemas.openxmlformats.org/officeDocument/2006/relationships/slideLayout" Target="../slideLayouts/slideLayout611.xml"/><Relationship Id="rId9" Type="http://schemas.openxmlformats.org/officeDocument/2006/relationships/slideLayout" Target="../slideLayouts/slideLayout6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2021. 3. 1.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00877639"/>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90216454"/>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914400"/>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914400"/>
            <a:fld id="{6F400BD0-49BF-48FC-8114-37C1D4F5AB3D}" type="slidenum">
              <a:rPr lang="en-US" altLang="en-US">
                <a:solidFill>
                  <a:srgbClr val="000000"/>
                </a:solidFill>
              </a:rPr>
              <a:pPr defTabSz="914400"/>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8657069"/>
      </p:ext>
    </p:extLst>
  </p:cSld>
  <p:clrMap bg1="lt1" tx1="dk1" bg2="lt2" tx2="dk2" accent1="accent1" accent2="accent2" accent3="accent3" accent4="accent4" accent5="accent5" accent6="accent6" hlink="hlink" folHlink="folHlink"/>
  <p:sldLayoutIdLst>
    <p:sldLayoutId id="2147488412" r:id="rId1"/>
    <p:sldLayoutId id="2147488413" r:id="rId2"/>
    <p:sldLayoutId id="2147488414" r:id="rId3"/>
    <p:sldLayoutId id="2147488415" r:id="rId4"/>
    <p:sldLayoutId id="2147488416" r:id="rId5"/>
    <p:sldLayoutId id="2147488417" r:id="rId6"/>
    <p:sldLayoutId id="2147488418" r:id="rId7"/>
    <p:sldLayoutId id="2147488419" r:id="rId8"/>
    <p:sldLayoutId id="2147488420" r:id="rId9"/>
    <p:sldLayoutId id="2147488421" r:id="rId10"/>
    <p:sldLayoutId id="214748842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22310901"/>
      </p:ext>
    </p:extLst>
  </p:cSld>
  <p:clrMap bg1="lt1" tx1="dk1" bg2="lt2" tx2="dk2" accent1="accent1" accent2="accent2" accent3="accent3" accent4="accent4" accent5="accent5" accent6="accent6" hlink="hlink" folHlink="folHlink"/>
  <p:sldLayoutIdLst>
    <p:sldLayoutId id="2147488588" r:id="rId1"/>
    <p:sldLayoutId id="2147488589" r:id="rId2"/>
    <p:sldLayoutId id="2147488590" r:id="rId3"/>
    <p:sldLayoutId id="2147488591" r:id="rId4"/>
    <p:sldLayoutId id="2147488592" r:id="rId5"/>
    <p:sldLayoutId id="2147488593" r:id="rId6"/>
    <p:sldLayoutId id="2147488594" r:id="rId7"/>
    <p:sldLayoutId id="2147488595" r:id="rId8"/>
    <p:sldLayoutId id="2147488596" r:id="rId9"/>
    <p:sldLayoutId id="2147488597" r:id="rId10"/>
    <p:sldLayoutId id="2147488598" r:id="rId11"/>
    <p:sldLayoutId id="2147488599" r:id="rId12"/>
    <p:sldLayoutId id="2147488923"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3399908"/>
      </p:ext>
    </p:extLst>
  </p:cSld>
  <p:clrMap bg1="lt1" tx1="dk1" bg2="lt2" tx2="dk2" accent1="accent1" accent2="accent2" accent3="accent3" accent4="accent4" accent5="accent5" accent6="accent6" hlink="hlink" folHlink="folHlink"/>
  <p:sldLayoutIdLst>
    <p:sldLayoutId id="2147488686" r:id="rId1"/>
    <p:sldLayoutId id="2147488687" r:id="rId2"/>
    <p:sldLayoutId id="2147488688" r:id="rId3"/>
    <p:sldLayoutId id="2147488689" r:id="rId4"/>
    <p:sldLayoutId id="2147488690" r:id="rId5"/>
    <p:sldLayoutId id="2147488691" r:id="rId6"/>
    <p:sldLayoutId id="2147488692" r:id="rId7"/>
    <p:sldLayoutId id="2147488693" r:id="rId8"/>
    <p:sldLayoutId id="2147488694" r:id="rId9"/>
    <p:sldLayoutId id="2147488695" r:id="rId10"/>
    <p:sldLayoutId id="21474886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285303"/>
      </p:ext>
    </p:extLst>
  </p:cSld>
  <p:clrMap bg1="lt1" tx1="dk1" bg2="lt2" tx2="dk2" accent1="accent1" accent2="accent2" accent3="accent3" accent4="accent4" accent5="accent5" accent6="accent6" hlink="hlink" folHlink="folHlink"/>
  <p:sldLayoutIdLst>
    <p:sldLayoutId id="2147488698" r:id="rId1"/>
    <p:sldLayoutId id="2147488699" r:id="rId2"/>
    <p:sldLayoutId id="2147488700" r:id="rId3"/>
    <p:sldLayoutId id="2147488701" r:id="rId4"/>
    <p:sldLayoutId id="2147488702" r:id="rId5"/>
    <p:sldLayoutId id="2147488703" r:id="rId6"/>
    <p:sldLayoutId id="2147488704" r:id="rId7"/>
    <p:sldLayoutId id="2147488705" r:id="rId8"/>
    <p:sldLayoutId id="2147488706" r:id="rId9"/>
    <p:sldLayoutId id="2147488707" r:id="rId10"/>
    <p:sldLayoutId id="2147488708" r:id="rId11"/>
    <p:sldLayoutId id="214748870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0595117"/>
      </p:ext>
    </p:extLst>
  </p:cSld>
  <p:clrMap bg1="lt1" tx1="dk1" bg2="lt2" tx2="dk2" accent1="accent1" accent2="accent2" accent3="accent3" accent4="accent4" accent5="accent5" accent6="accent6" hlink="hlink" folHlink="folHlink"/>
  <p:sldLayoutIdLst>
    <p:sldLayoutId id="2147488711" r:id="rId1"/>
    <p:sldLayoutId id="2147488712" r:id="rId2"/>
    <p:sldLayoutId id="2147488713" r:id="rId3"/>
    <p:sldLayoutId id="2147488714" r:id="rId4"/>
    <p:sldLayoutId id="2147488715" r:id="rId5"/>
    <p:sldLayoutId id="2147488716" r:id="rId6"/>
    <p:sldLayoutId id="2147488717" r:id="rId7"/>
    <p:sldLayoutId id="2147488718" r:id="rId8"/>
    <p:sldLayoutId id="2147488719" r:id="rId9"/>
    <p:sldLayoutId id="2147488720" r:id="rId10"/>
    <p:sldLayoutId id="21474887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83" tIns="45692" rIns="91383" bIns="4569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83" tIns="45692" rIns="91383" bIns="4569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83" tIns="45692" rIns="91383" bIns="45692" numCol="1" anchor="b" anchorCtr="0" compatLnSpc="1">
            <a:prstTxWarp prst="textNoShape">
              <a:avLst/>
            </a:prstTxWarp>
          </a:bodyPr>
          <a:lstStyle>
            <a:lvl1pPr algn="ctr">
              <a:defRPr sz="1200">
                <a:latin typeface="Garamond" pitchFamily="18" charset="0"/>
              </a:defRPr>
            </a:lvl1pPr>
          </a:lstStyle>
          <a:p>
            <a:pPr defTabSz="91383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83" tIns="45692" rIns="91383" bIns="45692" numCol="1" anchor="b" anchorCtr="0" compatLnSpc="1">
            <a:prstTxWarp prst="textNoShape">
              <a:avLst/>
            </a:prstTxWarp>
          </a:bodyPr>
          <a:lstStyle>
            <a:lvl1pPr algn="r">
              <a:defRPr sz="1600">
                <a:latin typeface="Garamond" pitchFamily="18" charset="0"/>
              </a:defRPr>
            </a:lvl1pPr>
          </a:lstStyle>
          <a:p>
            <a:pPr defTabSz="913836"/>
            <a:fld id="{6F400BD0-49BF-48FC-8114-37C1D4F5AB3D}" type="slidenum">
              <a:rPr lang="en-US" altLang="en-US" smtClean="0">
                <a:solidFill>
                  <a:srgbClr val="000000"/>
                </a:solidFill>
              </a:rPr>
              <a:pPr defTabSz="91383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83" tIns="45692" rIns="91383" bIns="45692"/>
          <a:lstStyle/>
          <a:p>
            <a:pPr defTabSz="913836">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83" tIns="45692" rIns="91383" bIns="45692"/>
          <a:lstStyle/>
          <a:p>
            <a:pPr defTabSz="913836">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402366629"/>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917" algn="l" rtl="0" fontAlgn="base">
        <a:spcBef>
          <a:spcPct val="0"/>
        </a:spcBef>
        <a:spcAft>
          <a:spcPct val="0"/>
        </a:spcAft>
        <a:defRPr sz="4000">
          <a:solidFill>
            <a:schemeClr val="tx2"/>
          </a:solidFill>
          <a:latin typeface="Garamond" pitchFamily="18" charset="0"/>
        </a:defRPr>
      </a:lvl6pPr>
      <a:lvl7pPr marL="913836" algn="l" rtl="0" fontAlgn="base">
        <a:spcBef>
          <a:spcPct val="0"/>
        </a:spcBef>
        <a:spcAft>
          <a:spcPct val="0"/>
        </a:spcAft>
        <a:defRPr sz="4000">
          <a:solidFill>
            <a:schemeClr val="tx2"/>
          </a:solidFill>
          <a:latin typeface="Garamond" pitchFamily="18" charset="0"/>
        </a:defRPr>
      </a:lvl7pPr>
      <a:lvl8pPr marL="1370760" algn="l" rtl="0" fontAlgn="base">
        <a:spcBef>
          <a:spcPct val="0"/>
        </a:spcBef>
        <a:spcAft>
          <a:spcPct val="0"/>
        </a:spcAft>
        <a:defRPr sz="4000">
          <a:solidFill>
            <a:schemeClr val="tx2"/>
          </a:solidFill>
          <a:latin typeface="Garamond" pitchFamily="18" charset="0"/>
        </a:defRPr>
      </a:lvl8pPr>
      <a:lvl9pPr marL="1827678" algn="l" rtl="0" fontAlgn="base">
        <a:spcBef>
          <a:spcPct val="0"/>
        </a:spcBef>
        <a:spcAft>
          <a:spcPct val="0"/>
        </a:spcAft>
        <a:defRPr sz="4000">
          <a:solidFill>
            <a:schemeClr val="tx2"/>
          </a:solidFill>
          <a:latin typeface="Garamond" pitchFamily="18" charset="0"/>
        </a:defRPr>
      </a:lvl9pPr>
    </p:titleStyle>
    <p:bodyStyle>
      <a:lvl1pPr marL="342692" indent="-342692"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514" indent="-32523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725" indent="-350622"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027" indent="-315721"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131" indent="-339518"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055" indent="-339518"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967" indent="-339518"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889" indent="-339518"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803" indent="-339518"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836" rtl="0" eaLnBrk="1" latinLnBrk="0" hangingPunct="1">
        <a:defRPr sz="1800" kern="1200">
          <a:solidFill>
            <a:schemeClr val="tx1"/>
          </a:solidFill>
          <a:latin typeface="+mn-lt"/>
          <a:ea typeface="+mn-ea"/>
          <a:cs typeface="+mn-cs"/>
        </a:defRPr>
      </a:lvl1pPr>
      <a:lvl2pPr marL="456917" algn="l" defTabSz="913836" rtl="0" eaLnBrk="1" latinLnBrk="0" hangingPunct="1">
        <a:defRPr sz="1800" kern="1200">
          <a:solidFill>
            <a:schemeClr val="tx1"/>
          </a:solidFill>
          <a:latin typeface="+mn-lt"/>
          <a:ea typeface="+mn-ea"/>
          <a:cs typeface="+mn-cs"/>
        </a:defRPr>
      </a:lvl2pPr>
      <a:lvl3pPr marL="913836" algn="l" defTabSz="913836" rtl="0" eaLnBrk="1" latinLnBrk="0" hangingPunct="1">
        <a:defRPr sz="1800" kern="1200">
          <a:solidFill>
            <a:schemeClr val="tx1"/>
          </a:solidFill>
          <a:latin typeface="+mn-lt"/>
          <a:ea typeface="+mn-ea"/>
          <a:cs typeface="+mn-cs"/>
        </a:defRPr>
      </a:lvl3pPr>
      <a:lvl4pPr marL="1370760" algn="l" defTabSz="913836" rtl="0" eaLnBrk="1" latinLnBrk="0" hangingPunct="1">
        <a:defRPr sz="1800" kern="1200">
          <a:solidFill>
            <a:schemeClr val="tx1"/>
          </a:solidFill>
          <a:latin typeface="+mn-lt"/>
          <a:ea typeface="+mn-ea"/>
          <a:cs typeface="+mn-cs"/>
        </a:defRPr>
      </a:lvl4pPr>
      <a:lvl5pPr marL="1827678" algn="l" defTabSz="913836" rtl="0" eaLnBrk="1" latinLnBrk="0" hangingPunct="1">
        <a:defRPr sz="1800" kern="1200">
          <a:solidFill>
            <a:schemeClr val="tx1"/>
          </a:solidFill>
          <a:latin typeface="+mn-lt"/>
          <a:ea typeface="+mn-ea"/>
          <a:cs typeface="+mn-cs"/>
        </a:defRPr>
      </a:lvl5pPr>
      <a:lvl6pPr marL="2284596" algn="l" defTabSz="913836" rtl="0" eaLnBrk="1" latinLnBrk="0" hangingPunct="1">
        <a:defRPr sz="1800" kern="1200">
          <a:solidFill>
            <a:schemeClr val="tx1"/>
          </a:solidFill>
          <a:latin typeface="+mn-lt"/>
          <a:ea typeface="+mn-ea"/>
          <a:cs typeface="+mn-cs"/>
        </a:defRPr>
      </a:lvl6pPr>
      <a:lvl7pPr marL="2741518" algn="l" defTabSz="913836" rtl="0" eaLnBrk="1" latinLnBrk="0" hangingPunct="1">
        <a:defRPr sz="1800" kern="1200">
          <a:solidFill>
            <a:schemeClr val="tx1"/>
          </a:solidFill>
          <a:latin typeface="+mn-lt"/>
          <a:ea typeface="+mn-ea"/>
          <a:cs typeface="+mn-cs"/>
        </a:defRPr>
      </a:lvl7pPr>
      <a:lvl8pPr marL="3198432" algn="l" defTabSz="913836" rtl="0" eaLnBrk="1" latinLnBrk="0" hangingPunct="1">
        <a:defRPr sz="1800" kern="1200">
          <a:solidFill>
            <a:schemeClr val="tx1"/>
          </a:solidFill>
          <a:latin typeface="+mn-lt"/>
          <a:ea typeface="+mn-ea"/>
          <a:cs typeface="+mn-cs"/>
        </a:defRPr>
      </a:lvl8pPr>
      <a:lvl9pPr marL="3655356" algn="l" defTabSz="913836"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573732" y="0"/>
            <a:ext cx="8001000" cy="1143000"/>
          </a:xfrm>
          <a:prstGeom prst="rect">
            <a:avLst/>
          </a:prstGeom>
          <a:noFill/>
          <a:ln w="12700">
            <a:noFill/>
            <a:miter lim="800000"/>
            <a:headEnd/>
            <a:tailEnd/>
          </a:ln>
        </p:spPr>
        <p:txBody>
          <a:bodyPr vert="horz" wrap="square" lIns="35689" tIns="35689" rIns="76300" bIns="35689" numCol="1" anchor="b" anchorCtr="0" compatLnSpc="1">
            <a:prstTxWarp prst="textNoShape">
              <a:avLst/>
            </a:prstTxWarp>
          </a:bodyPr>
          <a:lstStyle/>
          <a:p>
            <a:pPr lvl="0"/>
            <a:r>
              <a:rPr lang="en-US">
                <a:sym typeface="Verdana" charset="0"/>
              </a:rPr>
              <a:t>Click to edit Master title style</a:t>
            </a:r>
          </a:p>
        </p:txBody>
      </p:sp>
      <p:sp>
        <p:nvSpPr>
          <p:cNvPr id="26627" name="Rectangle 2"/>
          <p:cNvSpPr>
            <a:spLocks noGrp="1" noChangeArrowheads="1"/>
          </p:cNvSpPr>
          <p:nvPr>
            <p:ph type="body" idx="1"/>
          </p:nvPr>
        </p:nvSpPr>
        <p:spPr bwMode="auto">
          <a:xfrm>
            <a:off x="565919" y="1446622"/>
            <a:ext cx="8001000" cy="5411391"/>
          </a:xfrm>
          <a:prstGeom prst="rect">
            <a:avLst/>
          </a:prstGeom>
          <a:noFill/>
          <a:ln w="12700">
            <a:noFill/>
            <a:miter lim="800000"/>
            <a:headEnd/>
            <a:tailEnd/>
          </a:ln>
        </p:spPr>
        <p:txBody>
          <a:bodyPr vert="horz" wrap="square" lIns="35689" tIns="35689" rIns="76300" bIns="35689" numCol="1" anchor="t" anchorCtr="0" compatLnSpc="1">
            <a:prstTxWarp prst="textNoShape">
              <a:avLst/>
            </a:prstTxWarp>
          </a:bodyPr>
          <a:lstStyle/>
          <a:p>
            <a:pPr lvl="0"/>
            <a:r>
              <a:rPr lang="en-US">
                <a:sym typeface="Verdana" charset="0"/>
              </a:rPr>
              <a:t>Click to edit Master text styles</a:t>
            </a:r>
          </a:p>
          <a:p>
            <a:pPr lvl="1"/>
            <a:r>
              <a:rPr lang="en-US">
                <a:sym typeface="Verdana" charset="0"/>
              </a:rPr>
              <a:t>Second level</a:t>
            </a:r>
          </a:p>
          <a:p>
            <a:pPr lvl="2"/>
            <a:r>
              <a:rPr lang="en-US">
                <a:sym typeface="Verdana" charset="0"/>
              </a:rPr>
              <a:t>Third level</a:t>
            </a:r>
          </a:p>
          <a:p>
            <a:pPr lvl="3"/>
            <a:r>
              <a:rPr lang="en-US">
                <a:sym typeface="Verdana" charset="0"/>
              </a:rPr>
              <a:t>Fourth level</a:t>
            </a:r>
          </a:p>
          <a:p>
            <a:pPr lvl="4"/>
            <a:r>
              <a:rPr lang="en-US">
                <a:sym typeface="Verdana" charset="0"/>
              </a:rPr>
              <a:t>Fifth level</a:t>
            </a:r>
          </a:p>
        </p:txBody>
      </p:sp>
      <p:sp>
        <p:nvSpPr>
          <p:cNvPr id="2051" name="Text Box 3"/>
          <p:cNvSpPr txBox="1">
            <a:spLocks noGrp="1" noChangeArrowheads="1"/>
          </p:cNvSpPr>
          <p:nvPr>
            <p:ph type="sldNum" sz="quarter" idx="4"/>
          </p:nvPr>
        </p:nvSpPr>
        <p:spPr bwMode="auto">
          <a:xfrm>
            <a:off x="8108157" y="6545461"/>
            <a:ext cx="261193" cy="241102"/>
          </a:xfrm>
          <a:prstGeom prst="rect">
            <a:avLst/>
          </a:prstGeom>
          <a:noFill/>
          <a:ln w="12700">
            <a:noFill/>
            <a:miter lim="800000"/>
            <a:headEnd/>
            <a:tailEnd/>
          </a:ln>
          <a:effectLst/>
        </p:spPr>
        <p:txBody>
          <a:bodyPr vert="horz" wrap="none" lIns="64245" tIns="32121" rIns="64245" bIns="32121" numCol="1" anchor="t" anchorCtr="0" compatLnSpc="1">
            <a:prstTxWarp prst="textNoShape">
              <a:avLst/>
            </a:prstTxWarp>
          </a:bodyPr>
          <a:lstStyle>
            <a:lvl1pPr algn="ctr">
              <a:defRPr sz="1100">
                <a:solidFill>
                  <a:schemeClr val="tx1"/>
                </a:solidFill>
                <a:latin typeface="+mn-lt"/>
                <a:ea typeface="Verdana" charset="0"/>
                <a:cs typeface="Verdana" charset="0"/>
                <a:sym typeface="Verdana" charset="0"/>
              </a:defRPr>
            </a:lvl1pPr>
          </a:lstStyle>
          <a:p>
            <a:pPr defTabSz="914071" fontAlgn="base">
              <a:spcBef>
                <a:spcPct val="0"/>
              </a:spcBef>
              <a:spcAft>
                <a:spcPct val="0"/>
              </a:spcAft>
              <a:defRPr/>
            </a:pPr>
            <a:fld id="{8EB36121-9CA8-7C4F-A014-7F4E73DDF31C}" type="slidenum">
              <a:rPr lang="en-US" smtClean="0">
                <a:solidFill>
                  <a:srgbClr val="000000"/>
                </a:solidFill>
              </a:rPr>
              <a:pPr defTabSz="914071" fontAlgn="base">
                <a:spcBef>
                  <a:spcPct val="0"/>
                </a:spcBef>
                <a:spcAft>
                  <a:spcPct val="0"/>
                </a:spcAft>
                <a:defRPr/>
              </a:pPr>
              <a:t>‹#›</a:t>
            </a:fld>
            <a:endParaRPr lang="en-US">
              <a:solidFill>
                <a:srgbClr val="000000"/>
              </a:solidFill>
            </a:endParaRPr>
          </a:p>
        </p:txBody>
      </p:sp>
      <p:grpSp>
        <p:nvGrpSpPr>
          <p:cNvPr id="26629" name="Group 1"/>
          <p:cNvGrpSpPr>
            <a:grpSpLocks/>
          </p:cNvGrpSpPr>
          <p:nvPr userDrawn="1"/>
        </p:nvGrpSpPr>
        <p:grpSpPr bwMode="auto">
          <a:xfrm>
            <a:off x="606103" y="1223380"/>
            <a:ext cx="7958584" cy="109389"/>
            <a:chOff x="0" y="0"/>
            <a:chExt cx="7129" cy="98"/>
          </a:xfrm>
        </p:grpSpPr>
        <p:sp>
          <p:nvSpPr>
            <p:cNvPr id="6" name="Rectangle 2"/>
            <p:cNvSpPr>
              <a:spLocks/>
            </p:cNvSpPr>
            <p:nvPr/>
          </p:nvSpPr>
          <p:spPr bwMode="auto">
            <a:xfrm>
              <a:off x="0" y="0"/>
              <a:ext cx="4170" cy="98"/>
            </a:xfrm>
            <a:prstGeom prst="rect">
              <a:avLst/>
            </a:prstGeom>
            <a:solidFill>
              <a:srgbClr val="CC5500"/>
            </a:solidFill>
            <a:ln w="9525">
              <a:noFill/>
              <a:round/>
              <a:headEnd/>
              <a:tailEnd/>
            </a:ln>
          </p:spPr>
          <p:txBody>
            <a:bodyPr lIns="0" tIns="0" rIns="0" bIns="0">
              <a:prstTxWarp prst="textNoShape">
                <a:avLst/>
              </a:prstTxWarp>
            </a:bodyPr>
            <a:lstStyle/>
            <a:p>
              <a:pPr algn="ctr" defTabSz="914071" fontAlgn="base">
                <a:spcBef>
                  <a:spcPct val="0"/>
                </a:spcBef>
                <a:spcAft>
                  <a:spcPct val="0"/>
                </a:spcAft>
                <a:defRPr/>
              </a:pPr>
              <a:endParaRPr lang="en-US" sz="3000">
                <a:solidFill>
                  <a:srgbClr val="000000"/>
                </a:solidFill>
                <a:latin typeface="Gill Sans" charset="0"/>
                <a:sym typeface="Gill Sans" charset="0"/>
              </a:endParaRPr>
            </a:p>
          </p:txBody>
        </p:sp>
        <p:sp>
          <p:nvSpPr>
            <p:cNvPr id="7" name="Line 3"/>
            <p:cNvSpPr>
              <a:spLocks noChangeShapeType="1"/>
            </p:cNvSpPr>
            <p:nvPr/>
          </p:nvSpPr>
          <p:spPr bwMode="auto">
            <a:xfrm>
              <a:off x="0" y="0"/>
              <a:ext cx="7129" cy="0"/>
            </a:xfrm>
            <a:prstGeom prst="line">
              <a:avLst/>
            </a:prstGeom>
            <a:noFill/>
            <a:ln w="9525">
              <a:solidFill>
                <a:srgbClr val="CC5500"/>
              </a:solidFill>
              <a:round/>
              <a:headEnd/>
              <a:tailEnd/>
            </a:ln>
          </p:spPr>
          <p:txBody>
            <a:bodyPr lIns="0" tIns="0" rIns="0" bIns="0">
              <a:prstTxWarp prst="textNoShape">
                <a:avLst/>
              </a:prstTxWarp>
            </a:bodyPr>
            <a:lstStyle/>
            <a:p>
              <a:pPr defTabSz="914071" fontAlgn="base">
                <a:spcBef>
                  <a:spcPct val="0"/>
                </a:spcBef>
                <a:spcAft>
                  <a:spcPct val="0"/>
                </a:spcAft>
                <a:defRPr/>
              </a:pPr>
              <a:endParaRPr lang="en-US" sz="3000">
                <a:solidFill>
                  <a:srgbClr val="000000"/>
                </a:solidFill>
                <a:latin typeface="Gill Sans" charset="0"/>
                <a:sym typeface="Gill Sans" charset="0"/>
              </a:endParaRPr>
            </a:p>
          </p:txBody>
        </p:sp>
      </p:grpSp>
    </p:spTree>
    <p:extLst>
      <p:ext uri="{BB962C8B-B14F-4D97-AF65-F5344CB8AC3E}">
        <p14:creationId xmlns:p14="http://schemas.microsoft.com/office/powerpoint/2010/main" val="2616717558"/>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marL="4465" indent="-4465" algn="l" rtl="0" eaLnBrk="0" fontAlgn="base" hangingPunct="0">
        <a:spcBef>
          <a:spcPct val="0"/>
        </a:spcBef>
        <a:spcAft>
          <a:spcPct val="0"/>
        </a:spcAft>
        <a:defRPr sz="3800">
          <a:solidFill>
            <a:srgbClr val="009900"/>
          </a:solidFill>
          <a:latin typeface="+mj-lt"/>
          <a:ea typeface="+mj-ea"/>
          <a:cs typeface="+mj-cs"/>
          <a:sym typeface="Verdana" charset="0"/>
        </a:defRPr>
      </a:lvl1pPr>
      <a:lvl2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2pPr>
      <a:lvl3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3pPr>
      <a:lvl4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4pPr>
      <a:lvl5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5pPr>
      <a:lvl6pPr marL="325689"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6pPr>
      <a:lvl7pPr marL="646917"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7pPr>
      <a:lvl8pPr marL="968141"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8pPr>
      <a:lvl9pPr marL="128937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9pPr>
    </p:titleStyle>
    <p:bodyStyle>
      <a:lvl1pPr marL="356933" indent="-329050" algn="l" rtl="0" eaLnBrk="0" fontAlgn="base" hangingPunct="0">
        <a:spcBef>
          <a:spcPts val="703"/>
        </a:spcBef>
        <a:spcAft>
          <a:spcPct val="0"/>
        </a:spcAft>
        <a:buClr>
          <a:srgbClr val="CC5500"/>
        </a:buClr>
        <a:buSzPct val="125000"/>
        <a:buFont typeface="Arial" charset="0"/>
        <a:buChar char="•"/>
        <a:defRPr sz="3000">
          <a:solidFill>
            <a:schemeClr val="tx1"/>
          </a:solidFill>
          <a:latin typeface="+mn-lt"/>
          <a:ea typeface="+mn-ea"/>
          <a:cs typeface="+mn-cs"/>
          <a:sym typeface="Verdana" charset="0"/>
        </a:defRPr>
      </a:lvl1pPr>
      <a:lvl2pPr marL="629105" indent="-305627" algn="l" rtl="0" eaLnBrk="0" fontAlgn="base" hangingPunct="0">
        <a:spcBef>
          <a:spcPts val="633"/>
        </a:spcBef>
        <a:spcAft>
          <a:spcPct val="0"/>
        </a:spcAft>
        <a:buClr>
          <a:srgbClr val="CC5500"/>
        </a:buClr>
        <a:buSzPct val="125000"/>
        <a:buFont typeface="Arial" charset="0"/>
        <a:buChar char="•"/>
        <a:defRPr sz="2500">
          <a:solidFill>
            <a:schemeClr val="tx1"/>
          </a:solidFill>
          <a:latin typeface="+mn-lt"/>
          <a:ea typeface="+mn-ea"/>
          <a:cs typeface="+mn-cs"/>
          <a:sym typeface="Verdana" charset="0"/>
        </a:defRPr>
      </a:lvl2pPr>
      <a:lvl3pPr marL="907955" indent="-276628" algn="l" rtl="0" eaLnBrk="0" fontAlgn="base" hangingPunct="0">
        <a:spcBef>
          <a:spcPts val="562"/>
        </a:spcBef>
        <a:spcAft>
          <a:spcPct val="0"/>
        </a:spcAft>
        <a:buClr>
          <a:srgbClr val="CC5500"/>
        </a:buClr>
        <a:buSzPct val="125000"/>
        <a:buFont typeface="Arial" charset="0"/>
        <a:buChar char="•"/>
        <a:defRPr sz="2200">
          <a:solidFill>
            <a:schemeClr val="tx1"/>
          </a:solidFill>
          <a:latin typeface="+mn-lt"/>
          <a:ea typeface="+mn-ea"/>
          <a:cs typeface="+mn-cs"/>
          <a:sym typeface="Verdana" charset="0"/>
        </a:defRPr>
      </a:lvl3pPr>
      <a:lvl4pPr marL="1181238" indent="-271048" algn="l" rtl="0" eaLnBrk="0" fontAlgn="base" hangingPunct="0">
        <a:spcBef>
          <a:spcPts val="492"/>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4pPr>
      <a:lvl5pPr marL="1462326" indent="-278859" algn="l" rtl="0" eaLnBrk="0" fontAlgn="base" hangingPunct="0">
        <a:spcBef>
          <a:spcPts val="633"/>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5pPr>
      <a:lvl6pPr marL="1784593" indent="-279960"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6pPr>
      <a:lvl7pPr marL="2105820" indent="-279960"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7pPr>
      <a:lvl8pPr marL="2427051" indent="-279960"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8pPr>
      <a:lvl9pPr marL="2748274" indent="-279960"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9pPr>
    </p:bodyStyle>
    <p:otherStyle>
      <a:defPPr>
        <a:defRPr lang="en-US"/>
      </a:defPPr>
      <a:lvl1pPr marL="0" algn="l" defTabSz="321225" rtl="0" eaLnBrk="1" latinLnBrk="0" hangingPunct="1">
        <a:defRPr sz="1300" kern="1200">
          <a:solidFill>
            <a:schemeClr val="tx1"/>
          </a:solidFill>
          <a:latin typeface="+mn-lt"/>
          <a:ea typeface="+mn-ea"/>
          <a:cs typeface="+mn-cs"/>
        </a:defRPr>
      </a:lvl1pPr>
      <a:lvl2pPr marL="321225" algn="l" defTabSz="321225" rtl="0" eaLnBrk="1" latinLnBrk="0" hangingPunct="1">
        <a:defRPr sz="1300" kern="1200">
          <a:solidFill>
            <a:schemeClr val="tx1"/>
          </a:solidFill>
          <a:latin typeface="+mn-lt"/>
          <a:ea typeface="+mn-ea"/>
          <a:cs typeface="+mn-cs"/>
        </a:defRPr>
      </a:lvl2pPr>
      <a:lvl3pPr marL="642453" algn="l" defTabSz="321225" rtl="0" eaLnBrk="1" latinLnBrk="0" hangingPunct="1">
        <a:defRPr sz="1300" kern="1200">
          <a:solidFill>
            <a:schemeClr val="tx1"/>
          </a:solidFill>
          <a:latin typeface="+mn-lt"/>
          <a:ea typeface="+mn-ea"/>
          <a:cs typeface="+mn-cs"/>
        </a:defRPr>
      </a:lvl3pPr>
      <a:lvl4pPr marL="963678" algn="l" defTabSz="321225" rtl="0" eaLnBrk="1" latinLnBrk="0" hangingPunct="1">
        <a:defRPr sz="1300" kern="1200">
          <a:solidFill>
            <a:schemeClr val="tx1"/>
          </a:solidFill>
          <a:latin typeface="+mn-lt"/>
          <a:ea typeface="+mn-ea"/>
          <a:cs typeface="+mn-cs"/>
        </a:defRPr>
      </a:lvl4pPr>
      <a:lvl5pPr marL="1284908" algn="l" defTabSz="321225" rtl="0" eaLnBrk="1" latinLnBrk="0" hangingPunct="1">
        <a:defRPr sz="1300" kern="1200">
          <a:solidFill>
            <a:schemeClr val="tx1"/>
          </a:solidFill>
          <a:latin typeface="+mn-lt"/>
          <a:ea typeface="+mn-ea"/>
          <a:cs typeface="+mn-cs"/>
        </a:defRPr>
      </a:lvl5pPr>
      <a:lvl6pPr marL="1606134" algn="l" defTabSz="321225" rtl="0" eaLnBrk="1" latinLnBrk="0" hangingPunct="1">
        <a:defRPr sz="1300" kern="1200">
          <a:solidFill>
            <a:schemeClr val="tx1"/>
          </a:solidFill>
          <a:latin typeface="+mn-lt"/>
          <a:ea typeface="+mn-ea"/>
          <a:cs typeface="+mn-cs"/>
        </a:defRPr>
      </a:lvl6pPr>
      <a:lvl7pPr marL="1927362" algn="l" defTabSz="321225" rtl="0" eaLnBrk="1" latinLnBrk="0" hangingPunct="1">
        <a:defRPr sz="1300" kern="1200">
          <a:solidFill>
            <a:schemeClr val="tx1"/>
          </a:solidFill>
          <a:latin typeface="+mn-lt"/>
          <a:ea typeface="+mn-ea"/>
          <a:cs typeface="+mn-cs"/>
        </a:defRPr>
      </a:lvl7pPr>
      <a:lvl8pPr marL="2248591" algn="l" defTabSz="321225" rtl="0" eaLnBrk="1" latinLnBrk="0" hangingPunct="1">
        <a:defRPr sz="1300" kern="1200">
          <a:solidFill>
            <a:schemeClr val="tx1"/>
          </a:solidFill>
          <a:latin typeface="+mn-lt"/>
          <a:ea typeface="+mn-ea"/>
          <a:cs typeface="+mn-cs"/>
        </a:defRPr>
      </a:lvl8pPr>
      <a:lvl9pPr marL="2569817" algn="l" defTabSz="321225" rtl="0" eaLnBrk="1" latinLnBrk="0" hangingPunct="1">
        <a:defRPr sz="13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573732" y="0"/>
            <a:ext cx="8001000" cy="1143000"/>
          </a:xfrm>
          <a:prstGeom prst="rect">
            <a:avLst/>
          </a:prstGeom>
          <a:noFill/>
          <a:ln w="12700">
            <a:noFill/>
            <a:miter lim="800000"/>
            <a:headEnd/>
            <a:tailEnd/>
          </a:ln>
        </p:spPr>
        <p:txBody>
          <a:bodyPr vert="horz" wrap="square" lIns="35701" tIns="35701" rIns="76324" bIns="35701" numCol="1" anchor="b" anchorCtr="0" compatLnSpc="1">
            <a:prstTxWarp prst="textNoShape">
              <a:avLst/>
            </a:prstTxWarp>
          </a:bodyPr>
          <a:lstStyle/>
          <a:p>
            <a:pPr lvl="0"/>
            <a:r>
              <a:rPr lang="en-US">
                <a:sym typeface="Verdana" charset="0"/>
              </a:rPr>
              <a:t>Click to edit Master title style</a:t>
            </a:r>
          </a:p>
        </p:txBody>
      </p:sp>
      <p:sp>
        <p:nvSpPr>
          <p:cNvPr id="26627" name="Rectangle 2"/>
          <p:cNvSpPr>
            <a:spLocks noGrp="1" noChangeArrowheads="1"/>
          </p:cNvSpPr>
          <p:nvPr>
            <p:ph type="body" idx="1"/>
          </p:nvPr>
        </p:nvSpPr>
        <p:spPr bwMode="auto">
          <a:xfrm>
            <a:off x="565919" y="1446616"/>
            <a:ext cx="8001000" cy="5411391"/>
          </a:xfrm>
          <a:prstGeom prst="rect">
            <a:avLst/>
          </a:prstGeom>
          <a:noFill/>
          <a:ln w="12700">
            <a:noFill/>
            <a:miter lim="800000"/>
            <a:headEnd/>
            <a:tailEnd/>
          </a:ln>
        </p:spPr>
        <p:txBody>
          <a:bodyPr vert="horz" wrap="square" lIns="35701" tIns="35701" rIns="76324" bIns="35701" numCol="1" anchor="t" anchorCtr="0" compatLnSpc="1">
            <a:prstTxWarp prst="textNoShape">
              <a:avLst/>
            </a:prstTxWarp>
          </a:bodyPr>
          <a:lstStyle/>
          <a:p>
            <a:pPr lvl="0"/>
            <a:r>
              <a:rPr lang="en-US">
                <a:sym typeface="Verdana" charset="0"/>
              </a:rPr>
              <a:t>Click to edit Master text styles</a:t>
            </a:r>
          </a:p>
          <a:p>
            <a:pPr lvl="1"/>
            <a:r>
              <a:rPr lang="en-US">
                <a:sym typeface="Verdana" charset="0"/>
              </a:rPr>
              <a:t>Second level</a:t>
            </a:r>
          </a:p>
          <a:p>
            <a:pPr lvl="2"/>
            <a:r>
              <a:rPr lang="en-US">
                <a:sym typeface="Verdana" charset="0"/>
              </a:rPr>
              <a:t>Third level</a:t>
            </a:r>
          </a:p>
          <a:p>
            <a:pPr lvl="3"/>
            <a:r>
              <a:rPr lang="en-US">
                <a:sym typeface="Verdana" charset="0"/>
              </a:rPr>
              <a:t>Fourth level</a:t>
            </a:r>
          </a:p>
          <a:p>
            <a:pPr lvl="4"/>
            <a:r>
              <a:rPr lang="en-US">
                <a:sym typeface="Verdana" charset="0"/>
              </a:rPr>
              <a:t>Fifth level</a:t>
            </a:r>
          </a:p>
        </p:txBody>
      </p:sp>
      <p:sp>
        <p:nvSpPr>
          <p:cNvPr id="2051" name="Text Box 3"/>
          <p:cNvSpPr txBox="1">
            <a:spLocks noGrp="1" noChangeArrowheads="1"/>
          </p:cNvSpPr>
          <p:nvPr>
            <p:ph type="sldNum" sz="quarter" idx="4"/>
          </p:nvPr>
        </p:nvSpPr>
        <p:spPr bwMode="auto">
          <a:xfrm>
            <a:off x="8108157" y="6545461"/>
            <a:ext cx="261193" cy="241102"/>
          </a:xfrm>
          <a:prstGeom prst="rect">
            <a:avLst/>
          </a:prstGeom>
          <a:noFill/>
          <a:ln w="12700">
            <a:noFill/>
            <a:miter lim="800000"/>
            <a:headEnd/>
            <a:tailEnd/>
          </a:ln>
          <a:effectLst/>
        </p:spPr>
        <p:txBody>
          <a:bodyPr vert="horz" wrap="none" lIns="64264" tIns="32132" rIns="64264" bIns="32132" numCol="1" anchor="t" anchorCtr="0" compatLnSpc="1">
            <a:prstTxWarp prst="textNoShape">
              <a:avLst/>
            </a:prstTxWarp>
          </a:bodyPr>
          <a:lstStyle>
            <a:lvl1pPr algn="ctr">
              <a:defRPr sz="1100">
                <a:solidFill>
                  <a:schemeClr val="tx1"/>
                </a:solidFill>
                <a:latin typeface="+mn-lt"/>
                <a:ea typeface="Verdana" charset="0"/>
                <a:cs typeface="Verdana" charset="0"/>
                <a:sym typeface="Verdana" charset="0"/>
              </a:defRPr>
            </a:lvl1pPr>
          </a:lstStyle>
          <a:p>
            <a:pPr fontAlgn="base">
              <a:spcBef>
                <a:spcPct val="0"/>
              </a:spcBef>
              <a:spcAft>
                <a:spcPct val="0"/>
              </a:spcAft>
              <a:defRPr/>
            </a:pPr>
            <a:fld id="{8EB36121-9CA8-7C4F-A014-7F4E73DDF31C}" type="slidenum">
              <a:rPr lang="en-US">
                <a:solidFill>
                  <a:srgbClr val="000000"/>
                </a:solidFill>
              </a:rPr>
              <a:pPr fontAlgn="base">
                <a:spcBef>
                  <a:spcPct val="0"/>
                </a:spcBef>
                <a:spcAft>
                  <a:spcPct val="0"/>
                </a:spcAft>
                <a:defRPr/>
              </a:pPr>
              <a:t>‹#›</a:t>
            </a:fld>
            <a:endParaRPr lang="en-US">
              <a:solidFill>
                <a:srgbClr val="000000"/>
              </a:solidFill>
            </a:endParaRPr>
          </a:p>
        </p:txBody>
      </p:sp>
      <p:grpSp>
        <p:nvGrpSpPr>
          <p:cNvPr id="26629" name="Group 1"/>
          <p:cNvGrpSpPr>
            <a:grpSpLocks/>
          </p:cNvGrpSpPr>
          <p:nvPr userDrawn="1"/>
        </p:nvGrpSpPr>
        <p:grpSpPr bwMode="auto">
          <a:xfrm>
            <a:off x="606103" y="1223374"/>
            <a:ext cx="7958584" cy="109389"/>
            <a:chOff x="0" y="0"/>
            <a:chExt cx="7129" cy="98"/>
          </a:xfrm>
        </p:grpSpPr>
        <p:sp>
          <p:nvSpPr>
            <p:cNvPr id="6" name="Rectangle 2"/>
            <p:cNvSpPr>
              <a:spLocks/>
            </p:cNvSpPr>
            <p:nvPr/>
          </p:nvSpPr>
          <p:spPr bwMode="auto">
            <a:xfrm>
              <a:off x="0" y="0"/>
              <a:ext cx="4170" cy="98"/>
            </a:xfrm>
            <a:prstGeom prst="rect">
              <a:avLst/>
            </a:prstGeom>
            <a:solidFill>
              <a:srgbClr val="CC5500"/>
            </a:solidFill>
            <a:ln w="9525">
              <a:noFill/>
              <a:round/>
              <a:headEnd/>
              <a:tailEnd/>
            </a:ln>
          </p:spPr>
          <p:txBody>
            <a:bodyPr lIns="0" tIns="0" rIns="0" bIns="0">
              <a:prstTxWarp prst="textNoShape">
                <a:avLst/>
              </a:prstTxWarp>
            </a:bodyPr>
            <a:lstStyle/>
            <a:p>
              <a:pPr algn="ctr" fontAlgn="base">
                <a:spcBef>
                  <a:spcPct val="0"/>
                </a:spcBef>
                <a:spcAft>
                  <a:spcPct val="0"/>
                </a:spcAft>
                <a:defRPr/>
              </a:pPr>
              <a:endParaRPr lang="en-US" sz="3000">
                <a:solidFill>
                  <a:srgbClr val="000000"/>
                </a:solidFill>
                <a:latin typeface="Gill Sans" charset="0"/>
                <a:sym typeface="Gill Sans" charset="0"/>
              </a:endParaRPr>
            </a:p>
          </p:txBody>
        </p:sp>
        <p:sp>
          <p:nvSpPr>
            <p:cNvPr id="7" name="Line 3"/>
            <p:cNvSpPr>
              <a:spLocks noChangeShapeType="1"/>
            </p:cNvSpPr>
            <p:nvPr/>
          </p:nvSpPr>
          <p:spPr bwMode="auto">
            <a:xfrm>
              <a:off x="0" y="0"/>
              <a:ext cx="7129" cy="0"/>
            </a:xfrm>
            <a:prstGeom prst="line">
              <a:avLst/>
            </a:prstGeom>
            <a:noFill/>
            <a:ln w="9525">
              <a:solidFill>
                <a:srgbClr val="CC5500"/>
              </a:solidFill>
              <a:round/>
              <a:headEnd/>
              <a:tailEnd/>
            </a:ln>
          </p:spPr>
          <p:txBody>
            <a:bodyPr lIns="0" tIns="0" rIns="0" bIns="0">
              <a:prstTxWarp prst="textNoShape">
                <a:avLst/>
              </a:prstTxWarp>
            </a:bodyPr>
            <a:lstStyle/>
            <a:p>
              <a:pPr fontAlgn="base">
                <a:spcBef>
                  <a:spcPct val="0"/>
                </a:spcBef>
                <a:spcAft>
                  <a:spcPct val="0"/>
                </a:spcAft>
                <a:defRPr/>
              </a:pPr>
              <a:endParaRPr lang="en-US" sz="3000">
                <a:solidFill>
                  <a:srgbClr val="000000"/>
                </a:solidFill>
                <a:latin typeface="Gill Sans" charset="0"/>
                <a:sym typeface="Gill Sans" charset="0"/>
              </a:endParaRPr>
            </a:p>
          </p:txBody>
        </p:sp>
      </p:grpSp>
    </p:spTree>
    <p:extLst>
      <p:ext uri="{BB962C8B-B14F-4D97-AF65-F5344CB8AC3E}">
        <p14:creationId xmlns:p14="http://schemas.microsoft.com/office/powerpoint/2010/main" val="2463010318"/>
      </p:ext>
    </p:extLst>
  </p:cSld>
  <p:clrMap bg1="lt1" tx1="dk1" bg2="lt2" tx2="dk2" accent1="accent1" accent2="accent2" accent3="accent3" accent4="accent4" accent5="accent5" accent6="accent6" hlink="hlink" folHlink="folHlink"/>
  <p:sldLayoutIdLst>
    <p:sldLayoutId id="2147488861" r:id="rId1"/>
    <p:sldLayoutId id="2147488862" r:id="rId2"/>
    <p:sldLayoutId id="2147488863" r:id="rId3"/>
    <p:sldLayoutId id="2147488864" r:id="rId4"/>
    <p:sldLayoutId id="2147488865" r:id="rId5"/>
    <p:sldLayoutId id="2147488866" r:id="rId6"/>
    <p:sldLayoutId id="2147488867" r:id="rId7"/>
    <p:sldLayoutId id="2147488868" r:id="rId8"/>
    <p:sldLayoutId id="2147488869" r:id="rId9"/>
    <p:sldLayoutId id="2147488870" r:id="rId10"/>
    <p:sldLayoutId id="2147488871" r:id="rId11"/>
  </p:sldLayoutIdLst>
  <p:transition/>
  <p:hf hdr="0" ftr="0" dt="0"/>
  <p:txStyles>
    <p:titleStyle>
      <a:lvl1pPr marL="4465" indent="-4465" algn="l" rtl="0" eaLnBrk="0" fontAlgn="base" hangingPunct="0">
        <a:spcBef>
          <a:spcPct val="0"/>
        </a:spcBef>
        <a:spcAft>
          <a:spcPct val="0"/>
        </a:spcAft>
        <a:defRPr sz="3800">
          <a:solidFill>
            <a:srgbClr val="009900"/>
          </a:solidFill>
          <a:latin typeface="+mj-lt"/>
          <a:ea typeface="+mj-ea"/>
          <a:cs typeface="+mj-cs"/>
          <a:sym typeface="Verdana" charset="0"/>
        </a:defRPr>
      </a:lvl1pPr>
      <a:lvl2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2pPr>
      <a:lvl3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3pPr>
      <a:lvl4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4pPr>
      <a:lvl5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5pPr>
      <a:lvl6pPr marL="325788"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6pPr>
      <a:lvl7pPr marL="647115"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7pPr>
      <a:lvl8pPr marL="968439"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8pPr>
      <a:lvl9pPr marL="1289766"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9pPr>
    </p:titleStyle>
    <p:bodyStyle>
      <a:lvl1pPr marL="357045" indent="-329152" algn="l" rtl="0" eaLnBrk="0" fontAlgn="base" hangingPunct="0">
        <a:spcBef>
          <a:spcPts val="703"/>
        </a:spcBef>
        <a:spcAft>
          <a:spcPct val="0"/>
        </a:spcAft>
        <a:buClr>
          <a:srgbClr val="CC5500"/>
        </a:buClr>
        <a:buSzPct val="125000"/>
        <a:buFont typeface="Arial" charset="0"/>
        <a:buChar char="•"/>
        <a:defRPr sz="3000">
          <a:solidFill>
            <a:schemeClr val="tx1"/>
          </a:solidFill>
          <a:latin typeface="+mn-lt"/>
          <a:ea typeface="+mn-ea"/>
          <a:cs typeface="+mn-cs"/>
          <a:sym typeface="Verdana" charset="0"/>
        </a:defRPr>
      </a:lvl1pPr>
      <a:lvl2pPr marL="629297" indent="-305721" algn="l" rtl="0" eaLnBrk="0" fontAlgn="base" hangingPunct="0">
        <a:spcBef>
          <a:spcPts val="633"/>
        </a:spcBef>
        <a:spcAft>
          <a:spcPct val="0"/>
        </a:spcAft>
        <a:buClr>
          <a:srgbClr val="CC5500"/>
        </a:buClr>
        <a:buSzPct val="125000"/>
        <a:buFont typeface="Arial" charset="0"/>
        <a:buChar char="•"/>
        <a:defRPr sz="2500">
          <a:solidFill>
            <a:schemeClr val="tx1"/>
          </a:solidFill>
          <a:latin typeface="+mn-lt"/>
          <a:ea typeface="+mn-ea"/>
          <a:cs typeface="+mn-cs"/>
          <a:sym typeface="Verdana" charset="0"/>
        </a:defRPr>
      </a:lvl2pPr>
      <a:lvl3pPr marL="908236" indent="-276712" algn="l" rtl="0" eaLnBrk="0" fontAlgn="base" hangingPunct="0">
        <a:spcBef>
          <a:spcPts val="562"/>
        </a:spcBef>
        <a:spcAft>
          <a:spcPct val="0"/>
        </a:spcAft>
        <a:buClr>
          <a:srgbClr val="CC5500"/>
        </a:buClr>
        <a:buSzPct val="125000"/>
        <a:buFont typeface="Arial" charset="0"/>
        <a:buChar char="•"/>
        <a:defRPr sz="2200">
          <a:solidFill>
            <a:schemeClr val="tx1"/>
          </a:solidFill>
          <a:latin typeface="+mn-lt"/>
          <a:ea typeface="+mn-ea"/>
          <a:cs typeface="+mn-cs"/>
          <a:sym typeface="Verdana" charset="0"/>
        </a:defRPr>
      </a:lvl3pPr>
      <a:lvl4pPr marL="1181602" indent="-271132" algn="l" rtl="0" eaLnBrk="0" fontAlgn="base" hangingPunct="0">
        <a:spcBef>
          <a:spcPts val="492"/>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4pPr>
      <a:lvl5pPr marL="1462776" indent="-278944" algn="l" rtl="0" eaLnBrk="0" fontAlgn="base" hangingPunct="0">
        <a:spcBef>
          <a:spcPts val="633"/>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5pPr>
      <a:lvl6pPr marL="1785141" indent="-280045"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6pPr>
      <a:lvl7pPr marL="2106467" indent="-280045"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7pPr>
      <a:lvl8pPr marL="2427796" indent="-280045"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8pPr>
      <a:lvl9pPr marL="2749120" indent="-280045"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9pPr>
    </p:bodyStyle>
    <p:otherStyle>
      <a:defPPr>
        <a:defRPr lang="en-US"/>
      </a:defPPr>
      <a:lvl1pPr marL="0" algn="l" defTabSz="321324" rtl="0" eaLnBrk="1" latinLnBrk="0" hangingPunct="1">
        <a:defRPr sz="1300" kern="1200">
          <a:solidFill>
            <a:schemeClr val="tx1"/>
          </a:solidFill>
          <a:latin typeface="+mn-lt"/>
          <a:ea typeface="+mn-ea"/>
          <a:cs typeface="+mn-cs"/>
        </a:defRPr>
      </a:lvl1pPr>
      <a:lvl2pPr marL="321324" algn="l" defTabSz="321324" rtl="0" eaLnBrk="1" latinLnBrk="0" hangingPunct="1">
        <a:defRPr sz="1300" kern="1200">
          <a:solidFill>
            <a:schemeClr val="tx1"/>
          </a:solidFill>
          <a:latin typeface="+mn-lt"/>
          <a:ea typeface="+mn-ea"/>
          <a:cs typeface="+mn-cs"/>
        </a:defRPr>
      </a:lvl2pPr>
      <a:lvl3pPr marL="642651" algn="l" defTabSz="321324" rtl="0" eaLnBrk="1" latinLnBrk="0" hangingPunct="1">
        <a:defRPr sz="1300" kern="1200">
          <a:solidFill>
            <a:schemeClr val="tx1"/>
          </a:solidFill>
          <a:latin typeface="+mn-lt"/>
          <a:ea typeface="+mn-ea"/>
          <a:cs typeface="+mn-cs"/>
        </a:defRPr>
      </a:lvl3pPr>
      <a:lvl4pPr marL="963975" algn="l" defTabSz="321324" rtl="0" eaLnBrk="1" latinLnBrk="0" hangingPunct="1">
        <a:defRPr sz="1300" kern="1200">
          <a:solidFill>
            <a:schemeClr val="tx1"/>
          </a:solidFill>
          <a:latin typeface="+mn-lt"/>
          <a:ea typeface="+mn-ea"/>
          <a:cs typeface="+mn-cs"/>
        </a:defRPr>
      </a:lvl4pPr>
      <a:lvl5pPr marL="1285302" algn="l" defTabSz="321324" rtl="0" eaLnBrk="1" latinLnBrk="0" hangingPunct="1">
        <a:defRPr sz="1300" kern="1200">
          <a:solidFill>
            <a:schemeClr val="tx1"/>
          </a:solidFill>
          <a:latin typeface="+mn-lt"/>
          <a:ea typeface="+mn-ea"/>
          <a:cs typeface="+mn-cs"/>
        </a:defRPr>
      </a:lvl5pPr>
      <a:lvl6pPr marL="1606628" algn="l" defTabSz="321324" rtl="0" eaLnBrk="1" latinLnBrk="0" hangingPunct="1">
        <a:defRPr sz="1300" kern="1200">
          <a:solidFill>
            <a:schemeClr val="tx1"/>
          </a:solidFill>
          <a:latin typeface="+mn-lt"/>
          <a:ea typeface="+mn-ea"/>
          <a:cs typeface="+mn-cs"/>
        </a:defRPr>
      </a:lvl6pPr>
      <a:lvl7pPr marL="1927954" algn="l" defTabSz="321324" rtl="0" eaLnBrk="1" latinLnBrk="0" hangingPunct="1">
        <a:defRPr sz="1300" kern="1200">
          <a:solidFill>
            <a:schemeClr val="tx1"/>
          </a:solidFill>
          <a:latin typeface="+mn-lt"/>
          <a:ea typeface="+mn-ea"/>
          <a:cs typeface="+mn-cs"/>
        </a:defRPr>
      </a:lvl7pPr>
      <a:lvl8pPr marL="2249281" algn="l" defTabSz="321324" rtl="0" eaLnBrk="1" latinLnBrk="0" hangingPunct="1">
        <a:defRPr sz="1300" kern="1200">
          <a:solidFill>
            <a:schemeClr val="tx1"/>
          </a:solidFill>
          <a:latin typeface="+mn-lt"/>
          <a:ea typeface="+mn-ea"/>
          <a:cs typeface="+mn-cs"/>
        </a:defRPr>
      </a:lvl8pPr>
      <a:lvl9pPr marL="2570607" algn="l" defTabSz="321324" rtl="0" eaLnBrk="1" latinLnBrk="0" hangingPunct="1">
        <a:defRPr sz="13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dt" sz="half" idx="2"/>
          </p:nvPr>
        </p:nvSpPr>
        <p:spPr bwMode="auto">
          <a:xfrm>
            <a:off x="468313" y="6237288"/>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kumimoji="0" sz="1200" b="0" smtClean="0">
                <a:solidFill>
                  <a:schemeClr val="tx1"/>
                </a:solidFill>
                <a:ea typeface="굴림" pitchFamily="50" charset="-127"/>
              </a:defRPr>
            </a:lvl1pPr>
          </a:lstStyle>
          <a:p>
            <a:pPr fontAlgn="base" latinLnBrk="1">
              <a:spcAft>
                <a:spcPct val="0"/>
              </a:spcAft>
              <a:defRPr/>
            </a:pPr>
            <a:fld id="{D7D4B144-9335-B84D-86FE-D4BD85B27B55}" type="datetime1">
              <a:rPr lang="en-US">
                <a:solidFill>
                  <a:srgbClr val="FFFFFF"/>
                </a:solidFill>
                <a:latin typeface="Arial" charset="0"/>
              </a:rPr>
              <a:pPr fontAlgn="base" latinLnBrk="1">
                <a:spcAft>
                  <a:spcPct val="0"/>
                </a:spcAft>
                <a:defRPr/>
              </a:pPr>
              <a:t>3/1/21</a:t>
            </a:fld>
            <a:endParaRPr lang="en-US" altLang="ko-KR">
              <a:solidFill>
                <a:srgbClr val="FFFFFF"/>
              </a:solidFill>
              <a:latin typeface="Arial" charset="0"/>
            </a:endParaRPr>
          </a:p>
        </p:txBody>
      </p:sp>
      <p:sp>
        <p:nvSpPr>
          <p:cNvPr id="2253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kumimoji="0" sz="1200" b="0">
                <a:solidFill>
                  <a:schemeClr val="tx1"/>
                </a:solidFill>
              </a:defRPr>
            </a:lvl1pPr>
          </a:lstStyle>
          <a:p>
            <a:pPr fontAlgn="base" latinLnBrk="1">
              <a:spcAft>
                <a:spcPct val="0"/>
              </a:spcAft>
            </a:pPr>
            <a:fld id="{E8BD7F61-A27C-7F41-B703-2867389337BB}" type="slidenum">
              <a:rPr lang="en-US" altLang="ko-KR" smtClean="0">
                <a:solidFill>
                  <a:srgbClr val="FFFFFF"/>
                </a:solidFill>
                <a:latin typeface="Arial" charset="0"/>
              </a:rPr>
              <a:pPr fontAlgn="base" latinLnBrk="1">
                <a:spcAft>
                  <a:spcPct val="0"/>
                </a:spcAft>
              </a:pPr>
              <a:t>‹#›</a:t>
            </a:fld>
            <a:endParaRPr lang="en-US" altLang="ko-KR">
              <a:solidFill>
                <a:srgbClr val="FFFFFF"/>
              </a:solidFill>
              <a:latin typeface="Arial" charset="0"/>
            </a:endParaRPr>
          </a:p>
        </p:txBody>
      </p:sp>
      <p:grpSp>
        <p:nvGrpSpPr>
          <p:cNvPr id="20484" name="Group 4"/>
          <p:cNvGrpSpPr>
            <a:grpSpLocks/>
          </p:cNvGrpSpPr>
          <p:nvPr/>
        </p:nvGrpSpPr>
        <p:grpSpPr bwMode="auto">
          <a:xfrm>
            <a:off x="0" y="0"/>
            <a:ext cx="9140825" cy="6850063"/>
            <a:chOff x="0" y="0"/>
            <a:chExt cx="5758" cy="4315"/>
          </a:xfrm>
        </p:grpSpPr>
        <p:grpSp>
          <p:nvGrpSpPr>
            <p:cNvPr id="20489" name="Group 5"/>
            <p:cNvGrpSpPr>
              <a:grpSpLocks/>
            </p:cNvGrpSpPr>
            <p:nvPr userDrawn="1"/>
          </p:nvGrpSpPr>
          <p:grpSpPr bwMode="auto">
            <a:xfrm>
              <a:off x="1728" y="2230"/>
              <a:ext cx="4027" cy="2085"/>
              <a:chOff x="1728" y="2230"/>
              <a:chExt cx="4027" cy="2085"/>
            </a:xfrm>
          </p:grpSpPr>
          <p:sp>
            <p:nvSpPr>
              <p:cNvPr id="2253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sp>
            <p:nvSpPr>
              <p:cNvPr id="2253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sp>
            <p:nvSpPr>
              <p:cNvPr id="2253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sp>
            <p:nvSpPr>
              <p:cNvPr id="2253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sp>
            <p:nvSpPr>
              <p:cNvPr id="2253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grpSp>
        <p:sp>
          <p:nvSpPr>
            <p:cNvPr id="2253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sp>
          <p:nvSpPr>
            <p:cNvPr id="2254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altLang="ko-KR" b="1">
                <a:solidFill>
                  <a:srgbClr val="FFFFFF"/>
                </a:solidFill>
                <a:effectLst>
                  <a:outerShdw blurRad="38100" dist="38100" dir="2700000" algn="tl">
                    <a:srgbClr val="000000"/>
                  </a:outerShdw>
                </a:effectLst>
                <a:latin typeface="Arial" charset="0"/>
              </a:endParaRPr>
            </a:p>
          </p:txBody>
        </p:sp>
      </p:grpSp>
      <p:sp>
        <p:nvSpPr>
          <p:cNvPr id="2254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2254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defRPr kumimoji="0" sz="1200" b="0" smtClean="0">
                <a:solidFill>
                  <a:schemeClr val="tx1"/>
                </a:solidFill>
                <a:latin typeface="굴림" pitchFamily="50" charset="-127"/>
                <a:ea typeface="굴림" pitchFamily="50" charset="-127"/>
              </a:defRPr>
            </a:lvl1pPr>
          </a:lstStyle>
          <a:p>
            <a:pPr fontAlgn="base" latinLnBrk="1">
              <a:spcAft>
                <a:spcPct val="0"/>
              </a:spcAft>
              <a:defRPr/>
            </a:pPr>
            <a:endParaRPr lang="en-US" altLang="ko-KR">
              <a:solidFill>
                <a:srgbClr val="FFFFFF"/>
              </a:solidFill>
            </a:endParaRPr>
          </a:p>
        </p:txBody>
      </p:sp>
      <p:sp>
        <p:nvSpPr>
          <p:cNvPr id="22543" name="Rectangle 15"/>
          <p:cNvSpPr>
            <a:spLocks noGrp="1" noChangeArrowheads="1"/>
          </p:cNvSpPr>
          <p:nvPr>
            <p:ph type="body" idx="1"/>
          </p:nvPr>
        </p:nvSpPr>
        <p:spPr bwMode="auto">
          <a:xfrm>
            <a:off x="914400" y="1844675"/>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22545" name="Line 17"/>
          <p:cNvSpPr>
            <a:spLocks noChangeShapeType="1"/>
          </p:cNvSpPr>
          <p:nvPr/>
        </p:nvSpPr>
        <p:spPr bwMode="auto">
          <a:xfrm>
            <a:off x="468313" y="1484313"/>
            <a:ext cx="5616575" cy="0"/>
          </a:xfrm>
          <a:prstGeom prst="line">
            <a:avLst/>
          </a:prstGeom>
          <a:noFill/>
          <a:ln w="57150">
            <a:solidFill>
              <a:schemeClr val="hlink"/>
            </a:solidFill>
            <a:round/>
            <a:headEnd/>
            <a:tailEnd/>
          </a:ln>
          <a:effectLst/>
        </p:spPr>
        <p:txBody>
          <a:bodyPr/>
          <a:lstStyle/>
          <a:p>
            <a:pPr algn="ctr" fontAlgn="base" latinLnBrk="1">
              <a:lnSpc>
                <a:spcPct val="90000"/>
              </a:lnSpc>
              <a:spcBef>
                <a:spcPct val="20000"/>
              </a:spcBef>
              <a:spcAft>
                <a:spcPct val="0"/>
              </a:spcAft>
              <a:buSzPct val="70000"/>
              <a:buFont typeface="Wingdings" pitchFamily="2" charset="2"/>
              <a:buChar char="n"/>
              <a:defRPr/>
            </a:pPr>
            <a:endParaRPr kumimoji="1" lang="en-US" b="1">
              <a:solidFill>
                <a:srgbClr val="FFFFFF"/>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384513790"/>
      </p:ext>
    </p:extLst>
  </p:cSld>
  <p:clrMap bg1="dk2" tx1="lt1" bg2="dk1" tx2="lt2" accent1="accent1" accent2="accent2" accent3="accent3" accent4="accent4" accent5="accent5" accent6="accent6" hlink="hlink" folHlink="folHlink"/>
  <p:sldLayoutIdLst>
    <p:sldLayoutId id="2147488873" r:id="rId1"/>
    <p:sldLayoutId id="2147488874" r:id="rId2"/>
    <p:sldLayoutId id="2147488875" r:id="rId3"/>
    <p:sldLayoutId id="2147488876" r:id="rId4"/>
    <p:sldLayoutId id="2147488877" r:id="rId5"/>
    <p:sldLayoutId id="2147488878" r:id="rId6"/>
    <p:sldLayoutId id="2147488879" r:id="rId7"/>
    <p:sldLayoutId id="2147488880" r:id="rId8"/>
    <p:sldLayoutId id="2147488881" r:id="rId9"/>
    <p:sldLayoutId id="2147488882" r:id="rId10"/>
    <p:sldLayoutId id="2147488883" r:id="rId11"/>
    <p:sldLayoutId id="2147488884" r:id="rId12"/>
  </p:sldLayoutIdLst>
  <p:hf hdr="0" ftr="0"/>
  <p:txStyles>
    <p:titleStyle>
      <a:lvl1pPr algn="ctr" rtl="0" eaLnBrk="0" fontAlgn="base" latinLnBrk="1" hangingPunct="0">
        <a:spcBef>
          <a:spcPct val="0"/>
        </a:spcBef>
        <a:spcAft>
          <a:spcPct val="0"/>
        </a:spcAft>
        <a:defRPr kumimoji="1" sz="4000" b="1">
          <a:solidFill>
            <a:schemeClr val="tx2"/>
          </a:solidFill>
          <a:effectLst>
            <a:outerShdw blurRad="38100" dist="38100" dir="2700000" algn="tl">
              <a:srgbClr val="000000"/>
            </a:outerShdw>
          </a:effectLst>
          <a:latin typeface="+mj-lt"/>
          <a:ea typeface="+mj-ea"/>
          <a:cs typeface="+mj-cs"/>
        </a:defRPr>
      </a:lvl1pPr>
      <a:lvl2pPr algn="ctr" rtl="0" eaLnBrk="0" fontAlgn="base" latinLnBrk="1" hangingPunct="0">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2pPr>
      <a:lvl3pPr algn="ctr" rtl="0" eaLnBrk="0" fontAlgn="base" latinLnBrk="1" hangingPunct="0">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3pPr>
      <a:lvl4pPr algn="ctr" rtl="0" eaLnBrk="0" fontAlgn="base" latinLnBrk="1" hangingPunct="0">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4pPr>
      <a:lvl5pPr algn="ctr" rtl="0" eaLnBrk="0" fontAlgn="base" latinLnBrk="1" hangingPunct="0">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5pPr>
      <a:lvl6pPr marL="457200" algn="ctr" rtl="0" fontAlgn="base" latinLnBrk="1">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6pPr>
      <a:lvl7pPr marL="914400" algn="ctr" rtl="0" fontAlgn="base" latinLnBrk="1">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7pPr>
      <a:lvl8pPr marL="1371600" algn="ctr" rtl="0" fontAlgn="base" latinLnBrk="1">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8pPr>
      <a:lvl9pPr marL="1828800" algn="ctr" rtl="0" fontAlgn="base" latinLnBrk="1">
        <a:spcBef>
          <a:spcPct val="0"/>
        </a:spcBef>
        <a:spcAft>
          <a:spcPct val="0"/>
        </a:spcAft>
        <a:defRPr kumimoji="1" sz="4000" b="1">
          <a:solidFill>
            <a:schemeClr val="tx2"/>
          </a:solidFill>
          <a:effectLst>
            <a:outerShdw blurRad="38100" dist="38100" dir="2700000" algn="tl">
              <a:srgbClr val="000000"/>
            </a:outerShdw>
          </a:effectLst>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lr>
          <a:schemeClr val="hlink"/>
        </a:buClr>
        <a:buSzPct val="70000"/>
        <a:buFont typeface="Wingdings" charset="2"/>
        <a:buChar char="n"/>
        <a:defRPr kumimoji="1"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latinLnBrk="1" hangingPunct="0">
        <a:spcBef>
          <a:spcPct val="20000"/>
        </a:spcBef>
        <a:spcAft>
          <a:spcPct val="0"/>
        </a:spcAft>
        <a:buClr>
          <a:schemeClr val="accent2"/>
        </a:buClr>
        <a:buSzPct val="70000"/>
        <a:buFont typeface="Wingdings" charset="2"/>
        <a:buChar char="n"/>
        <a:defRPr kumimoji="1" sz="2800">
          <a:solidFill>
            <a:schemeClr val="tx1"/>
          </a:solidFill>
          <a:effectLst>
            <a:outerShdw blurRad="38100" dist="38100" dir="2700000" algn="tl">
              <a:srgbClr val="000000"/>
            </a:outerShdw>
          </a:effectLst>
          <a:latin typeface="+mn-lt"/>
          <a:ea typeface="+mn-ea"/>
        </a:defRPr>
      </a:lvl2pPr>
      <a:lvl3pPr marL="1143000" indent="-228600" algn="l" rtl="0" eaLnBrk="0" fontAlgn="base" latinLnBrk="1" hangingPunct="0">
        <a:spcBef>
          <a:spcPct val="20000"/>
        </a:spcBef>
        <a:spcAft>
          <a:spcPct val="0"/>
        </a:spcAft>
        <a:buClr>
          <a:schemeClr val="tx2"/>
        </a:buClr>
        <a:buSzPct val="70000"/>
        <a:buFont typeface="Wingdings" charset="2"/>
        <a:buChar char="n"/>
        <a:defRPr kumimoji="1" sz="2400">
          <a:solidFill>
            <a:schemeClr val="tx1"/>
          </a:solidFill>
          <a:effectLst>
            <a:outerShdw blurRad="38100" dist="38100" dir="2700000" algn="tl">
              <a:srgbClr val="000000"/>
            </a:outerShdw>
          </a:effectLst>
          <a:latin typeface="+mn-lt"/>
          <a:ea typeface="+mn-ea"/>
        </a:defRPr>
      </a:lvl3pPr>
      <a:lvl4pPr marL="1600200" indent="-228600" algn="l" rtl="0" eaLnBrk="0" fontAlgn="base" latinLnBrk="1" hangingPunct="0">
        <a:spcBef>
          <a:spcPct val="20000"/>
        </a:spcBef>
        <a:spcAft>
          <a:spcPct val="0"/>
        </a:spcAft>
        <a:buClr>
          <a:schemeClr val="accent2"/>
        </a:buClr>
        <a:buSzPct val="70000"/>
        <a:buFont typeface="Wingdings" charset="2"/>
        <a:buChar char="n"/>
        <a:defRPr kumimoji="1" sz="2000">
          <a:solidFill>
            <a:schemeClr val="tx1"/>
          </a:solidFill>
          <a:effectLst>
            <a:outerShdw blurRad="38100" dist="38100" dir="2700000" algn="tl">
              <a:srgbClr val="000000"/>
            </a:outerShdw>
          </a:effectLst>
          <a:latin typeface="+mn-lt"/>
          <a:ea typeface="+mn-ea"/>
        </a:defRPr>
      </a:lvl4pPr>
      <a:lvl5pPr marL="2057400" indent="-228600" algn="l" rtl="0" eaLnBrk="0" fontAlgn="base" latinLnBrk="1" hangingPunct="0">
        <a:spcBef>
          <a:spcPct val="20000"/>
        </a:spcBef>
        <a:spcAft>
          <a:spcPct val="0"/>
        </a:spcAft>
        <a:buClr>
          <a:schemeClr val="hlink"/>
        </a:buClr>
        <a:buSzPct val="70000"/>
        <a:buFont typeface="Wingdings" charset="2"/>
        <a:buChar char="n"/>
        <a:defRPr kumimoji="1" sz="2000">
          <a:solidFill>
            <a:schemeClr val="tx1"/>
          </a:solidFill>
          <a:effectLst>
            <a:outerShdw blurRad="38100" dist="38100" dir="2700000" algn="tl">
              <a:srgbClr val="000000"/>
            </a:outerShdw>
          </a:effectLst>
          <a:latin typeface="+mn-lt"/>
          <a:ea typeface="+mn-ea"/>
        </a:defRPr>
      </a:lvl5pPr>
      <a:lvl6pPr marL="2514600" indent="-228600" algn="l" rtl="0" fontAlgn="base" latinLnBrk="1">
        <a:spcBef>
          <a:spcPct val="20000"/>
        </a:spcBef>
        <a:spcAft>
          <a:spcPct val="0"/>
        </a:spcAft>
        <a:buClr>
          <a:schemeClr val="hlink"/>
        </a:buClr>
        <a:buSzPct val="70000"/>
        <a:buFont typeface="Wingdings" pitchFamily="2" charset="2"/>
        <a:buChar char="n"/>
        <a:defRPr kumimoji="1" sz="2000">
          <a:solidFill>
            <a:schemeClr val="tx1"/>
          </a:solidFill>
          <a:effectLst>
            <a:outerShdw blurRad="38100" dist="38100" dir="2700000" algn="tl">
              <a:srgbClr val="000000"/>
            </a:outerShdw>
          </a:effectLst>
          <a:latin typeface="+mn-lt"/>
          <a:ea typeface="+mn-ea"/>
        </a:defRPr>
      </a:lvl6pPr>
      <a:lvl7pPr marL="2971800" indent="-228600" algn="l" rtl="0" fontAlgn="base" latinLnBrk="1">
        <a:spcBef>
          <a:spcPct val="20000"/>
        </a:spcBef>
        <a:spcAft>
          <a:spcPct val="0"/>
        </a:spcAft>
        <a:buClr>
          <a:schemeClr val="hlink"/>
        </a:buClr>
        <a:buSzPct val="70000"/>
        <a:buFont typeface="Wingdings" pitchFamily="2" charset="2"/>
        <a:buChar char="n"/>
        <a:defRPr kumimoji="1" sz="2000">
          <a:solidFill>
            <a:schemeClr val="tx1"/>
          </a:solidFill>
          <a:effectLst>
            <a:outerShdw blurRad="38100" dist="38100" dir="2700000" algn="tl">
              <a:srgbClr val="000000"/>
            </a:outerShdw>
          </a:effectLst>
          <a:latin typeface="+mn-lt"/>
          <a:ea typeface="+mn-ea"/>
        </a:defRPr>
      </a:lvl7pPr>
      <a:lvl8pPr marL="3429000" indent="-228600" algn="l" rtl="0" fontAlgn="base" latinLnBrk="1">
        <a:spcBef>
          <a:spcPct val="20000"/>
        </a:spcBef>
        <a:spcAft>
          <a:spcPct val="0"/>
        </a:spcAft>
        <a:buClr>
          <a:schemeClr val="hlink"/>
        </a:buClr>
        <a:buSzPct val="70000"/>
        <a:buFont typeface="Wingdings" pitchFamily="2" charset="2"/>
        <a:buChar char="n"/>
        <a:defRPr kumimoji="1" sz="2000">
          <a:solidFill>
            <a:schemeClr val="tx1"/>
          </a:solidFill>
          <a:effectLst>
            <a:outerShdw blurRad="38100" dist="38100" dir="2700000" algn="tl">
              <a:srgbClr val="000000"/>
            </a:outerShdw>
          </a:effectLst>
          <a:latin typeface="+mn-lt"/>
          <a:ea typeface="+mn-ea"/>
        </a:defRPr>
      </a:lvl8pPr>
      <a:lvl9pPr marL="3886200" indent="-228600" algn="l" rtl="0" fontAlgn="base" latinLnBrk="1">
        <a:spcBef>
          <a:spcPct val="20000"/>
        </a:spcBef>
        <a:spcAft>
          <a:spcPct val="0"/>
        </a:spcAft>
        <a:buClr>
          <a:schemeClr val="hlink"/>
        </a:buClr>
        <a:buSzPct val="70000"/>
        <a:buFont typeface="Wingdings" pitchFamily="2" charset="2"/>
        <a:buChar char="n"/>
        <a:defRPr kumimoji="1" sz="2000">
          <a:solidFill>
            <a:schemeClr val="tx1"/>
          </a:solidFill>
          <a:effectLst>
            <a:outerShdw blurRad="38100" dist="38100" dir="2700000" algn="tl">
              <a:srgbClr val="000000"/>
            </a:outerShdw>
          </a:effectLst>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95538565"/>
      </p:ext>
    </p:extLst>
  </p:cSld>
  <p:clrMap bg1="lt1" tx1="dk1" bg2="lt2" tx2="dk2" accent1="accent1" accent2="accent2" accent3="accent3" accent4="accent4" accent5="accent5" accent6="accent6" hlink="hlink" folHlink="folHlink"/>
  <p:sldLayoutIdLst>
    <p:sldLayoutId id="2147488898" r:id="rId1"/>
    <p:sldLayoutId id="2147488899" r:id="rId2"/>
    <p:sldLayoutId id="2147488900" r:id="rId3"/>
    <p:sldLayoutId id="2147488901" r:id="rId4"/>
    <p:sldLayoutId id="2147488902" r:id="rId5"/>
    <p:sldLayoutId id="2147488903" r:id="rId6"/>
    <p:sldLayoutId id="2147488904" r:id="rId7"/>
    <p:sldLayoutId id="2147488905" r:id="rId8"/>
    <p:sldLayoutId id="2147488906" r:id="rId9"/>
    <p:sldLayoutId id="2147488907" r:id="rId10"/>
    <p:sldLayoutId id="2147488908" r:id="rId11"/>
    <p:sldLayoutId id="214748890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C070B0-CA22-7745-8A7B-A53F4880160F}"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936839820"/>
      </p:ext>
    </p:extLst>
  </p:cSld>
  <p:clrMap bg1="lt1" tx1="dk1" bg2="lt2" tx2="dk2" accent1="accent1" accent2="accent2" accent3="accent3" accent4="accent4" accent5="accent5" accent6="accent6" hlink="hlink" folHlink="folHlink"/>
  <p:sldLayoutIdLst>
    <p:sldLayoutId id="2147488911" r:id="rId1"/>
    <p:sldLayoutId id="2147488912" r:id="rId2"/>
    <p:sldLayoutId id="2147488913" r:id="rId3"/>
    <p:sldLayoutId id="2147488914" r:id="rId4"/>
    <p:sldLayoutId id="2147488915" r:id="rId5"/>
    <p:sldLayoutId id="2147488916" r:id="rId6"/>
    <p:sldLayoutId id="2147488917" r:id="rId7"/>
    <p:sldLayoutId id="2147488918" r:id="rId8"/>
    <p:sldLayoutId id="2147488919" r:id="rId9"/>
    <p:sldLayoutId id="2147488920" r:id="rId10"/>
    <p:sldLayoutId id="2147488921" r:id="rId11"/>
    <p:sldLayoutId id="21474889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1D4BC95-3C13-D343-8F48-FD539B629D25}"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4071564921"/>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 id="2147488937"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152400"/>
            <a:ext cx="7772400" cy="11430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5363" name="Rectangle 3"/>
          <p:cNvSpPr>
            <a:spLocks noGrp="1" noChangeArrowheads="1"/>
          </p:cNvSpPr>
          <p:nvPr>
            <p:ph type="body" idx="1"/>
          </p:nvPr>
        </p:nvSpPr>
        <p:spPr bwMode="auto">
          <a:xfrm>
            <a:off x="685800" y="1447800"/>
            <a:ext cx="7772400" cy="4648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364" name="Rectangle 4"/>
          <p:cNvSpPr>
            <a:spLocks noGrp="1" noChangeArrowheads="1"/>
          </p:cNvSpPr>
          <p:nvPr>
            <p:ph type="dt" sz="half" idx="2"/>
          </p:nvPr>
        </p:nvSpPr>
        <p:spPr bwMode="auto">
          <a:xfrm>
            <a:off x="685800" y="6248400"/>
            <a:ext cx="19050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fontAlgn="base">
              <a:spcBef>
                <a:spcPct val="0"/>
              </a:spcBef>
              <a:spcAft>
                <a:spcPct val="0"/>
              </a:spcAft>
            </a:pPr>
            <a:endParaRPr lang="en-US">
              <a:solidFill>
                <a:srgbClr val="000000"/>
              </a:solidFill>
              <a:cs typeface="ＭＳ Ｐゴシック" charset="0"/>
            </a:endParaRPr>
          </a:p>
        </p:txBody>
      </p:sp>
      <p:sp>
        <p:nvSpPr>
          <p:cNvPr id="1536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fontAlgn="base">
              <a:spcBef>
                <a:spcPct val="0"/>
              </a:spcBef>
              <a:spcAft>
                <a:spcPct val="0"/>
              </a:spcAft>
            </a:pPr>
            <a:endParaRPr lang="en-US">
              <a:solidFill>
                <a:srgbClr val="000000"/>
              </a:solidFill>
              <a:cs typeface="ＭＳ Ｐゴシック" charset="0"/>
            </a:endParaRPr>
          </a:p>
        </p:txBody>
      </p:sp>
      <p:sp>
        <p:nvSpPr>
          <p:cNvPr id="15366" name="Rectangle 6"/>
          <p:cNvSpPr>
            <a:spLocks noGrp="1" noChangeArrowheads="1"/>
          </p:cNvSpPr>
          <p:nvPr>
            <p:ph type="sldNum" sz="quarter" idx="4"/>
          </p:nvPr>
        </p:nvSpPr>
        <p:spPr bwMode="auto">
          <a:xfrm>
            <a:off x="8686800" y="0"/>
            <a:ext cx="457200" cy="304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fontAlgn="base">
              <a:spcBef>
                <a:spcPct val="0"/>
              </a:spcBef>
              <a:spcAft>
                <a:spcPct val="0"/>
              </a:spcAft>
            </a:pPr>
            <a:fld id="{C8035649-745F-9D49-9786-56D0735B026C}" type="slidenum">
              <a:rPr lang="en-US" smtClean="0">
                <a:solidFill>
                  <a:srgbClr val="000000"/>
                </a:solidFill>
                <a:cs typeface="ＭＳ Ｐゴシック" charset="0"/>
              </a:rPr>
              <a:pPr fontAlgn="base">
                <a:spcBef>
                  <a:spcPct val="0"/>
                </a:spcBef>
                <a:spcAft>
                  <a:spcPct val="0"/>
                </a:spcAft>
              </a:pPr>
              <a:t>‹#›</a:t>
            </a:fld>
            <a:endParaRPr lang="en-US">
              <a:solidFill>
                <a:srgbClr val="000000"/>
              </a:solidFill>
              <a:cs typeface="ＭＳ Ｐゴシック" charset="0"/>
            </a:endParaRPr>
          </a:p>
        </p:txBody>
      </p:sp>
    </p:spTree>
    <p:extLst>
      <p:ext uri="{BB962C8B-B14F-4D97-AF65-F5344CB8AC3E}">
        <p14:creationId xmlns:p14="http://schemas.microsoft.com/office/powerpoint/2010/main" val="3121712908"/>
      </p:ext>
    </p:extLst>
  </p:cSld>
  <p:clrMap bg1="lt1" tx1="dk1" bg2="lt2" tx2="dk2" accent1="accent1" accent2="accent2" accent3="accent3" accent4="accent4" accent5="accent5" accent6="accent6" hlink="hlink" folHlink="folHlink"/>
  <p:sldLayoutIdLst>
    <p:sldLayoutId id="2147488940" r:id="rId1"/>
    <p:sldLayoutId id="2147488941" r:id="rId2"/>
    <p:sldLayoutId id="2147488942" r:id="rId3"/>
    <p:sldLayoutId id="2147488943" r:id="rId4"/>
    <p:sldLayoutId id="2147488944" r:id="rId5"/>
    <p:sldLayoutId id="2147488945" r:id="rId6"/>
    <p:sldLayoutId id="2147488946" r:id="rId7"/>
    <p:sldLayoutId id="2147488947" r:id="rId8"/>
    <p:sldLayoutId id="2147488948" r:id="rId9"/>
    <p:sldLayoutId id="2147488949" r:id="rId10"/>
    <p:sldLayoutId id="2147488950" r:id="rId11"/>
  </p:sldLayoutIdLst>
  <p:txStyles>
    <p:titleStyle>
      <a:lvl1pPr algn="ctr" rtl="0" fontAlgn="base">
        <a:spcBef>
          <a:spcPct val="0"/>
        </a:spcBef>
        <a:spcAft>
          <a:spcPct val="0"/>
        </a:spcAft>
        <a:defRPr sz="3200">
          <a:solidFill>
            <a:schemeClr val="tx2"/>
          </a:solidFill>
          <a:latin typeface="+mj-lt"/>
          <a:ea typeface="+mj-ea"/>
          <a:cs typeface="+mj-cs"/>
        </a:defRPr>
      </a:lvl1pPr>
      <a:lvl2pPr algn="ctr" rtl="0" fontAlgn="base">
        <a:spcBef>
          <a:spcPct val="0"/>
        </a:spcBef>
        <a:spcAft>
          <a:spcPct val="0"/>
        </a:spcAft>
        <a:defRPr sz="3200">
          <a:solidFill>
            <a:schemeClr val="tx2"/>
          </a:solidFill>
          <a:latin typeface="Times New Roman" charset="0"/>
          <a:ea typeface="ＭＳ Ｐゴシック" charset="0"/>
        </a:defRPr>
      </a:lvl2pPr>
      <a:lvl3pPr algn="ctr" rtl="0" fontAlgn="base">
        <a:spcBef>
          <a:spcPct val="0"/>
        </a:spcBef>
        <a:spcAft>
          <a:spcPct val="0"/>
        </a:spcAft>
        <a:defRPr sz="3200">
          <a:solidFill>
            <a:schemeClr val="tx2"/>
          </a:solidFill>
          <a:latin typeface="Times New Roman" charset="0"/>
          <a:ea typeface="ＭＳ Ｐゴシック" charset="0"/>
        </a:defRPr>
      </a:lvl3pPr>
      <a:lvl4pPr algn="ctr" rtl="0" fontAlgn="base">
        <a:spcBef>
          <a:spcPct val="0"/>
        </a:spcBef>
        <a:spcAft>
          <a:spcPct val="0"/>
        </a:spcAft>
        <a:defRPr sz="3200">
          <a:solidFill>
            <a:schemeClr val="tx2"/>
          </a:solidFill>
          <a:latin typeface="Times New Roman" charset="0"/>
          <a:ea typeface="ＭＳ Ｐゴシック" charset="0"/>
        </a:defRPr>
      </a:lvl4pPr>
      <a:lvl5pPr algn="ctr" rtl="0" fontAlgn="base">
        <a:spcBef>
          <a:spcPct val="0"/>
        </a:spcBef>
        <a:spcAft>
          <a:spcPct val="0"/>
        </a:spcAft>
        <a:defRPr sz="3200">
          <a:solidFill>
            <a:schemeClr val="tx2"/>
          </a:solidFill>
          <a:latin typeface="Times New Roman" charset="0"/>
          <a:ea typeface="ＭＳ Ｐゴシック" charset="0"/>
        </a:defRPr>
      </a:lvl5pPr>
      <a:lvl6pPr marL="457200" algn="ctr" rtl="0" fontAlgn="base">
        <a:spcBef>
          <a:spcPct val="0"/>
        </a:spcBef>
        <a:spcAft>
          <a:spcPct val="0"/>
        </a:spcAft>
        <a:defRPr sz="3200">
          <a:solidFill>
            <a:schemeClr val="tx2"/>
          </a:solidFill>
          <a:latin typeface="Times New Roman" charset="0"/>
          <a:ea typeface="ＭＳ Ｐゴシック" charset="0"/>
        </a:defRPr>
      </a:lvl6pPr>
      <a:lvl7pPr marL="914400" algn="ctr" rtl="0" fontAlgn="base">
        <a:spcBef>
          <a:spcPct val="0"/>
        </a:spcBef>
        <a:spcAft>
          <a:spcPct val="0"/>
        </a:spcAft>
        <a:defRPr sz="3200">
          <a:solidFill>
            <a:schemeClr val="tx2"/>
          </a:solidFill>
          <a:latin typeface="Times New Roman" charset="0"/>
          <a:ea typeface="ＭＳ Ｐゴシック" charset="0"/>
        </a:defRPr>
      </a:lvl7pPr>
      <a:lvl8pPr marL="1371600" algn="ctr" rtl="0" fontAlgn="base">
        <a:spcBef>
          <a:spcPct val="0"/>
        </a:spcBef>
        <a:spcAft>
          <a:spcPct val="0"/>
        </a:spcAft>
        <a:defRPr sz="3200">
          <a:solidFill>
            <a:schemeClr val="tx2"/>
          </a:solidFill>
          <a:latin typeface="Times New Roman" charset="0"/>
          <a:ea typeface="ＭＳ Ｐゴシック" charset="0"/>
        </a:defRPr>
      </a:lvl8pPr>
      <a:lvl9pPr marL="1828800" algn="ctr" rtl="0" fontAlgn="base">
        <a:spcBef>
          <a:spcPct val="0"/>
        </a:spcBef>
        <a:spcAft>
          <a:spcPct val="0"/>
        </a:spcAft>
        <a:defRPr sz="3200">
          <a:solidFill>
            <a:schemeClr val="tx2"/>
          </a:solidFill>
          <a:latin typeface="Times New Roman" charset="0"/>
          <a:ea typeface="ＭＳ Ｐゴシック" charset="0"/>
        </a:defRPr>
      </a:lvl9pPr>
    </p:titleStyle>
    <p:body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ea typeface="+mn-ea"/>
        </a:defRPr>
      </a:lvl2pPr>
      <a:lvl3pPr marL="1143000" indent="-228600" algn="l" rtl="0" fontAlgn="base">
        <a:spcBef>
          <a:spcPct val="20000"/>
        </a:spcBef>
        <a:spcAft>
          <a:spcPct val="0"/>
        </a:spcAft>
        <a:buChar char="•"/>
        <a:defRPr>
          <a:solidFill>
            <a:schemeClr val="tx1"/>
          </a:solidFill>
          <a:latin typeface="+mn-lt"/>
          <a:ea typeface="+mn-ea"/>
        </a:defRPr>
      </a:lvl3pPr>
      <a:lvl4pPr marL="1600200" indent="-228600" algn="l" rtl="0" fontAlgn="base">
        <a:spcBef>
          <a:spcPct val="20000"/>
        </a:spcBef>
        <a:spcAft>
          <a:spcPct val="0"/>
        </a:spcAft>
        <a:buChar char="–"/>
        <a:defRPr sz="1600">
          <a:solidFill>
            <a:schemeClr val="tx1"/>
          </a:solidFill>
          <a:latin typeface="+mn-lt"/>
          <a:ea typeface="+mn-ea"/>
        </a:defRPr>
      </a:lvl4pPr>
      <a:lvl5pPr marL="2057400" indent="-228600" algn="l" rtl="0" fontAlgn="base">
        <a:spcBef>
          <a:spcPct val="20000"/>
        </a:spcBef>
        <a:spcAft>
          <a:spcPct val="0"/>
        </a:spcAft>
        <a:buChar char="»"/>
        <a:defRPr sz="1400">
          <a:solidFill>
            <a:schemeClr val="tx1"/>
          </a:solidFill>
          <a:latin typeface="+mn-lt"/>
          <a:ea typeface="+mn-ea"/>
        </a:defRPr>
      </a:lvl5pPr>
      <a:lvl6pPr marL="2514600" indent="-228600" algn="l" rtl="0" fontAlgn="base">
        <a:spcBef>
          <a:spcPct val="20000"/>
        </a:spcBef>
        <a:spcAft>
          <a:spcPct val="0"/>
        </a:spcAft>
        <a:buChar char="»"/>
        <a:defRPr sz="1400">
          <a:solidFill>
            <a:schemeClr val="tx1"/>
          </a:solidFill>
          <a:latin typeface="+mn-lt"/>
          <a:ea typeface="+mn-ea"/>
        </a:defRPr>
      </a:lvl6pPr>
      <a:lvl7pPr marL="2971800" indent="-228600" algn="l" rtl="0" fontAlgn="base">
        <a:spcBef>
          <a:spcPct val="20000"/>
        </a:spcBef>
        <a:spcAft>
          <a:spcPct val="0"/>
        </a:spcAft>
        <a:buChar char="»"/>
        <a:defRPr sz="1400">
          <a:solidFill>
            <a:schemeClr val="tx1"/>
          </a:solidFill>
          <a:latin typeface="+mn-lt"/>
          <a:ea typeface="+mn-ea"/>
        </a:defRPr>
      </a:lvl7pPr>
      <a:lvl8pPr marL="3429000" indent="-228600" algn="l" rtl="0" fontAlgn="base">
        <a:spcBef>
          <a:spcPct val="20000"/>
        </a:spcBef>
        <a:spcAft>
          <a:spcPct val="0"/>
        </a:spcAft>
        <a:buChar char="»"/>
        <a:defRPr sz="1400">
          <a:solidFill>
            <a:schemeClr val="tx1"/>
          </a:solidFill>
          <a:latin typeface="+mn-lt"/>
          <a:ea typeface="+mn-ea"/>
        </a:defRPr>
      </a:lvl8pPr>
      <a:lvl9pPr marL="3886200" indent="-228600" algn="l" rtl="0" fontAlgn="base">
        <a:spcBef>
          <a:spcPct val="20000"/>
        </a:spcBef>
        <a:spcAft>
          <a:spcPct val="0"/>
        </a:spcAft>
        <a:buChar char="»"/>
        <a:defRPr sz="1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94241918"/>
      </p:ext>
    </p:extLst>
  </p:cSld>
  <p:clrMap bg1="lt1" tx1="dk1" bg2="lt2" tx2="dk2" accent1="accent1" accent2="accent2" accent3="accent3" accent4="accent4" accent5="accent5" accent6="accent6" hlink="hlink" folHlink="folHlink"/>
  <p:sldLayoutIdLst>
    <p:sldLayoutId id="2147488952" r:id="rId1"/>
    <p:sldLayoutId id="2147488953" r:id="rId2"/>
    <p:sldLayoutId id="2147488954" r:id="rId3"/>
    <p:sldLayoutId id="2147488955" r:id="rId4"/>
    <p:sldLayoutId id="2147488956" r:id="rId5"/>
    <p:sldLayoutId id="2147488957" r:id="rId6"/>
    <p:sldLayoutId id="2147488958" r:id="rId7"/>
    <p:sldLayoutId id="2147488959" r:id="rId8"/>
    <p:sldLayoutId id="2147488960" r:id="rId9"/>
    <p:sldLayoutId id="2147488961" r:id="rId10"/>
    <p:sldLayoutId id="2147488962" r:id="rId11"/>
    <p:sldLayoutId id="2147488963" r:id="rId12"/>
    <p:sldLayoutId id="2147488964" r:id="rId13"/>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408743232"/>
      </p:ext>
    </p:extLst>
  </p:cSld>
  <p:clrMap bg1="lt1" tx1="dk1" bg2="lt2" tx2="dk2" accent1="accent1" accent2="accent2" accent3="accent3" accent4="accent4" accent5="accent5" accent6="accent6" hlink="hlink" folHlink="folHlink"/>
  <p:sldLayoutIdLst>
    <p:sldLayoutId id="2147488966" r:id="rId1"/>
    <p:sldLayoutId id="2147488967" r:id="rId2"/>
    <p:sldLayoutId id="2147488968" r:id="rId3"/>
    <p:sldLayoutId id="2147488969" r:id="rId4"/>
    <p:sldLayoutId id="2147488970" r:id="rId5"/>
    <p:sldLayoutId id="2147488971" r:id="rId6"/>
    <p:sldLayoutId id="2147488972" r:id="rId7"/>
    <p:sldLayoutId id="2147488973" r:id="rId8"/>
    <p:sldLayoutId id="2147488974" r:id="rId9"/>
    <p:sldLayoutId id="2147488975" r:id="rId10"/>
    <p:sldLayoutId id="2147488976"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190200783"/>
      </p:ext>
    </p:extLst>
  </p:cSld>
  <p:clrMap bg1="lt1" tx1="dk1" bg2="lt2" tx2="dk2" accent1="accent1" accent2="accent2" accent3="accent3" accent4="accent4" accent5="accent5" accent6="accent6" hlink="hlink" folHlink="folHlink"/>
  <p:sldLayoutIdLst>
    <p:sldLayoutId id="2147488978" r:id="rId1"/>
    <p:sldLayoutId id="2147488979" r:id="rId2"/>
    <p:sldLayoutId id="2147488980" r:id="rId3"/>
    <p:sldLayoutId id="2147488981" r:id="rId4"/>
    <p:sldLayoutId id="2147488982" r:id="rId5"/>
    <p:sldLayoutId id="2147488983" r:id="rId6"/>
    <p:sldLayoutId id="2147488984" r:id="rId7"/>
    <p:sldLayoutId id="2147488985" r:id="rId8"/>
    <p:sldLayoutId id="2147488986" r:id="rId9"/>
    <p:sldLayoutId id="2147488987" r:id="rId10"/>
    <p:sldLayoutId id="2147488988" r:id="rId11"/>
    <p:sldLayoutId id="214748898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705260"/>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525.xml"/><Relationship Id="rId5" Type="http://schemas.openxmlformats.org/officeDocument/2006/relationships/image" Target="../media/image8.tiff"/><Relationship Id="rId4" Type="http://schemas.openxmlformats.org/officeDocument/2006/relationships/hyperlink" Target="https://people.inf.ethz.ch/omutlu/pub/mutlu_hpca03_talk.pdf" TargetMode="Externa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33.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33.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33.xml"/><Relationship Id="rId1" Type="http://schemas.openxmlformats.org/officeDocument/2006/relationships/vmlDrawing" Target="../drawings/vmlDrawing2.v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67.xml"/><Relationship Id="rId1" Type="http://schemas.openxmlformats.org/officeDocument/2006/relationships/tags" Target="../tags/tag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44.xml"/><Relationship Id="rId1" Type="http://schemas.openxmlformats.org/officeDocument/2006/relationships/vmlDrawing" Target="../drawings/vmlDrawing3.v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84.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44.xml"/><Relationship Id="rId1" Type="http://schemas.openxmlformats.org/officeDocument/2006/relationships/vmlDrawing" Target="../drawings/vmlDrawing5.v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525.xml"/><Relationship Id="rId5" Type="http://schemas.openxmlformats.org/officeDocument/2006/relationships/image" Target="../media/image8.tiff"/><Relationship Id="rId4" Type="http://schemas.openxmlformats.org/officeDocument/2006/relationships/hyperlink" Target="https://people.inf.ethz.ch/omutlu/pub/mutlu_hpca03_talk.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3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3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3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3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3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3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33.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26.xml.rels><?xml version="1.0" encoding="UTF-8" standalone="yes"?>
<Relationships xmlns="http://schemas.openxmlformats.org/package/2006/relationships"><Relationship Id="rId3" Type="http://schemas.openxmlformats.org/officeDocument/2006/relationships/hyperlink" Target="http://www.cs.wisc.edu/~isca2005/" TargetMode="External"/><Relationship Id="rId2" Type="http://schemas.openxmlformats.org/officeDocument/2006/relationships/hyperlink" Target="https://people.inf.ethz.ch/omutlu/pub/mutlu_isca05.pdf" TargetMode="External"/><Relationship Id="rId1" Type="http://schemas.openxmlformats.org/officeDocument/2006/relationships/slideLayout" Target="../slideLayouts/slideLayout433.xml"/><Relationship Id="rId6" Type="http://schemas.openxmlformats.org/officeDocument/2006/relationships/image" Target="../media/image24.tiff"/><Relationship Id="rId5" Type="http://schemas.openxmlformats.org/officeDocument/2006/relationships/hyperlink" Target="https://people.inf.ethz.ch/omutlu/pub/mutlu_isca05_talk.pdf" TargetMode="External"/><Relationship Id="rId4" Type="http://schemas.openxmlformats.org/officeDocument/2006/relationships/hyperlink" Target="https://people.inf.ethz.ch/omutlu/pub/mutlu_isca05_talk.pp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doi.ieeecomputersociety.org/10.1109/MM.2006.10" TargetMode="External"/><Relationship Id="rId2" Type="http://schemas.openxmlformats.org/officeDocument/2006/relationships/hyperlink" Target="https://people.inf.ethz.ch/omutlu/pub/mutlu_ieee_micro06.pdf" TargetMode="External"/><Relationship Id="rId1" Type="http://schemas.openxmlformats.org/officeDocument/2006/relationships/slideLayout" Target="../slideLayouts/slideLayout433.xml"/><Relationship Id="rId4" Type="http://schemas.openxmlformats.org/officeDocument/2006/relationships/image" Target="../media/image25.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8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9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0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0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7.xml"/></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Kj3relihGF4" TargetMode="External"/><Relationship Id="rId2" Type="http://schemas.openxmlformats.org/officeDocument/2006/relationships/hyperlink" Target="https://www.youtube.com/watch?v=zPewo6IaJ_8" TargetMode="External"/><Relationship Id="rId1" Type="http://schemas.openxmlformats.org/officeDocument/2006/relationships/slideLayout" Target="../slideLayouts/slideLayout549.xml"/><Relationship Id="rId6" Type="http://schemas.openxmlformats.org/officeDocument/2006/relationships/hyperlink" Target="https://www.youtube.com/onurmutlulectures" TargetMode="External"/><Relationship Id="rId5" Type="http://schemas.openxmlformats.org/officeDocument/2006/relationships/hyperlink" Target="https://people.inf.ethz.ch/omutlu/pub/mutlu_phd_defense_talk.ppt" TargetMode="External"/><Relationship Id="rId4" Type="http://schemas.openxmlformats.org/officeDocument/2006/relationships/hyperlink" Target="https://people.inf.ethz.ch/omutlu/pub/mutlu_dissertation.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433.xml"/><Relationship Id="rId1" Type="http://schemas.openxmlformats.org/officeDocument/2006/relationships/tags" Target="../tags/tag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33.xml"/><Relationship Id="rId1" Type="http://schemas.openxmlformats.org/officeDocument/2006/relationships/tags" Target="../tags/tag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3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33.xml"/><Relationship Id="rId1" Type="http://schemas.openxmlformats.org/officeDocument/2006/relationships/tags" Target="../tags/tag5.xml"/><Relationship Id="rId4" Type="http://schemas.openxmlformats.org/officeDocument/2006/relationships/image" Target="../media/image29.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549.xml"/><Relationship Id="rId1" Type="http://schemas.openxmlformats.org/officeDocument/2006/relationships/tags" Target="../tags/tag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49.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549.xml"/><Relationship Id="rId1" Type="http://schemas.openxmlformats.org/officeDocument/2006/relationships/tags" Target="../tags/tag7.xml"/></Relationships>
</file>

<file path=ppt/slides/_rels/slide58.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slideLayout" Target="../slideLayouts/slideLayout433.xml"/><Relationship Id="rId1" Type="http://schemas.openxmlformats.org/officeDocument/2006/relationships/tags" Target="../tags/tag8.xml"/></Relationships>
</file>

<file path=ppt/slides/_rels/slide5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slideLayout" Target="../slideLayouts/slideLayout433.xml"/><Relationship Id="rId1" Type="http://schemas.openxmlformats.org/officeDocument/2006/relationships/tags" Target="../tags/tag9.xml"/></Relationships>
</file>

<file path=ppt/slides/_rels/slide60.xml.rels><?xml version="1.0" encoding="UTF-8" standalone="yes"?>
<Relationships xmlns="http://schemas.openxmlformats.org/package/2006/relationships"><Relationship Id="rId3" Type="http://schemas.openxmlformats.org/officeDocument/2006/relationships/hyperlink" Target="http://www.cs.wisc.edu/~isca2005/" TargetMode="External"/><Relationship Id="rId2" Type="http://schemas.openxmlformats.org/officeDocument/2006/relationships/hyperlink" Target="https://people.inf.ethz.ch/omutlu/pub/mutlu_isca05.pdf" TargetMode="External"/><Relationship Id="rId1" Type="http://schemas.openxmlformats.org/officeDocument/2006/relationships/slideLayout" Target="../slideLayouts/slideLayout433.xml"/><Relationship Id="rId6" Type="http://schemas.openxmlformats.org/officeDocument/2006/relationships/image" Target="../media/image24.tiff"/><Relationship Id="rId5" Type="http://schemas.openxmlformats.org/officeDocument/2006/relationships/hyperlink" Target="https://people.inf.ethz.ch/omutlu/pub/mutlu_isca05_talk.pdf" TargetMode="External"/><Relationship Id="rId4" Type="http://schemas.openxmlformats.org/officeDocument/2006/relationships/hyperlink" Target="https://people.inf.ethz.ch/omutlu/pub/mutlu_isca05_talk.ppt"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doi.ieeecomputersociety.org/10.1109/MM.2006.10" TargetMode="External"/><Relationship Id="rId2" Type="http://schemas.openxmlformats.org/officeDocument/2006/relationships/hyperlink" Target="https://people.inf.ethz.ch/omutlu/pub/mutlu_ieee_micro06.pdf" TargetMode="External"/><Relationship Id="rId1" Type="http://schemas.openxmlformats.org/officeDocument/2006/relationships/slideLayout" Target="../slideLayouts/slideLayout433.xml"/><Relationship Id="rId4" Type="http://schemas.openxmlformats.org/officeDocument/2006/relationships/image" Target="../media/image25.tif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433.xml"/><Relationship Id="rId1" Type="http://schemas.openxmlformats.org/officeDocument/2006/relationships/tags" Target="../tags/tag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3.xml"/><Relationship Id="rId1" Type="http://schemas.openxmlformats.org/officeDocument/2006/relationships/tags" Target="../tags/tag11.xml"/></Relationships>
</file>

<file path=ppt/slides/_rels/slide66.xml.rels><?xml version="1.0" encoding="UTF-8" standalone="yes"?>
<Relationships xmlns="http://schemas.openxmlformats.org/package/2006/relationships"><Relationship Id="rId3" Type="http://schemas.openxmlformats.org/officeDocument/2006/relationships/hyperlink" Target="http://pcsostres.ac.upc.edu/micro38/" TargetMode="External"/><Relationship Id="rId2" Type="http://schemas.openxmlformats.org/officeDocument/2006/relationships/hyperlink" Target="https://people.inf.ethz.ch/omutlu/pub/mutlu_micro05.pdf" TargetMode="External"/><Relationship Id="rId1" Type="http://schemas.openxmlformats.org/officeDocument/2006/relationships/slideLayout" Target="../slideLayouts/slideLayout549.xml"/><Relationship Id="rId6" Type="http://schemas.openxmlformats.org/officeDocument/2006/relationships/image" Target="../media/image32.tiff"/><Relationship Id="rId5" Type="http://schemas.openxmlformats.org/officeDocument/2006/relationships/hyperlink" Target="https://people.inf.ethz.ch/omutlu/pub/mutlu_micro05_talk.pdf" TargetMode="External"/><Relationship Id="rId4" Type="http://schemas.openxmlformats.org/officeDocument/2006/relationships/hyperlink" Target="https://people.inf.ethz.ch/omutlu/pub/mutlu_micro05_talk.ppt"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www.computer.org/tc/" TargetMode="External"/><Relationship Id="rId2" Type="http://schemas.openxmlformats.org/officeDocument/2006/relationships/hyperlink" Target="https://people.inf.ethz.ch/omutlu/pub/mutlu_ieee_tc06.pdf" TargetMode="External"/><Relationship Id="rId1" Type="http://schemas.openxmlformats.org/officeDocument/2006/relationships/slideLayout" Target="../slideLayouts/slideLayout549.xml"/><Relationship Id="rId4" Type="http://schemas.openxmlformats.org/officeDocument/2006/relationships/image" Target="../media/image33.tif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33.xml"/></Relationships>
</file>

<file path=ppt/slides/_rels/slide69.xml.rels><?xml version="1.0" encoding="UTF-8" standalone="yes"?>
<Relationships xmlns="http://schemas.openxmlformats.org/package/2006/relationships"><Relationship Id="rId3" Type="http://schemas.openxmlformats.org/officeDocument/2006/relationships/hyperlink" Target="http://www.microarch.org/micro37/" TargetMode="External"/><Relationship Id="rId2" Type="http://schemas.openxmlformats.org/officeDocument/2006/relationships/hyperlink" Target="https://people.inf.ethz.ch/omutlu/pub/armstrong_micro04.pdf" TargetMode="External"/><Relationship Id="rId1" Type="http://schemas.openxmlformats.org/officeDocument/2006/relationships/slideLayout" Target="../slideLayouts/slideLayout549.xml"/><Relationship Id="rId6" Type="http://schemas.openxmlformats.org/officeDocument/2006/relationships/image" Target="../media/image34.tiff"/><Relationship Id="rId5" Type="http://schemas.openxmlformats.org/officeDocument/2006/relationships/hyperlink" Target="https://people.inf.ethz.ch/omutlu/pub/mutlu_micro04_talk.ppt" TargetMode="External"/><Relationship Id="rId4" Type="http://schemas.openxmlformats.org/officeDocument/2006/relationships/hyperlink" Target="https://people.inf.ethz.ch/omutlu/pub/mutlu_micro04_talk.pdf"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doi.acm.org/10.1145/1054943.1054951" TargetMode="External"/><Relationship Id="rId2" Type="http://schemas.openxmlformats.org/officeDocument/2006/relationships/hyperlink" Target="https://people.inf.ethz.ch/omutlu/pub/mutlu_wmpi04.pdf" TargetMode="External"/><Relationship Id="rId1" Type="http://schemas.openxmlformats.org/officeDocument/2006/relationships/slideLayout" Target="../slideLayouts/slideLayout549.xml"/><Relationship Id="rId5" Type="http://schemas.openxmlformats.org/officeDocument/2006/relationships/image" Target="../media/image35.tiff"/><Relationship Id="rId4" Type="http://schemas.openxmlformats.org/officeDocument/2006/relationships/hyperlink" Target="https://people.inf.ethz.ch/omutlu/pub/mutlu_wmpi04_talk.pdf"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doi.ieeecomputersociety.org/10.1109/TC.2005.190" TargetMode="External"/><Relationship Id="rId2" Type="http://schemas.openxmlformats.org/officeDocument/2006/relationships/hyperlink" Target="https://people.inf.ethz.ch/omutlu/pub/mutlu_ieee_tc05.pdf" TargetMode="External"/><Relationship Id="rId1" Type="http://schemas.openxmlformats.org/officeDocument/2006/relationships/slideLayout" Target="../slideLayouts/slideLayout549.xml"/><Relationship Id="rId4" Type="http://schemas.openxmlformats.org/officeDocument/2006/relationships/image" Target="../media/image3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4"/>
          <p:cNvSpPr>
            <a:spLocks noGrp="1" noChangeArrowheads="1"/>
          </p:cNvSpPr>
          <p:nvPr>
            <p:ph type="ctrTitle"/>
          </p:nvPr>
        </p:nvSpPr>
        <p:spPr>
          <a:xfrm>
            <a:off x="357981" y="764704"/>
            <a:ext cx="8428037" cy="1892300"/>
          </a:xfrm>
        </p:spPr>
        <p:txBody>
          <a:bodyPr/>
          <a:lstStyle/>
          <a:p>
            <a:pPr algn="ctr" eaLnBrk="1" hangingPunct="1"/>
            <a:br>
              <a:rPr lang="en-US" altLang="en-US" dirty="0">
                <a:ea typeface="ＭＳ Ｐゴシック" charset="-128"/>
              </a:rPr>
            </a:br>
            <a:r>
              <a:rPr lang="en-US" altLang="en-US" b="1" dirty="0" err="1">
                <a:solidFill>
                  <a:srgbClr val="C00000"/>
                </a:solidFill>
                <a:ea typeface="ＭＳ Ｐゴシック" charset="-128"/>
              </a:rPr>
              <a:t>Runahead</a:t>
            </a:r>
            <a:r>
              <a:rPr lang="en-US" altLang="en-US" b="1" dirty="0">
                <a:solidFill>
                  <a:srgbClr val="C00000"/>
                </a:solidFill>
                <a:ea typeface="ＭＳ Ｐゴシック" charset="-128"/>
              </a:rPr>
              <a:t> Execution</a:t>
            </a:r>
            <a:br>
              <a:rPr lang="en-US" altLang="en-US" b="1" dirty="0">
                <a:solidFill>
                  <a:srgbClr val="C00000"/>
                </a:solidFill>
                <a:ea typeface="ＭＳ Ｐゴシック" charset="-128"/>
              </a:rPr>
            </a:br>
            <a:r>
              <a:rPr lang="en-US" altLang="en-US" sz="4400" dirty="0">
                <a:solidFill>
                  <a:srgbClr val="1A5712"/>
                </a:solidFill>
                <a:ea typeface="ＭＳ Ｐゴシック" panose="020B0600070205080204" pitchFamily="34" charset="-128"/>
              </a:rPr>
              <a:t>A Short Retrospective</a:t>
            </a:r>
            <a:endParaRPr lang="en-US" altLang="en-US" sz="4400" dirty="0">
              <a:solidFill>
                <a:srgbClr val="1A5712"/>
              </a:solidFill>
              <a:ea typeface="ＭＳ Ｐゴシック" charset="-128"/>
            </a:endParaRPr>
          </a:p>
        </p:txBody>
      </p:sp>
      <p:sp>
        <p:nvSpPr>
          <p:cNvPr id="96258" name="Rectangle 5"/>
          <p:cNvSpPr>
            <a:spLocks noGrp="1" noChangeArrowheads="1"/>
          </p:cNvSpPr>
          <p:nvPr>
            <p:ph type="subTitle" idx="1"/>
          </p:nvPr>
        </p:nvSpPr>
        <p:spPr>
          <a:xfrm>
            <a:off x="685800" y="3581400"/>
            <a:ext cx="7848600" cy="2900363"/>
          </a:xfrm>
        </p:spPr>
        <p:txBody>
          <a:bodyPr/>
          <a:lstStyle/>
          <a:p>
            <a:pPr eaLnBrk="1" hangingPunct="1">
              <a:buFont typeface="Wingdings" charset="2"/>
              <a:buNone/>
            </a:pPr>
            <a:endParaRPr lang="en-US" altLang="en-US" i="1" dirty="0">
              <a:ea typeface="ＭＳ Ｐゴシック" charset="-128"/>
            </a:endParaRPr>
          </a:p>
          <a:p>
            <a:pPr eaLnBrk="1" hangingPunct="1">
              <a:buFont typeface="Wingdings" charset="2"/>
              <a:buNone/>
            </a:pPr>
            <a:endParaRPr lang="en-US" altLang="en-US" dirty="0">
              <a:ea typeface="ＭＳ Ｐゴシック" charset="-128"/>
            </a:endParaRPr>
          </a:p>
          <a:p>
            <a:pPr eaLnBrk="1" hangingPunct="1">
              <a:buFont typeface="Wingdings" charset="2"/>
              <a:buNone/>
            </a:pPr>
            <a:r>
              <a:rPr lang="en-US" altLang="en-US" dirty="0">
                <a:solidFill>
                  <a:srgbClr val="0000FF"/>
                </a:solidFill>
                <a:ea typeface="ＭＳ Ｐゴシック" charset="-128"/>
              </a:rPr>
              <a:t>Onur Mutlu, Jared Stark, Chris Wilkerson, Yale </a:t>
            </a:r>
            <a:r>
              <a:rPr lang="en-US" altLang="en-US" dirty="0" err="1">
                <a:solidFill>
                  <a:srgbClr val="0000FF"/>
                </a:solidFill>
                <a:ea typeface="ＭＳ Ｐゴシック" charset="-128"/>
              </a:rPr>
              <a:t>Patt</a:t>
            </a:r>
            <a:endParaRPr lang="en-US" altLang="en-US" dirty="0">
              <a:solidFill>
                <a:srgbClr val="0000FF"/>
              </a:solidFill>
              <a:ea typeface="ＭＳ Ｐゴシック" charset="-128"/>
            </a:endParaRPr>
          </a:p>
          <a:p>
            <a:pPr eaLnBrk="1" hangingPunct="1"/>
            <a:r>
              <a:rPr lang="en-US" altLang="en-US" dirty="0">
                <a:ea typeface="ＭＳ Ｐゴシック" charset="-128"/>
              </a:rPr>
              <a:t>HPCA 2021 </a:t>
            </a:r>
            <a:r>
              <a:rPr lang="en-US" altLang="en-US" dirty="0" err="1">
                <a:ea typeface="ＭＳ Ｐゴシック" charset="-128"/>
              </a:rPr>
              <a:t>ToT</a:t>
            </a:r>
            <a:r>
              <a:rPr lang="en-US" altLang="en-US" dirty="0">
                <a:ea typeface="ＭＳ Ｐゴシック" charset="-128"/>
              </a:rPr>
              <a:t> Award Talk</a:t>
            </a:r>
          </a:p>
          <a:p>
            <a:pPr eaLnBrk="1" hangingPunct="1">
              <a:buFont typeface="Wingdings" charset="2"/>
              <a:buNone/>
            </a:pPr>
            <a:r>
              <a:rPr lang="en-US" altLang="en-US" dirty="0">
                <a:ea typeface="ＭＳ Ｐゴシック" charset="-128"/>
              </a:rPr>
              <a:t>2 March 2021</a:t>
            </a: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p:txBody>
      </p:sp>
    </p:spTree>
    <p:extLst>
      <p:ext uri="{BB962C8B-B14F-4D97-AF65-F5344CB8AC3E}">
        <p14:creationId xmlns:p14="http://schemas.microsoft.com/office/powerpoint/2010/main" val="53378708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96A78-A732-C84F-9F58-2B84949354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EB82211-EAF2-C44A-9156-3DD6CCAECEA4}"/>
              </a:ext>
            </a:extLst>
          </p:cNvPr>
          <p:cNvSpPr>
            <a:spLocks noGrp="1"/>
          </p:cNvSpPr>
          <p:nvPr>
            <p:ph idx="1"/>
          </p:nvPr>
        </p:nvSpPr>
        <p:spPr/>
        <p:txBody>
          <a:bodyPr/>
          <a:lstStyle/>
          <a:p>
            <a:r>
              <a:rPr lang="en-US" dirty="0"/>
              <a:t>Thanks</a:t>
            </a:r>
          </a:p>
          <a:p>
            <a:endParaRPr lang="en-US" dirty="0"/>
          </a:p>
          <a:p>
            <a:r>
              <a:rPr lang="en-US" dirty="0" err="1">
                <a:solidFill>
                  <a:srgbClr val="0E3EFB"/>
                </a:solidFill>
              </a:rPr>
              <a:t>Runahead</a:t>
            </a:r>
            <a:r>
              <a:rPr lang="en-US" dirty="0">
                <a:solidFill>
                  <a:srgbClr val="0E3EFB"/>
                </a:solidFill>
              </a:rPr>
              <a:t> Execution</a:t>
            </a:r>
          </a:p>
          <a:p>
            <a:endParaRPr lang="en-US" dirty="0"/>
          </a:p>
          <a:p>
            <a:r>
              <a:rPr lang="en-US" dirty="0"/>
              <a:t>Looking to the Past</a:t>
            </a:r>
          </a:p>
          <a:p>
            <a:pPr marL="0" indent="0">
              <a:buNone/>
            </a:pPr>
            <a:endParaRPr lang="en-US" dirty="0"/>
          </a:p>
          <a:p>
            <a:r>
              <a:rPr lang="en-US" dirty="0"/>
              <a:t>Looking to the Future</a:t>
            </a:r>
          </a:p>
          <a:p>
            <a:endParaRPr lang="en-US" dirty="0"/>
          </a:p>
          <a:p>
            <a:endParaRPr lang="en-US" dirty="0"/>
          </a:p>
        </p:txBody>
      </p:sp>
    </p:spTree>
    <p:extLst>
      <p:ext uri="{BB962C8B-B14F-4D97-AF65-F5344CB8AC3E}">
        <p14:creationId xmlns:p14="http://schemas.microsoft.com/office/powerpoint/2010/main" val="313216929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err="1"/>
              <a:t>Runahead</a:t>
            </a:r>
            <a:r>
              <a:rPr lang="en-US" sz="4400" dirty="0"/>
              <a:t> Execution </a:t>
            </a:r>
            <a:r>
              <a:rPr lang="en-US" sz="3200" b="1" dirty="0"/>
              <a:t>[HPCA 2003]</a:t>
            </a:r>
          </a:p>
        </p:txBody>
      </p:sp>
      <p:sp>
        <p:nvSpPr>
          <p:cNvPr id="3" name="Content Placeholder 2"/>
          <p:cNvSpPr>
            <a:spLocks noGrp="1"/>
          </p:cNvSpPr>
          <p:nvPr>
            <p:ph idx="1"/>
          </p:nvPr>
        </p:nvSpPr>
        <p:spPr>
          <a:xfrm>
            <a:off x="228600" y="997529"/>
            <a:ext cx="8915400" cy="5193723"/>
          </a:xfrm>
        </p:spPr>
        <p:txBody>
          <a:bodyPr/>
          <a:lstStyle/>
          <a:p>
            <a:r>
              <a:rPr lang="en-US" sz="1900" dirty="0"/>
              <a:t>Onur Mutlu, Jared Stark, Chris Wilkerson, and Yale N. Patt,</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900" dirty="0">
                <a:solidFill>
                  <a:srgbClr val="0000FF"/>
                </a:solidFill>
              </a:rPr>
            </a:br>
            <a:r>
              <a:rPr lang="en-US" sz="1900" i="1" dirty="0"/>
              <a:t>Proceedings of the </a:t>
            </a:r>
            <a:r>
              <a:rPr lang="en-US" sz="1900" i="1" dirty="0">
                <a:hlinkClick r:id="rId3"/>
              </a:rPr>
              <a:t>9th International Symposium on High-Performance Computer Architecture</a:t>
            </a:r>
            <a:r>
              <a:rPr lang="en-US" sz="1900" i="1" dirty="0"/>
              <a:t> (</a:t>
            </a:r>
            <a:r>
              <a:rPr lang="en-US" sz="1900" b="1" i="1" dirty="0"/>
              <a:t>HPCA</a:t>
            </a:r>
            <a:r>
              <a:rPr lang="en-US" sz="1900" i="1" dirty="0"/>
              <a:t>)</a:t>
            </a:r>
            <a:r>
              <a:rPr lang="en-US" sz="1900" dirty="0"/>
              <a:t>, Anaheim, CA, February 2003. </a:t>
            </a:r>
            <a:r>
              <a:rPr lang="en-US" sz="1900" dirty="0">
                <a:hlinkClick r:id="rId4"/>
              </a:rPr>
              <a:t>Slides (pdf)</a:t>
            </a:r>
            <a:br>
              <a:rPr lang="en-US" sz="1900" dirty="0"/>
            </a:br>
            <a:r>
              <a:rPr lang="en-US" sz="1900" b="1" i="1" dirty="0">
                <a:solidFill>
                  <a:srgbClr val="FF0000"/>
                </a:solidFill>
              </a:rPr>
              <a:t>One of the 15 computer architecture papers of 2003 selected as Top Picks by IEEE Micro.</a:t>
            </a:r>
            <a:endParaRPr lang="en-US" sz="1900" dirty="0">
              <a:solidFill>
                <a:srgbClr val="FF0000"/>
              </a:solidFill>
            </a:endParaRPr>
          </a:p>
          <a:p>
            <a:pPr marL="0" indent="0">
              <a:buNone/>
            </a:pPr>
            <a:br>
              <a:rPr lang="en-US" sz="1900" dirty="0"/>
            </a:br>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38100" y="3842519"/>
            <a:ext cx="9144000" cy="2495826"/>
          </a:xfrm>
          <a:prstGeom prst="rect">
            <a:avLst/>
          </a:prstGeom>
        </p:spPr>
      </p:pic>
    </p:spTree>
    <p:extLst>
      <p:ext uri="{BB962C8B-B14F-4D97-AF65-F5344CB8AC3E}">
        <p14:creationId xmlns:p14="http://schemas.microsoft.com/office/powerpoint/2010/main" val="30002609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5"/>
          <p:cNvSpPr>
            <a:spLocks noGrp="1"/>
          </p:cNvSpPr>
          <p:nvPr>
            <p:ph type="sldNum" sz="quarter" idx="11"/>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0E9F757-C44C-8949-B203-82476A4417F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
        <p:nvSpPr>
          <p:cNvPr id="84994" name="Text Box 30"/>
          <p:cNvSpPr txBox="1">
            <a:spLocks noChangeArrowheads="1"/>
          </p:cNvSpPr>
          <p:nvPr/>
        </p:nvSpPr>
        <p:spPr bwMode="auto">
          <a:xfrm>
            <a:off x="1371600" y="3943350"/>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84995" name="Text Box 31"/>
          <p:cNvSpPr txBox="1">
            <a:spLocks noChangeArrowheads="1"/>
          </p:cNvSpPr>
          <p:nvPr/>
        </p:nvSpPr>
        <p:spPr bwMode="auto">
          <a:xfrm>
            <a:off x="1371600" y="3600450"/>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84996" name="Text Box 29"/>
          <p:cNvSpPr txBox="1">
            <a:spLocks noChangeArrowheads="1"/>
          </p:cNvSpPr>
          <p:nvPr/>
        </p:nvSpPr>
        <p:spPr bwMode="auto">
          <a:xfrm>
            <a:off x="1371600" y="3260725"/>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84997" name="Text Box 27"/>
          <p:cNvSpPr txBox="1">
            <a:spLocks noChangeArrowheads="1"/>
          </p:cNvSpPr>
          <p:nvPr/>
        </p:nvSpPr>
        <p:spPr bwMode="auto">
          <a:xfrm>
            <a:off x="1371600" y="2911475"/>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84998" name="Text Box 28"/>
          <p:cNvSpPr txBox="1">
            <a:spLocks noChangeArrowheads="1"/>
          </p:cNvSpPr>
          <p:nvPr/>
        </p:nvSpPr>
        <p:spPr bwMode="auto">
          <a:xfrm>
            <a:off x="1371600" y="2562225"/>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84999" name="Text Box 26"/>
          <p:cNvSpPr txBox="1">
            <a:spLocks noChangeArrowheads="1"/>
          </p:cNvSpPr>
          <p:nvPr/>
        </p:nvSpPr>
        <p:spPr bwMode="auto">
          <a:xfrm>
            <a:off x="1371600" y="2209800"/>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86" name="Text Box 38"/>
          <p:cNvSpPr txBox="1">
            <a:spLocks noChangeArrowheads="1"/>
          </p:cNvSpPr>
          <p:nvPr/>
        </p:nvSpPr>
        <p:spPr bwMode="auto">
          <a:xfrm>
            <a:off x="1371600" y="3940175"/>
            <a:ext cx="2286000" cy="346075"/>
          </a:xfrm>
          <a:prstGeom prst="rect">
            <a:avLst/>
          </a:prstGeom>
          <a:solidFill>
            <a:srgbClr val="008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ADD R2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R2, 64</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85" name="Text Box 37"/>
          <p:cNvSpPr txBox="1">
            <a:spLocks noChangeArrowheads="1"/>
          </p:cNvSpPr>
          <p:nvPr/>
        </p:nvSpPr>
        <p:spPr bwMode="auto">
          <a:xfrm>
            <a:off x="1371600" y="3597275"/>
            <a:ext cx="2286000" cy="346075"/>
          </a:xfrm>
          <a:prstGeom prst="rect">
            <a:avLst/>
          </a:prstGeom>
          <a:solidFill>
            <a:srgbClr val="008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STOR mem[R2]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R4</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84" name="Text Box 36"/>
          <p:cNvSpPr txBox="1">
            <a:spLocks noChangeArrowheads="1"/>
          </p:cNvSpPr>
          <p:nvPr/>
        </p:nvSpPr>
        <p:spPr bwMode="auto">
          <a:xfrm>
            <a:off x="1371600" y="3254375"/>
            <a:ext cx="2286000" cy="346075"/>
          </a:xfrm>
          <a:prstGeom prst="rect">
            <a:avLst/>
          </a:prstGeom>
          <a:solidFill>
            <a:srgbClr val="008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ADD R4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R4, R5</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83" name="Text Box 35"/>
          <p:cNvSpPr txBox="1">
            <a:spLocks noChangeArrowheads="1"/>
          </p:cNvSpPr>
          <p:nvPr/>
        </p:nvSpPr>
        <p:spPr bwMode="auto">
          <a:xfrm>
            <a:off x="1371600" y="2911475"/>
            <a:ext cx="2286000" cy="346075"/>
          </a:xfrm>
          <a:prstGeom prst="rect">
            <a:avLst/>
          </a:prstGeom>
          <a:solidFill>
            <a:srgbClr val="008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MUL R4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R4, R3</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66" name="Text Box 18"/>
          <p:cNvSpPr txBox="1">
            <a:spLocks noChangeArrowheads="1"/>
          </p:cNvSpPr>
          <p:nvPr/>
        </p:nvSpPr>
        <p:spPr bwMode="auto">
          <a:xfrm>
            <a:off x="1371600" y="2559050"/>
            <a:ext cx="2286000" cy="346075"/>
          </a:xfrm>
          <a:prstGeom prst="rect">
            <a:avLst/>
          </a:prstGeom>
          <a:solidFill>
            <a:srgbClr val="008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LOAD R3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mem[R2]</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65" name="Text Box 17"/>
          <p:cNvSpPr txBox="1">
            <a:spLocks noChangeArrowheads="1"/>
          </p:cNvSpPr>
          <p:nvPr/>
        </p:nvSpPr>
        <p:spPr bwMode="auto">
          <a:xfrm>
            <a:off x="1371600" y="2209800"/>
            <a:ext cx="2286000" cy="346075"/>
          </a:xfrm>
          <a:prstGeom prst="rect">
            <a:avLst/>
          </a:prstGeom>
          <a:solidFill>
            <a:srgbClr val="008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ADD R2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R2, 8</a:t>
            </a:r>
          </a:p>
        </p:txBody>
      </p:sp>
      <p:sp>
        <p:nvSpPr>
          <p:cNvPr id="85006" name="Text Box 25"/>
          <p:cNvSpPr txBox="1">
            <a:spLocks noChangeArrowheads="1"/>
          </p:cNvSpPr>
          <p:nvPr/>
        </p:nvSpPr>
        <p:spPr bwMode="auto">
          <a:xfrm>
            <a:off x="1371600" y="1863725"/>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64" name="Text Box 16"/>
          <p:cNvSpPr txBox="1">
            <a:spLocks noChangeArrowheads="1"/>
          </p:cNvSpPr>
          <p:nvPr/>
        </p:nvSpPr>
        <p:spPr bwMode="auto">
          <a:xfrm>
            <a:off x="1371600" y="1863725"/>
            <a:ext cx="2286000" cy="346075"/>
          </a:xfrm>
          <a:prstGeom prst="rect">
            <a:avLst/>
          </a:prstGeom>
          <a:solidFill>
            <a:srgbClr val="FF0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BEQ R1, R0, target</a:t>
            </a:r>
          </a:p>
        </p:txBody>
      </p:sp>
      <p:sp>
        <p:nvSpPr>
          <p:cNvPr id="85008" name="Text Box 24"/>
          <p:cNvSpPr txBox="1">
            <a:spLocks noChangeArrowheads="1"/>
          </p:cNvSpPr>
          <p:nvPr/>
        </p:nvSpPr>
        <p:spPr bwMode="auto">
          <a:xfrm>
            <a:off x="1371600" y="1524000"/>
            <a:ext cx="2286000" cy="346075"/>
          </a:xfrm>
          <a:prstGeom prst="rect">
            <a:avLst/>
          </a:prstGeom>
          <a:solidFill>
            <a:schemeClr val="bg1"/>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663" name="Text Box 15"/>
          <p:cNvSpPr txBox="1">
            <a:spLocks noChangeArrowheads="1"/>
          </p:cNvSpPr>
          <p:nvPr/>
        </p:nvSpPr>
        <p:spPr bwMode="auto">
          <a:xfrm>
            <a:off x="1371600" y="1524000"/>
            <a:ext cx="2286000" cy="346075"/>
          </a:xfrm>
          <a:prstGeom prst="rect">
            <a:avLst/>
          </a:prstGeom>
          <a:solidFill>
            <a:srgbClr val="FF00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LOAD R1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mem[R5]</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85010" name="Rectangle 2"/>
          <p:cNvSpPr>
            <a:spLocks noGrp="1" noChangeArrowheads="1"/>
          </p:cNvSpPr>
          <p:nvPr>
            <p:ph type="title"/>
          </p:nvPr>
        </p:nvSpPr>
        <p:spPr/>
        <p:txBody>
          <a:bodyPr/>
          <a:lstStyle/>
          <a:p>
            <a:r>
              <a:rPr lang="en-US" dirty="0">
                <a:latin typeface="Garamond" charset="0"/>
              </a:rPr>
              <a:t>Small Windows: Full-Window Stalls</a:t>
            </a:r>
          </a:p>
        </p:txBody>
      </p:sp>
      <p:sp>
        <p:nvSpPr>
          <p:cNvPr id="85011" name="Text Box 32"/>
          <p:cNvSpPr txBox="1">
            <a:spLocks noChangeArrowheads="1"/>
          </p:cNvSpPr>
          <p:nvPr/>
        </p:nvSpPr>
        <p:spPr bwMode="auto">
          <a:xfrm>
            <a:off x="136525" y="1492250"/>
            <a:ext cx="77152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charset="0"/>
                <a:ea typeface="ＭＳ Ｐゴシック" charset="0"/>
                <a:cs typeface="Arial" charset="0"/>
              </a:rPr>
              <a:t>Oldest</a:t>
            </a:r>
          </a:p>
        </p:txBody>
      </p:sp>
      <p:sp>
        <p:nvSpPr>
          <p:cNvPr id="85012" name="Line 33"/>
          <p:cNvSpPr>
            <a:spLocks noChangeShapeType="1"/>
          </p:cNvSpPr>
          <p:nvPr/>
        </p:nvSpPr>
        <p:spPr bwMode="auto">
          <a:xfrm>
            <a:off x="914400" y="1676400"/>
            <a:ext cx="457200"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11682" name="Text Box 34"/>
          <p:cNvSpPr txBox="1">
            <a:spLocks noChangeArrowheads="1"/>
          </p:cNvSpPr>
          <p:nvPr/>
        </p:nvSpPr>
        <p:spPr bwMode="auto">
          <a:xfrm>
            <a:off x="3676650" y="1524000"/>
            <a:ext cx="29527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CC0000"/>
                </a:solidFill>
                <a:effectLst/>
                <a:uLnTx/>
                <a:uFillTx/>
                <a:latin typeface="Arial" charset="0"/>
                <a:ea typeface="ＭＳ Ｐゴシック" charset="0"/>
                <a:cs typeface="Arial" charset="0"/>
              </a:rPr>
              <a:t>L2 Miss! Takes 100s of cycles.</a:t>
            </a:r>
          </a:p>
        </p:txBody>
      </p:sp>
      <p:sp>
        <p:nvSpPr>
          <p:cNvPr id="85014" name="Text Box 39"/>
          <p:cNvSpPr txBox="1">
            <a:spLocks noChangeArrowheads="1"/>
          </p:cNvSpPr>
          <p:nvPr/>
        </p:nvSpPr>
        <p:spPr bwMode="auto">
          <a:xfrm>
            <a:off x="990600" y="1027113"/>
            <a:ext cx="28892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3399"/>
                </a:solidFill>
                <a:effectLst/>
                <a:uLnTx/>
                <a:uFillTx/>
                <a:latin typeface="Arial" charset="0"/>
                <a:ea typeface="ＭＳ Ｐゴシック" charset="0"/>
                <a:cs typeface="Arial" charset="0"/>
              </a:rPr>
              <a:t>8-entry instruction window:</a:t>
            </a:r>
          </a:p>
        </p:txBody>
      </p:sp>
      <p:sp>
        <p:nvSpPr>
          <p:cNvPr id="411689" name="Line 41"/>
          <p:cNvSpPr>
            <a:spLocks noChangeShapeType="1"/>
          </p:cNvSpPr>
          <p:nvPr/>
        </p:nvSpPr>
        <p:spPr bwMode="auto">
          <a:xfrm>
            <a:off x="3657600" y="2209800"/>
            <a:ext cx="1371600" cy="8382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11690" name="Line 42"/>
          <p:cNvSpPr>
            <a:spLocks noChangeShapeType="1"/>
          </p:cNvSpPr>
          <p:nvPr/>
        </p:nvSpPr>
        <p:spPr bwMode="auto">
          <a:xfrm flipV="1">
            <a:off x="3657600" y="3048000"/>
            <a:ext cx="1371600" cy="12192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11691" name="Text Box 43"/>
          <p:cNvSpPr txBox="1">
            <a:spLocks noChangeArrowheads="1"/>
          </p:cNvSpPr>
          <p:nvPr/>
        </p:nvSpPr>
        <p:spPr bwMode="auto">
          <a:xfrm>
            <a:off x="5029200" y="2743200"/>
            <a:ext cx="3679825" cy="825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6633"/>
                </a:solidFill>
                <a:effectLst/>
                <a:uLnTx/>
                <a:uFillTx/>
                <a:latin typeface="Arial" charset="0"/>
                <a:ea typeface="ＭＳ Ｐゴシック" charset="0"/>
                <a:cs typeface="Arial" charset="0"/>
              </a:rPr>
              <a:t>Independent of the L2 miss,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6633"/>
                </a:solidFill>
                <a:effectLst/>
                <a:uLnTx/>
                <a:uFillTx/>
                <a:latin typeface="Arial" charset="0"/>
                <a:ea typeface="ＭＳ Ｐゴシック" charset="0"/>
                <a:cs typeface="Arial" charset="0"/>
              </a:rPr>
              <a:t>executed out of program order,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6633"/>
                </a:solidFill>
                <a:effectLst/>
                <a:uLnTx/>
                <a:uFillTx/>
                <a:latin typeface="Arial" charset="0"/>
                <a:ea typeface="ＭＳ Ｐゴシック" charset="0"/>
                <a:cs typeface="Arial" charset="0"/>
              </a:rPr>
              <a:t>but cannot be retired.</a:t>
            </a:r>
          </a:p>
        </p:txBody>
      </p:sp>
      <p:sp>
        <p:nvSpPr>
          <p:cNvPr id="411692" name="Text Box 44"/>
          <p:cNvSpPr txBox="1">
            <a:spLocks noChangeArrowheads="1"/>
          </p:cNvSpPr>
          <p:nvPr/>
        </p:nvSpPr>
        <p:spPr bwMode="auto">
          <a:xfrm>
            <a:off x="3729038" y="4267200"/>
            <a:ext cx="5110162"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3399"/>
                </a:solidFill>
                <a:effectLst/>
                <a:uLnTx/>
                <a:uFillTx/>
                <a:latin typeface="Arial" charset="0"/>
                <a:ea typeface="ＭＳ Ｐゴシック" charset="0"/>
                <a:cs typeface="Arial" charset="0"/>
              </a:rPr>
              <a:t>Younger instructions cannot be executed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3399"/>
                </a:solidFill>
                <a:effectLst/>
                <a:uLnTx/>
                <a:uFillTx/>
                <a:latin typeface="Arial" charset="0"/>
                <a:ea typeface="ＭＳ Ｐゴシック" charset="0"/>
                <a:cs typeface="Arial" charset="0"/>
              </a:rPr>
              <a:t>    because there is no space in the instruction window.</a:t>
            </a:r>
          </a:p>
        </p:txBody>
      </p:sp>
      <p:sp>
        <p:nvSpPr>
          <p:cNvPr id="411693" name="Text Box 45"/>
          <p:cNvSpPr txBox="1">
            <a:spLocks noChangeArrowheads="1"/>
          </p:cNvSpPr>
          <p:nvPr/>
        </p:nvSpPr>
        <p:spPr bwMode="auto">
          <a:xfrm>
            <a:off x="3705225" y="4953000"/>
            <a:ext cx="4600575"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3399"/>
                </a:solidFill>
                <a:effectLst/>
                <a:uLnTx/>
                <a:uFillTx/>
                <a:latin typeface="Arial" charset="0"/>
                <a:ea typeface="ＭＳ Ｐゴシック" charset="0"/>
                <a:cs typeface="Arial" charset="0"/>
              </a:rPr>
              <a:t>The processor stalls until the L2 Miss is serviced.</a:t>
            </a:r>
          </a:p>
        </p:txBody>
      </p:sp>
      <p:sp>
        <p:nvSpPr>
          <p:cNvPr id="411695" name="Rectangle 47"/>
          <p:cNvSpPr>
            <a:spLocks noGrp="1" noChangeArrowheads="1"/>
          </p:cNvSpPr>
          <p:nvPr>
            <p:ph type="body" idx="1"/>
          </p:nvPr>
        </p:nvSpPr>
        <p:spPr>
          <a:xfrm>
            <a:off x="228600" y="5562600"/>
            <a:ext cx="8610600" cy="685800"/>
          </a:xfrm>
        </p:spPr>
        <p:txBody>
          <a:bodyPr/>
          <a:lstStyle/>
          <a:p>
            <a:r>
              <a:rPr lang="en-US" dirty="0">
                <a:solidFill>
                  <a:srgbClr val="CC0000"/>
                </a:solidFill>
                <a:latin typeface="Tahoma" charset="0"/>
              </a:rPr>
              <a:t>Long-latency cache misses are responsible for most        full-window stalls.</a:t>
            </a:r>
          </a:p>
          <a:p>
            <a:endParaRPr lang="en-US" dirty="0">
              <a:latin typeface="Tahoma" charset="0"/>
            </a:endParaRPr>
          </a:p>
        </p:txBody>
      </p:sp>
      <p:sp>
        <p:nvSpPr>
          <p:cNvPr id="411698" name="Text Box 50"/>
          <p:cNvSpPr txBox="1">
            <a:spLocks noChangeArrowheads="1"/>
          </p:cNvSpPr>
          <p:nvPr/>
        </p:nvSpPr>
        <p:spPr bwMode="auto">
          <a:xfrm>
            <a:off x="1371600" y="4572000"/>
            <a:ext cx="2286000" cy="346075"/>
          </a:xfrm>
          <a:prstGeom prst="rect">
            <a:avLst/>
          </a:prstGeom>
          <a:solidFill>
            <a:srgbClr val="3333CC"/>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rPr>
              <a:t>LOAD R3 </a:t>
            </a:r>
            <a:r>
              <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sym typeface="Wingdings" charset="0"/>
              </a:rPr>
              <a:t> mem[R2]</a:t>
            </a:r>
            <a:endParaRPr kumimoji="0" lang="en-US" sz="1600" b="0" i="0" u="none" strike="noStrike" kern="1200" cap="none" spc="0" normalizeH="0" baseline="0" noProof="0">
              <a:ln>
                <a:noFill/>
              </a:ln>
              <a:solidFill>
                <a:srgbClr val="FFFFFF"/>
              </a:solidFill>
              <a:effectLst/>
              <a:uLnTx/>
              <a:uFillTx/>
              <a:latin typeface="Arial" charset="0"/>
              <a:ea typeface="ＭＳ Ｐゴシック" charset="0"/>
              <a:cs typeface="Arial" charset="0"/>
            </a:endParaRPr>
          </a:p>
        </p:txBody>
      </p:sp>
      <p:sp>
        <p:nvSpPr>
          <p:cNvPr id="411700" name="Line 52"/>
          <p:cNvSpPr>
            <a:spLocks noChangeShapeType="1"/>
          </p:cNvSpPr>
          <p:nvPr/>
        </p:nvSpPr>
        <p:spPr bwMode="auto">
          <a:xfrm flipV="1">
            <a:off x="1295400" y="4572000"/>
            <a:ext cx="2438400" cy="381000"/>
          </a:xfrm>
          <a:prstGeom prst="line">
            <a:avLst/>
          </a:prstGeom>
          <a:noFill/>
          <a:ln w="3492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11701" name="Line 53"/>
          <p:cNvSpPr>
            <a:spLocks noChangeShapeType="1"/>
          </p:cNvSpPr>
          <p:nvPr/>
        </p:nvSpPr>
        <p:spPr bwMode="auto">
          <a:xfrm>
            <a:off x="1295400" y="4572000"/>
            <a:ext cx="2438400" cy="381000"/>
          </a:xfrm>
          <a:prstGeom prst="line">
            <a:avLst/>
          </a:prstGeom>
          <a:noFill/>
          <a:ln w="3492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Tree>
    <p:custDataLst>
      <p:tags r:id="rId1"/>
    </p:custDataLst>
    <p:extLst>
      <p:ext uri="{BB962C8B-B14F-4D97-AF65-F5344CB8AC3E}">
        <p14:creationId xmlns:p14="http://schemas.microsoft.com/office/powerpoint/2010/main" val="30733594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1663"/>
                                        </p:tgtEl>
                                        <p:attrNameLst>
                                          <p:attrName>style.visibility</p:attrName>
                                        </p:attrNameLst>
                                      </p:cBhvr>
                                      <p:to>
                                        <p:strVal val="visible"/>
                                      </p:to>
                                    </p:set>
                                    <p:anim calcmode="lin" valueType="num">
                                      <p:cBhvr additive="base">
                                        <p:cTn id="7" dur="500" fill="hold"/>
                                        <p:tgtEl>
                                          <p:spTgt spid="411663"/>
                                        </p:tgtEl>
                                        <p:attrNameLst>
                                          <p:attrName>ppt_x</p:attrName>
                                        </p:attrNameLst>
                                      </p:cBhvr>
                                      <p:tavLst>
                                        <p:tav tm="0">
                                          <p:val>
                                            <p:strVal val="#ppt_x"/>
                                          </p:val>
                                        </p:tav>
                                        <p:tav tm="100000">
                                          <p:val>
                                            <p:strVal val="#ppt_x"/>
                                          </p:val>
                                        </p:tav>
                                      </p:tavLst>
                                    </p:anim>
                                    <p:anim calcmode="lin" valueType="num">
                                      <p:cBhvr additive="base">
                                        <p:cTn id="8" dur="500" fill="hold"/>
                                        <p:tgtEl>
                                          <p:spTgt spid="41166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168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11664"/>
                                        </p:tgtEl>
                                        <p:attrNameLst>
                                          <p:attrName>style.visibility</p:attrName>
                                        </p:attrNameLst>
                                      </p:cBhvr>
                                      <p:to>
                                        <p:strVal val="visible"/>
                                      </p:to>
                                    </p:set>
                                    <p:anim calcmode="lin" valueType="num">
                                      <p:cBhvr additive="base">
                                        <p:cTn id="17" dur="500" fill="hold"/>
                                        <p:tgtEl>
                                          <p:spTgt spid="411664"/>
                                        </p:tgtEl>
                                        <p:attrNameLst>
                                          <p:attrName>ppt_x</p:attrName>
                                        </p:attrNameLst>
                                      </p:cBhvr>
                                      <p:tavLst>
                                        <p:tav tm="0">
                                          <p:val>
                                            <p:strVal val="#ppt_x"/>
                                          </p:val>
                                        </p:tav>
                                        <p:tav tm="100000">
                                          <p:val>
                                            <p:strVal val="#ppt_x"/>
                                          </p:val>
                                        </p:tav>
                                      </p:tavLst>
                                    </p:anim>
                                    <p:anim calcmode="lin" valueType="num">
                                      <p:cBhvr additive="base">
                                        <p:cTn id="18" dur="500" fill="hold"/>
                                        <p:tgtEl>
                                          <p:spTgt spid="411664"/>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11665"/>
                                        </p:tgtEl>
                                        <p:attrNameLst>
                                          <p:attrName>style.visibility</p:attrName>
                                        </p:attrNameLst>
                                      </p:cBhvr>
                                      <p:to>
                                        <p:strVal val="visible"/>
                                      </p:to>
                                    </p:set>
                                    <p:anim calcmode="lin" valueType="num">
                                      <p:cBhvr additive="base">
                                        <p:cTn id="23" dur="500" fill="hold"/>
                                        <p:tgtEl>
                                          <p:spTgt spid="411665"/>
                                        </p:tgtEl>
                                        <p:attrNameLst>
                                          <p:attrName>ppt_x</p:attrName>
                                        </p:attrNameLst>
                                      </p:cBhvr>
                                      <p:tavLst>
                                        <p:tav tm="0">
                                          <p:val>
                                            <p:strVal val="#ppt_x"/>
                                          </p:val>
                                        </p:tav>
                                        <p:tav tm="100000">
                                          <p:val>
                                            <p:strVal val="#ppt_x"/>
                                          </p:val>
                                        </p:tav>
                                      </p:tavLst>
                                    </p:anim>
                                    <p:anim calcmode="lin" valueType="num">
                                      <p:cBhvr additive="base">
                                        <p:cTn id="24" dur="500" fill="hold"/>
                                        <p:tgtEl>
                                          <p:spTgt spid="411665"/>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11666"/>
                                        </p:tgtEl>
                                        <p:attrNameLst>
                                          <p:attrName>style.visibility</p:attrName>
                                        </p:attrNameLst>
                                      </p:cBhvr>
                                      <p:to>
                                        <p:strVal val="visible"/>
                                      </p:to>
                                    </p:set>
                                    <p:anim calcmode="lin" valueType="num">
                                      <p:cBhvr additive="base">
                                        <p:cTn id="29" dur="500" fill="hold"/>
                                        <p:tgtEl>
                                          <p:spTgt spid="411666"/>
                                        </p:tgtEl>
                                        <p:attrNameLst>
                                          <p:attrName>ppt_x</p:attrName>
                                        </p:attrNameLst>
                                      </p:cBhvr>
                                      <p:tavLst>
                                        <p:tav tm="0">
                                          <p:val>
                                            <p:strVal val="#ppt_x"/>
                                          </p:val>
                                        </p:tav>
                                        <p:tav tm="100000">
                                          <p:val>
                                            <p:strVal val="#ppt_x"/>
                                          </p:val>
                                        </p:tav>
                                      </p:tavLst>
                                    </p:anim>
                                    <p:anim calcmode="lin" valueType="num">
                                      <p:cBhvr additive="base">
                                        <p:cTn id="30" dur="500" fill="hold"/>
                                        <p:tgtEl>
                                          <p:spTgt spid="411666"/>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11683"/>
                                        </p:tgtEl>
                                        <p:attrNameLst>
                                          <p:attrName>style.visibility</p:attrName>
                                        </p:attrNameLst>
                                      </p:cBhvr>
                                      <p:to>
                                        <p:strVal val="visible"/>
                                      </p:to>
                                    </p:set>
                                    <p:anim calcmode="lin" valueType="num">
                                      <p:cBhvr additive="base">
                                        <p:cTn id="35" dur="500" fill="hold"/>
                                        <p:tgtEl>
                                          <p:spTgt spid="411683"/>
                                        </p:tgtEl>
                                        <p:attrNameLst>
                                          <p:attrName>ppt_x</p:attrName>
                                        </p:attrNameLst>
                                      </p:cBhvr>
                                      <p:tavLst>
                                        <p:tav tm="0">
                                          <p:val>
                                            <p:strVal val="#ppt_x"/>
                                          </p:val>
                                        </p:tav>
                                        <p:tav tm="100000">
                                          <p:val>
                                            <p:strVal val="#ppt_x"/>
                                          </p:val>
                                        </p:tav>
                                      </p:tavLst>
                                    </p:anim>
                                    <p:anim calcmode="lin" valueType="num">
                                      <p:cBhvr additive="base">
                                        <p:cTn id="36" dur="500" fill="hold"/>
                                        <p:tgtEl>
                                          <p:spTgt spid="411683"/>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411684"/>
                                        </p:tgtEl>
                                        <p:attrNameLst>
                                          <p:attrName>style.visibility</p:attrName>
                                        </p:attrNameLst>
                                      </p:cBhvr>
                                      <p:to>
                                        <p:strVal val="visible"/>
                                      </p:to>
                                    </p:set>
                                    <p:anim calcmode="lin" valueType="num">
                                      <p:cBhvr additive="base">
                                        <p:cTn id="41" dur="500" fill="hold"/>
                                        <p:tgtEl>
                                          <p:spTgt spid="411684"/>
                                        </p:tgtEl>
                                        <p:attrNameLst>
                                          <p:attrName>ppt_x</p:attrName>
                                        </p:attrNameLst>
                                      </p:cBhvr>
                                      <p:tavLst>
                                        <p:tav tm="0">
                                          <p:val>
                                            <p:strVal val="#ppt_x"/>
                                          </p:val>
                                        </p:tav>
                                        <p:tav tm="100000">
                                          <p:val>
                                            <p:strVal val="#ppt_x"/>
                                          </p:val>
                                        </p:tav>
                                      </p:tavLst>
                                    </p:anim>
                                    <p:anim calcmode="lin" valueType="num">
                                      <p:cBhvr additive="base">
                                        <p:cTn id="42" dur="500" fill="hold"/>
                                        <p:tgtEl>
                                          <p:spTgt spid="411684"/>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411685"/>
                                        </p:tgtEl>
                                        <p:attrNameLst>
                                          <p:attrName>style.visibility</p:attrName>
                                        </p:attrNameLst>
                                      </p:cBhvr>
                                      <p:to>
                                        <p:strVal val="visible"/>
                                      </p:to>
                                    </p:set>
                                    <p:anim calcmode="lin" valueType="num">
                                      <p:cBhvr additive="base">
                                        <p:cTn id="47" dur="500" fill="hold"/>
                                        <p:tgtEl>
                                          <p:spTgt spid="411685"/>
                                        </p:tgtEl>
                                        <p:attrNameLst>
                                          <p:attrName>ppt_x</p:attrName>
                                        </p:attrNameLst>
                                      </p:cBhvr>
                                      <p:tavLst>
                                        <p:tav tm="0">
                                          <p:val>
                                            <p:strVal val="#ppt_x"/>
                                          </p:val>
                                        </p:tav>
                                        <p:tav tm="100000">
                                          <p:val>
                                            <p:strVal val="#ppt_x"/>
                                          </p:val>
                                        </p:tav>
                                      </p:tavLst>
                                    </p:anim>
                                    <p:anim calcmode="lin" valueType="num">
                                      <p:cBhvr additive="base">
                                        <p:cTn id="48" dur="500" fill="hold"/>
                                        <p:tgtEl>
                                          <p:spTgt spid="411685"/>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411686"/>
                                        </p:tgtEl>
                                        <p:attrNameLst>
                                          <p:attrName>style.visibility</p:attrName>
                                        </p:attrNameLst>
                                      </p:cBhvr>
                                      <p:to>
                                        <p:strVal val="visible"/>
                                      </p:to>
                                    </p:set>
                                    <p:anim calcmode="lin" valueType="num">
                                      <p:cBhvr additive="base">
                                        <p:cTn id="53" dur="500" fill="hold"/>
                                        <p:tgtEl>
                                          <p:spTgt spid="411686"/>
                                        </p:tgtEl>
                                        <p:attrNameLst>
                                          <p:attrName>ppt_x</p:attrName>
                                        </p:attrNameLst>
                                      </p:cBhvr>
                                      <p:tavLst>
                                        <p:tav tm="0">
                                          <p:val>
                                            <p:strVal val="#ppt_x"/>
                                          </p:val>
                                        </p:tav>
                                        <p:tav tm="100000">
                                          <p:val>
                                            <p:strVal val="#ppt_x"/>
                                          </p:val>
                                        </p:tav>
                                      </p:tavLst>
                                    </p:anim>
                                    <p:anim calcmode="lin" valueType="num">
                                      <p:cBhvr additive="base">
                                        <p:cTn id="54" dur="500" fill="hold"/>
                                        <p:tgtEl>
                                          <p:spTgt spid="411686"/>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17" presetClass="entr" presetSubtype="8" fill="hold" grpId="0" nodeType="clickEffect">
                                  <p:stCondLst>
                                    <p:cond delay="0"/>
                                  </p:stCondLst>
                                  <p:childTnLst>
                                    <p:set>
                                      <p:cBhvr>
                                        <p:cTn id="58" dur="1" fill="hold">
                                          <p:stCondLst>
                                            <p:cond delay="0"/>
                                          </p:stCondLst>
                                        </p:cTn>
                                        <p:tgtEl>
                                          <p:spTgt spid="411689"/>
                                        </p:tgtEl>
                                        <p:attrNameLst>
                                          <p:attrName>style.visibility</p:attrName>
                                        </p:attrNameLst>
                                      </p:cBhvr>
                                      <p:to>
                                        <p:strVal val="visible"/>
                                      </p:to>
                                    </p:set>
                                    <p:anim calcmode="lin" valueType="num">
                                      <p:cBhvr>
                                        <p:cTn id="59" dur="500" fill="hold"/>
                                        <p:tgtEl>
                                          <p:spTgt spid="411689"/>
                                        </p:tgtEl>
                                        <p:attrNameLst>
                                          <p:attrName>ppt_x</p:attrName>
                                        </p:attrNameLst>
                                      </p:cBhvr>
                                      <p:tavLst>
                                        <p:tav tm="0">
                                          <p:val>
                                            <p:strVal val="#ppt_x-#ppt_w/2"/>
                                          </p:val>
                                        </p:tav>
                                        <p:tav tm="100000">
                                          <p:val>
                                            <p:strVal val="#ppt_x"/>
                                          </p:val>
                                        </p:tav>
                                      </p:tavLst>
                                    </p:anim>
                                    <p:anim calcmode="lin" valueType="num">
                                      <p:cBhvr>
                                        <p:cTn id="60" dur="500" fill="hold"/>
                                        <p:tgtEl>
                                          <p:spTgt spid="411689"/>
                                        </p:tgtEl>
                                        <p:attrNameLst>
                                          <p:attrName>ppt_y</p:attrName>
                                        </p:attrNameLst>
                                      </p:cBhvr>
                                      <p:tavLst>
                                        <p:tav tm="0">
                                          <p:val>
                                            <p:strVal val="#ppt_y"/>
                                          </p:val>
                                        </p:tav>
                                        <p:tav tm="100000">
                                          <p:val>
                                            <p:strVal val="#ppt_y"/>
                                          </p:val>
                                        </p:tav>
                                      </p:tavLst>
                                    </p:anim>
                                    <p:anim calcmode="lin" valueType="num">
                                      <p:cBhvr>
                                        <p:cTn id="61" dur="500" fill="hold"/>
                                        <p:tgtEl>
                                          <p:spTgt spid="411689"/>
                                        </p:tgtEl>
                                        <p:attrNameLst>
                                          <p:attrName>ppt_w</p:attrName>
                                        </p:attrNameLst>
                                      </p:cBhvr>
                                      <p:tavLst>
                                        <p:tav tm="0">
                                          <p:val>
                                            <p:fltVal val="0"/>
                                          </p:val>
                                        </p:tav>
                                        <p:tav tm="100000">
                                          <p:val>
                                            <p:strVal val="#ppt_w"/>
                                          </p:val>
                                        </p:tav>
                                      </p:tavLst>
                                    </p:anim>
                                    <p:anim calcmode="lin" valueType="num">
                                      <p:cBhvr>
                                        <p:cTn id="62" dur="500" fill="hold"/>
                                        <p:tgtEl>
                                          <p:spTgt spid="411689"/>
                                        </p:tgtEl>
                                        <p:attrNameLst>
                                          <p:attrName>ppt_h</p:attrName>
                                        </p:attrNameLst>
                                      </p:cBhvr>
                                      <p:tavLst>
                                        <p:tav tm="0">
                                          <p:val>
                                            <p:strVal val="#ppt_h"/>
                                          </p:val>
                                        </p:tav>
                                        <p:tav tm="100000">
                                          <p:val>
                                            <p:strVal val="#ppt_h"/>
                                          </p:val>
                                        </p:tav>
                                      </p:tavLst>
                                    </p:anim>
                                  </p:childTnLst>
                                </p:cTn>
                              </p:par>
                              <p:par>
                                <p:cTn id="63" presetID="17" presetClass="entr" presetSubtype="8" fill="hold" grpId="0" nodeType="withEffect">
                                  <p:stCondLst>
                                    <p:cond delay="0"/>
                                  </p:stCondLst>
                                  <p:childTnLst>
                                    <p:set>
                                      <p:cBhvr>
                                        <p:cTn id="64" dur="1" fill="hold">
                                          <p:stCondLst>
                                            <p:cond delay="0"/>
                                          </p:stCondLst>
                                        </p:cTn>
                                        <p:tgtEl>
                                          <p:spTgt spid="411690"/>
                                        </p:tgtEl>
                                        <p:attrNameLst>
                                          <p:attrName>style.visibility</p:attrName>
                                        </p:attrNameLst>
                                      </p:cBhvr>
                                      <p:to>
                                        <p:strVal val="visible"/>
                                      </p:to>
                                    </p:set>
                                    <p:anim calcmode="lin" valueType="num">
                                      <p:cBhvr>
                                        <p:cTn id="65" dur="500" fill="hold"/>
                                        <p:tgtEl>
                                          <p:spTgt spid="411690"/>
                                        </p:tgtEl>
                                        <p:attrNameLst>
                                          <p:attrName>ppt_x</p:attrName>
                                        </p:attrNameLst>
                                      </p:cBhvr>
                                      <p:tavLst>
                                        <p:tav tm="0">
                                          <p:val>
                                            <p:strVal val="#ppt_x-#ppt_w/2"/>
                                          </p:val>
                                        </p:tav>
                                        <p:tav tm="100000">
                                          <p:val>
                                            <p:strVal val="#ppt_x"/>
                                          </p:val>
                                        </p:tav>
                                      </p:tavLst>
                                    </p:anim>
                                    <p:anim calcmode="lin" valueType="num">
                                      <p:cBhvr>
                                        <p:cTn id="66" dur="500" fill="hold"/>
                                        <p:tgtEl>
                                          <p:spTgt spid="411690"/>
                                        </p:tgtEl>
                                        <p:attrNameLst>
                                          <p:attrName>ppt_y</p:attrName>
                                        </p:attrNameLst>
                                      </p:cBhvr>
                                      <p:tavLst>
                                        <p:tav tm="0">
                                          <p:val>
                                            <p:strVal val="#ppt_y"/>
                                          </p:val>
                                        </p:tav>
                                        <p:tav tm="100000">
                                          <p:val>
                                            <p:strVal val="#ppt_y"/>
                                          </p:val>
                                        </p:tav>
                                      </p:tavLst>
                                    </p:anim>
                                    <p:anim calcmode="lin" valueType="num">
                                      <p:cBhvr>
                                        <p:cTn id="67" dur="500" fill="hold"/>
                                        <p:tgtEl>
                                          <p:spTgt spid="411690"/>
                                        </p:tgtEl>
                                        <p:attrNameLst>
                                          <p:attrName>ppt_w</p:attrName>
                                        </p:attrNameLst>
                                      </p:cBhvr>
                                      <p:tavLst>
                                        <p:tav tm="0">
                                          <p:val>
                                            <p:fltVal val="0"/>
                                          </p:val>
                                        </p:tav>
                                        <p:tav tm="100000">
                                          <p:val>
                                            <p:strVal val="#ppt_w"/>
                                          </p:val>
                                        </p:tav>
                                      </p:tavLst>
                                    </p:anim>
                                    <p:anim calcmode="lin" valueType="num">
                                      <p:cBhvr>
                                        <p:cTn id="68" dur="500" fill="hold"/>
                                        <p:tgtEl>
                                          <p:spTgt spid="411690"/>
                                        </p:tgtEl>
                                        <p:attrNameLst>
                                          <p:attrName>ppt_h</p:attrName>
                                        </p:attrNameLst>
                                      </p:cBhvr>
                                      <p:tavLst>
                                        <p:tav tm="0">
                                          <p:val>
                                            <p:strVal val="#ppt_h"/>
                                          </p:val>
                                        </p:tav>
                                        <p:tav tm="100000">
                                          <p:val>
                                            <p:strVal val="#ppt_h"/>
                                          </p:val>
                                        </p:tav>
                                      </p:tavLst>
                                    </p:anim>
                                  </p:childTnLst>
                                </p:cTn>
                              </p:par>
                            </p:childTnLst>
                          </p:cTn>
                        </p:par>
                        <p:par>
                          <p:cTn id="69" fill="hold" nodeType="afterGroup">
                            <p:stCondLst>
                              <p:cond delay="500"/>
                            </p:stCondLst>
                            <p:childTnLst>
                              <p:par>
                                <p:cTn id="70" presetID="1" presetClass="entr" presetSubtype="0" fill="hold" grpId="0" nodeType="afterEffect">
                                  <p:stCondLst>
                                    <p:cond delay="0"/>
                                  </p:stCondLst>
                                  <p:childTnLst>
                                    <p:set>
                                      <p:cBhvr>
                                        <p:cTn id="71" dur="1" fill="hold">
                                          <p:stCondLst>
                                            <p:cond delay="0"/>
                                          </p:stCondLst>
                                        </p:cTn>
                                        <p:tgtEl>
                                          <p:spTgt spid="411691"/>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411692"/>
                                        </p:tgtEl>
                                        <p:attrNameLst>
                                          <p:attrName>style.visibility</p:attrName>
                                        </p:attrNameLst>
                                      </p:cBhvr>
                                      <p:to>
                                        <p:strVal val="visible"/>
                                      </p:to>
                                    </p:set>
                                  </p:childTnLst>
                                </p:cTn>
                              </p:par>
                              <p:par>
                                <p:cTn id="76" presetID="2" presetClass="entr" presetSubtype="4" fill="hold" grpId="0" nodeType="withEffect">
                                  <p:stCondLst>
                                    <p:cond delay="0"/>
                                  </p:stCondLst>
                                  <p:childTnLst>
                                    <p:set>
                                      <p:cBhvr>
                                        <p:cTn id="77" dur="1" fill="hold">
                                          <p:stCondLst>
                                            <p:cond delay="0"/>
                                          </p:stCondLst>
                                        </p:cTn>
                                        <p:tgtEl>
                                          <p:spTgt spid="411698"/>
                                        </p:tgtEl>
                                        <p:attrNameLst>
                                          <p:attrName>style.visibility</p:attrName>
                                        </p:attrNameLst>
                                      </p:cBhvr>
                                      <p:to>
                                        <p:strVal val="visible"/>
                                      </p:to>
                                    </p:set>
                                    <p:anim calcmode="lin" valueType="num">
                                      <p:cBhvr additive="base">
                                        <p:cTn id="78" dur="500" fill="hold"/>
                                        <p:tgtEl>
                                          <p:spTgt spid="411698"/>
                                        </p:tgtEl>
                                        <p:attrNameLst>
                                          <p:attrName>ppt_x</p:attrName>
                                        </p:attrNameLst>
                                      </p:cBhvr>
                                      <p:tavLst>
                                        <p:tav tm="0">
                                          <p:val>
                                            <p:strVal val="#ppt_x"/>
                                          </p:val>
                                        </p:tav>
                                        <p:tav tm="100000">
                                          <p:val>
                                            <p:strVal val="#ppt_x"/>
                                          </p:val>
                                        </p:tav>
                                      </p:tavLst>
                                    </p:anim>
                                    <p:anim calcmode="lin" valueType="num">
                                      <p:cBhvr additive="base">
                                        <p:cTn id="79" dur="500" fill="hold"/>
                                        <p:tgtEl>
                                          <p:spTgt spid="411698"/>
                                        </p:tgtEl>
                                        <p:attrNameLst>
                                          <p:attrName>ppt_y</p:attrName>
                                        </p:attrNameLst>
                                      </p:cBhvr>
                                      <p:tavLst>
                                        <p:tav tm="0">
                                          <p:val>
                                            <p:strVal val="1+#ppt_h/2"/>
                                          </p:val>
                                        </p:tav>
                                        <p:tav tm="100000">
                                          <p:val>
                                            <p:strVal val="#ppt_y"/>
                                          </p:val>
                                        </p:tav>
                                      </p:tavLst>
                                    </p:anim>
                                  </p:childTnLst>
                                </p:cTn>
                              </p:par>
                            </p:childTnLst>
                          </p:cTn>
                        </p:par>
                        <p:par>
                          <p:cTn id="80" fill="hold" nodeType="afterGroup">
                            <p:stCondLst>
                              <p:cond delay="500"/>
                            </p:stCondLst>
                            <p:childTnLst>
                              <p:par>
                                <p:cTn id="81" presetID="1" presetClass="entr" presetSubtype="0" fill="hold" grpId="0" nodeType="afterEffect">
                                  <p:stCondLst>
                                    <p:cond delay="0"/>
                                  </p:stCondLst>
                                  <p:childTnLst>
                                    <p:set>
                                      <p:cBhvr>
                                        <p:cTn id="82" dur="1" fill="hold">
                                          <p:stCondLst>
                                            <p:cond delay="0"/>
                                          </p:stCondLst>
                                        </p:cTn>
                                        <p:tgtEl>
                                          <p:spTgt spid="41170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11701"/>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11693"/>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nodeType="clickEffect">
                                  <p:stCondLst>
                                    <p:cond delay="0"/>
                                  </p:stCondLst>
                                  <p:childTnLst>
                                    <p:set>
                                      <p:cBhvr>
                                        <p:cTn id="92" dur="1" fill="hold">
                                          <p:stCondLst>
                                            <p:cond delay="0"/>
                                          </p:stCondLst>
                                        </p:cTn>
                                        <p:tgtEl>
                                          <p:spTgt spid="4116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86" grpId="0" animBg="1"/>
      <p:bldP spid="411685" grpId="0" animBg="1"/>
      <p:bldP spid="411684" grpId="0" animBg="1"/>
      <p:bldP spid="411683" grpId="0" animBg="1"/>
      <p:bldP spid="411666" grpId="0" animBg="1"/>
      <p:bldP spid="411665" grpId="0" animBg="1"/>
      <p:bldP spid="411664" grpId="0" animBg="1"/>
      <p:bldP spid="411663" grpId="0" animBg="1"/>
      <p:bldP spid="411682" grpId="0"/>
      <p:bldP spid="411689" grpId="0" animBg="1"/>
      <p:bldP spid="411690" grpId="0" animBg="1"/>
      <p:bldP spid="411691" grpId="0"/>
      <p:bldP spid="411692" grpId="0"/>
      <p:bldP spid="411693" grpId="0"/>
      <p:bldP spid="411698" grpId="0" animBg="1"/>
      <p:bldP spid="411700" grpId="0" animBg="1"/>
      <p:bldP spid="41170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Number Placeholder 5"/>
          <p:cNvSpPr>
            <a:spLocks noGrp="1"/>
          </p:cNvSpPr>
          <p:nvPr>
            <p:ph type="sldNum" sz="quarter" idx="11"/>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2E50364-5C7A-604F-AB99-A5FF33E58F5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
        <p:nvSpPr>
          <p:cNvPr id="86018" name="Rectangle 2"/>
          <p:cNvSpPr>
            <a:spLocks noGrp="1" noChangeArrowheads="1"/>
          </p:cNvSpPr>
          <p:nvPr>
            <p:ph type="title"/>
          </p:nvPr>
        </p:nvSpPr>
        <p:spPr/>
        <p:txBody>
          <a:bodyPr/>
          <a:lstStyle/>
          <a:p>
            <a:r>
              <a:rPr lang="en-US" dirty="0">
                <a:latin typeface="Garamond" charset="0"/>
              </a:rPr>
              <a:t>Impact of Long-Latency Cache Misses</a:t>
            </a:r>
          </a:p>
        </p:txBody>
      </p:sp>
      <p:graphicFrame>
        <p:nvGraphicFramePr>
          <p:cNvPr id="86019" name="Object 2"/>
          <p:cNvGraphicFramePr>
            <a:graphicFrameLocks noGrp="1" noChangeAspect="1"/>
          </p:cNvGraphicFramePr>
          <p:nvPr>
            <p:ph idx="1"/>
          </p:nvPr>
        </p:nvGraphicFramePr>
        <p:xfrm>
          <a:off x="166688" y="928688"/>
          <a:ext cx="8807450" cy="4902200"/>
        </p:xfrm>
        <a:graphic>
          <a:graphicData uri="http://schemas.openxmlformats.org/presentationml/2006/ole">
            <mc:AlternateContent xmlns:mc="http://schemas.openxmlformats.org/markup-compatibility/2006">
              <mc:Choice xmlns:v="urn:schemas-microsoft-com:vml" Requires="v">
                <p:oleObj spid="_x0000_s44087" name="Chart" r:id="rId3" imgW="8343900" imgH="4648200" progId="MSGraph.Chart.8">
                  <p:embed followColorScheme="full"/>
                </p:oleObj>
              </mc:Choice>
              <mc:Fallback>
                <p:oleObj name="Chart" r:id="rId3" imgW="8343900" imgH="4648200" progId="MSGraph.Chart.8">
                  <p:embed followColorScheme="full"/>
                  <p:pic>
                    <p:nvPicPr>
                      <p:cNvPr id="86019" name="Object 2"/>
                      <p:cNvPicPr>
                        <a:picLocks noChangeAspect="1" noChangeArrowheads="1"/>
                      </p:cNvPicPr>
                      <p:nvPr/>
                    </p:nvPicPr>
                    <p:blipFill>
                      <a:blip r:embed="rId4"/>
                      <a:srcRect/>
                      <a:stretch>
                        <a:fillRect/>
                      </a:stretch>
                    </p:blipFill>
                    <p:spPr bwMode="auto">
                      <a:xfrm>
                        <a:off x="166688" y="928688"/>
                        <a:ext cx="8807450" cy="490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86020" name="Text Box 4"/>
          <p:cNvSpPr txBox="1">
            <a:spLocks noChangeArrowheads="1"/>
          </p:cNvSpPr>
          <p:nvPr/>
        </p:nvSpPr>
        <p:spPr bwMode="auto">
          <a:xfrm>
            <a:off x="441325" y="5730875"/>
            <a:ext cx="7421563"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512KB L2 cache, 500-cycle DRAM latency, aggressive stream-based prefetcher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Data averaged over 147 memory-intensive benchmarks on a high-end x86 processor model </a:t>
            </a:r>
          </a:p>
        </p:txBody>
      </p:sp>
      <p:sp>
        <p:nvSpPr>
          <p:cNvPr id="524293" name="Rectangle 5"/>
          <p:cNvSpPr>
            <a:spLocks noChangeArrowheads="1"/>
          </p:cNvSpPr>
          <p:nvPr/>
        </p:nvSpPr>
        <p:spPr bwMode="auto">
          <a:xfrm>
            <a:off x="2393950" y="3016250"/>
            <a:ext cx="1492250" cy="2165350"/>
          </a:xfrm>
          <a:prstGeom prst="rect">
            <a:avLst/>
          </a:prstGeom>
          <a:solidFill>
            <a:srgbClr val="80000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charset="0"/>
              <a:ea typeface="ＭＳ Ｐゴシック" charset="0"/>
              <a:cs typeface="ＭＳ Ｐゴシック" charset="0"/>
            </a:endParaRPr>
          </a:p>
        </p:txBody>
      </p:sp>
      <p:sp>
        <p:nvSpPr>
          <p:cNvPr id="524294" name="Text Box 6"/>
          <p:cNvSpPr txBox="1">
            <a:spLocks noChangeArrowheads="1"/>
          </p:cNvSpPr>
          <p:nvPr/>
        </p:nvSpPr>
        <p:spPr bwMode="auto">
          <a:xfrm>
            <a:off x="2563813" y="3933825"/>
            <a:ext cx="12128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charset="0"/>
                <a:ea typeface="ＭＳ Ｐゴシック" charset="0"/>
                <a:cs typeface="Arial" charset="0"/>
              </a:rPr>
              <a:t>L2 Misses</a:t>
            </a:r>
          </a:p>
        </p:txBody>
      </p:sp>
      <p:sp>
        <p:nvSpPr>
          <p:cNvPr id="524295" name="Line 7"/>
          <p:cNvSpPr>
            <a:spLocks noChangeShapeType="1"/>
          </p:cNvSpPr>
          <p:nvPr/>
        </p:nvSpPr>
        <p:spPr bwMode="auto">
          <a:xfrm flipV="1">
            <a:off x="3124200" y="3005138"/>
            <a:ext cx="0" cy="987425"/>
          </a:xfrm>
          <a:prstGeom prst="line">
            <a:avLst/>
          </a:prstGeom>
          <a:noFill/>
          <a:ln w="25400">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24296" name="Line 8"/>
          <p:cNvSpPr>
            <a:spLocks noChangeShapeType="1"/>
          </p:cNvSpPr>
          <p:nvPr/>
        </p:nvSpPr>
        <p:spPr bwMode="auto">
          <a:xfrm>
            <a:off x="3124200" y="4267200"/>
            <a:ext cx="0" cy="914400"/>
          </a:xfrm>
          <a:prstGeom prst="line">
            <a:avLst/>
          </a:prstGeom>
          <a:noFill/>
          <a:ln w="25400">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Tree>
    <p:extLst>
      <p:ext uri="{BB962C8B-B14F-4D97-AF65-F5344CB8AC3E}">
        <p14:creationId xmlns:p14="http://schemas.microsoft.com/office/powerpoint/2010/main" val="16880888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42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524294"/>
                                        </p:tgtEl>
                                        <p:attrNameLst>
                                          <p:attrName>style.visibility</p:attrName>
                                        </p:attrNameLst>
                                      </p:cBhvr>
                                      <p:to>
                                        <p:strVal val="visible"/>
                                      </p:to>
                                    </p:set>
                                    <p:animEffect transition="in" filter="blinds(horizontal)">
                                      <p:cBhvr>
                                        <p:cTn id="11" dur="500"/>
                                        <p:tgtEl>
                                          <p:spTgt spid="524294"/>
                                        </p:tgtEl>
                                      </p:cBhvr>
                                    </p:animEffect>
                                  </p:childTnLst>
                                </p:cTn>
                              </p:par>
                              <p:par>
                                <p:cTn id="12" presetID="17" presetClass="entr" presetSubtype="4" fill="hold" grpId="0" nodeType="withEffect">
                                  <p:stCondLst>
                                    <p:cond delay="0"/>
                                  </p:stCondLst>
                                  <p:childTnLst>
                                    <p:set>
                                      <p:cBhvr>
                                        <p:cTn id="13" dur="1" fill="hold">
                                          <p:stCondLst>
                                            <p:cond delay="0"/>
                                          </p:stCondLst>
                                        </p:cTn>
                                        <p:tgtEl>
                                          <p:spTgt spid="524295"/>
                                        </p:tgtEl>
                                        <p:attrNameLst>
                                          <p:attrName>style.visibility</p:attrName>
                                        </p:attrNameLst>
                                      </p:cBhvr>
                                      <p:to>
                                        <p:strVal val="visible"/>
                                      </p:to>
                                    </p:set>
                                    <p:anim calcmode="lin" valueType="num">
                                      <p:cBhvr>
                                        <p:cTn id="14" dur="500" fill="hold"/>
                                        <p:tgtEl>
                                          <p:spTgt spid="524295"/>
                                        </p:tgtEl>
                                        <p:attrNameLst>
                                          <p:attrName>ppt_x</p:attrName>
                                        </p:attrNameLst>
                                      </p:cBhvr>
                                      <p:tavLst>
                                        <p:tav tm="0">
                                          <p:val>
                                            <p:strVal val="#ppt_x"/>
                                          </p:val>
                                        </p:tav>
                                        <p:tav tm="100000">
                                          <p:val>
                                            <p:strVal val="#ppt_x"/>
                                          </p:val>
                                        </p:tav>
                                      </p:tavLst>
                                    </p:anim>
                                    <p:anim calcmode="lin" valueType="num">
                                      <p:cBhvr>
                                        <p:cTn id="15" dur="500" fill="hold"/>
                                        <p:tgtEl>
                                          <p:spTgt spid="524295"/>
                                        </p:tgtEl>
                                        <p:attrNameLst>
                                          <p:attrName>ppt_y</p:attrName>
                                        </p:attrNameLst>
                                      </p:cBhvr>
                                      <p:tavLst>
                                        <p:tav tm="0">
                                          <p:val>
                                            <p:strVal val="#ppt_y+#ppt_h/2"/>
                                          </p:val>
                                        </p:tav>
                                        <p:tav tm="100000">
                                          <p:val>
                                            <p:strVal val="#ppt_y"/>
                                          </p:val>
                                        </p:tav>
                                      </p:tavLst>
                                    </p:anim>
                                    <p:anim calcmode="lin" valueType="num">
                                      <p:cBhvr>
                                        <p:cTn id="16" dur="500" fill="hold"/>
                                        <p:tgtEl>
                                          <p:spTgt spid="524295"/>
                                        </p:tgtEl>
                                        <p:attrNameLst>
                                          <p:attrName>ppt_w</p:attrName>
                                        </p:attrNameLst>
                                      </p:cBhvr>
                                      <p:tavLst>
                                        <p:tav tm="0">
                                          <p:val>
                                            <p:strVal val="#ppt_w"/>
                                          </p:val>
                                        </p:tav>
                                        <p:tav tm="100000">
                                          <p:val>
                                            <p:strVal val="#ppt_w"/>
                                          </p:val>
                                        </p:tav>
                                      </p:tavLst>
                                    </p:anim>
                                    <p:anim calcmode="lin" valueType="num">
                                      <p:cBhvr>
                                        <p:cTn id="17" dur="500" fill="hold"/>
                                        <p:tgtEl>
                                          <p:spTgt spid="524295"/>
                                        </p:tgtEl>
                                        <p:attrNameLst>
                                          <p:attrName>ppt_h</p:attrName>
                                        </p:attrNameLst>
                                      </p:cBhvr>
                                      <p:tavLst>
                                        <p:tav tm="0">
                                          <p:val>
                                            <p:fltVal val="0"/>
                                          </p:val>
                                        </p:tav>
                                        <p:tav tm="100000">
                                          <p:val>
                                            <p:strVal val="#ppt_h"/>
                                          </p:val>
                                        </p:tav>
                                      </p:tavLst>
                                    </p:anim>
                                  </p:childTnLst>
                                </p:cTn>
                              </p:par>
                              <p:par>
                                <p:cTn id="18" presetID="17" presetClass="entr" presetSubtype="1" fill="hold" grpId="0" nodeType="withEffect">
                                  <p:stCondLst>
                                    <p:cond delay="0"/>
                                  </p:stCondLst>
                                  <p:childTnLst>
                                    <p:set>
                                      <p:cBhvr>
                                        <p:cTn id="19" dur="1" fill="hold">
                                          <p:stCondLst>
                                            <p:cond delay="0"/>
                                          </p:stCondLst>
                                        </p:cTn>
                                        <p:tgtEl>
                                          <p:spTgt spid="524296"/>
                                        </p:tgtEl>
                                        <p:attrNameLst>
                                          <p:attrName>style.visibility</p:attrName>
                                        </p:attrNameLst>
                                      </p:cBhvr>
                                      <p:to>
                                        <p:strVal val="visible"/>
                                      </p:to>
                                    </p:set>
                                    <p:anim calcmode="lin" valueType="num">
                                      <p:cBhvr>
                                        <p:cTn id="20" dur="500" fill="hold"/>
                                        <p:tgtEl>
                                          <p:spTgt spid="524296"/>
                                        </p:tgtEl>
                                        <p:attrNameLst>
                                          <p:attrName>ppt_x</p:attrName>
                                        </p:attrNameLst>
                                      </p:cBhvr>
                                      <p:tavLst>
                                        <p:tav tm="0">
                                          <p:val>
                                            <p:strVal val="#ppt_x"/>
                                          </p:val>
                                        </p:tav>
                                        <p:tav tm="100000">
                                          <p:val>
                                            <p:strVal val="#ppt_x"/>
                                          </p:val>
                                        </p:tav>
                                      </p:tavLst>
                                    </p:anim>
                                    <p:anim calcmode="lin" valueType="num">
                                      <p:cBhvr>
                                        <p:cTn id="21" dur="500" fill="hold"/>
                                        <p:tgtEl>
                                          <p:spTgt spid="524296"/>
                                        </p:tgtEl>
                                        <p:attrNameLst>
                                          <p:attrName>ppt_y</p:attrName>
                                        </p:attrNameLst>
                                      </p:cBhvr>
                                      <p:tavLst>
                                        <p:tav tm="0">
                                          <p:val>
                                            <p:strVal val="#ppt_y-#ppt_h/2"/>
                                          </p:val>
                                        </p:tav>
                                        <p:tav tm="100000">
                                          <p:val>
                                            <p:strVal val="#ppt_y"/>
                                          </p:val>
                                        </p:tav>
                                      </p:tavLst>
                                    </p:anim>
                                    <p:anim calcmode="lin" valueType="num">
                                      <p:cBhvr>
                                        <p:cTn id="22" dur="500" fill="hold"/>
                                        <p:tgtEl>
                                          <p:spTgt spid="524296"/>
                                        </p:tgtEl>
                                        <p:attrNameLst>
                                          <p:attrName>ppt_w</p:attrName>
                                        </p:attrNameLst>
                                      </p:cBhvr>
                                      <p:tavLst>
                                        <p:tav tm="0">
                                          <p:val>
                                            <p:strVal val="#ppt_w"/>
                                          </p:val>
                                        </p:tav>
                                        <p:tav tm="100000">
                                          <p:val>
                                            <p:strVal val="#ppt_w"/>
                                          </p:val>
                                        </p:tav>
                                      </p:tavLst>
                                    </p:anim>
                                    <p:anim calcmode="lin" valueType="num">
                                      <p:cBhvr>
                                        <p:cTn id="23" dur="500" fill="hold"/>
                                        <p:tgtEl>
                                          <p:spTgt spid="52429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4294" grpId="0"/>
      <p:bldP spid="524295" grpId="0" animBg="1"/>
      <p:bldP spid="52429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5"/>
          <p:cNvSpPr>
            <a:spLocks noGrp="1"/>
          </p:cNvSpPr>
          <p:nvPr>
            <p:ph type="sldNum" sz="quarter" idx="11"/>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2DDCEF2-1AB1-B047-A87E-7447F4EDA97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
        <p:nvSpPr>
          <p:cNvPr id="87042" name="Rectangle 2"/>
          <p:cNvSpPr>
            <a:spLocks noGrp="1" noChangeArrowheads="1"/>
          </p:cNvSpPr>
          <p:nvPr>
            <p:ph type="title"/>
          </p:nvPr>
        </p:nvSpPr>
        <p:spPr/>
        <p:txBody>
          <a:bodyPr/>
          <a:lstStyle/>
          <a:p>
            <a:r>
              <a:rPr lang="en-US" dirty="0">
                <a:latin typeface="Garamond" charset="0"/>
              </a:rPr>
              <a:t>Impact of Long-Latency Cache Misses</a:t>
            </a:r>
          </a:p>
        </p:txBody>
      </p:sp>
      <p:graphicFrame>
        <p:nvGraphicFramePr>
          <p:cNvPr id="87043" name="Object 2"/>
          <p:cNvGraphicFramePr>
            <a:graphicFrameLocks noGrp="1" noChangeAspect="1"/>
          </p:cNvGraphicFramePr>
          <p:nvPr>
            <p:ph idx="1"/>
          </p:nvPr>
        </p:nvGraphicFramePr>
        <p:xfrm>
          <a:off x="166688" y="927100"/>
          <a:ext cx="8807450" cy="4902200"/>
        </p:xfrm>
        <a:graphic>
          <a:graphicData uri="http://schemas.openxmlformats.org/presentationml/2006/ole">
            <mc:AlternateContent xmlns:mc="http://schemas.openxmlformats.org/markup-compatibility/2006">
              <mc:Choice xmlns:v="urn:schemas-microsoft-com:vml" Requires="v">
                <p:oleObj spid="_x0000_s45111" name="Chart" r:id="rId3" imgW="8343900" imgH="4648200" progId="MSGraph.Chart.8">
                  <p:embed followColorScheme="full"/>
                </p:oleObj>
              </mc:Choice>
              <mc:Fallback>
                <p:oleObj name="Chart" r:id="rId3" imgW="8343900" imgH="4648200" progId="MSGraph.Chart.8">
                  <p:embed followColorScheme="full"/>
                  <p:pic>
                    <p:nvPicPr>
                      <p:cNvPr id="87043" name="Object 2"/>
                      <p:cNvPicPr>
                        <a:picLocks noChangeAspect="1" noChangeArrowheads="1"/>
                      </p:cNvPicPr>
                      <p:nvPr/>
                    </p:nvPicPr>
                    <p:blipFill>
                      <a:blip r:embed="rId4"/>
                      <a:srcRect/>
                      <a:stretch>
                        <a:fillRect/>
                      </a:stretch>
                    </p:blipFill>
                    <p:spPr bwMode="auto">
                      <a:xfrm>
                        <a:off x="166688" y="927100"/>
                        <a:ext cx="8807450" cy="4902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87045" name="Rectangle 5"/>
          <p:cNvSpPr>
            <a:spLocks noChangeArrowheads="1"/>
          </p:cNvSpPr>
          <p:nvPr/>
        </p:nvSpPr>
        <p:spPr bwMode="auto">
          <a:xfrm>
            <a:off x="2393950" y="3016250"/>
            <a:ext cx="1492250" cy="2165350"/>
          </a:xfrm>
          <a:prstGeom prst="rect">
            <a:avLst/>
          </a:prstGeom>
          <a:solidFill>
            <a:srgbClr val="80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25318" name="Rectangle 6"/>
          <p:cNvSpPr>
            <a:spLocks noChangeArrowheads="1"/>
          </p:cNvSpPr>
          <p:nvPr/>
        </p:nvSpPr>
        <p:spPr bwMode="auto">
          <a:xfrm>
            <a:off x="6127750" y="4522788"/>
            <a:ext cx="1492250" cy="658812"/>
          </a:xfrm>
          <a:prstGeom prst="rect">
            <a:avLst/>
          </a:prstGeom>
          <a:solidFill>
            <a:srgbClr val="80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87047" name="Text Box 7"/>
          <p:cNvSpPr txBox="1">
            <a:spLocks noChangeArrowheads="1"/>
          </p:cNvSpPr>
          <p:nvPr/>
        </p:nvSpPr>
        <p:spPr bwMode="auto">
          <a:xfrm>
            <a:off x="2563813" y="3933825"/>
            <a:ext cx="12128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charset="0"/>
                <a:ea typeface="ＭＳ Ｐゴシック" charset="0"/>
                <a:cs typeface="Arial" charset="0"/>
              </a:rPr>
              <a:t>L2 Misses</a:t>
            </a:r>
          </a:p>
        </p:txBody>
      </p:sp>
      <p:sp>
        <p:nvSpPr>
          <p:cNvPr id="87048" name="Line 8"/>
          <p:cNvSpPr>
            <a:spLocks noChangeShapeType="1"/>
          </p:cNvSpPr>
          <p:nvPr/>
        </p:nvSpPr>
        <p:spPr bwMode="auto">
          <a:xfrm flipV="1">
            <a:off x="3124200" y="3005138"/>
            <a:ext cx="0" cy="987425"/>
          </a:xfrm>
          <a:prstGeom prst="line">
            <a:avLst/>
          </a:prstGeom>
          <a:noFill/>
          <a:ln w="25400">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87049" name="Line 9"/>
          <p:cNvSpPr>
            <a:spLocks noChangeShapeType="1"/>
          </p:cNvSpPr>
          <p:nvPr/>
        </p:nvSpPr>
        <p:spPr bwMode="auto">
          <a:xfrm>
            <a:off x="3124200" y="4267200"/>
            <a:ext cx="0" cy="914400"/>
          </a:xfrm>
          <a:prstGeom prst="line">
            <a:avLst/>
          </a:prstGeom>
          <a:noFill/>
          <a:ln w="25400">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2" name="Text Box 4">
            <a:extLst>
              <a:ext uri="{FF2B5EF4-FFF2-40B4-BE49-F238E27FC236}">
                <a16:creationId xmlns:a16="http://schemas.microsoft.com/office/drawing/2014/main" id="{0EE05149-D252-9847-A94B-915D04E279C1}"/>
              </a:ext>
            </a:extLst>
          </p:cNvPr>
          <p:cNvSpPr txBox="1">
            <a:spLocks noChangeArrowheads="1"/>
          </p:cNvSpPr>
          <p:nvPr/>
        </p:nvSpPr>
        <p:spPr bwMode="auto">
          <a:xfrm>
            <a:off x="441325" y="5730875"/>
            <a:ext cx="7421563" cy="517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512KB L2 cache, 500-cycle DRAM latency, aggressive stream-based prefetcher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Data averaged over 147 memory-intensive benchmarks on a high-end x86 processor model </a:t>
            </a:r>
          </a:p>
        </p:txBody>
      </p:sp>
    </p:spTree>
    <p:extLst>
      <p:ext uri="{BB962C8B-B14F-4D97-AF65-F5344CB8AC3E}">
        <p14:creationId xmlns:p14="http://schemas.microsoft.com/office/powerpoint/2010/main" val="1769139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5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53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5"/>
          <p:cNvSpPr>
            <a:spLocks noGrp="1"/>
          </p:cNvSpPr>
          <p:nvPr>
            <p:ph type="sldNum" sz="quarter" idx="11"/>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3682074-112F-324E-A632-DD92EF79F0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
        <p:nvSpPr>
          <p:cNvPr id="88066" name="Rectangle 2"/>
          <p:cNvSpPr>
            <a:spLocks noGrp="1" noChangeArrowheads="1"/>
          </p:cNvSpPr>
          <p:nvPr>
            <p:ph type="title"/>
          </p:nvPr>
        </p:nvSpPr>
        <p:spPr/>
        <p:txBody>
          <a:bodyPr/>
          <a:lstStyle/>
          <a:p>
            <a:r>
              <a:rPr lang="en-US">
                <a:latin typeface="Garamond" charset="0"/>
              </a:rPr>
              <a:t>The Problem</a:t>
            </a:r>
          </a:p>
        </p:txBody>
      </p:sp>
      <p:sp>
        <p:nvSpPr>
          <p:cNvPr id="88067" name="Rectangle 3"/>
          <p:cNvSpPr>
            <a:spLocks noGrp="1" noChangeArrowheads="1"/>
          </p:cNvSpPr>
          <p:nvPr>
            <p:ph type="body" idx="1"/>
          </p:nvPr>
        </p:nvSpPr>
        <p:spPr>
          <a:xfrm>
            <a:off x="179512" y="996950"/>
            <a:ext cx="8659688" cy="5194300"/>
          </a:xfrm>
        </p:spPr>
        <p:txBody>
          <a:bodyPr/>
          <a:lstStyle/>
          <a:p>
            <a:r>
              <a:rPr lang="en-US" dirty="0">
                <a:latin typeface="Tahoma" charset="0"/>
              </a:rPr>
              <a:t>Out-of-order execution requires large instruction windows  to tolerate today’</a:t>
            </a:r>
            <a:r>
              <a:rPr lang="en-US" altLang="ja-JP" dirty="0">
                <a:latin typeface="Tahoma" charset="0"/>
              </a:rPr>
              <a:t>s main memory latencies.</a:t>
            </a:r>
          </a:p>
          <a:p>
            <a:pPr lvl="1"/>
            <a:endParaRPr lang="en-US" dirty="0">
              <a:latin typeface="Tahoma" charset="0"/>
              <a:ea typeface="ＭＳ Ｐゴシック" charset="0"/>
            </a:endParaRPr>
          </a:p>
          <a:p>
            <a:r>
              <a:rPr lang="en-US" dirty="0">
                <a:latin typeface="Tahoma" charset="0"/>
              </a:rPr>
              <a:t>As main memory latency increases, instruction window size should also increase to fully tolerate the memory latency.</a:t>
            </a:r>
          </a:p>
          <a:p>
            <a:endParaRPr lang="en-US" dirty="0">
              <a:latin typeface="Tahoma" charset="0"/>
            </a:endParaRPr>
          </a:p>
          <a:p>
            <a:r>
              <a:rPr lang="en-US" dirty="0">
                <a:latin typeface="Tahoma" charset="0"/>
              </a:rPr>
              <a:t>Building a large instruction window is a challenging task       if we would like to achieve </a:t>
            </a:r>
          </a:p>
          <a:p>
            <a:pPr lvl="1"/>
            <a:r>
              <a:rPr lang="en-US" dirty="0">
                <a:solidFill>
                  <a:srgbClr val="CC0000"/>
                </a:solidFill>
                <a:latin typeface="Tahoma" charset="0"/>
                <a:ea typeface="ＭＳ Ｐゴシック" charset="0"/>
              </a:rPr>
              <a:t>Low power/energy consumption (tag matching logic, load/store buffers)</a:t>
            </a:r>
          </a:p>
          <a:p>
            <a:pPr lvl="1"/>
            <a:r>
              <a:rPr lang="en-US" dirty="0">
                <a:solidFill>
                  <a:srgbClr val="CC0000"/>
                </a:solidFill>
                <a:latin typeface="Tahoma" charset="0"/>
                <a:ea typeface="ＭＳ Ｐゴシック" charset="0"/>
              </a:rPr>
              <a:t>Short cycle time (wakeup/select, </a:t>
            </a:r>
            <a:r>
              <a:rPr lang="en-US" dirty="0" err="1">
                <a:solidFill>
                  <a:srgbClr val="CC0000"/>
                </a:solidFill>
                <a:latin typeface="Tahoma" charset="0"/>
                <a:ea typeface="ＭＳ Ｐゴシック" charset="0"/>
              </a:rPr>
              <a:t>regfile</a:t>
            </a:r>
            <a:r>
              <a:rPr lang="en-US" dirty="0">
                <a:solidFill>
                  <a:srgbClr val="CC0000"/>
                </a:solidFill>
                <a:latin typeface="Tahoma" charset="0"/>
                <a:ea typeface="ＭＳ Ｐゴシック" charset="0"/>
              </a:rPr>
              <a:t>, bypass latencies)</a:t>
            </a:r>
          </a:p>
          <a:p>
            <a:pPr lvl="1"/>
            <a:r>
              <a:rPr lang="en-US" dirty="0">
                <a:solidFill>
                  <a:srgbClr val="CC0000"/>
                </a:solidFill>
                <a:latin typeface="Tahoma" charset="0"/>
                <a:ea typeface="ＭＳ Ｐゴシック" charset="0"/>
              </a:rPr>
              <a:t>Low design and verification complexity</a:t>
            </a:r>
          </a:p>
          <a:p>
            <a:endParaRPr lang="en-US" dirty="0">
              <a:latin typeface="Tahoma" charset="0"/>
            </a:endParaRPr>
          </a:p>
        </p:txBody>
      </p:sp>
    </p:spTree>
    <p:extLst>
      <p:ext uri="{BB962C8B-B14F-4D97-AF65-F5344CB8AC3E}">
        <p14:creationId xmlns:p14="http://schemas.microsoft.com/office/powerpoint/2010/main" val="215643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0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6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6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0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r>
              <a:rPr lang="en-US" dirty="0" err="1">
                <a:latin typeface="Garamond" charset="0"/>
              </a:rPr>
              <a:t>Runahead</a:t>
            </a:r>
            <a:r>
              <a:rPr lang="en-US" dirty="0">
                <a:latin typeface="Garamond" charset="0"/>
              </a:rPr>
              <a:t> Execution</a:t>
            </a:r>
          </a:p>
        </p:txBody>
      </p:sp>
      <p:sp>
        <p:nvSpPr>
          <p:cNvPr id="91138" name="Content Placeholder 2"/>
          <p:cNvSpPr>
            <a:spLocks noGrp="1"/>
          </p:cNvSpPr>
          <p:nvPr>
            <p:ph idx="1"/>
          </p:nvPr>
        </p:nvSpPr>
        <p:spPr>
          <a:xfrm>
            <a:off x="228600" y="996950"/>
            <a:ext cx="8610600" cy="5194300"/>
          </a:xfrm>
        </p:spPr>
        <p:txBody>
          <a:bodyPr/>
          <a:lstStyle/>
          <a:p>
            <a:r>
              <a:rPr lang="en-US" dirty="0">
                <a:solidFill>
                  <a:srgbClr val="0000FF"/>
                </a:solidFill>
                <a:latin typeface="Tahoma" charset="0"/>
              </a:rPr>
              <a:t>A technique to obtain the memory-level parallelism benefits of a large instruction window</a:t>
            </a:r>
          </a:p>
          <a:p>
            <a:pPr>
              <a:buFont typeface="Wingdings" charset="0"/>
              <a:buNone/>
            </a:pPr>
            <a:endParaRPr lang="en-US" sz="1800" dirty="0">
              <a:latin typeface="Tahoma" charset="0"/>
            </a:endParaRPr>
          </a:p>
          <a:p>
            <a:r>
              <a:rPr lang="en-US" dirty="0">
                <a:latin typeface="Tahoma" charset="0"/>
              </a:rPr>
              <a:t>When the oldest instruction is a long-latency cache miss:</a:t>
            </a:r>
          </a:p>
          <a:p>
            <a:pPr lvl="1"/>
            <a:r>
              <a:rPr lang="en-US" dirty="0">
                <a:solidFill>
                  <a:srgbClr val="C00000"/>
                </a:solidFill>
                <a:latin typeface="Tahoma" charset="0"/>
                <a:ea typeface="ＭＳ Ｐゴシック" charset="0"/>
              </a:rPr>
              <a:t>Checkpoint</a:t>
            </a:r>
            <a:r>
              <a:rPr lang="en-US" dirty="0">
                <a:latin typeface="Tahoma" charset="0"/>
                <a:ea typeface="ＭＳ Ｐゴシック" charset="0"/>
              </a:rPr>
              <a:t> architectural state and enter runahead mode</a:t>
            </a:r>
          </a:p>
          <a:p>
            <a:r>
              <a:rPr lang="en-US" dirty="0">
                <a:latin typeface="Tahoma" charset="0"/>
              </a:rPr>
              <a:t>In runahead mode:</a:t>
            </a:r>
          </a:p>
          <a:p>
            <a:pPr lvl="1"/>
            <a:r>
              <a:rPr lang="en-US" dirty="0">
                <a:solidFill>
                  <a:srgbClr val="CC0000"/>
                </a:solidFill>
                <a:latin typeface="Tahoma" charset="0"/>
                <a:ea typeface="ＭＳ Ｐゴシック" charset="0"/>
              </a:rPr>
              <a:t>Speculatively pre-execute instructions</a:t>
            </a:r>
          </a:p>
          <a:p>
            <a:pPr lvl="1"/>
            <a:r>
              <a:rPr lang="en-US" dirty="0">
                <a:solidFill>
                  <a:srgbClr val="CC0000"/>
                </a:solidFill>
                <a:latin typeface="Tahoma" charset="0"/>
                <a:ea typeface="ＭＳ Ｐゴシック" charset="0"/>
              </a:rPr>
              <a:t>The purpose of pre-execution is to generate prefetches</a:t>
            </a:r>
          </a:p>
          <a:p>
            <a:pPr lvl="1"/>
            <a:r>
              <a:rPr lang="en-US" dirty="0">
                <a:latin typeface="Tahoma" charset="0"/>
                <a:ea typeface="ＭＳ Ｐゴシック" charset="0"/>
              </a:rPr>
              <a:t>L2-miss dependent instructions are marked INV and dropped</a:t>
            </a:r>
          </a:p>
          <a:p>
            <a:r>
              <a:rPr lang="en-US" dirty="0">
                <a:latin typeface="Tahoma" charset="0"/>
              </a:rPr>
              <a:t>When the original miss returns:</a:t>
            </a:r>
          </a:p>
          <a:p>
            <a:pPr lvl="1"/>
            <a:r>
              <a:rPr lang="en-US" dirty="0">
                <a:solidFill>
                  <a:srgbClr val="C00000"/>
                </a:solidFill>
                <a:latin typeface="Tahoma" charset="0"/>
                <a:ea typeface="ＭＳ Ｐゴシック" charset="0"/>
              </a:rPr>
              <a:t>Restore checkpoint</a:t>
            </a:r>
            <a:r>
              <a:rPr lang="en-US" dirty="0">
                <a:latin typeface="Tahoma" charset="0"/>
                <a:ea typeface="ＭＳ Ｐゴシック" charset="0"/>
              </a:rPr>
              <a:t>, flush pipeline, resume normal execution</a:t>
            </a:r>
          </a:p>
          <a:p>
            <a:pPr lvl="1"/>
            <a:endParaRPr lang="en-US" sz="1800" dirty="0">
              <a:latin typeface="Tahoma" charset="0"/>
              <a:ea typeface="ＭＳ Ｐゴシック" charset="0"/>
            </a:endParaRPr>
          </a:p>
          <a:p>
            <a:r>
              <a:rPr lang="en-US" sz="2000" dirty="0">
                <a:latin typeface="Tahoma" charset="0"/>
              </a:rPr>
              <a:t>Mutlu et al., </a:t>
            </a:r>
            <a:r>
              <a:rPr lang="ja-JP" altLang="en-US" sz="2000" dirty="0">
                <a:latin typeface="Tahoma" charset="0"/>
              </a:rPr>
              <a:t>“</a:t>
            </a:r>
            <a:r>
              <a:rPr lang="en-US" altLang="ja-JP" sz="2000" dirty="0">
                <a:solidFill>
                  <a:srgbClr val="0E3EFB"/>
                </a:solidFill>
                <a:latin typeface="Tahoma" charset="0"/>
              </a:rPr>
              <a:t>Runahead Execution: An Alternative to Very Large Instruction Windows for Out-of-order Processors</a:t>
            </a:r>
            <a:r>
              <a:rPr lang="en-US" altLang="ja-JP" sz="2000" dirty="0">
                <a:latin typeface="Tahoma" charset="0"/>
              </a:rPr>
              <a:t>,</a:t>
            </a:r>
            <a:r>
              <a:rPr lang="ja-JP" altLang="en-US" sz="2000" dirty="0">
                <a:latin typeface="Tahoma" charset="0"/>
              </a:rPr>
              <a:t>”</a:t>
            </a:r>
            <a:r>
              <a:rPr lang="en-US" altLang="ja-JP" sz="2000" dirty="0">
                <a:latin typeface="Tahoma" charset="0"/>
              </a:rPr>
              <a:t> HPCA 2003.</a:t>
            </a:r>
          </a:p>
          <a:p>
            <a:pPr lvl="1"/>
            <a:endParaRPr lang="en-US" dirty="0">
              <a:latin typeface="Tahoma" charset="0"/>
              <a:ea typeface="ＭＳ Ｐゴシック" charset="0"/>
            </a:endParaRPr>
          </a:p>
        </p:txBody>
      </p:sp>
      <p:sp>
        <p:nvSpPr>
          <p:cNvPr id="9113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EBB9739-FC62-434A-AAAC-2FBB35D738D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64194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13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13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13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13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13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113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113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113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ChangeArrowheads="1"/>
          </p:cNvSpPr>
          <p:nvPr/>
        </p:nvSpPr>
        <p:spPr bwMode="auto">
          <a:xfrm>
            <a:off x="152400" y="5334000"/>
            <a:ext cx="1066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3" name="Text Box 3"/>
          <p:cNvSpPr txBox="1">
            <a:spLocks noChangeArrowheads="1"/>
          </p:cNvSpPr>
          <p:nvPr/>
        </p:nvSpPr>
        <p:spPr bwMode="auto">
          <a:xfrm>
            <a:off x="133350" y="530542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44" name="Rectangle 4"/>
          <p:cNvSpPr>
            <a:spLocks noChangeArrowheads="1"/>
          </p:cNvSpPr>
          <p:nvPr/>
        </p:nvSpPr>
        <p:spPr bwMode="auto">
          <a:xfrm>
            <a:off x="152400" y="3219450"/>
            <a:ext cx="1066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5" name="Text Box 5"/>
          <p:cNvSpPr txBox="1">
            <a:spLocks noChangeArrowheads="1"/>
          </p:cNvSpPr>
          <p:nvPr/>
        </p:nvSpPr>
        <p:spPr bwMode="auto">
          <a:xfrm>
            <a:off x="133350" y="3181350"/>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46" name="Rectangle 6"/>
          <p:cNvSpPr>
            <a:spLocks noChangeArrowheads="1"/>
          </p:cNvSpPr>
          <p:nvPr/>
        </p:nvSpPr>
        <p:spPr bwMode="auto">
          <a:xfrm>
            <a:off x="152400" y="1371600"/>
            <a:ext cx="1066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7" name="Text Box 7"/>
          <p:cNvSpPr txBox="1">
            <a:spLocks noChangeArrowheads="1"/>
          </p:cNvSpPr>
          <p:nvPr/>
        </p:nvSpPr>
        <p:spPr bwMode="auto">
          <a:xfrm>
            <a:off x="142875" y="132397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48" name="Rectangle 8"/>
          <p:cNvSpPr>
            <a:spLocks noChangeArrowheads="1"/>
          </p:cNvSpPr>
          <p:nvPr/>
        </p:nvSpPr>
        <p:spPr bwMode="auto">
          <a:xfrm>
            <a:off x="1447800" y="3219450"/>
            <a:ext cx="2590800" cy="304800"/>
          </a:xfrm>
          <a:prstGeom prst="rect">
            <a:avLst/>
          </a:prstGeom>
          <a:solidFill>
            <a:srgbClr val="FF00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49" name="Rectangle 9" descr="Large checker board"/>
          <p:cNvSpPr>
            <a:spLocks noChangeArrowheads="1"/>
          </p:cNvSpPr>
          <p:nvPr/>
        </p:nvSpPr>
        <p:spPr bwMode="auto">
          <a:xfrm>
            <a:off x="1447800" y="3676650"/>
            <a:ext cx="25908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0" name="Line 10"/>
          <p:cNvSpPr>
            <a:spLocks noChangeShapeType="1"/>
          </p:cNvSpPr>
          <p:nvPr/>
        </p:nvSpPr>
        <p:spPr bwMode="auto">
          <a:xfrm>
            <a:off x="1219200" y="283845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1" name="Text Box 11"/>
          <p:cNvSpPr txBox="1">
            <a:spLocks noChangeArrowheads="1"/>
          </p:cNvSpPr>
          <p:nvPr/>
        </p:nvSpPr>
        <p:spPr bwMode="auto">
          <a:xfrm>
            <a:off x="552450" y="2533650"/>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1 Miss</a:t>
            </a:r>
          </a:p>
        </p:txBody>
      </p:sp>
      <p:sp>
        <p:nvSpPr>
          <p:cNvPr id="291852" name="Text Box 12"/>
          <p:cNvSpPr txBox="1">
            <a:spLocks noChangeArrowheads="1"/>
          </p:cNvSpPr>
          <p:nvPr/>
        </p:nvSpPr>
        <p:spPr bwMode="auto">
          <a:xfrm>
            <a:off x="609600" y="360045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1</a:t>
            </a:r>
          </a:p>
        </p:txBody>
      </p:sp>
      <p:sp>
        <p:nvSpPr>
          <p:cNvPr id="291853" name="Rectangle 13"/>
          <p:cNvSpPr>
            <a:spLocks noChangeArrowheads="1"/>
          </p:cNvSpPr>
          <p:nvPr/>
        </p:nvSpPr>
        <p:spPr bwMode="auto">
          <a:xfrm>
            <a:off x="1219200" y="3219450"/>
            <a:ext cx="228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4" name="Text Box 14"/>
          <p:cNvSpPr txBox="1">
            <a:spLocks noChangeArrowheads="1"/>
          </p:cNvSpPr>
          <p:nvPr/>
        </p:nvSpPr>
        <p:spPr bwMode="auto">
          <a:xfrm>
            <a:off x="2286000" y="3200400"/>
            <a:ext cx="6286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Stall</a:t>
            </a:r>
          </a:p>
        </p:txBody>
      </p:sp>
      <p:sp>
        <p:nvSpPr>
          <p:cNvPr id="291855" name="Rectangle 15" descr="Large checker board"/>
          <p:cNvSpPr>
            <a:spLocks noChangeArrowheads="1"/>
          </p:cNvSpPr>
          <p:nvPr/>
        </p:nvSpPr>
        <p:spPr bwMode="auto">
          <a:xfrm>
            <a:off x="1219200" y="3676650"/>
            <a:ext cx="228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6" name="Rectangle 16"/>
          <p:cNvSpPr>
            <a:spLocks noChangeArrowheads="1"/>
          </p:cNvSpPr>
          <p:nvPr/>
        </p:nvSpPr>
        <p:spPr bwMode="auto">
          <a:xfrm>
            <a:off x="4038600" y="3219450"/>
            <a:ext cx="1371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7" name="Text Box 17"/>
          <p:cNvSpPr txBox="1">
            <a:spLocks noChangeArrowheads="1"/>
          </p:cNvSpPr>
          <p:nvPr/>
        </p:nvSpPr>
        <p:spPr bwMode="auto">
          <a:xfrm>
            <a:off x="4133850" y="319087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58" name="Line 18"/>
          <p:cNvSpPr>
            <a:spLocks noChangeShapeType="1"/>
          </p:cNvSpPr>
          <p:nvPr/>
        </p:nvSpPr>
        <p:spPr bwMode="auto">
          <a:xfrm>
            <a:off x="5410200" y="283845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59" name="Text Box 19"/>
          <p:cNvSpPr txBox="1">
            <a:spLocks noChangeArrowheads="1"/>
          </p:cNvSpPr>
          <p:nvPr/>
        </p:nvSpPr>
        <p:spPr bwMode="auto">
          <a:xfrm>
            <a:off x="4724400" y="2514600"/>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2 Miss</a:t>
            </a:r>
          </a:p>
        </p:txBody>
      </p:sp>
      <p:sp>
        <p:nvSpPr>
          <p:cNvPr id="291860" name="Rectangle 20"/>
          <p:cNvSpPr>
            <a:spLocks noChangeArrowheads="1"/>
          </p:cNvSpPr>
          <p:nvPr/>
        </p:nvSpPr>
        <p:spPr bwMode="auto">
          <a:xfrm>
            <a:off x="5410200" y="3219450"/>
            <a:ext cx="228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1" name="Text Box 21"/>
          <p:cNvSpPr txBox="1">
            <a:spLocks noChangeArrowheads="1"/>
          </p:cNvSpPr>
          <p:nvPr/>
        </p:nvSpPr>
        <p:spPr bwMode="auto">
          <a:xfrm>
            <a:off x="4800600" y="360045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2</a:t>
            </a:r>
          </a:p>
        </p:txBody>
      </p:sp>
      <p:sp>
        <p:nvSpPr>
          <p:cNvPr id="291862" name="Rectangle 22" descr="Large checker board"/>
          <p:cNvSpPr>
            <a:spLocks noChangeArrowheads="1"/>
          </p:cNvSpPr>
          <p:nvPr/>
        </p:nvSpPr>
        <p:spPr bwMode="auto">
          <a:xfrm>
            <a:off x="5410200" y="3676650"/>
            <a:ext cx="228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3" name="Rectangle 23"/>
          <p:cNvSpPr>
            <a:spLocks noChangeArrowheads="1"/>
          </p:cNvSpPr>
          <p:nvPr/>
        </p:nvSpPr>
        <p:spPr bwMode="auto">
          <a:xfrm>
            <a:off x="5638800" y="3219450"/>
            <a:ext cx="2590800" cy="304800"/>
          </a:xfrm>
          <a:prstGeom prst="rect">
            <a:avLst/>
          </a:prstGeom>
          <a:solidFill>
            <a:srgbClr val="FF00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4" name="Text Box 24"/>
          <p:cNvSpPr txBox="1">
            <a:spLocks noChangeArrowheads="1"/>
          </p:cNvSpPr>
          <p:nvPr/>
        </p:nvSpPr>
        <p:spPr bwMode="auto">
          <a:xfrm>
            <a:off x="6686550" y="3200400"/>
            <a:ext cx="6286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Stall</a:t>
            </a:r>
          </a:p>
        </p:txBody>
      </p:sp>
      <p:sp>
        <p:nvSpPr>
          <p:cNvPr id="291865" name="Line 25"/>
          <p:cNvSpPr>
            <a:spLocks noChangeShapeType="1"/>
          </p:cNvSpPr>
          <p:nvPr/>
        </p:nvSpPr>
        <p:spPr bwMode="auto">
          <a:xfrm>
            <a:off x="1219200" y="9906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6" name="Text Box 26"/>
          <p:cNvSpPr txBox="1">
            <a:spLocks noChangeArrowheads="1"/>
          </p:cNvSpPr>
          <p:nvPr/>
        </p:nvSpPr>
        <p:spPr bwMode="auto">
          <a:xfrm>
            <a:off x="542925" y="676275"/>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1 Hit</a:t>
            </a:r>
          </a:p>
        </p:txBody>
      </p:sp>
      <p:sp>
        <p:nvSpPr>
          <p:cNvPr id="291867" name="Rectangle 27"/>
          <p:cNvSpPr>
            <a:spLocks noChangeArrowheads="1"/>
          </p:cNvSpPr>
          <p:nvPr/>
        </p:nvSpPr>
        <p:spPr bwMode="auto">
          <a:xfrm>
            <a:off x="1219200" y="1371600"/>
            <a:ext cx="16002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8" name="Line 28"/>
          <p:cNvSpPr>
            <a:spLocks noChangeShapeType="1"/>
          </p:cNvSpPr>
          <p:nvPr/>
        </p:nvSpPr>
        <p:spPr bwMode="auto">
          <a:xfrm>
            <a:off x="2819400" y="9906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69" name="Text Box 29"/>
          <p:cNvSpPr txBox="1">
            <a:spLocks noChangeArrowheads="1"/>
          </p:cNvSpPr>
          <p:nvPr/>
        </p:nvSpPr>
        <p:spPr bwMode="auto">
          <a:xfrm>
            <a:off x="2190750" y="657225"/>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2 Hit</a:t>
            </a:r>
          </a:p>
        </p:txBody>
      </p:sp>
      <p:sp>
        <p:nvSpPr>
          <p:cNvPr id="291870" name="Rectangle 30"/>
          <p:cNvSpPr>
            <a:spLocks noChangeArrowheads="1"/>
          </p:cNvSpPr>
          <p:nvPr/>
        </p:nvSpPr>
        <p:spPr bwMode="auto">
          <a:xfrm>
            <a:off x="2819400" y="1371600"/>
            <a:ext cx="685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1" name="Text Box 31"/>
          <p:cNvSpPr txBox="1">
            <a:spLocks noChangeArrowheads="1"/>
          </p:cNvSpPr>
          <p:nvPr/>
        </p:nvSpPr>
        <p:spPr bwMode="auto">
          <a:xfrm>
            <a:off x="1504950" y="1323975"/>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72" name="Line 32"/>
          <p:cNvSpPr>
            <a:spLocks noChangeShapeType="1"/>
          </p:cNvSpPr>
          <p:nvPr/>
        </p:nvSpPr>
        <p:spPr bwMode="auto">
          <a:xfrm>
            <a:off x="1219200" y="495300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3" name="Text Box 33"/>
          <p:cNvSpPr txBox="1">
            <a:spLocks noChangeArrowheads="1"/>
          </p:cNvSpPr>
          <p:nvPr/>
        </p:nvSpPr>
        <p:spPr bwMode="auto">
          <a:xfrm>
            <a:off x="542925" y="4638675"/>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1 Miss</a:t>
            </a:r>
          </a:p>
        </p:txBody>
      </p:sp>
      <p:sp>
        <p:nvSpPr>
          <p:cNvPr id="291874" name="Rectangle 34"/>
          <p:cNvSpPr>
            <a:spLocks noChangeArrowheads="1"/>
          </p:cNvSpPr>
          <p:nvPr/>
        </p:nvSpPr>
        <p:spPr bwMode="auto">
          <a:xfrm>
            <a:off x="1371600" y="5334000"/>
            <a:ext cx="1447800" cy="304800"/>
          </a:xfrm>
          <a:prstGeom prst="rect">
            <a:avLst/>
          </a:prstGeom>
          <a:solidFill>
            <a:srgbClr val="00CCFF"/>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5" name="Text Box 35"/>
          <p:cNvSpPr txBox="1">
            <a:spLocks noChangeArrowheads="1"/>
          </p:cNvSpPr>
          <p:nvPr/>
        </p:nvSpPr>
        <p:spPr bwMode="auto">
          <a:xfrm>
            <a:off x="1428750" y="5286375"/>
            <a:ext cx="1238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Runahead</a:t>
            </a:r>
          </a:p>
        </p:txBody>
      </p:sp>
      <p:sp>
        <p:nvSpPr>
          <p:cNvPr id="291876" name="Line 36"/>
          <p:cNvSpPr>
            <a:spLocks noChangeShapeType="1"/>
          </p:cNvSpPr>
          <p:nvPr/>
        </p:nvSpPr>
        <p:spPr bwMode="auto">
          <a:xfrm>
            <a:off x="2819400" y="4953000"/>
            <a:ext cx="0" cy="381000"/>
          </a:xfrm>
          <a:prstGeom prst="line">
            <a:avLst/>
          </a:prstGeom>
          <a:noFill/>
          <a:ln w="22225">
            <a:solidFill>
              <a:srgbClr val="FF0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7" name="Text Box 37"/>
          <p:cNvSpPr txBox="1">
            <a:spLocks noChangeArrowheads="1"/>
          </p:cNvSpPr>
          <p:nvPr/>
        </p:nvSpPr>
        <p:spPr bwMode="auto">
          <a:xfrm>
            <a:off x="2143125" y="4638675"/>
            <a:ext cx="14160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pitchFamily="35" charset="0"/>
                <a:ea typeface="ＭＳ Ｐゴシック"/>
                <a:cs typeface="ＭＳ Ｐゴシック" charset="0"/>
              </a:rPr>
              <a:t>Load 2 Miss</a:t>
            </a:r>
          </a:p>
        </p:txBody>
      </p:sp>
      <p:sp>
        <p:nvSpPr>
          <p:cNvPr id="291878" name="Rectangle 38"/>
          <p:cNvSpPr>
            <a:spLocks noChangeArrowheads="1"/>
          </p:cNvSpPr>
          <p:nvPr/>
        </p:nvSpPr>
        <p:spPr bwMode="auto">
          <a:xfrm>
            <a:off x="4038600" y="5334000"/>
            <a:ext cx="228600" cy="304800"/>
          </a:xfrm>
          <a:prstGeom prst="rect">
            <a:avLst/>
          </a:prstGeom>
          <a:solidFill>
            <a:srgbClr val="FF00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79" name="Rectangle 39"/>
          <p:cNvSpPr>
            <a:spLocks noChangeArrowheads="1"/>
          </p:cNvSpPr>
          <p:nvPr/>
        </p:nvSpPr>
        <p:spPr bwMode="auto">
          <a:xfrm>
            <a:off x="4267200" y="5334000"/>
            <a:ext cx="1371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0" name="Line 40"/>
          <p:cNvSpPr>
            <a:spLocks noChangeShapeType="1"/>
          </p:cNvSpPr>
          <p:nvPr/>
        </p:nvSpPr>
        <p:spPr bwMode="auto">
          <a:xfrm>
            <a:off x="5867400" y="49530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1" name="Text Box 41"/>
          <p:cNvSpPr txBox="1">
            <a:spLocks noChangeArrowheads="1"/>
          </p:cNvSpPr>
          <p:nvPr/>
        </p:nvSpPr>
        <p:spPr bwMode="auto">
          <a:xfrm>
            <a:off x="5200650" y="4638675"/>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2 Hit</a:t>
            </a:r>
          </a:p>
        </p:txBody>
      </p:sp>
      <p:sp>
        <p:nvSpPr>
          <p:cNvPr id="291882" name="Rectangle 42" descr="Large checker board"/>
          <p:cNvSpPr>
            <a:spLocks noChangeArrowheads="1"/>
          </p:cNvSpPr>
          <p:nvPr/>
        </p:nvSpPr>
        <p:spPr bwMode="auto">
          <a:xfrm>
            <a:off x="5638800" y="3676650"/>
            <a:ext cx="25908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3" name="Rectangle 43" descr="Large checker board"/>
          <p:cNvSpPr>
            <a:spLocks noChangeArrowheads="1"/>
          </p:cNvSpPr>
          <p:nvPr/>
        </p:nvSpPr>
        <p:spPr bwMode="auto">
          <a:xfrm>
            <a:off x="2819400" y="6096000"/>
            <a:ext cx="12192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4" name="Rectangle 44" descr="Large checker board"/>
          <p:cNvSpPr>
            <a:spLocks noChangeArrowheads="1"/>
          </p:cNvSpPr>
          <p:nvPr/>
        </p:nvSpPr>
        <p:spPr bwMode="auto">
          <a:xfrm>
            <a:off x="4267200" y="6096000"/>
            <a:ext cx="1371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5" name="Rectangle 45" descr="Large checker board"/>
          <p:cNvSpPr>
            <a:spLocks noChangeArrowheads="1"/>
          </p:cNvSpPr>
          <p:nvPr/>
        </p:nvSpPr>
        <p:spPr bwMode="auto">
          <a:xfrm>
            <a:off x="1371600" y="5791200"/>
            <a:ext cx="14478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6" name="Text Box 46"/>
          <p:cNvSpPr txBox="1">
            <a:spLocks noChangeArrowheads="1"/>
          </p:cNvSpPr>
          <p:nvPr/>
        </p:nvSpPr>
        <p:spPr bwMode="auto">
          <a:xfrm>
            <a:off x="609600" y="571500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1</a:t>
            </a:r>
          </a:p>
        </p:txBody>
      </p:sp>
      <p:sp>
        <p:nvSpPr>
          <p:cNvPr id="291887" name="Text Box 47"/>
          <p:cNvSpPr txBox="1">
            <a:spLocks noChangeArrowheads="1"/>
          </p:cNvSpPr>
          <p:nvPr/>
        </p:nvSpPr>
        <p:spPr bwMode="auto">
          <a:xfrm>
            <a:off x="2209800" y="6019800"/>
            <a:ext cx="623888" cy="274638"/>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Miss 2</a:t>
            </a:r>
          </a:p>
        </p:txBody>
      </p:sp>
      <p:sp>
        <p:nvSpPr>
          <p:cNvPr id="291888" name="Rectangle 48"/>
          <p:cNvSpPr>
            <a:spLocks noChangeArrowheads="1"/>
          </p:cNvSpPr>
          <p:nvPr/>
        </p:nvSpPr>
        <p:spPr bwMode="auto">
          <a:xfrm>
            <a:off x="8229600" y="3219450"/>
            <a:ext cx="4572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89" name="Text Box 49"/>
          <p:cNvSpPr txBox="1">
            <a:spLocks noChangeArrowheads="1"/>
          </p:cNvSpPr>
          <p:nvPr/>
        </p:nvSpPr>
        <p:spPr bwMode="auto">
          <a:xfrm>
            <a:off x="4486275" y="5295900"/>
            <a:ext cx="11112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Compute</a:t>
            </a:r>
          </a:p>
        </p:txBody>
      </p:sp>
      <p:sp>
        <p:nvSpPr>
          <p:cNvPr id="291890" name="Rectangle 50"/>
          <p:cNvSpPr>
            <a:spLocks noChangeArrowheads="1"/>
          </p:cNvSpPr>
          <p:nvPr/>
        </p:nvSpPr>
        <p:spPr bwMode="auto">
          <a:xfrm>
            <a:off x="5867400" y="5334000"/>
            <a:ext cx="6858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1" name="Rectangle 51"/>
          <p:cNvSpPr>
            <a:spLocks noChangeArrowheads="1"/>
          </p:cNvSpPr>
          <p:nvPr/>
        </p:nvSpPr>
        <p:spPr bwMode="auto">
          <a:xfrm>
            <a:off x="2819400" y="5334000"/>
            <a:ext cx="1219200" cy="304800"/>
          </a:xfrm>
          <a:prstGeom prst="rect">
            <a:avLst/>
          </a:prstGeom>
          <a:solidFill>
            <a:srgbClr val="00CCFF"/>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2" name="Line 52"/>
          <p:cNvSpPr>
            <a:spLocks noChangeShapeType="1"/>
          </p:cNvSpPr>
          <p:nvPr/>
        </p:nvSpPr>
        <p:spPr bwMode="auto">
          <a:xfrm>
            <a:off x="4267200" y="4953000"/>
            <a:ext cx="0" cy="381000"/>
          </a:xfrm>
          <a:prstGeom prst="line">
            <a:avLst/>
          </a:prstGeom>
          <a:noFill/>
          <a:ln w="22225">
            <a:solidFill>
              <a:srgbClr val="008000"/>
            </a:solidFill>
            <a:round/>
            <a:headE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3" name="Text Box 53"/>
          <p:cNvSpPr txBox="1">
            <a:spLocks noChangeArrowheads="1"/>
          </p:cNvSpPr>
          <p:nvPr/>
        </p:nvSpPr>
        <p:spPr bwMode="auto">
          <a:xfrm>
            <a:off x="3609975" y="4648200"/>
            <a:ext cx="1225550" cy="366713"/>
          </a:xfrm>
          <a:prstGeom prst="rect">
            <a:avLst/>
          </a:prstGeom>
          <a:noFill/>
          <a:ln w="9525">
            <a:noFill/>
            <a:miter lim="800000"/>
            <a:headEnd/>
            <a:tailEnd/>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pitchFamily="35" charset="0"/>
                <a:ea typeface="ＭＳ Ｐゴシック"/>
                <a:cs typeface="ＭＳ Ｐゴシック" charset="0"/>
              </a:rPr>
              <a:t>Load 1 Hit</a:t>
            </a:r>
          </a:p>
        </p:txBody>
      </p:sp>
      <p:sp>
        <p:nvSpPr>
          <p:cNvPr id="291894" name="Rectangle 54" descr="Large checker board"/>
          <p:cNvSpPr>
            <a:spLocks noChangeArrowheads="1"/>
          </p:cNvSpPr>
          <p:nvPr/>
        </p:nvSpPr>
        <p:spPr bwMode="auto">
          <a:xfrm>
            <a:off x="4038600" y="6096000"/>
            <a:ext cx="2286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5" name="Rectangle 55" descr="Large checker board"/>
          <p:cNvSpPr>
            <a:spLocks noChangeArrowheads="1"/>
          </p:cNvSpPr>
          <p:nvPr/>
        </p:nvSpPr>
        <p:spPr bwMode="auto">
          <a:xfrm>
            <a:off x="2819400" y="5791200"/>
            <a:ext cx="12192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6" name="Rectangle 56"/>
          <p:cNvSpPr>
            <a:spLocks noChangeArrowheads="1"/>
          </p:cNvSpPr>
          <p:nvPr/>
        </p:nvSpPr>
        <p:spPr bwMode="auto">
          <a:xfrm>
            <a:off x="5638800" y="5334000"/>
            <a:ext cx="2286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8" name="Line 58"/>
          <p:cNvSpPr>
            <a:spLocks noChangeShapeType="1"/>
          </p:cNvSpPr>
          <p:nvPr/>
        </p:nvSpPr>
        <p:spPr bwMode="auto">
          <a:xfrm>
            <a:off x="4038600" y="360045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899" name="Line 59"/>
          <p:cNvSpPr>
            <a:spLocks noChangeShapeType="1"/>
          </p:cNvSpPr>
          <p:nvPr/>
        </p:nvSpPr>
        <p:spPr bwMode="auto">
          <a:xfrm>
            <a:off x="8229600" y="360045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0" name="Line 60"/>
          <p:cNvSpPr>
            <a:spLocks noChangeShapeType="1"/>
          </p:cNvSpPr>
          <p:nvPr/>
        </p:nvSpPr>
        <p:spPr bwMode="auto">
          <a:xfrm>
            <a:off x="4038600" y="571500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1" name="Line 61"/>
          <p:cNvSpPr>
            <a:spLocks noChangeShapeType="1"/>
          </p:cNvSpPr>
          <p:nvPr/>
        </p:nvSpPr>
        <p:spPr bwMode="auto">
          <a:xfrm>
            <a:off x="5638800" y="6019800"/>
            <a:ext cx="0" cy="304800"/>
          </a:xfrm>
          <a:prstGeom prst="line">
            <a:avLst/>
          </a:prstGeom>
          <a:noFill/>
          <a:ln w="38100">
            <a:solidFill>
              <a:srgbClr val="0000FF"/>
            </a:solidFill>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2" name="Line 62"/>
          <p:cNvSpPr>
            <a:spLocks noChangeShapeType="1"/>
          </p:cNvSpPr>
          <p:nvPr/>
        </p:nvSpPr>
        <p:spPr bwMode="auto">
          <a:xfrm>
            <a:off x="6553200" y="4343400"/>
            <a:ext cx="0" cy="2286000"/>
          </a:xfrm>
          <a:prstGeom prst="line">
            <a:avLst/>
          </a:prstGeom>
          <a:noFill/>
          <a:ln w="25400">
            <a:solidFill>
              <a:schemeClr val="tx1"/>
            </a:solidFill>
            <a:prstDash val="sysDot"/>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3" name="Line 63"/>
          <p:cNvSpPr>
            <a:spLocks noChangeShapeType="1"/>
          </p:cNvSpPr>
          <p:nvPr/>
        </p:nvSpPr>
        <p:spPr bwMode="auto">
          <a:xfrm>
            <a:off x="8686800" y="914400"/>
            <a:ext cx="0" cy="5715000"/>
          </a:xfrm>
          <a:prstGeom prst="line">
            <a:avLst/>
          </a:prstGeom>
          <a:noFill/>
          <a:ln w="25400">
            <a:solidFill>
              <a:schemeClr val="tx1"/>
            </a:solidFill>
            <a:prstDash val="sysDot"/>
            <a:round/>
            <a:headEnd/>
            <a:tailE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4" name="Line 64"/>
          <p:cNvSpPr>
            <a:spLocks noChangeShapeType="1"/>
          </p:cNvSpPr>
          <p:nvPr/>
        </p:nvSpPr>
        <p:spPr bwMode="auto">
          <a:xfrm>
            <a:off x="6553200" y="5486400"/>
            <a:ext cx="2133600" cy="0"/>
          </a:xfrm>
          <a:prstGeom prst="line">
            <a:avLst/>
          </a:prstGeom>
          <a:noFill/>
          <a:ln w="25400">
            <a:solidFill>
              <a:srgbClr val="800000"/>
            </a:solidFill>
            <a:round/>
            <a:headEnd type="arrow" w="med" len="med"/>
            <a:tailEnd type="arrow"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05" name="Text Box 65"/>
          <p:cNvSpPr txBox="1">
            <a:spLocks noChangeArrowheads="1"/>
          </p:cNvSpPr>
          <p:nvPr/>
        </p:nvSpPr>
        <p:spPr bwMode="auto">
          <a:xfrm>
            <a:off x="6858000" y="5486400"/>
            <a:ext cx="1676400" cy="366713"/>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990000"/>
                </a:solidFill>
                <a:effectLst/>
                <a:uLnTx/>
                <a:uFillTx/>
                <a:latin typeface="Arial" pitchFamily="35" charset="0"/>
                <a:ea typeface="ＭＳ Ｐゴシック"/>
                <a:cs typeface="ＭＳ Ｐゴシック" charset="0"/>
              </a:rPr>
              <a:t>Saved Cycles</a:t>
            </a:r>
          </a:p>
        </p:txBody>
      </p:sp>
      <p:sp>
        <p:nvSpPr>
          <p:cNvPr id="291906" name="Text Box 66"/>
          <p:cNvSpPr txBox="1">
            <a:spLocks noChangeArrowheads="1"/>
          </p:cNvSpPr>
          <p:nvPr/>
        </p:nvSpPr>
        <p:spPr bwMode="auto">
          <a:xfrm>
            <a:off x="79375" y="341313"/>
            <a:ext cx="2225675" cy="366712"/>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Perfect Caches:</a:t>
            </a:r>
          </a:p>
        </p:txBody>
      </p:sp>
      <p:sp>
        <p:nvSpPr>
          <p:cNvPr id="291907" name="Text Box 67"/>
          <p:cNvSpPr txBox="1">
            <a:spLocks noChangeArrowheads="1"/>
          </p:cNvSpPr>
          <p:nvPr/>
        </p:nvSpPr>
        <p:spPr bwMode="auto">
          <a:xfrm>
            <a:off x="66675" y="2133600"/>
            <a:ext cx="1997075" cy="366713"/>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Small Window:</a:t>
            </a:r>
          </a:p>
        </p:txBody>
      </p:sp>
      <p:sp>
        <p:nvSpPr>
          <p:cNvPr id="291908" name="Text Box 68"/>
          <p:cNvSpPr txBox="1">
            <a:spLocks noChangeArrowheads="1"/>
          </p:cNvSpPr>
          <p:nvPr/>
        </p:nvSpPr>
        <p:spPr bwMode="auto">
          <a:xfrm>
            <a:off x="95250" y="4267200"/>
            <a:ext cx="1997075" cy="366713"/>
          </a:xfrm>
          <a:prstGeom prst="rect">
            <a:avLst/>
          </a:prstGeom>
          <a:noFill/>
          <a:ln w="9525">
            <a:noFill/>
            <a:miter lim="800000"/>
            <a:headEnd/>
            <a:tailEnd/>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rPr>
              <a:t>Runahead:</a:t>
            </a:r>
          </a:p>
        </p:txBody>
      </p:sp>
      <p:sp>
        <p:nvSpPr>
          <p:cNvPr id="291909" name="Rectangle 69"/>
          <p:cNvSpPr>
            <a:spLocks noChangeArrowheads="1"/>
          </p:cNvSpPr>
          <p:nvPr/>
        </p:nvSpPr>
        <p:spPr bwMode="auto">
          <a:xfrm>
            <a:off x="1219200" y="5334000"/>
            <a:ext cx="152400" cy="304800"/>
          </a:xfrm>
          <a:prstGeom prst="rect">
            <a:avLst/>
          </a:prstGeom>
          <a:solidFill>
            <a:srgbClr val="00FF00"/>
          </a:solid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291910" name="Rectangle 70" descr="Large checker board"/>
          <p:cNvSpPr>
            <a:spLocks noChangeArrowheads="1"/>
          </p:cNvSpPr>
          <p:nvPr/>
        </p:nvSpPr>
        <p:spPr bwMode="auto">
          <a:xfrm>
            <a:off x="1219200" y="5791200"/>
            <a:ext cx="152400" cy="152400"/>
          </a:xfrm>
          <a:prstGeom prst="rect">
            <a:avLst/>
          </a:prstGeom>
          <a:pattFill prst="lgCheck">
            <a:fgClr>
              <a:srgbClr val="0000FF"/>
            </a:fgClr>
            <a:bgClr>
              <a:schemeClr val="bg1"/>
            </a:bgClr>
          </a:pattFill>
          <a:ln w="9525">
            <a:solidFill>
              <a:schemeClr val="tx1"/>
            </a:solidFill>
            <a:miter lim="800000"/>
            <a:headEnd/>
            <a:tailE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5" charset="0"/>
              <a:ea typeface="ＭＳ Ｐゴシック"/>
              <a:cs typeface="ＭＳ Ｐゴシック" charset="0"/>
            </a:endParaRPr>
          </a:p>
        </p:txBody>
      </p:sp>
      <p:sp>
        <p:nvSpPr>
          <p:cNvPr id="92229" name="Rectangle 71"/>
          <p:cNvSpPr>
            <a:spLocks noGrp="1" noChangeArrowheads="1"/>
          </p:cNvSpPr>
          <p:nvPr>
            <p:ph type="title" idx="4294967295"/>
          </p:nvPr>
        </p:nvSpPr>
        <p:spPr>
          <a:xfrm>
            <a:off x="533400" y="-152400"/>
            <a:ext cx="8610600" cy="1066800"/>
          </a:xfrm>
          <a:noFill/>
        </p:spPr>
        <p:txBody>
          <a:bodyPr/>
          <a:lstStyle/>
          <a:p>
            <a:pPr eaLnBrk="1" hangingPunct="1"/>
            <a:r>
              <a:rPr lang="en-US" sz="3600">
                <a:solidFill>
                  <a:srgbClr val="008000"/>
                </a:solidFill>
                <a:latin typeface="Garamond" charset="0"/>
              </a:rPr>
              <a:t>Runahead Example</a:t>
            </a:r>
          </a:p>
        </p:txBody>
      </p:sp>
    </p:spTree>
    <p:custDataLst>
      <p:tags r:id="rId1"/>
    </p:custDataLst>
    <p:extLst>
      <p:ext uri="{BB962C8B-B14F-4D97-AF65-F5344CB8AC3E}">
        <p14:creationId xmlns:p14="http://schemas.microsoft.com/office/powerpoint/2010/main" val="15516256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19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91846"/>
                                        </p:tgtEl>
                                        <p:attrNameLst>
                                          <p:attrName>style.visibility</p:attrName>
                                        </p:attrNameLst>
                                      </p:cBhvr>
                                      <p:to>
                                        <p:strVal val="visible"/>
                                      </p:to>
                                    </p:set>
                                    <p:animEffect transition="in" filter="slide(fromLeft)">
                                      <p:cBhvr>
                                        <p:cTn id="11" dur="500"/>
                                        <p:tgtEl>
                                          <p:spTgt spid="291846"/>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291847"/>
                                        </p:tgtEl>
                                        <p:attrNameLst>
                                          <p:attrName>style.visibility</p:attrName>
                                        </p:attrNameLst>
                                      </p:cBhvr>
                                      <p:to>
                                        <p:strVal val="visible"/>
                                      </p:to>
                                    </p:set>
                                    <p:animEffect transition="in" filter="slide(fromLeft)">
                                      <p:cBhvr>
                                        <p:cTn id="14" dur="500"/>
                                        <p:tgtEl>
                                          <p:spTgt spid="29184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1" fill="hold" nodeType="clickEffect">
                                  <p:stCondLst>
                                    <p:cond delay="0"/>
                                  </p:stCondLst>
                                  <p:childTnLst>
                                    <p:set>
                                      <p:cBhvr>
                                        <p:cTn id="18" dur="1" fill="hold">
                                          <p:stCondLst>
                                            <p:cond delay="0"/>
                                          </p:stCondLst>
                                        </p:cTn>
                                        <p:tgtEl>
                                          <p:spTgt spid="291865"/>
                                        </p:tgtEl>
                                        <p:attrNameLst>
                                          <p:attrName>style.visibility</p:attrName>
                                        </p:attrNameLst>
                                      </p:cBhvr>
                                      <p:to>
                                        <p:strVal val="visible"/>
                                      </p:to>
                                    </p:set>
                                    <p:animEffect transition="in" filter="slide(fromTop)">
                                      <p:cBhvr>
                                        <p:cTn id="19" dur="500"/>
                                        <p:tgtEl>
                                          <p:spTgt spid="291865"/>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291866"/>
                                        </p:tgtEl>
                                        <p:attrNameLst>
                                          <p:attrName>style.visibility</p:attrName>
                                        </p:attrNameLst>
                                      </p:cBhvr>
                                      <p:to>
                                        <p:strVal val="visible"/>
                                      </p:to>
                                    </p:set>
                                    <p:animEffect transition="in" filter="slide(fromTop)">
                                      <p:cBhvr>
                                        <p:cTn id="22" dur="500"/>
                                        <p:tgtEl>
                                          <p:spTgt spid="29186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291867"/>
                                        </p:tgtEl>
                                        <p:attrNameLst>
                                          <p:attrName>style.visibility</p:attrName>
                                        </p:attrNameLst>
                                      </p:cBhvr>
                                      <p:to>
                                        <p:strVal val="visible"/>
                                      </p:to>
                                    </p:set>
                                    <p:animEffect transition="in" filter="slide(fromLeft)">
                                      <p:cBhvr>
                                        <p:cTn id="27" dur="500"/>
                                        <p:tgtEl>
                                          <p:spTgt spid="291867"/>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291871"/>
                                        </p:tgtEl>
                                        <p:attrNameLst>
                                          <p:attrName>style.visibility</p:attrName>
                                        </p:attrNameLst>
                                      </p:cBhvr>
                                      <p:to>
                                        <p:strVal val="visible"/>
                                      </p:to>
                                    </p:set>
                                    <p:animEffect transition="in" filter="slide(fromLeft)">
                                      <p:cBhvr>
                                        <p:cTn id="30" dur="500"/>
                                        <p:tgtEl>
                                          <p:spTgt spid="29187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2" presetClass="entr" presetSubtype="1" fill="hold" nodeType="clickEffect">
                                  <p:stCondLst>
                                    <p:cond delay="0"/>
                                  </p:stCondLst>
                                  <p:childTnLst>
                                    <p:set>
                                      <p:cBhvr>
                                        <p:cTn id="34" dur="1" fill="hold">
                                          <p:stCondLst>
                                            <p:cond delay="0"/>
                                          </p:stCondLst>
                                        </p:cTn>
                                        <p:tgtEl>
                                          <p:spTgt spid="291868"/>
                                        </p:tgtEl>
                                        <p:attrNameLst>
                                          <p:attrName>style.visibility</p:attrName>
                                        </p:attrNameLst>
                                      </p:cBhvr>
                                      <p:to>
                                        <p:strVal val="visible"/>
                                      </p:to>
                                    </p:set>
                                    <p:animEffect transition="in" filter="slide(fromTop)">
                                      <p:cBhvr>
                                        <p:cTn id="35" dur="500"/>
                                        <p:tgtEl>
                                          <p:spTgt spid="291868"/>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291869"/>
                                        </p:tgtEl>
                                        <p:attrNameLst>
                                          <p:attrName>style.visibility</p:attrName>
                                        </p:attrNameLst>
                                      </p:cBhvr>
                                      <p:to>
                                        <p:strVal val="visible"/>
                                      </p:to>
                                    </p:set>
                                    <p:animEffect transition="in" filter="slide(fromTop)">
                                      <p:cBhvr>
                                        <p:cTn id="38" dur="500"/>
                                        <p:tgtEl>
                                          <p:spTgt spid="291869"/>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291870"/>
                                        </p:tgtEl>
                                        <p:attrNameLst>
                                          <p:attrName>style.visibility</p:attrName>
                                        </p:attrNameLst>
                                      </p:cBhvr>
                                      <p:to>
                                        <p:strVal val="visible"/>
                                      </p:to>
                                    </p:set>
                                    <p:animEffect transition="in" filter="slide(fromLeft)">
                                      <p:cBhvr>
                                        <p:cTn id="43" dur="500"/>
                                        <p:tgtEl>
                                          <p:spTgt spid="29187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1907"/>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8" fill="hold" grpId="0" nodeType="clickEffect">
                                  <p:stCondLst>
                                    <p:cond delay="0"/>
                                  </p:stCondLst>
                                  <p:childTnLst>
                                    <p:set>
                                      <p:cBhvr>
                                        <p:cTn id="51" dur="1" fill="hold">
                                          <p:stCondLst>
                                            <p:cond delay="0"/>
                                          </p:stCondLst>
                                        </p:cTn>
                                        <p:tgtEl>
                                          <p:spTgt spid="291844"/>
                                        </p:tgtEl>
                                        <p:attrNameLst>
                                          <p:attrName>style.visibility</p:attrName>
                                        </p:attrNameLst>
                                      </p:cBhvr>
                                      <p:to>
                                        <p:strVal val="visible"/>
                                      </p:to>
                                    </p:set>
                                    <p:animEffect transition="in" filter="slide(fromLeft)">
                                      <p:cBhvr>
                                        <p:cTn id="52" dur="500"/>
                                        <p:tgtEl>
                                          <p:spTgt spid="291844"/>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291845"/>
                                        </p:tgtEl>
                                        <p:attrNameLst>
                                          <p:attrName>style.visibility</p:attrName>
                                        </p:attrNameLst>
                                      </p:cBhvr>
                                      <p:to>
                                        <p:strVal val="visible"/>
                                      </p:to>
                                    </p:set>
                                    <p:animEffect transition="in" filter="slide(fromLeft)">
                                      <p:cBhvr>
                                        <p:cTn id="55" dur="500"/>
                                        <p:tgtEl>
                                          <p:spTgt spid="29184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1" fill="hold" nodeType="clickEffect">
                                  <p:stCondLst>
                                    <p:cond delay="0"/>
                                  </p:stCondLst>
                                  <p:childTnLst>
                                    <p:set>
                                      <p:cBhvr>
                                        <p:cTn id="59" dur="1" fill="hold">
                                          <p:stCondLst>
                                            <p:cond delay="0"/>
                                          </p:stCondLst>
                                        </p:cTn>
                                        <p:tgtEl>
                                          <p:spTgt spid="291850"/>
                                        </p:tgtEl>
                                        <p:attrNameLst>
                                          <p:attrName>style.visibility</p:attrName>
                                        </p:attrNameLst>
                                      </p:cBhvr>
                                      <p:to>
                                        <p:strVal val="visible"/>
                                      </p:to>
                                    </p:set>
                                    <p:animEffect transition="in" filter="slide(fromTop)">
                                      <p:cBhvr>
                                        <p:cTn id="60" dur="500"/>
                                        <p:tgtEl>
                                          <p:spTgt spid="291850"/>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91851"/>
                                        </p:tgtEl>
                                        <p:attrNameLst>
                                          <p:attrName>style.visibility</p:attrName>
                                        </p:attrNameLst>
                                      </p:cBhvr>
                                      <p:to>
                                        <p:strVal val="visible"/>
                                      </p:to>
                                    </p:set>
                                    <p:animEffect transition="in" filter="slide(fromTop)">
                                      <p:cBhvr>
                                        <p:cTn id="63" dur="500"/>
                                        <p:tgtEl>
                                          <p:spTgt spid="291851"/>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2" presetClass="entr" presetSubtype="8" fill="hold" grpId="0" nodeType="clickEffect">
                                  <p:stCondLst>
                                    <p:cond delay="0"/>
                                  </p:stCondLst>
                                  <p:childTnLst>
                                    <p:set>
                                      <p:cBhvr>
                                        <p:cTn id="67" dur="1" fill="hold">
                                          <p:stCondLst>
                                            <p:cond delay="0"/>
                                          </p:stCondLst>
                                        </p:cTn>
                                        <p:tgtEl>
                                          <p:spTgt spid="291853"/>
                                        </p:tgtEl>
                                        <p:attrNameLst>
                                          <p:attrName>style.visibility</p:attrName>
                                        </p:attrNameLst>
                                      </p:cBhvr>
                                      <p:to>
                                        <p:strVal val="visible"/>
                                      </p:to>
                                    </p:set>
                                    <p:animEffect transition="in" filter="slide(fromLeft)">
                                      <p:cBhvr>
                                        <p:cTn id="68" dur="500"/>
                                        <p:tgtEl>
                                          <p:spTgt spid="291853"/>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291855"/>
                                        </p:tgtEl>
                                        <p:attrNameLst>
                                          <p:attrName>style.visibility</p:attrName>
                                        </p:attrNameLst>
                                      </p:cBhvr>
                                      <p:to>
                                        <p:strVal val="visible"/>
                                      </p:to>
                                    </p:set>
                                    <p:animEffect transition="in" filter="slide(fromLeft)">
                                      <p:cBhvr>
                                        <p:cTn id="71" dur="500"/>
                                        <p:tgtEl>
                                          <p:spTgt spid="291855"/>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91852"/>
                                        </p:tgtEl>
                                        <p:attrNameLst>
                                          <p:attrName>style.visibility</p:attrName>
                                        </p:attrNameLst>
                                      </p:cBhvr>
                                      <p:to>
                                        <p:strVal val="visible"/>
                                      </p:to>
                                    </p:set>
                                    <p:animEffect transition="in" filter="slide(fromLeft)">
                                      <p:cBhvr>
                                        <p:cTn id="74" dur="500"/>
                                        <p:tgtEl>
                                          <p:spTgt spid="29185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2" presetClass="entr" presetSubtype="8" fill="hold" grpId="0" nodeType="clickEffect">
                                  <p:stCondLst>
                                    <p:cond delay="0"/>
                                  </p:stCondLst>
                                  <p:childTnLst>
                                    <p:set>
                                      <p:cBhvr>
                                        <p:cTn id="78" dur="1" fill="hold">
                                          <p:stCondLst>
                                            <p:cond delay="0"/>
                                          </p:stCondLst>
                                        </p:cTn>
                                        <p:tgtEl>
                                          <p:spTgt spid="291848"/>
                                        </p:tgtEl>
                                        <p:attrNameLst>
                                          <p:attrName>style.visibility</p:attrName>
                                        </p:attrNameLst>
                                      </p:cBhvr>
                                      <p:to>
                                        <p:strVal val="visible"/>
                                      </p:to>
                                    </p:set>
                                    <p:animEffect transition="in" filter="slide(fromLeft)">
                                      <p:cBhvr>
                                        <p:cTn id="79" dur="500"/>
                                        <p:tgtEl>
                                          <p:spTgt spid="291848"/>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291849"/>
                                        </p:tgtEl>
                                        <p:attrNameLst>
                                          <p:attrName>style.visibility</p:attrName>
                                        </p:attrNameLst>
                                      </p:cBhvr>
                                      <p:to>
                                        <p:strVal val="visible"/>
                                      </p:to>
                                    </p:set>
                                    <p:animEffect transition="in" filter="slide(fromLeft)">
                                      <p:cBhvr>
                                        <p:cTn id="82" dur="500"/>
                                        <p:tgtEl>
                                          <p:spTgt spid="291849"/>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291854"/>
                                        </p:tgtEl>
                                        <p:attrNameLst>
                                          <p:attrName>style.visibility</p:attrName>
                                        </p:attrNameLst>
                                      </p:cBhvr>
                                      <p:to>
                                        <p:strVal val="visible"/>
                                      </p:to>
                                    </p:set>
                                    <p:animEffect transition="in" filter="slide(fromLeft)">
                                      <p:cBhvr>
                                        <p:cTn id="85" dur="500"/>
                                        <p:tgtEl>
                                          <p:spTgt spid="291854"/>
                                        </p:tgtEl>
                                      </p:cBhvr>
                                    </p:animEffect>
                                  </p:childTnLst>
                                </p:cTn>
                              </p:par>
                            </p:childTnLst>
                          </p:cTn>
                        </p:par>
                        <p:par>
                          <p:cTn id="86" fill="hold" nodeType="afterGroup">
                            <p:stCondLst>
                              <p:cond delay="500"/>
                            </p:stCondLst>
                            <p:childTnLst>
                              <p:par>
                                <p:cTn id="87" presetID="1" presetClass="entr" presetSubtype="0" fill="hold" nodeType="afterEffect">
                                  <p:stCondLst>
                                    <p:cond delay="0"/>
                                  </p:stCondLst>
                                  <p:childTnLst>
                                    <p:set>
                                      <p:cBhvr>
                                        <p:cTn id="88" dur="1" fill="hold">
                                          <p:stCondLst>
                                            <p:cond delay="0"/>
                                          </p:stCondLst>
                                        </p:cTn>
                                        <p:tgtEl>
                                          <p:spTgt spid="291898"/>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2" presetClass="entr" presetSubtype="8" fill="hold" grpId="0" nodeType="clickEffect">
                                  <p:stCondLst>
                                    <p:cond delay="0"/>
                                  </p:stCondLst>
                                  <p:childTnLst>
                                    <p:set>
                                      <p:cBhvr>
                                        <p:cTn id="92" dur="1" fill="hold">
                                          <p:stCondLst>
                                            <p:cond delay="0"/>
                                          </p:stCondLst>
                                        </p:cTn>
                                        <p:tgtEl>
                                          <p:spTgt spid="291857"/>
                                        </p:tgtEl>
                                        <p:attrNameLst>
                                          <p:attrName>style.visibility</p:attrName>
                                        </p:attrNameLst>
                                      </p:cBhvr>
                                      <p:to>
                                        <p:strVal val="visible"/>
                                      </p:to>
                                    </p:set>
                                    <p:animEffect transition="in" filter="slide(fromLeft)">
                                      <p:cBhvr>
                                        <p:cTn id="93" dur="500"/>
                                        <p:tgtEl>
                                          <p:spTgt spid="291857"/>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291856"/>
                                        </p:tgtEl>
                                        <p:attrNameLst>
                                          <p:attrName>style.visibility</p:attrName>
                                        </p:attrNameLst>
                                      </p:cBhvr>
                                      <p:to>
                                        <p:strVal val="visible"/>
                                      </p:to>
                                    </p:set>
                                    <p:animEffect transition="in" filter="slide(fromLeft)">
                                      <p:cBhvr>
                                        <p:cTn id="96" dur="500"/>
                                        <p:tgtEl>
                                          <p:spTgt spid="291856"/>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2" presetClass="entr" presetSubtype="1" fill="hold" nodeType="clickEffect">
                                  <p:stCondLst>
                                    <p:cond delay="0"/>
                                  </p:stCondLst>
                                  <p:childTnLst>
                                    <p:set>
                                      <p:cBhvr>
                                        <p:cTn id="100" dur="1" fill="hold">
                                          <p:stCondLst>
                                            <p:cond delay="0"/>
                                          </p:stCondLst>
                                        </p:cTn>
                                        <p:tgtEl>
                                          <p:spTgt spid="291858"/>
                                        </p:tgtEl>
                                        <p:attrNameLst>
                                          <p:attrName>style.visibility</p:attrName>
                                        </p:attrNameLst>
                                      </p:cBhvr>
                                      <p:to>
                                        <p:strVal val="visible"/>
                                      </p:to>
                                    </p:set>
                                    <p:animEffect transition="in" filter="slide(fromTop)">
                                      <p:cBhvr>
                                        <p:cTn id="101" dur="500"/>
                                        <p:tgtEl>
                                          <p:spTgt spid="291858"/>
                                        </p:tgtEl>
                                      </p:cBhvr>
                                    </p:animEffect>
                                  </p:childTnLst>
                                </p:cTn>
                              </p:par>
                              <p:par>
                                <p:cTn id="102" presetID="12" presetClass="entr" presetSubtype="1" fill="hold" grpId="0" nodeType="withEffect">
                                  <p:stCondLst>
                                    <p:cond delay="0"/>
                                  </p:stCondLst>
                                  <p:childTnLst>
                                    <p:set>
                                      <p:cBhvr>
                                        <p:cTn id="103" dur="1" fill="hold">
                                          <p:stCondLst>
                                            <p:cond delay="0"/>
                                          </p:stCondLst>
                                        </p:cTn>
                                        <p:tgtEl>
                                          <p:spTgt spid="291859"/>
                                        </p:tgtEl>
                                        <p:attrNameLst>
                                          <p:attrName>style.visibility</p:attrName>
                                        </p:attrNameLst>
                                      </p:cBhvr>
                                      <p:to>
                                        <p:strVal val="visible"/>
                                      </p:to>
                                    </p:set>
                                    <p:animEffect transition="in" filter="slide(fromTop)">
                                      <p:cBhvr>
                                        <p:cTn id="104" dur="500"/>
                                        <p:tgtEl>
                                          <p:spTgt spid="291859"/>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2" presetClass="entr" presetSubtype="8" fill="hold" grpId="0" nodeType="clickEffect">
                                  <p:stCondLst>
                                    <p:cond delay="0"/>
                                  </p:stCondLst>
                                  <p:childTnLst>
                                    <p:set>
                                      <p:cBhvr>
                                        <p:cTn id="108" dur="1" fill="hold">
                                          <p:stCondLst>
                                            <p:cond delay="0"/>
                                          </p:stCondLst>
                                        </p:cTn>
                                        <p:tgtEl>
                                          <p:spTgt spid="291860"/>
                                        </p:tgtEl>
                                        <p:attrNameLst>
                                          <p:attrName>style.visibility</p:attrName>
                                        </p:attrNameLst>
                                      </p:cBhvr>
                                      <p:to>
                                        <p:strVal val="visible"/>
                                      </p:to>
                                    </p:set>
                                    <p:animEffect transition="in" filter="slide(fromLeft)">
                                      <p:cBhvr>
                                        <p:cTn id="109" dur="500"/>
                                        <p:tgtEl>
                                          <p:spTgt spid="291860"/>
                                        </p:tgtEl>
                                      </p:cBhvr>
                                    </p:animEffect>
                                  </p:childTnLst>
                                </p:cTn>
                              </p:par>
                              <p:par>
                                <p:cTn id="110" presetID="12" presetClass="entr" presetSubtype="8" fill="hold" grpId="0" nodeType="withEffect">
                                  <p:stCondLst>
                                    <p:cond delay="0"/>
                                  </p:stCondLst>
                                  <p:childTnLst>
                                    <p:set>
                                      <p:cBhvr>
                                        <p:cTn id="111" dur="1" fill="hold">
                                          <p:stCondLst>
                                            <p:cond delay="0"/>
                                          </p:stCondLst>
                                        </p:cTn>
                                        <p:tgtEl>
                                          <p:spTgt spid="291861"/>
                                        </p:tgtEl>
                                        <p:attrNameLst>
                                          <p:attrName>style.visibility</p:attrName>
                                        </p:attrNameLst>
                                      </p:cBhvr>
                                      <p:to>
                                        <p:strVal val="visible"/>
                                      </p:to>
                                    </p:set>
                                    <p:animEffect transition="in" filter="slide(fromLeft)">
                                      <p:cBhvr>
                                        <p:cTn id="112" dur="500"/>
                                        <p:tgtEl>
                                          <p:spTgt spid="291861"/>
                                        </p:tgtEl>
                                      </p:cBhvr>
                                    </p:animEffect>
                                  </p:childTnLst>
                                </p:cTn>
                              </p:par>
                              <p:par>
                                <p:cTn id="113" presetID="12" presetClass="entr" presetSubtype="8" fill="hold" grpId="0" nodeType="withEffect">
                                  <p:stCondLst>
                                    <p:cond delay="0"/>
                                  </p:stCondLst>
                                  <p:childTnLst>
                                    <p:set>
                                      <p:cBhvr>
                                        <p:cTn id="114" dur="1" fill="hold">
                                          <p:stCondLst>
                                            <p:cond delay="0"/>
                                          </p:stCondLst>
                                        </p:cTn>
                                        <p:tgtEl>
                                          <p:spTgt spid="291862"/>
                                        </p:tgtEl>
                                        <p:attrNameLst>
                                          <p:attrName>style.visibility</p:attrName>
                                        </p:attrNameLst>
                                      </p:cBhvr>
                                      <p:to>
                                        <p:strVal val="visible"/>
                                      </p:to>
                                    </p:set>
                                    <p:animEffect transition="in" filter="slide(fromLeft)">
                                      <p:cBhvr>
                                        <p:cTn id="115" dur="500"/>
                                        <p:tgtEl>
                                          <p:spTgt spid="291862"/>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12" presetClass="entr" presetSubtype="8" fill="hold" grpId="0" nodeType="clickEffect">
                                  <p:stCondLst>
                                    <p:cond delay="0"/>
                                  </p:stCondLst>
                                  <p:childTnLst>
                                    <p:set>
                                      <p:cBhvr>
                                        <p:cTn id="119" dur="1" fill="hold">
                                          <p:stCondLst>
                                            <p:cond delay="0"/>
                                          </p:stCondLst>
                                        </p:cTn>
                                        <p:tgtEl>
                                          <p:spTgt spid="291863"/>
                                        </p:tgtEl>
                                        <p:attrNameLst>
                                          <p:attrName>style.visibility</p:attrName>
                                        </p:attrNameLst>
                                      </p:cBhvr>
                                      <p:to>
                                        <p:strVal val="visible"/>
                                      </p:to>
                                    </p:set>
                                    <p:animEffect transition="in" filter="slide(fromLeft)">
                                      <p:cBhvr>
                                        <p:cTn id="120" dur="500"/>
                                        <p:tgtEl>
                                          <p:spTgt spid="291863"/>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291864"/>
                                        </p:tgtEl>
                                        <p:attrNameLst>
                                          <p:attrName>style.visibility</p:attrName>
                                        </p:attrNameLst>
                                      </p:cBhvr>
                                      <p:to>
                                        <p:strVal val="visible"/>
                                      </p:to>
                                    </p:set>
                                    <p:animEffect transition="in" filter="slide(fromLeft)">
                                      <p:cBhvr>
                                        <p:cTn id="123" dur="500"/>
                                        <p:tgtEl>
                                          <p:spTgt spid="291864"/>
                                        </p:tgtEl>
                                      </p:cBhvr>
                                    </p:animEffect>
                                  </p:childTnLst>
                                </p:cTn>
                              </p:par>
                              <p:par>
                                <p:cTn id="124" presetID="12" presetClass="entr" presetSubtype="8" fill="hold" grpId="0" nodeType="withEffect">
                                  <p:stCondLst>
                                    <p:cond delay="0"/>
                                  </p:stCondLst>
                                  <p:childTnLst>
                                    <p:set>
                                      <p:cBhvr>
                                        <p:cTn id="125" dur="1" fill="hold">
                                          <p:stCondLst>
                                            <p:cond delay="0"/>
                                          </p:stCondLst>
                                        </p:cTn>
                                        <p:tgtEl>
                                          <p:spTgt spid="291882"/>
                                        </p:tgtEl>
                                        <p:attrNameLst>
                                          <p:attrName>style.visibility</p:attrName>
                                        </p:attrNameLst>
                                      </p:cBhvr>
                                      <p:to>
                                        <p:strVal val="visible"/>
                                      </p:to>
                                    </p:set>
                                    <p:animEffect transition="in" filter="slide(fromLeft)">
                                      <p:cBhvr>
                                        <p:cTn id="126" dur="500"/>
                                        <p:tgtEl>
                                          <p:spTgt spid="291882"/>
                                        </p:tgtEl>
                                      </p:cBhvr>
                                    </p:animEffect>
                                  </p:childTnLst>
                                </p:cTn>
                              </p:par>
                            </p:childTnLst>
                          </p:cTn>
                        </p:par>
                        <p:par>
                          <p:cTn id="127" fill="hold" nodeType="afterGroup">
                            <p:stCondLst>
                              <p:cond delay="500"/>
                            </p:stCondLst>
                            <p:childTnLst>
                              <p:par>
                                <p:cTn id="128" presetID="1" presetClass="entr" presetSubtype="0" fill="hold" nodeType="afterEffect">
                                  <p:stCondLst>
                                    <p:cond delay="0"/>
                                  </p:stCondLst>
                                  <p:childTnLst>
                                    <p:set>
                                      <p:cBhvr>
                                        <p:cTn id="129" dur="1" fill="hold">
                                          <p:stCondLst>
                                            <p:cond delay="0"/>
                                          </p:stCondLst>
                                        </p:cTn>
                                        <p:tgtEl>
                                          <p:spTgt spid="291899"/>
                                        </p:tgtEl>
                                        <p:attrNameLst>
                                          <p:attrName>style.visibility</p:attrName>
                                        </p:attrNameLst>
                                      </p:cBhvr>
                                      <p:to>
                                        <p:strVal val="visible"/>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12" presetClass="entr" presetSubtype="8" fill="hold" grpId="0" nodeType="clickEffect">
                                  <p:stCondLst>
                                    <p:cond delay="0"/>
                                  </p:stCondLst>
                                  <p:childTnLst>
                                    <p:set>
                                      <p:cBhvr>
                                        <p:cTn id="133" dur="1" fill="hold">
                                          <p:stCondLst>
                                            <p:cond delay="0"/>
                                          </p:stCondLst>
                                        </p:cTn>
                                        <p:tgtEl>
                                          <p:spTgt spid="291888"/>
                                        </p:tgtEl>
                                        <p:attrNameLst>
                                          <p:attrName>style.visibility</p:attrName>
                                        </p:attrNameLst>
                                      </p:cBhvr>
                                      <p:to>
                                        <p:strVal val="visible"/>
                                      </p:to>
                                    </p:set>
                                    <p:animEffect transition="in" filter="slide(fromLeft)">
                                      <p:cBhvr>
                                        <p:cTn id="134" dur="500"/>
                                        <p:tgtEl>
                                          <p:spTgt spid="291888"/>
                                        </p:tgtEl>
                                      </p:cBhvr>
                                    </p:animEffec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291908"/>
                                        </p:tgtEl>
                                        <p:attrNameLst>
                                          <p:attrName>style.visibility</p:attrName>
                                        </p:attrNameLst>
                                      </p:cBhvr>
                                      <p:to>
                                        <p:strVal val="visibl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2" presetClass="entr" presetSubtype="8" fill="hold" grpId="0" nodeType="clickEffect">
                                  <p:stCondLst>
                                    <p:cond delay="0"/>
                                  </p:stCondLst>
                                  <p:childTnLst>
                                    <p:set>
                                      <p:cBhvr>
                                        <p:cTn id="142" dur="1" fill="hold">
                                          <p:stCondLst>
                                            <p:cond delay="0"/>
                                          </p:stCondLst>
                                        </p:cTn>
                                        <p:tgtEl>
                                          <p:spTgt spid="291842"/>
                                        </p:tgtEl>
                                        <p:attrNameLst>
                                          <p:attrName>style.visibility</p:attrName>
                                        </p:attrNameLst>
                                      </p:cBhvr>
                                      <p:to>
                                        <p:strVal val="visible"/>
                                      </p:to>
                                    </p:set>
                                    <p:animEffect transition="in" filter="slide(fromLeft)">
                                      <p:cBhvr>
                                        <p:cTn id="143" dur="500"/>
                                        <p:tgtEl>
                                          <p:spTgt spid="291842"/>
                                        </p:tgtEl>
                                      </p:cBhvr>
                                    </p:animEffect>
                                  </p:childTnLst>
                                </p:cTn>
                              </p:par>
                              <p:par>
                                <p:cTn id="144" presetID="12" presetClass="entr" presetSubtype="8" fill="hold" grpId="0" nodeType="withEffect">
                                  <p:stCondLst>
                                    <p:cond delay="0"/>
                                  </p:stCondLst>
                                  <p:childTnLst>
                                    <p:set>
                                      <p:cBhvr>
                                        <p:cTn id="145" dur="1" fill="hold">
                                          <p:stCondLst>
                                            <p:cond delay="0"/>
                                          </p:stCondLst>
                                        </p:cTn>
                                        <p:tgtEl>
                                          <p:spTgt spid="291843"/>
                                        </p:tgtEl>
                                        <p:attrNameLst>
                                          <p:attrName>style.visibility</p:attrName>
                                        </p:attrNameLst>
                                      </p:cBhvr>
                                      <p:to>
                                        <p:strVal val="visible"/>
                                      </p:to>
                                    </p:set>
                                    <p:animEffect transition="in" filter="slide(fromLeft)">
                                      <p:cBhvr>
                                        <p:cTn id="146" dur="500"/>
                                        <p:tgtEl>
                                          <p:spTgt spid="291843"/>
                                        </p:tgtEl>
                                      </p:cBhvr>
                                    </p:animEffec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2" presetClass="entr" presetSubtype="1" fill="hold" nodeType="clickEffect">
                                  <p:stCondLst>
                                    <p:cond delay="0"/>
                                  </p:stCondLst>
                                  <p:childTnLst>
                                    <p:set>
                                      <p:cBhvr>
                                        <p:cTn id="150" dur="1" fill="hold">
                                          <p:stCondLst>
                                            <p:cond delay="0"/>
                                          </p:stCondLst>
                                        </p:cTn>
                                        <p:tgtEl>
                                          <p:spTgt spid="291872"/>
                                        </p:tgtEl>
                                        <p:attrNameLst>
                                          <p:attrName>style.visibility</p:attrName>
                                        </p:attrNameLst>
                                      </p:cBhvr>
                                      <p:to>
                                        <p:strVal val="visible"/>
                                      </p:to>
                                    </p:set>
                                    <p:animEffect transition="in" filter="slide(fromTop)">
                                      <p:cBhvr>
                                        <p:cTn id="151" dur="500"/>
                                        <p:tgtEl>
                                          <p:spTgt spid="291872"/>
                                        </p:tgtEl>
                                      </p:cBhvr>
                                    </p:animEffect>
                                  </p:childTnLst>
                                </p:cTn>
                              </p:par>
                              <p:par>
                                <p:cTn id="152" presetID="12" presetClass="entr" presetSubtype="1" fill="hold" grpId="0" nodeType="withEffect">
                                  <p:stCondLst>
                                    <p:cond delay="0"/>
                                  </p:stCondLst>
                                  <p:childTnLst>
                                    <p:set>
                                      <p:cBhvr>
                                        <p:cTn id="153" dur="1" fill="hold">
                                          <p:stCondLst>
                                            <p:cond delay="0"/>
                                          </p:stCondLst>
                                        </p:cTn>
                                        <p:tgtEl>
                                          <p:spTgt spid="291873"/>
                                        </p:tgtEl>
                                        <p:attrNameLst>
                                          <p:attrName>style.visibility</p:attrName>
                                        </p:attrNameLst>
                                      </p:cBhvr>
                                      <p:to>
                                        <p:strVal val="visible"/>
                                      </p:to>
                                    </p:set>
                                    <p:animEffect transition="in" filter="slide(fromTop)">
                                      <p:cBhvr>
                                        <p:cTn id="154" dur="500"/>
                                        <p:tgtEl>
                                          <p:spTgt spid="291873"/>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12" presetClass="entr" presetSubtype="8" fill="hold" grpId="0" nodeType="clickEffect">
                                  <p:stCondLst>
                                    <p:cond delay="0"/>
                                  </p:stCondLst>
                                  <p:childTnLst>
                                    <p:set>
                                      <p:cBhvr>
                                        <p:cTn id="158" dur="1" fill="hold">
                                          <p:stCondLst>
                                            <p:cond delay="0"/>
                                          </p:stCondLst>
                                        </p:cTn>
                                        <p:tgtEl>
                                          <p:spTgt spid="291909"/>
                                        </p:tgtEl>
                                        <p:attrNameLst>
                                          <p:attrName>style.visibility</p:attrName>
                                        </p:attrNameLst>
                                      </p:cBhvr>
                                      <p:to>
                                        <p:strVal val="visible"/>
                                      </p:to>
                                    </p:set>
                                    <p:animEffect transition="in" filter="slide(fromLeft)">
                                      <p:cBhvr>
                                        <p:cTn id="159" dur="500"/>
                                        <p:tgtEl>
                                          <p:spTgt spid="291909"/>
                                        </p:tgtEl>
                                      </p:cBhvr>
                                    </p:animEffect>
                                  </p:childTnLst>
                                </p:cTn>
                              </p:par>
                              <p:par>
                                <p:cTn id="160" presetID="12" presetClass="entr" presetSubtype="8" fill="hold" grpId="0" nodeType="withEffect">
                                  <p:stCondLst>
                                    <p:cond delay="0"/>
                                  </p:stCondLst>
                                  <p:childTnLst>
                                    <p:set>
                                      <p:cBhvr>
                                        <p:cTn id="161" dur="1" fill="hold">
                                          <p:stCondLst>
                                            <p:cond delay="0"/>
                                          </p:stCondLst>
                                        </p:cTn>
                                        <p:tgtEl>
                                          <p:spTgt spid="291886"/>
                                        </p:tgtEl>
                                        <p:attrNameLst>
                                          <p:attrName>style.visibility</p:attrName>
                                        </p:attrNameLst>
                                      </p:cBhvr>
                                      <p:to>
                                        <p:strVal val="visible"/>
                                      </p:to>
                                    </p:set>
                                    <p:animEffect transition="in" filter="slide(fromLeft)">
                                      <p:cBhvr>
                                        <p:cTn id="162" dur="500"/>
                                        <p:tgtEl>
                                          <p:spTgt spid="291886"/>
                                        </p:tgtEl>
                                      </p:cBhvr>
                                    </p:animEffect>
                                  </p:childTnLst>
                                </p:cTn>
                              </p:par>
                              <p:par>
                                <p:cTn id="163" presetID="12" presetClass="entr" presetSubtype="8" fill="hold" grpId="0" nodeType="withEffect">
                                  <p:stCondLst>
                                    <p:cond delay="0"/>
                                  </p:stCondLst>
                                  <p:childTnLst>
                                    <p:set>
                                      <p:cBhvr>
                                        <p:cTn id="164" dur="1" fill="hold">
                                          <p:stCondLst>
                                            <p:cond delay="0"/>
                                          </p:stCondLst>
                                        </p:cTn>
                                        <p:tgtEl>
                                          <p:spTgt spid="291910"/>
                                        </p:tgtEl>
                                        <p:attrNameLst>
                                          <p:attrName>style.visibility</p:attrName>
                                        </p:attrNameLst>
                                      </p:cBhvr>
                                      <p:to>
                                        <p:strVal val="visible"/>
                                      </p:to>
                                    </p:set>
                                    <p:animEffect transition="in" filter="slide(fromLeft)">
                                      <p:cBhvr>
                                        <p:cTn id="165" dur="500"/>
                                        <p:tgtEl>
                                          <p:spTgt spid="291910"/>
                                        </p:tgtEl>
                                      </p:cBhvr>
                                    </p:animEffect>
                                  </p:childTnLst>
                                </p:cTn>
                              </p:par>
                            </p:childTnLst>
                          </p:cTn>
                        </p:par>
                      </p:childTnLst>
                    </p:cTn>
                  </p:par>
                  <p:par>
                    <p:cTn id="166" fill="hold" nodeType="clickPar">
                      <p:stCondLst>
                        <p:cond delay="indefinite"/>
                      </p:stCondLst>
                      <p:childTnLst>
                        <p:par>
                          <p:cTn id="167" fill="hold" nodeType="withGroup">
                            <p:stCondLst>
                              <p:cond delay="0"/>
                            </p:stCondLst>
                            <p:childTnLst>
                              <p:par>
                                <p:cTn id="168" presetID="12" presetClass="entr" presetSubtype="8" fill="hold" grpId="0" nodeType="clickEffect">
                                  <p:stCondLst>
                                    <p:cond delay="0"/>
                                  </p:stCondLst>
                                  <p:childTnLst>
                                    <p:set>
                                      <p:cBhvr>
                                        <p:cTn id="169" dur="1" fill="hold">
                                          <p:stCondLst>
                                            <p:cond delay="0"/>
                                          </p:stCondLst>
                                        </p:cTn>
                                        <p:tgtEl>
                                          <p:spTgt spid="291874"/>
                                        </p:tgtEl>
                                        <p:attrNameLst>
                                          <p:attrName>style.visibility</p:attrName>
                                        </p:attrNameLst>
                                      </p:cBhvr>
                                      <p:to>
                                        <p:strVal val="visible"/>
                                      </p:to>
                                    </p:set>
                                    <p:animEffect transition="in" filter="slide(fromLeft)">
                                      <p:cBhvr>
                                        <p:cTn id="170" dur="500"/>
                                        <p:tgtEl>
                                          <p:spTgt spid="291874"/>
                                        </p:tgtEl>
                                      </p:cBhvr>
                                    </p:animEffect>
                                  </p:childTnLst>
                                </p:cTn>
                              </p:par>
                              <p:par>
                                <p:cTn id="171" presetID="12" presetClass="entr" presetSubtype="8" fill="hold" grpId="0" nodeType="withEffect">
                                  <p:stCondLst>
                                    <p:cond delay="0"/>
                                  </p:stCondLst>
                                  <p:childTnLst>
                                    <p:set>
                                      <p:cBhvr>
                                        <p:cTn id="172" dur="1" fill="hold">
                                          <p:stCondLst>
                                            <p:cond delay="0"/>
                                          </p:stCondLst>
                                        </p:cTn>
                                        <p:tgtEl>
                                          <p:spTgt spid="291875"/>
                                        </p:tgtEl>
                                        <p:attrNameLst>
                                          <p:attrName>style.visibility</p:attrName>
                                        </p:attrNameLst>
                                      </p:cBhvr>
                                      <p:to>
                                        <p:strVal val="visible"/>
                                      </p:to>
                                    </p:set>
                                    <p:animEffect transition="in" filter="slide(fromLeft)">
                                      <p:cBhvr>
                                        <p:cTn id="173" dur="500"/>
                                        <p:tgtEl>
                                          <p:spTgt spid="291875"/>
                                        </p:tgtEl>
                                      </p:cBhvr>
                                    </p:animEffect>
                                  </p:childTnLst>
                                </p:cTn>
                              </p:par>
                              <p:par>
                                <p:cTn id="174" presetID="12" presetClass="entr" presetSubtype="8" fill="hold" grpId="0" nodeType="withEffect">
                                  <p:stCondLst>
                                    <p:cond delay="0"/>
                                  </p:stCondLst>
                                  <p:childTnLst>
                                    <p:set>
                                      <p:cBhvr>
                                        <p:cTn id="175" dur="1" fill="hold">
                                          <p:stCondLst>
                                            <p:cond delay="0"/>
                                          </p:stCondLst>
                                        </p:cTn>
                                        <p:tgtEl>
                                          <p:spTgt spid="291885"/>
                                        </p:tgtEl>
                                        <p:attrNameLst>
                                          <p:attrName>style.visibility</p:attrName>
                                        </p:attrNameLst>
                                      </p:cBhvr>
                                      <p:to>
                                        <p:strVal val="visible"/>
                                      </p:to>
                                    </p:set>
                                    <p:animEffect transition="in" filter="slide(fromLeft)">
                                      <p:cBhvr>
                                        <p:cTn id="176" dur="500"/>
                                        <p:tgtEl>
                                          <p:spTgt spid="29188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2" presetClass="entr" presetSubtype="1" fill="hold" nodeType="clickEffect">
                                  <p:stCondLst>
                                    <p:cond delay="0"/>
                                  </p:stCondLst>
                                  <p:childTnLst>
                                    <p:set>
                                      <p:cBhvr>
                                        <p:cTn id="180" dur="1" fill="hold">
                                          <p:stCondLst>
                                            <p:cond delay="0"/>
                                          </p:stCondLst>
                                        </p:cTn>
                                        <p:tgtEl>
                                          <p:spTgt spid="291876"/>
                                        </p:tgtEl>
                                        <p:attrNameLst>
                                          <p:attrName>style.visibility</p:attrName>
                                        </p:attrNameLst>
                                      </p:cBhvr>
                                      <p:to>
                                        <p:strVal val="visible"/>
                                      </p:to>
                                    </p:set>
                                    <p:animEffect transition="in" filter="slide(fromTop)">
                                      <p:cBhvr>
                                        <p:cTn id="181" dur="500"/>
                                        <p:tgtEl>
                                          <p:spTgt spid="291876"/>
                                        </p:tgtEl>
                                      </p:cBhvr>
                                    </p:animEffect>
                                  </p:childTnLst>
                                </p:cTn>
                              </p:par>
                              <p:par>
                                <p:cTn id="182" presetID="12" presetClass="entr" presetSubtype="1" fill="hold" grpId="0" nodeType="withEffect">
                                  <p:stCondLst>
                                    <p:cond delay="0"/>
                                  </p:stCondLst>
                                  <p:childTnLst>
                                    <p:set>
                                      <p:cBhvr>
                                        <p:cTn id="183" dur="1" fill="hold">
                                          <p:stCondLst>
                                            <p:cond delay="0"/>
                                          </p:stCondLst>
                                        </p:cTn>
                                        <p:tgtEl>
                                          <p:spTgt spid="291877"/>
                                        </p:tgtEl>
                                        <p:attrNameLst>
                                          <p:attrName>style.visibility</p:attrName>
                                        </p:attrNameLst>
                                      </p:cBhvr>
                                      <p:to>
                                        <p:strVal val="visible"/>
                                      </p:to>
                                    </p:set>
                                    <p:animEffect transition="in" filter="slide(fromTop)">
                                      <p:cBhvr>
                                        <p:cTn id="184" dur="500"/>
                                        <p:tgtEl>
                                          <p:spTgt spid="291877"/>
                                        </p:tgtEl>
                                      </p:cBhvr>
                                    </p:animEffec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12" presetClass="entr" presetSubtype="8" fill="hold" grpId="0" nodeType="clickEffect">
                                  <p:stCondLst>
                                    <p:cond delay="0"/>
                                  </p:stCondLst>
                                  <p:childTnLst>
                                    <p:set>
                                      <p:cBhvr>
                                        <p:cTn id="188" dur="1" fill="hold">
                                          <p:stCondLst>
                                            <p:cond delay="0"/>
                                          </p:stCondLst>
                                        </p:cTn>
                                        <p:tgtEl>
                                          <p:spTgt spid="291891"/>
                                        </p:tgtEl>
                                        <p:attrNameLst>
                                          <p:attrName>style.visibility</p:attrName>
                                        </p:attrNameLst>
                                      </p:cBhvr>
                                      <p:to>
                                        <p:strVal val="visible"/>
                                      </p:to>
                                    </p:set>
                                    <p:animEffect transition="in" filter="slide(fromLeft)">
                                      <p:cBhvr>
                                        <p:cTn id="189" dur="500"/>
                                        <p:tgtEl>
                                          <p:spTgt spid="291891"/>
                                        </p:tgtEl>
                                      </p:cBhvr>
                                    </p:animEffect>
                                  </p:childTnLst>
                                </p:cTn>
                              </p:par>
                              <p:par>
                                <p:cTn id="190" presetID="12" presetClass="entr" presetSubtype="8" fill="hold" grpId="0" nodeType="withEffect">
                                  <p:stCondLst>
                                    <p:cond delay="0"/>
                                  </p:stCondLst>
                                  <p:childTnLst>
                                    <p:set>
                                      <p:cBhvr>
                                        <p:cTn id="191" dur="1" fill="hold">
                                          <p:stCondLst>
                                            <p:cond delay="0"/>
                                          </p:stCondLst>
                                        </p:cTn>
                                        <p:tgtEl>
                                          <p:spTgt spid="291895"/>
                                        </p:tgtEl>
                                        <p:attrNameLst>
                                          <p:attrName>style.visibility</p:attrName>
                                        </p:attrNameLst>
                                      </p:cBhvr>
                                      <p:to>
                                        <p:strVal val="visible"/>
                                      </p:to>
                                    </p:set>
                                    <p:animEffect transition="in" filter="slide(fromLeft)">
                                      <p:cBhvr>
                                        <p:cTn id="192" dur="500"/>
                                        <p:tgtEl>
                                          <p:spTgt spid="291895"/>
                                        </p:tgtEl>
                                      </p:cBhvr>
                                    </p:animEffect>
                                  </p:childTnLst>
                                </p:cTn>
                              </p:par>
                              <p:par>
                                <p:cTn id="193" presetID="12" presetClass="entr" presetSubtype="8" fill="hold" grpId="0" nodeType="withEffect">
                                  <p:stCondLst>
                                    <p:cond delay="0"/>
                                  </p:stCondLst>
                                  <p:childTnLst>
                                    <p:set>
                                      <p:cBhvr>
                                        <p:cTn id="194" dur="1" fill="hold">
                                          <p:stCondLst>
                                            <p:cond delay="0"/>
                                          </p:stCondLst>
                                        </p:cTn>
                                        <p:tgtEl>
                                          <p:spTgt spid="291887"/>
                                        </p:tgtEl>
                                        <p:attrNameLst>
                                          <p:attrName>style.visibility</p:attrName>
                                        </p:attrNameLst>
                                      </p:cBhvr>
                                      <p:to>
                                        <p:strVal val="visible"/>
                                      </p:to>
                                    </p:set>
                                    <p:animEffect transition="in" filter="slide(fromLeft)">
                                      <p:cBhvr>
                                        <p:cTn id="195" dur="500"/>
                                        <p:tgtEl>
                                          <p:spTgt spid="291887"/>
                                        </p:tgtEl>
                                      </p:cBhvr>
                                    </p:animEffect>
                                  </p:childTnLst>
                                </p:cTn>
                              </p:par>
                              <p:par>
                                <p:cTn id="196" presetID="12" presetClass="entr" presetSubtype="8" fill="hold" grpId="0" nodeType="withEffect">
                                  <p:stCondLst>
                                    <p:cond delay="0"/>
                                  </p:stCondLst>
                                  <p:childTnLst>
                                    <p:set>
                                      <p:cBhvr>
                                        <p:cTn id="197" dur="1" fill="hold">
                                          <p:stCondLst>
                                            <p:cond delay="0"/>
                                          </p:stCondLst>
                                        </p:cTn>
                                        <p:tgtEl>
                                          <p:spTgt spid="291883"/>
                                        </p:tgtEl>
                                        <p:attrNameLst>
                                          <p:attrName>style.visibility</p:attrName>
                                        </p:attrNameLst>
                                      </p:cBhvr>
                                      <p:to>
                                        <p:strVal val="visible"/>
                                      </p:to>
                                    </p:set>
                                    <p:animEffect transition="in" filter="slide(fromLeft)">
                                      <p:cBhvr>
                                        <p:cTn id="198" dur="500"/>
                                        <p:tgtEl>
                                          <p:spTgt spid="291883"/>
                                        </p:tgtEl>
                                      </p:cBhvr>
                                    </p:animEffect>
                                  </p:childTnLst>
                                </p:cTn>
                              </p:par>
                            </p:childTnLst>
                          </p:cTn>
                        </p:par>
                        <p:par>
                          <p:cTn id="199" fill="hold" nodeType="afterGroup">
                            <p:stCondLst>
                              <p:cond delay="500"/>
                            </p:stCondLst>
                            <p:childTnLst>
                              <p:par>
                                <p:cTn id="200" presetID="1" presetClass="entr" presetSubtype="0" fill="hold" nodeType="afterEffect">
                                  <p:stCondLst>
                                    <p:cond delay="0"/>
                                  </p:stCondLst>
                                  <p:childTnLst>
                                    <p:set>
                                      <p:cBhvr>
                                        <p:cTn id="201" dur="1" fill="hold">
                                          <p:stCondLst>
                                            <p:cond delay="0"/>
                                          </p:stCondLst>
                                        </p:cTn>
                                        <p:tgtEl>
                                          <p:spTgt spid="291900"/>
                                        </p:tgtEl>
                                        <p:attrNameLst>
                                          <p:attrName>style.visibility</p:attrName>
                                        </p:attrNameLst>
                                      </p:cBhvr>
                                      <p:to>
                                        <p:strVal val="visible"/>
                                      </p:to>
                                    </p:set>
                                  </p:childTnLst>
                                </p:cTn>
                              </p:par>
                            </p:childTnLst>
                          </p:cTn>
                        </p:par>
                      </p:childTnLst>
                    </p:cTn>
                  </p:par>
                  <p:par>
                    <p:cTn id="202" fill="hold" nodeType="clickPar">
                      <p:stCondLst>
                        <p:cond delay="indefinite"/>
                      </p:stCondLst>
                      <p:childTnLst>
                        <p:par>
                          <p:cTn id="203" fill="hold" nodeType="withGroup">
                            <p:stCondLst>
                              <p:cond delay="0"/>
                            </p:stCondLst>
                            <p:childTnLst>
                              <p:par>
                                <p:cTn id="204" presetID="12" presetClass="entr" presetSubtype="8" fill="hold" grpId="0" nodeType="clickEffect">
                                  <p:stCondLst>
                                    <p:cond delay="0"/>
                                  </p:stCondLst>
                                  <p:childTnLst>
                                    <p:set>
                                      <p:cBhvr>
                                        <p:cTn id="205" dur="1" fill="hold">
                                          <p:stCondLst>
                                            <p:cond delay="0"/>
                                          </p:stCondLst>
                                        </p:cTn>
                                        <p:tgtEl>
                                          <p:spTgt spid="291878"/>
                                        </p:tgtEl>
                                        <p:attrNameLst>
                                          <p:attrName>style.visibility</p:attrName>
                                        </p:attrNameLst>
                                      </p:cBhvr>
                                      <p:to>
                                        <p:strVal val="visible"/>
                                      </p:to>
                                    </p:set>
                                    <p:animEffect transition="in" filter="slide(fromLeft)">
                                      <p:cBhvr>
                                        <p:cTn id="206" dur="500"/>
                                        <p:tgtEl>
                                          <p:spTgt spid="291878"/>
                                        </p:tgtEl>
                                      </p:cBhvr>
                                    </p:animEffect>
                                  </p:childTnLst>
                                </p:cTn>
                              </p:par>
                              <p:par>
                                <p:cTn id="207" presetID="12" presetClass="entr" presetSubtype="8" fill="hold" grpId="0" nodeType="withEffect">
                                  <p:stCondLst>
                                    <p:cond delay="0"/>
                                  </p:stCondLst>
                                  <p:childTnLst>
                                    <p:set>
                                      <p:cBhvr>
                                        <p:cTn id="208" dur="1" fill="hold">
                                          <p:stCondLst>
                                            <p:cond delay="0"/>
                                          </p:stCondLst>
                                        </p:cTn>
                                        <p:tgtEl>
                                          <p:spTgt spid="291894"/>
                                        </p:tgtEl>
                                        <p:attrNameLst>
                                          <p:attrName>style.visibility</p:attrName>
                                        </p:attrNameLst>
                                      </p:cBhvr>
                                      <p:to>
                                        <p:strVal val="visible"/>
                                      </p:to>
                                    </p:set>
                                    <p:animEffect transition="in" filter="slide(fromLeft)">
                                      <p:cBhvr>
                                        <p:cTn id="209" dur="500"/>
                                        <p:tgtEl>
                                          <p:spTgt spid="291894"/>
                                        </p:tgtEl>
                                      </p:cBhvr>
                                    </p:animEffec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12" presetClass="entr" presetSubtype="1" fill="hold" grpId="0" nodeType="clickEffect">
                                  <p:stCondLst>
                                    <p:cond delay="0"/>
                                  </p:stCondLst>
                                  <p:childTnLst>
                                    <p:set>
                                      <p:cBhvr>
                                        <p:cTn id="213" dur="1" fill="hold">
                                          <p:stCondLst>
                                            <p:cond delay="0"/>
                                          </p:stCondLst>
                                        </p:cTn>
                                        <p:tgtEl>
                                          <p:spTgt spid="291893"/>
                                        </p:tgtEl>
                                        <p:attrNameLst>
                                          <p:attrName>style.visibility</p:attrName>
                                        </p:attrNameLst>
                                      </p:cBhvr>
                                      <p:to>
                                        <p:strVal val="visible"/>
                                      </p:to>
                                    </p:set>
                                    <p:animEffect transition="in" filter="slide(fromTop)">
                                      <p:cBhvr>
                                        <p:cTn id="214" dur="500"/>
                                        <p:tgtEl>
                                          <p:spTgt spid="291893"/>
                                        </p:tgtEl>
                                      </p:cBhvr>
                                    </p:animEffect>
                                  </p:childTnLst>
                                </p:cTn>
                              </p:par>
                              <p:par>
                                <p:cTn id="215" presetID="12" presetClass="entr" presetSubtype="1" fill="hold" nodeType="withEffect">
                                  <p:stCondLst>
                                    <p:cond delay="0"/>
                                  </p:stCondLst>
                                  <p:childTnLst>
                                    <p:set>
                                      <p:cBhvr>
                                        <p:cTn id="216" dur="1" fill="hold">
                                          <p:stCondLst>
                                            <p:cond delay="0"/>
                                          </p:stCondLst>
                                        </p:cTn>
                                        <p:tgtEl>
                                          <p:spTgt spid="291892"/>
                                        </p:tgtEl>
                                        <p:attrNameLst>
                                          <p:attrName>style.visibility</p:attrName>
                                        </p:attrNameLst>
                                      </p:cBhvr>
                                      <p:to>
                                        <p:strVal val="visible"/>
                                      </p:to>
                                    </p:set>
                                    <p:animEffect transition="in" filter="slide(fromTop)">
                                      <p:cBhvr>
                                        <p:cTn id="217" dur="500"/>
                                        <p:tgtEl>
                                          <p:spTgt spid="291892"/>
                                        </p:tgtEl>
                                      </p:cBhvr>
                                    </p:animEffect>
                                  </p:childTnLst>
                                </p:cTn>
                              </p:par>
                            </p:childTnLst>
                          </p:cTn>
                        </p:par>
                      </p:childTnLst>
                    </p:cTn>
                  </p:par>
                  <p:par>
                    <p:cTn id="218" fill="hold" nodeType="clickPar">
                      <p:stCondLst>
                        <p:cond delay="indefinite"/>
                      </p:stCondLst>
                      <p:childTnLst>
                        <p:par>
                          <p:cTn id="219" fill="hold" nodeType="withGroup">
                            <p:stCondLst>
                              <p:cond delay="0"/>
                            </p:stCondLst>
                            <p:childTnLst>
                              <p:par>
                                <p:cTn id="220" presetID="12" presetClass="entr" presetSubtype="8" fill="hold" grpId="0" nodeType="clickEffect">
                                  <p:stCondLst>
                                    <p:cond delay="0"/>
                                  </p:stCondLst>
                                  <p:childTnLst>
                                    <p:set>
                                      <p:cBhvr>
                                        <p:cTn id="221" dur="1" fill="hold">
                                          <p:stCondLst>
                                            <p:cond delay="0"/>
                                          </p:stCondLst>
                                        </p:cTn>
                                        <p:tgtEl>
                                          <p:spTgt spid="291879"/>
                                        </p:tgtEl>
                                        <p:attrNameLst>
                                          <p:attrName>style.visibility</p:attrName>
                                        </p:attrNameLst>
                                      </p:cBhvr>
                                      <p:to>
                                        <p:strVal val="visible"/>
                                      </p:to>
                                    </p:set>
                                    <p:animEffect transition="in" filter="slide(fromLeft)">
                                      <p:cBhvr>
                                        <p:cTn id="222" dur="500"/>
                                        <p:tgtEl>
                                          <p:spTgt spid="291879"/>
                                        </p:tgtEl>
                                      </p:cBhvr>
                                    </p:animEffect>
                                  </p:childTnLst>
                                </p:cTn>
                              </p:par>
                              <p:par>
                                <p:cTn id="223" presetID="12" presetClass="entr" presetSubtype="8" fill="hold" nodeType="withEffect">
                                  <p:stCondLst>
                                    <p:cond delay="0"/>
                                  </p:stCondLst>
                                  <p:childTnLst>
                                    <p:set>
                                      <p:cBhvr>
                                        <p:cTn id="224" dur="1" fill="hold">
                                          <p:stCondLst>
                                            <p:cond delay="0"/>
                                          </p:stCondLst>
                                        </p:cTn>
                                        <p:tgtEl>
                                          <p:spTgt spid="291889"/>
                                        </p:tgtEl>
                                        <p:attrNameLst>
                                          <p:attrName>style.visibility</p:attrName>
                                        </p:attrNameLst>
                                      </p:cBhvr>
                                      <p:to>
                                        <p:strVal val="visible"/>
                                      </p:to>
                                    </p:set>
                                    <p:animEffect transition="in" filter="slide(fromLeft)">
                                      <p:cBhvr>
                                        <p:cTn id="225" dur="500"/>
                                        <p:tgtEl>
                                          <p:spTgt spid="291889"/>
                                        </p:tgtEl>
                                      </p:cBhvr>
                                    </p:animEffect>
                                  </p:childTnLst>
                                </p:cTn>
                              </p:par>
                              <p:par>
                                <p:cTn id="226" presetID="12" presetClass="entr" presetSubtype="8" fill="hold" grpId="0" nodeType="withEffect">
                                  <p:stCondLst>
                                    <p:cond delay="0"/>
                                  </p:stCondLst>
                                  <p:childTnLst>
                                    <p:set>
                                      <p:cBhvr>
                                        <p:cTn id="227" dur="1" fill="hold">
                                          <p:stCondLst>
                                            <p:cond delay="0"/>
                                          </p:stCondLst>
                                        </p:cTn>
                                        <p:tgtEl>
                                          <p:spTgt spid="291884"/>
                                        </p:tgtEl>
                                        <p:attrNameLst>
                                          <p:attrName>style.visibility</p:attrName>
                                        </p:attrNameLst>
                                      </p:cBhvr>
                                      <p:to>
                                        <p:strVal val="visible"/>
                                      </p:to>
                                    </p:set>
                                    <p:animEffect transition="in" filter="slide(fromLeft)">
                                      <p:cBhvr>
                                        <p:cTn id="228" dur="500"/>
                                        <p:tgtEl>
                                          <p:spTgt spid="291884"/>
                                        </p:tgtEl>
                                      </p:cBhvr>
                                    </p:animEffect>
                                  </p:childTnLst>
                                </p:cTn>
                              </p:par>
                            </p:childTnLst>
                          </p:cTn>
                        </p:par>
                        <p:par>
                          <p:cTn id="229" fill="hold" nodeType="afterGroup">
                            <p:stCondLst>
                              <p:cond delay="500"/>
                            </p:stCondLst>
                            <p:childTnLst>
                              <p:par>
                                <p:cTn id="230" presetID="1" presetClass="entr" presetSubtype="0" fill="hold" nodeType="afterEffect">
                                  <p:stCondLst>
                                    <p:cond delay="0"/>
                                  </p:stCondLst>
                                  <p:childTnLst>
                                    <p:set>
                                      <p:cBhvr>
                                        <p:cTn id="231" dur="1" fill="hold">
                                          <p:stCondLst>
                                            <p:cond delay="0"/>
                                          </p:stCondLst>
                                        </p:cTn>
                                        <p:tgtEl>
                                          <p:spTgt spid="291901"/>
                                        </p:tgtEl>
                                        <p:attrNameLst>
                                          <p:attrName>style.visibility</p:attrName>
                                        </p:attrNameLst>
                                      </p:cBhvr>
                                      <p:to>
                                        <p:strVal val="visible"/>
                                      </p:to>
                                    </p:set>
                                  </p:childTnLst>
                                </p:cTn>
                              </p:par>
                            </p:childTnLst>
                          </p:cTn>
                        </p:par>
                      </p:childTnLst>
                    </p:cTn>
                  </p:par>
                  <p:par>
                    <p:cTn id="232" fill="hold" nodeType="clickPar">
                      <p:stCondLst>
                        <p:cond delay="indefinite"/>
                      </p:stCondLst>
                      <p:childTnLst>
                        <p:par>
                          <p:cTn id="233" fill="hold" nodeType="withGroup">
                            <p:stCondLst>
                              <p:cond delay="0"/>
                            </p:stCondLst>
                            <p:childTnLst>
                              <p:par>
                                <p:cTn id="234" presetID="12" presetClass="entr" presetSubtype="8" fill="hold" grpId="0" nodeType="clickEffect">
                                  <p:stCondLst>
                                    <p:cond delay="0"/>
                                  </p:stCondLst>
                                  <p:childTnLst>
                                    <p:set>
                                      <p:cBhvr>
                                        <p:cTn id="235" dur="1" fill="hold">
                                          <p:stCondLst>
                                            <p:cond delay="0"/>
                                          </p:stCondLst>
                                        </p:cTn>
                                        <p:tgtEl>
                                          <p:spTgt spid="291896"/>
                                        </p:tgtEl>
                                        <p:attrNameLst>
                                          <p:attrName>style.visibility</p:attrName>
                                        </p:attrNameLst>
                                      </p:cBhvr>
                                      <p:to>
                                        <p:strVal val="visible"/>
                                      </p:to>
                                    </p:set>
                                    <p:animEffect transition="in" filter="slide(fromLeft)">
                                      <p:cBhvr>
                                        <p:cTn id="236" dur="500"/>
                                        <p:tgtEl>
                                          <p:spTgt spid="291896"/>
                                        </p:tgtEl>
                                      </p:cBhvr>
                                    </p:animEffect>
                                  </p:childTnLst>
                                </p:cTn>
                              </p:par>
                            </p:childTnLst>
                          </p:cTn>
                        </p:par>
                        <p:par>
                          <p:cTn id="237" fill="hold" nodeType="afterGroup">
                            <p:stCondLst>
                              <p:cond delay="500"/>
                            </p:stCondLst>
                            <p:childTnLst>
                              <p:par>
                                <p:cTn id="238" presetID="12" presetClass="entr" presetSubtype="1" fill="hold" nodeType="afterEffect">
                                  <p:stCondLst>
                                    <p:cond delay="0"/>
                                  </p:stCondLst>
                                  <p:childTnLst>
                                    <p:set>
                                      <p:cBhvr>
                                        <p:cTn id="239" dur="1" fill="hold">
                                          <p:stCondLst>
                                            <p:cond delay="0"/>
                                          </p:stCondLst>
                                        </p:cTn>
                                        <p:tgtEl>
                                          <p:spTgt spid="291880"/>
                                        </p:tgtEl>
                                        <p:attrNameLst>
                                          <p:attrName>style.visibility</p:attrName>
                                        </p:attrNameLst>
                                      </p:cBhvr>
                                      <p:to>
                                        <p:strVal val="visible"/>
                                      </p:to>
                                    </p:set>
                                    <p:animEffect transition="in" filter="slide(fromTop)">
                                      <p:cBhvr>
                                        <p:cTn id="240" dur="500"/>
                                        <p:tgtEl>
                                          <p:spTgt spid="291880"/>
                                        </p:tgtEl>
                                      </p:cBhvr>
                                    </p:animEffect>
                                  </p:childTnLst>
                                </p:cTn>
                              </p:par>
                              <p:par>
                                <p:cTn id="241" presetID="12" presetClass="entr" presetSubtype="1" fill="hold" grpId="0" nodeType="withEffect">
                                  <p:stCondLst>
                                    <p:cond delay="0"/>
                                  </p:stCondLst>
                                  <p:childTnLst>
                                    <p:set>
                                      <p:cBhvr>
                                        <p:cTn id="242" dur="1" fill="hold">
                                          <p:stCondLst>
                                            <p:cond delay="0"/>
                                          </p:stCondLst>
                                        </p:cTn>
                                        <p:tgtEl>
                                          <p:spTgt spid="291881"/>
                                        </p:tgtEl>
                                        <p:attrNameLst>
                                          <p:attrName>style.visibility</p:attrName>
                                        </p:attrNameLst>
                                      </p:cBhvr>
                                      <p:to>
                                        <p:strVal val="visible"/>
                                      </p:to>
                                    </p:set>
                                    <p:animEffect transition="in" filter="slide(fromTop)">
                                      <p:cBhvr>
                                        <p:cTn id="243" dur="500"/>
                                        <p:tgtEl>
                                          <p:spTgt spid="291881"/>
                                        </p:tgtEl>
                                      </p:cBhvr>
                                    </p:animEffect>
                                  </p:childTnLst>
                                </p:cTn>
                              </p:par>
                            </p:childTnLst>
                          </p:cTn>
                        </p:par>
                      </p:childTnLst>
                    </p:cTn>
                  </p:par>
                  <p:par>
                    <p:cTn id="244" fill="hold" nodeType="clickPar">
                      <p:stCondLst>
                        <p:cond delay="indefinite"/>
                      </p:stCondLst>
                      <p:childTnLst>
                        <p:par>
                          <p:cTn id="245" fill="hold" nodeType="withGroup">
                            <p:stCondLst>
                              <p:cond delay="0"/>
                            </p:stCondLst>
                            <p:childTnLst>
                              <p:par>
                                <p:cTn id="246" presetID="12" presetClass="entr" presetSubtype="8" fill="hold" grpId="0" nodeType="clickEffect">
                                  <p:stCondLst>
                                    <p:cond delay="0"/>
                                  </p:stCondLst>
                                  <p:childTnLst>
                                    <p:set>
                                      <p:cBhvr>
                                        <p:cTn id="247" dur="1" fill="hold">
                                          <p:stCondLst>
                                            <p:cond delay="0"/>
                                          </p:stCondLst>
                                        </p:cTn>
                                        <p:tgtEl>
                                          <p:spTgt spid="291890"/>
                                        </p:tgtEl>
                                        <p:attrNameLst>
                                          <p:attrName>style.visibility</p:attrName>
                                        </p:attrNameLst>
                                      </p:cBhvr>
                                      <p:to>
                                        <p:strVal val="visible"/>
                                      </p:to>
                                    </p:set>
                                    <p:animEffect transition="in" filter="slide(fromLeft)">
                                      <p:cBhvr>
                                        <p:cTn id="248" dur="500"/>
                                        <p:tgtEl>
                                          <p:spTgt spid="291890"/>
                                        </p:tgtEl>
                                      </p:cBhvr>
                                    </p:animEffect>
                                  </p:childTnLst>
                                </p:cTn>
                              </p:par>
                            </p:childTnLst>
                          </p:cTn>
                        </p:par>
                      </p:childTnLst>
                    </p:cTn>
                  </p:par>
                  <p:par>
                    <p:cTn id="249" fill="hold" nodeType="clickPar">
                      <p:stCondLst>
                        <p:cond delay="indefinite"/>
                      </p:stCondLst>
                      <p:childTnLst>
                        <p:par>
                          <p:cTn id="250" fill="hold" nodeType="withGroup">
                            <p:stCondLst>
                              <p:cond delay="0"/>
                            </p:stCondLst>
                            <p:childTnLst>
                              <p:par>
                                <p:cTn id="251" presetID="17" presetClass="entr" presetSubtype="10" fill="hold" nodeType="clickEffect">
                                  <p:stCondLst>
                                    <p:cond delay="0"/>
                                  </p:stCondLst>
                                  <p:childTnLst>
                                    <p:set>
                                      <p:cBhvr>
                                        <p:cTn id="252" dur="1" fill="hold">
                                          <p:stCondLst>
                                            <p:cond delay="0"/>
                                          </p:stCondLst>
                                        </p:cTn>
                                        <p:tgtEl>
                                          <p:spTgt spid="291903"/>
                                        </p:tgtEl>
                                        <p:attrNameLst>
                                          <p:attrName>style.visibility</p:attrName>
                                        </p:attrNameLst>
                                      </p:cBhvr>
                                      <p:to>
                                        <p:strVal val="visible"/>
                                      </p:to>
                                    </p:set>
                                    <p:anim calcmode="lin" valueType="num">
                                      <p:cBhvr>
                                        <p:cTn id="253" dur="500" fill="hold"/>
                                        <p:tgtEl>
                                          <p:spTgt spid="291903"/>
                                        </p:tgtEl>
                                        <p:attrNameLst>
                                          <p:attrName>ppt_w</p:attrName>
                                        </p:attrNameLst>
                                      </p:cBhvr>
                                      <p:tavLst>
                                        <p:tav tm="0">
                                          <p:val>
                                            <p:fltVal val="0"/>
                                          </p:val>
                                        </p:tav>
                                        <p:tav tm="100000">
                                          <p:val>
                                            <p:strVal val="#ppt_w"/>
                                          </p:val>
                                        </p:tav>
                                      </p:tavLst>
                                    </p:anim>
                                    <p:anim calcmode="lin" valueType="num">
                                      <p:cBhvr>
                                        <p:cTn id="254" dur="500" fill="hold"/>
                                        <p:tgtEl>
                                          <p:spTgt spid="291903"/>
                                        </p:tgtEl>
                                        <p:attrNameLst>
                                          <p:attrName>ppt_h</p:attrName>
                                        </p:attrNameLst>
                                      </p:cBhvr>
                                      <p:tavLst>
                                        <p:tav tm="0">
                                          <p:val>
                                            <p:strVal val="#ppt_h"/>
                                          </p:val>
                                        </p:tav>
                                        <p:tav tm="100000">
                                          <p:val>
                                            <p:strVal val="#ppt_h"/>
                                          </p:val>
                                        </p:tav>
                                      </p:tavLst>
                                    </p:anim>
                                  </p:childTnLst>
                                </p:cTn>
                              </p:par>
                              <p:par>
                                <p:cTn id="255" presetID="17" presetClass="entr" presetSubtype="10" fill="hold" nodeType="withEffect">
                                  <p:stCondLst>
                                    <p:cond delay="0"/>
                                  </p:stCondLst>
                                  <p:childTnLst>
                                    <p:set>
                                      <p:cBhvr>
                                        <p:cTn id="256" dur="1" fill="hold">
                                          <p:stCondLst>
                                            <p:cond delay="0"/>
                                          </p:stCondLst>
                                        </p:cTn>
                                        <p:tgtEl>
                                          <p:spTgt spid="291902"/>
                                        </p:tgtEl>
                                        <p:attrNameLst>
                                          <p:attrName>style.visibility</p:attrName>
                                        </p:attrNameLst>
                                      </p:cBhvr>
                                      <p:to>
                                        <p:strVal val="visible"/>
                                      </p:to>
                                    </p:set>
                                    <p:anim calcmode="lin" valueType="num">
                                      <p:cBhvr>
                                        <p:cTn id="257" dur="500" fill="hold"/>
                                        <p:tgtEl>
                                          <p:spTgt spid="291902"/>
                                        </p:tgtEl>
                                        <p:attrNameLst>
                                          <p:attrName>ppt_w</p:attrName>
                                        </p:attrNameLst>
                                      </p:cBhvr>
                                      <p:tavLst>
                                        <p:tav tm="0">
                                          <p:val>
                                            <p:fltVal val="0"/>
                                          </p:val>
                                        </p:tav>
                                        <p:tav tm="100000">
                                          <p:val>
                                            <p:strVal val="#ppt_w"/>
                                          </p:val>
                                        </p:tav>
                                      </p:tavLst>
                                    </p:anim>
                                    <p:anim calcmode="lin" valueType="num">
                                      <p:cBhvr>
                                        <p:cTn id="258" dur="500" fill="hold"/>
                                        <p:tgtEl>
                                          <p:spTgt spid="291902"/>
                                        </p:tgtEl>
                                        <p:attrNameLst>
                                          <p:attrName>ppt_h</p:attrName>
                                        </p:attrNameLst>
                                      </p:cBhvr>
                                      <p:tavLst>
                                        <p:tav tm="0">
                                          <p:val>
                                            <p:strVal val="#ppt_h"/>
                                          </p:val>
                                        </p:tav>
                                        <p:tav tm="100000">
                                          <p:val>
                                            <p:strVal val="#ppt_h"/>
                                          </p:val>
                                        </p:tav>
                                      </p:tavLst>
                                    </p:anim>
                                  </p:childTnLst>
                                </p:cTn>
                              </p:par>
                              <p:par>
                                <p:cTn id="259" presetID="17" presetClass="entr" presetSubtype="10" fill="hold" nodeType="withEffect">
                                  <p:stCondLst>
                                    <p:cond delay="0"/>
                                  </p:stCondLst>
                                  <p:childTnLst>
                                    <p:set>
                                      <p:cBhvr>
                                        <p:cTn id="260" dur="1" fill="hold">
                                          <p:stCondLst>
                                            <p:cond delay="0"/>
                                          </p:stCondLst>
                                        </p:cTn>
                                        <p:tgtEl>
                                          <p:spTgt spid="291904"/>
                                        </p:tgtEl>
                                        <p:attrNameLst>
                                          <p:attrName>style.visibility</p:attrName>
                                        </p:attrNameLst>
                                      </p:cBhvr>
                                      <p:to>
                                        <p:strVal val="visible"/>
                                      </p:to>
                                    </p:set>
                                    <p:anim calcmode="lin" valueType="num">
                                      <p:cBhvr>
                                        <p:cTn id="261" dur="500" fill="hold"/>
                                        <p:tgtEl>
                                          <p:spTgt spid="291904"/>
                                        </p:tgtEl>
                                        <p:attrNameLst>
                                          <p:attrName>ppt_w</p:attrName>
                                        </p:attrNameLst>
                                      </p:cBhvr>
                                      <p:tavLst>
                                        <p:tav tm="0">
                                          <p:val>
                                            <p:fltVal val="0"/>
                                          </p:val>
                                        </p:tav>
                                        <p:tav tm="100000">
                                          <p:val>
                                            <p:strVal val="#ppt_w"/>
                                          </p:val>
                                        </p:tav>
                                      </p:tavLst>
                                    </p:anim>
                                    <p:anim calcmode="lin" valueType="num">
                                      <p:cBhvr>
                                        <p:cTn id="262" dur="500" fill="hold"/>
                                        <p:tgtEl>
                                          <p:spTgt spid="291904"/>
                                        </p:tgtEl>
                                        <p:attrNameLst>
                                          <p:attrName>ppt_h</p:attrName>
                                        </p:attrNameLst>
                                      </p:cBhvr>
                                      <p:tavLst>
                                        <p:tav tm="0">
                                          <p:val>
                                            <p:strVal val="#ppt_h"/>
                                          </p:val>
                                        </p:tav>
                                        <p:tav tm="100000">
                                          <p:val>
                                            <p:strVal val="#ppt_h"/>
                                          </p:val>
                                        </p:tav>
                                      </p:tavLst>
                                    </p:anim>
                                  </p:childTnLst>
                                </p:cTn>
                              </p:par>
                              <p:par>
                                <p:cTn id="263" presetID="3" presetClass="entr" presetSubtype="10" fill="hold" grpId="0" nodeType="withEffect">
                                  <p:stCondLst>
                                    <p:cond delay="0"/>
                                  </p:stCondLst>
                                  <p:childTnLst>
                                    <p:set>
                                      <p:cBhvr>
                                        <p:cTn id="264" dur="1" fill="hold">
                                          <p:stCondLst>
                                            <p:cond delay="0"/>
                                          </p:stCondLst>
                                        </p:cTn>
                                        <p:tgtEl>
                                          <p:spTgt spid="291905"/>
                                        </p:tgtEl>
                                        <p:attrNameLst>
                                          <p:attrName>style.visibility</p:attrName>
                                        </p:attrNameLst>
                                      </p:cBhvr>
                                      <p:to>
                                        <p:strVal val="visible"/>
                                      </p:to>
                                    </p:set>
                                    <p:animEffect transition="in" filter="blinds(horizontal)">
                                      <p:cBhvr>
                                        <p:cTn id="265" dur="500"/>
                                        <p:tgtEl>
                                          <p:spTgt spid="291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2" grpId="0" animBg="1"/>
      <p:bldP spid="291843" grpId="0"/>
      <p:bldP spid="291844" grpId="0" animBg="1"/>
      <p:bldP spid="291845" grpId="0"/>
      <p:bldP spid="291846" grpId="0" animBg="1"/>
      <p:bldP spid="291847" grpId="0"/>
      <p:bldP spid="291848" grpId="0" animBg="1"/>
      <p:bldP spid="291849" grpId="0" animBg="1"/>
      <p:bldP spid="291851" grpId="0"/>
      <p:bldP spid="291852" grpId="0"/>
      <p:bldP spid="291853" grpId="0" animBg="1"/>
      <p:bldP spid="291854" grpId="0"/>
      <p:bldP spid="291855" grpId="0" animBg="1"/>
      <p:bldP spid="291856" grpId="0" animBg="1"/>
      <p:bldP spid="291857" grpId="0"/>
      <p:bldP spid="291859" grpId="0"/>
      <p:bldP spid="291860" grpId="0" animBg="1"/>
      <p:bldP spid="291861" grpId="0"/>
      <p:bldP spid="291862" grpId="0" animBg="1"/>
      <p:bldP spid="291863" grpId="0" animBg="1"/>
      <p:bldP spid="291864" grpId="0"/>
      <p:bldP spid="291866" grpId="0"/>
      <p:bldP spid="291867" grpId="0" animBg="1"/>
      <p:bldP spid="291869" grpId="0"/>
      <p:bldP spid="291870" grpId="0" animBg="1"/>
      <p:bldP spid="291871" grpId="0"/>
      <p:bldP spid="291873" grpId="0"/>
      <p:bldP spid="291874" grpId="0" animBg="1"/>
      <p:bldP spid="291875" grpId="0"/>
      <p:bldP spid="291877" grpId="0"/>
      <p:bldP spid="291878" grpId="0" animBg="1"/>
      <p:bldP spid="291879" grpId="0" animBg="1"/>
      <p:bldP spid="291881" grpId="0"/>
      <p:bldP spid="291882" grpId="0" animBg="1"/>
      <p:bldP spid="291883" grpId="0" animBg="1"/>
      <p:bldP spid="291884" grpId="0" animBg="1"/>
      <p:bldP spid="291885" grpId="0" animBg="1"/>
      <p:bldP spid="291886" grpId="0"/>
      <p:bldP spid="291887" grpId="0"/>
      <p:bldP spid="291888" grpId="0" animBg="1"/>
      <p:bldP spid="291890" grpId="0" animBg="1"/>
      <p:bldP spid="291891" grpId="0" animBg="1"/>
      <p:bldP spid="291893" grpId="0"/>
      <p:bldP spid="291894" grpId="0" animBg="1"/>
      <p:bldP spid="291895" grpId="0" animBg="1"/>
      <p:bldP spid="291896" grpId="0" animBg="1"/>
      <p:bldP spid="291905" grpId="0"/>
      <p:bldP spid="291906" grpId="0"/>
      <p:bldP spid="291907" grpId="0"/>
      <p:bldP spid="291908" grpId="0"/>
      <p:bldP spid="291909" grpId="0" animBg="1"/>
      <p:bldP spid="2919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lstStyle/>
          <a:p>
            <a:r>
              <a:rPr lang="en-US">
                <a:latin typeface="Garamond" charset="0"/>
              </a:rPr>
              <a:t>Benefits of Runahead Execution</a:t>
            </a:r>
          </a:p>
        </p:txBody>
      </p:sp>
      <p:sp>
        <p:nvSpPr>
          <p:cNvPr id="292867" name="Rectangle 3"/>
          <p:cNvSpPr>
            <a:spLocks noGrp="1" noChangeArrowheads="1"/>
          </p:cNvSpPr>
          <p:nvPr>
            <p:ph type="body" idx="1"/>
          </p:nvPr>
        </p:nvSpPr>
        <p:spPr>
          <a:xfrm>
            <a:off x="228600" y="1143000"/>
            <a:ext cx="8915400" cy="5105400"/>
          </a:xfrm>
        </p:spPr>
        <p:txBody>
          <a:bodyPr/>
          <a:lstStyle/>
          <a:p>
            <a:pPr algn="ctr">
              <a:buFont typeface="Wingdings" charset="0"/>
              <a:buNone/>
            </a:pPr>
            <a:r>
              <a:rPr lang="en-US" dirty="0">
                <a:solidFill>
                  <a:srgbClr val="0000FF"/>
                </a:solidFill>
                <a:latin typeface="Tahoma" charset="0"/>
              </a:rPr>
              <a:t>Instead of stalling during an L2 cache miss:</a:t>
            </a:r>
          </a:p>
          <a:p>
            <a:endParaRPr lang="en-US" dirty="0">
              <a:solidFill>
                <a:srgbClr val="003399"/>
              </a:solidFill>
              <a:latin typeface="Tahoma" charset="0"/>
            </a:endParaRPr>
          </a:p>
          <a:p>
            <a:r>
              <a:rPr lang="en-US" dirty="0">
                <a:latin typeface="Tahoma" charset="0"/>
              </a:rPr>
              <a:t>Pre-executed loads and stores independent of L2-miss instructions generate </a:t>
            </a:r>
            <a:r>
              <a:rPr lang="en-US" dirty="0">
                <a:solidFill>
                  <a:srgbClr val="CC0000"/>
                </a:solidFill>
                <a:latin typeface="Tahoma" charset="0"/>
              </a:rPr>
              <a:t>very accurate data prefetches</a:t>
            </a:r>
            <a:r>
              <a:rPr lang="en-US" dirty="0">
                <a:latin typeface="Tahoma" charset="0"/>
              </a:rPr>
              <a:t>:</a:t>
            </a:r>
          </a:p>
          <a:p>
            <a:pPr lvl="1"/>
            <a:r>
              <a:rPr lang="en-US" dirty="0">
                <a:latin typeface="Tahoma" charset="0"/>
                <a:ea typeface="ＭＳ Ｐゴシック" charset="0"/>
              </a:rPr>
              <a:t>For both regular and irregular access patterns</a:t>
            </a:r>
          </a:p>
          <a:p>
            <a:pPr lvl="1"/>
            <a:endParaRPr lang="en-US" dirty="0">
              <a:latin typeface="Tahoma" charset="0"/>
              <a:ea typeface="ＭＳ Ｐゴシック" charset="0"/>
            </a:endParaRPr>
          </a:p>
          <a:p>
            <a:r>
              <a:rPr lang="en-US" dirty="0">
                <a:solidFill>
                  <a:srgbClr val="CC0000"/>
                </a:solidFill>
                <a:latin typeface="Tahoma" charset="0"/>
              </a:rPr>
              <a:t>Instructions on the predicted program path are prefetched</a:t>
            </a:r>
            <a:r>
              <a:rPr lang="en-US" dirty="0">
                <a:latin typeface="Tahoma" charset="0"/>
              </a:rPr>
              <a:t> into the instruction/trace cache and L2.</a:t>
            </a:r>
          </a:p>
          <a:p>
            <a:endParaRPr lang="en-US" dirty="0">
              <a:latin typeface="Tahoma" charset="0"/>
            </a:endParaRPr>
          </a:p>
          <a:p>
            <a:r>
              <a:rPr lang="en-US" dirty="0">
                <a:solidFill>
                  <a:srgbClr val="CC0000"/>
                </a:solidFill>
                <a:latin typeface="Tahoma" charset="0"/>
              </a:rPr>
              <a:t>Hardware prefetcher and branch predictor tables are trained</a:t>
            </a:r>
            <a:r>
              <a:rPr lang="en-US" dirty="0">
                <a:latin typeface="Tahoma" charset="0"/>
              </a:rPr>
              <a:t> using future access information. </a:t>
            </a:r>
          </a:p>
        </p:txBody>
      </p:sp>
    </p:spTree>
    <p:extLst>
      <p:ext uri="{BB962C8B-B14F-4D97-AF65-F5344CB8AC3E}">
        <p14:creationId xmlns:p14="http://schemas.microsoft.com/office/powerpoint/2010/main" val="40148087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2867">
                                            <p:txEl>
                                              <p:pRg st="5" end="5"/>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28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noGrp="1"/>
          </p:cNvSpPr>
          <p:nvPr>
            <p:ph type="title"/>
          </p:nvPr>
        </p:nvSpPr>
        <p:spPr/>
        <p:txBody>
          <a:bodyPr/>
          <a:lstStyle/>
          <a:p>
            <a:r>
              <a:rPr lang="en-US">
                <a:latin typeface="Garamond" charset="0"/>
              </a:rPr>
              <a:t>Runahead Execution Pros and Cons </a:t>
            </a:r>
          </a:p>
        </p:txBody>
      </p:sp>
      <p:sp>
        <p:nvSpPr>
          <p:cNvPr id="3" name="Content Placeholder 2"/>
          <p:cNvSpPr>
            <a:spLocks noGrp="1"/>
          </p:cNvSpPr>
          <p:nvPr>
            <p:ph idx="1"/>
          </p:nvPr>
        </p:nvSpPr>
        <p:spPr>
          <a:xfrm>
            <a:off x="228600" y="996950"/>
            <a:ext cx="8915400" cy="5194300"/>
          </a:xfrm>
        </p:spPr>
        <p:txBody>
          <a:bodyPr/>
          <a:lstStyle/>
          <a:p>
            <a:r>
              <a:rPr lang="en-US" dirty="0">
                <a:latin typeface="Tahoma" charset="0"/>
              </a:rPr>
              <a:t>Advantages:</a:t>
            </a:r>
          </a:p>
          <a:p>
            <a:pPr lvl="1">
              <a:buFont typeface="Wingdings" charset="0"/>
              <a:buNone/>
            </a:pPr>
            <a:r>
              <a:rPr lang="en-US" sz="1800" dirty="0">
                <a:latin typeface="Tahoma" charset="0"/>
                <a:ea typeface="ＭＳ Ｐゴシック" charset="0"/>
              </a:rPr>
              <a:t>+ </a:t>
            </a:r>
            <a:r>
              <a:rPr lang="en-US" sz="1800" dirty="0">
                <a:solidFill>
                  <a:srgbClr val="0000FF"/>
                </a:solidFill>
                <a:latin typeface="Tahoma" charset="0"/>
                <a:ea typeface="ＭＳ Ｐゴシック" charset="0"/>
              </a:rPr>
              <a:t>Very accurate prefetches for data/instructions</a:t>
            </a:r>
            <a:r>
              <a:rPr lang="en-US" sz="1800" dirty="0">
                <a:solidFill>
                  <a:srgbClr val="7030A0"/>
                </a:solidFill>
                <a:latin typeface="Tahoma" charset="0"/>
                <a:ea typeface="ＭＳ Ｐゴシック" charset="0"/>
              </a:rPr>
              <a:t> </a:t>
            </a:r>
            <a:r>
              <a:rPr lang="en-US" sz="1800" dirty="0">
                <a:latin typeface="Tahoma" charset="0"/>
                <a:ea typeface="ＭＳ Ｐゴシック" charset="0"/>
              </a:rPr>
              <a:t>(all cache levels)</a:t>
            </a:r>
          </a:p>
          <a:p>
            <a:pPr lvl="1">
              <a:buFont typeface="Wingdings" charset="0"/>
              <a:buNone/>
            </a:pPr>
            <a:r>
              <a:rPr lang="en-US" sz="1800" dirty="0">
                <a:latin typeface="Tahoma" charset="0"/>
                <a:ea typeface="ＭＳ Ｐゴシック" charset="0"/>
              </a:rPr>
              <a:t>    + Follows the program path</a:t>
            </a:r>
          </a:p>
          <a:p>
            <a:pPr lvl="1">
              <a:buFont typeface="Wingdings" charset="0"/>
              <a:buNone/>
            </a:pPr>
            <a:r>
              <a:rPr lang="en-US" sz="1800" dirty="0">
                <a:latin typeface="Tahoma" charset="0"/>
                <a:ea typeface="ＭＳ Ｐゴシック" charset="0"/>
              </a:rPr>
              <a:t>+ </a:t>
            </a:r>
            <a:r>
              <a:rPr lang="en-US" sz="1800" dirty="0">
                <a:solidFill>
                  <a:srgbClr val="0000FF"/>
                </a:solidFill>
                <a:latin typeface="Tahoma" charset="0"/>
                <a:ea typeface="ＭＳ Ｐゴシック" charset="0"/>
              </a:rPr>
              <a:t>Simple to implement: </a:t>
            </a:r>
            <a:r>
              <a:rPr lang="en-US" sz="1800" dirty="0">
                <a:latin typeface="Tahoma" charset="0"/>
                <a:ea typeface="ＭＳ Ｐゴシック" charset="0"/>
              </a:rPr>
              <a:t>most of the hardware is already built in</a:t>
            </a:r>
          </a:p>
          <a:p>
            <a:pPr>
              <a:buFont typeface="Wingdings" charset="0"/>
              <a:buNone/>
            </a:pPr>
            <a:r>
              <a:rPr lang="en-US" sz="2000" dirty="0">
                <a:latin typeface="Tahoma" charset="0"/>
                <a:ea typeface="ＭＳ Ｐゴシック" charset="0"/>
              </a:rPr>
              <a:t>	+ </a:t>
            </a:r>
            <a:r>
              <a:rPr lang="en-US" sz="1800" dirty="0">
                <a:solidFill>
                  <a:srgbClr val="0000FF"/>
                </a:solidFill>
                <a:latin typeface="Tahoma" charset="0"/>
                <a:ea typeface="ＭＳ Ｐゴシック" charset="0"/>
              </a:rPr>
              <a:t>No waste of context: </a:t>
            </a:r>
            <a:r>
              <a:rPr lang="en-US" sz="1800" dirty="0">
                <a:latin typeface="Tahoma" charset="0"/>
                <a:ea typeface="ＭＳ Ｐゴシック" charset="0"/>
              </a:rPr>
              <a:t>uses the main thread context for prefetching</a:t>
            </a:r>
          </a:p>
          <a:p>
            <a:pPr>
              <a:buFont typeface="Wingdings" charset="0"/>
              <a:buNone/>
            </a:pPr>
            <a:r>
              <a:rPr lang="en-US" sz="1800" dirty="0">
                <a:latin typeface="Tahoma" charset="0"/>
                <a:ea typeface="ＭＳ Ｐゴシック" charset="0"/>
              </a:rPr>
              <a:t>	+ </a:t>
            </a:r>
            <a:r>
              <a:rPr lang="en-US" sz="1800" dirty="0">
                <a:solidFill>
                  <a:srgbClr val="0000FF"/>
                </a:solidFill>
                <a:latin typeface="Tahoma" charset="0"/>
                <a:ea typeface="ＭＳ Ｐゴシック" charset="0"/>
              </a:rPr>
              <a:t>No need to construct a pre-execution thread</a:t>
            </a:r>
          </a:p>
          <a:p>
            <a:pPr lvl="1">
              <a:buFont typeface="Wingdings" charset="0"/>
              <a:buNone/>
            </a:pPr>
            <a:endParaRPr lang="en-US" sz="1200" dirty="0">
              <a:latin typeface="Tahoma" charset="0"/>
              <a:ea typeface="ＭＳ Ｐゴシック" charset="0"/>
            </a:endParaRPr>
          </a:p>
          <a:p>
            <a:pPr lvl="1">
              <a:buFont typeface="Wingdings" charset="0"/>
              <a:buNone/>
            </a:pPr>
            <a:endParaRPr lang="en-US" sz="1200" dirty="0">
              <a:latin typeface="Tahoma" charset="0"/>
              <a:ea typeface="ＭＳ Ｐゴシック" charset="0"/>
            </a:endParaRPr>
          </a:p>
          <a:p>
            <a:r>
              <a:rPr lang="en-US" dirty="0">
                <a:latin typeface="Tahoma" charset="0"/>
              </a:rPr>
              <a:t>Disadvantages/Limitations</a:t>
            </a:r>
          </a:p>
          <a:p>
            <a:pPr lvl="1">
              <a:buFont typeface="Wingdings" charset="0"/>
              <a:buNone/>
            </a:pPr>
            <a:r>
              <a:rPr lang="en-US" sz="1800" dirty="0">
                <a:latin typeface="Tahoma" charset="0"/>
                <a:ea typeface="ＭＳ Ｐゴシック" charset="0"/>
              </a:rPr>
              <a:t>-- </a:t>
            </a:r>
            <a:r>
              <a:rPr lang="en-US" sz="1800" dirty="0">
                <a:solidFill>
                  <a:srgbClr val="FF0000"/>
                </a:solidFill>
                <a:latin typeface="Tahoma" charset="0"/>
                <a:ea typeface="ＭＳ Ｐゴシック" charset="0"/>
              </a:rPr>
              <a:t>Extra executed instructions</a:t>
            </a:r>
          </a:p>
          <a:p>
            <a:pPr lvl="1">
              <a:buFont typeface="Wingdings" charset="0"/>
              <a:buNone/>
            </a:pPr>
            <a:r>
              <a:rPr lang="en-US" sz="1800" dirty="0">
                <a:latin typeface="Tahoma" charset="0"/>
                <a:ea typeface="ＭＳ Ｐゴシック" charset="0"/>
              </a:rPr>
              <a:t>-- Limited by branch prediction accuracy</a:t>
            </a:r>
          </a:p>
          <a:p>
            <a:pPr lvl="1">
              <a:buFont typeface="Wingdings" charset="0"/>
              <a:buNone/>
            </a:pPr>
            <a:r>
              <a:rPr lang="en-US" sz="1800" dirty="0">
                <a:latin typeface="Tahoma" charset="0"/>
                <a:ea typeface="ＭＳ Ｐゴシック" charset="0"/>
              </a:rPr>
              <a:t>-- Cannot prefetch dependent cache misses </a:t>
            </a:r>
          </a:p>
          <a:p>
            <a:pPr lvl="1">
              <a:buFont typeface="Wingdings" charset="0"/>
              <a:buNone/>
            </a:pPr>
            <a:r>
              <a:rPr lang="en-US" sz="1800" dirty="0">
                <a:latin typeface="Tahoma" charset="0"/>
                <a:ea typeface="ＭＳ Ｐゴシック" charset="0"/>
              </a:rPr>
              <a:t>-- </a:t>
            </a:r>
            <a:r>
              <a:rPr lang="en-US" sz="1800" dirty="0">
                <a:solidFill>
                  <a:srgbClr val="FF0000"/>
                </a:solidFill>
                <a:latin typeface="Tahoma" charset="0"/>
                <a:ea typeface="ＭＳ Ｐゴシック" charset="0"/>
              </a:rPr>
              <a:t>Effectiveness limited by available </a:t>
            </a:r>
            <a:r>
              <a:rPr lang="ja-JP" altLang="en-US" sz="1800" dirty="0">
                <a:solidFill>
                  <a:srgbClr val="FF0000"/>
                </a:solidFill>
                <a:latin typeface="Tahoma" charset="0"/>
                <a:ea typeface="ＭＳ Ｐゴシック" charset="0"/>
              </a:rPr>
              <a:t>“</a:t>
            </a:r>
            <a:r>
              <a:rPr lang="en-US" altLang="ja-JP" sz="1800" dirty="0">
                <a:solidFill>
                  <a:srgbClr val="FF0000"/>
                </a:solidFill>
                <a:latin typeface="Tahoma" charset="0"/>
                <a:ea typeface="ＭＳ Ｐゴシック" charset="0"/>
              </a:rPr>
              <a:t>memory-level parallelism</a:t>
            </a:r>
            <a:r>
              <a:rPr lang="ja-JP" altLang="en-US" sz="1800" dirty="0">
                <a:solidFill>
                  <a:srgbClr val="FF0000"/>
                </a:solidFill>
                <a:latin typeface="Tahoma" charset="0"/>
                <a:ea typeface="ＭＳ Ｐゴシック" charset="0"/>
              </a:rPr>
              <a:t>”</a:t>
            </a:r>
            <a:r>
              <a:rPr lang="en-US" altLang="ja-JP" sz="1800" dirty="0">
                <a:solidFill>
                  <a:srgbClr val="FF0000"/>
                </a:solidFill>
                <a:latin typeface="Tahoma" charset="0"/>
                <a:ea typeface="ＭＳ Ｐゴシック" charset="0"/>
              </a:rPr>
              <a:t> (MLP)</a:t>
            </a:r>
          </a:p>
          <a:p>
            <a:pPr lvl="1">
              <a:buFont typeface="Wingdings" charset="0"/>
              <a:buNone/>
            </a:pPr>
            <a:r>
              <a:rPr lang="en-US" sz="1800" dirty="0">
                <a:latin typeface="Tahoma" charset="0"/>
                <a:ea typeface="ＭＳ Ｐゴシック" charset="0"/>
              </a:rPr>
              <a:t>-- </a:t>
            </a:r>
            <a:r>
              <a:rPr lang="en-US" sz="1800" dirty="0" err="1">
                <a:solidFill>
                  <a:srgbClr val="FF0000"/>
                </a:solidFill>
                <a:latin typeface="Tahoma" charset="0"/>
                <a:ea typeface="ＭＳ Ｐゴシック" charset="0"/>
              </a:rPr>
              <a:t>Prefetch</a:t>
            </a:r>
            <a:r>
              <a:rPr lang="en-US" sz="1800" dirty="0">
                <a:solidFill>
                  <a:srgbClr val="FF0000"/>
                </a:solidFill>
                <a:latin typeface="Tahoma" charset="0"/>
                <a:ea typeface="ＭＳ Ｐゴシック" charset="0"/>
              </a:rPr>
              <a:t> distance (how far ahead to </a:t>
            </a:r>
            <a:r>
              <a:rPr lang="en-US" sz="1800" dirty="0" err="1">
                <a:solidFill>
                  <a:srgbClr val="FF0000"/>
                </a:solidFill>
                <a:latin typeface="Tahoma" charset="0"/>
                <a:ea typeface="ＭＳ Ｐゴシック" charset="0"/>
              </a:rPr>
              <a:t>prefetch</a:t>
            </a:r>
            <a:r>
              <a:rPr lang="en-US" sz="1800" dirty="0">
                <a:solidFill>
                  <a:srgbClr val="FF0000"/>
                </a:solidFill>
                <a:latin typeface="Tahoma" charset="0"/>
                <a:ea typeface="ＭＳ Ｐゴシック" charset="0"/>
              </a:rPr>
              <a:t>) limited by memory latency</a:t>
            </a:r>
          </a:p>
          <a:p>
            <a:pPr lvl="1"/>
            <a:endParaRPr lang="en-US" sz="1200" dirty="0">
              <a:latin typeface="Tahoma" charset="0"/>
              <a:ea typeface="ＭＳ Ｐゴシック" charset="0"/>
            </a:endParaRPr>
          </a:p>
          <a:p>
            <a:pPr lvl="1"/>
            <a:endParaRPr lang="en-US" sz="1200" dirty="0">
              <a:latin typeface="Tahoma" charset="0"/>
              <a:ea typeface="ＭＳ Ｐゴシック" charset="0"/>
            </a:endParaRPr>
          </a:p>
          <a:p>
            <a:r>
              <a:rPr lang="en-US" dirty="0">
                <a:solidFill>
                  <a:srgbClr val="1A5712"/>
                </a:solidFill>
                <a:latin typeface="Tahoma" charset="0"/>
              </a:rPr>
              <a:t> Implemented in Sun ROCK</a:t>
            </a:r>
            <a:r>
              <a:rPr lang="en-US" altLang="ja-JP" dirty="0">
                <a:solidFill>
                  <a:srgbClr val="1A5712"/>
                </a:solidFill>
                <a:latin typeface="Tahoma" charset="0"/>
              </a:rPr>
              <a:t>, </a:t>
            </a:r>
            <a:r>
              <a:rPr lang="en-US" dirty="0">
                <a:solidFill>
                  <a:srgbClr val="1A5712"/>
                </a:solidFill>
                <a:latin typeface="Tahoma" charset="0"/>
              </a:rPr>
              <a:t>IBM POWER6, NVIDIA Denver</a:t>
            </a:r>
            <a:r>
              <a:rPr lang="en-US" altLang="ja-JP" dirty="0">
                <a:solidFill>
                  <a:srgbClr val="1A5712"/>
                </a:solidFill>
                <a:latin typeface="Tahoma" charset="0"/>
              </a:rPr>
              <a:t> </a:t>
            </a:r>
            <a:endParaRPr lang="en-US" dirty="0">
              <a:solidFill>
                <a:srgbClr val="1A5712"/>
              </a:solidFill>
              <a:latin typeface="Tahoma" charset="0"/>
            </a:endParaRPr>
          </a:p>
        </p:txBody>
      </p:sp>
      <p:sp>
        <p:nvSpPr>
          <p:cNvPr id="10137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C7F3115-FF9A-8F45-B550-E69B2E221C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1845294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5"/>
          <p:cNvSpPr>
            <a:spLocks noGrp="1"/>
          </p:cNvSpPr>
          <p:nvPr>
            <p:ph type="sldNum" sz="quarter" idx="12"/>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D6B3800-B023-9A43-8087-566A9240CF9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graphicFrame>
        <p:nvGraphicFramePr>
          <p:cNvPr id="58370" name="Object 2"/>
          <p:cNvGraphicFramePr>
            <a:graphicFrameLocks noGrp="1" noChangeAspect="1"/>
          </p:cNvGraphicFramePr>
          <p:nvPr>
            <p:ph idx="1"/>
          </p:nvPr>
        </p:nvGraphicFramePr>
        <p:xfrm>
          <a:off x="306388" y="990600"/>
          <a:ext cx="8302625" cy="5389563"/>
        </p:xfrm>
        <a:graphic>
          <a:graphicData uri="http://schemas.openxmlformats.org/presentationml/2006/ole">
            <mc:AlternateContent xmlns:mc="http://schemas.openxmlformats.org/markup-compatibility/2006">
              <mc:Choice xmlns:v="urn:schemas-microsoft-com:vml" Requires="v">
                <p:oleObj spid="_x0000_s39991" name="Chart" r:id="rId3" imgW="6261100" imgH="4064000" progId="MSGraph.Chart.8">
                  <p:embed followColorScheme="full"/>
                </p:oleObj>
              </mc:Choice>
              <mc:Fallback>
                <p:oleObj name="Chart" r:id="rId3" imgW="6261100" imgH="4064000" progId="MSGraph.Chart.8">
                  <p:embed followColorScheme="full"/>
                  <p:pic>
                    <p:nvPicPr>
                      <p:cNvPr id="58370" name="Object 2"/>
                      <p:cNvPicPr>
                        <a:picLocks noChangeAspect="1" noChangeArrowheads="1"/>
                      </p:cNvPicPr>
                      <p:nvPr/>
                    </p:nvPicPr>
                    <p:blipFill>
                      <a:blip r:embed="rId4"/>
                      <a:srcRect/>
                      <a:stretch>
                        <a:fillRect/>
                      </a:stretch>
                    </p:blipFill>
                    <p:spPr bwMode="auto">
                      <a:xfrm>
                        <a:off x="306388" y="990600"/>
                        <a:ext cx="8302625" cy="53895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sp>
        <p:nvSpPr>
          <p:cNvPr id="58371" name="Rectangle 3"/>
          <p:cNvSpPr>
            <a:spLocks noGrp="1" noChangeArrowheads="1"/>
          </p:cNvSpPr>
          <p:nvPr>
            <p:ph type="title"/>
          </p:nvPr>
        </p:nvSpPr>
        <p:spPr/>
        <p:txBody>
          <a:bodyPr/>
          <a:lstStyle/>
          <a:p>
            <a:r>
              <a:rPr lang="en-US">
                <a:latin typeface="Garamond" charset="0"/>
              </a:rPr>
              <a:t>Performance of Runahead Execution</a:t>
            </a:r>
          </a:p>
        </p:txBody>
      </p:sp>
      <p:sp>
        <p:nvSpPr>
          <p:cNvPr id="5" name="Rounded Rectangle 4">
            <a:extLst>
              <a:ext uri="{FF2B5EF4-FFF2-40B4-BE49-F238E27FC236}">
                <a16:creationId xmlns:a16="http://schemas.microsoft.com/office/drawing/2014/main" id="{B1DC6FDB-C395-524A-83F4-AD2138DF9EA1}"/>
              </a:ext>
            </a:extLst>
          </p:cNvPr>
          <p:cNvSpPr>
            <a:spLocks noChangeArrowheads="1"/>
          </p:cNvSpPr>
          <p:nvPr/>
        </p:nvSpPr>
        <p:spPr bwMode="auto">
          <a:xfrm rot="5400000">
            <a:off x="6399175" y="4194115"/>
            <a:ext cx="3258417" cy="864096"/>
          </a:xfrm>
          <a:prstGeom prst="roundRect">
            <a:avLst>
              <a:gd name="adj" fmla="val 16667"/>
            </a:avLst>
          </a:prstGeom>
          <a:noFill/>
          <a:ln w="44450">
            <a:solidFill>
              <a:srgbClr val="FF00C4"/>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85760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Number Placeholder 5"/>
          <p:cNvSpPr>
            <a:spLocks noGrp="1"/>
          </p:cNvSpPr>
          <p:nvPr>
            <p:ph type="sldNum" sz="quarter" idx="12"/>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9D7C55-A5D6-4C4E-BE93-43AEB8CB9C3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
        <p:nvSpPr>
          <p:cNvPr id="59394" name="Rectangle 2"/>
          <p:cNvSpPr>
            <a:spLocks noGrp="1" noChangeArrowheads="1"/>
          </p:cNvSpPr>
          <p:nvPr>
            <p:ph type="title"/>
          </p:nvPr>
        </p:nvSpPr>
        <p:spPr/>
        <p:txBody>
          <a:bodyPr/>
          <a:lstStyle/>
          <a:p>
            <a:r>
              <a:rPr lang="en-US">
                <a:latin typeface="Garamond" charset="0"/>
              </a:rPr>
              <a:t>Runahead Execution vs. Large Windows</a:t>
            </a:r>
          </a:p>
        </p:txBody>
      </p:sp>
      <p:graphicFrame>
        <p:nvGraphicFramePr>
          <p:cNvPr id="59395" name="Object 2"/>
          <p:cNvGraphicFramePr>
            <a:graphicFrameLocks noGrp="1" noChangeAspect="1"/>
          </p:cNvGraphicFramePr>
          <p:nvPr>
            <p:ph idx="1"/>
          </p:nvPr>
        </p:nvGraphicFramePr>
        <p:xfrm>
          <a:off x="506413" y="1069975"/>
          <a:ext cx="7961312" cy="5076825"/>
        </p:xfrm>
        <a:graphic>
          <a:graphicData uri="http://schemas.openxmlformats.org/presentationml/2006/ole">
            <mc:AlternateContent xmlns:mc="http://schemas.openxmlformats.org/markup-compatibility/2006">
              <mc:Choice xmlns:v="urn:schemas-microsoft-com:vml" Requires="v">
                <p:oleObj spid="_x0000_s47143" name="Chart" r:id="rId3" imgW="8902700" imgH="5676900" progId="MSGraph.Chart.8">
                  <p:embed followColorScheme="full"/>
                </p:oleObj>
              </mc:Choice>
              <mc:Fallback>
                <p:oleObj name="Chart" r:id="rId3" imgW="8902700" imgH="5676900" progId="MSGraph.Chart.8">
                  <p:embed followColorScheme="full"/>
                  <p:pic>
                    <p:nvPicPr>
                      <p:cNvPr id="59395" name="Object 2"/>
                      <p:cNvPicPr>
                        <a:picLocks noChangeAspect="1" noChangeArrowheads="1"/>
                      </p:cNvPicPr>
                      <p:nvPr/>
                    </p:nvPicPr>
                    <p:blipFill>
                      <a:blip r:embed="rId4"/>
                      <a:srcRect/>
                      <a:stretch>
                        <a:fillRect/>
                      </a:stretch>
                    </p:blipFill>
                    <p:spPr bwMode="auto">
                      <a:xfrm>
                        <a:off x="506413" y="1069975"/>
                        <a:ext cx="7961312" cy="50768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sp>
        <p:nvSpPr>
          <p:cNvPr id="5" name="Rounded Rectangle 4">
            <a:extLst>
              <a:ext uri="{FF2B5EF4-FFF2-40B4-BE49-F238E27FC236}">
                <a16:creationId xmlns:a16="http://schemas.microsoft.com/office/drawing/2014/main" id="{A01F1833-203B-F347-B68A-773D8020A83C}"/>
              </a:ext>
            </a:extLst>
          </p:cNvPr>
          <p:cNvSpPr>
            <a:spLocks noChangeArrowheads="1"/>
          </p:cNvSpPr>
          <p:nvPr/>
        </p:nvSpPr>
        <p:spPr bwMode="auto">
          <a:xfrm rot="5400000">
            <a:off x="6513053" y="4440277"/>
            <a:ext cx="2742629" cy="864096"/>
          </a:xfrm>
          <a:prstGeom prst="roundRect">
            <a:avLst>
              <a:gd name="adj" fmla="val 16667"/>
            </a:avLst>
          </a:prstGeom>
          <a:noFill/>
          <a:ln w="44450">
            <a:solidFill>
              <a:srgbClr val="FF00C4"/>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2482083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5"/>
          <p:cNvSpPr>
            <a:spLocks noGrp="1"/>
          </p:cNvSpPr>
          <p:nvPr>
            <p:ph type="sldNum" sz="quarter" idx="12"/>
          </p:nvPr>
        </p:nvSpPr>
        <p:spPr>
          <a:xfrm>
            <a:off x="6758880" y="6356176"/>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9E6137-042B-2F45-A267-BACC1CE9D5D2}"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cs typeface="Arial" charset="0"/>
            </a:endParaRPr>
          </a:p>
        </p:txBody>
      </p:sp>
      <p:sp>
        <p:nvSpPr>
          <p:cNvPr id="60418" name="Rectangle 2"/>
          <p:cNvSpPr>
            <a:spLocks noGrp="1" noChangeArrowheads="1"/>
          </p:cNvSpPr>
          <p:nvPr>
            <p:ph type="title"/>
          </p:nvPr>
        </p:nvSpPr>
        <p:spPr/>
        <p:txBody>
          <a:bodyPr/>
          <a:lstStyle/>
          <a:p>
            <a:r>
              <a:rPr lang="en-US">
                <a:latin typeface="Garamond" charset="0"/>
              </a:rPr>
              <a:t>Runahead on In-order vs. Out-of-order</a:t>
            </a:r>
          </a:p>
        </p:txBody>
      </p:sp>
      <p:graphicFrame>
        <p:nvGraphicFramePr>
          <p:cNvPr id="60419" name="Object 2"/>
          <p:cNvGraphicFramePr>
            <a:graphicFrameLocks noGrp="1" noChangeAspect="1"/>
          </p:cNvGraphicFramePr>
          <p:nvPr>
            <p:ph idx="1"/>
          </p:nvPr>
        </p:nvGraphicFramePr>
        <p:xfrm>
          <a:off x="307975" y="838200"/>
          <a:ext cx="8299450" cy="5545138"/>
        </p:xfrm>
        <a:graphic>
          <a:graphicData uri="http://schemas.openxmlformats.org/presentationml/2006/ole">
            <mc:AlternateContent xmlns:mc="http://schemas.openxmlformats.org/markup-compatibility/2006">
              <mc:Choice xmlns:v="urn:schemas-microsoft-com:vml" Requires="v">
                <p:oleObj spid="_x0000_s41015" name="Chart" r:id="rId3" imgW="8953500" imgH="5981700" progId="MSGraph.Chart.8">
                  <p:embed followColorScheme="full"/>
                </p:oleObj>
              </mc:Choice>
              <mc:Fallback>
                <p:oleObj name="Chart" r:id="rId3" imgW="8953500" imgH="5981700" progId="MSGraph.Chart.8">
                  <p:embed followColorScheme="full"/>
                  <p:pic>
                    <p:nvPicPr>
                      <p:cNvPr id="60419" name="Object 2"/>
                      <p:cNvPicPr>
                        <a:picLocks noChangeAspect="1" noChangeArrowheads="1"/>
                      </p:cNvPicPr>
                      <p:nvPr/>
                    </p:nvPicPr>
                    <p:blipFill>
                      <a:blip r:embed="rId4"/>
                      <a:srcRect/>
                      <a:stretch>
                        <a:fillRect/>
                      </a:stretch>
                    </p:blipFill>
                    <p:spPr bwMode="auto">
                      <a:xfrm>
                        <a:off x="307975" y="838200"/>
                        <a:ext cx="8299450" cy="5545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808080">
                                  <a:alpha val="74997"/>
                                </a:srgbClr>
                              </a:outerShdw>
                            </a:effectLst>
                          </a14:hiddenEffects>
                        </a:ext>
                      </a:extLst>
                    </p:spPr>
                  </p:pic>
                </p:oleObj>
              </mc:Fallback>
            </mc:AlternateContent>
          </a:graphicData>
        </a:graphic>
      </p:graphicFrame>
      <p:sp>
        <p:nvSpPr>
          <p:cNvPr id="5" name="Rounded Rectangle 4">
            <a:extLst>
              <a:ext uri="{FF2B5EF4-FFF2-40B4-BE49-F238E27FC236}">
                <a16:creationId xmlns:a16="http://schemas.microsoft.com/office/drawing/2014/main" id="{CE23433F-FAC1-544C-87E5-A7D1E09D2C49}"/>
              </a:ext>
            </a:extLst>
          </p:cNvPr>
          <p:cNvSpPr>
            <a:spLocks noChangeArrowheads="1"/>
          </p:cNvSpPr>
          <p:nvPr/>
        </p:nvSpPr>
        <p:spPr bwMode="auto">
          <a:xfrm rot="5400000">
            <a:off x="6471183" y="4266123"/>
            <a:ext cx="3114402" cy="864096"/>
          </a:xfrm>
          <a:prstGeom prst="roundRect">
            <a:avLst>
              <a:gd name="adj" fmla="val 16667"/>
            </a:avLst>
          </a:prstGeom>
          <a:noFill/>
          <a:ln w="44450">
            <a:solidFill>
              <a:srgbClr val="FF00C4"/>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35169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More on Runahead Execution</a:t>
            </a:r>
          </a:p>
        </p:txBody>
      </p:sp>
      <p:sp>
        <p:nvSpPr>
          <p:cNvPr id="3" name="Content Placeholder 2"/>
          <p:cNvSpPr>
            <a:spLocks noGrp="1"/>
          </p:cNvSpPr>
          <p:nvPr>
            <p:ph idx="1"/>
          </p:nvPr>
        </p:nvSpPr>
        <p:spPr>
          <a:xfrm>
            <a:off x="228600" y="997529"/>
            <a:ext cx="8915400" cy="5193723"/>
          </a:xfrm>
        </p:spPr>
        <p:txBody>
          <a:bodyPr/>
          <a:lstStyle/>
          <a:p>
            <a:r>
              <a:rPr lang="en-US" sz="1900" dirty="0"/>
              <a:t>Onur Mutlu, Jared Stark, Chris Wilkerson, and Yale N. Patt,</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900" dirty="0"/>
            </a:br>
            <a:r>
              <a:rPr lang="en-US" sz="1900" i="1" dirty="0"/>
              <a:t>Proceedings of the </a:t>
            </a:r>
            <a:r>
              <a:rPr lang="en-US" sz="1900" i="1" dirty="0">
                <a:hlinkClick r:id="rId3"/>
              </a:rPr>
              <a:t>9th International Symposium on High-Performance Computer Architecture</a:t>
            </a:r>
            <a:r>
              <a:rPr lang="en-US" sz="1900" i="1" dirty="0"/>
              <a:t> (</a:t>
            </a:r>
            <a:r>
              <a:rPr lang="en-US" sz="1900" b="1" i="1" dirty="0"/>
              <a:t>HPCA</a:t>
            </a:r>
            <a:r>
              <a:rPr lang="en-US" sz="1900" i="1" dirty="0"/>
              <a:t>)</a:t>
            </a:r>
            <a:r>
              <a:rPr lang="en-US" sz="1900" dirty="0"/>
              <a:t>, Anaheim, CA, February 2003. </a:t>
            </a:r>
            <a:r>
              <a:rPr lang="en-US" sz="1900" dirty="0">
                <a:hlinkClick r:id="rId4"/>
              </a:rPr>
              <a:t>Slides (pdf)</a:t>
            </a:r>
            <a:br>
              <a:rPr lang="en-US" sz="1900" dirty="0"/>
            </a:br>
            <a:r>
              <a:rPr lang="en-US" sz="1900" b="1" i="1" dirty="0">
                <a:solidFill>
                  <a:srgbClr val="FF0000"/>
                </a:solidFill>
              </a:rPr>
              <a:t>One of the 15 computer architecture papers of 2003 selected as Top Picks by IEEE Micro.</a:t>
            </a:r>
            <a:endParaRPr lang="en-US" sz="1900" dirty="0">
              <a:solidFill>
                <a:srgbClr val="FF0000"/>
              </a:solidFill>
            </a:endParaRPr>
          </a:p>
          <a:p>
            <a:pPr marL="0" indent="0">
              <a:buNone/>
            </a:pPr>
            <a:br>
              <a:rPr lang="en-US" sz="1900" dirty="0"/>
            </a:br>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38100" y="3842519"/>
            <a:ext cx="9144000" cy="2495826"/>
          </a:xfrm>
          <a:prstGeom prst="rect">
            <a:avLst/>
          </a:prstGeom>
        </p:spPr>
      </p:pic>
    </p:spTree>
    <p:extLst>
      <p:ext uri="{BB962C8B-B14F-4D97-AF65-F5344CB8AC3E}">
        <p14:creationId xmlns:p14="http://schemas.microsoft.com/office/powerpoint/2010/main" val="59460550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r>
              <a:rPr lang="en-US">
                <a:latin typeface="Garamond" charset="0"/>
              </a:rPr>
              <a:t>Effect of Runahead in Sun ROCK</a:t>
            </a:r>
          </a:p>
        </p:txBody>
      </p:sp>
      <p:sp>
        <p:nvSpPr>
          <p:cNvPr id="61442" name="Content Placeholder 2"/>
          <p:cNvSpPr>
            <a:spLocks noGrp="1"/>
          </p:cNvSpPr>
          <p:nvPr>
            <p:ph idx="1"/>
          </p:nvPr>
        </p:nvSpPr>
        <p:spPr>
          <a:xfrm>
            <a:off x="228600" y="996950"/>
            <a:ext cx="8610600" cy="5194300"/>
          </a:xfrm>
        </p:spPr>
        <p:txBody>
          <a:bodyPr/>
          <a:lstStyle/>
          <a:p>
            <a:r>
              <a:rPr lang="en-US">
                <a:latin typeface="Tahoma" charset="0"/>
              </a:rPr>
              <a:t>Shailender Chaudhry talk, Aug 2008.</a:t>
            </a:r>
          </a:p>
        </p:txBody>
      </p:sp>
      <p:sp>
        <p:nvSpPr>
          <p:cNvPr id="614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738C461-DC12-3F47-AB34-9450C1B9F5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144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798638"/>
            <a:ext cx="6464300" cy="414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3479575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26397-C920-3D46-8B30-C98823B520D6}"/>
              </a:ext>
            </a:extLst>
          </p:cNvPr>
          <p:cNvSpPr>
            <a:spLocks noGrp="1"/>
          </p:cNvSpPr>
          <p:nvPr>
            <p:ph type="title"/>
          </p:nvPr>
        </p:nvSpPr>
        <p:spPr/>
        <p:txBody>
          <a:bodyPr/>
          <a:lstStyle/>
          <a:p>
            <a:r>
              <a:rPr lang="en-US" dirty="0"/>
              <a:t>More on Runahead in Sun ROCK</a:t>
            </a:r>
          </a:p>
        </p:txBody>
      </p:sp>
      <p:sp>
        <p:nvSpPr>
          <p:cNvPr id="3" name="Content Placeholder 2">
            <a:extLst>
              <a:ext uri="{FF2B5EF4-FFF2-40B4-BE49-F238E27FC236}">
                <a16:creationId xmlns:a16="http://schemas.microsoft.com/office/drawing/2014/main" id="{F4A6C1EB-0AB3-5240-91F9-E54F137E9C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A33D356-19B2-154A-9E96-978E52AE74C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617133E-6351-C64F-9D37-A47B08231A4C}"/>
              </a:ext>
            </a:extLst>
          </p:cNvPr>
          <p:cNvPicPr>
            <a:picLocks noChangeAspect="1"/>
          </p:cNvPicPr>
          <p:nvPr/>
        </p:nvPicPr>
        <p:blipFill>
          <a:blip r:embed="rId2"/>
          <a:stretch>
            <a:fillRect/>
          </a:stretch>
        </p:blipFill>
        <p:spPr>
          <a:xfrm>
            <a:off x="863811" y="1124298"/>
            <a:ext cx="7340178" cy="5066954"/>
          </a:xfrm>
          <a:prstGeom prst="rect">
            <a:avLst/>
          </a:prstGeom>
        </p:spPr>
      </p:pic>
      <p:sp>
        <p:nvSpPr>
          <p:cNvPr id="6" name="TextBox 5">
            <a:extLst>
              <a:ext uri="{FF2B5EF4-FFF2-40B4-BE49-F238E27FC236}">
                <a16:creationId xmlns:a16="http://schemas.microsoft.com/office/drawing/2014/main" id="{A6FA5915-2973-3246-9954-06B14D856999}"/>
              </a:ext>
            </a:extLst>
          </p:cNvPr>
          <p:cNvSpPr txBox="1"/>
          <p:nvPr/>
        </p:nvSpPr>
        <p:spPr>
          <a:xfrm>
            <a:off x="682749" y="6488668"/>
            <a:ext cx="77023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Chaudhry+, “</a:t>
            </a:r>
            <a:r>
              <a:rPr kumimoji="0" lang="en-US" sz="1800" b="0" i="0" u="none" strike="noStrike" kern="1200" cap="none" spc="0" normalizeH="0" baseline="0" noProof="0" dirty="0">
                <a:ln>
                  <a:noFill/>
                </a:ln>
                <a:solidFill>
                  <a:srgbClr val="0432FF"/>
                </a:solidFill>
                <a:effectLst/>
                <a:uLnTx/>
                <a:uFillTx/>
                <a:latin typeface="Tahoma"/>
                <a:ea typeface="+mn-ea"/>
                <a:cs typeface="+mn-cs"/>
              </a:rPr>
              <a:t>High-Performance Throughput Computing</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Micro 2005.</a:t>
            </a:r>
          </a:p>
        </p:txBody>
      </p:sp>
    </p:spTree>
    <p:extLst>
      <p:ext uri="{BB962C8B-B14F-4D97-AF65-F5344CB8AC3E}">
        <p14:creationId xmlns:p14="http://schemas.microsoft.com/office/powerpoint/2010/main" val="315785816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26397-C920-3D46-8B30-C98823B520D6}"/>
              </a:ext>
            </a:extLst>
          </p:cNvPr>
          <p:cNvSpPr>
            <a:spLocks noGrp="1"/>
          </p:cNvSpPr>
          <p:nvPr>
            <p:ph type="title"/>
          </p:nvPr>
        </p:nvSpPr>
        <p:spPr/>
        <p:txBody>
          <a:bodyPr/>
          <a:lstStyle/>
          <a:p>
            <a:r>
              <a:rPr lang="en-US" dirty="0"/>
              <a:t>More on Runahead in Sun ROCK</a:t>
            </a:r>
          </a:p>
        </p:txBody>
      </p:sp>
      <p:sp>
        <p:nvSpPr>
          <p:cNvPr id="3" name="Content Placeholder 2">
            <a:extLst>
              <a:ext uri="{FF2B5EF4-FFF2-40B4-BE49-F238E27FC236}">
                <a16:creationId xmlns:a16="http://schemas.microsoft.com/office/drawing/2014/main" id="{F4A6C1EB-0AB3-5240-91F9-E54F137E9CF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A33D356-19B2-154A-9E96-978E52AE74C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
        <p:nvSpPr>
          <p:cNvPr id="6" name="TextBox 5">
            <a:extLst>
              <a:ext uri="{FF2B5EF4-FFF2-40B4-BE49-F238E27FC236}">
                <a16:creationId xmlns:a16="http://schemas.microsoft.com/office/drawing/2014/main" id="{A6FA5915-2973-3246-9954-06B14D856999}"/>
              </a:ext>
            </a:extLst>
          </p:cNvPr>
          <p:cNvSpPr txBox="1"/>
          <p:nvPr/>
        </p:nvSpPr>
        <p:spPr>
          <a:xfrm>
            <a:off x="1115616" y="6488668"/>
            <a:ext cx="65971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Chaudhry+, “</a:t>
            </a:r>
            <a:r>
              <a:rPr kumimoji="0" lang="en-US" sz="1800" b="0" i="0" u="none" strike="noStrike" kern="1200" cap="none" spc="0" normalizeH="0" baseline="0" noProof="0" dirty="0">
                <a:ln>
                  <a:noFill/>
                </a:ln>
                <a:solidFill>
                  <a:srgbClr val="0432FF"/>
                </a:solidFill>
                <a:effectLst/>
                <a:uLnTx/>
                <a:uFillTx/>
                <a:latin typeface="Tahoma"/>
                <a:ea typeface="+mn-ea"/>
                <a:cs typeface="+mn-cs"/>
              </a:rPr>
              <a:t>Simultaneous Speculative Threading</a:t>
            </a:r>
            <a:r>
              <a:rPr kumimoji="0" lang="en-US" sz="1800" b="0" i="0" u="none" strike="noStrike" kern="1200" cap="none" spc="0" normalizeH="0" baseline="0" noProof="0" dirty="0">
                <a:ln>
                  <a:noFill/>
                </a:ln>
                <a:solidFill>
                  <a:srgbClr val="000000"/>
                </a:solidFill>
                <a:effectLst/>
                <a:uLnTx/>
                <a:uFillTx/>
                <a:latin typeface="Tahoma"/>
                <a:ea typeface="+mn-ea"/>
                <a:cs typeface="+mn-cs"/>
              </a:rPr>
              <a:t>,” ISCA 2009.</a:t>
            </a:r>
          </a:p>
        </p:txBody>
      </p:sp>
      <p:pic>
        <p:nvPicPr>
          <p:cNvPr id="7" name="Picture 6">
            <a:extLst>
              <a:ext uri="{FF2B5EF4-FFF2-40B4-BE49-F238E27FC236}">
                <a16:creationId xmlns:a16="http://schemas.microsoft.com/office/drawing/2014/main" id="{EE910ED8-F3A7-2446-96F8-0049AB4DB4DE}"/>
              </a:ext>
            </a:extLst>
          </p:cNvPr>
          <p:cNvPicPr>
            <a:picLocks noChangeAspect="1"/>
          </p:cNvPicPr>
          <p:nvPr/>
        </p:nvPicPr>
        <p:blipFill>
          <a:blip r:embed="rId2"/>
          <a:stretch>
            <a:fillRect/>
          </a:stretch>
        </p:blipFill>
        <p:spPr>
          <a:xfrm>
            <a:off x="527050" y="2095500"/>
            <a:ext cx="8089900" cy="2667000"/>
          </a:xfrm>
          <a:prstGeom prst="rect">
            <a:avLst/>
          </a:prstGeom>
        </p:spPr>
      </p:pic>
    </p:spTree>
    <p:extLst>
      <p:ext uri="{BB962C8B-B14F-4D97-AF65-F5344CB8AC3E}">
        <p14:creationId xmlns:p14="http://schemas.microsoft.com/office/powerpoint/2010/main" val="172746132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037FA-1016-C146-8DBB-49BD772F10C0}"/>
              </a:ext>
            </a:extLst>
          </p:cNvPr>
          <p:cNvSpPr>
            <a:spLocks noGrp="1"/>
          </p:cNvSpPr>
          <p:nvPr>
            <p:ph type="title"/>
          </p:nvPr>
        </p:nvSpPr>
        <p:spPr/>
        <p:txBody>
          <a:bodyPr/>
          <a:lstStyle/>
          <a:p>
            <a:r>
              <a:rPr lang="en-US" dirty="0" err="1"/>
              <a:t>Runahead</a:t>
            </a:r>
            <a:r>
              <a:rPr lang="en-US" dirty="0"/>
              <a:t> Execution in IBM POWER6</a:t>
            </a:r>
          </a:p>
        </p:txBody>
      </p:sp>
      <p:pic>
        <p:nvPicPr>
          <p:cNvPr id="5" name="Content Placeholder 4">
            <a:extLst>
              <a:ext uri="{FF2B5EF4-FFF2-40B4-BE49-F238E27FC236}">
                <a16:creationId xmlns:a16="http://schemas.microsoft.com/office/drawing/2014/main" id="{44DC636A-856D-1D40-A8DA-25DD87DF646E}"/>
              </a:ext>
            </a:extLst>
          </p:cNvPr>
          <p:cNvPicPr>
            <a:picLocks noGrp="1" noChangeAspect="1"/>
          </p:cNvPicPr>
          <p:nvPr>
            <p:ph idx="1"/>
          </p:nvPr>
        </p:nvPicPr>
        <p:blipFill>
          <a:blip r:embed="rId2"/>
          <a:stretch>
            <a:fillRect/>
          </a:stretch>
        </p:blipFill>
        <p:spPr>
          <a:xfrm>
            <a:off x="635000" y="1649194"/>
            <a:ext cx="7797800" cy="2946400"/>
          </a:xfrm>
          <a:prstGeom prst="rect">
            <a:avLst/>
          </a:prstGeom>
        </p:spPr>
      </p:pic>
      <p:sp>
        <p:nvSpPr>
          <p:cNvPr id="4" name="Slide Number Placeholder 3">
            <a:extLst>
              <a:ext uri="{FF2B5EF4-FFF2-40B4-BE49-F238E27FC236}">
                <a16:creationId xmlns:a16="http://schemas.microsoft.com/office/drawing/2014/main" id="{AA22B2AF-71D7-4648-BEAB-8CFC3966FD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
        <p:nvSpPr>
          <p:cNvPr id="6" name="TextBox 5">
            <a:extLst>
              <a:ext uri="{FF2B5EF4-FFF2-40B4-BE49-F238E27FC236}">
                <a16:creationId xmlns:a16="http://schemas.microsoft.com/office/drawing/2014/main" id="{22EAF441-3764-084A-93EF-17741E3C94E4}"/>
              </a:ext>
            </a:extLst>
          </p:cNvPr>
          <p:cNvSpPr txBox="1"/>
          <p:nvPr/>
        </p:nvSpPr>
        <p:spPr>
          <a:xfrm>
            <a:off x="1192376" y="5671919"/>
            <a:ext cx="668304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Cain+, “</a:t>
            </a:r>
            <a:r>
              <a:rPr kumimoji="0" lang="en-US" sz="1800" b="0" i="0" u="none" strike="noStrike" kern="1200" cap="none" spc="0" normalizeH="0" baseline="0" noProof="0" dirty="0">
                <a:ln>
                  <a:noFill/>
                </a:ln>
                <a:solidFill>
                  <a:srgbClr val="0432FF"/>
                </a:solidFill>
                <a:effectLst/>
                <a:uLnTx/>
                <a:uFillTx/>
                <a:latin typeface="Tahoma"/>
                <a:ea typeface="+mn-ea"/>
                <a:cs typeface="+mn-cs"/>
              </a:rPr>
              <a:t>Runahead Execution vs. Conventional Data Prefetching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mn-ea"/>
                <a:cs typeface="+mn-cs"/>
              </a:rPr>
              <a:t>in the IBM POWER6 Microprocessor</a:t>
            </a:r>
            <a:r>
              <a:rPr kumimoji="0" lang="en-US" sz="1800" b="0" i="0" u="none" strike="noStrike" kern="1200" cap="none" spc="0" normalizeH="0" baseline="0" noProof="0" dirty="0">
                <a:ln>
                  <a:noFill/>
                </a:ln>
                <a:solidFill>
                  <a:srgbClr val="000000"/>
                </a:solidFill>
                <a:effectLst/>
                <a:uLnTx/>
                <a:uFillTx/>
                <a:latin typeface="Tahoma"/>
                <a:ea typeface="+mn-ea"/>
                <a:cs typeface="+mn-cs"/>
              </a:rPr>
              <a:t>,” ISPASS 2010.</a:t>
            </a:r>
          </a:p>
        </p:txBody>
      </p:sp>
    </p:spTree>
    <p:extLst>
      <p:ext uri="{BB962C8B-B14F-4D97-AF65-F5344CB8AC3E}">
        <p14:creationId xmlns:p14="http://schemas.microsoft.com/office/powerpoint/2010/main" val="257226548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EE37-21B3-4147-8210-4BAD1B75D563}"/>
              </a:ext>
            </a:extLst>
          </p:cNvPr>
          <p:cNvSpPr>
            <a:spLocks noGrp="1"/>
          </p:cNvSpPr>
          <p:nvPr>
            <p:ph type="title"/>
          </p:nvPr>
        </p:nvSpPr>
        <p:spPr/>
        <p:txBody>
          <a:bodyPr/>
          <a:lstStyle/>
          <a:p>
            <a:r>
              <a:rPr lang="en-US" dirty="0"/>
              <a:t>Runahead Execution in IBM POWER6</a:t>
            </a:r>
          </a:p>
        </p:txBody>
      </p:sp>
      <p:sp>
        <p:nvSpPr>
          <p:cNvPr id="3" name="Content Placeholder 2">
            <a:extLst>
              <a:ext uri="{FF2B5EF4-FFF2-40B4-BE49-F238E27FC236}">
                <a16:creationId xmlns:a16="http://schemas.microsoft.com/office/drawing/2014/main" id="{FFB47F2F-CF42-3841-A07A-F5EBA724E35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BB568BC-218A-AE40-B239-1A381213434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23A02DE2-34B2-C447-AFA3-C3C4C0190BE4}"/>
              </a:ext>
            </a:extLst>
          </p:cNvPr>
          <p:cNvPicPr>
            <a:picLocks noChangeAspect="1"/>
          </p:cNvPicPr>
          <p:nvPr/>
        </p:nvPicPr>
        <p:blipFill>
          <a:blip r:embed="rId2"/>
          <a:stretch>
            <a:fillRect/>
          </a:stretch>
        </p:blipFill>
        <p:spPr>
          <a:xfrm>
            <a:off x="2483768" y="1031678"/>
            <a:ext cx="4501737" cy="5565605"/>
          </a:xfrm>
          <a:prstGeom prst="rect">
            <a:avLst/>
          </a:prstGeom>
        </p:spPr>
      </p:pic>
      <p:sp>
        <p:nvSpPr>
          <p:cNvPr id="6" name="Rectangle 5">
            <a:extLst>
              <a:ext uri="{FF2B5EF4-FFF2-40B4-BE49-F238E27FC236}">
                <a16:creationId xmlns:a16="http://schemas.microsoft.com/office/drawing/2014/main" id="{E70CA86C-E7BF-8C49-9AAE-EAD657D1B87D}"/>
              </a:ext>
            </a:extLst>
          </p:cNvPr>
          <p:cNvSpPr/>
          <p:nvPr/>
        </p:nvSpPr>
        <p:spPr>
          <a:xfrm>
            <a:off x="2492333" y="5886201"/>
            <a:ext cx="4493171" cy="711081"/>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79730571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1A7ADA3-BDFD-D042-81B2-03E0D0310986}"/>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97F037FA-1016-C146-8DBB-49BD772F10C0}"/>
              </a:ext>
            </a:extLst>
          </p:cNvPr>
          <p:cNvSpPr>
            <a:spLocks noGrp="1"/>
          </p:cNvSpPr>
          <p:nvPr>
            <p:ph type="title"/>
          </p:nvPr>
        </p:nvSpPr>
        <p:spPr/>
        <p:txBody>
          <a:bodyPr/>
          <a:lstStyle/>
          <a:p>
            <a:r>
              <a:rPr lang="en-US" dirty="0" err="1"/>
              <a:t>Runahead</a:t>
            </a:r>
            <a:r>
              <a:rPr lang="en-US" dirty="0"/>
              <a:t> Execution in NVIDIA Denver</a:t>
            </a:r>
          </a:p>
        </p:txBody>
      </p:sp>
      <p:sp>
        <p:nvSpPr>
          <p:cNvPr id="4" name="Slide Number Placeholder 3">
            <a:extLst>
              <a:ext uri="{FF2B5EF4-FFF2-40B4-BE49-F238E27FC236}">
                <a16:creationId xmlns:a16="http://schemas.microsoft.com/office/drawing/2014/main" id="{AA22B2AF-71D7-4648-BEAB-8CFC3966FD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
        <p:nvSpPr>
          <p:cNvPr id="6" name="TextBox 5">
            <a:extLst>
              <a:ext uri="{FF2B5EF4-FFF2-40B4-BE49-F238E27FC236}">
                <a16:creationId xmlns:a16="http://schemas.microsoft.com/office/drawing/2014/main" id="{22EAF441-3764-084A-93EF-17741E3C94E4}"/>
              </a:ext>
            </a:extLst>
          </p:cNvPr>
          <p:cNvSpPr txBox="1"/>
          <p:nvPr/>
        </p:nvSpPr>
        <p:spPr>
          <a:xfrm>
            <a:off x="899592" y="5675805"/>
            <a:ext cx="75929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Boggs+, “</a:t>
            </a:r>
            <a:r>
              <a:rPr kumimoji="0" lang="en-US" sz="1800" b="0" i="0" u="none" strike="noStrike" kern="1200" cap="none" spc="0" normalizeH="0" baseline="0" noProof="0" dirty="0">
                <a:ln>
                  <a:noFill/>
                </a:ln>
                <a:solidFill>
                  <a:srgbClr val="0432FF"/>
                </a:solidFill>
                <a:effectLst/>
                <a:uLnTx/>
                <a:uFillTx/>
                <a:latin typeface="Tahoma"/>
                <a:ea typeface="+mn-ea"/>
                <a:cs typeface="+mn-cs"/>
              </a:rPr>
              <a:t>Denver: NVIDIA’s First 64-Bit ARM Processor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Micro 2015.</a:t>
            </a:r>
          </a:p>
        </p:txBody>
      </p:sp>
      <p:pic>
        <p:nvPicPr>
          <p:cNvPr id="8" name="Picture 7">
            <a:extLst>
              <a:ext uri="{FF2B5EF4-FFF2-40B4-BE49-F238E27FC236}">
                <a16:creationId xmlns:a16="http://schemas.microsoft.com/office/drawing/2014/main" id="{5A85C57B-1682-A349-A9D3-9B79EF7A658C}"/>
              </a:ext>
            </a:extLst>
          </p:cNvPr>
          <p:cNvPicPr>
            <a:picLocks noChangeAspect="1"/>
          </p:cNvPicPr>
          <p:nvPr/>
        </p:nvPicPr>
        <p:blipFill>
          <a:blip r:embed="rId2"/>
          <a:stretch>
            <a:fillRect/>
          </a:stretch>
        </p:blipFill>
        <p:spPr>
          <a:xfrm>
            <a:off x="611560" y="954530"/>
            <a:ext cx="7668344" cy="4379949"/>
          </a:xfrm>
          <a:prstGeom prst="rect">
            <a:avLst/>
          </a:prstGeom>
        </p:spPr>
      </p:pic>
    </p:spTree>
    <p:extLst>
      <p:ext uri="{BB962C8B-B14F-4D97-AF65-F5344CB8AC3E}">
        <p14:creationId xmlns:p14="http://schemas.microsoft.com/office/powerpoint/2010/main" val="408278345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1A7ADA3-BDFD-D042-81B2-03E0D0310986}"/>
              </a:ext>
            </a:extLst>
          </p:cNvPr>
          <p:cNvSpPr>
            <a:spLocks noGrp="1"/>
          </p:cNvSpPr>
          <p:nvPr>
            <p:ph idx="1"/>
          </p:nvPr>
        </p:nvSpPr>
        <p:spPr/>
        <p:txBody>
          <a:bodyPr/>
          <a:lstStyle/>
          <a:p>
            <a:endParaRPr lang="en-US" dirty="0"/>
          </a:p>
        </p:txBody>
      </p:sp>
      <p:sp>
        <p:nvSpPr>
          <p:cNvPr id="2" name="Title 1">
            <a:extLst>
              <a:ext uri="{FF2B5EF4-FFF2-40B4-BE49-F238E27FC236}">
                <a16:creationId xmlns:a16="http://schemas.microsoft.com/office/drawing/2014/main" id="{97F037FA-1016-C146-8DBB-49BD772F10C0}"/>
              </a:ext>
            </a:extLst>
          </p:cNvPr>
          <p:cNvSpPr>
            <a:spLocks noGrp="1"/>
          </p:cNvSpPr>
          <p:nvPr>
            <p:ph type="title"/>
          </p:nvPr>
        </p:nvSpPr>
        <p:spPr/>
        <p:txBody>
          <a:bodyPr/>
          <a:lstStyle/>
          <a:p>
            <a:r>
              <a:rPr lang="en-US" dirty="0" err="1"/>
              <a:t>Runahead</a:t>
            </a:r>
            <a:r>
              <a:rPr lang="en-US" dirty="0"/>
              <a:t> Execution in NVIDIA Denver</a:t>
            </a:r>
          </a:p>
        </p:txBody>
      </p:sp>
      <p:sp>
        <p:nvSpPr>
          <p:cNvPr id="4" name="Slide Number Placeholder 3">
            <a:extLst>
              <a:ext uri="{FF2B5EF4-FFF2-40B4-BE49-F238E27FC236}">
                <a16:creationId xmlns:a16="http://schemas.microsoft.com/office/drawing/2014/main" id="{AA22B2AF-71D7-4648-BEAB-8CFC3966FD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
        <p:nvSpPr>
          <p:cNvPr id="6" name="TextBox 5">
            <a:extLst>
              <a:ext uri="{FF2B5EF4-FFF2-40B4-BE49-F238E27FC236}">
                <a16:creationId xmlns:a16="http://schemas.microsoft.com/office/drawing/2014/main" id="{22EAF441-3764-084A-93EF-17741E3C94E4}"/>
              </a:ext>
            </a:extLst>
          </p:cNvPr>
          <p:cNvSpPr txBox="1"/>
          <p:nvPr/>
        </p:nvSpPr>
        <p:spPr>
          <a:xfrm>
            <a:off x="128030" y="5637551"/>
            <a:ext cx="4804101" cy="523220"/>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Boggs+, “</a:t>
            </a:r>
            <a:r>
              <a:rPr kumimoji="0" lang="en-US" sz="1400" b="0" i="0" u="none" strike="noStrike" kern="1200" cap="none" spc="0" normalizeH="0" baseline="0" noProof="0" dirty="0">
                <a:ln>
                  <a:noFill/>
                </a:ln>
                <a:solidFill>
                  <a:srgbClr val="0432FF"/>
                </a:solidFill>
                <a:effectLst/>
                <a:uLnTx/>
                <a:uFillTx/>
                <a:latin typeface="Tahoma"/>
                <a:ea typeface="+mn-ea"/>
                <a:cs typeface="+mn-cs"/>
              </a:rPr>
              <a:t>Denver: NVIDIA’s First 64-Bit ARM Processor</a:t>
            </a:r>
            <a:r>
              <a:rPr lang="en-US" sz="1400" dirty="0">
                <a:solidFill>
                  <a:srgbClr val="000000"/>
                </a:solidFill>
              </a:rPr>
              <a:t>,” IEEE Micro 2015.</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3" name="Picture 2">
            <a:extLst>
              <a:ext uri="{FF2B5EF4-FFF2-40B4-BE49-F238E27FC236}">
                <a16:creationId xmlns:a16="http://schemas.microsoft.com/office/drawing/2014/main" id="{CF6CF10B-4916-964F-A117-A500502A7B2D}"/>
              </a:ext>
            </a:extLst>
          </p:cNvPr>
          <p:cNvPicPr>
            <a:picLocks noChangeAspect="1"/>
          </p:cNvPicPr>
          <p:nvPr/>
        </p:nvPicPr>
        <p:blipFill>
          <a:blip r:embed="rId2"/>
          <a:stretch>
            <a:fillRect/>
          </a:stretch>
        </p:blipFill>
        <p:spPr>
          <a:xfrm>
            <a:off x="395536" y="1052736"/>
            <a:ext cx="3069571" cy="4284306"/>
          </a:xfrm>
          <a:prstGeom prst="rect">
            <a:avLst/>
          </a:prstGeom>
        </p:spPr>
      </p:pic>
      <p:pic>
        <p:nvPicPr>
          <p:cNvPr id="5" name="Picture 4">
            <a:extLst>
              <a:ext uri="{FF2B5EF4-FFF2-40B4-BE49-F238E27FC236}">
                <a16:creationId xmlns:a16="http://schemas.microsoft.com/office/drawing/2014/main" id="{81D52411-52EE-4049-AF34-6ED0A3E50FF6}"/>
              </a:ext>
            </a:extLst>
          </p:cNvPr>
          <p:cNvPicPr>
            <a:picLocks noChangeAspect="1"/>
          </p:cNvPicPr>
          <p:nvPr/>
        </p:nvPicPr>
        <p:blipFill>
          <a:blip r:embed="rId3"/>
          <a:stretch>
            <a:fillRect/>
          </a:stretch>
        </p:blipFill>
        <p:spPr>
          <a:xfrm>
            <a:off x="4211960" y="997529"/>
            <a:ext cx="4279900" cy="1333500"/>
          </a:xfrm>
          <a:prstGeom prst="rect">
            <a:avLst/>
          </a:prstGeom>
        </p:spPr>
      </p:pic>
      <p:pic>
        <p:nvPicPr>
          <p:cNvPr id="9" name="Picture 8">
            <a:extLst>
              <a:ext uri="{FF2B5EF4-FFF2-40B4-BE49-F238E27FC236}">
                <a16:creationId xmlns:a16="http://schemas.microsoft.com/office/drawing/2014/main" id="{CD79E503-615A-9C4A-B903-CEEE70D4E7D4}"/>
              </a:ext>
            </a:extLst>
          </p:cNvPr>
          <p:cNvPicPr>
            <a:picLocks noChangeAspect="1"/>
          </p:cNvPicPr>
          <p:nvPr/>
        </p:nvPicPr>
        <p:blipFill>
          <a:blip r:embed="rId4"/>
          <a:stretch>
            <a:fillRect/>
          </a:stretch>
        </p:blipFill>
        <p:spPr>
          <a:xfrm>
            <a:off x="5132451" y="4063873"/>
            <a:ext cx="3773895" cy="2641727"/>
          </a:xfrm>
          <a:prstGeom prst="rect">
            <a:avLst/>
          </a:prstGeom>
        </p:spPr>
      </p:pic>
      <p:pic>
        <p:nvPicPr>
          <p:cNvPr id="10" name="Picture 9">
            <a:extLst>
              <a:ext uri="{FF2B5EF4-FFF2-40B4-BE49-F238E27FC236}">
                <a16:creationId xmlns:a16="http://schemas.microsoft.com/office/drawing/2014/main" id="{386EC7AB-C5D3-FD4D-A340-F5DABC168268}"/>
              </a:ext>
            </a:extLst>
          </p:cNvPr>
          <p:cNvPicPr>
            <a:picLocks noChangeAspect="1"/>
          </p:cNvPicPr>
          <p:nvPr/>
        </p:nvPicPr>
        <p:blipFill>
          <a:blip r:embed="rId5"/>
          <a:stretch>
            <a:fillRect/>
          </a:stretch>
        </p:blipFill>
        <p:spPr>
          <a:xfrm>
            <a:off x="4243712" y="2196818"/>
            <a:ext cx="4089400" cy="1663700"/>
          </a:xfrm>
          <a:prstGeom prst="rect">
            <a:avLst/>
          </a:prstGeom>
        </p:spPr>
      </p:pic>
      <p:sp>
        <p:nvSpPr>
          <p:cNvPr id="11" name="Rectangle 10">
            <a:extLst>
              <a:ext uri="{FF2B5EF4-FFF2-40B4-BE49-F238E27FC236}">
                <a16:creationId xmlns:a16="http://schemas.microsoft.com/office/drawing/2014/main" id="{5F34354B-8EC7-C940-A85A-03C3AA95DA4F}"/>
              </a:ext>
            </a:extLst>
          </p:cNvPr>
          <p:cNvSpPr/>
          <p:nvPr/>
        </p:nvSpPr>
        <p:spPr>
          <a:xfrm>
            <a:off x="304799" y="3901763"/>
            <a:ext cx="3069571" cy="1490485"/>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2" name="TextBox 11">
            <a:extLst>
              <a:ext uri="{FF2B5EF4-FFF2-40B4-BE49-F238E27FC236}">
                <a16:creationId xmlns:a16="http://schemas.microsoft.com/office/drawing/2014/main" id="{7D65D112-F990-014B-AF5E-FC86C7724290}"/>
              </a:ext>
            </a:extLst>
          </p:cNvPr>
          <p:cNvSpPr txBox="1"/>
          <p:nvPr/>
        </p:nvSpPr>
        <p:spPr>
          <a:xfrm>
            <a:off x="128031" y="6160771"/>
            <a:ext cx="4804101" cy="307777"/>
          </a:xfrm>
          <a:prstGeom prst="rect">
            <a:avLst/>
          </a:prstGeom>
          <a:noFill/>
        </p:spPr>
        <p:txBody>
          <a:bodyPr wrap="square" rtlCol="0">
            <a:spAutoFit/>
          </a:bodyPr>
          <a:lstStyle/>
          <a:p>
            <a:pPr lvl="0">
              <a:defRPr/>
            </a:pPr>
            <a:r>
              <a:rPr kumimoji="0" lang="en-US" sz="1400" b="0" i="0" u="none" strike="noStrike" kern="1200" cap="none" spc="0" normalizeH="0" baseline="0" noProof="0" dirty="0" err="1">
                <a:ln>
                  <a:noFill/>
                </a:ln>
                <a:solidFill>
                  <a:srgbClr val="000000"/>
                </a:solidFill>
                <a:effectLst/>
                <a:uLnTx/>
                <a:uFillTx/>
                <a:latin typeface="Tahoma"/>
                <a:ea typeface="+mn-ea"/>
                <a:cs typeface="+mn-cs"/>
              </a:rPr>
              <a:t>Gwennap</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r>
              <a:rPr kumimoji="0" lang="en-US" sz="1400" b="0" i="0" u="none" strike="noStrike" kern="1200" cap="none" spc="0" normalizeH="0" baseline="0" noProof="0" dirty="0">
                <a:ln>
                  <a:noFill/>
                </a:ln>
                <a:solidFill>
                  <a:srgbClr val="0432FF"/>
                </a:solidFill>
                <a:effectLst/>
                <a:uLnTx/>
                <a:uFillTx/>
                <a:latin typeface="Tahoma"/>
                <a:ea typeface="+mn-ea"/>
                <a:cs typeface="+mn-cs"/>
              </a:rPr>
              <a:t>NVIDIA’s First CPU is a Winner</a:t>
            </a:r>
            <a:r>
              <a:rPr lang="en-US" sz="1400" dirty="0">
                <a:solidFill>
                  <a:srgbClr val="000000"/>
                </a:solidFill>
              </a:rPr>
              <a:t>,” MPR 2014.</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Rectangle 12">
            <a:extLst>
              <a:ext uri="{FF2B5EF4-FFF2-40B4-BE49-F238E27FC236}">
                <a16:creationId xmlns:a16="http://schemas.microsoft.com/office/drawing/2014/main" id="{440F38B0-2391-AA4B-A9A4-B2E582FFF9E2}"/>
              </a:ext>
            </a:extLst>
          </p:cNvPr>
          <p:cNvSpPr/>
          <p:nvPr/>
        </p:nvSpPr>
        <p:spPr>
          <a:xfrm>
            <a:off x="4211960" y="1611793"/>
            <a:ext cx="4176464" cy="228997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680913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4"/>
          <p:cNvSpPr>
            <a:spLocks noGrp="1" noChangeArrowheads="1"/>
          </p:cNvSpPr>
          <p:nvPr>
            <p:ph type="ctrTitle"/>
          </p:nvPr>
        </p:nvSpPr>
        <p:spPr>
          <a:xfrm>
            <a:off x="366713" y="1828800"/>
            <a:ext cx="8428037" cy="822325"/>
          </a:xfrm>
        </p:spPr>
        <p:txBody>
          <a:bodyPr/>
          <a:lstStyle/>
          <a:p>
            <a:pPr algn="ctr" eaLnBrk="1" hangingPunct="1"/>
            <a:r>
              <a:rPr lang="en-US" sz="4000" dirty="0">
                <a:latin typeface="Garamond" charset="0"/>
              </a:rPr>
              <a:t>Runahead Enhancements</a:t>
            </a:r>
          </a:p>
        </p:txBody>
      </p:sp>
      <p:sp>
        <p:nvSpPr>
          <p:cNvPr id="82946"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8911636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r>
              <a:rPr lang="en-US" dirty="0" err="1">
                <a:latin typeface="Garamond" charset="0"/>
              </a:rPr>
              <a:t>Runahead</a:t>
            </a:r>
            <a:r>
              <a:rPr lang="en-US" dirty="0">
                <a:latin typeface="Garamond" charset="0"/>
              </a:rPr>
              <a:t> Enhancements</a:t>
            </a:r>
          </a:p>
        </p:txBody>
      </p:sp>
      <p:sp>
        <p:nvSpPr>
          <p:cNvPr id="71682" name="Content Placeholder 2"/>
          <p:cNvSpPr>
            <a:spLocks noGrp="1"/>
          </p:cNvSpPr>
          <p:nvPr>
            <p:ph idx="1"/>
          </p:nvPr>
        </p:nvSpPr>
        <p:spPr>
          <a:xfrm>
            <a:off x="228600" y="1219200"/>
            <a:ext cx="8915400" cy="4972050"/>
          </a:xfrm>
        </p:spPr>
        <p:txBody>
          <a:bodyPr/>
          <a:lstStyle/>
          <a:p>
            <a:r>
              <a:rPr lang="en-US" dirty="0">
                <a:latin typeface="Tahoma" charset="0"/>
                <a:ea typeface="ＭＳ Ｐゴシック" charset="0"/>
              </a:rPr>
              <a:t>Mutlu et al., </a:t>
            </a:r>
            <a:r>
              <a:rPr lang="ja-JP" altLang="en-US">
                <a:latin typeface="Tahoma" charset="0"/>
                <a:ea typeface="ＭＳ Ｐゴシック" charset="0"/>
              </a:rPr>
              <a:t>“</a:t>
            </a:r>
            <a:r>
              <a:rPr lang="en-US" altLang="ja-JP" dirty="0">
                <a:solidFill>
                  <a:srgbClr val="0000FF"/>
                </a:solidFill>
                <a:latin typeface="Tahoma" charset="0"/>
                <a:ea typeface="ＭＳ Ｐゴシック" charset="0"/>
              </a:rPr>
              <a:t>Techniques for Efficient Processing in </a:t>
            </a:r>
            <a:r>
              <a:rPr lang="en-US" altLang="ja-JP" dirty="0" err="1">
                <a:solidFill>
                  <a:srgbClr val="0000FF"/>
                </a:solidFill>
                <a:latin typeface="Tahoma" charset="0"/>
                <a:ea typeface="ＭＳ Ｐゴシック" charset="0"/>
              </a:rPr>
              <a:t>Runahead</a:t>
            </a:r>
            <a:r>
              <a:rPr lang="en-US" altLang="ja-JP" dirty="0">
                <a:solidFill>
                  <a:srgbClr val="0000FF"/>
                </a:solidFill>
                <a:latin typeface="Tahoma" charset="0"/>
                <a:ea typeface="ＭＳ Ｐゴシック" charset="0"/>
              </a:rPr>
              <a:t> Execution Engines</a:t>
            </a:r>
            <a:r>
              <a:rPr lang="en-US" altLang="ja-JP" dirty="0">
                <a:latin typeface="Tahoma" charset="0"/>
                <a:ea typeface="ＭＳ Ｐゴシック" charset="0"/>
              </a:rPr>
              <a:t>,</a:t>
            </a:r>
            <a:r>
              <a:rPr lang="ja-JP" altLang="en-US" dirty="0">
                <a:latin typeface="Tahoma" charset="0"/>
                <a:ea typeface="ＭＳ Ｐゴシック" charset="0"/>
              </a:rPr>
              <a:t>”</a:t>
            </a:r>
            <a:r>
              <a:rPr lang="en-US" altLang="ja-JP" dirty="0">
                <a:latin typeface="Tahoma" charset="0"/>
                <a:ea typeface="ＭＳ Ｐゴシック" charset="0"/>
              </a:rPr>
              <a:t> ISCA 2005, IEEE Micro Top Picks 2006.</a:t>
            </a:r>
          </a:p>
          <a:p>
            <a:pPr marL="344487" lvl="1" indent="0">
              <a:buNone/>
            </a:pPr>
            <a:endParaRPr lang="en-US" dirty="0">
              <a:latin typeface="Tahoma" charset="0"/>
              <a:ea typeface="ＭＳ Ｐゴシック" charset="0"/>
            </a:endParaRPr>
          </a:p>
          <a:p>
            <a:r>
              <a:rPr lang="en-US" dirty="0">
                <a:latin typeface="Tahoma" charset="0"/>
                <a:ea typeface="ＭＳ Ｐゴシック" charset="0"/>
              </a:rPr>
              <a:t>Mutlu et al., “</a:t>
            </a:r>
            <a:r>
              <a:rPr lang="en-US" altLang="ja-JP" dirty="0">
                <a:solidFill>
                  <a:srgbClr val="0000FF"/>
                </a:solidFill>
                <a:latin typeface="Tahoma" charset="0"/>
                <a:ea typeface="ＭＳ Ｐゴシック" charset="0"/>
              </a:rPr>
              <a:t>Address-Value Delta (AVD) Prediction</a:t>
            </a:r>
            <a:r>
              <a:rPr lang="en-US" altLang="ja-JP" dirty="0">
                <a:latin typeface="Tahoma" charset="0"/>
                <a:ea typeface="ＭＳ Ｐゴシック" charset="0"/>
              </a:rPr>
              <a:t>,</a:t>
            </a:r>
            <a:r>
              <a:rPr lang="en-US" dirty="0">
                <a:latin typeface="Tahoma" charset="0"/>
                <a:ea typeface="ＭＳ Ｐゴシック" charset="0"/>
              </a:rPr>
              <a:t>”</a:t>
            </a:r>
            <a:r>
              <a:rPr lang="en-US" altLang="ja-JP" dirty="0">
                <a:latin typeface="Tahoma" charset="0"/>
                <a:ea typeface="ＭＳ Ｐゴシック" charset="0"/>
              </a:rPr>
              <a:t> MICRO 2005.</a:t>
            </a:r>
          </a:p>
          <a:p>
            <a:pPr marL="344487" lvl="1" indent="0">
              <a:buNone/>
            </a:pPr>
            <a:endParaRPr lang="en-US" dirty="0">
              <a:latin typeface="Tahoma" charset="0"/>
              <a:ea typeface="ＭＳ Ｐゴシック" charset="0"/>
            </a:endParaRPr>
          </a:p>
          <a:p>
            <a:r>
              <a:rPr lang="en-US" dirty="0">
                <a:latin typeface="Tahoma" charset="0"/>
                <a:ea typeface="ＭＳ Ｐゴシック" charset="0"/>
              </a:rPr>
              <a:t>Armstrong et al., “</a:t>
            </a:r>
            <a:r>
              <a:rPr lang="en-US" altLang="ja-JP" dirty="0">
                <a:solidFill>
                  <a:srgbClr val="0000FF"/>
                </a:solidFill>
                <a:latin typeface="Tahoma" charset="0"/>
                <a:ea typeface="ＭＳ Ｐゴシック" charset="0"/>
              </a:rPr>
              <a:t>Wrong Path Events</a:t>
            </a:r>
            <a:r>
              <a:rPr lang="en-US" altLang="ja-JP" dirty="0">
                <a:latin typeface="Tahoma" charset="0"/>
                <a:ea typeface="ＭＳ Ｐゴシック" charset="0"/>
              </a:rPr>
              <a:t>,</a:t>
            </a:r>
            <a:r>
              <a:rPr lang="en-US" dirty="0">
                <a:latin typeface="Tahoma" charset="0"/>
                <a:ea typeface="ＭＳ Ｐゴシック" charset="0"/>
              </a:rPr>
              <a:t>”</a:t>
            </a:r>
            <a:r>
              <a:rPr lang="en-US" altLang="ja-JP" dirty="0">
                <a:latin typeface="Tahoma" charset="0"/>
                <a:ea typeface="ＭＳ Ｐゴシック" charset="0"/>
              </a:rPr>
              <a:t> MICRO 2004.</a:t>
            </a:r>
          </a:p>
          <a:p>
            <a:pPr lvl="1"/>
            <a:endParaRPr lang="en-US" dirty="0">
              <a:latin typeface="Tahoma" charset="0"/>
              <a:ea typeface="ＭＳ Ｐゴシック" charset="0"/>
            </a:endParaRPr>
          </a:p>
          <a:p>
            <a:r>
              <a:rPr lang="en-US" dirty="0">
                <a:latin typeface="Tahoma" charset="0"/>
              </a:rPr>
              <a:t>Mutlu et al., “</a:t>
            </a:r>
            <a:r>
              <a:rPr lang="en-US" dirty="0">
                <a:solidFill>
                  <a:srgbClr val="0000FF"/>
                </a:solidFill>
                <a:latin typeface="Tahoma" charset="0"/>
              </a:rPr>
              <a:t>An Analysis of the Performance Impact of Wrong-Path Memory References on Out-of-Order and </a:t>
            </a:r>
            <a:r>
              <a:rPr lang="en-US" dirty="0" err="1">
                <a:solidFill>
                  <a:srgbClr val="0000FF"/>
                </a:solidFill>
                <a:latin typeface="Tahoma" charset="0"/>
              </a:rPr>
              <a:t>Runahead</a:t>
            </a:r>
            <a:r>
              <a:rPr lang="en-US" dirty="0">
                <a:solidFill>
                  <a:srgbClr val="0000FF"/>
                </a:solidFill>
                <a:latin typeface="Tahoma" charset="0"/>
              </a:rPr>
              <a:t> Execution Processors</a:t>
            </a:r>
            <a:r>
              <a:rPr lang="en-US" dirty="0">
                <a:latin typeface="Tahoma" charset="0"/>
              </a:rPr>
              <a:t>,” IEEE TC 2005.</a:t>
            </a:r>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7168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B233983-FEBF-A34E-9DAB-F95C376ECA4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74539423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152400" y="228600"/>
            <a:ext cx="8991600" cy="1066800"/>
          </a:xfrm>
        </p:spPr>
        <p:txBody>
          <a:bodyPr/>
          <a:lstStyle/>
          <a:p>
            <a:r>
              <a:rPr lang="en-US" sz="3600" dirty="0">
                <a:latin typeface="Garamond" charset="0"/>
              </a:rPr>
              <a:t>Limitations of the Baseline </a:t>
            </a:r>
            <a:r>
              <a:rPr lang="en-US" sz="3600" dirty="0" err="1">
                <a:latin typeface="Garamond" charset="0"/>
              </a:rPr>
              <a:t>Runahead</a:t>
            </a:r>
            <a:r>
              <a:rPr lang="en-US" sz="3600" dirty="0">
                <a:latin typeface="Garamond" charset="0"/>
              </a:rPr>
              <a:t> Mechanism</a:t>
            </a:r>
          </a:p>
        </p:txBody>
      </p:sp>
      <p:sp>
        <p:nvSpPr>
          <p:cNvPr id="62466" name="Rectangle 3"/>
          <p:cNvSpPr>
            <a:spLocks noGrp="1" noChangeArrowheads="1"/>
          </p:cNvSpPr>
          <p:nvPr>
            <p:ph type="body" idx="1"/>
          </p:nvPr>
        </p:nvSpPr>
        <p:spPr>
          <a:xfrm>
            <a:off x="228600" y="1143000"/>
            <a:ext cx="8991600" cy="5029200"/>
          </a:xfrm>
        </p:spPr>
        <p:txBody>
          <a:bodyPr/>
          <a:lstStyle/>
          <a:p>
            <a:r>
              <a:rPr lang="en-US" dirty="0">
                <a:solidFill>
                  <a:srgbClr val="CC0000"/>
                </a:solidFill>
                <a:latin typeface="Tahoma" charset="0"/>
              </a:rPr>
              <a:t>Energy Inefficiency</a:t>
            </a:r>
          </a:p>
          <a:p>
            <a:pPr lvl="1"/>
            <a:r>
              <a:rPr lang="en-US" sz="2000" dirty="0">
                <a:latin typeface="Tahoma" charset="0"/>
                <a:ea typeface="ＭＳ Ｐゴシック" charset="0"/>
              </a:rPr>
              <a:t>A large number of instructions are speculatively executed</a:t>
            </a:r>
          </a:p>
          <a:p>
            <a:pPr lvl="1"/>
            <a:r>
              <a:rPr lang="en-US" sz="2000" dirty="0">
                <a:solidFill>
                  <a:srgbClr val="0000FF"/>
                </a:solidFill>
                <a:latin typeface="Tahoma" charset="0"/>
                <a:ea typeface="ＭＳ Ｐゴシック" charset="0"/>
              </a:rPr>
              <a:t>Efficient </a:t>
            </a:r>
            <a:r>
              <a:rPr lang="en-US" sz="2000" dirty="0" err="1">
                <a:solidFill>
                  <a:srgbClr val="0000FF"/>
                </a:solidFill>
                <a:latin typeface="Tahoma" charset="0"/>
                <a:ea typeface="ＭＳ Ｐゴシック" charset="0"/>
              </a:rPr>
              <a:t>Runahead</a:t>
            </a:r>
            <a:r>
              <a:rPr lang="en-US" sz="2000" dirty="0">
                <a:solidFill>
                  <a:srgbClr val="0000FF"/>
                </a:solidFill>
                <a:latin typeface="Tahoma" charset="0"/>
                <a:ea typeface="ＭＳ Ｐゴシック" charset="0"/>
              </a:rPr>
              <a:t> Execution </a:t>
            </a:r>
            <a:r>
              <a:rPr lang="en-US" sz="2000" dirty="0">
                <a:latin typeface="Tahoma" charset="0"/>
                <a:ea typeface="ＭＳ Ｐゴシック" charset="0"/>
              </a:rPr>
              <a:t>[ISCA’</a:t>
            </a:r>
            <a:r>
              <a:rPr lang="en-US" altLang="ja-JP" sz="2000" dirty="0">
                <a:latin typeface="Tahoma" charset="0"/>
                <a:ea typeface="ＭＳ Ｐゴシック" charset="0"/>
              </a:rPr>
              <a:t>05, IEEE Micro Top Picks’06]</a:t>
            </a:r>
          </a:p>
          <a:p>
            <a:endParaRPr lang="en-US" sz="2000" dirty="0">
              <a:solidFill>
                <a:srgbClr val="CC0000"/>
              </a:solidFill>
              <a:latin typeface="Tahoma" charset="0"/>
            </a:endParaRPr>
          </a:p>
          <a:p>
            <a:r>
              <a:rPr lang="en-US" dirty="0">
                <a:solidFill>
                  <a:srgbClr val="CC0000"/>
                </a:solidFill>
                <a:latin typeface="Tahoma" charset="0"/>
              </a:rPr>
              <a:t>Ineffectiveness for pointer-intensive applications</a:t>
            </a:r>
          </a:p>
          <a:p>
            <a:pPr lvl="1"/>
            <a:r>
              <a:rPr lang="en-US" sz="2000" dirty="0" err="1">
                <a:latin typeface="Tahoma" charset="0"/>
                <a:ea typeface="ＭＳ Ｐゴシック" charset="0"/>
              </a:rPr>
              <a:t>Runahead</a:t>
            </a:r>
            <a:r>
              <a:rPr lang="en-US" sz="2000" dirty="0">
                <a:latin typeface="Tahoma" charset="0"/>
                <a:ea typeface="ＭＳ Ｐゴシック" charset="0"/>
              </a:rPr>
              <a:t> cannot parallelize dependent L2 cache misses</a:t>
            </a:r>
          </a:p>
          <a:p>
            <a:pPr lvl="1"/>
            <a:r>
              <a:rPr lang="en-US" sz="2000" dirty="0">
                <a:solidFill>
                  <a:srgbClr val="0000FF"/>
                </a:solidFill>
                <a:latin typeface="Tahoma" charset="0"/>
                <a:ea typeface="ＭＳ Ｐゴシック" charset="0"/>
              </a:rPr>
              <a:t>Address-Value Delta (AVD) Prediction </a:t>
            </a:r>
            <a:r>
              <a:rPr lang="en-US" sz="2000" dirty="0">
                <a:latin typeface="Tahoma" charset="0"/>
                <a:ea typeface="ＭＳ Ｐゴシック" charset="0"/>
              </a:rPr>
              <a:t>[MICRO’</a:t>
            </a:r>
            <a:r>
              <a:rPr lang="en-US" altLang="ja-JP" sz="2000" dirty="0">
                <a:latin typeface="Tahoma" charset="0"/>
                <a:ea typeface="ＭＳ Ｐゴシック" charset="0"/>
              </a:rPr>
              <a:t>05]</a:t>
            </a:r>
          </a:p>
          <a:p>
            <a:pPr lvl="1"/>
            <a:endParaRPr lang="en-US" sz="2000" dirty="0">
              <a:latin typeface="Tahoma" charset="0"/>
              <a:ea typeface="ＭＳ Ｐゴシック" charset="0"/>
            </a:endParaRPr>
          </a:p>
          <a:p>
            <a:r>
              <a:rPr lang="en-US" dirty="0">
                <a:solidFill>
                  <a:srgbClr val="CC0000"/>
                </a:solidFill>
                <a:latin typeface="Tahoma" charset="0"/>
              </a:rPr>
              <a:t>Irresolvable branch mispredictions in </a:t>
            </a:r>
            <a:r>
              <a:rPr lang="en-US" dirty="0" err="1">
                <a:solidFill>
                  <a:srgbClr val="CC0000"/>
                </a:solidFill>
                <a:latin typeface="Tahoma" charset="0"/>
              </a:rPr>
              <a:t>runahead</a:t>
            </a:r>
            <a:r>
              <a:rPr lang="en-US" dirty="0">
                <a:solidFill>
                  <a:srgbClr val="CC0000"/>
                </a:solidFill>
                <a:latin typeface="Tahoma" charset="0"/>
              </a:rPr>
              <a:t> mode</a:t>
            </a:r>
          </a:p>
          <a:p>
            <a:pPr lvl="1"/>
            <a:r>
              <a:rPr lang="en-US" sz="2000" dirty="0">
                <a:latin typeface="Tahoma" charset="0"/>
                <a:ea typeface="ＭＳ Ｐゴシック" charset="0"/>
              </a:rPr>
              <a:t>Cannot recover from a </a:t>
            </a:r>
            <a:r>
              <a:rPr lang="en-US" sz="2000" dirty="0" err="1">
                <a:latin typeface="Tahoma" charset="0"/>
                <a:ea typeface="ＭＳ Ｐゴシック" charset="0"/>
              </a:rPr>
              <a:t>mispredicted</a:t>
            </a:r>
            <a:r>
              <a:rPr lang="en-US" sz="2000" dirty="0">
                <a:latin typeface="Tahoma" charset="0"/>
                <a:ea typeface="ＭＳ Ｐゴシック" charset="0"/>
              </a:rPr>
              <a:t> L2-miss dependent branch</a:t>
            </a:r>
          </a:p>
          <a:p>
            <a:pPr lvl="1"/>
            <a:r>
              <a:rPr lang="en-US" sz="2000" dirty="0">
                <a:solidFill>
                  <a:srgbClr val="0000FF"/>
                </a:solidFill>
                <a:latin typeface="Tahoma" charset="0"/>
                <a:ea typeface="ＭＳ Ｐゴシック" charset="0"/>
              </a:rPr>
              <a:t>Wrong Path Events </a:t>
            </a:r>
            <a:r>
              <a:rPr lang="en-US" sz="2000" dirty="0">
                <a:latin typeface="Tahoma" charset="0"/>
                <a:ea typeface="ＭＳ Ｐゴシック" charset="0"/>
              </a:rPr>
              <a:t>[MICRO’</a:t>
            </a:r>
            <a:r>
              <a:rPr lang="en-US" altLang="ja-JP" sz="2000" dirty="0">
                <a:latin typeface="Tahoma" charset="0"/>
                <a:ea typeface="ＭＳ Ｐゴシック" charset="0"/>
              </a:rPr>
              <a:t>04]</a:t>
            </a:r>
          </a:p>
          <a:p>
            <a:pPr lvl="1"/>
            <a:r>
              <a:rPr lang="en-US" sz="2000" dirty="0">
                <a:solidFill>
                  <a:srgbClr val="0000FF"/>
                </a:solidFill>
                <a:latin typeface="Tahoma" charset="0"/>
                <a:ea typeface="ＭＳ Ｐゴシック" charset="0"/>
              </a:rPr>
              <a:t>Wrong Path Memory Reference Analysis </a:t>
            </a:r>
            <a:r>
              <a:rPr lang="en-US" sz="2000" dirty="0">
                <a:latin typeface="Tahoma" charset="0"/>
                <a:ea typeface="ＭＳ Ｐゴシック" charset="0"/>
              </a:rPr>
              <a:t>[IEEE TC’</a:t>
            </a:r>
            <a:r>
              <a:rPr lang="en-US" altLang="ja-JP" sz="2000" dirty="0">
                <a:latin typeface="Tahoma" charset="0"/>
                <a:ea typeface="ＭＳ Ｐゴシック" charset="0"/>
              </a:rPr>
              <a:t>05]</a:t>
            </a:r>
          </a:p>
          <a:p>
            <a:pPr lvl="1"/>
            <a:endParaRPr lang="en-US" altLang="ja-JP" sz="2000" dirty="0">
              <a:latin typeface="Tahoma" charset="0"/>
              <a:ea typeface="ＭＳ Ｐゴシック" charset="0"/>
            </a:endParaRPr>
          </a:p>
          <a:p>
            <a:pPr lvl="1"/>
            <a:endParaRPr lang="en-US" sz="2000" dirty="0">
              <a:latin typeface="Tahoma" charset="0"/>
              <a:ea typeface="ＭＳ Ｐゴシック" charset="0"/>
            </a:endParaRPr>
          </a:p>
          <a:p>
            <a:endParaRPr lang="en-US" sz="2200" dirty="0">
              <a:latin typeface="Tahoma" charset="0"/>
            </a:endParaRPr>
          </a:p>
        </p:txBody>
      </p:sp>
    </p:spTree>
    <p:extLst>
      <p:ext uri="{BB962C8B-B14F-4D97-AF65-F5344CB8AC3E}">
        <p14:creationId xmlns:p14="http://schemas.microsoft.com/office/powerpoint/2010/main" val="117243099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More on Efficient Runahead Execution</a:t>
            </a:r>
          </a:p>
        </p:txBody>
      </p:sp>
      <p:sp>
        <p:nvSpPr>
          <p:cNvPr id="3" name="Content Placeholder 2"/>
          <p:cNvSpPr>
            <a:spLocks noGrp="1"/>
          </p:cNvSpPr>
          <p:nvPr>
            <p:ph idx="1"/>
          </p:nvPr>
        </p:nvSpPr>
        <p:spPr>
          <a:xfrm>
            <a:off x="228600" y="685800"/>
            <a:ext cx="8915400" cy="5193723"/>
          </a:xfrm>
        </p:spPr>
        <p:txBody>
          <a:bodyPr/>
          <a:lstStyle/>
          <a:p>
            <a:endParaRPr lang="en-US" sz="2000" dirty="0"/>
          </a:p>
          <a:p>
            <a:r>
              <a:rPr lang="en-US" sz="2000" dirty="0"/>
              <a:t>Onur Mutlu, </a:t>
            </a:r>
            <a:r>
              <a:rPr lang="en-US" sz="2000" dirty="0" err="1"/>
              <a:t>Hyesoon</a:t>
            </a:r>
            <a:r>
              <a:rPr lang="en-US" sz="2000" dirty="0"/>
              <a:t> Kim, and Yale N. Patt,</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"Techniques for Efficient Processing in Runahead Execution Engines"</a:t>
            </a:r>
            <a:br>
              <a:rPr lang="en-US" sz="2000" dirty="0"/>
            </a:br>
            <a:r>
              <a:rPr lang="en-US" sz="2000" i="1" dirty="0"/>
              <a:t>Proceedings of the </a:t>
            </a:r>
            <a:r>
              <a:rPr lang="en-US" sz="2000" i="1" dirty="0">
                <a:hlinkClick r:id="rId3"/>
              </a:rPr>
              <a:t>32nd International Symposium on Computer Architecture</a:t>
            </a:r>
            <a:r>
              <a:rPr lang="en-US" sz="2000" i="1" dirty="0"/>
              <a:t> (</a:t>
            </a:r>
            <a:r>
              <a:rPr lang="en-US" sz="2000" b="1" i="1" dirty="0"/>
              <a:t>ISCA</a:t>
            </a:r>
            <a:r>
              <a:rPr lang="en-US" sz="2000" i="1" dirty="0"/>
              <a:t>)</a:t>
            </a:r>
            <a:r>
              <a:rPr lang="en-US" sz="2000" dirty="0"/>
              <a:t>, pages 370-381, Madison, WI, June 2005. </a:t>
            </a:r>
            <a:r>
              <a:rPr lang="en-US" sz="2000" dirty="0">
                <a:hlinkClick r:id="rId4"/>
              </a:rPr>
              <a:t>Slides (ppt)</a:t>
            </a:r>
            <a:r>
              <a:rPr lang="en-US" sz="2000" dirty="0"/>
              <a:t> </a:t>
            </a:r>
            <a:r>
              <a:rPr lang="en-US" sz="2000" dirty="0">
                <a:hlinkClick r:id="rId5"/>
              </a:rPr>
              <a:t>Slides (pdf)</a:t>
            </a:r>
            <a:br>
              <a:rPr lang="en-US" sz="2000" dirty="0"/>
            </a:br>
            <a:r>
              <a:rPr lang="en-US" sz="2000" b="1" i="1" dirty="0">
                <a:solidFill>
                  <a:srgbClr val="FF0000"/>
                </a:solidFill>
              </a:rPr>
              <a:t>One of the 13 computer architecture papers of 2005 selected as Top Picks by IEEE Micro.</a:t>
            </a:r>
            <a:endParaRPr lang="en-US" sz="2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221886" y="4386610"/>
            <a:ext cx="8826941" cy="2160240"/>
          </a:xfrm>
          <a:prstGeom prst="rect">
            <a:avLst/>
          </a:prstGeom>
        </p:spPr>
      </p:pic>
    </p:spTree>
    <p:extLst>
      <p:ext uri="{BB962C8B-B14F-4D97-AF65-F5344CB8AC3E}">
        <p14:creationId xmlns:p14="http://schemas.microsoft.com/office/powerpoint/2010/main" val="120945767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More on Efficient Runahead Execution</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a:t>
            </a:r>
            <a:r>
              <a:rPr lang="en-US" sz="2000" dirty="0" err="1"/>
              <a:t>Hyesoon</a:t>
            </a:r>
            <a:r>
              <a:rPr lang="en-US" sz="2000" dirty="0"/>
              <a:t> Kim, and Yale N. </a:t>
            </a:r>
            <a:r>
              <a:rPr lang="en-US" sz="2000" dirty="0" err="1"/>
              <a:t>Patt</a:t>
            </a:r>
            <a:r>
              <a:rPr lang="en-US" sz="2000" dirty="0"/>
              <a:t>, </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"Efficient Runahead Execution: Power-Efficient Memory Latency Tolerance"</a:t>
            </a:r>
            <a:br>
              <a:rPr lang="en-US" sz="2000" dirty="0"/>
            </a:br>
            <a:r>
              <a:rPr lang="en-US" sz="2000" i="1" dirty="0">
                <a:hlinkClick r:id="rId3"/>
              </a:rPr>
              <a:t>IEEE Micro, Special Issue: Micro's Top Picks from Microarchitecture Conferences</a:t>
            </a:r>
            <a:r>
              <a:rPr lang="en-US" sz="2000" i="1" dirty="0"/>
              <a:t> (</a:t>
            </a:r>
            <a:r>
              <a:rPr lang="en-US" sz="2000" b="1" i="1" dirty="0"/>
              <a:t>MICRO TOP PICKS</a:t>
            </a:r>
            <a:r>
              <a:rPr lang="en-US" sz="2000" i="1" dirty="0"/>
              <a:t>)</a:t>
            </a:r>
            <a:r>
              <a:rPr lang="en-US" sz="2000" dirty="0"/>
              <a:t>, Vol. 26, No. 1, pages 10-20, January/February 2006.</a:t>
            </a: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p:cNvPicPr>
            <a:picLocks noChangeAspect="1"/>
          </p:cNvPicPr>
          <p:nvPr/>
        </p:nvPicPr>
        <p:blipFill>
          <a:blip r:embed="rId4"/>
          <a:stretch>
            <a:fillRect/>
          </a:stretch>
        </p:blipFill>
        <p:spPr>
          <a:xfrm>
            <a:off x="565150" y="3866728"/>
            <a:ext cx="8013700" cy="2514600"/>
          </a:xfrm>
          <a:prstGeom prst="rect">
            <a:avLst/>
          </a:prstGeom>
        </p:spPr>
      </p:pic>
    </p:spTree>
    <p:extLst>
      <p:ext uri="{BB962C8B-B14F-4D97-AF65-F5344CB8AC3E}">
        <p14:creationId xmlns:p14="http://schemas.microsoft.com/office/powerpoint/2010/main" val="143341429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96A78-A732-C84F-9F58-2B84949354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EB82211-EAF2-C44A-9156-3DD6CCAECEA4}"/>
              </a:ext>
            </a:extLst>
          </p:cNvPr>
          <p:cNvSpPr>
            <a:spLocks noGrp="1"/>
          </p:cNvSpPr>
          <p:nvPr>
            <p:ph idx="1"/>
          </p:nvPr>
        </p:nvSpPr>
        <p:spPr/>
        <p:txBody>
          <a:bodyPr/>
          <a:lstStyle/>
          <a:p>
            <a:r>
              <a:rPr lang="en-US" dirty="0"/>
              <a:t>Thanks</a:t>
            </a:r>
          </a:p>
          <a:p>
            <a:endParaRPr lang="en-US" dirty="0"/>
          </a:p>
          <a:p>
            <a:r>
              <a:rPr lang="en-US" dirty="0" err="1"/>
              <a:t>Runahead</a:t>
            </a:r>
            <a:r>
              <a:rPr lang="en-US" dirty="0"/>
              <a:t> Execution</a:t>
            </a:r>
          </a:p>
          <a:p>
            <a:endParaRPr lang="en-US" dirty="0"/>
          </a:p>
          <a:p>
            <a:r>
              <a:rPr lang="en-US" dirty="0">
                <a:solidFill>
                  <a:srgbClr val="0000FF"/>
                </a:solidFill>
              </a:rPr>
              <a:t>Looking to the Past</a:t>
            </a:r>
          </a:p>
          <a:p>
            <a:pPr marL="0" indent="0">
              <a:buNone/>
            </a:pPr>
            <a:endParaRPr lang="en-US" dirty="0"/>
          </a:p>
          <a:p>
            <a:r>
              <a:rPr lang="en-US" dirty="0"/>
              <a:t>Looking to the Future</a:t>
            </a:r>
          </a:p>
          <a:p>
            <a:endParaRPr lang="en-US" dirty="0"/>
          </a:p>
          <a:p>
            <a:endParaRPr lang="en-US" dirty="0"/>
          </a:p>
        </p:txBody>
      </p:sp>
    </p:spTree>
    <p:extLst>
      <p:ext uri="{BB962C8B-B14F-4D97-AF65-F5344CB8AC3E}">
        <p14:creationId xmlns:p14="http://schemas.microsoft.com/office/powerpoint/2010/main" val="31199657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63D3-B860-EA46-AFB7-04CC1ED07C0A}"/>
              </a:ext>
            </a:extLst>
          </p:cNvPr>
          <p:cNvSpPr>
            <a:spLocks noGrp="1"/>
          </p:cNvSpPr>
          <p:nvPr>
            <p:ph type="title"/>
          </p:nvPr>
        </p:nvSpPr>
        <p:spPr/>
        <p:txBody>
          <a:bodyPr/>
          <a:lstStyle/>
          <a:p>
            <a:r>
              <a:rPr lang="en-US" dirty="0"/>
              <a:t>At the Time… </a:t>
            </a:r>
          </a:p>
        </p:txBody>
      </p:sp>
      <p:sp>
        <p:nvSpPr>
          <p:cNvPr id="3" name="Content Placeholder 2">
            <a:extLst>
              <a:ext uri="{FF2B5EF4-FFF2-40B4-BE49-F238E27FC236}">
                <a16:creationId xmlns:a16="http://schemas.microsoft.com/office/drawing/2014/main" id="{9AB5B388-AF36-7C40-951C-A36526D4119C}"/>
              </a:ext>
            </a:extLst>
          </p:cNvPr>
          <p:cNvSpPr>
            <a:spLocks noGrp="1"/>
          </p:cNvSpPr>
          <p:nvPr>
            <p:ph idx="1"/>
          </p:nvPr>
        </p:nvSpPr>
        <p:spPr>
          <a:xfrm>
            <a:off x="228600" y="1124744"/>
            <a:ext cx="8610600" cy="5123656"/>
          </a:xfrm>
        </p:spPr>
        <p:txBody>
          <a:bodyPr/>
          <a:lstStyle/>
          <a:p>
            <a:r>
              <a:rPr lang="en-US" dirty="0">
                <a:solidFill>
                  <a:srgbClr val="FF0000"/>
                </a:solidFill>
              </a:rPr>
              <a:t>Large focus on increasing the size of the window…</a:t>
            </a:r>
          </a:p>
          <a:p>
            <a:pPr lvl="1"/>
            <a:r>
              <a:rPr lang="en-US" dirty="0"/>
              <a:t>And, designing bigger, more complicated machines</a:t>
            </a:r>
          </a:p>
          <a:p>
            <a:pPr marL="0" indent="0">
              <a:buNone/>
            </a:pPr>
            <a:endParaRPr lang="en-US" dirty="0"/>
          </a:p>
          <a:p>
            <a:r>
              <a:rPr lang="en-US" dirty="0" err="1">
                <a:solidFill>
                  <a:srgbClr val="0000FF"/>
                </a:solidFill>
              </a:rPr>
              <a:t>Runahead</a:t>
            </a:r>
            <a:r>
              <a:rPr lang="en-US" dirty="0">
                <a:solidFill>
                  <a:srgbClr val="0000FF"/>
                </a:solidFill>
              </a:rPr>
              <a:t> was a different way of thinking</a:t>
            </a:r>
          </a:p>
          <a:p>
            <a:pPr lvl="1"/>
            <a:r>
              <a:rPr lang="en-US" dirty="0">
                <a:solidFill>
                  <a:srgbClr val="1A5712"/>
                </a:solidFill>
              </a:rPr>
              <a:t>Keep the </a:t>
            </a:r>
            <a:r>
              <a:rPr lang="en-US" dirty="0" err="1">
                <a:solidFill>
                  <a:srgbClr val="1A5712"/>
                </a:solidFill>
              </a:rPr>
              <a:t>OoO</a:t>
            </a:r>
            <a:r>
              <a:rPr lang="en-US" dirty="0">
                <a:solidFill>
                  <a:srgbClr val="1A5712"/>
                </a:solidFill>
              </a:rPr>
              <a:t> core simple and small</a:t>
            </a:r>
          </a:p>
          <a:p>
            <a:pPr lvl="1"/>
            <a:r>
              <a:rPr lang="en-US" dirty="0"/>
              <a:t>At the expense of non-MLP benefits</a:t>
            </a:r>
          </a:p>
          <a:p>
            <a:pPr lvl="1"/>
            <a:r>
              <a:rPr lang="en-US" dirty="0"/>
              <a:t>Use aggressive “automatic speculative execution” solely for prefetching</a:t>
            </a:r>
          </a:p>
          <a:p>
            <a:pPr lvl="1"/>
            <a:r>
              <a:rPr lang="en-US" dirty="0"/>
              <a:t>Synergistic with prefetching and branch prediction methods</a:t>
            </a:r>
          </a:p>
          <a:p>
            <a:pPr marL="344487" lvl="1" indent="0">
              <a:buNone/>
            </a:pPr>
            <a:endParaRPr lang="en-US" dirty="0"/>
          </a:p>
          <a:p>
            <a:r>
              <a:rPr lang="en-US" dirty="0">
                <a:solidFill>
                  <a:srgbClr val="1A5712"/>
                </a:solidFill>
              </a:rPr>
              <a:t>A lot of interesting and innovative ideas ensued… </a:t>
            </a:r>
          </a:p>
        </p:txBody>
      </p:sp>
      <p:sp>
        <p:nvSpPr>
          <p:cNvPr id="4" name="Slide Number Placeholder 3">
            <a:extLst>
              <a:ext uri="{FF2B5EF4-FFF2-40B4-BE49-F238E27FC236}">
                <a16:creationId xmlns:a16="http://schemas.microsoft.com/office/drawing/2014/main" id="{663ED1F3-2CC0-F84B-B0D0-C64F013C4067}"/>
              </a:ext>
            </a:extLst>
          </p:cNvPr>
          <p:cNvSpPr>
            <a:spLocks noGrp="1"/>
          </p:cNvSpPr>
          <p:nvPr>
            <p:ph type="sldNum" sz="quarter" idx="11"/>
          </p:nvPr>
        </p:nvSpPr>
        <p:spPr/>
        <p:txBody>
          <a:bodyPr/>
          <a:lstStyle/>
          <a:p>
            <a:fld id="{323594FA-E141-4234-AE05-360401972BE7}" type="slidenum">
              <a:rPr lang="en-US" altLang="en-US" smtClean="0"/>
              <a:pPr/>
              <a:t>29</a:t>
            </a:fld>
            <a:endParaRPr lang="en-US" altLang="en-US"/>
          </a:p>
        </p:txBody>
      </p:sp>
    </p:spTree>
    <p:extLst>
      <p:ext uri="{BB962C8B-B14F-4D97-AF65-F5344CB8AC3E}">
        <p14:creationId xmlns:p14="http://schemas.microsoft.com/office/powerpoint/2010/main" val="3255812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02D83-E2FE-A844-8354-B4580F25582C}"/>
              </a:ext>
            </a:extLst>
          </p:cNvPr>
          <p:cNvSpPr>
            <a:spLocks noGrp="1"/>
          </p:cNvSpPr>
          <p:nvPr>
            <p:ph type="title"/>
          </p:nvPr>
        </p:nvSpPr>
        <p:spPr/>
        <p:txBody>
          <a:bodyPr/>
          <a:lstStyle/>
          <a:p>
            <a:r>
              <a:rPr lang="en-US" dirty="0"/>
              <a:t>Important Precedent </a:t>
            </a:r>
            <a:r>
              <a:rPr lang="en-US" sz="2400" b="1" dirty="0"/>
              <a:t>[Dundas &amp; </a:t>
            </a:r>
            <a:r>
              <a:rPr lang="en-US" sz="2400" b="1" dirty="0" err="1"/>
              <a:t>Mudge</a:t>
            </a:r>
            <a:r>
              <a:rPr lang="en-US" sz="2400" b="1" dirty="0"/>
              <a:t>, ICS 1997]</a:t>
            </a:r>
          </a:p>
        </p:txBody>
      </p:sp>
      <p:sp>
        <p:nvSpPr>
          <p:cNvPr id="3" name="Content Placeholder 2">
            <a:extLst>
              <a:ext uri="{FF2B5EF4-FFF2-40B4-BE49-F238E27FC236}">
                <a16:creationId xmlns:a16="http://schemas.microsoft.com/office/drawing/2014/main" id="{5E676AED-D7BA-C846-854A-A9060D93510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FE01981-4291-A04C-B016-29A78FCF19BE}"/>
              </a:ext>
            </a:extLst>
          </p:cNvPr>
          <p:cNvSpPr>
            <a:spLocks noGrp="1"/>
          </p:cNvSpPr>
          <p:nvPr>
            <p:ph type="sldNum" sz="quarter" idx="11"/>
          </p:nvPr>
        </p:nvSpPr>
        <p:spPr/>
        <p:txBody>
          <a:bodyPr/>
          <a:lstStyle/>
          <a:p>
            <a:fld id="{323594FA-E141-4234-AE05-360401972BE7}" type="slidenum">
              <a:rPr lang="en-US" altLang="en-US" smtClean="0"/>
              <a:pPr/>
              <a:t>30</a:t>
            </a:fld>
            <a:endParaRPr lang="en-US" altLang="en-US"/>
          </a:p>
        </p:txBody>
      </p:sp>
      <p:pic>
        <p:nvPicPr>
          <p:cNvPr id="5" name="Picture 4">
            <a:extLst>
              <a:ext uri="{FF2B5EF4-FFF2-40B4-BE49-F238E27FC236}">
                <a16:creationId xmlns:a16="http://schemas.microsoft.com/office/drawing/2014/main" id="{23970FFC-087F-8E4B-8353-9730CBC6148D}"/>
              </a:ext>
            </a:extLst>
          </p:cNvPr>
          <p:cNvPicPr>
            <a:picLocks noChangeAspect="1"/>
          </p:cNvPicPr>
          <p:nvPr/>
        </p:nvPicPr>
        <p:blipFill>
          <a:blip r:embed="rId2"/>
          <a:stretch>
            <a:fillRect/>
          </a:stretch>
        </p:blipFill>
        <p:spPr>
          <a:xfrm>
            <a:off x="411696" y="1052736"/>
            <a:ext cx="8244408" cy="5311795"/>
          </a:xfrm>
          <a:prstGeom prst="rect">
            <a:avLst/>
          </a:prstGeom>
        </p:spPr>
      </p:pic>
      <p:sp>
        <p:nvSpPr>
          <p:cNvPr id="6" name="TextBox 5">
            <a:extLst>
              <a:ext uri="{FF2B5EF4-FFF2-40B4-BE49-F238E27FC236}">
                <a16:creationId xmlns:a16="http://schemas.microsoft.com/office/drawing/2014/main" id="{78368522-705E-3A4A-A39C-38FFDC6C0497}"/>
              </a:ext>
            </a:extLst>
          </p:cNvPr>
          <p:cNvSpPr txBox="1"/>
          <p:nvPr/>
        </p:nvSpPr>
        <p:spPr>
          <a:xfrm>
            <a:off x="1226923" y="6562338"/>
            <a:ext cx="761227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Dundas+, “</a:t>
            </a:r>
            <a:r>
              <a:rPr kumimoji="0" lang="en-US" sz="1200" b="0" i="0" u="none" strike="noStrike" kern="1200" cap="none" spc="0" normalizeH="0" baseline="0" noProof="0" dirty="0">
                <a:ln>
                  <a:noFill/>
                </a:ln>
                <a:solidFill>
                  <a:srgbClr val="0432FF"/>
                </a:solidFill>
                <a:effectLst/>
                <a:uLnTx/>
                <a:uFillTx/>
                <a:latin typeface="Tahoma"/>
                <a:ea typeface="+mn-ea"/>
                <a:cs typeface="+mn-cs"/>
              </a:rPr>
              <a:t>Improving Data Cache Performance by Pre-Executing Instructions </a:t>
            </a:r>
            <a:r>
              <a:rPr lang="en-US" sz="1200" dirty="0">
                <a:solidFill>
                  <a:srgbClr val="0432FF"/>
                </a:solidFill>
                <a:latin typeface="Tahoma"/>
              </a:rPr>
              <a:t>Under a Cache Miss</a:t>
            </a:r>
            <a:r>
              <a:rPr kumimoji="0" lang="en-US" sz="1200" b="0" i="0" u="none" strike="noStrike" kern="1200" cap="none" spc="0" normalizeH="0" baseline="0" noProof="0" dirty="0">
                <a:ln>
                  <a:noFill/>
                </a:ln>
                <a:solidFill>
                  <a:srgbClr val="000000"/>
                </a:solidFill>
                <a:effectLst/>
                <a:uLnTx/>
                <a:uFillTx/>
                <a:latin typeface="Tahoma"/>
                <a:ea typeface="+mn-ea"/>
                <a:cs typeface="+mn-cs"/>
              </a:rPr>
              <a:t>,” ICS 1997.</a:t>
            </a:r>
          </a:p>
        </p:txBody>
      </p:sp>
    </p:spTree>
    <p:extLst>
      <p:ext uri="{BB962C8B-B14F-4D97-AF65-F5344CB8AC3E}">
        <p14:creationId xmlns:p14="http://schemas.microsoft.com/office/powerpoint/2010/main" val="181934138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CC9A7-BE40-EB4B-865C-7D6AA56293F6}"/>
              </a:ext>
            </a:extLst>
          </p:cNvPr>
          <p:cNvSpPr>
            <a:spLocks noGrp="1"/>
          </p:cNvSpPr>
          <p:nvPr>
            <p:ph type="title"/>
          </p:nvPr>
        </p:nvSpPr>
        <p:spPr/>
        <p:txBody>
          <a:bodyPr/>
          <a:lstStyle/>
          <a:p>
            <a:r>
              <a:rPr lang="en-US" dirty="0"/>
              <a:t>An Inspiration </a:t>
            </a:r>
            <a:r>
              <a:rPr lang="en-US" sz="2400" b="1" dirty="0">
                <a:solidFill>
                  <a:srgbClr val="006633"/>
                </a:solidFill>
              </a:rPr>
              <a:t>[</a:t>
            </a:r>
            <a:r>
              <a:rPr lang="en-US" sz="2400" b="1" dirty="0" err="1">
                <a:solidFill>
                  <a:srgbClr val="006633"/>
                </a:solidFill>
              </a:rPr>
              <a:t>Glew</a:t>
            </a:r>
            <a:r>
              <a:rPr lang="en-US" sz="2400" b="1" dirty="0">
                <a:solidFill>
                  <a:srgbClr val="006633"/>
                </a:solidFill>
              </a:rPr>
              <a:t>, ASPLOS-WACI 1998]</a:t>
            </a:r>
            <a:endParaRPr lang="en-US" dirty="0"/>
          </a:p>
        </p:txBody>
      </p:sp>
      <p:sp>
        <p:nvSpPr>
          <p:cNvPr id="3" name="Content Placeholder 2">
            <a:extLst>
              <a:ext uri="{FF2B5EF4-FFF2-40B4-BE49-F238E27FC236}">
                <a16:creationId xmlns:a16="http://schemas.microsoft.com/office/drawing/2014/main" id="{6475C659-87FD-014C-B839-4DA3A1E2653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8A6B9AC7-3740-8B4A-A761-1F1DD8598FE5}"/>
              </a:ext>
            </a:extLst>
          </p:cNvPr>
          <p:cNvSpPr>
            <a:spLocks noGrp="1"/>
          </p:cNvSpPr>
          <p:nvPr>
            <p:ph type="sldNum" sz="quarter" idx="11"/>
          </p:nvPr>
        </p:nvSpPr>
        <p:spPr/>
        <p:txBody>
          <a:bodyPr/>
          <a:lstStyle/>
          <a:p>
            <a:fld id="{323594FA-E141-4234-AE05-360401972BE7}" type="slidenum">
              <a:rPr lang="en-US" altLang="en-US" smtClean="0"/>
              <a:pPr/>
              <a:t>31</a:t>
            </a:fld>
            <a:endParaRPr lang="en-US" altLang="en-US"/>
          </a:p>
        </p:txBody>
      </p:sp>
      <p:pic>
        <p:nvPicPr>
          <p:cNvPr id="5" name="Picture 4">
            <a:extLst>
              <a:ext uri="{FF2B5EF4-FFF2-40B4-BE49-F238E27FC236}">
                <a16:creationId xmlns:a16="http://schemas.microsoft.com/office/drawing/2014/main" id="{0DD87C34-4F8C-5549-830A-187C93B5C466}"/>
              </a:ext>
            </a:extLst>
          </p:cNvPr>
          <p:cNvPicPr>
            <a:picLocks noChangeAspect="1"/>
          </p:cNvPicPr>
          <p:nvPr/>
        </p:nvPicPr>
        <p:blipFill>
          <a:blip r:embed="rId2"/>
          <a:stretch>
            <a:fillRect/>
          </a:stretch>
        </p:blipFill>
        <p:spPr>
          <a:xfrm>
            <a:off x="2275585" y="985838"/>
            <a:ext cx="4456655" cy="5323732"/>
          </a:xfrm>
          <a:prstGeom prst="rect">
            <a:avLst/>
          </a:prstGeom>
        </p:spPr>
      </p:pic>
      <p:sp>
        <p:nvSpPr>
          <p:cNvPr id="6" name="TextBox 5">
            <a:extLst>
              <a:ext uri="{FF2B5EF4-FFF2-40B4-BE49-F238E27FC236}">
                <a16:creationId xmlns:a16="http://schemas.microsoft.com/office/drawing/2014/main" id="{C4CBC0B4-9DA0-494D-A8B6-6503322C25AD}"/>
              </a:ext>
            </a:extLst>
          </p:cNvPr>
          <p:cNvSpPr txBox="1"/>
          <p:nvPr/>
        </p:nvSpPr>
        <p:spPr>
          <a:xfrm>
            <a:off x="2816334" y="6562338"/>
            <a:ext cx="337515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Tahoma"/>
                <a:ea typeface="+mn-ea"/>
                <a:cs typeface="+mn-cs"/>
              </a:rPr>
              <a:t>Glew</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r>
              <a:rPr kumimoji="0" lang="en-US" sz="1200" b="0" i="0" u="none" strike="noStrike" kern="1200" cap="none" spc="0" normalizeH="0" baseline="0" noProof="0" dirty="0">
                <a:ln>
                  <a:noFill/>
                </a:ln>
                <a:solidFill>
                  <a:srgbClr val="0432FF"/>
                </a:solidFill>
                <a:effectLst/>
                <a:uLnTx/>
                <a:uFillTx/>
                <a:latin typeface="Tahoma"/>
                <a:ea typeface="+mn-ea"/>
                <a:cs typeface="+mn-cs"/>
              </a:rPr>
              <a:t>MLP yes! ILP no!</a:t>
            </a:r>
            <a:r>
              <a:rPr kumimoji="0" lang="en-US" sz="1200" b="0" i="0" u="none" strike="noStrike" kern="1200" cap="none" spc="0" normalizeH="0" baseline="0" noProof="0" dirty="0">
                <a:ln>
                  <a:noFill/>
                </a:ln>
                <a:solidFill>
                  <a:srgbClr val="000000"/>
                </a:solidFill>
                <a:effectLst/>
                <a:uLnTx/>
                <a:uFillTx/>
                <a:latin typeface="Tahoma"/>
                <a:ea typeface="+mn-ea"/>
                <a:cs typeface="+mn-cs"/>
              </a:rPr>
              <a:t>,” ASPLOS WACI 1998.</a:t>
            </a:r>
          </a:p>
        </p:txBody>
      </p:sp>
    </p:spTree>
    <p:extLst>
      <p:ext uri="{BB962C8B-B14F-4D97-AF65-F5344CB8AC3E}">
        <p14:creationId xmlns:p14="http://schemas.microsoft.com/office/powerpoint/2010/main" val="196221847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96A78-A732-C84F-9F58-2B84949354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EB82211-EAF2-C44A-9156-3DD6CCAECEA4}"/>
              </a:ext>
            </a:extLst>
          </p:cNvPr>
          <p:cNvSpPr>
            <a:spLocks noGrp="1"/>
          </p:cNvSpPr>
          <p:nvPr>
            <p:ph idx="1"/>
          </p:nvPr>
        </p:nvSpPr>
        <p:spPr/>
        <p:txBody>
          <a:bodyPr/>
          <a:lstStyle/>
          <a:p>
            <a:r>
              <a:rPr lang="en-US" dirty="0"/>
              <a:t>Thanks</a:t>
            </a:r>
          </a:p>
          <a:p>
            <a:endParaRPr lang="en-US" dirty="0"/>
          </a:p>
          <a:p>
            <a:r>
              <a:rPr lang="en-US" dirty="0" err="1"/>
              <a:t>Runahead</a:t>
            </a:r>
            <a:r>
              <a:rPr lang="en-US" dirty="0"/>
              <a:t> Execution</a:t>
            </a:r>
          </a:p>
          <a:p>
            <a:endParaRPr lang="en-US" dirty="0"/>
          </a:p>
          <a:p>
            <a:r>
              <a:rPr lang="en-US" dirty="0"/>
              <a:t>Looking to the Past</a:t>
            </a:r>
          </a:p>
          <a:p>
            <a:pPr marL="0" indent="0">
              <a:buNone/>
            </a:pPr>
            <a:endParaRPr lang="en-US" dirty="0"/>
          </a:p>
          <a:p>
            <a:r>
              <a:rPr lang="en-US" dirty="0">
                <a:solidFill>
                  <a:srgbClr val="0000FF"/>
                </a:solidFill>
              </a:rPr>
              <a:t>Looking to the Future</a:t>
            </a:r>
          </a:p>
          <a:p>
            <a:endParaRPr lang="en-US" dirty="0"/>
          </a:p>
          <a:p>
            <a:endParaRPr lang="en-US" dirty="0"/>
          </a:p>
        </p:txBody>
      </p:sp>
    </p:spTree>
    <p:extLst>
      <p:ext uri="{BB962C8B-B14F-4D97-AF65-F5344CB8AC3E}">
        <p14:creationId xmlns:p14="http://schemas.microsoft.com/office/powerpoint/2010/main" val="304535767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FAB19-C5D0-FC47-8E47-1FEA1BFBB2BC}"/>
              </a:ext>
            </a:extLst>
          </p:cNvPr>
          <p:cNvSpPr>
            <a:spLocks noGrp="1"/>
          </p:cNvSpPr>
          <p:nvPr>
            <p:ph type="title"/>
          </p:nvPr>
        </p:nvSpPr>
        <p:spPr/>
        <p:txBody>
          <a:bodyPr/>
          <a:lstStyle/>
          <a:p>
            <a:r>
              <a:rPr lang="en-US" dirty="0"/>
              <a:t>A Look into the Future…</a:t>
            </a:r>
          </a:p>
        </p:txBody>
      </p:sp>
      <p:sp>
        <p:nvSpPr>
          <p:cNvPr id="3" name="Content Placeholder 2">
            <a:extLst>
              <a:ext uri="{FF2B5EF4-FFF2-40B4-BE49-F238E27FC236}">
                <a16:creationId xmlns:a16="http://schemas.microsoft.com/office/drawing/2014/main" id="{5FDBB6AE-25C4-5840-8869-1C771E0D3387}"/>
              </a:ext>
            </a:extLst>
          </p:cNvPr>
          <p:cNvSpPr>
            <a:spLocks noGrp="1"/>
          </p:cNvSpPr>
          <p:nvPr>
            <p:ph idx="1"/>
          </p:nvPr>
        </p:nvSpPr>
        <p:spPr/>
        <p:txBody>
          <a:bodyPr/>
          <a:lstStyle/>
          <a:p>
            <a:r>
              <a:rPr lang="en-US" dirty="0">
                <a:solidFill>
                  <a:srgbClr val="0000FF"/>
                </a:solidFill>
              </a:rPr>
              <a:t>Microarchitecture is still critically important</a:t>
            </a:r>
          </a:p>
          <a:p>
            <a:pPr lvl="1"/>
            <a:r>
              <a:rPr lang="en-US" dirty="0"/>
              <a:t>And, fun…</a:t>
            </a:r>
          </a:p>
          <a:p>
            <a:pPr lvl="1"/>
            <a:r>
              <a:rPr lang="en-US" dirty="0"/>
              <a:t>And, impactful…</a:t>
            </a:r>
          </a:p>
          <a:p>
            <a:pPr lvl="1"/>
            <a:endParaRPr lang="en-US" dirty="0"/>
          </a:p>
          <a:p>
            <a:pPr lvl="1"/>
            <a:endParaRPr lang="en-US" dirty="0"/>
          </a:p>
          <a:p>
            <a:r>
              <a:rPr lang="en-US" dirty="0" err="1">
                <a:solidFill>
                  <a:srgbClr val="0000FF"/>
                </a:solidFill>
              </a:rPr>
              <a:t>Runahead</a:t>
            </a:r>
            <a:r>
              <a:rPr lang="en-US" dirty="0">
                <a:solidFill>
                  <a:srgbClr val="0000FF"/>
                </a:solidFill>
              </a:rPr>
              <a:t> is a great example of harmonious industry-academia collaboration</a:t>
            </a:r>
          </a:p>
          <a:p>
            <a:endParaRPr lang="en-US" dirty="0"/>
          </a:p>
          <a:p>
            <a:endParaRPr lang="en-US" dirty="0"/>
          </a:p>
          <a:p>
            <a:r>
              <a:rPr lang="en-US" dirty="0">
                <a:solidFill>
                  <a:srgbClr val="0000FF"/>
                </a:solidFill>
              </a:rPr>
              <a:t>Fundamental problems will remain fundamental</a:t>
            </a:r>
          </a:p>
          <a:p>
            <a:pPr lvl="1"/>
            <a:r>
              <a:rPr lang="en-US" dirty="0">
                <a:solidFill>
                  <a:srgbClr val="FF0000"/>
                </a:solidFill>
              </a:rPr>
              <a:t>And will require fundamental solutions</a:t>
            </a:r>
          </a:p>
        </p:txBody>
      </p:sp>
      <p:sp>
        <p:nvSpPr>
          <p:cNvPr id="4" name="Slide Number Placeholder 3">
            <a:extLst>
              <a:ext uri="{FF2B5EF4-FFF2-40B4-BE49-F238E27FC236}">
                <a16:creationId xmlns:a16="http://schemas.microsoft.com/office/drawing/2014/main" id="{32ADAF79-DE71-2441-9637-9464E4DEDBD3}"/>
              </a:ext>
            </a:extLst>
          </p:cNvPr>
          <p:cNvSpPr>
            <a:spLocks noGrp="1"/>
          </p:cNvSpPr>
          <p:nvPr>
            <p:ph type="sldNum" sz="quarter" idx="11"/>
          </p:nvPr>
        </p:nvSpPr>
        <p:spPr/>
        <p:txBody>
          <a:bodyPr/>
          <a:lstStyle/>
          <a:p>
            <a:fld id="{323594FA-E141-4234-AE05-360401972BE7}" type="slidenum">
              <a:rPr lang="en-US" altLang="en-US" smtClean="0"/>
              <a:pPr/>
              <a:t>33</a:t>
            </a:fld>
            <a:endParaRPr lang="en-US" altLang="en-US"/>
          </a:p>
        </p:txBody>
      </p:sp>
    </p:spTree>
    <p:extLst>
      <p:ext uri="{BB962C8B-B14F-4D97-AF65-F5344CB8AC3E}">
        <p14:creationId xmlns:p14="http://schemas.microsoft.com/office/powerpoint/2010/main" val="2683716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1CF9-F5BE-D140-859B-2C9771E2760A}"/>
              </a:ext>
            </a:extLst>
          </p:cNvPr>
          <p:cNvSpPr>
            <a:spLocks noGrp="1"/>
          </p:cNvSpPr>
          <p:nvPr>
            <p:ph type="title"/>
          </p:nvPr>
        </p:nvSpPr>
        <p:spPr/>
        <p:txBody>
          <a:bodyPr/>
          <a:lstStyle/>
          <a:p>
            <a:r>
              <a:rPr lang="en-US" dirty="0"/>
              <a:t>One Final Note</a:t>
            </a:r>
          </a:p>
        </p:txBody>
      </p:sp>
      <p:sp>
        <p:nvSpPr>
          <p:cNvPr id="3" name="Content Placeholder 2">
            <a:extLst>
              <a:ext uri="{FF2B5EF4-FFF2-40B4-BE49-F238E27FC236}">
                <a16:creationId xmlns:a16="http://schemas.microsoft.com/office/drawing/2014/main" id="{7A16C262-81BB-5A47-A239-2E423F6AF8BF}"/>
              </a:ext>
            </a:extLst>
          </p:cNvPr>
          <p:cNvSpPr>
            <a:spLocks noGrp="1"/>
          </p:cNvSpPr>
          <p:nvPr>
            <p:ph idx="1"/>
          </p:nvPr>
        </p:nvSpPr>
        <p:spPr>
          <a:xfrm>
            <a:off x="179512" y="908720"/>
            <a:ext cx="8856984" cy="4876800"/>
          </a:xfrm>
        </p:spPr>
        <p:txBody>
          <a:bodyPr/>
          <a:lstStyle/>
          <a:p>
            <a:r>
              <a:rPr lang="en-US" dirty="0"/>
              <a:t>Our purpose was (and is) to advance the state of the art</a:t>
            </a:r>
          </a:p>
          <a:p>
            <a:pPr marL="0" indent="0">
              <a:buNone/>
            </a:pPr>
            <a:endParaRPr lang="en-US" sz="2000" dirty="0"/>
          </a:p>
          <a:p>
            <a:r>
              <a:rPr lang="en-US" dirty="0"/>
              <a:t>That should be the sole purpose of any scientific effort</a:t>
            </a:r>
          </a:p>
          <a:p>
            <a:pPr marL="0" indent="0">
              <a:buNone/>
            </a:pPr>
            <a:endParaRPr lang="en-US" sz="2000" dirty="0"/>
          </a:p>
          <a:p>
            <a:r>
              <a:rPr lang="en-US" dirty="0"/>
              <a:t>There is a dangerous tendency (especially today) that increasingly goes against the scientific purpose</a:t>
            </a:r>
          </a:p>
          <a:p>
            <a:pPr lvl="1"/>
            <a:r>
              <a:rPr lang="en-US" dirty="0"/>
              <a:t>In reviews &amp; paper acceptance decisions</a:t>
            </a:r>
          </a:p>
          <a:p>
            <a:pPr lvl="1"/>
            <a:r>
              <a:rPr lang="en-US" dirty="0"/>
              <a:t>In paper formatting rules</a:t>
            </a:r>
          </a:p>
          <a:p>
            <a:pPr lvl="1"/>
            <a:r>
              <a:rPr lang="en-US" dirty="0"/>
              <a:t>In publication processes</a:t>
            </a:r>
          </a:p>
          <a:p>
            <a:pPr lvl="1"/>
            <a:r>
              <a:rPr lang="en-US" dirty="0"/>
              <a:t>In the bureaucracy academics have created </a:t>
            </a:r>
          </a:p>
          <a:p>
            <a:pPr lvl="1"/>
            <a:r>
              <a:rPr lang="en-US" dirty="0"/>
              <a:t>…</a:t>
            </a:r>
          </a:p>
          <a:p>
            <a:pPr lvl="1"/>
            <a:endParaRPr lang="en-US" sz="2000" dirty="0"/>
          </a:p>
          <a:p>
            <a:r>
              <a:rPr lang="en-US" dirty="0">
                <a:solidFill>
                  <a:srgbClr val="0000FF"/>
                </a:solidFill>
              </a:rPr>
              <a:t>Conferences are not a competition </a:t>
            </a:r>
            <a:r>
              <a:rPr lang="en-US" dirty="0">
                <a:solidFill>
                  <a:srgbClr val="0000FF"/>
                </a:solidFill>
                <a:sym typeface="Wingdings" pitchFamily="2" charset="2"/>
              </a:rPr>
              <a:t> </a:t>
            </a:r>
            <a:r>
              <a:rPr lang="en-US" dirty="0">
                <a:solidFill>
                  <a:srgbClr val="FF0000"/>
                </a:solidFill>
                <a:sym typeface="Wingdings" pitchFamily="2" charset="2"/>
              </a:rPr>
              <a:t>Let’s respect science</a:t>
            </a:r>
            <a:endParaRPr lang="en-US" dirty="0">
              <a:solidFill>
                <a:srgbClr val="FF0000"/>
              </a:solidFill>
            </a:endParaRPr>
          </a:p>
        </p:txBody>
      </p:sp>
      <p:sp>
        <p:nvSpPr>
          <p:cNvPr id="4" name="Slide Number Placeholder 3">
            <a:extLst>
              <a:ext uri="{FF2B5EF4-FFF2-40B4-BE49-F238E27FC236}">
                <a16:creationId xmlns:a16="http://schemas.microsoft.com/office/drawing/2014/main" id="{BAD2A022-1E43-B74E-A02E-7AC72986F596}"/>
              </a:ext>
            </a:extLst>
          </p:cNvPr>
          <p:cNvSpPr>
            <a:spLocks noGrp="1"/>
          </p:cNvSpPr>
          <p:nvPr>
            <p:ph type="sldNum" sz="quarter" idx="11"/>
          </p:nvPr>
        </p:nvSpPr>
        <p:spPr/>
        <p:txBody>
          <a:bodyPr/>
          <a:lstStyle/>
          <a:p>
            <a:fld id="{323594FA-E141-4234-AE05-360401972BE7}" type="slidenum">
              <a:rPr lang="en-US" altLang="en-US" smtClean="0"/>
              <a:pPr/>
              <a:t>34</a:t>
            </a:fld>
            <a:endParaRPr lang="en-US" altLang="en-US"/>
          </a:p>
        </p:txBody>
      </p:sp>
    </p:spTree>
    <p:extLst>
      <p:ext uri="{BB962C8B-B14F-4D97-AF65-F5344CB8AC3E}">
        <p14:creationId xmlns:p14="http://schemas.microsoft.com/office/powerpoint/2010/main" val="31744972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 or writing a paper</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Enable heterogeneity, </a:t>
            </a:r>
            <a:r>
              <a:rPr lang="en-US" dirty="0"/>
              <a:t>but </a:t>
            </a:r>
            <a:r>
              <a:rPr lang="en-US" b="1" dirty="0"/>
              <a:t>not</a:t>
            </a:r>
            <a:r>
              <a:rPr lang="en-US" dirty="0"/>
              <a:t> double standards</a:t>
            </a:r>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mn-ea"/>
                <a:cs typeface="+mn-cs"/>
              </a:rPr>
              <a:t>Do not block or delay scientific progress for non-reasons</a:t>
            </a:r>
          </a:p>
        </p:txBody>
      </p:sp>
    </p:spTree>
    <p:extLst>
      <p:ext uri="{BB962C8B-B14F-4D97-AF65-F5344CB8AC3E}">
        <p14:creationId xmlns:p14="http://schemas.microsoft.com/office/powerpoint/2010/main" val="2661218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139112961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362673661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313729550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375360618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4"/>
          <p:cNvSpPr>
            <a:spLocks noGrp="1" noChangeArrowheads="1"/>
          </p:cNvSpPr>
          <p:nvPr>
            <p:ph type="ctrTitle"/>
          </p:nvPr>
        </p:nvSpPr>
        <p:spPr>
          <a:xfrm>
            <a:off x="357981" y="764704"/>
            <a:ext cx="8428037" cy="1892300"/>
          </a:xfrm>
        </p:spPr>
        <p:txBody>
          <a:bodyPr/>
          <a:lstStyle/>
          <a:p>
            <a:pPr algn="ctr" eaLnBrk="1" hangingPunct="1"/>
            <a:br>
              <a:rPr lang="en-US" altLang="en-US" dirty="0">
                <a:ea typeface="ＭＳ Ｐゴシック" charset="-128"/>
              </a:rPr>
            </a:br>
            <a:r>
              <a:rPr lang="en-US" altLang="en-US" b="1" dirty="0" err="1">
                <a:solidFill>
                  <a:srgbClr val="C00000"/>
                </a:solidFill>
                <a:ea typeface="ＭＳ Ｐゴシック" charset="-128"/>
              </a:rPr>
              <a:t>Runahead</a:t>
            </a:r>
            <a:r>
              <a:rPr lang="en-US" altLang="en-US" b="1" dirty="0">
                <a:solidFill>
                  <a:srgbClr val="C00000"/>
                </a:solidFill>
                <a:ea typeface="ＭＳ Ｐゴシック" charset="-128"/>
              </a:rPr>
              <a:t> Execution</a:t>
            </a:r>
            <a:br>
              <a:rPr lang="en-US" altLang="en-US" b="1" dirty="0">
                <a:solidFill>
                  <a:srgbClr val="C00000"/>
                </a:solidFill>
                <a:ea typeface="ＭＳ Ｐゴシック" charset="-128"/>
              </a:rPr>
            </a:br>
            <a:r>
              <a:rPr lang="en-US" altLang="en-US" sz="4400" dirty="0">
                <a:solidFill>
                  <a:srgbClr val="1A5712"/>
                </a:solidFill>
                <a:ea typeface="ＭＳ Ｐゴシック" panose="020B0600070205080204" pitchFamily="34" charset="-128"/>
              </a:rPr>
              <a:t>A Short Retrospective</a:t>
            </a:r>
            <a:endParaRPr lang="en-US" altLang="en-US" sz="4400" dirty="0">
              <a:solidFill>
                <a:srgbClr val="1A5712"/>
              </a:solidFill>
              <a:ea typeface="ＭＳ Ｐゴシック" charset="-128"/>
            </a:endParaRPr>
          </a:p>
        </p:txBody>
      </p:sp>
      <p:sp>
        <p:nvSpPr>
          <p:cNvPr id="96258" name="Rectangle 5"/>
          <p:cNvSpPr>
            <a:spLocks noGrp="1" noChangeArrowheads="1"/>
          </p:cNvSpPr>
          <p:nvPr>
            <p:ph type="subTitle" idx="1"/>
          </p:nvPr>
        </p:nvSpPr>
        <p:spPr>
          <a:xfrm>
            <a:off x="685800" y="3581400"/>
            <a:ext cx="7848600" cy="2900363"/>
          </a:xfrm>
        </p:spPr>
        <p:txBody>
          <a:bodyPr/>
          <a:lstStyle/>
          <a:p>
            <a:pPr eaLnBrk="1" hangingPunct="1">
              <a:buFont typeface="Wingdings" charset="2"/>
              <a:buNone/>
            </a:pPr>
            <a:endParaRPr lang="en-US" altLang="en-US" i="1" dirty="0">
              <a:ea typeface="ＭＳ Ｐゴシック" charset="-128"/>
            </a:endParaRPr>
          </a:p>
          <a:p>
            <a:pPr eaLnBrk="1" hangingPunct="1">
              <a:buFont typeface="Wingdings" charset="2"/>
              <a:buNone/>
            </a:pPr>
            <a:endParaRPr lang="en-US" altLang="en-US" dirty="0">
              <a:ea typeface="ＭＳ Ｐゴシック" charset="-128"/>
            </a:endParaRPr>
          </a:p>
          <a:p>
            <a:pPr eaLnBrk="1" hangingPunct="1">
              <a:buFont typeface="Wingdings" charset="2"/>
              <a:buNone/>
            </a:pPr>
            <a:r>
              <a:rPr lang="en-US" altLang="en-US" dirty="0">
                <a:solidFill>
                  <a:srgbClr val="0000FF"/>
                </a:solidFill>
                <a:ea typeface="ＭＳ Ｐゴシック" charset="-128"/>
              </a:rPr>
              <a:t>Onur Mutlu, Jared Stark, Chris Wilkerson, Yale </a:t>
            </a:r>
            <a:r>
              <a:rPr lang="en-US" altLang="en-US" dirty="0" err="1">
                <a:solidFill>
                  <a:srgbClr val="0000FF"/>
                </a:solidFill>
                <a:ea typeface="ＭＳ Ｐゴシック" charset="-128"/>
              </a:rPr>
              <a:t>Patt</a:t>
            </a:r>
            <a:endParaRPr lang="en-US" altLang="en-US" dirty="0">
              <a:solidFill>
                <a:srgbClr val="0000FF"/>
              </a:solidFill>
              <a:ea typeface="ＭＳ Ｐゴシック" charset="-128"/>
            </a:endParaRPr>
          </a:p>
          <a:p>
            <a:pPr eaLnBrk="1" hangingPunct="1"/>
            <a:r>
              <a:rPr lang="en-US" altLang="en-US" dirty="0">
                <a:ea typeface="ＭＳ Ｐゴシック" charset="-128"/>
              </a:rPr>
              <a:t>HPCA 2021 </a:t>
            </a:r>
            <a:r>
              <a:rPr lang="en-US" altLang="en-US" dirty="0" err="1">
                <a:ea typeface="ＭＳ Ｐゴシック" charset="-128"/>
              </a:rPr>
              <a:t>ToT</a:t>
            </a:r>
            <a:r>
              <a:rPr lang="en-US" altLang="en-US" dirty="0">
                <a:ea typeface="ＭＳ Ｐゴシック" charset="-128"/>
              </a:rPr>
              <a:t> Award Talk</a:t>
            </a:r>
          </a:p>
          <a:p>
            <a:pPr eaLnBrk="1" hangingPunct="1">
              <a:buFont typeface="Wingdings" charset="2"/>
              <a:buNone/>
            </a:pPr>
            <a:r>
              <a:rPr lang="en-US" altLang="en-US" dirty="0">
                <a:ea typeface="ＭＳ Ｐゴシック" charset="-128"/>
              </a:rPr>
              <a:t>2 March 2021</a:t>
            </a: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a:p>
            <a:pPr eaLnBrk="1" hangingPunct="1">
              <a:buFont typeface="Wingdings" charset="2"/>
              <a:buNone/>
            </a:pPr>
            <a:endParaRPr lang="en-US" altLang="en-US" dirty="0">
              <a:ea typeface="ＭＳ Ｐゴシック" charset="-128"/>
            </a:endParaRPr>
          </a:p>
        </p:txBody>
      </p:sp>
    </p:spTree>
    <p:extLst>
      <p:ext uri="{BB962C8B-B14F-4D97-AF65-F5344CB8AC3E}">
        <p14:creationId xmlns:p14="http://schemas.microsoft.com/office/powerpoint/2010/main" val="4399625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768475"/>
            <a:ext cx="8428037" cy="822325"/>
          </a:xfrm>
        </p:spPr>
        <p:txBody>
          <a:bodyPr/>
          <a:lstStyle/>
          <a:p>
            <a:pPr algn="ctr" eaLnBrk="1" hangingPunct="1"/>
            <a:r>
              <a:rPr lang="en-US" sz="4000" dirty="0">
                <a:latin typeface="Garamond" charset="0"/>
              </a:rPr>
              <a:t>Backup Slides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17901910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76BA1-2E28-5B42-AF6D-4C3BBAE48EA8}"/>
              </a:ext>
            </a:extLst>
          </p:cNvPr>
          <p:cNvSpPr>
            <a:spLocks noGrp="1"/>
          </p:cNvSpPr>
          <p:nvPr>
            <p:ph type="title"/>
          </p:nvPr>
        </p:nvSpPr>
        <p:spPr/>
        <p:txBody>
          <a:bodyPr/>
          <a:lstStyle/>
          <a:p>
            <a:r>
              <a:rPr lang="en-US" dirty="0"/>
              <a:t>Citation for the </a:t>
            </a:r>
            <a:r>
              <a:rPr lang="en-US" dirty="0" err="1"/>
              <a:t>ToT</a:t>
            </a:r>
            <a:r>
              <a:rPr lang="en-US" dirty="0"/>
              <a:t> Award</a:t>
            </a:r>
          </a:p>
        </p:txBody>
      </p:sp>
      <p:sp>
        <p:nvSpPr>
          <p:cNvPr id="3" name="Content Placeholder 2">
            <a:extLst>
              <a:ext uri="{FF2B5EF4-FFF2-40B4-BE49-F238E27FC236}">
                <a16:creationId xmlns:a16="http://schemas.microsoft.com/office/drawing/2014/main" id="{C95060A6-A40A-8946-935F-6F3905F2CE2E}"/>
              </a:ext>
            </a:extLst>
          </p:cNvPr>
          <p:cNvSpPr>
            <a:spLocks noGrp="1"/>
          </p:cNvSpPr>
          <p:nvPr>
            <p:ph idx="1"/>
          </p:nvPr>
        </p:nvSpPr>
        <p:spPr>
          <a:xfrm>
            <a:off x="266700" y="1844824"/>
            <a:ext cx="8610600" cy="5193723"/>
          </a:xfrm>
        </p:spPr>
        <p:txBody>
          <a:bodyPr/>
          <a:lstStyle/>
          <a:p>
            <a:pPr marL="0" indent="0">
              <a:buNone/>
            </a:pPr>
            <a:r>
              <a:rPr lang="en-US" dirty="0" err="1"/>
              <a:t>Runahead</a:t>
            </a:r>
            <a:r>
              <a:rPr lang="en-US" dirty="0"/>
              <a:t> Execution is a pioneering paper that opened up new avenues in dynamic prefetching. The basic idea of run ahead execution effectively increases the instruction window very significantly, without having to increase physical resource size (e.g. the issue queue). This seminal paper spawned off a new area of ILP-enhancing microarchitecture research. This work has had strong industry impact as evidenced by IBM's POWER6 - Load Lookahead, NVIDIA Denver, and Sun ROCK's hardware scouting.</a:t>
            </a: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B87B400B-BFF4-DE45-BFCA-F81862736DF7}"/>
              </a:ext>
            </a:extLst>
          </p:cNvPr>
          <p:cNvSpPr>
            <a:spLocks noGrp="1"/>
          </p:cNvSpPr>
          <p:nvPr>
            <p:ph type="sldNum" sz="quarter" idx="11"/>
          </p:nvPr>
        </p:nvSpPr>
        <p:spPr/>
        <p:txBody>
          <a:bodyPr/>
          <a:lstStyle/>
          <a:p>
            <a:pPr>
              <a:defRPr/>
            </a:pPr>
            <a:fld id="{DA95AFC4-B67F-BC48-882B-8F3B14641016}" type="slidenum">
              <a:rPr lang="en-US" smtClean="0"/>
              <a:pPr>
                <a:defRPr/>
              </a:pPr>
              <a:t>43</a:t>
            </a:fld>
            <a:endParaRPr lang="en-US"/>
          </a:p>
        </p:txBody>
      </p:sp>
    </p:spTree>
    <p:extLst>
      <p:ext uri="{BB962C8B-B14F-4D97-AF65-F5344CB8AC3E}">
        <p14:creationId xmlns:p14="http://schemas.microsoft.com/office/powerpoint/2010/main" val="359128262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D97ED-BE10-1E43-BCDE-DDE218F2B174}"/>
              </a:ext>
            </a:extLst>
          </p:cNvPr>
          <p:cNvSpPr>
            <a:spLocks noGrp="1"/>
          </p:cNvSpPr>
          <p:nvPr>
            <p:ph type="title"/>
          </p:nvPr>
        </p:nvSpPr>
        <p:spPr/>
        <p:txBody>
          <a:bodyPr/>
          <a:lstStyle/>
          <a:p>
            <a:r>
              <a:rPr lang="en-US" dirty="0"/>
              <a:t>More on Runahead Execution</a:t>
            </a:r>
          </a:p>
        </p:txBody>
      </p:sp>
      <p:sp>
        <p:nvSpPr>
          <p:cNvPr id="3" name="Content Placeholder 2">
            <a:extLst>
              <a:ext uri="{FF2B5EF4-FFF2-40B4-BE49-F238E27FC236}">
                <a16:creationId xmlns:a16="http://schemas.microsoft.com/office/drawing/2014/main" id="{D6CC3532-939F-A24F-A409-235665C81B6F}"/>
              </a:ext>
            </a:extLst>
          </p:cNvPr>
          <p:cNvSpPr>
            <a:spLocks noGrp="1"/>
          </p:cNvSpPr>
          <p:nvPr>
            <p:ph idx="1"/>
          </p:nvPr>
        </p:nvSpPr>
        <p:spPr>
          <a:xfrm>
            <a:off x="228600" y="1098719"/>
            <a:ext cx="8807896" cy="5193723"/>
          </a:xfrm>
        </p:spPr>
        <p:txBody>
          <a:bodyPr/>
          <a:lstStyle/>
          <a:p>
            <a:r>
              <a:rPr lang="en-US" dirty="0">
                <a:solidFill>
                  <a:srgbClr val="0000FF"/>
                </a:solidFill>
              </a:rPr>
              <a:t>Lecture video from Fall 2020, Computer Architecture:</a:t>
            </a:r>
          </a:p>
          <a:p>
            <a:pPr lvl="1"/>
            <a:r>
              <a:rPr lang="en-US" dirty="0">
                <a:hlinkClick r:id="rId2"/>
              </a:rPr>
              <a:t>https://www.youtube.com/watch?v=zPewo6IaJ_8</a:t>
            </a:r>
            <a:r>
              <a:rPr lang="en-US" dirty="0"/>
              <a:t> </a:t>
            </a:r>
          </a:p>
          <a:p>
            <a:endParaRPr lang="en-US" dirty="0"/>
          </a:p>
          <a:p>
            <a:r>
              <a:rPr lang="en-US" dirty="0">
                <a:solidFill>
                  <a:srgbClr val="0000FF"/>
                </a:solidFill>
              </a:rPr>
              <a:t>Lecture video from Fall 2017, Computer Architecture:</a:t>
            </a:r>
          </a:p>
          <a:p>
            <a:pPr lvl="1"/>
            <a:r>
              <a:rPr lang="en-US" dirty="0">
                <a:hlinkClick r:id="rId3"/>
              </a:rPr>
              <a:t>https://www.youtube.com/watch?v=Kj3relihGF4</a:t>
            </a:r>
            <a:endParaRPr lang="en-US" dirty="0"/>
          </a:p>
          <a:p>
            <a:pPr marL="344487" lvl="1" indent="0">
              <a:buNone/>
            </a:pPr>
            <a:endParaRPr lang="en-US" dirty="0"/>
          </a:p>
          <a:p>
            <a:pPr lvl="1"/>
            <a:endParaRPr lang="en-US" dirty="0"/>
          </a:p>
          <a:p>
            <a:r>
              <a:rPr lang="en-US" sz="2200" dirty="0"/>
              <a:t>Onur Mutlu,</a:t>
            </a:r>
            <a:br>
              <a:rPr lang="en-US" sz="2200" dirty="0"/>
            </a:br>
            <a:r>
              <a:rPr lang="en-US" sz="2200" b="1" dirty="0">
                <a:solidFill>
                  <a:srgbClr val="0000FF"/>
                </a:solidFill>
                <a:hlinkClick r:id="rId4">
                  <a:extLst>
                    <a:ext uri="{A12FA001-AC4F-418D-AE19-62706E023703}">
                      <ahyp:hlinkClr xmlns:ahyp="http://schemas.microsoft.com/office/drawing/2018/hyperlinkcolor" val="tx"/>
                    </a:ext>
                  </a:extLst>
                </a:hlinkClick>
              </a:rPr>
              <a:t>"Efficient Runahead Execution Processors"</a:t>
            </a:r>
            <a:br>
              <a:rPr lang="en-US" sz="2200" dirty="0"/>
            </a:br>
            <a:r>
              <a:rPr lang="en-US" sz="2200" dirty="0"/>
              <a:t>Ph.D. Dissertation, HPS Technical Report, TR-HPS-2006-007, July 2006. </a:t>
            </a:r>
            <a:r>
              <a:rPr lang="en-US" sz="2200" dirty="0">
                <a:hlinkClick r:id="rId5"/>
              </a:rPr>
              <a:t>Slides (ppt)</a:t>
            </a:r>
            <a:br>
              <a:rPr lang="en-US" sz="2200" dirty="0"/>
            </a:br>
            <a:r>
              <a:rPr lang="en-US" sz="2200" b="1" i="1" dirty="0">
                <a:solidFill>
                  <a:srgbClr val="FF0000"/>
                </a:solidFill>
              </a:rPr>
              <a:t>Nominated for the ACM Doctoral Dissertation Award by the University of Texas at Austin.</a:t>
            </a:r>
            <a:endParaRPr lang="en-US" sz="2200" dirty="0">
              <a:solidFill>
                <a:srgbClr val="FF0000"/>
              </a:solidFill>
            </a:endParaRPr>
          </a:p>
          <a:p>
            <a:endParaRPr lang="en-US" dirty="0"/>
          </a:p>
        </p:txBody>
      </p:sp>
      <p:sp>
        <p:nvSpPr>
          <p:cNvPr id="4" name="Slide Number Placeholder 3">
            <a:extLst>
              <a:ext uri="{FF2B5EF4-FFF2-40B4-BE49-F238E27FC236}">
                <a16:creationId xmlns:a16="http://schemas.microsoft.com/office/drawing/2014/main" id="{573AB150-F339-C74F-A7C4-15C76BCAB8D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1840C8-74D7-164B-89BA-8F954C36C301}"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DC7154C2-C9CB-DF49-AF2B-1660774A9F5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279285559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a:latin typeface="Garamond" charset="0"/>
              </a:rPr>
              <a:t>Runahead Execution Mechanism</a:t>
            </a:r>
          </a:p>
        </p:txBody>
      </p:sp>
      <p:sp>
        <p:nvSpPr>
          <p:cNvPr id="94210" name="Rectangle 3"/>
          <p:cNvSpPr>
            <a:spLocks noGrp="1" noChangeArrowheads="1"/>
          </p:cNvSpPr>
          <p:nvPr>
            <p:ph type="body" idx="1"/>
          </p:nvPr>
        </p:nvSpPr>
        <p:spPr>
          <a:xfrm>
            <a:off x="228600" y="996950"/>
            <a:ext cx="8610600" cy="5194300"/>
          </a:xfrm>
        </p:spPr>
        <p:txBody>
          <a:bodyPr/>
          <a:lstStyle/>
          <a:p>
            <a:r>
              <a:rPr lang="en-US">
                <a:latin typeface="Tahoma" charset="0"/>
              </a:rPr>
              <a:t>Entry into runahead mode</a:t>
            </a:r>
          </a:p>
          <a:p>
            <a:pPr lvl="1"/>
            <a:r>
              <a:rPr lang="en-US">
                <a:latin typeface="Tahoma" charset="0"/>
                <a:ea typeface="ＭＳ Ｐゴシック" charset="0"/>
              </a:rPr>
              <a:t>Checkpoint architectural register state</a:t>
            </a:r>
          </a:p>
          <a:p>
            <a:endParaRPr lang="en-US">
              <a:latin typeface="Tahoma" charset="0"/>
            </a:endParaRPr>
          </a:p>
          <a:p>
            <a:endParaRPr lang="en-US">
              <a:latin typeface="Tahoma" charset="0"/>
            </a:endParaRPr>
          </a:p>
          <a:p>
            <a:r>
              <a:rPr lang="en-US">
                <a:solidFill>
                  <a:srgbClr val="003399"/>
                </a:solidFill>
                <a:latin typeface="Tahoma" charset="0"/>
              </a:rPr>
              <a:t>Instruction processing in runahead mode</a:t>
            </a:r>
          </a:p>
          <a:p>
            <a:endParaRPr lang="en-US">
              <a:solidFill>
                <a:srgbClr val="003399"/>
              </a:solidFill>
              <a:latin typeface="Tahoma" charset="0"/>
            </a:endParaRPr>
          </a:p>
          <a:p>
            <a:endParaRPr lang="en-US">
              <a:latin typeface="Tahoma" charset="0"/>
            </a:endParaRPr>
          </a:p>
          <a:p>
            <a:endParaRPr lang="en-US">
              <a:latin typeface="Tahoma" charset="0"/>
            </a:endParaRPr>
          </a:p>
          <a:p>
            <a:r>
              <a:rPr lang="en-US">
                <a:latin typeface="Tahoma" charset="0"/>
              </a:rPr>
              <a:t>Exit from runahead mode</a:t>
            </a:r>
          </a:p>
          <a:p>
            <a:pPr lvl="1"/>
            <a:r>
              <a:rPr lang="en-US">
                <a:latin typeface="Tahoma" charset="0"/>
                <a:ea typeface="ＭＳ Ｐゴシック" charset="0"/>
              </a:rPr>
              <a:t>Restore architectural register state from checkpoint</a:t>
            </a:r>
          </a:p>
          <a:p>
            <a:endParaRPr lang="en-US">
              <a:latin typeface="Tahoma" charset="0"/>
            </a:endParaRPr>
          </a:p>
          <a:p>
            <a:pPr>
              <a:buFont typeface="Wingdings" charset="0"/>
              <a:buNone/>
            </a:pPr>
            <a:endParaRPr lang="en-US">
              <a:latin typeface="Tahoma" charset="0"/>
            </a:endParaRPr>
          </a:p>
        </p:txBody>
      </p:sp>
    </p:spTree>
    <p:extLst>
      <p:ext uri="{BB962C8B-B14F-4D97-AF65-F5344CB8AC3E}">
        <p14:creationId xmlns:p14="http://schemas.microsoft.com/office/powerpoint/2010/main" val="3663824556"/>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US">
                <a:latin typeface="Garamond" charset="0"/>
              </a:rPr>
              <a:t>Instruction Processing in Runahead Mode</a:t>
            </a:r>
          </a:p>
        </p:txBody>
      </p:sp>
      <p:sp>
        <p:nvSpPr>
          <p:cNvPr id="95234" name="Rectangle 3"/>
          <p:cNvSpPr>
            <a:spLocks noChangeArrowheads="1"/>
          </p:cNvSpPr>
          <p:nvPr/>
        </p:nvSpPr>
        <p:spPr bwMode="auto">
          <a:xfrm>
            <a:off x="304800" y="1609725"/>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5235" name="Text Box 4"/>
          <p:cNvSpPr txBox="1">
            <a:spLocks noChangeArrowheads="1"/>
          </p:cNvSpPr>
          <p:nvPr/>
        </p:nvSpPr>
        <p:spPr bwMode="auto">
          <a:xfrm>
            <a:off x="285750" y="158115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95236" name="Line 5"/>
          <p:cNvSpPr>
            <a:spLocks noChangeShapeType="1"/>
          </p:cNvSpPr>
          <p:nvPr/>
        </p:nvSpPr>
        <p:spPr bwMode="auto">
          <a:xfrm>
            <a:off x="1371600" y="1228725"/>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5237" name="Text Box 6"/>
          <p:cNvSpPr txBox="1">
            <a:spLocks noChangeArrowheads="1"/>
          </p:cNvSpPr>
          <p:nvPr/>
        </p:nvSpPr>
        <p:spPr bwMode="auto">
          <a:xfrm>
            <a:off x="695325" y="9144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438279" name="Rectangle 7"/>
          <p:cNvSpPr>
            <a:spLocks noChangeArrowheads="1"/>
          </p:cNvSpPr>
          <p:nvPr/>
        </p:nvSpPr>
        <p:spPr bwMode="auto">
          <a:xfrm>
            <a:off x="1524000" y="1609725"/>
            <a:ext cx="14478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38280" name="Text Box 8"/>
          <p:cNvSpPr txBox="1">
            <a:spLocks noChangeArrowheads="1"/>
          </p:cNvSpPr>
          <p:nvPr/>
        </p:nvSpPr>
        <p:spPr bwMode="auto">
          <a:xfrm>
            <a:off x="1581150" y="156210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438281" name="Rectangle 9" descr="Large checker board"/>
          <p:cNvSpPr>
            <a:spLocks noChangeArrowheads="1"/>
          </p:cNvSpPr>
          <p:nvPr/>
        </p:nvSpPr>
        <p:spPr bwMode="auto">
          <a:xfrm>
            <a:off x="1524000" y="2066925"/>
            <a:ext cx="14478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5241" name="Text Box 10"/>
          <p:cNvSpPr txBox="1">
            <a:spLocks noChangeArrowheads="1"/>
          </p:cNvSpPr>
          <p:nvPr/>
        </p:nvSpPr>
        <p:spPr bwMode="auto">
          <a:xfrm>
            <a:off x="762000" y="199072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95242" name="Rectangle 11"/>
          <p:cNvSpPr>
            <a:spLocks noChangeArrowheads="1"/>
          </p:cNvSpPr>
          <p:nvPr/>
        </p:nvSpPr>
        <p:spPr bwMode="auto">
          <a:xfrm>
            <a:off x="1371600" y="1609725"/>
            <a:ext cx="1524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5243" name="Rectangle 12" descr="Large checker board"/>
          <p:cNvSpPr>
            <a:spLocks noChangeArrowheads="1"/>
          </p:cNvSpPr>
          <p:nvPr/>
        </p:nvSpPr>
        <p:spPr bwMode="auto">
          <a:xfrm>
            <a:off x="1371600" y="2066925"/>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38285" name="Text Box 13"/>
          <p:cNvSpPr txBox="1">
            <a:spLocks noChangeArrowheads="1"/>
          </p:cNvSpPr>
          <p:nvPr/>
        </p:nvSpPr>
        <p:spPr bwMode="auto">
          <a:xfrm>
            <a:off x="457200" y="2438400"/>
            <a:ext cx="8229600" cy="447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ctr" defTabSz="914400" rtl="0" eaLnBrk="1" fontAlgn="base" latinLnBrk="0" hangingPunct="1">
              <a:lnSpc>
                <a:spcPct val="90000"/>
              </a:lnSpc>
              <a:spcBef>
                <a:spcPct val="20000"/>
              </a:spcBef>
              <a:spcAft>
                <a:spcPct val="0"/>
              </a:spcAft>
              <a:buClr>
                <a:srgbClr val="CC9900"/>
              </a:buClr>
              <a:buSzPct val="65000"/>
              <a:buFont typeface="Wingdings" charset="0"/>
              <a:buNone/>
              <a:tabLst/>
              <a:defRPr/>
            </a:pPr>
            <a:r>
              <a:rPr kumimoji="0" lang="en-US" sz="2400" b="0" i="0" u="none" strike="noStrike" kern="1200" cap="none" spc="0" normalizeH="0" baseline="0" noProof="0">
                <a:ln>
                  <a:noFill/>
                </a:ln>
                <a:solidFill>
                  <a:srgbClr val="003399"/>
                </a:solidFill>
                <a:effectLst/>
                <a:uLnTx/>
                <a:uFillTx/>
                <a:latin typeface="Arial" charset="0"/>
                <a:ea typeface="ＭＳ Ｐゴシック" charset="0"/>
                <a:cs typeface="Arial" charset="0"/>
              </a:rPr>
              <a:t>Runahead mode processing is the same as                normal instruction processing, EXCEPT:</a:t>
            </a: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It is purely speculative: </a:t>
            </a:r>
            <a:r>
              <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rPr>
              <a:t>Architectural (software-visible) register/memory state is NOT updated in runahead mode.</a:t>
            </a: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L2-miss dependent instructions are identified and treated specially.</a:t>
            </a:r>
          </a:p>
          <a:p>
            <a:pPr marL="457200" marR="0" lvl="1" indent="0" algn="l" defTabSz="914400" rtl="0" eaLnBrk="1" fontAlgn="base" latinLnBrk="0" hangingPunct="1">
              <a:lnSpc>
                <a:spcPct val="90000"/>
              </a:lnSpc>
              <a:spcBef>
                <a:spcPct val="20000"/>
              </a:spcBef>
              <a:spcAft>
                <a:spcPct val="0"/>
              </a:spcAft>
              <a:buClr>
                <a:srgbClr val="3B812F"/>
              </a:buClr>
              <a:buSzPct val="60000"/>
              <a:buFont typeface="Wingdings" charset="0"/>
              <a:buChar char="q"/>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cs typeface="Arial" charset="0"/>
              </a:rPr>
              <a:t> They are quickly removed from the instruction window.</a:t>
            </a:r>
          </a:p>
          <a:p>
            <a:pPr marL="457200" marR="0" lvl="1" indent="0" algn="l" defTabSz="914400" rtl="0" eaLnBrk="1" fontAlgn="base" latinLnBrk="0" hangingPunct="1">
              <a:lnSpc>
                <a:spcPct val="90000"/>
              </a:lnSpc>
              <a:spcBef>
                <a:spcPct val="20000"/>
              </a:spcBef>
              <a:spcAft>
                <a:spcPct val="0"/>
              </a:spcAft>
              <a:buClr>
                <a:srgbClr val="3B812F"/>
              </a:buClr>
              <a:buSzPct val="60000"/>
              <a:buFont typeface="Wingdings" charset="0"/>
              <a:buChar char="q"/>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cs typeface="Arial" charset="0"/>
              </a:rPr>
              <a:t> Their results are not trusted.</a:t>
            </a: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ctr" defTabSz="914400" rtl="0" eaLnBrk="1" fontAlgn="base" latinLnBrk="0" hangingPunct="1">
              <a:lnSpc>
                <a:spcPct val="90000"/>
              </a:lnSpc>
              <a:spcBef>
                <a:spcPct val="20000"/>
              </a:spcBef>
              <a:spcAft>
                <a:spcPct val="0"/>
              </a:spcAft>
              <a:buClr>
                <a:srgbClr val="CC9900"/>
              </a:buClr>
              <a:buSzPct val="65000"/>
              <a:buFont typeface="Wingdings" charset="0"/>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Tree>
    <p:custDataLst>
      <p:tags r:id="rId1"/>
    </p:custDataLst>
    <p:extLst>
      <p:ext uri="{BB962C8B-B14F-4D97-AF65-F5344CB8AC3E}">
        <p14:creationId xmlns:p14="http://schemas.microsoft.com/office/powerpoint/2010/main" val="15660693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38279"/>
                                        </p:tgtEl>
                                        <p:attrNameLst>
                                          <p:attrName>style.visibility</p:attrName>
                                        </p:attrNameLst>
                                      </p:cBhvr>
                                      <p:to>
                                        <p:strVal val="visible"/>
                                      </p:to>
                                    </p:set>
                                    <p:animEffect transition="in" filter="slide(fromLeft)">
                                      <p:cBhvr>
                                        <p:cTn id="7" dur="500"/>
                                        <p:tgtEl>
                                          <p:spTgt spid="43827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438280"/>
                                        </p:tgtEl>
                                        <p:attrNameLst>
                                          <p:attrName>style.visibility</p:attrName>
                                        </p:attrNameLst>
                                      </p:cBhvr>
                                      <p:to>
                                        <p:strVal val="visible"/>
                                      </p:to>
                                    </p:set>
                                    <p:animEffect transition="in" filter="slide(fromLeft)">
                                      <p:cBhvr>
                                        <p:cTn id="10" dur="500"/>
                                        <p:tgtEl>
                                          <p:spTgt spid="438280"/>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438281"/>
                                        </p:tgtEl>
                                        <p:attrNameLst>
                                          <p:attrName>style.visibility</p:attrName>
                                        </p:attrNameLst>
                                      </p:cBhvr>
                                      <p:to>
                                        <p:strVal val="visible"/>
                                      </p:to>
                                    </p:set>
                                    <p:animEffect transition="in" filter="slide(fromLeft)">
                                      <p:cBhvr>
                                        <p:cTn id="13" dur="500"/>
                                        <p:tgtEl>
                                          <p:spTgt spid="438281"/>
                                        </p:tgtEl>
                                      </p:cBhvr>
                                    </p:animEffect>
                                  </p:childTnLst>
                                </p:cTn>
                              </p:par>
                              <p:par>
                                <p:cTn id="14" presetID="1" presetClass="entr" presetSubtype="0" fill="hold" nodeType="withEffect">
                                  <p:stCondLst>
                                    <p:cond delay="0"/>
                                  </p:stCondLst>
                                  <p:childTnLst>
                                    <p:set>
                                      <p:cBhvr>
                                        <p:cTn id="15" dur="1" fill="hold">
                                          <p:stCondLst>
                                            <p:cond delay="0"/>
                                          </p:stCondLst>
                                        </p:cTn>
                                        <p:tgtEl>
                                          <p:spTgt spid="438285">
                                            <p:txEl>
                                              <p:pRg st="0" end="0"/>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38285">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38285">
                                            <p:txEl>
                                              <p:pRg st="4" end="4"/>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38285">
                                            <p:txEl>
                                              <p:pRg st="5" end="5"/>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3828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9" grpId="0" animBg="1"/>
      <p:bldP spid="438280" grpId="0"/>
      <p:bldP spid="43828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a:latin typeface="Garamond" charset="0"/>
              </a:rPr>
              <a:t>L2-Miss Dependent Instructions</a:t>
            </a:r>
          </a:p>
        </p:txBody>
      </p:sp>
      <p:sp>
        <p:nvSpPr>
          <p:cNvPr id="96258" name="Rectangle 3"/>
          <p:cNvSpPr>
            <a:spLocks noChangeArrowheads="1"/>
          </p:cNvSpPr>
          <p:nvPr/>
        </p:nvSpPr>
        <p:spPr bwMode="auto">
          <a:xfrm>
            <a:off x="304800" y="1609725"/>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6259" name="Text Box 4"/>
          <p:cNvSpPr txBox="1">
            <a:spLocks noChangeArrowheads="1"/>
          </p:cNvSpPr>
          <p:nvPr/>
        </p:nvSpPr>
        <p:spPr bwMode="auto">
          <a:xfrm>
            <a:off x="285750" y="158115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96260" name="Line 5"/>
          <p:cNvSpPr>
            <a:spLocks noChangeShapeType="1"/>
          </p:cNvSpPr>
          <p:nvPr/>
        </p:nvSpPr>
        <p:spPr bwMode="auto">
          <a:xfrm>
            <a:off x="1371600" y="1228725"/>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6261" name="Text Box 6"/>
          <p:cNvSpPr txBox="1">
            <a:spLocks noChangeArrowheads="1"/>
          </p:cNvSpPr>
          <p:nvPr/>
        </p:nvSpPr>
        <p:spPr bwMode="auto">
          <a:xfrm>
            <a:off x="695325" y="9144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96262" name="Rectangle 7"/>
          <p:cNvSpPr>
            <a:spLocks noChangeArrowheads="1"/>
          </p:cNvSpPr>
          <p:nvPr/>
        </p:nvSpPr>
        <p:spPr bwMode="auto">
          <a:xfrm>
            <a:off x="1524000" y="1609725"/>
            <a:ext cx="14478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6263" name="Text Box 8"/>
          <p:cNvSpPr txBox="1">
            <a:spLocks noChangeArrowheads="1"/>
          </p:cNvSpPr>
          <p:nvPr/>
        </p:nvSpPr>
        <p:spPr bwMode="auto">
          <a:xfrm>
            <a:off x="1581150" y="156210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96264" name="Rectangle 9" descr="Large checker board"/>
          <p:cNvSpPr>
            <a:spLocks noChangeArrowheads="1"/>
          </p:cNvSpPr>
          <p:nvPr/>
        </p:nvSpPr>
        <p:spPr bwMode="auto">
          <a:xfrm>
            <a:off x="1524000" y="2066925"/>
            <a:ext cx="14478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6265" name="Text Box 10"/>
          <p:cNvSpPr txBox="1">
            <a:spLocks noChangeArrowheads="1"/>
          </p:cNvSpPr>
          <p:nvPr/>
        </p:nvSpPr>
        <p:spPr bwMode="auto">
          <a:xfrm>
            <a:off x="762000" y="199072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96266" name="Rectangle 11"/>
          <p:cNvSpPr>
            <a:spLocks noChangeArrowheads="1"/>
          </p:cNvSpPr>
          <p:nvPr/>
        </p:nvSpPr>
        <p:spPr bwMode="auto">
          <a:xfrm>
            <a:off x="1371600" y="1609725"/>
            <a:ext cx="1524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6267" name="Rectangle 12" descr="Large checker board"/>
          <p:cNvSpPr>
            <a:spLocks noChangeArrowheads="1"/>
          </p:cNvSpPr>
          <p:nvPr/>
        </p:nvSpPr>
        <p:spPr bwMode="auto">
          <a:xfrm>
            <a:off x="1371600" y="2066925"/>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39309" name="Text Box 13"/>
          <p:cNvSpPr txBox="1">
            <a:spLocks noChangeArrowheads="1"/>
          </p:cNvSpPr>
          <p:nvPr/>
        </p:nvSpPr>
        <p:spPr bwMode="auto">
          <a:xfrm>
            <a:off x="457200" y="2720975"/>
            <a:ext cx="8229600" cy="3273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Two types of results produced: INV and VALID</a:t>
            </a: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3399"/>
                </a:solidFill>
                <a:effectLst/>
                <a:uLnTx/>
                <a:uFillTx/>
                <a:latin typeface="Tahoma" charset="0"/>
                <a:ea typeface="ＭＳ Ｐゴシック" charset="0"/>
                <a:cs typeface="Arial" charset="0"/>
              </a:rPr>
              <a:t>INV = Dependent on an L2 miss</a:t>
            </a: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INV results are marked using INV bits in the register file and store buffer.</a:t>
            </a: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9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rPr>
              <a:t>INV values</a:t>
            </a:r>
            <a:r>
              <a:rPr kumimoji="0" lang="en-US" sz="2200" b="0" i="0" u="none" strike="noStrike" kern="1200" cap="none" spc="0" normalizeH="0" baseline="0" noProof="0">
                <a:ln>
                  <a:noFill/>
                </a:ln>
                <a:solidFill>
                  <a:srgbClr val="CC0000"/>
                </a:solidFill>
                <a:effectLst/>
                <a:uLnTx/>
                <a:uFillTx/>
                <a:latin typeface="Arial" charset="0"/>
                <a:ea typeface="ＭＳ Ｐゴシック" charset="0"/>
                <a:cs typeface="Arial" charset="0"/>
              </a:rPr>
              <a:t> are not used for prefetching/branch resolution.</a:t>
            </a:r>
            <a:endPar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endParaRPr>
          </a:p>
          <a:p>
            <a:pPr marL="342900" marR="0" lvl="0" indent="-342900" algn="ctr" defTabSz="914400" rtl="0" eaLnBrk="1" fontAlgn="base" latinLnBrk="0" hangingPunct="1">
              <a:lnSpc>
                <a:spcPct val="90000"/>
              </a:lnSpc>
              <a:spcBef>
                <a:spcPct val="20000"/>
              </a:spcBef>
              <a:spcAft>
                <a:spcPct val="0"/>
              </a:spcAft>
              <a:buClr>
                <a:srgbClr val="CC9900"/>
              </a:buClr>
              <a:buSzPct val="65000"/>
              <a:buFont typeface="Wingdings" charset="0"/>
              <a:buNone/>
              <a:tabLst/>
              <a:defRPr/>
            </a:pPr>
            <a:endParaRPr kumimoji="0" lang="en-US" sz="2200" b="0" i="0" u="none" strike="noStrike" kern="1200" cap="none" spc="0" normalizeH="0" baseline="0" noProof="0">
              <a:ln>
                <a:noFill/>
              </a:ln>
              <a:solidFill>
                <a:srgbClr val="CC0000"/>
              </a:solidFill>
              <a:effectLst/>
              <a:uLnTx/>
              <a:uFillTx/>
              <a:latin typeface="Arial" charset="0"/>
              <a:ea typeface="ＭＳ Ｐゴシック" charset="0"/>
              <a:cs typeface="Arial" charset="0"/>
            </a:endParaRPr>
          </a:p>
        </p:txBody>
      </p:sp>
    </p:spTree>
    <p:extLst>
      <p:ext uri="{BB962C8B-B14F-4D97-AF65-F5344CB8AC3E}">
        <p14:creationId xmlns:p14="http://schemas.microsoft.com/office/powerpoint/2010/main" val="34102970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9309">
                                            <p:txEl>
                                              <p:pRg st="4" end="4"/>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3930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en-US">
                <a:latin typeface="Garamond" charset="0"/>
              </a:rPr>
              <a:t>Removal of Instructions from Window</a:t>
            </a:r>
          </a:p>
        </p:txBody>
      </p:sp>
      <p:sp>
        <p:nvSpPr>
          <p:cNvPr id="97282" name="Rectangle 3"/>
          <p:cNvSpPr>
            <a:spLocks noChangeArrowheads="1"/>
          </p:cNvSpPr>
          <p:nvPr/>
        </p:nvSpPr>
        <p:spPr bwMode="auto">
          <a:xfrm>
            <a:off x="304800" y="1609725"/>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7283" name="Text Box 4"/>
          <p:cNvSpPr txBox="1">
            <a:spLocks noChangeArrowheads="1"/>
          </p:cNvSpPr>
          <p:nvPr/>
        </p:nvSpPr>
        <p:spPr bwMode="auto">
          <a:xfrm>
            <a:off x="285750" y="158115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97284" name="Line 5"/>
          <p:cNvSpPr>
            <a:spLocks noChangeShapeType="1"/>
          </p:cNvSpPr>
          <p:nvPr/>
        </p:nvSpPr>
        <p:spPr bwMode="auto">
          <a:xfrm>
            <a:off x="1371600" y="1228725"/>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7285" name="Text Box 6"/>
          <p:cNvSpPr txBox="1">
            <a:spLocks noChangeArrowheads="1"/>
          </p:cNvSpPr>
          <p:nvPr/>
        </p:nvSpPr>
        <p:spPr bwMode="auto">
          <a:xfrm>
            <a:off x="695325" y="9144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97286" name="Rectangle 7"/>
          <p:cNvSpPr>
            <a:spLocks noChangeArrowheads="1"/>
          </p:cNvSpPr>
          <p:nvPr/>
        </p:nvSpPr>
        <p:spPr bwMode="auto">
          <a:xfrm>
            <a:off x="1524000" y="1609725"/>
            <a:ext cx="14478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7287" name="Text Box 8"/>
          <p:cNvSpPr txBox="1">
            <a:spLocks noChangeArrowheads="1"/>
          </p:cNvSpPr>
          <p:nvPr/>
        </p:nvSpPr>
        <p:spPr bwMode="auto">
          <a:xfrm>
            <a:off x="1581150" y="156210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97288" name="Rectangle 17" descr="Large checker board"/>
          <p:cNvSpPr>
            <a:spLocks noChangeArrowheads="1"/>
          </p:cNvSpPr>
          <p:nvPr/>
        </p:nvSpPr>
        <p:spPr bwMode="auto">
          <a:xfrm>
            <a:off x="1524000" y="2066925"/>
            <a:ext cx="14478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7289" name="Text Box 18"/>
          <p:cNvSpPr txBox="1">
            <a:spLocks noChangeArrowheads="1"/>
          </p:cNvSpPr>
          <p:nvPr/>
        </p:nvSpPr>
        <p:spPr bwMode="auto">
          <a:xfrm>
            <a:off x="762000" y="199072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97290" name="Rectangle 30"/>
          <p:cNvSpPr>
            <a:spLocks noChangeArrowheads="1"/>
          </p:cNvSpPr>
          <p:nvPr/>
        </p:nvSpPr>
        <p:spPr bwMode="auto">
          <a:xfrm>
            <a:off x="1371600" y="1609725"/>
            <a:ext cx="1524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7291" name="Rectangle 31" descr="Large checker board"/>
          <p:cNvSpPr>
            <a:spLocks noChangeArrowheads="1"/>
          </p:cNvSpPr>
          <p:nvPr/>
        </p:nvSpPr>
        <p:spPr bwMode="auto">
          <a:xfrm>
            <a:off x="1371600" y="2066925"/>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7292" name="Text Box 32"/>
          <p:cNvSpPr txBox="1">
            <a:spLocks noChangeArrowheads="1"/>
          </p:cNvSpPr>
          <p:nvPr/>
        </p:nvSpPr>
        <p:spPr bwMode="auto">
          <a:xfrm>
            <a:off x="457200" y="2486025"/>
            <a:ext cx="8382000" cy="3990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Oldest instruction is examined for </a:t>
            </a:r>
            <a:r>
              <a:rPr kumimoji="0" lang="en-US" sz="2200" b="0" i="0" u="none" strike="noStrike" kern="1200" cap="none" spc="0" normalizeH="0" baseline="0" noProof="0">
                <a:ln>
                  <a:noFill/>
                </a:ln>
                <a:solidFill>
                  <a:srgbClr val="003399"/>
                </a:solidFill>
                <a:effectLst/>
                <a:uLnTx/>
                <a:uFillTx/>
                <a:latin typeface="Tahoma" charset="0"/>
                <a:ea typeface="ＭＳ Ｐゴシック" charset="0"/>
                <a:cs typeface="Arial" charset="0"/>
              </a:rPr>
              <a:t>pseudo-retirement</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cs typeface="Arial" charset="0"/>
              </a:rPr>
              <a:t> An INV instruction is removed from window immediately.</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cs typeface="Arial" charset="0"/>
              </a:rPr>
              <a:t> A VALID instruction is removed when it completes execution.</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endParaRPr kumimoji="0" lang="en-US" sz="18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rPr>
              <a:t>Pseudo-retired instructions free their allocated resources.</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r>
              <a:rPr kumimoji="0" lang="en-US" sz="2000" b="0" i="0" u="none" strike="noStrike" kern="1200" cap="none" spc="0" normalizeH="0" baseline="0" noProof="0">
                <a:ln>
                  <a:noFill/>
                </a:ln>
                <a:solidFill>
                  <a:srgbClr val="000000"/>
                </a:solidFill>
                <a:effectLst/>
                <a:uLnTx/>
                <a:uFillTx/>
                <a:latin typeface="Tahoma" charset="0"/>
                <a:ea typeface="ＭＳ Ｐゴシック" charset="0"/>
                <a:cs typeface="Arial" charset="0"/>
              </a:rPr>
              <a:t> This allows the processing of later instructions.</a:t>
            </a: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endParaRPr kumimoji="0" lang="en-US" sz="20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Pseudo-retired stores communicate their data to       dependent loads.</a:t>
            </a: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endParaRPr>
          </a:p>
          <a:p>
            <a:pPr marL="342900" marR="0" lvl="0" indent="-342900" algn="ctr" defTabSz="914400" rtl="0" eaLnBrk="1" fontAlgn="base" latinLnBrk="0" hangingPunct="1">
              <a:lnSpc>
                <a:spcPct val="90000"/>
              </a:lnSpc>
              <a:spcBef>
                <a:spcPct val="20000"/>
              </a:spcBef>
              <a:spcAft>
                <a:spcPct val="0"/>
              </a:spcAft>
              <a:buClr>
                <a:srgbClr val="CC9900"/>
              </a:buClr>
              <a:buSzPct val="65000"/>
              <a:buFont typeface="Wingdings" charset="0"/>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Tree>
    <p:custDataLst>
      <p:tags r:id="rId1"/>
    </p:custDataLst>
    <p:extLst>
      <p:ext uri="{BB962C8B-B14F-4D97-AF65-F5344CB8AC3E}">
        <p14:creationId xmlns:p14="http://schemas.microsoft.com/office/powerpoint/2010/main" val="292088591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p:txBody>
          <a:bodyPr/>
          <a:lstStyle/>
          <a:p>
            <a:r>
              <a:rPr lang="en-US">
                <a:latin typeface="Garamond" charset="0"/>
              </a:rPr>
              <a:t>Store/Load Handling in Runahead Mode</a:t>
            </a:r>
          </a:p>
        </p:txBody>
      </p:sp>
      <p:sp>
        <p:nvSpPr>
          <p:cNvPr id="99330" name="Rectangle 3"/>
          <p:cNvSpPr>
            <a:spLocks noChangeArrowheads="1"/>
          </p:cNvSpPr>
          <p:nvPr/>
        </p:nvSpPr>
        <p:spPr bwMode="auto">
          <a:xfrm>
            <a:off x="304800" y="1609725"/>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9331" name="Text Box 4"/>
          <p:cNvSpPr txBox="1">
            <a:spLocks noChangeArrowheads="1"/>
          </p:cNvSpPr>
          <p:nvPr/>
        </p:nvSpPr>
        <p:spPr bwMode="auto">
          <a:xfrm>
            <a:off x="285750" y="158115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99332" name="Line 5"/>
          <p:cNvSpPr>
            <a:spLocks noChangeShapeType="1"/>
          </p:cNvSpPr>
          <p:nvPr/>
        </p:nvSpPr>
        <p:spPr bwMode="auto">
          <a:xfrm>
            <a:off x="1371600" y="1228725"/>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9333" name="Text Box 6"/>
          <p:cNvSpPr txBox="1">
            <a:spLocks noChangeArrowheads="1"/>
          </p:cNvSpPr>
          <p:nvPr/>
        </p:nvSpPr>
        <p:spPr bwMode="auto">
          <a:xfrm>
            <a:off x="695325" y="9144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99334" name="Rectangle 7"/>
          <p:cNvSpPr>
            <a:spLocks noChangeArrowheads="1"/>
          </p:cNvSpPr>
          <p:nvPr/>
        </p:nvSpPr>
        <p:spPr bwMode="auto">
          <a:xfrm>
            <a:off x="1524000" y="1609725"/>
            <a:ext cx="14478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9335" name="Text Box 8"/>
          <p:cNvSpPr txBox="1">
            <a:spLocks noChangeArrowheads="1"/>
          </p:cNvSpPr>
          <p:nvPr/>
        </p:nvSpPr>
        <p:spPr bwMode="auto">
          <a:xfrm>
            <a:off x="1581150" y="156210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99336" name="Rectangle 17" descr="Large checker board"/>
          <p:cNvSpPr>
            <a:spLocks noChangeArrowheads="1"/>
          </p:cNvSpPr>
          <p:nvPr/>
        </p:nvSpPr>
        <p:spPr bwMode="auto">
          <a:xfrm>
            <a:off x="1524000" y="2066925"/>
            <a:ext cx="14478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9337" name="Text Box 18"/>
          <p:cNvSpPr txBox="1">
            <a:spLocks noChangeArrowheads="1"/>
          </p:cNvSpPr>
          <p:nvPr/>
        </p:nvSpPr>
        <p:spPr bwMode="auto">
          <a:xfrm>
            <a:off x="762000" y="199072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99338" name="Rectangle 30"/>
          <p:cNvSpPr>
            <a:spLocks noChangeArrowheads="1"/>
          </p:cNvSpPr>
          <p:nvPr/>
        </p:nvSpPr>
        <p:spPr bwMode="auto">
          <a:xfrm>
            <a:off x="1371600" y="1609725"/>
            <a:ext cx="1524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9339" name="Rectangle 31" descr="Large checker board"/>
          <p:cNvSpPr>
            <a:spLocks noChangeArrowheads="1"/>
          </p:cNvSpPr>
          <p:nvPr/>
        </p:nvSpPr>
        <p:spPr bwMode="auto">
          <a:xfrm>
            <a:off x="1371600" y="2066925"/>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99340" name="Text Box 32"/>
          <p:cNvSpPr txBox="1">
            <a:spLocks noChangeArrowheads="1"/>
          </p:cNvSpPr>
          <p:nvPr/>
        </p:nvSpPr>
        <p:spPr bwMode="auto">
          <a:xfrm>
            <a:off x="228600" y="2362200"/>
            <a:ext cx="8915400" cy="350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A pseudo-retired store writes its data and INV status to a  dedicated memory, called </a:t>
            </a:r>
            <a:r>
              <a:rPr kumimoji="0" lang="en-US" sz="2200" b="0" i="0" u="none" strike="noStrike" kern="1200" cap="none" spc="0" normalizeH="0" baseline="0" noProof="0">
                <a:ln>
                  <a:noFill/>
                </a:ln>
                <a:solidFill>
                  <a:srgbClr val="003399"/>
                </a:solidFill>
                <a:effectLst/>
                <a:uLnTx/>
                <a:uFillTx/>
                <a:latin typeface="Tahoma" charset="0"/>
                <a:ea typeface="ＭＳ Ｐゴシック" charset="0"/>
                <a:cs typeface="Arial" charset="0"/>
              </a:rPr>
              <a:t>runahead cache</a:t>
            </a: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 </a:t>
            </a: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rPr>
              <a:t>Purpose: Data communication through memory in runahead mode.</a:t>
            </a: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A dependent load reads its data from the runahead cache.</a:t>
            </a: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endPar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endParaRP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rPr>
              <a:t>Does not need to be always correct</a:t>
            </a: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 </a:t>
            </a: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sym typeface="Wingdings" charset="0"/>
              </a:rPr>
              <a:t> </a:t>
            </a: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Size of runahead cache is very small.</a:t>
            </a:r>
            <a:endParaRPr kumimoji="0" lang="en-US" sz="2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Tree>
    <p:extLst>
      <p:ext uri="{BB962C8B-B14F-4D97-AF65-F5344CB8AC3E}">
        <p14:creationId xmlns:p14="http://schemas.microsoft.com/office/powerpoint/2010/main" val="368074854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latin typeface="Garamond" charset="0"/>
              </a:rPr>
              <a:t>Branch Handling in Runahead Mode</a:t>
            </a:r>
          </a:p>
        </p:txBody>
      </p:sp>
      <p:sp>
        <p:nvSpPr>
          <p:cNvPr id="100354" name="Rectangle 3"/>
          <p:cNvSpPr>
            <a:spLocks noChangeArrowheads="1"/>
          </p:cNvSpPr>
          <p:nvPr/>
        </p:nvSpPr>
        <p:spPr bwMode="auto">
          <a:xfrm>
            <a:off x="304800" y="1609725"/>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0355" name="Text Box 4"/>
          <p:cNvSpPr txBox="1">
            <a:spLocks noChangeArrowheads="1"/>
          </p:cNvSpPr>
          <p:nvPr/>
        </p:nvSpPr>
        <p:spPr bwMode="auto">
          <a:xfrm>
            <a:off x="285750" y="158115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100356" name="Line 5"/>
          <p:cNvSpPr>
            <a:spLocks noChangeShapeType="1"/>
          </p:cNvSpPr>
          <p:nvPr/>
        </p:nvSpPr>
        <p:spPr bwMode="auto">
          <a:xfrm>
            <a:off x="1371600" y="1228725"/>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0357" name="Text Box 6"/>
          <p:cNvSpPr txBox="1">
            <a:spLocks noChangeArrowheads="1"/>
          </p:cNvSpPr>
          <p:nvPr/>
        </p:nvSpPr>
        <p:spPr bwMode="auto">
          <a:xfrm>
            <a:off x="695325" y="9144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100358" name="Rectangle 7"/>
          <p:cNvSpPr>
            <a:spLocks noChangeArrowheads="1"/>
          </p:cNvSpPr>
          <p:nvPr/>
        </p:nvSpPr>
        <p:spPr bwMode="auto">
          <a:xfrm>
            <a:off x="1524000" y="1609725"/>
            <a:ext cx="14478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0359" name="Text Box 8"/>
          <p:cNvSpPr txBox="1">
            <a:spLocks noChangeArrowheads="1"/>
          </p:cNvSpPr>
          <p:nvPr/>
        </p:nvSpPr>
        <p:spPr bwMode="auto">
          <a:xfrm>
            <a:off x="1581150" y="156210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100360" name="Rectangle 17" descr="Large checker board"/>
          <p:cNvSpPr>
            <a:spLocks noChangeArrowheads="1"/>
          </p:cNvSpPr>
          <p:nvPr/>
        </p:nvSpPr>
        <p:spPr bwMode="auto">
          <a:xfrm>
            <a:off x="1524000" y="2066925"/>
            <a:ext cx="14478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0361" name="Text Box 18"/>
          <p:cNvSpPr txBox="1">
            <a:spLocks noChangeArrowheads="1"/>
          </p:cNvSpPr>
          <p:nvPr/>
        </p:nvSpPr>
        <p:spPr bwMode="auto">
          <a:xfrm>
            <a:off x="762000" y="199072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100362" name="Rectangle 30"/>
          <p:cNvSpPr>
            <a:spLocks noChangeArrowheads="1"/>
          </p:cNvSpPr>
          <p:nvPr/>
        </p:nvSpPr>
        <p:spPr bwMode="auto">
          <a:xfrm>
            <a:off x="1371600" y="1609725"/>
            <a:ext cx="1524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0363" name="Rectangle 31" descr="Large checker board"/>
          <p:cNvSpPr>
            <a:spLocks noChangeArrowheads="1"/>
          </p:cNvSpPr>
          <p:nvPr/>
        </p:nvSpPr>
        <p:spPr bwMode="auto">
          <a:xfrm>
            <a:off x="1371600" y="2066925"/>
            <a:ext cx="152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0364" name="Text Box 32"/>
          <p:cNvSpPr txBox="1">
            <a:spLocks noChangeArrowheads="1"/>
          </p:cNvSpPr>
          <p:nvPr/>
        </p:nvSpPr>
        <p:spPr bwMode="auto">
          <a:xfrm>
            <a:off x="304800" y="2647950"/>
            <a:ext cx="8686800" cy="2228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CC0000"/>
                </a:solidFill>
                <a:effectLst/>
                <a:uLnTx/>
                <a:uFillTx/>
                <a:latin typeface="Tahoma" charset="0"/>
                <a:ea typeface="ＭＳ Ｐゴシック" charset="0"/>
                <a:cs typeface="Arial" charset="0"/>
              </a:rPr>
              <a:t>INV branches cannot be resolved.</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r>
              <a:rPr kumimoji="0" lang="en-US" sz="2000" b="0" i="0" u="none" strike="noStrike" kern="1200" cap="none" spc="0" normalizeH="0" baseline="0" noProof="0">
                <a:ln>
                  <a:noFill/>
                </a:ln>
                <a:solidFill>
                  <a:srgbClr val="000000"/>
                </a:solidFill>
                <a:effectLst/>
                <a:uLnTx/>
                <a:uFillTx/>
                <a:latin typeface="Arial" charset="0"/>
                <a:ea typeface="ＭＳ Ｐゴシック" charset="0"/>
                <a:cs typeface="Arial" charset="0"/>
              </a:rPr>
              <a:t> A mispredicted INV branch causes the processor to stay on the wrong program path until the end of runahead execution.</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endParaRPr kumimoji="0" lang="en-US" sz="20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a:p>
            <a:pPr marL="342900" marR="0" lvl="0" indent="-342900" algn="l" defTabSz="914400" rtl="0" eaLnBrk="1" fontAlgn="base" latinLnBrk="0" hangingPunct="1">
              <a:lnSpc>
                <a:spcPct val="100000"/>
              </a:lnSpc>
              <a:spcBef>
                <a:spcPct val="20000"/>
              </a:spcBef>
              <a:spcAft>
                <a:spcPct val="0"/>
              </a:spcAft>
              <a:buClr>
                <a:srgbClr val="CC9900"/>
              </a:buClr>
              <a:buSzPct val="65000"/>
              <a:buFont typeface="Wingdings" charset="0"/>
              <a:buChar char="n"/>
              <a:tabLst/>
              <a:defRPr/>
            </a:pPr>
            <a:r>
              <a:rPr kumimoji="0" lang="en-US" sz="2200" b="0" i="0" u="none" strike="noStrike" kern="1200" cap="none" spc="0" normalizeH="0" baseline="0" noProof="0">
                <a:ln>
                  <a:noFill/>
                </a:ln>
                <a:solidFill>
                  <a:srgbClr val="000000"/>
                </a:solidFill>
                <a:effectLst/>
                <a:uLnTx/>
                <a:uFillTx/>
                <a:latin typeface="Tahoma" charset="0"/>
                <a:ea typeface="ＭＳ Ｐゴシック" charset="0"/>
                <a:cs typeface="Arial" charset="0"/>
              </a:rPr>
              <a:t>VALID branches are resolved and initiate recovery if mispredicted.</a:t>
            </a:r>
          </a:p>
          <a:p>
            <a:pPr marL="457200" marR="0" lvl="1" indent="0" algn="l" defTabSz="914400" rtl="0" eaLnBrk="1" fontAlgn="base" latinLnBrk="0" hangingPunct="1">
              <a:lnSpc>
                <a:spcPct val="100000"/>
              </a:lnSpc>
              <a:spcBef>
                <a:spcPct val="20000"/>
              </a:spcBef>
              <a:spcAft>
                <a:spcPct val="0"/>
              </a:spcAft>
              <a:buClr>
                <a:srgbClr val="3B812F"/>
              </a:buClr>
              <a:buSzPct val="60000"/>
              <a:buFont typeface="Wingdings" charset="0"/>
              <a:buChar char="q"/>
              <a:tabLst/>
              <a:defRPr/>
            </a:pPr>
            <a:endParaRPr kumimoji="0" lang="en-US" sz="20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Tree>
    <p:extLst>
      <p:ext uri="{BB962C8B-B14F-4D97-AF65-F5344CB8AC3E}">
        <p14:creationId xmlns:p14="http://schemas.microsoft.com/office/powerpoint/2010/main" val="283146091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228600" y="0"/>
            <a:ext cx="8610600" cy="1066800"/>
          </a:xfrm>
        </p:spPr>
        <p:txBody>
          <a:bodyPr/>
          <a:lstStyle/>
          <a:p>
            <a:r>
              <a:rPr lang="en-US" dirty="0">
                <a:latin typeface="Garamond" charset="0"/>
              </a:rPr>
              <a:t>A Runahead Processor Diagram</a:t>
            </a:r>
          </a:p>
        </p:txBody>
      </p:sp>
      <p:sp>
        <p:nvSpPr>
          <p:cNvPr id="7373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2D33CE-7511-CA4D-BF11-6058AD332AE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7373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93738"/>
            <a:ext cx="9144000" cy="6164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3732" name="TextBox 2"/>
          <p:cNvSpPr txBox="1">
            <a:spLocks noChangeArrowheads="1"/>
          </p:cNvSpPr>
          <p:nvPr/>
        </p:nvSpPr>
        <p:spPr bwMode="auto">
          <a:xfrm>
            <a:off x="203200" y="801688"/>
            <a:ext cx="337820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Mutlu+, “</a:t>
            </a:r>
            <a:r>
              <a:rPr kumimoji="0" lang="en-US" altLang="ja-JP" sz="1800" b="0" i="0" u="none" strike="noStrike" kern="1200" cap="none" spc="0" normalizeH="0" baseline="0" noProof="0">
                <a:ln>
                  <a:noFill/>
                </a:ln>
                <a:solidFill>
                  <a:srgbClr val="0000FF"/>
                </a:solidFill>
                <a:effectLst/>
                <a:uLnTx/>
                <a:uFillTx/>
                <a:latin typeface="Arial" charset="0"/>
                <a:ea typeface="ＭＳ Ｐゴシック" charset="0"/>
              </a:rPr>
              <a:t>Runahead Execution</a:t>
            </a:r>
            <a:r>
              <a:rPr kumimoji="0" lang="en-US" altLang="ja-JP" sz="1800" b="0" i="0" u="none" strike="noStrike" kern="1200" cap="none" spc="0" normalizeH="0" baseline="0" noProof="0">
                <a:ln>
                  <a:noFill/>
                </a:ln>
                <a:solidFill>
                  <a:srgbClr val="000000"/>
                </a:solidFill>
                <a:effectLst/>
                <a:uLnTx/>
                <a:uFillTx/>
                <a:latin typeface="Arial" charset="0"/>
                <a:ea typeface="ＭＳ Ｐゴシック" charset="0"/>
              </a:rPr>
              <a:t>,</a:t>
            </a: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a:t>
            </a:r>
            <a:r>
              <a:rPr kumimoji="0" lang="en-US" altLang="ja-JP" sz="1800" b="0" i="0" u="none" strike="noStrike" kern="1200" cap="none" spc="0" normalizeH="0" baseline="0" noProof="0">
                <a:ln>
                  <a:noFill/>
                </a:ln>
                <a:solidFill>
                  <a:srgbClr val="000000"/>
                </a:solidFill>
                <a:effectLst/>
                <a:uLnTx/>
                <a:uFillTx/>
                <a:latin typeface="Arial" charset="0"/>
                <a:ea typeface="ＭＳ Ｐゴシック"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rPr>
              <a:t>HPCA 2003.</a:t>
            </a:r>
          </a:p>
        </p:txBody>
      </p:sp>
    </p:spTree>
    <p:extLst>
      <p:ext uri="{BB962C8B-B14F-4D97-AF65-F5344CB8AC3E}">
        <p14:creationId xmlns:p14="http://schemas.microsoft.com/office/powerpoint/2010/main" val="426165869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152400" y="228600"/>
            <a:ext cx="8991600" cy="1066800"/>
          </a:xfrm>
        </p:spPr>
        <p:txBody>
          <a:bodyPr/>
          <a:lstStyle/>
          <a:p>
            <a:r>
              <a:rPr lang="en-US" sz="3600" dirty="0">
                <a:latin typeface="Garamond" charset="0"/>
              </a:rPr>
              <a:t>Limitations of the Baseline </a:t>
            </a:r>
            <a:r>
              <a:rPr lang="en-US" sz="3600" dirty="0" err="1">
                <a:latin typeface="Garamond" charset="0"/>
              </a:rPr>
              <a:t>Runahead</a:t>
            </a:r>
            <a:r>
              <a:rPr lang="en-US" sz="3600" dirty="0">
                <a:latin typeface="Garamond" charset="0"/>
              </a:rPr>
              <a:t> Mechanism</a:t>
            </a:r>
          </a:p>
        </p:txBody>
      </p:sp>
      <p:sp>
        <p:nvSpPr>
          <p:cNvPr id="62466" name="Rectangle 3"/>
          <p:cNvSpPr>
            <a:spLocks noGrp="1" noChangeArrowheads="1"/>
          </p:cNvSpPr>
          <p:nvPr>
            <p:ph type="body" idx="1"/>
          </p:nvPr>
        </p:nvSpPr>
        <p:spPr>
          <a:xfrm>
            <a:off x="228600" y="1143000"/>
            <a:ext cx="8991600" cy="5029200"/>
          </a:xfrm>
        </p:spPr>
        <p:txBody>
          <a:bodyPr/>
          <a:lstStyle/>
          <a:p>
            <a:r>
              <a:rPr lang="en-US" dirty="0">
                <a:solidFill>
                  <a:srgbClr val="CC0000"/>
                </a:solidFill>
                <a:latin typeface="Tahoma" charset="0"/>
              </a:rPr>
              <a:t>Energy Inefficiency</a:t>
            </a:r>
          </a:p>
          <a:p>
            <a:pPr lvl="1"/>
            <a:r>
              <a:rPr lang="en-US" sz="2000" dirty="0">
                <a:latin typeface="Tahoma" charset="0"/>
                <a:ea typeface="ＭＳ Ｐゴシック" charset="0"/>
              </a:rPr>
              <a:t>A large number of instructions are speculatively executed</a:t>
            </a:r>
          </a:p>
          <a:p>
            <a:pPr lvl="1"/>
            <a:r>
              <a:rPr lang="en-US" sz="2000" dirty="0">
                <a:solidFill>
                  <a:srgbClr val="0000FF"/>
                </a:solidFill>
                <a:latin typeface="Tahoma" charset="0"/>
                <a:ea typeface="ＭＳ Ｐゴシック" charset="0"/>
              </a:rPr>
              <a:t>Efficient </a:t>
            </a:r>
            <a:r>
              <a:rPr lang="en-US" sz="2000" dirty="0" err="1">
                <a:solidFill>
                  <a:srgbClr val="0000FF"/>
                </a:solidFill>
                <a:latin typeface="Tahoma" charset="0"/>
                <a:ea typeface="ＭＳ Ｐゴシック" charset="0"/>
              </a:rPr>
              <a:t>Runahead</a:t>
            </a:r>
            <a:r>
              <a:rPr lang="en-US" sz="2000" dirty="0">
                <a:solidFill>
                  <a:srgbClr val="0000FF"/>
                </a:solidFill>
                <a:latin typeface="Tahoma" charset="0"/>
                <a:ea typeface="ＭＳ Ｐゴシック" charset="0"/>
              </a:rPr>
              <a:t> Execution </a:t>
            </a:r>
            <a:r>
              <a:rPr lang="en-US" sz="2000" dirty="0">
                <a:latin typeface="Tahoma" charset="0"/>
                <a:ea typeface="ＭＳ Ｐゴシック" charset="0"/>
              </a:rPr>
              <a:t>[ISCA’</a:t>
            </a:r>
            <a:r>
              <a:rPr lang="en-US" altLang="ja-JP" sz="2000" dirty="0">
                <a:latin typeface="Tahoma" charset="0"/>
                <a:ea typeface="ＭＳ Ｐゴシック" charset="0"/>
              </a:rPr>
              <a:t>05, IEEE Micro Top Picks’06]</a:t>
            </a:r>
          </a:p>
          <a:p>
            <a:endParaRPr lang="en-US" sz="2000" dirty="0">
              <a:solidFill>
                <a:srgbClr val="CC0000"/>
              </a:solidFill>
              <a:latin typeface="Tahoma" charset="0"/>
            </a:endParaRPr>
          </a:p>
          <a:p>
            <a:r>
              <a:rPr lang="en-US" dirty="0">
                <a:solidFill>
                  <a:srgbClr val="CC0000"/>
                </a:solidFill>
                <a:latin typeface="Tahoma" charset="0"/>
              </a:rPr>
              <a:t>Ineffectiveness for pointer-intensive applications</a:t>
            </a:r>
          </a:p>
          <a:p>
            <a:pPr lvl="1"/>
            <a:r>
              <a:rPr lang="en-US" sz="2000" dirty="0" err="1">
                <a:latin typeface="Tahoma" charset="0"/>
                <a:ea typeface="ＭＳ Ｐゴシック" charset="0"/>
              </a:rPr>
              <a:t>Runahead</a:t>
            </a:r>
            <a:r>
              <a:rPr lang="en-US" sz="2000" dirty="0">
                <a:latin typeface="Tahoma" charset="0"/>
                <a:ea typeface="ＭＳ Ｐゴシック" charset="0"/>
              </a:rPr>
              <a:t> cannot parallelize dependent L2 cache misses</a:t>
            </a:r>
          </a:p>
          <a:p>
            <a:pPr lvl="1"/>
            <a:r>
              <a:rPr lang="en-US" sz="2000" dirty="0">
                <a:solidFill>
                  <a:srgbClr val="0000FF"/>
                </a:solidFill>
                <a:latin typeface="Tahoma" charset="0"/>
                <a:ea typeface="ＭＳ Ｐゴシック" charset="0"/>
              </a:rPr>
              <a:t>Address-Value Delta (AVD) Prediction </a:t>
            </a:r>
            <a:r>
              <a:rPr lang="en-US" sz="2000" dirty="0">
                <a:latin typeface="Tahoma" charset="0"/>
                <a:ea typeface="ＭＳ Ｐゴシック" charset="0"/>
              </a:rPr>
              <a:t>[MICRO’</a:t>
            </a:r>
            <a:r>
              <a:rPr lang="en-US" altLang="ja-JP" sz="2000" dirty="0">
                <a:latin typeface="Tahoma" charset="0"/>
                <a:ea typeface="ＭＳ Ｐゴシック" charset="0"/>
              </a:rPr>
              <a:t>05]</a:t>
            </a:r>
          </a:p>
          <a:p>
            <a:pPr lvl="1"/>
            <a:endParaRPr lang="en-US" sz="2000" dirty="0">
              <a:latin typeface="Tahoma" charset="0"/>
              <a:ea typeface="ＭＳ Ｐゴシック" charset="0"/>
            </a:endParaRPr>
          </a:p>
          <a:p>
            <a:r>
              <a:rPr lang="en-US" dirty="0">
                <a:solidFill>
                  <a:srgbClr val="CC0000"/>
                </a:solidFill>
                <a:latin typeface="Tahoma" charset="0"/>
              </a:rPr>
              <a:t>Irresolvable branch mispredictions in </a:t>
            </a:r>
            <a:r>
              <a:rPr lang="en-US" dirty="0" err="1">
                <a:solidFill>
                  <a:srgbClr val="CC0000"/>
                </a:solidFill>
                <a:latin typeface="Tahoma" charset="0"/>
              </a:rPr>
              <a:t>runahead</a:t>
            </a:r>
            <a:r>
              <a:rPr lang="en-US" dirty="0">
                <a:solidFill>
                  <a:srgbClr val="CC0000"/>
                </a:solidFill>
                <a:latin typeface="Tahoma" charset="0"/>
              </a:rPr>
              <a:t> mode</a:t>
            </a:r>
          </a:p>
          <a:p>
            <a:pPr lvl="1"/>
            <a:r>
              <a:rPr lang="en-US" sz="2000" dirty="0">
                <a:latin typeface="Tahoma" charset="0"/>
                <a:ea typeface="ＭＳ Ｐゴシック" charset="0"/>
              </a:rPr>
              <a:t>Cannot recover from a </a:t>
            </a:r>
            <a:r>
              <a:rPr lang="en-US" sz="2000" dirty="0" err="1">
                <a:latin typeface="Tahoma" charset="0"/>
                <a:ea typeface="ＭＳ Ｐゴシック" charset="0"/>
              </a:rPr>
              <a:t>mispredicted</a:t>
            </a:r>
            <a:r>
              <a:rPr lang="en-US" sz="2000" dirty="0">
                <a:latin typeface="Tahoma" charset="0"/>
                <a:ea typeface="ＭＳ Ｐゴシック" charset="0"/>
              </a:rPr>
              <a:t> L2-miss dependent branch</a:t>
            </a:r>
          </a:p>
          <a:p>
            <a:pPr lvl="1"/>
            <a:r>
              <a:rPr lang="en-US" sz="2000" dirty="0">
                <a:solidFill>
                  <a:srgbClr val="0000FF"/>
                </a:solidFill>
                <a:latin typeface="Tahoma" charset="0"/>
                <a:ea typeface="ＭＳ Ｐゴシック" charset="0"/>
              </a:rPr>
              <a:t>Wrong Path Events </a:t>
            </a:r>
            <a:r>
              <a:rPr lang="en-US" sz="2000" dirty="0">
                <a:latin typeface="Tahoma" charset="0"/>
                <a:ea typeface="ＭＳ Ｐゴシック" charset="0"/>
              </a:rPr>
              <a:t>[MICRO’</a:t>
            </a:r>
            <a:r>
              <a:rPr lang="en-US" altLang="ja-JP" sz="2000" dirty="0">
                <a:latin typeface="Tahoma" charset="0"/>
                <a:ea typeface="ＭＳ Ｐゴシック" charset="0"/>
              </a:rPr>
              <a:t>04]</a:t>
            </a:r>
          </a:p>
          <a:p>
            <a:pPr lvl="1"/>
            <a:r>
              <a:rPr lang="en-US" sz="2000" dirty="0">
                <a:solidFill>
                  <a:srgbClr val="0000FF"/>
                </a:solidFill>
                <a:latin typeface="Tahoma" charset="0"/>
                <a:ea typeface="ＭＳ Ｐゴシック" charset="0"/>
              </a:rPr>
              <a:t>Wrong Path Memory Reference Analysis </a:t>
            </a:r>
            <a:r>
              <a:rPr lang="en-US" sz="2000" dirty="0">
                <a:latin typeface="Tahoma" charset="0"/>
                <a:ea typeface="ＭＳ Ｐゴシック" charset="0"/>
              </a:rPr>
              <a:t>[IEEE TC’</a:t>
            </a:r>
            <a:r>
              <a:rPr lang="en-US" altLang="ja-JP" sz="2000" dirty="0">
                <a:latin typeface="Tahoma" charset="0"/>
                <a:ea typeface="ＭＳ Ｐゴシック" charset="0"/>
              </a:rPr>
              <a:t>05]</a:t>
            </a:r>
          </a:p>
          <a:p>
            <a:pPr lvl="1"/>
            <a:endParaRPr lang="en-US" altLang="ja-JP" sz="2000" dirty="0">
              <a:latin typeface="Tahoma" charset="0"/>
              <a:ea typeface="ＭＳ Ｐゴシック" charset="0"/>
            </a:endParaRPr>
          </a:p>
          <a:p>
            <a:pPr lvl="1"/>
            <a:endParaRPr lang="en-US" sz="2000" dirty="0">
              <a:latin typeface="Tahoma" charset="0"/>
              <a:ea typeface="ＭＳ Ｐゴシック" charset="0"/>
            </a:endParaRPr>
          </a:p>
          <a:p>
            <a:endParaRPr lang="en-US" sz="2200" dirty="0">
              <a:latin typeface="Tahoma" charset="0"/>
            </a:endParaRPr>
          </a:p>
        </p:txBody>
      </p:sp>
    </p:spTree>
    <p:extLst>
      <p:ext uri="{BB962C8B-B14F-4D97-AF65-F5344CB8AC3E}">
        <p14:creationId xmlns:p14="http://schemas.microsoft.com/office/powerpoint/2010/main" val="65860617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r>
              <a:rPr lang="en-US">
                <a:latin typeface="Garamond" charset="0"/>
              </a:rPr>
              <a:t>The Efficiency Problem</a:t>
            </a:r>
          </a:p>
        </p:txBody>
      </p:sp>
      <p:pic>
        <p:nvPicPr>
          <p:cNvPr id="63490"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304800" y="919163"/>
            <a:ext cx="8229600" cy="5329237"/>
          </a:xfrm>
          <a:noFill/>
        </p:spPr>
      </p:pic>
      <p:sp>
        <p:nvSpPr>
          <p:cNvPr id="478212" name="Oval 4"/>
          <p:cNvSpPr>
            <a:spLocks noChangeArrowheads="1"/>
          </p:cNvSpPr>
          <p:nvPr/>
        </p:nvSpPr>
        <p:spPr bwMode="auto">
          <a:xfrm>
            <a:off x="685800" y="2971800"/>
            <a:ext cx="685800" cy="3048000"/>
          </a:xfrm>
          <a:prstGeom prst="ellipse">
            <a:avLst/>
          </a:prstGeom>
          <a:noFill/>
          <a:ln w="38100">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78213" name="Oval 5"/>
          <p:cNvSpPr>
            <a:spLocks noChangeArrowheads="1"/>
          </p:cNvSpPr>
          <p:nvPr/>
        </p:nvSpPr>
        <p:spPr bwMode="auto">
          <a:xfrm>
            <a:off x="8001000" y="4038600"/>
            <a:ext cx="685800" cy="2057400"/>
          </a:xfrm>
          <a:prstGeom prst="ellipse">
            <a:avLst/>
          </a:prstGeom>
          <a:noFill/>
          <a:ln w="38100">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78214" name="Oval 6"/>
          <p:cNvSpPr>
            <a:spLocks noChangeArrowheads="1"/>
          </p:cNvSpPr>
          <p:nvPr/>
        </p:nvSpPr>
        <p:spPr bwMode="auto">
          <a:xfrm>
            <a:off x="2743200" y="3276600"/>
            <a:ext cx="457200" cy="2819400"/>
          </a:xfrm>
          <a:prstGeom prst="ellipse">
            <a:avLst/>
          </a:prstGeom>
          <a:noFill/>
          <a:ln w="38100">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78215" name="Oval 7"/>
          <p:cNvSpPr>
            <a:spLocks noChangeArrowheads="1"/>
          </p:cNvSpPr>
          <p:nvPr/>
        </p:nvSpPr>
        <p:spPr bwMode="auto">
          <a:xfrm>
            <a:off x="4876800" y="609600"/>
            <a:ext cx="838200" cy="5334000"/>
          </a:xfrm>
          <a:prstGeom prst="ellipse">
            <a:avLst/>
          </a:prstGeom>
          <a:noFill/>
          <a:ln w="38100">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478216" name="Text Box 8"/>
          <p:cNvSpPr txBox="1">
            <a:spLocks noChangeArrowheads="1"/>
          </p:cNvSpPr>
          <p:nvPr/>
        </p:nvSpPr>
        <p:spPr bwMode="auto">
          <a:xfrm>
            <a:off x="8382000" y="42672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3399"/>
                </a:solidFill>
                <a:effectLst/>
                <a:uLnTx/>
                <a:uFillTx/>
                <a:latin typeface="Arial" charset="0"/>
                <a:ea typeface="ＭＳ Ｐゴシック" charset="0"/>
                <a:cs typeface="Arial" charset="0"/>
              </a:rPr>
              <a:t>22%</a:t>
            </a:r>
          </a:p>
        </p:txBody>
      </p:sp>
      <p:sp>
        <p:nvSpPr>
          <p:cNvPr id="478217" name="Text Box 9"/>
          <p:cNvSpPr txBox="1">
            <a:spLocks noChangeArrowheads="1"/>
          </p:cNvSpPr>
          <p:nvPr/>
        </p:nvSpPr>
        <p:spPr bwMode="auto">
          <a:xfrm>
            <a:off x="8382000" y="45720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27%</a:t>
            </a:r>
          </a:p>
        </p:txBody>
      </p:sp>
    </p:spTree>
    <p:custDataLst>
      <p:tags r:id="rId1"/>
    </p:custDataLst>
    <p:extLst>
      <p:ext uri="{BB962C8B-B14F-4D97-AF65-F5344CB8AC3E}">
        <p14:creationId xmlns:p14="http://schemas.microsoft.com/office/powerpoint/2010/main" val="22760885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82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82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82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8212"/>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478213"/>
                                        </p:tgtEl>
                                        <p:attrNameLst>
                                          <p:attrName>style.visibility</p:attrName>
                                        </p:attrNameLst>
                                      </p:cBhvr>
                                      <p:to>
                                        <p:strVal val="hidden"/>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8214"/>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47821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8215"/>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4782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2" grpId="0" animBg="1"/>
      <p:bldP spid="478212" grpId="1" animBg="1"/>
      <p:bldP spid="478213" grpId="0" animBg="1"/>
      <p:bldP spid="478213" grpId="1" animBg="1"/>
      <p:bldP spid="478214" grpId="0" animBg="1"/>
      <p:bldP spid="478214" grpId="1" animBg="1"/>
      <p:bldP spid="478215" grpId="0" animBg="1"/>
      <p:bldP spid="478216" grpId="0"/>
      <p:bldP spid="4782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US">
                <a:latin typeface="Garamond" charset="0"/>
              </a:rPr>
              <a:t>Causes of Inefficiency</a:t>
            </a:r>
          </a:p>
        </p:txBody>
      </p:sp>
      <p:sp>
        <p:nvSpPr>
          <p:cNvPr id="65538" name="Rectangle 3"/>
          <p:cNvSpPr>
            <a:spLocks noGrp="1" noChangeArrowheads="1"/>
          </p:cNvSpPr>
          <p:nvPr>
            <p:ph type="body" idx="1"/>
          </p:nvPr>
        </p:nvSpPr>
        <p:spPr>
          <a:xfrm>
            <a:off x="228600" y="996950"/>
            <a:ext cx="8610600" cy="5194300"/>
          </a:xfrm>
        </p:spPr>
        <p:txBody>
          <a:bodyPr/>
          <a:lstStyle/>
          <a:p>
            <a:r>
              <a:rPr lang="en-US">
                <a:latin typeface="Tahoma" charset="0"/>
              </a:rPr>
              <a:t>Short runahead periods</a:t>
            </a:r>
          </a:p>
          <a:p>
            <a:endParaRPr lang="en-US">
              <a:latin typeface="Tahoma" charset="0"/>
            </a:endParaRPr>
          </a:p>
          <a:p>
            <a:endParaRPr lang="en-US">
              <a:latin typeface="Tahoma" charset="0"/>
            </a:endParaRPr>
          </a:p>
          <a:p>
            <a:r>
              <a:rPr lang="en-US">
                <a:latin typeface="Tahoma" charset="0"/>
              </a:rPr>
              <a:t>Overlapping runahead periods</a:t>
            </a:r>
          </a:p>
          <a:p>
            <a:endParaRPr lang="en-US">
              <a:latin typeface="Tahoma" charset="0"/>
            </a:endParaRPr>
          </a:p>
          <a:p>
            <a:endParaRPr lang="en-US">
              <a:latin typeface="Tahoma" charset="0"/>
            </a:endParaRPr>
          </a:p>
          <a:p>
            <a:r>
              <a:rPr lang="en-US">
                <a:latin typeface="Tahoma" charset="0"/>
              </a:rPr>
              <a:t>Useless runahead periods</a:t>
            </a:r>
          </a:p>
          <a:p>
            <a:endParaRPr lang="en-US">
              <a:latin typeface="Tahoma" charset="0"/>
            </a:endParaRPr>
          </a:p>
          <a:p>
            <a:endParaRPr lang="en-US">
              <a:latin typeface="Tahoma" charset="0"/>
            </a:endParaRPr>
          </a:p>
          <a:p>
            <a:r>
              <a:rPr lang="en-US">
                <a:latin typeface="Tahoma" charset="0"/>
              </a:rPr>
              <a:t>Mutlu et al., </a:t>
            </a:r>
            <a:r>
              <a:rPr lang="ja-JP" altLang="en-US">
                <a:latin typeface="Tahoma" charset="0"/>
              </a:rPr>
              <a:t>“</a:t>
            </a:r>
            <a:r>
              <a:rPr lang="en-US" altLang="ja-JP">
                <a:solidFill>
                  <a:srgbClr val="0000FF"/>
                </a:solidFill>
                <a:latin typeface="Tahoma" charset="0"/>
              </a:rPr>
              <a:t>Efficient Runahead Execution: Power-Efficient Memory Latency Tolerance</a:t>
            </a:r>
            <a:r>
              <a:rPr lang="en-US" altLang="ja-JP">
                <a:latin typeface="Tahoma" charset="0"/>
              </a:rPr>
              <a:t>,</a:t>
            </a:r>
            <a:r>
              <a:rPr lang="ja-JP" altLang="en-US">
                <a:latin typeface="Tahoma" charset="0"/>
              </a:rPr>
              <a:t>”</a:t>
            </a:r>
            <a:r>
              <a:rPr lang="en-US" altLang="ja-JP">
                <a:latin typeface="Tahoma" charset="0"/>
              </a:rPr>
              <a:t> ISCA 2005, IEEE Micro Top Picks 2006.</a:t>
            </a:r>
            <a:endParaRPr lang="en-US">
              <a:latin typeface="Tahoma" charset="0"/>
            </a:endParaRPr>
          </a:p>
        </p:txBody>
      </p:sp>
    </p:spTree>
    <p:extLst>
      <p:ext uri="{BB962C8B-B14F-4D97-AF65-F5344CB8AC3E}">
        <p14:creationId xmlns:p14="http://schemas.microsoft.com/office/powerpoint/2010/main" val="271668318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a:latin typeface="Garamond" charset="0"/>
                <a:ea typeface="ＭＳ Ｐゴシック" charset="0"/>
                <a:cs typeface="ＭＳ Ｐゴシック" charset="0"/>
              </a:rPr>
              <a:t>Short Runahead Periods</a:t>
            </a:r>
          </a:p>
        </p:txBody>
      </p:sp>
      <p:sp>
        <p:nvSpPr>
          <p:cNvPr id="568323" name="Rectangle 3"/>
          <p:cNvSpPr>
            <a:spLocks noGrp="1" noChangeArrowheads="1"/>
          </p:cNvSpPr>
          <p:nvPr>
            <p:ph type="body" idx="1"/>
          </p:nvPr>
        </p:nvSpPr>
        <p:spPr>
          <a:xfrm>
            <a:off x="228600" y="996950"/>
            <a:ext cx="8610600" cy="5194300"/>
          </a:xfrm>
        </p:spPr>
        <p:txBody>
          <a:bodyPr/>
          <a:lstStyle/>
          <a:p>
            <a:r>
              <a:rPr lang="en-US" sz="2000">
                <a:latin typeface="Tahoma" charset="0"/>
                <a:ea typeface="ＭＳ Ｐゴシック" charset="0"/>
                <a:cs typeface="ＭＳ Ｐゴシック" charset="0"/>
              </a:rPr>
              <a:t>Processor can initiate runahead mode due to an already in-flight L2 miss generated by</a:t>
            </a:r>
          </a:p>
          <a:p>
            <a:pPr lvl="1"/>
            <a:r>
              <a:rPr lang="en-US" sz="2000">
                <a:latin typeface="Tahoma" charset="0"/>
                <a:ea typeface="ＭＳ Ｐゴシック" charset="0"/>
              </a:rPr>
              <a:t>the prefetcher, wrong-path, or a previous runahead period</a:t>
            </a:r>
          </a:p>
          <a:p>
            <a:endParaRPr lang="en-US" sz="2000">
              <a:latin typeface="Tahoma" charset="0"/>
              <a:ea typeface="ＭＳ Ｐゴシック" charset="0"/>
              <a:cs typeface="ＭＳ Ｐゴシック" charset="0"/>
            </a:endParaRPr>
          </a:p>
          <a:p>
            <a:endParaRPr lang="en-US" sz="2000">
              <a:latin typeface="Tahoma" charset="0"/>
              <a:ea typeface="ＭＳ Ｐゴシック" charset="0"/>
              <a:cs typeface="ＭＳ Ｐゴシック" charset="0"/>
            </a:endParaRPr>
          </a:p>
          <a:p>
            <a:endParaRPr lang="en-US" sz="2000">
              <a:latin typeface="Tahoma" charset="0"/>
              <a:ea typeface="ＭＳ Ｐゴシック" charset="0"/>
              <a:cs typeface="ＭＳ Ｐゴシック" charset="0"/>
            </a:endParaRPr>
          </a:p>
          <a:p>
            <a:endParaRPr lang="en-US" sz="2000">
              <a:latin typeface="Tahoma" charset="0"/>
              <a:ea typeface="ＭＳ Ｐゴシック" charset="0"/>
              <a:cs typeface="ＭＳ Ｐゴシック" charset="0"/>
            </a:endParaRPr>
          </a:p>
          <a:p>
            <a:endParaRPr lang="en-US" sz="2000">
              <a:latin typeface="Tahoma" charset="0"/>
              <a:ea typeface="ＭＳ Ｐゴシック" charset="0"/>
              <a:cs typeface="ＭＳ Ｐゴシック" charset="0"/>
            </a:endParaRPr>
          </a:p>
          <a:p>
            <a:endParaRPr lang="en-US" sz="2000">
              <a:latin typeface="Tahoma" charset="0"/>
              <a:ea typeface="ＭＳ Ｐゴシック" charset="0"/>
              <a:cs typeface="ＭＳ Ｐゴシック" charset="0"/>
            </a:endParaRPr>
          </a:p>
          <a:p>
            <a:endParaRPr lang="en-US" sz="2000">
              <a:latin typeface="Tahoma" charset="0"/>
              <a:ea typeface="ＭＳ Ｐゴシック" charset="0"/>
              <a:cs typeface="ＭＳ Ｐゴシック" charset="0"/>
            </a:endParaRPr>
          </a:p>
          <a:p>
            <a:r>
              <a:rPr lang="en-US" sz="2000">
                <a:latin typeface="Tahoma" charset="0"/>
                <a:ea typeface="ＭＳ Ｐゴシック" charset="0"/>
                <a:cs typeface="ＭＳ Ｐゴシック" charset="0"/>
              </a:rPr>
              <a:t>Short periods  </a:t>
            </a:r>
          </a:p>
          <a:p>
            <a:pPr lvl="1"/>
            <a:r>
              <a:rPr lang="en-US" sz="2000">
                <a:solidFill>
                  <a:srgbClr val="CC0000"/>
                </a:solidFill>
                <a:latin typeface="Tahoma" charset="0"/>
                <a:ea typeface="ＭＳ Ｐゴシック" charset="0"/>
              </a:rPr>
              <a:t>are less likely to generate useful L2 misses</a:t>
            </a:r>
          </a:p>
          <a:p>
            <a:pPr lvl="1"/>
            <a:r>
              <a:rPr lang="en-US" sz="2000">
                <a:solidFill>
                  <a:srgbClr val="CC0000"/>
                </a:solidFill>
                <a:latin typeface="Tahoma" charset="0"/>
                <a:ea typeface="ＭＳ Ｐゴシック" charset="0"/>
              </a:rPr>
              <a:t>have high overhead</a:t>
            </a:r>
            <a:r>
              <a:rPr lang="en-US" sz="2000">
                <a:latin typeface="Tahoma" charset="0"/>
                <a:ea typeface="ＭＳ Ｐゴシック" charset="0"/>
              </a:rPr>
              <a:t> due to the flush penalty at runahead exit</a:t>
            </a:r>
          </a:p>
          <a:p>
            <a:endParaRPr lang="en-US" sz="2000">
              <a:latin typeface="Tahoma" charset="0"/>
              <a:ea typeface="ＭＳ Ｐゴシック" charset="0"/>
              <a:cs typeface="ＭＳ Ｐゴシック" charset="0"/>
            </a:endParaRPr>
          </a:p>
        </p:txBody>
      </p:sp>
      <p:sp>
        <p:nvSpPr>
          <p:cNvPr id="568324" name="Rectangle 4"/>
          <p:cNvSpPr>
            <a:spLocks noChangeArrowheads="1"/>
          </p:cNvSpPr>
          <p:nvPr/>
        </p:nvSpPr>
        <p:spPr bwMode="auto">
          <a:xfrm>
            <a:off x="933450" y="3581400"/>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25" name="Text Box 5"/>
          <p:cNvSpPr txBox="1">
            <a:spLocks noChangeArrowheads="1"/>
          </p:cNvSpPr>
          <p:nvPr/>
        </p:nvSpPr>
        <p:spPr bwMode="auto">
          <a:xfrm>
            <a:off x="914400" y="3552825"/>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568326" name="Line 6"/>
          <p:cNvSpPr>
            <a:spLocks noChangeShapeType="1"/>
          </p:cNvSpPr>
          <p:nvPr/>
        </p:nvSpPr>
        <p:spPr bwMode="auto">
          <a:xfrm>
            <a:off x="2000250" y="320040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27" name="Text Box 7"/>
          <p:cNvSpPr txBox="1">
            <a:spLocks noChangeArrowheads="1"/>
          </p:cNvSpPr>
          <p:nvPr/>
        </p:nvSpPr>
        <p:spPr bwMode="auto">
          <a:xfrm>
            <a:off x="1066800" y="2886075"/>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568328" name="Rectangle 8"/>
          <p:cNvSpPr>
            <a:spLocks noChangeArrowheads="1"/>
          </p:cNvSpPr>
          <p:nvPr/>
        </p:nvSpPr>
        <p:spPr bwMode="auto">
          <a:xfrm>
            <a:off x="2000250" y="3581400"/>
            <a:ext cx="120015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29" name="Text Box 9"/>
          <p:cNvSpPr txBox="1">
            <a:spLocks noChangeArrowheads="1"/>
          </p:cNvSpPr>
          <p:nvPr/>
        </p:nvSpPr>
        <p:spPr bwMode="auto">
          <a:xfrm>
            <a:off x="1981200" y="3548063"/>
            <a:ext cx="12382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568330" name="Line 10"/>
          <p:cNvSpPr>
            <a:spLocks noChangeShapeType="1"/>
          </p:cNvSpPr>
          <p:nvPr/>
        </p:nvSpPr>
        <p:spPr bwMode="auto">
          <a:xfrm>
            <a:off x="3200400" y="320040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31" name="Text Box 11"/>
          <p:cNvSpPr txBox="1">
            <a:spLocks noChangeArrowheads="1"/>
          </p:cNvSpPr>
          <p:nvPr/>
        </p:nvSpPr>
        <p:spPr bwMode="auto">
          <a:xfrm>
            <a:off x="2698750" y="2886075"/>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2 Miss</a:t>
            </a:r>
          </a:p>
        </p:txBody>
      </p:sp>
      <p:sp>
        <p:nvSpPr>
          <p:cNvPr id="568332" name="Rectangle 12"/>
          <p:cNvSpPr>
            <a:spLocks noChangeArrowheads="1"/>
          </p:cNvSpPr>
          <p:nvPr/>
        </p:nvSpPr>
        <p:spPr bwMode="auto">
          <a:xfrm>
            <a:off x="4819650" y="3581400"/>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33" name="Rectangle 13"/>
          <p:cNvSpPr>
            <a:spLocks noChangeArrowheads="1"/>
          </p:cNvSpPr>
          <p:nvPr/>
        </p:nvSpPr>
        <p:spPr bwMode="auto">
          <a:xfrm>
            <a:off x="5048250" y="3581400"/>
            <a:ext cx="74295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34" name="Line 14"/>
          <p:cNvSpPr>
            <a:spLocks noChangeShapeType="1"/>
          </p:cNvSpPr>
          <p:nvPr/>
        </p:nvSpPr>
        <p:spPr bwMode="auto">
          <a:xfrm>
            <a:off x="5791200" y="320040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35" name="Text Box 15"/>
          <p:cNvSpPr txBox="1">
            <a:spLocks noChangeArrowheads="1"/>
          </p:cNvSpPr>
          <p:nvPr/>
        </p:nvSpPr>
        <p:spPr bwMode="auto">
          <a:xfrm>
            <a:off x="5410200" y="2886075"/>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2 Miss</a:t>
            </a:r>
          </a:p>
        </p:txBody>
      </p:sp>
      <p:sp>
        <p:nvSpPr>
          <p:cNvPr id="568336" name="Rectangle 16" descr="Large checker board"/>
          <p:cNvSpPr>
            <a:spLocks noChangeArrowheads="1"/>
          </p:cNvSpPr>
          <p:nvPr/>
        </p:nvSpPr>
        <p:spPr bwMode="auto">
          <a:xfrm>
            <a:off x="3200400" y="4343400"/>
            <a:ext cx="160020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37" name="Rectangle 17" descr="Large checker board"/>
          <p:cNvSpPr>
            <a:spLocks noChangeArrowheads="1"/>
          </p:cNvSpPr>
          <p:nvPr/>
        </p:nvSpPr>
        <p:spPr bwMode="auto">
          <a:xfrm>
            <a:off x="2000250" y="4038600"/>
            <a:ext cx="120015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38" name="Text Box 18"/>
          <p:cNvSpPr txBox="1">
            <a:spLocks noChangeArrowheads="1"/>
          </p:cNvSpPr>
          <p:nvPr/>
        </p:nvSpPr>
        <p:spPr bwMode="auto">
          <a:xfrm>
            <a:off x="1390650" y="3962400"/>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568339" name="Text Box 19"/>
          <p:cNvSpPr txBox="1">
            <a:spLocks noChangeArrowheads="1"/>
          </p:cNvSpPr>
          <p:nvPr/>
        </p:nvSpPr>
        <p:spPr bwMode="auto">
          <a:xfrm>
            <a:off x="2514600" y="4267200"/>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2</a:t>
            </a:r>
          </a:p>
        </p:txBody>
      </p:sp>
      <p:sp>
        <p:nvSpPr>
          <p:cNvPr id="568340" name="Rectangle 20"/>
          <p:cNvSpPr>
            <a:spLocks noChangeArrowheads="1"/>
          </p:cNvSpPr>
          <p:nvPr/>
        </p:nvSpPr>
        <p:spPr bwMode="auto">
          <a:xfrm>
            <a:off x="6477000" y="3581400"/>
            <a:ext cx="685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1" name="Rectangle 21"/>
          <p:cNvSpPr>
            <a:spLocks noChangeArrowheads="1"/>
          </p:cNvSpPr>
          <p:nvPr/>
        </p:nvSpPr>
        <p:spPr bwMode="auto">
          <a:xfrm>
            <a:off x="3200400" y="3581400"/>
            <a:ext cx="161925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2" name="Line 22"/>
          <p:cNvSpPr>
            <a:spLocks noChangeShapeType="1"/>
          </p:cNvSpPr>
          <p:nvPr/>
        </p:nvSpPr>
        <p:spPr bwMode="auto">
          <a:xfrm>
            <a:off x="5048250" y="3200400"/>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3" name="Text Box 23"/>
          <p:cNvSpPr txBox="1">
            <a:spLocks noChangeArrowheads="1"/>
          </p:cNvSpPr>
          <p:nvPr/>
        </p:nvSpPr>
        <p:spPr bwMode="auto">
          <a:xfrm>
            <a:off x="4191000" y="2890838"/>
            <a:ext cx="1225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charset="0"/>
                <a:ea typeface="ＭＳ Ｐゴシック" charset="0"/>
                <a:cs typeface="Arial" charset="0"/>
              </a:rPr>
              <a:t>Load 1 Hit</a:t>
            </a:r>
          </a:p>
        </p:txBody>
      </p:sp>
      <p:sp>
        <p:nvSpPr>
          <p:cNvPr id="568344" name="Rectangle 24" descr="Large checker board"/>
          <p:cNvSpPr>
            <a:spLocks noChangeArrowheads="1"/>
          </p:cNvSpPr>
          <p:nvPr/>
        </p:nvSpPr>
        <p:spPr bwMode="auto">
          <a:xfrm>
            <a:off x="4800600" y="4343400"/>
            <a:ext cx="22860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5" name="Rectangle 25" descr="Large checker board"/>
          <p:cNvSpPr>
            <a:spLocks noChangeArrowheads="1"/>
          </p:cNvSpPr>
          <p:nvPr/>
        </p:nvSpPr>
        <p:spPr bwMode="auto">
          <a:xfrm>
            <a:off x="3200400" y="4038600"/>
            <a:ext cx="161925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6" name="Line 26"/>
          <p:cNvSpPr>
            <a:spLocks noChangeShapeType="1"/>
          </p:cNvSpPr>
          <p:nvPr/>
        </p:nvSpPr>
        <p:spPr bwMode="auto">
          <a:xfrm>
            <a:off x="4819650" y="396240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7" name="Line 27"/>
          <p:cNvSpPr>
            <a:spLocks noChangeShapeType="1"/>
          </p:cNvSpPr>
          <p:nvPr/>
        </p:nvSpPr>
        <p:spPr bwMode="auto">
          <a:xfrm>
            <a:off x="6276975" y="426720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8" name="Rectangle 28"/>
          <p:cNvSpPr>
            <a:spLocks noChangeArrowheads="1"/>
          </p:cNvSpPr>
          <p:nvPr/>
        </p:nvSpPr>
        <p:spPr bwMode="auto">
          <a:xfrm>
            <a:off x="5791200" y="3581400"/>
            <a:ext cx="4572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49" name="Rectangle 29"/>
          <p:cNvSpPr>
            <a:spLocks noChangeArrowheads="1"/>
          </p:cNvSpPr>
          <p:nvPr/>
        </p:nvSpPr>
        <p:spPr bwMode="auto">
          <a:xfrm>
            <a:off x="6248400" y="3581400"/>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50" name="Rectangle 30" descr="Large checker board"/>
          <p:cNvSpPr>
            <a:spLocks noChangeArrowheads="1"/>
          </p:cNvSpPr>
          <p:nvPr/>
        </p:nvSpPr>
        <p:spPr bwMode="auto">
          <a:xfrm>
            <a:off x="5029200" y="4343400"/>
            <a:ext cx="76200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68351" name="Rectangle 31" descr="Large checker board"/>
          <p:cNvSpPr>
            <a:spLocks noChangeArrowheads="1"/>
          </p:cNvSpPr>
          <p:nvPr/>
        </p:nvSpPr>
        <p:spPr bwMode="auto">
          <a:xfrm>
            <a:off x="5791200" y="4343400"/>
            <a:ext cx="45720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Tree>
    <p:custDataLst>
      <p:tags r:id="rId1"/>
    </p:custDataLst>
    <p:extLst>
      <p:ext uri="{BB962C8B-B14F-4D97-AF65-F5344CB8AC3E}">
        <p14:creationId xmlns:p14="http://schemas.microsoft.com/office/powerpoint/2010/main" val="20227276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832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568324"/>
                                        </p:tgtEl>
                                        <p:attrNameLst>
                                          <p:attrName>style.visibility</p:attrName>
                                        </p:attrNameLst>
                                      </p:cBhvr>
                                      <p:to>
                                        <p:strVal val="visible"/>
                                      </p:to>
                                    </p:set>
                                    <p:animEffect transition="in" filter="slide(fromLeft)">
                                      <p:cBhvr>
                                        <p:cTn id="13" dur="500"/>
                                        <p:tgtEl>
                                          <p:spTgt spid="56832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568325"/>
                                        </p:tgtEl>
                                        <p:attrNameLst>
                                          <p:attrName>style.visibility</p:attrName>
                                        </p:attrNameLst>
                                      </p:cBhvr>
                                      <p:to>
                                        <p:strVal val="visible"/>
                                      </p:to>
                                    </p:set>
                                    <p:animEffect transition="in" filter="slide(fromLeft)">
                                      <p:cBhvr>
                                        <p:cTn id="16" dur="500"/>
                                        <p:tgtEl>
                                          <p:spTgt spid="568325"/>
                                        </p:tgtEl>
                                      </p:cBhvr>
                                    </p:animEffect>
                                  </p:childTnLst>
                                </p:cTn>
                              </p:par>
                            </p:childTnLst>
                          </p:cTn>
                        </p:par>
                        <p:par>
                          <p:cTn id="17" fill="hold" nodeType="afterGroup">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568326"/>
                                        </p:tgtEl>
                                        <p:attrNameLst>
                                          <p:attrName>style.visibility</p:attrName>
                                        </p:attrNameLst>
                                      </p:cBhvr>
                                      <p:to>
                                        <p:strVal val="visible"/>
                                      </p:to>
                                    </p:set>
                                    <p:animEffect transition="in" filter="slide(fromTop)">
                                      <p:cBhvr>
                                        <p:cTn id="20" dur="500"/>
                                        <p:tgtEl>
                                          <p:spTgt spid="56832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568327"/>
                                        </p:tgtEl>
                                        <p:attrNameLst>
                                          <p:attrName>style.visibility</p:attrName>
                                        </p:attrNameLst>
                                      </p:cBhvr>
                                      <p:to>
                                        <p:strVal val="visible"/>
                                      </p:to>
                                    </p:set>
                                    <p:animEffect transition="in" filter="slide(fromTop)">
                                      <p:cBhvr>
                                        <p:cTn id="23" dur="500"/>
                                        <p:tgtEl>
                                          <p:spTgt spid="56832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8" fill="hold" grpId="0" nodeType="clickEffect">
                                  <p:stCondLst>
                                    <p:cond delay="0"/>
                                  </p:stCondLst>
                                  <p:childTnLst>
                                    <p:set>
                                      <p:cBhvr>
                                        <p:cTn id="27" dur="1" fill="hold">
                                          <p:stCondLst>
                                            <p:cond delay="0"/>
                                          </p:stCondLst>
                                        </p:cTn>
                                        <p:tgtEl>
                                          <p:spTgt spid="568328"/>
                                        </p:tgtEl>
                                        <p:attrNameLst>
                                          <p:attrName>style.visibility</p:attrName>
                                        </p:attrNameLst>
                                      </p:cBhvr>
                                      <p:to>
                                        <p:strVal val="visible"/>
                                      </p:to>
                                    </p:set>
                                    <p:animEffect transition="in" filter="slide(fromLeft)">
                                      <p:cBhvr>
                                        <p:cTn id="28" dur="500"/>
                                        <p:tgtEl>
                                          <p:spTgt spid="568328"/>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568329"/>
                                        </p:tgtEl>
                                        <p:attrNameLst>
                                          <p:attrName>style.visibility</p:attrName>
                                        </p:attrNameLst>
                                      </p:cBhvr>
                                      <p:to>
                                        <p:strVal val="visible"/>
                                      </p:to>
                                    </p:set>
                                    <p:animEffect transition="in" filter="slide(fromLeft)">
                                      <p:cBhvr>
                                        <p:cTn id="31" dur="500"/>
                                        <p:tgtEl>
                                          <p:spTgt spid="568329"/>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568338"/>
                                        </p:tgtEl>
                                        <p:attrNameLst>
                                          <p:attrName>style.visibility</p:attrName>
                                        </p:attrNameLst>
                                      </p:cBhvr>
                                      <p:to>
                                        <p:strVal val="visible"/>
                                      </p:to>
                                    </p:set>
                                    <p:animEffect transition="in" filter="slide(fromLeft)">
                                      <p:cBhvr>
                                        <p:cTn id="34" dur="500"/>
                                        <p:tgtEl>
                                          <p:spTgt spid="568338"/>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68337"/>
                                        </p:tgtEl>
                                        <p:attrNameLst>
                                          <p:attrName>style.visibility</p:attrName>
                                        </p:attrNameLst>
                                      </p:cBhvr>
                                      <p:to>
                                        <p:strVal val="visible"/>
                                      </p:to>
                                    </p:set>
                                    <p:animEffect transition="in" filter="slide(fromLeft)">
                                      <p:cBhvr>
                                        <p:cTn id="37" dur="500"/>
                                        <p:tgtEl>
                                          <p:spTgt spid="5683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568330"/>
                                        </p:tgtEl>
                                        <p:attrNameLst>
                                          <p:attrName>style.visibility</p:attrName>
                                        </p:attrNameLst>
                                      </p:cBhvr>
                                      <p:to>
                                        <p:strVal val="visible"/>
                                      </p:to>
                                    </p:set>
                                    <p:animEffect transition="in" filter="slide(fromTop)">
                                      <p:cBhvr>
                                        <p:cTn id="42" dur="500"/>
                                        <p:tgtEl>
                                          <p:spTgt spid="568330"/>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568331"/>
                                        </p:tgtEl>
                                        <p:attrNameLst>
                                          <p:attrName>style.visibility</p:attrName>
                                        </p:attrNameLst>
                                      </p:cBhvr>
                                      <p:to>
                                        <p:strVal val="visible"/>
                                      </p:to>
                                    </p:set>
                                    <p:animEffect transition="in" filter="slide(fromTop)">
                                      <p:cBhvr>
                                        <p:cTn id="45" dur="500"/>
                                        <p:tgtEl>
                                          <p:spTgt spid="56833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8" fill="hold" grpId="0" nodeType="clickEffect">
                                  <p:stCondLst>
                                    <p:cond delay="0"/>
                                  </p:stCondLst>
                                  <p:childTnLst>
                                    <p:set>
                                      <p:cBhvr>
                                        <p:cTn id="49" dur="1" fill="hold">
                                          <p:stCondLst>
                                            <p:cond delay="0"/>
                                          </p:stCondLst>
                                        </p:cTn>
                                        <p:tgtEl>
                                          <p:spTgt spid="568341"/>
                                        </p:tgtEl>
                                        <p:attrNameLst>
                                          <p:attrName>style.visibility</p:attrName>
                                        </p:attrNameLst>
                                      </p:cBhvr>
                                      <p:to>
                                        <p:strVal val="visible"/>
                                      </p:to>
                                    </p:set>
                                    <p:animEffect transition="in" filter="slide(fromLeft)">
                                      <p:cBhvr>
                                        <p:cTn id="50" dur="500"/>
                                        <p:tgtEl>
                                          <p:spTgt spid="56834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568345"/>
                                        </p:tgtEl>
                                        <p:attrNameLst>
                                          <p:attrName>style.visibility</p:attrName>
                                        </p:attrNameLst>
                                      </p:cBhvr>
                                      <p:to>
                                        <p:strVal val="visible"/>
                                      </p:to>
                                    </p:set>
                                    <p:animEffect transition="in" filter="slide(fromLeft)">
                                      <p:cBhvr>
                                        <p:cTn id="53" dur="500"/>
                                        <p:tgtEl>
                                          <p:spTgt spid="568345"/>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568339"/>
                                        </p:tgtEl>
                                        <p:attrNameLst>
                                          <p:attrName>style.visibility</p:attrName>
                                        </p:attrNameLst>
                                      </p:cBhvr>
                                      <p:to>
                                        <p:strVal val="visible"/>
                                      </p:to>
                                    </p:set>
                                    <p:animEffect transition="in" filter="slide(fromLeft)">
                                      <p:cBhvr>
                                        <p:cTn id="56" dur="500"/>
                                        <p:tgtEl>
                                          <p:spTgt spid="568339"/>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568336"/>
                                        </p:tgtEl>
                                        <p:attrNameLst>
                                          <p:attrName>style.visibility</p:attrName>
                                        </p:attrNameLst>
                                      </p:cBhvr>
                                      <p:to>
                                        <p:strVal val="visible"/>
                                      </p:to>
                                    </p:set>
                                    <p:animEffect transition="in" filter="slide(fromLeft)">
                                      <p:cBhvr>
                                        <p:cTn id="59" dur="500"/>
                                        <p:tgtEl>
                                          <p:spTgt spid="568336"/>
                                        </p:tgtEl>
                                      </p:cBhvr>
                                    </p:animEffect>
                                  </p:childTnLst>
                                </p:cTn>
                              </p:par>
                            </p:childTnLst>
                          </p:cTn>
                        </p:par>
                        <p:par>
                          <p:cTn id="60" fill="hold" nodeType="afterGroup">
                            <p:stCondLst>
                              <p:cond delay="500"/>
                            </p:stCondLst>
                            <p:childTnLst>
                              <p:par>
                                <p:cTn id="61" presetID="1" presetClass="entr" presetSubtype="0" fill="hold" grpId="0" nodeType="afterEffect">
                                  <p:stCondLst>
                                    <p:cond delay="0"/>
                                  </p:stCondLst>
                                  <p:childTnLst>
                                    <p:set>
                                      <p:cBhvr>
                                        <p:cTn id="62" dur="1" fill="hold">
                                          <p:stCondLst>
                                            <p:cond delay="0"/>
                                          </p:stCondLst>
                                        </p:cTn>
                                        <p:tgtEl>
                                          <p:spTgt spid="568346"/>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2" presetClass="entr" presetSubtype="8" fill="hold" grpId="0" nodeType="clickEffect">
                                  <p:stCondLst>
                                    <p:cond delay="0"/>
                                  </p:stCondLst>
                                  <p:childTnLst>
                                    <p:set>
                                      <p:cBhvr>
                                        <p:cTn id="66" dur="1" fill="hold">
                                          <p:stCondLst>
                                            <p:cond delay="0"/>
                                          </p:stCondLst>
                                        </p:cTn>
                                        <p:tgtEl>
                                          <p:spTgt spid="568332"/>
                                        </p:tgtEl>
                                        <p:attrNameLst>
                                          <p:attrName>style.visibility</p:attrName>
                                        </p:attrNameLst>
                                      </p:cBhvr>
                                      <p:to>
                                        <p:strVal val="visible"/>
                                      </p:to>
                                    </p:set>
                                    <p:animEffect transition="in" filter="slide(fromLeft)">
                                      <p:cBhvr>
                                        <p:cTn id="67" dur="500"/>
                                        <p:tgtEl>
                                          <p:spTgt spid="568332"/>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568344"/>
                                        </p:tgtEl>
                                        <p:attrNameLst>
                                          <p:attrName>style.visibility</p:attrName>
                                        </p:attrNameLst>
                                      </p:cBhvr>
                                      <p:to>
                                        <p:strVal val="visible"/>
                                      </p:to>
                                    </p:set>
                                    <p:animEffect transition="in" filter="slide(fromLeft)">
                                      <p:cBhvr>
                                        <p:cTn id="70" dur="500"/>
                                        <p:tgtEl>
                                          <p:spTgt spid="568344"/>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12" presetClass="entr" presetSubtype="1" fill="hold" grpId="0" nodeType="clickEffect">
                                  <p:stCondLst>
                                    <p:cond delay="0"/>
                                  </p:stCondLst>
                                  <p:childTnLst>
                                    <p:set>
                                      <p:cBhvr>
                                        <p:cTn id="74" dur="1" fill="hold">
                                          <p:stCondLst>
                                            <p:cond delay="0"/>
                                          </p:stCondLst>
                                        </p:cTn>
                                        <p:tgtEl>
                                          <p:spTgt spid="568343"/>
                                        </p:tgtEl>
                                        <p:attrNameLst>
                                          <p:attrName>style.visibility</p:attrName>
                                        </p:attrNameLst>
                                      </p:cBhvr>
                                      <p:to>
                                        <p:strVal val="visible"/>
                                      </p:to>
                                    </p:set>
                                    <p:animEffect transition="in" filter="slide(fromTop)">
                                      <p:cBhvr>
                                        <p:cTn id="75" dur="500"/>
                                        <p:tgtEl>
                                          <p:spTgt spid="568343"/>
                                        </p:tgtEl>
                                      </p:cBhvr>
                                    </p:animEffect>
                                  </p:childTnLst>
                                </p:cTn>
                              </p:par>
                              <p:par>
                                <p:cTn id="76" presetID="12" presetClass="entr" presetSubtype="1" fill="hold" grpId="0" nodeType="withEffect">
                                  <p:stCondLst>
                                    <p:cond delay="0"/>
                                  </p:stCondLst>
                                  <p:childTnLst>
                                    <p:set>
                                      <p:cBhvr>
                                        <p:cTn id="77" dur="1" fill="hold">
                                          <p:stCondLst>
                                            <p:cond delay="0"/>
                                          </p:stCondLst>
                                        </p:cTn>
                                        <p:tgtEl>
                                          <p:spTgt spid="568342"/>
                                        </p:tgtEl>
                                        <p:attrNameLst>
                                          <p:attrName>style.visibility</p:attrName>
                                        </p:attrNameLst>
                                      </p:cBhvr>
                                      <p:to>
                                        <p:strVal val="visible"/>
                                      </p:to>
                                    </p:set>
                                    <p:animEffect transition="in" filter="slide(fromTop)">
                                      <p:cBhvr>
                                        <p:cTn id="78" dur="500"/>
                                        <p:tgtEl>
                                          <p:spTgt spid="568342"/>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12" presetClass="entr" presetSubtype="8" fill="hold" grpId="0" nodeType="clickEffect">
                                  <p:stCondLst>
                                    <p:cond delay="0"/>
                                  </p:stCondLst>
                                  <p:childTnLst>
                                    <p:set>
                                      <p:cBhvr>
                                        <p:cTn id="82" dur="1" fill="hold">
                                          <p:stCondLst>
                                            <p:cond delay="0"/>
                                          </p:stCondLst>
                                        </p:cTn>
                                        <p:tgtEl>
                                          <p:spTgt spid="568333"/>
                                        </p:tgtEl>
                                        <p:attrNameLst>
                                          <p:attrName>style.visibility</p:attrName>
                                        </p:attrNameLst>
                                      </p:cBhvr>
                                      <p:to>
                                        <p:strVal val="visible"/>
                                      </p:to>
                                    </p:set>
                                    <p:animEffect transition="in" filter="slide(fromLeft)">
                                      <p:cBhvr>
                                        <p:cTn id="83" dur="500"/>
                                        <p:tgtEl>
                                          <p:spTgt spid="568333"/>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568350"/>
                                        </p:tgtEl>
                                        <p:attrNameLst>
                                          <p:attrName>style.visibility</p:attrName>
                                        </p:attrNameLst>
                                      </p:cBhvr>
                                      <p:to>
                                        <p:strVal val="visible"/>
                                      </p:to>
                                    </p:set>
                                    <p:animEffect transition="in" filter="slide(fromLeft)">
                                      <p:cBhvr>
                                        <p:cTn id="86" dur="500"/>
                                        <p:tgtEl>
                                          <p:spTgt spid="568350"/>
                                        </p:tgtEl>
                                      </p:cBhvr>
                                    </p:animEffect>
                                  </p:childTnLst>
                                </p:cTn>
                              </p:par>
                            </p:childTnLst>
                          </p:cTn>
                        </p:par>
                        <p:par>
                          <p:cTn id="87" fill="hold" nodeType="afterGroup">
                            <p:stCondLst>
                              <p:cond delay="500"/>
                            </p:stCondLst>
                            <p:childTnLst>
                              <p:par>
                                <p:cTn id="88" presetID="12" presetClass="entr" presetSubtype="1" fill="hold" grpId="0" nodeType="afterEffect">
                                  <p:stCondLst>
                                    <p:cond delay="0"/>
                                  </p:stCondLst>
                                  <p:childTnLst>
                                    <p:set>
                                      <p:cBhvr>
                                        <p:cTn id="89" dur="1" fill="hold">
                                          <p:stCondLst>
                                            <p:cond delay="0"/>
                                          </p:stCondLst>
                                        </p:cTn>
                                        <p:tgtEl>
                                          <p:spTgt spid="568334"/>
                                        </p:tgtEl>
                                        <p:attrNameLst>
                                          <p:attrName>style.visibility</p:attrName>
                                        </p:attrNameLst>
                                      </p:cBhvr>
                                      <p:to>
                                        <p:strVal val="visible"/>
                                      </p:to>
                                    </p:set>
                                    <p:animEffect transition="in" filter="slide(fromTop)">
                                      <p:cBhvr>
                                        <p:cTn id="90" dur="500"/>
                                        <p:tgtEl>
                                          <p:spTgt spid="568334"/>
                                        </p:tgtEl>
                                      </p:cBhvr>
                                    </p:animEffect>
                                  </p:childTnLst>
                                </p:cTn>
                              </p:par>
                              <p:par>
                                <p:cTn id="91" presetID="12" presetClass="entr" presetSubtype="1" fill="hold" grpId="0" nodeType="withEffect">
                                  <p:stCondLst>
                                    <p:cond delay="0"/>
                                  </p:stCondLst>
                                  <p:childTnLst>
                                    <p:set>
                                      <p:cBhvr>
                                        <p:cTn id="92" dur="1" fill="hold">
                                          <p:stCondLst>
                                            <p:cond delay="0"/>
                                          </p:stCondLst>
                                        </p:cTn>
                                        <p:tgtEl>
                                          <p:spTgt spid="568335"/>
                                        </p:tgtEl>
                                        <p:attrNameLst>
                                          <p:attrName>style.visibility</p:attrName>
                                        </p:attrNameLst>
                                      </p:cBhvr>
                                      <p:to>
                                        <p:strVal val="visible"/>
                                      </p:to>
                                    </p:set>
                                    <p:animEffect transition="in" filter="slide(fromTop)">
                                      <p:cBhvr>
                                        <p:cTn id="93" dur="500"/>
                                        <p:tgtEl>
                                          <p:spTgt spid="568335"/>
                                        </p:tgtEl>
                                      </p:cBhvr>
                                    </p:animEffect>
                                  </p:childTnLst>
                                </p:cTn>
                              </p:par>
                            </p:childTnLst>
                          </p:cTn>
                        </p:par>
                      </p:childTnLst>
                    </p:cTn>
                  </p:par>
                  <p:par>
                    <p:cTn id="94" fill="hold" nodeType="clickPar">
                      <p:stCondLst>
                        <p:cond delay="indefinite"/>
                      </p:stCondLst>
                      <p:childTnLst>
                        <p:par>
                          <p:cTn id="95" fill="hold" nodeType="withGroup">
                            <p:stCondLst>
                              <p:cond delay="0"/>
                            </p:stCondLst>
                            <p:childTnLst>
                              <p:par>
                                <p:cTn id="96" presetID="12" presetClass="entr" presetSubtype="8" fill="hold" grpId="0" nodeType="clickEffect">
                                  <p:stCondLst>
                                    <p:cond delay="0"/>
                                  </p:stCondLst>
                                  <p:childTnLst>
                                    <p:set>
                                      <p:cBhvr>
                                        <p:cTn id="97" dur="1" fill="hold">
                                          <p:stCondLst>
                                            <p:cond delay="0"/>
                                          </p:stCondLst>
                                        </p:cTn>
                                        <p:tgtEl>
                                          <p:spTgt spid="568348"/>
                                        </p:tgtEl>
                                        <p:attrNameLst>
                                          <p:attrName>style.visibility</p:attrName>
                                        </p:attrNameLst>
                                      </p:cBhvr>
                                      <p:to>
                                        <p:strVal val="visible"/>
                                      </p:to>
                                    </p:set>
                                    <p:animEffect transition="in" filter="slide(fromLeft)">
                                      <p:cBhvr>
                                        <p:cTn id="98" dur="500"/>
                                        <p:tgtEl>
                                          <p:spTgt spid="568348"/>
                                        </p:tgtEl>
                                      </p:cBhvr>
                                    </p:animEffect>
                                  </p:childTnLst>
                                </p:cTn>
                              </p:par>
                              <p:par>
                                <p:cTn id="99" presetID="12" presetClass="entr" presetSubtype="8" fill="hold" grpId="0" nodeType="withEffect">
                                  <p:stCondLst>
                                    <p:cond delay="0"/>
                                  </p:stCondLst>
                                  <p:childTnLst>
                                    <p:set>
                                      <p:cBhvr>
                                        <p:cTn id="100" dur="1" fill="hold">
                                          <p:stCondLst>
                                            <p:cond delay="0"/>
                                          </p:stCondLst>
                                        </p:cTn>
                                        <p:tgtEl>
                                          <p:spTgt spid="568351"/>
                                        </p:tgtEl>
                                        <p:attrNameLst>
                                          <p:attrName>style.visibility</p:attrName>
                                        </p:attrNameLst>
                                      </p:cBhvr>
                                      <p:to>
                                        <p:strVal val="visible"/>
                                      </p:to>
                                    </p:set>
                                    <p:animEffect transition="in" filter="slide(fromLeft)">
                                      <p:cBhvr>
                                        <p:cTn id="101" dur="500"/>
                                        <p:tgtEl>
                                          <p:spTgt spid="568351"/>
                                        </p:tgtEl>
                                      </p:cBhvr>
                                    </p:animEffect>
                                  </p:childTnLst>
                                </p:cTn>
                              </p:par>
                            </p:childTnLst>
                          </p:cTn>
                        </p:par>
                        <p:par>
                          <p:cTn id="102" fill="hold" nodeType="afterGroup">
                            <p:stCondLst>
                              <p:cond delay="500"/>
                            </p:stCondLst>
                            <p:childTnLst>
                              <p:par>
                                <p:cTn id="103" presetID="1" presetClass="entr" presetSubtype="0" fill="hold" grpId="0" nodeType="afterEffect">
                                  <p:stCondLst>
                                    <p:cond delay="0"/>
                                  </p:stCondLst>
                                  <p:childTnLst>
                                    <p:set>
                                      <p:cBhvr>
                                        <p:cTn id="104" dur="1" fill="hold">
                                          <p:stCondLst>
                                            <p:cond delay="0"/>
                                          </p:stCondLst>
                                        </p:cTn>
                                        <p:tgtEl>
                                          <p:spTgt spid="568347"/>
                                        </p:tgtEl>
                                        <p:attrNameLst>
                                          <p:attrName>style.visibility</p:attrName>
                                        </p:attrNameLst>
                                      </p:cBhvr>
                                      <p:to>
                                        <p:strVal val="visible"/>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2" presetClass="entr" presetSubtype="8" fill="hold" grpId="0" nodeType="clickEffect">
                                  <p:stCondLst>
                                    <p:cond delay="0"/>
                                  </p:stCondLst>
                                  <p:childTnLst>
                                    <p:set>
                                      <p:cBhvr>
                                        <p:cTn id="108" dur="1" fill="hold">
                                          <p:stCondLst>
                                            <p:cond delay="0"/>
                                          </p:stCondLst>
                                        </p:cTn>
                                        <p:tgtEl>
                                          <p:spTgt spid="568349"/>
                                        </p:tgtEl>
                                        <p:attrNameLst>
                                          <p:attrName>style.visibility</p:attrName>
                                        </p:attrNameLst>
                                      </p:cBhvr>
                                      <p:to>
                                        <p:strVal val="visible"/>
                                      </p:to>
                                    </p:set>
                                    <p:animEffect transition="in" filter="slide(fromLeft)">
                                      <p:cBhvr>
                                        <p:cTn id="109" dur="500"/>
                                        <p:tgtEl>
                                          <p:spTgt spid="568349"/>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2" presetClass="entr" presetSubtype="8" fill="hold" grpId="0" nodeType="clickEffect">
                                  <p:stCondLst>
                                    <p:cond delay="0"/>
                                  </p:stCondLst>
                                  <p:childTnLst>
                                    <p:set>
                                      <p:cBhvr>
                                        <p:cTn id="113" dur="1" fill="hold">
                                          <p:stCondLst>
                                            <p:cond delay="0"/>
                                          </p:stCondLst>
                                        </p:cTn>
                                        <p:tgtEl>
                                          <p:spTgt spid="568340"/>
                                        </p:tgtEl>
                                        <p:attrNameLst>
                                          <p:attrName>style.visibility</p:attrName>
                                        </p:attrNameLst>
                                      </p:cBhvr>
                                      <p:to>
                                        <p:strVal val="visible"/>
                                      </p:to>
                                    </p:set>
                                    <p:animEffect transition="in" filter="slide(fromLeft)">
                                      <p:cBhvr>
                                        <p:cTn id="114" dur="500"/>
                                        <p:tgtEl>
                                          <p:spTgt spid="568340"/>
                                        </p:tgtEl>
                                      </p:cBhvr>
                                    </p:animEffec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nodeType="clickEffect">
                                  <p:stCondLst>
                                    <p:cond delay="0"/>
                                  </p:stCondLst>
                                  <p:childTnLst>
                                    <p:set>
                                      <p:cBhvr>
                                        <p:cTn id="118" dur="1" fill="hold">
                                          <p:stCondLst>
                                            <p:cond delay="0"/>
                                          </p:stCondLst>
                                        </p:cTn>
                                        <p:tgtEl>
                                          <p:spTgt spid="568323">
                                            <p:txEl>
                                              <p:pRg st="9" end="9"/>
                                            </p:txEl>
                                          </p:spTgt>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568323">
                                            <p:txEl>
                                              <p:pRg st="10" end="10"/>
                                            </p:txEl>
                                          </p:spTgt>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6832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4" grpId="0" animBg="1"/>
      <p:bldP spid="568325" grpId="0"/>
      <p:bldP spid="568326" grpId="0" animBg="1"/>
      <p:bldP spid="568327" grpId="0"/>
      <p:bldP spid="568328" grpId="0" animBg="1"/>
      <p:bldP spid="568329" grpId="0"/>
      <p:bldP spid="568330" grpId="0" animBg="1"/>
      <p:bldP spid="568331" grpId="0"/>
      <p:bldP spid="568332" grpId="0" animBg="1"/>
      <p:bldP spid="568333" grpId="0" animBg="1"/>
      <p:bldP spid="568334" grpId="0" animBg="1"/>
      <p:bldP spid="568335" grpId="0"/>
      <p:bldP spid="568336" grpId="0" animBg="1"/>
      <p:bldP spid="568337" grpId="0" animBg="1"/>
      <p:bldP spid="568338" grpId="0"/>
      <p:bldP spid="568339" grpId="0"/>
      <p:bldP spid="568340" grpId="0" animBg="1"/>
      <p:bldP spid="568341" grpId="0" animBg="1"/>
      <p:bldP spid="568342" grpId="0" animBg="1"/>
      <p:bldP spid="568343" grpId="0"/>
      <p:bldP spid="568344" grpId="0" animBg="1"/>
      <p:bldP spid="568345" grpId="0" animBg="1"/>
      <p:bldP spid="568346" grpId="0" animBg="1"/>
      <p:bldP spid="568347" grpId="0" animBg="1"/>
      <p:bldP spid="568348" grpId="0" animBg="1"/>
      <p:bldP spid="568349" grpId="0" animBg="1"/>
      <p:bldP spid="568350" grpId="0" animBg="1"/>
      <p:bldP spid="56835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US">
                <a:latin typeface="Garamond" charset="0"/>
                <a:ea typeface="ＭＳ Ｐゴシック" charset="0"/>
                <a:cs typeface="ＭＳ Ｐゴシック" charset="0"/>
              </a:rPr>
              <a:t>Overlapping Runahead Periods</a:t>
            </a:r>
          </a:p>
        </p:txBody>
      </p:sp>
      <p:sp>
        <p:nvSpPr>
          <p:cNvPr id="570371" name="Rectangle 3"/>
          <p:cNvSpPr>
            <a:spLocks noChangeArrowheads="1"/>
          </p:cNvSpPr>
          <p:nvPr/>
        </p:nvSpPr>
        <p:spPr bwMode="auto">
          <a:xfrm>
            <a:off x="685800" y="3352800"/>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72" name="Text Box 4"/>
          <p:cNvSpPr txBox="1">
            <a:spLocks noChangeArrowheads="1"/>
          </p:cNvSpPr>
          <p:nvPr/>
        </p:nvSpPr>
        <p:spPr bwMode="auto">
          <a:xfrm>
            <a:off x="666750" y="331470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570373" name="Rectangle 5"/>
          <p:cNvSpPr>
            <a:spLocks noChangeArrowheads="1"/>
          </p:cNvSpPr>
          <p:nvPr/>
        </p:nvSpPr>
        <p:spPr bwMode="auto">
          <a:xfrm>
            <a:off x="1752600" y="3352800"/>
            <a:ext cx="28194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74" name="Rectangle 6" descr="Large checker board"/>
          <p:cNvSpPr>
            <a:spLocks noChangeArrowheads="1"/>
          </p:cNvSpPr>
          <p:nvPr/>
        </p:nvSpPr>
        <p:spPr bwMode="auto">
          <a:xfrm>
            <a:off x="1752600" y="3810000"/>
            <a:ext cx="2819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75" name="Line 7"/>
          <p:cNvSpPr>
            <a:spLocks noChangeShapeType="1"/>
          </p:cNvSpPr>
          <p:nvPr/>
        </p:nvSpPr>
        <p:spPr bwMode="auto">
          <a:xfrm>
            <a:off x="1752600" y="297180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76" name="Text Box 8"/>
          <p:cNvSpPr txBox="1">
            <a:spLocks noChangeArrowheads="1"/>
          </p:cNvSpPr>
          <p:nvPr/>
        </p:nvSpPr>
        <p:spPr bwMode="auto">
          <a:xfrm>
            <a:off x="762000" y="25908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570377" name="Text Box 9"/>
          <p:cNvSpPr txBox="1">
            <a:spLocks noChangeArrowheads="1"/>
          </p:cNvSpPr>
          <p:nvPr/>
        </p:nvSpPr>
        <p:spPr bwMode="auto">
          <a:xfrm>
            <a:off x="1143000" y="3733800"/>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570378" name="Text Box 10"/>
          <p:cNvSpPr txBox="1">
            <a:spLocks noChangeArrowheads="1"/>
          </p:cNvSpPr>
          <p:nvPr/>
        </p:nvSpPr>
        <p:spPr bwMode="auto">
          <a:xfrm>
            <a:off x="2571750" y="333375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570379" name="Rectangle 11"/>
          <p:cNvSpPr>
            <a:spLocks noChangeArrowheads="1"/>
          </p:cNvSpPr>
          <p:nvPr/>
        </p:nvSpPr>
        <p:spPr bwMode="auto">
          <a:xfrm>
            <a:off x="4800600" y="3352800"/>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0" name="Line 12"/>
          <p:cNvSpPr>
            <a:spLocks noChangeShapeType="1"/>
          </p:cNvSpPr>
          <p:nvPr/>
        </p:nvSpPr>
        <p:spPr bwMode="auto">
          <a:xfrm>
            <a:off x="5241925" y="297180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1" name="Text Box 13"/>
          <p:cNvSpPr txBox="1">
            <a:spLocks noChangeArrowheads="1"/>
          </p:cNvSpPr>
          <p:nvPr/>
        </p:nvSpPr>
        <p:spPr bwMode="auto">
          <a:xfrm>
            <a:off x="5029200" y="259080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2 Miss</a:t>
            </a:r>
          </a:p>
        </p:txBody>
      </p:sp>
      <p:sp>
        <p:nvSpPr>
          <p:cNvPr id="570382" name="Text Box 14"/>
          <p:cNvSpPr txBox="1">
            <a:spLocks noChangeArrowheads="1"/>
          </p:cNvSpPr>
          <p:nvPr/>
        </p:nvSpPr>
        <p:spPr bwMode="auto">
          <a:xfrm>
            <a:off x="4629150" y="374332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2</a:t>
            </a:r>
          </a:p>
        </p:txBody>
      </p:sp>
      <p:sp>
        <p:nvSpPr>
          <p:cNvPr id="570383" name="Rectangle 15"/>
          <p:cNvSpPr>
            <a:spLocks noChangeArrowheads="1"/>
          </p:cNvSpPr>
          <p:nvPr/>
        </p:nvSpPr>
        <p:spPr bwMode="auto">
          <a:xfrm>
            <a:off x="5257800" y="3352800"/>
            <a:ext cx="28194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4" name="Rectangle 16" descr="Large checker board"/>
          <p:cNvSpPr>
            <a:spLocks noChangeArrowheads="1"/>
          </p:cNvSpPr>
          <p:nvPr/>
        </p:nvSpPr>
        <p:spPr bwMode="auto">
          <a:xfrm>
            <a:off x="5257800" y="3810000"/>
            <a:ext cx="2819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5" name="Rectangle 17"/>
          <p:cNvSpPr>
            <a:spLocks noChangeArrowheads="1"/>
          </p:cNvSpPr>
          <p:nvPr/>
        </p:nvSpPr>
        <p:spPr bwMode="auto">
          <a:xfrm>
            <a:off x="8305800" y="3352800"/>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6" name="Line 18"/>
          <p:cNvSpPr>
            <a:spLocks noChangeShapeType="1"/>
          </p:cNvSpPr>
          <p:nvPr/>
        </p:nvSpPr>
        <p:spPr bwMode="auto">
          <a:xfrm>
            <a:off x="4572000" y="373380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7" name="Line 19"/>
          <p:cNvSpPr>
            <a:spLocks noChangeShapeType="1"/>
          </p:cNvSpPr>
          <p:nvPr/>
        </p:nvSpPr>
        <p:spPr bwMode="auto">
          <a:xfrm>
            <a:off x="8077200" y="373380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8" name="Line 20"/>
          <p:cNvSpPr>
            <a:spLocks noChangeShapeType="1"/>
          </p:cNvSpPr>
          <p:nvPr/>
        </p:nvSpPr>
        <p:spPr bwMode="auto">
          <a:xfrm>
            <a:off x="2286000" y="2971800"/>
            <a:ext cx="0" cy="381000"/>
          </a:xfrm>
          <a:prstGeom prst="line">
            <a:avLst/>
          </a:prstGeom>
          <a:noFill/>
          <a:ln w="22225">
            <a:solidFill>
              <a:srgbClr val="660033"/>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89" name="Text Box 21"/>
          <p:cNvSpPr txBox="1">
            <a:spLocks noChangeArrowheads="1"/>
          </p:cNvSpPr>
          <p:nvPr/>
        </p:nvSpPr>
        <p:spPr bwMode="auto">
          <a:xfrm>
            <a:off x="2178050" y="2590800"/>
            <a:ext cx="1327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660033"/>
                </a:solidFill>
                <a:effectLst/>
                <a:uLnTx/>
                <a:uFillTx/>
                <a:latin typeface="Arial" charset="0"/>
                <a:ea typeface="ＭＳ Ｐゴシック" charset="0"/>
                <a:cs typeface="Arial" charset="0"/>
              </a:rPr>
              <a:t>Load 2 INV</a:t>
            </a:r>
          </a:p>
        </p:txBody>
      </p:sp>
      <p:sp>
        <p:nvSpPr>
          <p:cNvPr id="570390" name="Rectangle 22"/>
          <p:cNvSpPr>
            <a:spLocks noChangeArrowheads="1"/>
          </p:cNvSpPr>
          <p:nvPr/>
        </p:nvSpPr>
        <p:spPr bwMode="auto">
          <a:xfrm>
            <a:off x="4572000" y="3352800"/>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91" name="Rectangle 23"/>
          <p:cNvSpPr>
            <a:spLocks noChangeArrowheads="1"/>
          </p:cNvSpPr>
          <p:nvPr/>
        </p:nvSpPr>
        <p:spPr bwMode="auto">
          <a:xfrm>
            <a:off x="8077200" y="3352800"/>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92" name="Line 24"/>
          <p:cNvSpPr>
            <a:spLocks noChangeShapeType="1"/>
          </p:cNvSpPr>
          <p:nvPr/>
        </p:nvSpPr>
        <p:spPr bwMode="auto">
          <a:xfrm>
            <a:off x="4813300" y="2971800"/>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93" name="Text Box 25"/>
          <p:cNvSpPr txBox="1">
            <a:spLocks noChangeArrowheads="1"/>
          </p:cNvSpPr>
          <p:nvPr/>
        </p:nvSpPr>
        <p:spPr bwMode="auto">
          <a:xfrm>
            <a:off x="3803650" y="2590800"/>
            <a:ext cx="12255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charset="0"/>
                <a:ea typeface="ＭＳ Ｐゴシック" charset="0"/>
                <a:cs typeface="Arial" charset="0"/>
              </a:rPr>
              <a:t>Load 1 Hit</a:t>
            </a:r>
          </a:p>
        </p:txBody>
      </p:sp>
      <p:sp>
        <p:nvSpPr>
          <p:cNvPr id="570394" name="Rectangle 26"/>
          <p:cNvSpPr>
            <a:spLocks noChangeArrowheads="1"/>
          </p:cNvSpPr>
          <p:nvPr/>
        </p:nvSpPr>
        <p:spPr bwMode="auto">
          <a:xfrm>
            <a:off x="2286000" y="3352800"/>
            <a:ext cx="2286000" cy="304800"/>
          </a:xfrm>
          <a:prstGeom prst="rect">
            <a:avLst/>
          </a:prstGeom>
          <a:solidFill>
            <a:schemeClr val="tx1"/>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95" name="Rectangle 27"/>
          <p:cNvSpPr>
            <a:spLocks noChangeArrowheads="1"/>
          </p:cNvSpPr>
          <p:nvPr/>
        </p:nvSpPr>
        <p:spPr bwMode="auto">
          <a:xfrm>
            <a:off x="5257800" y="3352800"/>
            <a:ext cx="2286000" cy="304800"/>
          </a:xfrm>
          <a:prstGeom prst="rect">
            <a:avLst/>
          </a:prstGeom>
          <a:solidFill>
            <a:srgbClr val="00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0396" name="Text Box 28"/>
          <p:cNvSpPr txBox="1">
            <a:spLocks noChangeArrowheads="1"/>
          </p:cNvSpPr>
          <p:nvPr/>
        </p:nvSpPr>
        <p:spPr bwMode="auto">
          <a:xfrm>
            <a:off x="2774950" y="3309938"/>
            <a:ext cx="1263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charset="0"/>
                <a:ea typeface="ＭＳ Ｐゴシック" charset="0"/>
                <a:cs typeface="Arial" charset="0"/>
              </a:rPr>
              <a:t>OVERLAP</a:t>
            </a:r>
          </a:p>
        </p:txBody>
      </p:sp>
      <p:sp>
        <p:nvSpPr>
          <p:cNvPr id="570397" name="Text Box 29"/>
          <p:cNvSpPr txBox="1">
            <a:spLocks noChangeArrowheads="1"/>
          </p:cNvSpPr>
          <p:nvPr/>
        </p:nvSpPr>
        <p:spPr bwMode="auto">
          <a:xfrm>
            <a:off x="5743575" y="3305175"/>
            <a:ext cx="12636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charset="0"/>
                <a:ea typeface="ＭＳ Ｐゴシック" charset="0"/>
                <a:cs typeface="Arial" charset="0"/>
              </a:rPr>
              <a:t>OVERLAP</a:t>
            </a:r>
          </a:p>
        </p:txBody>
      </p:sp>
      <p:sp>
        <p:nvSpPr>
          <p:cNvPr id="570398" name="Rectangle 30"/>
          <p:cNvSpPr>
            <a:spLocks noGrp="1" noChangeArrowheads="1"/>
          </p:cNvSpPr>
          <p:nvPr>
            <p:ph type="body" idx="1"/>
          </p:nvPr>
        </p:nvSpPr>
        <p:spPr>
          <a:xfrm>
            <a:off x="228600" y="996950"/>
            <a:ext cx="8610600" cy="5194300"/>
          </a:xfrm>
        </p:spPr>
        <p:txBody>
          <a:bodyPr/>
          <a:lstStyle/>
          <a:p>
            <a:r>
              <a:rPr lang="en-US">
                <a:latin typeface="Tahoma" charset="0"/>
                <a:ea typeface="ＭＳ Ｐゴシック" charset="0"/>
                <a:cs typeface="ＭＳ Ｐゴシック" charset="0"/>
              </a:rPr>
              <a:t>Two runahead periods that execute the same instructions</a:t>
            </a: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Second period is inefficient</a:t>
            </a:r>
          </a:p>
          <a:p>
            <a:endParaRPr lang="en-US">
              <a:latin typeface="Tahoma" charset="0"/>
              <a:ea typeface="ＭＳ Ｐゴシック" charset="0"/>
              <a:cs typeface="ＭＳ Ｐゴシック" charset="0"/>
            </a:endParaRPr>
          </a:p>
        </p:txBody>
      </p:sp>
    </p:spTree>
    <p:extLst>
      <p:ext uri="{BB962C8B-B14F-4D97-AF65-F5344CB8AC3E}">
        <p14:creationId xmlns:p14="http://schemas.microsoft.com/office/powerpoint/2010/main" val="40831402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70371"/>
                                        </p:tgtEl>
                                        <p:attrNameLst>
                                          <p:attrName>style.visibility</p:attrName>
                                        </p:attrNameLst>
                                      </p:cBhvr>
                                      <p:to>
                                        <p:strVal val="visible"/>
                                      </p:to>
                                    </p:set>
                                    <p:animEffect transition="in" filter="slide(fromLeft)">
                                      <p:cBhvr>
                                        <p:cTn id="7" dur="500"/>
                                        <p:tgtEl>
                                          <p:spTgt spid="570371"/>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70372"/>
                                        </p:tgtEl>
                                        <p:attrNameLst>
                                          <p:attrName>style.visibility</p:attrName>
                                        </p:attrNameLst>
                                      </p:cBhvr>
                                      <p:to>
                                        <p:strVal val="visible"/>
                                      </p:to>
                                    </p:set>
                                    <p:animEffect transition="in" filter="slide(fromLeft)">
                                      <p:cBhvr>
                                        <p:cTn id="10" dur="500"/>
                                        <p:tgtEl>
                                          <p:spTgt spid="570372"/>
                                        </p:tgtEl>
                                      </p:cBhvr>
                                    </p:animEffect>
                                  </p:childTnLst>
                                </p:cTn>
                              </p:par>
                            </p:childTnLst>
                          </p:cTn>
                        </p:par>
                        <p:par>
                          <p:cTn id="11" fill="hold" nodeType="afterGroup">
                            <p:stCondLst>
                              <p:cond delay="500"/>
                            </p:stCondLst>
                            <p:childTnLst>
                              <p:par>
                                <p:cTn id="12" presetID="12" presetClass="entr" presetSubtype="1" fill="hold" grpId="0" nodeType="afterEffect">
                                  <p:stCondLst>
                                    <p:cond delay="0"/>
                                  </p:stCondLst>
                                  <p:childTnLst>
                                    <p:set>
                                      <p:cBhvr>
                                        <p:cTn id="13" dur="1" fill="hold">
                                          <p:stCondLst>
                                            <p:cond delay="0"/>
                                          </p:stCondLst>
                                        </p:cTn>
                                        <p:tgtEl>
                                          <p:spTgt spid="570375"/>
                                        </p:tgtEl>
                                        <p:attrNameLst>
                                          <p:attrName>style.visibility</p:attrName>
                                        </p:attrNameLst>
                                      </p:cBhvr>
                                      <p:to>
                                        <p:strVal val="visible"/>
                                      </p:to>
                                    </p:set>
                                    <p:animEffect transition="in" filter="slide(fromTop)">
                                      <p:cBhvr>
                                        <p:cTn id="14" dur="500"/>
                                        <p:tgtEl>
                                          <p:spTgt spid="570375"/>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570376"/>
                                        </p:tgtEl>
                                        <p:attrNameLst>
                                          <p:attrName>style.visibility</p:attrName>
                                        </p:attrNameLst>
                                      </p:cBhvr>
                                      <p:to>
                                        <p:strVal val="visible"/>
                                      </p:to>
                                    </p:set>
                                    <p:animEffect transition="in" filter="slide(fromTop)">
                                      <p:cBhvr>
                                        <p:cTn id="17" dur="500"/>
                                        <p:tgtEl>
                                          <p:spTgt spid="57037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570373"/>
                                        </p:tgtEl>
                                        <p:attrNameLst>
                                          <p:attrName>style.visibility</p:attrName>
                                        </p:attrNameLst>
                                      </p:cBhvr>
                                      <p:to>
                                        <p:strVal val="visible"/>
                                      </p:to>
                                    </p:set>
                                    <p:animEffect transition="in" filter="slide(fromLeft)">
                                      <p:cBhvr>
                                        <p:cTn id="22" dur="500"/>
                                        <p:tgtEl>
                                          <p:spTgt spid="570373"/>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570377"/>
                                        </p:tgtEl>
                                        <p:attrNameLst>
                                          <p:attrName>style.visibility</p:attrName>
                                        </p:attrNameLst>
                                      </p:cBhvr>
                                      <p:to>
                                        <p:strVal val="visible"/>
                                      </p:to>
                                    </p:set>
                                    <p:animEffect transition="in" filter="slide(fromLeft)">
                                      <p:cBhvr>
                                        <p:cTn id="25" dur="500"/>
                                        <p:tgtEl>
                                          <p:spTgt spid="570377"/>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570374"/>
                                        </p:tgtEl>
                                        <p:attrNameLst>
                                          <p:attrName>style.visibility</p:attrName>
                                        </p:attrNameLst>
                                      </p:cBhvr>
                                      <p:to>
                                        <p:strVal val="visible"/>
                                      </p:to>
                                    </p:set>
                                    <p:animEffect transition="in" filter="slide(fromLeft)">
                                      <p:cBhvr>
                                        <p:cTn id="28" dur="500"/>
                                        <p:tgtEl>
                                          <p:spTgt spid="570374"/>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570378"/>
                                        </p:tgtEl>
                                        <p:attrNameLst>
                                          <p:attrName>style.visibility</p:attrName>
                                        </p:attrNameLst>
                                      </p:cBhvr>
                                      <p:to>
                                        <p:strVal val="visible"/>
                                      </p:to>
                                    </p:set>
                                    <p:animEffect transition="in" filter="slide(fromLeft)">
                                      <p:cBhvr>
                                        <p:cTn id="31" dur="500"/>
                                        <p:tgtEl>
                                          <p:spTgt spid="570378"/>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570388"/>
                                        </p:tgtEl>
                                        <p:attrNameLst>
                                          <p:attrName>style.visibility</p:attrName>
                                        </p:attrNameLst>
                                      </p:cBhvr>
                                      <p:to>
                                        <p:strVal val="visible"/>
                                      </p:to>
                                    </p:set>
                                    <p:animEffect transition="in" filter="slide(fromTop)">
                                      <p:cBhvr>
                                        <p:cTn id="34" dur="500"/>
                                        <p:tgtEl>
                                          <p:spTgt spid="570388"/>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570389"/>
                                        </p:tgtEl>
                                        <p:attrNameLst>
                                          <p:attrName>style.visibility</p:attrName>
                                        </p:attrNameLst>
                                      </p:cBhvr>
                                      <p:to>
                                        <p:strVal val="visible"/>
                                      </p:to>
                                    </p:set>
                                    <p:animEffect transition="in" filter="slide(fromTop)">
                                      <p:cBhvr>
                                        <p:cTn id="37" dur="500"/>
                                        <p:tgtEl>
                                          <p:spTgt spid="570389"/>
                                        </p:tgtEl>
                                      </p:cBhvr>
                                    </p:animEffect>
                                  </p:childTnLst>
                                </p:cTn>
                              </p:par>
                            </p:childTnLst>
                          </p:cTn>
                        </p:par>
                        <p:par>
                          <p:cTn id="38" fill="hold" nodeType="afterGroup">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570386"/>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2" presetClass="entr" presetSubtype="8" fill="hold" grpId="0" nodeType="clickEffect">
                                  <p:stCondLst>
                                    <p:cond delay="0"/>
                                  </p:stCondLst>
                                  <p:childTnLst>
                                    <p:set>
                                      <p:cBhvr>
                                        <p:cTn id="44" dur="1" fill="hold">
                                          <p:stCondLst>
                                            <p:cond delay="0"/>
                                          </p:stCondLst>
                                        </p:cTn>
                                        <p:tgtEl>
                                          <p:spTgt spid="570390"/>
                                        </p:tgtEl>
                                        <p:attrNameLst>
                                          <p:attrName>style.visibility</p:attrName>
                                        </p:attrNameLst>
                                      </p:cBhvr>
                                      <p:to>
                                        <p:strVal val="visible"/>
                                      </p:to>
                                    </p:set>
                                    <p:animEffect transition="in" filter="slide(fromLeft)">
                                      <p:cBhvr>
                                        <p:cTn id="45" dur="500"/>
                                        <p:tgtEl>
                                          <p:spTgt spid="570390"/>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1" fill="hold" grpId="0" nodeType="clickEffect">
                                  <p:stCondLst>
                                    <p:cond delay="0"/>
                                  </p:stCondLst>
                                  <p:childTnLst>
                                    <p:set>
                                      <p:cBhvr>
                                        <p:cTn id="49" dur="1" fill="hold">
                                          <p:stCondLst>
                                            <p:cond delay="0"/>
                                          </p:stCondLst>
                                        </p:cTn>
                                        <p:tgtEl>
                                          <p:spTgt spid="570393"/>
                                        </p:tgtEl>
                                        <p:attrNameLst>
                                          <p:attrName>style.visibility</p:attrName>
                                        </p:attrNameLst>
                                      </p:cBhvr>
                                      <p:to>
                                        <p:strVal val="visible"/>
                                      </p:to>
                                    </p:set>
                                    <p:animEffect transition="in" filter="slide(fromTop)">
                                      <p:cBhvr>
                                        <p:cTn id="50" dur="500"/>
                                        <p:tgtEl>
                                          <p:spTgt spid="570393"/>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570392"/>
                                        </p:tgtEl>
                                        <p:attrNameLst>
                                          <p:attrName>style.visibility</p:attrName>
                                        </p:attrNameLst>
                                      </p:cBhvr>
                                      <p:to>
                                        <p:strVal val="visible"/>
                                      </p:to>
                                    </p:set>
                                    <p:animEffect transition="in" filter="slide(fromTop)">
                                      <p:cBhvr>
                                        <p:cTn id="53" dur="500"/>
                                        <p:tgtEl>
                                          <p:spTgt spid="57039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2" presetClass="entr" presetSubtype="8" fill="hold" grpId="0" nodeType="clickEffect">
                                  <p:stCondLst>
                                    <p:cond delay="0"/>
                                  </p:stCondLst>
                                  <p:childTnLst>
                                    <p:set>
                                      <p:cBhvr>
                                        <p:cTn id="57" dur="1" fill="hold">
                                          <p:stCondLst>
                                            <p:cond delay="0"/>
                                          </p:stCondLst>
                                        </p:cTn>
                                        <p:tgtEl>
                                          <p:spTgt spid="570379"/>
                                        </p:tgtEl>
                                        <p:attrNameLst>
                                          <p:attrName>style.visibility</p:attrName>
                                        </p:attrNameLst>
                                      </p:cBhvr>
                                      <p:to>
                                        <p:strVal val="visible"/>
                                      </p:to>
                                    </p:set>
                                    <p:animEffect transition="in" filter="slide(fromLeft)">
                                      <p:cBhvr>
                                        <p:cTn id="58" dur="500"/>
                                        <p:tgtEl>
                                          <p:spTgt spid="570379"/>
                                        </p:tgtEl>
                                      </p:cBhvr>
                                    </p:animEffect>
                                  </p:childTnLst>
                                </p:cTn>
                              </p:par>
                            </p:childTnLst>
                          </p:cTn>
                        </p:par>
                        <p:par>
                          <p:cTn id="59" fill="hold" nodeType="afterGroup">
                            <p:stCondLst>
                              <p:cond delay="500"/>
                            </p:stCondLst>
                            <p:childTnLst>
                              <p:par>
                                <p:cTn id="60" presetID="12" presetClass="entr" presetSubtype="1" fill="hold" grpId="0" nodeType="afterEffect">
                                  <p:stCondLst>
                                    <p:cond delay="0"/>
                                  </p:stCondLst>
                                  <p:childTnLst>
                                    <p:set>
                                      <p:cBhvr>
                                        <p:cTn id="61" dur="1" fill="hold">
                                          <p:stCondLst>
                                            <p:cond delay="0"/>
                                          </p:stCondLst>
                                        </p:cTn>
                                        <p:tgtEl>
                                          <p:spTgt spid="570380"/>
                                        </p:tgtEl>
                                        <p:attrNameLst>
                                          <p:attrName>style.visibility</p:attrName>
                                        </p:attrNameLst>
                                      </p:cBhvr>
                                      <p:to>
                                        <p:strVal val="visible"/>
                                      </p:to>
                                    </p:set>
                                    <p:animEffect transition="in" filter="slide(fromTop)">
                                      <p:cBhvr>
                                        <p:cTn id="62" dur="500"/>
                                        <p:tgtEl>
                                          <p:spTgt spid="570380"/>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70381"/>
                                        </p:tgtEl>
                                        <p:attrNameLst>
                                          <p:attrName>style.visibility</p:attrName>
                                        </p:attrNameLst>
                                      </p:cBhvr>
                                      <p:to>
                                        <p:strVal val="visible"/>
                                      </p:to>
                                    </p:set>
                                    <p:animEffect transition="in" filter="slide(fromTop)">
                                      <p:cBhvr>
                                        <p:cTn id="65" dur="500"/>
                                        <p:tgtEl>
                                          <p:spTgt spid="570381"/>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2" presetClass="entr" presetSubtype="8" fill="hold" grpId="0" nodeType="clickEffect">
                                  <p:stCondLst>
                                    <p:cond delay="0"/>
                                  </p:stCondLst>
                                  <p:childTnLst>
                                    <p:set>
                                      <p:cBhvr>
                                        <p:cTn id="69" dur="1" fill="hold">
                                          <p:stCondLst>
                                            <p:cond delay="0"/>
                                          </p:stCondLst>
                                        </p:cTn>
                                        <p:tgtEl>
                                          <p:spTgt spid="570383"/>
                                        </p:tgtEl>
                                        <p:attrNameLst>
                                          <p:attrName>style.visibility</p:attrName>
                                        </p:attrNameLst>
                                      </p:cBhvr>
                                      <p:to>
                                        <p:strVal val="visible"/>
                                      </p:to>
                                    </p:set>
                                    <p:animEffect transition="in" filter="slide(fromLeft)">
                                      <p:cBhvr>
                                        <p:cTn id="70" dur="500"/>
                                        <p:tgtEl>
                                          <p:spTgt spid="570383"/>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570382"/>
                                        </p:tgtEl>
                                        <p:attrNameLst>
                                          <p:attrName>style.visibility</p:attrName>
                                        </p:attrNameLst>
                                      </p:cBhvr>
                                      <p:to>
                                        <p:strVal val="visible"/>
                                      </p:to>
                                    </p:set>
                                    <p:animEffect transition="in" filter="slide(fromLeft)">
                                      <p:cBhvr>
                                        <p:cTn id="73" dur="500"/>
                                        <p:tgtEl>
                                          <p:spTgt spid="570382"/>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570384"/>
                                        </p:tgtEl>
                                        <p:attrNameLst>
                                          <p:attrName>style.visibility</p:attrName>
                                        </p:attrNameLst>
                                      </p:cBhvr>
                                      <p:to>
                                        <p:strVal val="visible"/>
                                      </p:to>
                                    </p:set>
                                    <p:animEffect transition="in" filter="slide(fromLeft)">
                                      <p:cBhvr>
                                        <p:cTn id="76" dur="500"/>
                                        <p:tgtEl>
                                          <p:spTgt spid="570384"/>
                                        </p:tgtEl>
                                      </p:cBhvr>
                                    </p:animEffect>
                                  </p:childTnLst>
                                </p:cTn>
                              </p:par>
                            </p:childTnLst>
                          </p:cTn>
                        </p:par>
                        <p:par>
                          <p:cTn id="77" fill="hold" nodeType="afterGroup">
                            <p:stCondLst>
                              <p:cond delay="500"/>
                            </p:stCondLst>
                            <p:childTnLst>
                              <p:par>
                                <p:cTn id="78" presetID="1" presetClass="entr" presetSubtype="0" fill="hold" grpId="0" nodeType="afterEffect">
                                  <p:stCondLst>
                                    <p:cond delay="0"/>
                                  </p:stCondLst>
                                  <p:childTnLst>
                                    <p:set>
                                      <p:cBhvr>
                                        <p:cTn id="79" dur="1" fill="hold">
                                          <p:stCondLst>
                                            <p:cond delay="0"/>
                                          </p:stCondLst>
                                        </p:cTn>
                                        <p:tgtEl>
                                          <p:spTgt spid="570387"/>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70391"/>
                                        </p:tgtEl>
                                        <p:attrNameLst>
                                          <p:attrName>style.visibility</p:attrName>
                                        </p:attrNameLst>
                                      </p:cBhvr>
                                      <p:to>
                                        <p:strVal val="visible"/>
                                      </p:to>
                                    </p:set>
                                    <p:animEffect transition="in" filter="slide(fromLeft)">
                                      <p:cBhvr>
                                        <p:cTn id="84" dur="500"/>
                                        <p:tgtEl>
                                          <p:spTgt spid="570391"/>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12" presetClass="entr" presetSubtype="8" fill="hold" grpId="0" nodeType="clickEffect">
                                  <p:stCondLst>
                                    <p:cond delay="0"/>
                                  </p:stCondLst>
                                  <p:childTnLst>
                                    <p:set>
                                      <p:cBhvr>
                                        <p:cTn id="88" dur="1" fill="hold">
                                          <p:stCondLst>
                                            <p:cond delay="0"/>
                                          </p:stCondLst>
                                        </p:cTn>
                                        <p:tgtEl>
                                          <p:spTgt spid="570385"/>
                                        </p:tgtEl>
                                        <p:attrNameLst>
                                          <p:attrName>style.visibility</p:attrName>
                                        </p:attrNameLst>
                                      </p:cBhvr>
                                      <p:to>
                                        <p:strVal val="visible"/>
                                      </p:to>
                                    </p:set>
                                    <p:animEffect transition="in" filter="slide(fromLeft)">
                                      <p:cBhvr>
                                        <p:cTn id="89" dur="500"/>
                                        <p:tgtEl>
                                          <p:spTgt spid="570385"/>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1" presetClass="entr" presetSubtype="0" fill="hold" grpId="0" nodeType="clickEffect">
                                  <p:stCondLst>
                                    <p:cond delay="0"/>
                                  </p:stCondLst>
                                  <p:childTnLst>
                                    <p:set>
                                      <p:cBhvr>
                                        <p:cTn id="93" dur="1" fill="hold">
                                          <p:stCondLst>
                                            <p:cond delay="0"/>
                                          </p:stCondLst>
                                        </p:cTn>
                                        <p:tgtEl>
                                          <p:spTgt spid="570394"/>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570395"/>
                                        </p:tgtEl>
                                        <p:attrNameLst>
                                          <p:attrName>style.visibility</p:attrName>
                                        </p:attrNameLst>
                                      </p:cBhvr>
                                      <p:to>
                                        <p:strVal val="visible"/>
                                      </p:to>
                                    </p:set>
                                  </p:childTnLst>
                                </p:cTn>
                              </p:par>
                            </p:childTnLst>
                          </p:cTn>
                        </p:par>
                        <p:par>
                          <p:cTn id="98" fill="hold" nodeType="afterGroup">
                            <p:stCondLst>
                              <p:cond delay="0"/>
                            </p:stCondLst>
                            <p:childTnLst>
                              <p:par>
                                <p:cTn id="99" presetID="1" presetClass="entr" presetSubtype="0" fill="hold" grpId="0" nodeType="afterEffect">
                                  <p:stCondLst>
                                    <p:cond delay="500"/>
                                  </p:stCondLst>
                                  <p:childTnLst>
                                    <p:set>
                                      <p:cBhvr>
                                        <p:cTn id="100" dur="1" fill="hold">
                                          <p:stCondLst>
                                            <p:cond delay="0"/>
                                          </p:stCondLst>
                                        </p:cTn>
                                        <p:tgtEl>
                                          <p:spTgt spid="570396"/>
                                        </p:tgtEl>
                                        <p:attrNameLst>
                                          <p:attrName>style.visibility</p:attrName>
                                        </p:attrNameLst>
                                      </p:cBhvr>
                                      <p:to>
                                        <p:strVal val="visible"/>
                                      </p:to>
                                    </p:set>
                                  </p:childTnLst>
                                </p:cTn>
                              </p:par>
                              <p:par>
                                <p:cTn id="101" presetID="1" presetClass="entr" presetSubtype="0" fill="hold" grpId="0" nodeType="withEffect">
                                  <p:stCondLst>
                                    <p:cond delay="500"/>
                                  </p:stCondLst>
                                  <p:childTnLst>
                                    <p:set>
                                      <p:cBhvr>
                                        <p:cTn id="102" dur="1" fill="hold">
                                          <p:stCondLst>
                                            <p:cond delay="0"/>
                                          </p:stCondLst>
                                        </p:cTn>
                                        <p:tgtEl>
                                          <p:spTgt spid="570397"/>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nodeType="clickEffect">
                                  <p:stCondLst>
                                    <p:cond delay="0"/>
                                  </p:stCondLst>
                                  <p:childTnLst>
                                    <p:set>
                                      <p:cBhvr>
                                        <p:cTn id="106" dur="1" fill="hold">
                                          <p:stCondLst>
                                            <p:cond delay="0"/>
                                          </p:stCondLst>
                                        </p:cTn>
                                        <p:tgtEl>
                                          <p:spTgt spid="57039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1" grpId="0" animBg="1"/>
      <p:bldP spid="570372" grpId="0"/>
      <p:bldP spid="570373" grpId="0" animBg="1"/>
      <p:bldP spid="570374" grpId="0" animBg="1"/>
      <p:bldP spid="570375" grpId="0" animBg="1"/>
      <p:bldP spid="570376" grpId="0"/>
      <p:bldP spid="570377" grpId="0"/>
      <p:bldP spid="570378" grpId="0"/>
      <p:bldP spid="570379" grpId="0" animBg="1"/>
      <p:bldP spid="570380" grpId="0" animBg="1"/>
      <p:bldP spid="570381" grpId="0"/>
      <p:bldP spid="570382" grpId="0"/>
      <p:bldP spid="570383" grpId="0" animBg="1"/>
      <p:bldP spid="570384" grpId="0" animBg="1"/>
      <p:bldP spid="570385" grpId="0" animBg="1"/>
      <p:bldP spid="570386" grpId="0" animBg="1"/>
      <p:bldP spid="570387" grpId="0" animBg="1"/>
      <p:bldP spid="570388" grpId="0" animBg="1"/>
      <p:bldP spid="570389" grpId="0"/>
      <p:bldP spid="570390" grpId="0" animBg="1"/>
      <p:bldP spid="570391" grpId="0" animBg="1"/>
      <p:bldP spid="570392" grpId="0" animBg="1"/>
      <p:bldP spid="570393" grpId="0"/>
      <p:bldP spid="570394" grpId="0" animBg="1"/>
      <p:bldP spid="570395" grpId="0" animBg="1"/>
      <p:bldP spid="570396" grpId="0"/>
      <p:bldP spid="57039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US">
                <a:latin typeface="Garamond" charset="0"/>
                <a:ea typeface="ＭＳ Ｐゴシック" charset="0"/>
                <a:cs typeface="ＭＳ Ｐゴシック" charset="0"/>
              </a:rPr>
              <a:t>Useless Runahead Periods</a:t>
            </a:r>
          </a:p>
        </p:txBody>
      </p:sp>
      <p:sp>
        <p:nvSpPr>
          <p:cNvPr id="572419" name="Rectangle 3"/>
          <p:cNvSpPr>
            <a:spLocks noGrp="1" noChangeArrowheads="1"/>
          </p:cNvSpPr>
          <p:nvPr>
            <p:ph type="body" idx="1"/>
          </p:nvPr>
        </p:nvSpPr>
        <p:spPr>
          <a:xfrm>
            <a:off x="228600" y="996950"/>
            <a:ext cx="8610600" cy="5194300"/>
          </a:xfrm>
        </p:spPr>
        <p:txBody>
          <a:bodyPr/>
          <a:lstStyle/>
          <a:p>
            <a:pPr>
              <a:lnSpc>
                <a:spcPct val="90000"/>
              </a:lnSpc>
            </a:pPr>
            <a:r>
              <a:rPr lang="en-US" dirty="0">
                <a:latin typeface="Tahoma" charset="0"/>
                <a:ea typeface="ＭＳ Ｐゴシック" charset="0"/>
                <a:cs typeface="ＭＳ Ｐゴシック" charset="0"/>
              </a:rPr>
              <a:t>Periods that do not result in </a:t>
            </a:r>
            <a:r>
              <a:rPr lang="en-US" dirty="0" err="1">
                <a:latin typeface="Tahoma" charset="0"/>
                <a:ea typeface="ＭＳ Ｐゴシック" charset="0"/>
                <a:cs typeface="ＭＳ Ｐゴシック" charset="0"/>
              </a:rPr>
              <a:t>prefetches</a:t>
            </a:r>
            <a:r>
              <a:rPr lang="en-US" dirty="0">
                <a:latin typeface="Tahoma" charset="0"/>
                <a:ea typeface="ＭＳ Ｐゴシック" charset="0"/>
                <a:cs typeface="ＭＳ Ｐゴシック" charset="0"/>
              </a:rPr>
              <a:t> for normal mode </a:t>
            </a:r>
          </a:p>
          <a:p>
            <a:pPr>
              <a:lnSpc>
                <a:spcPct val="90000"/>
              </a:lnSpc>
            </a:pPr>
            <a:endParaRPr lang="en-US" dirty="0">
              <a:latin typeface="Tahoma" charset="0"/>
              <a:ea typeface="ＭＳ Ｐゴシック" charset="0"/>
              <a:cs typeface="ＭＳ Ｐゴシック" charset="0"/>
            </a:endParaRPr>
          </a:p>
          <a:p>
            <a:pPr>
              <a:lnSpc>
                <a:spcPct val="90000"/>
              </a:lnSpc>
            </a:pPr>
            <a:endParaRPr lang="en-US" dirty="0">
              <a:latin typeface="Tahoma" charset="0"/>
              <a:ea typeface="ＭＳ Ｐゴシック" charset="0"/>
              <a:cs typeface="ＭＳ Ｐゴシック" charset="0"/>
            </a:endParaRPr>
          </a:p>
          <a:p>
            <a:pPr>
              <a:lnSpc>
                <a:spcPct val="90000"/>
              </a:lnSpc>
            </a:pPr>
            <a:endParaRPr lang="en-US" dirty="0">
              <a:latin typeface="Tahoma" charset="0"/>
              <a:ea typeface="ＭＳ Ｐゴシック" charset="0"/>
              <a:cs typeface="ＭＳ Ｐゴシック" charset="0"/>
            </a:endParaRPr>
          </a:p>
          <a:p>
            <a:pPr>
              <a:lnSpc>
                <a:spcPct val="90000"/>
              </a:lnSpc>
            </a:pPr>
            <a:endParaRPr lang="en-US" dirty="0">
              <a:latin typeface="Tahoma" charset="0"/>
              <a:ea typeface="ＭＳ Ｐゴシック" charset="0"/>
              <a:cs typeface="ＭＳ Ｐゴシック" charset="0"/>
            </a:endParaRPr>
          </a:p>
          <a:p>
            <a:pPr>
              <a:lnSpc>
                <a:spcPct val="90000"/>
              </a:lnSpc>
            </a:pPr>
            <a:endParaRPr lang="en-US" dirty="0">
              <a:latin typeface="Tahoma" charset="0"/>
              <a:ea typeface="ＭＳ Ｐゴシック" charset="0"/>
              <a:cs typeface="ＭＳ Ｐゴシック" charset="0"/>
            </a:endParaRPr>
          </a:p>
          <a:p>
            <a:pPr>
              <a:lnSpc>
                <a:spcPct val="90000"/>
              </a:lnSpc>
            </a:pPr>
            <a:endParaRPr lang="en-US" dirty="0">
              <a:latin typeface="Tahoma" charset="0"/>
              <a:ea typeface="ＭＳ Ｐゴシック" charset="0"/>
              <a:cs typeface="ＭＳ Ｐゴシック" charset="0"/>
            </a:endParaRPr>
          </a:p>
          <a:p>
            <a:pPr>
              <a:lnSpc>
                <a:spcPct val="90000"/>
              </a:lnSpc>
            </a:pPr>
            <a:r>
              <a:rPr lang="en-US" dirty="0">
                <a:latin typeface="Tahoma" charset="0"/>
                <a:ea typeface="ＭＳ Ｐゴシック" charset="0"/>
                <a:cs typeface="ＭＳ Ｐゴシック" charset="0"/>
              </a:rPr>
              <a:t>They exist due to the lack of memory-level parallelism</a:t>
            </a:r>
          </a:p>
          <a:p>
            <a:pPr>
              <a:lnSpc>
                <a:spcPct val="90000"/>
              </a:lnSpc>
            </a:pPr>
            <a:r>
              <a:rPr lang="en-US" dirty="0">
                <a:latin typeface="Tahoma" charset="0"/>
                <a:ea typeface="ＭＳ Ｐゴシック" charset="0"/>
                <a:cs typeface="ＭＳ Ｐゴシック" charset="0"/>
              </a:rPr>
              <a:t>Mechanism to eliminate useless periods:</a:t>
            </a:r>
          </a:p>
          <a:p>
            <a:pPr lvl="1">
              <a:lnSpc>
                <a:spcPct val="90000"/>
              </a:lnSpc>
            </a:pPr>
            <a:r>
              <a:rPr lang="en-US" dirty="0">
                <a:solidFill>
                  <a:srgbClr val="CC0000"/>
                </a:solidFill>
                <a:latin typeface="Tahoma" charset="0"/>
                <a:ea typeface="ＭＳ Ｐゴシック" charset="0"/>
              </a:rPr>
              <a:t>Predict if a period will generate useful L2 misses</a:t>
            </a:r>
          </a:p>
          <a:p>
            <a:pPr lvl="1">
              <a:lnSpc>
                <a:spcPct val="90000"/>
              </a:lnSpc>
            </a:pPr>
            <a:r>
              <a:rPr lang="en-US" dirty="0">
                <a:latin typeface="Tahoma" charset="0"/>
                <a:ea typeface="ＭＳ Ｐゴシック" charset="0"/>
              </a:rPr>
              <a:t>Estimate a period to be useful if it generated an L2 miss that cannot be captured by the instruction window</a:t>
            </a:r>
          </a:p>
          <a:p>
            <a:pPr lvl="2">
              <a:lnSpc>
                <a:spcPct val="90000"/>
              </a:lnSpc>
            </a:pPr>
            <a:r>
              <a:rPr lang="en-US" dirty="0">
                <a:latin typeface="Tahoma" charset="0"/>
                <a:ea typeface="ＭＳ Ｐゴシック" charset="0"/>
              </a:rPr>
              <a:t>Useless period predictors are trained based on this estimation</a:t>
            </a:r>
          </a:p>
        </p:txBody>
      </p:sp>
      <p:sp>
        <p:nvSpPr>
          <p:cNvPr id="572420" name="Rectangle 4"/>
          <p:cNvSpPr>
            <a:spLocks noChangeArrowheads="1"/>
          </p:cNvSpPr>
          <p:nvPr/>
        </p:nvSpPr>
        <p:spPr bwMode="auto">
          <a:xfrm>
            <a:off x="1771650" y="2743200"/>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21" name="Text Box 5"/>
          <p:cNvSpPr txBox="1">
            <a:spLocks noChangeArrowheads="1"/>
          </p:cNvSpPr>
          <p:nvPr/>
        </p:nvSpPr>
        <p:spPr bwMode="auto">
          <a:xfrm>
            <a:off x="1752600" y="2714625"/>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572422" name="Line 6"/>
          <p:cNvSpPr>
            <a:spLocks noChangeShapeType="1"/>
          </p:cNvSpPr>
          <p:nvPr/>
        </p:nvSpPr>
        <p:spPr bwMode="auto">
          <a:xfrm>
            <a:off x="2838450" y="236220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23" name="Text Box 7"/>
          <p:cNvSpPr txBox="1">
            <a:spLocks noChangeArrowheads="1"/>
          </p:cNvSpPr>
          <p:nvPr/>
        </p:nvSpPr>
        <p:spPr bwMode="auto">
          <a:xfrm>
            <a:off x="1905000" y="2047875"/>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572424" name="Rectangle 8"/>
          <p:cNvSpPr>
            <a:spLocks noChangeArrowheads="1"/>
          </p:cNvSpPr>
          <p:nvPr/>
        </p:nvSpPr>
        <p:spPr bwMode="auto">
          <a:xfrm>
            <a:off x="2838450" y="2743200"/>
            <a:ext cx="280035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25" name="Text Box 9"/>
          <p:cNvSpPr txBox="1">
            <a:spLocks noChangeArrowheads="1"/>
          </p:cNvSpPr>
          <p:nvPr/>
        </p:nvSpPr>
        <p:spPr bwMode="auto">
          <a:xfrm>
            <a:off x="3648075" y="270510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572426" name="Rectangle 10"/>
          <p:cNvSpPr>
            <a:spLocks noChangeArrowheads="1"/>
          </p:cNvSpPr>
          <p:nvPr/>
        </p:nvSpPr>
        <p:spPr bwMode="auto">
          <a:xfrm>
            <a:off x="5638800" y="2743200"/>
            <a:ext cx="24765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27" name="Rectangle 11"/>
          <p:cNvSpPr>
            <a:spLocks noChangeArrowheads="1"/>
          </p:cNvSpPr>
          <p:nvPr/>
        </p:nvSpPr>
        <p:spPr bwMode="auto">
          <a:xfrm>
            <a:off x="5886450" y="2743200"/>
            <a:ext cx="74295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28" name="Rectangle 12" descr="Large checker board"/>
          <p:cNvSpPr>
            <a:spLocks noChangeArrowheads="1"/>
          </p:cNvSpPr>
          <p:nvPr/>
        </p:nvSpPr>
        <p:spPr bwMode="auto">
          <a:xfrm>
            <a:off x="2838450" y="3200400"/>
            <a:ext cx="2800350" cy="1428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29" name="Text Box 13"/>
          <p:cNvSpPr txBox="1">
            <a:spLocks noChangeArrowheads="1"/>
          </p:cNvSpPr>
          <p:nvPr/>
        </p:nvSpPr>
        <p:spPr bwMode="auto">
          <a:xfrm>
            <a:off x="2228850" y="3124200"/>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572430" name="Line 14"/>
          <p:cNvSpPr>
            <a:spLocks noChangeShapeType="1"/>
          </p:cNvSpPr>
          <p:nvPr/>
        </p:nvSpPr>
        <p:spPr bwMode="auto">
          <a:xfrm>
            <a:off x="5886450" y="2362200"/>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72431" name="Text Box 15"/>
          <p:cNvSpPr txBox="1">
            <a:spLocks noChangeArrowheads="1"/>
          </p:cNvSpPr>
          <p:nvPr/>
        </p:nvSpPr>
        <p:spPr bwMode="auto">
          <a:xfrm>
            <a:off x="5029200" y="2052638"/>
            <a:ext cx="1225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charset="0"/>
                <a:ea typeface="ＭＳ Ｐゴシック" charset="0"/>
                <a:cs typeface="Arial" charset="0"/>
              </a:rPr>
              <a:t>Load 1 Hit</a:t>
            </a:r>
          </a:p>
        </p:txBody>
      </p:sp>
      <p:sp>
        <p:nvSpPr>
          <p:cNvPr id="572432" name="Line 16"/>
          <p:cNvSpPr>
            <a:spLocks noChangeShapeType="1"/>
          </p:cNvSpPr>
          <p:nvPr/>
        </p:nvSpPr>
        <p:spPr bwMode="auto">
          <a:xfrm>
            <a:off x="5657850" y="312420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Tree>
    <p:custDataLst>
      <p:tags r:id="rId1"/>
    </p:custDataLst>
    <p:extLst>
      <p:ext uri="{BB962C8B-B14F-4D97-AF65-F5344CB8AC3E}">
        <p14:creationId xmlns:p14="http://schemas.microsoft.com/office/powerpoint/2010/main" val="584142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572420"/>
                                        </p:tgtEl>
                                        <p:attrNameLst>
                                          <p:attrName>style.visibility</p:attrName>
                                        </p:attrNameLst>
                                      </p:cBhvr>
                                      <p:to>
                                        <p:strVal val="visible"/>
                                      </p:to>
                                    </p:set>
                                    <p:animEffect transition="in" filter="slide(fromLeft)">
                                      <p:cBhvr>
                                        <p:cTn id="7" dur="500"/>
                                        <p:tgtEl>
                                          <p:spTgt spid="572420"/>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72421"/>
                                        </p:tgtEl>
                                        <p:attrNameLst>
                                          <p:attrName>style.visibility</p:attrName>
                                        </p:attrNameLst>
                                      </p:cBhvr>
                                      <p:to>
                                        <p:strVal val="visible"/>
                                      </p:to>
                                    </p:set>
                                    <p:animEffect transition="in" filter="slide(fromLeft)">
                                      <p:cBhvr>
                                        <p:cTn id="10" dur="500"/>
                                        <p:tgtEl>
                                          <p:spTgt spid="572421"/>
                                        </p:tgtEl>
                                      </p:cBhvr>
                                    </p:animEffect>
                                  </p:childTnLst>
                                </p:cTn>
                              </p:par>
                            </p:childTnLst>
                          </p:cTn>
                        </p:par>
                        <p:par>
                          <p:cTn id="11" fill="hold" nodeType="afterGroup">
                            <p:stCondLst>
                              <p:cond delay="500"/>
                            </p:stCondLst>
                            <p:childTnLst>
                              <p:par>
                                <p:cTn id="12" presetID="12" presetClass="entr" presetSubtype="1" fill="hold" grpId="0" nodeType="afterEffect">
                                  <p:stCondLst>
                                    <p:cond delay="0"/>
                                  </p:stCondLst>
                                  <p:childTnLst>
                                    <p:set>
                                      <p:cBhvr>
                                        <p:cTn id="13" dur="1" fill="hold">
                                          <p:stCondLst>
                                            <p:cond delay="0"/>
                                          </p:stCondLst>
                                        </p:cTn>
                                        <p:tgtEl>
                                          <p:spTgt spid="572422"/>
                                        </p:tgtEl>
                                        <p:attrNameLst>
                                          <p:attrName>style.visibility</p:attrName>
                                        </p:attrNameLst>
                                      </p:cBhvr>
                                      <p:to>
                                        <p:strVal val="visible"/>
                                      </p:to>
                                    </p:set>
                                    <p:animEffect transition="in" filter="slide(fromTop)">
                                      <p:cBhvr>
                                        <p:cTn id="14" dur="500"/>
                                        <p:tgtEl>
                                          <p:spTgt spid="572422"/>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572423"/>
                                        </p:tgtEl>
                                        <p:attrNameLst>
                                          <p:attrName>style.visibility</p:attrName>
                                        </p:attrNameLst>
                                      </p:cBhvr>
                                      <p:to>
                                        <p:strVal val="visible"/>
                                      </p:to>
                                    </p:set>
                                    <p:animEffect transition="in" filter="slide(fromTop)">
                                      <p:cBhvr>
                                        <p:cTn id="17" dur="500"/>
                                        <p:tgtEl>
                                          <p:spTgt spid="5724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572424"/>
                                        </p:tgtEl>
                                        <p:attrNameLst>
                                          <p:attrName>style.visibility</p:attrName>
                                        </p:attrNameLst>
                                      </p:cBhvr>
                                      <p:to>
                                        <p:strVal val="visible"/>
                                      </p:to>
                                    </p:set>
                                    <p:animEffect transition="in" filter="slide(fromLeft)">
                                      <p:cBhvr>
                                        <p:cTn id="22" dur="500"/>
                                        <p:tgtEl>
                                          <p:spTgt spid="572424"/>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572425"/>
                                        </p:tgtEl>
                                        <p:attrNameLst>
                                          <p:attrName>style.visibility</p:attrName>
                                        </p:attrNameLst>
                                      </p:cBhvr>
                                      <p:to>
                                        <p:strVal val="visible"/>
                                      </p:to>
                                    </p:set>
                                    <p:animEffect transition="in" filter="slide(fromLeft)">
                                      <p:cBhvr>
                                        <p:cTn id="25" dur="500"/>
                                        <p:tgtEl>
                                          <p:spTgt spid="572425"/>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572429"/>
                                        </p:tgtEl>
                                        <p:attrNameLst>
                                          <p:attrName>style.visibility</p:attrName>
                                        </p:attrNameLst>
                                      </p:cBhvr>
                                      <p:to>
                                        <p:strVal val="visible"/>
                                      </p:to>
                                    </p:set>
                                    <p:animEffect transition="in" filter="slide(fromLeft)">
                                      <p:cBhvr>
                                        <p:cTn id="28" dur="500"/>
                                        <p:tgtEl>
                                          <p:spTgt spid="572429"/>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572428"/>
                                        </p:tgtEl>
                                        <p:attrNameLst>
                                          <p:attrName>style.visibility</p:attrName>
                                        </p:attrNameLst>
                                      </p:cBhvr>
                                      <p:to>
                                        <p:strVal val="visible"/>
                                      </p:to>
                                    </p:set>
                                    <p:animEffect transition="in" filter="slide(fromLeft)">
                                      <p:cBhvr>
                                        <p:cTn id="31" dur="500"/>
                                        <p:tgtEl>
                                          <p:spTgt spid="572428"/>
                                        </p:tgtEl>
                                      </p:cBhvr>
                                    </p:animEffec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57243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8" fill="hold" grpId="0" nodeType="clickEffect">
                                  <p:stCondLst>
                                    <p:cond delay="0"/>
                                  </p:stCondLst>
                                  <p:childTnLst>
                                    <p:set>
                                      <p:cBhvr>
                                        <p:cTn id="38" dur="1" fill="hold">
                                          <p:stCondLst>
                                            <p:cond delay="0"/>
                                          </p:stCondLst>
                                        </p:cTn>
                                        <p:tgtEl>
                                          <p:spTgt spid="572426"/>
                                        </p:tgtEl>
                                        <p:attrNameLst>
                                          <p:attrName>style.visibility</p:attrName>
                                        </p:attrNameLst>
                                      </p:cBhvr>
                                      <p:to>
                                        <p:strVal val="visible"/>
                                      </p:to>
                                    </p:set>
                                    <p:animEffect transition="in" filter="slide(fromLeft)">
                                      <p:cBhvr>
                                        <p:cTn id="39" dur="500"/>
                                        <p:tgtEl>
                                          <p:spTgt spid="57242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2" presetClass="entr" presetSubtype="1" fill="hold" grpId="0" nodeType="clickEffect">
                                  <p:stCondLst>
                                    <p:cond delay="0"/>
                                  </p:stCondLst>
                                  <p:childTnLst>
                                    <p:set>
                                      <p:cBhvr>
                                        <p:cTn id="43" dur="1" fill="hold">
                                          <p:stCondLst>
                                            <p:cond delay="0"/>
                                          </p:stCondLst>
                                        </p:cTn>
                                        <p:tgtEl>
                                          <p:spTgt spid="572431"/>
                                        </p:tgtEl>
                                        <p:attrNameLst>
                                          <p:attrName>style.visibility</p:attrName>
                                        </p:attrNameLst>
                                      </p:cBhvr>
                                      <p:to>
                                        <p:strVal val="visible"/>
                                      </p:to>
                                    </p:set>
                                    <p:animEffect transition="in" filter="slide(fromTop)">
                                      <p:cBhvr>
                                        <p:cTn id="44" dur="500"/>
                                        <p:tgtEl>
                                          <p:spTgt spid="572431"/>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572430"/>
                                        </p:tgtEl>
                                        <p:attrNameLst>
                                          <p:attrName>style.visibility</p:attrName>
                                        </p:attrNameLst>
                                      </p:cBhvr>
                                      <p:to>
                                        <p:strVal val="visible"/>
                                      </p:to>
                                    </p:set>
                                    <p:animEffect transition="in" filter="slide(fromTop)">
                                      <p:cBhvr>
                                        <p:cTn id="47" dur="500"/>
                                        <p:tgtEl>
                                          <p:spTgt spid="57243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2" presetClass="entr" presetSubtype="8" fill="hold" grpId="0" nodeType="clickEffect">
                                  <p:stCondLst>
                                    <p:cond delay="0"/>
                                  </p:stCondLst>
                                  <p:childTnLst>
                                    <p:set>
                                      <p:cBhvr>
                                        <p:cTn id="51" dur="1" fill="hold">
                                          <p:stCondLst>
                                            <p:cond delay="0"/>
                                          </p:stCondLst>
                                        </p:cTn>
                                        <p:tgtEl>
                                          <p:spTgt spid="572427"/>
                                        </p:tgtEl>
                                        <p:attrNameLst>
                                          <p:attrName>style.visibility</p:attrName>
                                        </p:attrNameLst>
                                      </p:cBhvr>
                                      <p:to>
                                        <p:strVal val="visible"/>
                                      </p:to>
                                    </p:set>
                                    <p:animEffect transition="in" filter="slide(fromLeft)">
                                      <p:cBhvr>
                                        <p:cTn id="52" dur="500"/>
                                        <p:tgtEl>
                                          <p:spTgt spid="572427"/>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0"/>
                                          </p:stCondLst>
                                        </p:cTn>
                                        <p:tgtEl>
                                          <p:spTgt spid="572419">
                                            <p:txEl>
                                              <p:pRg st="7" end="7"/>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72419">
                                            <p:txEl>
                                              <p:pRg st="8" end="8"/>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72419">
                                            <p:txEl>
                                              <p:pRg st="9" end="9"/>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72419">
                                            <p:txEl>
                                              <p:pRg st="10" end="1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7241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0" grpId="0" animBg="1"/>
      <p:bldP spid="572421" grpId="0"/>
      <p:bldP spid="572422" grpId="0" animBg="1"/>
      <p:bldP spid="572423" grpId="0"/>
      <p:bldP spid="572424" grpId="0" animBg="1"/>
      <p:bldP spid="572425" grpId="0"/>
      <p:bldP spid="572426" grpId="0" animBg="1"/>
      <p:bldP spid="572427" grpId="0" animBg="1"/>
      <p:bldP spid="572428" grpId="0" animBg="1"/>
      <p:bldP spid="572429" grpId="0"/>
      <p:bldP spid="572430" grpId="0" animBg="1"/>
      <p:bldP spid="572431" grpId="0"/>
      <p:bldP spid="57243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04800" y="919163"/>
            <a:ext cx="8153400" cy="5329237"/>
          </a:xfrm>
          <a:noFill/>
        </p:spPr>
      </p:pic>
      <p:sp>
        <p:nvSpPr>
          <p:cNvPr id="66562" name="Rectangle 3"/>
          <p:cNvSpPr>
            <a:spLocks noGrp="1" noChangeArrowheads="1"/>
          </p:cNvSpPr>
          <p:nvPr>
            <p:ph type="title"/>
          </p:nvPr>
        </p:nvSpPr>
        <p:spPr/>
        <p:txBody>
          <a:bodyPr/>
          <a:lstStyle/>
          <a:p>
            <a:r>
              <a:rPr lang="en-US">
                <a:latin typeface="Garamond" charset="0"/>
              </a:rPr>
              <a:t>Overall Impact on Executed Instructions</a:t>
            </a:r>
          </a:p>
        </p:txBody>
      </p:sp>
      <p:sp>
        <p:nvSpPr>
          <p:cNvPr id="586756" name="Line 4"/>
          <p:cNvSpPr>
            <a:spLocks noChangeShapeType="1"/>
          </p:cNvSpPr>
          <p:nvPr/>
        </p:nvSpPr>
        <p:spPr bwMode="auto">
          <a:xfrm>
            <a:off x="1181100" y="3200400"/>
            <a:ext cx="0" cy="2133600"/>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57" name="Line 5"/>
          <p:cNvSpPr>
            <a:spLocks noChangeShapeType="1"/>
          </p:cNvSpPr>
          <p:nvPr/>
        </p:nvSpPr>
        <p:spPr bwMode="auto">
          <a:xfrm>
            <a:off x="3105150" y="3609975"/>
            <a:ext cx="0" cy="1828800"/>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58" name="Line 6"/>
          <p:cNvSpPr>
            <a:spLocks noChangeShapeType="1"/>
          </p:cNvSpPr>
          <p:nvPr/>
        </p:nvSpPr>
        <p:spPr bwMode="auto">
          <a:xfrm>
            <a:off x="8343900" y="4467225"/>
            <a:ext cx="0" cy="762000"/>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59" name="Line 7"/>
          <p:cNvSpPr>
            <a:spLocks noChangeShapeType="1"/>
          </p:cNvSpPr>
          <p:nvPr/>
        </p:nvSpPr>
        <p:spPr bwMode="auto">
          <a:xfrm>
            <a:off x="5305425" y="1143000"/>
            <a:ext cx="0" cy="1447800"/>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60" name="Line 8"/>
          <p:cNvSpPr>
            <a:spLocks noChangeShapeType="1"/>
          </p:cNvSpPr>
          <p:nvPr/>
        </p:nvSpPr>
        <p:spPr bwMode="auto">
          <a:xfrm>
            <a:off x="2828925" y="2657475"/>
            <a:ext cx="0" cy="1990725"/>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61" name="Line 9"/>
          <p:cNvSpPr>
            <a:spLocks noChangeShapeType="1"/>
          </p:cNvSpPr>
          <p:nvPr/>
        </p:nvSpPr>
        <p:spPr bwMode="auto">
          <a:xfrm>
            <a:off x="4495800" y="3581400"/>
            <a:ext cx="0" cy="1524000"/>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62" name="Line 10"/>
          <p:cNvSpPr>
            <a:spLocks noChangeShapeType="1"/>
          </p:cNvSpPr>
          <p:nvPr/>
        </p:nvSpPr>
        <p:spPr bwMode="auto">
          <a:xfrm>
            <a:off x="7781925" y="2362200"/>
            <a:ext cx="0" cy="2438400"/>
          </a:xfrm>
          <a:prstGeom prst="line">
            <a:avLst/>
          </a:prstGeom>
          <a:noFill/>
          <a:ln w="38100">
            <a:solidFill>
              <a:srgbClr val="008000"/>
            </a:solidFill>
            <a:round/>
            <a:headEnd type="oval" w="med" len="me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6763" name="Text Box 11"/>
          <p:cNvSpPr txBox="1">
            <a:spLocks noChangeArrowheads="1"/>
          </p:cNvSpPr>
          <p:nvPr/>
        </p:nvSpPr>
        <p:spPr bwMode="auto">
          <a:xfrm>
            <a:off x="8382000" y="42672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3399"/>
                </a:solidFill>
                <a:effectLst/>
                <a:uLnTx/>
                <a:uFillTx/>
                <a:latin typeface="Arial" charset="0"/>
                <a:ea typeface="ＭＳ Ｐゴシック" charset="0"/>
                <a:cs typeface="Arial" charset="0"/>
              </a:rPr>
              <a:t>26.5%</a:t>
            </a:r>
          </a:p>
        </p:txBody>
      </p:sp>
      <p:sp>
        <p:nvSpPr>
          <p:cNvPr id="586764" name="Text Box 12"/>
          <p:cNvSpPr txBox="1">
            <a:spLocks noChangeArrowheads="1"/>
          </p:cNvSpPr>
          <p:nvPr/>
        </p:nvSpPr>
        <p:spPr bwMode="auto">
          <a:xfrm>
            <a:off x="8382000" y="5029200"/>
            <a:ext cx="7620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6.2%</a:t>
            </a:r>
          </a:p>
        </p:txBody>
      </p:sp>
    </p:spTree>
    <p:custDataLst>
      <p:tags r:id="rId1"/>
    </p:custDataLst>
    <p:extLst>
      <p:ext uri="{BB962C8B-B14F-4D97-AF65-F5344CB8AC3E}">
        <p14:creationId xmlns:p14="http://schemas.microsoft.com/office/powerpoint/2010/main" val="36271166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586758"/>
                                        </p:tgtEl>
                                        <p:attrNameLst>
                                          <p:attrName>style.visibility</p:attrName>
                                        </p:attrNameLst>
                                      </p:cBhvr>
                                      <p:to>
                                        <p:strVal val="visible"/>
                                      </p:to>
                                    </p:set>
                                    <p:anim calcmode="lin" valueType="num">
                                      <p:cBhvr>
                                        <p:cTn id="7" dur="500" fill="hold"/>
                                        <p:tgtEl>
                                          <p:spTgt spid="586758"/>
                                        </p:tgtEl>
                                        <p:attrNameLst>
                                          <p:attrName>ppt_x</p:attrName>
                                        </p:attrNameLst>
                                      </p:cBhvr>
                                      <p:tavLst>
                                        <p:tav tm="0">
                                          <p:val>
                                            <p:strVal val="#ppt_x"/>
                                          </p:val>
                                        </p:tav>
                                        <p:tav tm="100000">
                                          <p:val>
                                            <p:strVal val="#ppt_x"/>
                                          </p:val>
                                        </p:tav>
                                      </p:tavLst>
                                    </p:anim>
                                    <p:anim calcmode="lin" valueType="num">
                                      <p:cBhvr>
                                        <p:cTn id="8" dur="500" fill="hold"/>
                                        <p:tgtEl>
                                          <p:spTgt spid="586758"/>
                                        </p:tgtEl>
                                        <p:attrNameLst>
                                          <p:attrName>ppt_y</p:attrName>
                                        </p:attrNameLst>
                                      </p:cBhvr>
                                      <p:tavLst>
                                        <p:tav tm="0">
                                          <p:val>
                                            <p:strVal val="#ppt_y-#ppt_h/2"/>
                                          </p:val>
                                        </p:tav>
                                        <p:tav tm="100000">
                                          <p:val>
                                            <p:strVal val="#ppt_y"/>
                                          </p:val>
                                        </p:tav>
                                      </p:tavLst>
                                    </p:anim>
                                    <p:anim calcmode="lin" valueType="num">
                                      <p:cBhvr>
                                        <p:cTn id="9" dur="500" fill="hold"/>
                                        <p:tgtEl>
                                          <p:spTgt spid="586758"/>
                                        </p:tgtEl>
                                        <p:attrNameLst>
                                          <p:attrName>ppt_w</p:attrName>
                                        </p:attrNameLst>
                                      </p:cBhvr>
                                      <p:tavLst>
                                        <p:tav tm="0">
                                          <p:val>
                                            <p:strVal val="#ppt_w"/>
                                          </p:val>
                                        </p:tav>
                                        <p:tav tm="100000">
                                          <p:val>
                                            <p:strVal val="#ppt_w"/>
                                          </p:val>
                                        </p:tav>
                                      </p:tavLst>
                                    </p:anim>
                                    <p:anim calcmode="lin" valueType="num">
                                      <p:cBhvr>
                                        <p:cTn id="10" dur="500" fill="hold"/>
                                        <p:tgtEl>
                                          <p:spTgt spid="586758"/>
                                        </p:tgtEl>
                                        <p:attrNameLst>
                                          <p:attrName>ppt_h</p:attrName>
                                        </p:attrNameLst>
                                      </p:cBhvr>
                                      <p:tavLst>
                                        <p:tav tm="0">
                                          <p:val>
                                            <p:fltVal val="0"/>
                                          </p:val>
                                        </p:tav>
                                        <p:tav tm="100000">
                                          <p:val>
                                            <p:strVal val="#ppt_h"/>
                                          </p:val>
                                        </p:tav>
                                      </p:tavLst>
                                    </p:anim>
                                  </p:childTnLst>
                                </p:cTn>
                              </p:par>
                              <p:par>
                                <p:cTn id="11" presetID="1" presetClass="entr" presetSubtype="0" fill="hold" grpId="0" nodeType="withEffect">
                                  <p:stCondLst>
                                    <p:cond delay="0"/>
                                  </p:stCondLst>
                                  <p:childTnLst>
                                    <p:set>
                                      <p:cBhvr>
                                        <p:cTn id="12" dur="1" fill="hold">
                                          <p:stCondLst>
                                            <p:cond delay="0"/>
                                          </p:stCondLst>
                                        </p:cTn>
                                        <p:tgtEl>
                                          <p:spTgt spid="5867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8676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 fill="hold" grpId="0" nodeType="clickEffect">
                                  <p:stCondLst>
                                    <p:cond delay="0"/>
                                  </p:stCondLst>
                                  <p:childTnLst>
                                    <p:set>
                                      <p:cBhvr>
                                        <p:cTn id="18" dur="1" fill="hold">
                                          <p:stCondLst>
                                            <p:cond delay="0"/>
                                          </p:stCondLst>
                                        </p:cTn>
                                        <p:tgtEl>
                                          <p:spTgt spid="586756"/>
                                        </p:tgtEl>
                                        <p:attrNameLst>
                                          <p:attrName>style.visibility</p:attrName>
                                        </p:attrNameLst>
                                      </p:cBhvr>
                                      <p:to>
                                        <p:strVal val="visible"/>
                                      </p:to>
                                    </p:set>
                                    <p:anim calcmode="lin" valueType="num">
                                      <p:cBhvr>
                                        <p:cTn id="19" dur="500" fill="hold"/>
                                        <p:tgtEl>
                                          <p:spTgt spid="586756"/>
                                        </p:tgtEl>
                                        <p:attrNameLst>
                                          <p:attrName>ppt_x</p:attrName>
                                        </p:attrNameLst>
                                      </p:cBhvr>
                                      <p:tavLst>
                                        <p:tav tm="0">
                                          <p:val>
                                            <p:strVal val="#ppt_x"/>
                                          </p:val>
                                        </p:tav>
                                        <p:tav tm="100000">
                                          <p:val>
                                            <p:strVal val="#ppt_x"/>
                                          </p:val>
                                        </p:tav>
                                      </p:tavLst>
                                    </p:anim>
                                    <p:anim calcmode="lin" valueType="num">
                                      <p:cBhvr>
                                        <p:cTn id="20" dur="500" fill="hold"/>
                                        <p:tgtEl>
                                          <p:spTgt spid="586756"/>
                                        </p:tgtEl>
                                        <p:attrNameLst>
                                          <p:attrName>ppt_y</p:attrName>
                                        </p:attrNameLst>
                                      </p:cBhvr>
                                      <p:tavLst>
                                        <p:tav tm="0">
                                          <p:val>
                                            <p:strVal val="#ppt_y-#ppt_h/2"/>
                                          </p:val>
                                        </p:tav>
                                        <p:tav tm="100000">
                                          <p:val>
                                            <p:strVal val="#ppt_y"/>
                                          </p:val>
                                        </p:tav>
                                      </p:tavLst>
                                    </p:anim>
                                    <p:anim calcmode="lin" valueType="num">
                                      <p:cBhvr>
                                        <p:cTn id="21" dur="500" fill="hold"/>
                                        <p:tgtEl>
                                          <p:spTgt spid="586756"/>
                                        </p:tgtEl>
                                        <p:attrNameLst>
                                          <p:attrName>ppt_w</p:attrName>
                                        </p:attrNameLst>
                                      </p:cBhvr>
                                      <p:tavLst>
                                        <p:tav tm="0">
                                          <p:val>
                                            <p:strVal val="#ppt_w"/>
                                          </p:val>
                                        </p:tav>
                                        <p:tav tm="100000">
                                          <p:val>
                                            <p:strVal val="#ppt_w"/>
                                          </p:val>
                                        </p:tav>
                                      </p:tavLst>
                                    </p:anim>
                                    <p:anim calcmode="lin" valueType="num">
                                      <p:cBhvr>
                                        <p:cTn id="22" dur="500" fill="hold"/>
                                        <p:tgtEl>
                                          <p:spTgt spid="586756"/>
                                        </p:tgtEl>
                                        <p:attrNameLst>
                                          <p:attrName>ppt_h</p:attrName>
                                        </p:attrNameLst>
                                      </p:cBhvr>
                                      <p:tavLst>
                                        <p:tav tm="0">
                                          <p:val>
                                            <p:fltVal val="0"/>
                                          </p:val>
                                        </p:tav>
                                        <p:tav tm="100000">
                                          <p:val>
                                            <p:strVal val="#ppt_h"/>
                                          </p:val>
                                        </p:tav>
                                      </p:tavLst>
                                    </p:anim>
                                  </p:childTnLst>
                                </p:cTn>
                              </p:par>
                              <p:par>
                                <p:cTn id="23" presetID="17" presetClass="entr" presetSubtype="1" fill="hold" grpId="0" nodeType="withEffect">
                                  <p:stCondLst>
                                    <p:cond delay="0"/>
                                  </p:stCondLst>
                                  <p:childTnLst>
                                    <p:set>
                                      <p:cBhvr>
                                        <p:cTn id="24" dur="1" fill="hold">
                                          <p:stCondLst>
                                            <p:cond delay="0"/>
                                          </p:stCondLst>
                                        </p:cTn>
                                        <p:tgtEl>
                                          <p:spTgt spid="586757"/>
                                        </p:tgtEl>
                                        <p:attrNameLst>
                                          <p:attrName>style.visibility</p:attrName>
                                        </p:attrNameLst>
                                      </p:cBhvr>
                                      <p:to>
                                        <p:strVal val="visible"/>
                                      </p:to>
                                    </p:set>
                                    <p:anim calcmode="lin" valueType="num">
                                      <p:cBhvr>
                                        <p:cTn id="25" dur="500" fill="hold"/>
                                        <p:tgtEl>
                                          <p:spTgt spid="586757"/>
                                        </p:tgtEl>
                                        <p:attrNameLst>
                                          <p:attrName>ppt_x</p:attrName>
                                        </p:attrNameLst>
                                      </p:cBhvr>
                                      <p:tavLst>
                                        <p:tav tm="0">
                                          <p:val>
                                            <p:strVal val="#ppt_x"/>
                                          </p:val>
                                        </p:tav>
                                        <p:tav tm="100000">
                                          <p:val>
                                            <p:strVal val="#ppt_x"/>
                                          </p:val>
                                        </p:tav>
                                      </p:tavLst>
                                    </p:anim>
                                    <p:anim calcmode="lin" valueType="num">
                                      <p:cBhvr>
                                        <p:cTn id="26" dur="500" fill="hold"/>
                                        <p:tgtEl>
                                          <p:spTgt spid="586757"/>
                                        </p:tgtEl>
                                        <p:attrNameLst>
                                          <p:attrName>ppt_y</p:attrName>
                                        </p:attrNameLst>
                                      </p:cBhvr>
                                      <p:tavLst>
                                        <p:tav tm="0">
                                          <p:val>
                                            <p:strVal val="#ppt_y-#ppt_h/2"/>
                                          </p:val>
                                        </p:tav>
                                        <p:tav tm="100000">
                                          <p:val>
                                            <p:strVal val="#ppt_y"/>
                                          </p:val>
                                        </p:tav>
                                      </p:tavLst>
                                    </p:anim>
                                    <p:anim calcmode="lin" valueType="num">
                                      <p:cBhvr>
                                        <p:cTn id="27" dur="500" fill="hold"/>
                                        <p:tgtEl>
                                          <p:spTgt spid="586757"/>
                                        </p:tgtEl>
                                        <p:attrNameLst>
                                          <p:attrName>ppt_w</p:attrName>
                                        </p:attrNameLst>
                                      </p:cBhvr>
                                      <p:tavLst>
                                        <p:tav tm="0">
                                          <p:val>
                                            <p:strVal val="#ppt_w"/>
                                          </p:val>
                                        </p:tav>
                                        <p:tav tm="100000">
                                          <p:val>
                                            <p:strVal val="#ppt_w"/>
                                          </p:val>
                                        </p:tav>
                                      </p:tavLst>
                                    </p:anim>
                                    <p:anim calcmode="lin" valueType="num">
                                      <p:cBhvr>
                                        <p:cTn id="28" dur="500" fill="hold"/>
                                        <p:tgtEl>
                                          <p:spTgt spid="586757"/>
                                        </p:tgtEl>
                                        <p:attrNameLst>
                                          <p:attrName>ppt_h</p:attrName>
                                        </p:attrNameLst>
                                      </p:cBhvr>
                                      <p:tavLst>
                                        <p:tav tm="0">
                                          <p:val>
                                            <p:fltVal val="0"/>
                                          </p:val>
                                        </p:tav>
                                        <p:tav tm="100000">
                                          <p:val>
                                            <p:strVal val="#ppt_h"/>
                                          </p:val>
                                        </p:tav>
                                      </p:tavLst>
                                    </p:anim>
                                  </p:childTnLst>
                                </p:cTn>
                              </p:par>
                              <p:par>
                                <p:cTn id="29" presetID="17" presetClass="entr" presetSubtype="1" fill="hold" grpId="0" nodeType="withEffect">
                                  <p:stCondLst>
                                    <p:cond delay="0"/>
                                  </p:stCondLst>
                                  <p:childTnLst>
                                    <p:set>
                                      <p:cBhvr>
                                        <p:cTn id="30" dur="1" fill="hold">
                                          <p:stCondLst>
                                            <p:cond delay="0"/>
                                          </p:stCondLst>
                                        </p:cTn>
                                        <p:tgtEl>
                                          <p:spTgt spid="586759"/>
                                        </p:tgtEl>
                                        <p:attrNameLst>
                                          <p:attrName>style.visibility</p:attrName>
                                        </p:attrNameLst>
                                      </p:cBhvr>
                                      <p:to>
                                        <p:strVal val="visible"/>
                                      </p:to>
                                    </p:set>
                                    <p:anim calcmode="lin" valueType="num">
                                      <p:cBhvr>
                                        <p:cTn id="31" dur="500" fill="hold"/>
                                        <p:tgtEl>
                                          <p:spTgt spid="586759"/>
                                        </p:tgtEl>
                                        <p:attrNameLst>
                                          <p:attrName>ppt_x</p:attrName>
                                        </p:attrNameLst>
                                      </p:cBhvr>
                                      <p:tavLst>
                                        <p:tav tm="0">
                                          <p:val>
                                            <p:strVal val="#ppt_x"/>
                                          </p:val>
                                        </p:tav>
                                        <p:tav tm="100000">
                                          <p:val>
                                            <p:strVal val="#ppt_x"/>
                                          </p:val>
                                        </p:tav>
                                      </p:tavLst>
                                    </p:anim>
                                    <p:anim calcmode="lin" valueType="num">
                                      <p:cBhvr>
                                        <p:cTn id="32" dur="500" fill="hold"/>
                                        <p:tgtEl>
                                          <p:spTgt spid="586759"/>
                                        </p:tgtEl>
                                        <p:attrNameLst>
                                          <p:attrName>ppt_y</p:attrName>
                                        </p:attrNameLst>
                                      </p:cBhvr>
                                      <p:tavLst>
                                        <p:tav tm="0">
                                          <p:val>
                                            <p:strVal val="#ppt_y-#ppt_h/2"/>
                                          </p:val>
                                        </p:tav>
                                        <p:tav tm="100000">
                                          <p:val>
                                            <p:strVal val="#ppt_y"/>
                                          </p:val>
                                        </p:tav>
                                      </p:tavLst>
                                    </p:anim>
                                    <p:anim calcmode="lin" valueType="num">
                                      <p:cBhvr>
                                        <p:cTn id="33" dur="500" fill="hold"/>
                                        <p:tgtEl>
                                          <p:spTgt spid="586759"/>
                                        </p:tgtEl>
                                        <p:attrNameLst>
                                          <p:attrName>ppt_w</p:attrName>
                                        </p:attrNameLst>
                                      </p:cBhvr>
                                      <p:tavLst>
                                        <p:tav tm="0">
                                          <p:val>
                                            <p:strVal val="#ppt_w"/>
                                          </p:val>
                                        </p:tav>
                                        <p:tav tm="100000">
                                          <p:val>
                                            <p:strVal val="#ppt_w"/>
                                          </p:val>
                                        </p:tav>
                                      </p:tavLst>
                                    </p:anim>
                                    <p:anim calcmode="lin" valueType="num">
                                      <p:cBhvr>
                                        <p:cTn id="34" dur="500" fill="hold"/>
                                        <p:tgtEl>
                                          <p:spTgt spid="586759"/>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7" presetClass="entr" presetSubtype="1" fill="hold" grpId="0" nodeType="clickEffect">
                                  <p:stCondLst>
                                    <p:cond delay="0"/>
                                  </p:stCondLst>
                                  <p:childTnLst>
                                    <p:set>
                                      <p:cBhvr>
                                        <p:cTn id="38" dur="1" fill="hold">
                                          <p:stCondLst>
                                            <p:cond delay="0"/>
                                          </p:stCondLst>
                                        </p:cTn>
                                        <p:tgtEl>
                                          <p:spTgt spid="586760"/>
                                        </p:tgtEl>
                                        <p:attrNameLst>
                                          <p:attrName>style.visibility</p:attrName>
                                        </p:attrNameLst>
                                      </p:cBhvr>
                                      <p:to>
                                        <p:strVal val="visible"/>
                                      </p:to>
                                    </p:set>
                                    <p:anim calcmode="lin" valueType="num">
                                      <p:cBhvr>
                                        <p:cTn id="39" dur="500" fill="hold"/>
                                        <p:tgtEl>
                                          <p:spTgt spid="586760"/>
                                        </p:tgtEl>
                                        <p:attrNameLst>
                                          <p:attrName>ppt_x</p:attrName>
                                        </p:attrNameLst>
                                      </p:cBhvr>
                                      <p:tavLst>
                                        <p:tav tm="0">
                                          <p:val>
                                            <p:strVal val="#ppt_x"/>
                                          </p:val>
                                        </p:tav>
                                        <p:tav tm="100000">
                                          <p:val>
                                            <p:strVal val="#ppt_x"/>
                                          </p:val>
                                        </p:tav>
                                      </p:tavLst>
                                    </p:anim>
                                    <p:anim calcmode="lin" valueType="num">
                                      <p:cBhvr>
                                        <p:cTn id="40" dur="500" fill="hold"/>
                                        <p:tgtEl>
                                          <p:spTgt spid="586760"/>
                                        </p:tgtEl>
                                        <p:attrNameLst>
                                          <p:attrName>ppt_y</p:attrName>
                                        </p:attrNameLst>
                                      </p:cBhvr>
                                      <p:tavLst>
                                        <p:tav tm="0">
                                          <p:val>
                                            <p:strVal val="#ppt_y-#ppt_h/2"/>
                                          </p:val>
                                        </p:tav>
                                        <p:tav tm="100000">
                                          <p:val>
                                            <p:strVal val="#ppt_y"/>
                                          </p:val>
                                        </p:tav>
                                      </p:tavLst>
                                    </p:anim>
                                    <p:anim calcmode="lin" valueType="num">
                                      <p:cBhvr>
                                        <p:cTn id="41" dur="500" fill="hold"/>
                                        <p:tgtEl>
                                          <p:spTgt spid="586760"/>
                                        </p:tgtEl>
                                        <p:attrNameLst>
                                          <p:attrName>ppt_w</p:attrName>
                                        </p:attrNameLst>
                                      </p:cBhvr>
                                      <p:tavLst>
                                        <p:tav tm="0">
                                          <p:val>
                                            <p:strVal val="#ppt_w"/>
                                          </p:val>
                                        </p:tav>
                                        <p:tav tm="100000">
                                          <p:val>
                                            <p:strVal val="#ppt_w"/>
                                          </p:val>
                                        </p:tav>
                                      </p:tavLst>
                                    </p:anim>
                                    <p:anim calcmode="lin" valueType="num">
                                      <p:cBhvr>
                                        <p:cTn id="42" dur="500" fill="hold"/>
                                        <p:tgtEl>
                                          <p:spTgt spid="586760"/>
                                        </p:tgtEl>
                                        <p:attrNameLst>
                                          <p:attrName>ppt_h</p:attrName>
                                        </p:attrNameLst>
                                      </p:cBhvr>
                                      <p:tavLst>
                                        <p:tav tm="0">
                                          <p:val>
                                            <p:fltVal val="0"/>
                                          </p:val>
                                        </p:tav>
                                        <p:tav tm="100000">
                                          <p:val>
                                            <p:strVal val="#ppt_h"/>
                                          </p:val>
                                        </p:tav>
                                      </p:tavLst>
                                    </p:anim>
                                  </p:childTnLst>
                                </p:cTn>
                              </p:par>
                              <p:par>
                                <p:cTn id="43" presetID="17" presetClass="entr" presetSubtype="1" fill="hold" grpId="0" nodeType="withEffect">
                                  <p:stCondLst>
                                    <p:cond delay="0"/>
                                  </p:stCondLst>
                                  <p:childTnLst>
                                    <p:set>
                                      <p:cBhvr>
                                        <p:cTn id="44" dur="1" fill="hold">
                                          <p:stCondLst>
                                            <p:cond delay="0"/>
                                          </p:stCondLst>
                                        </p:cTn>
                                        <p:tgtEl>
                                          <p:spTgt spid="586761"/>
                                        </p:tgtEl>
                                        <p:attrNameLst>
                                          <p:attrName>style.visibility</p:attrName>
                                        </p:attrNameLst>
                                      </p:cBhvr>
                                      <p:to>
                                        <p:strVal val="visible"/>
                                      </p:to>
                                    </p:set>
                                    <p:anim calcmode="lin" valueType="num">
                                      <p:cBhvr>
                                        <p:cTn id="45" dur="500" fill="hold"/>
                                        <p:tgtEl>
                                          <p:spTgt spid="586761"/>
                                        </p:tgtEl>
                                        <p:attrNameLst>
                                          <p:attrName>ppt_x</p:attrName>
                                        </p:attrNameLst>
                                      </p:cBhvr>
                                      <p:tavLst>
                                        <p:tav tm="0">
                                          <p:val>
                                            <p:strVal val="#ppt_x"/>
                                          </p:val>
                                        </p:tav>
                                        <p:tav tm="100000">
                                          <p:val>
                                            <p:strVal val="#ppt_x"/>
                                          </p:val>
                                        </p:tav>
                                      </p:tavLst>
                                    </p:anim>
                                    <p:anim calcmode="lin" valueType="num">
                                      <p:cBhvr>
                                        <p:cTn id="46" dur="500" fill="hold"/>
                                        <p:tgtEl>
                                          <p:spTgt spid="586761"/>
                                        </p:tgtEl>
                                        <p:attrNameLst>
                                          <p:attrName>ppt_y</p:attrName>
                                        </p:attrNameLst>
                                      </p:cBhvr>
                                      <p:tavLst>
                                        <p:tav tm="0">
                                          <p:val>
                                            <p:strVal val="#ppt_y-#ppt_h/2"/>
                                          </p:val>
                                        </p:tav>
                                        <p:tav tm="100000">
                                          <p:val>
                                            <p:strVal val="#ppt_y"/>
                                          </p:val>
                                        </p:tav>
                                      </p:tavLst>
                                    </p:anim>
                                    <p:anim calcmode="lin" valueType="num">
                                      <p:cBhvr>
                                        <p:cTn id="47" dur="500" fill="hold"/>
                                        <p:tgtEl>
                                          <p:spTgt spid="586761"/>
                                        </p:tgtEl>
                                        <p:attrNameLst>
                                          <p:attrName>ppt_w</p:attrName>
                                        </p:attrNameLst>
                                      </p:cBhvr>
                                      <p:tavLst>
                                        <p:tav tm="0">
                                          <p:val>
                                            <p:strVal val="#ppt_w"/>
                                          </p:val>
                                        </p:tav>
                                        <p:tav tm="100000">
                                          <p:val>
                                            <p:strVal val="#ppt_w"/>
                                          </p:val>
                                        </p:tav>
                                      </p:tavLst>
                                    </p:anim>
                                    <p:anim calcmode="lin" valueType="num">
                                      <p:cBhvr>
                                        <p:cTn id="48" dur="500" fill="hold"/>
                                        <p:tgtEl>
                                          <p:spTgt spid="586761"/>
                                        </p:tgtEl>
                                        <p:attrNameLst>
                                          <p:attrName>ppt_h</p:attrName>
                                        </p:attrNameLst>
                                      </p:cBhvr>
                                      <p:tavLst>
                                        <p:tav tm="0">
                                          <p:val>
                                            <p:fltVal val="0"/>
                                          </p:val>
                                        </p:tav>
                                        <p:tav tm="100000">
                                          <p:val>
                                            <p:strVal val="#ppt_h"/>
                                          </p:val>
                                        </p:tav>
                                      </p:tavLst>
                                    </p:anim>
                                  </p:childTnLst>
                                </p:cTn>
                              </p:par>
                              <p:par>
                                <p:cTn id="49" presetID="17" presetClass="entr" presetSubtype="1" fill="hold" grpId="0" nodeType="withEffect">
                                  <p:stCondLst>
                                    <p:cond delay="0"/>
                                  </p:stCondLst>
                                  <p:childTnLst>
                                    <p:set>
                                      <p:cBhvr>
                                        <p:cTn id="50" dur="1" fill="hold">
                                          <p:stCondLst>
                                            <p:cond delay="0"/>
                                          </p:stCondLst>
                                        </p:cTn>
                                        <p:tgtEl>
                                          <p:spTgt spid="586762"/>
                                        </p:tgtEl>
                                        <p:attrNameLst>
                                          <p:attrName>style.visibility</p:attrName>
                                        </p:attrNameLst>
                                      </p:cBhvr>
                                      <p:to>
                                        <p:strVal val="visible"/>
                                      </p:to>
                                    </p:set>
                                    <p:anim calcmode="lin" valueType="num">
                                      <p:cBhvr>
                                        <p:cTn id="51" dur="500" fill="hold"/>
                                        <p:tgtEl>
                                          <p:spTgt spid="586762"/>
                                        </p:tgtEl>
                                        <p:attrNameLst>
                                          <p:attrName>ppt_x</p:attrName>
                                        </p:attrNameLst>
                                      </p:cBhvr>
                                      <p:tavLst>
                                        <p:tav tm="0">
                                          <p:val>
                                            <p:strVal val="#ppt_x"/>
                                          </p:val>
                                        </p:tav>
                                        <p:tav tm="100000">
                                          <p:val>
                                            <p:strVal val="#ppt_x"/>
                                          </p:val>
                                        </p:tav>
                                      </p:tavLst>
                                    </p:anim>
                                    <p:anim calcmode="lin" valueType="num">
                                      <p:cBhvr>
                                        <p:cTn id="52" dur="500" fill="hold"/>
                                        <p:tgtEl>
                                          <p:spTgt spid="586762"/>
                                        </p:tgtEl>
                                        <p:attrNameLst>
                                          <p:attrName>ppt_y</p:attrName>
                                        </p:attrNameLst>
                                      </p:cBhvr>
                                      <p:tavLst>
                                        <p:tav tm="0">
                                          <p:val>
                                            <p:strVal val="#ppt_y-#ppt_h/2"/>
                                          </p:val>
                                        </p:tav>
                                        <p:tav tm="100000">
                                          <p:val>
                                            <p:strVal val="#ppt_y"/>
                                          </p:val>
                                        </p:tav>
                                      </p:tavLst>
                                    </p:anim>
                                    <p:anim calcmode="lin" valueType="num">
                                      <p:cBhvr>
                                        <p:cTn id="53" dur="500" fill="hold"/>
                                        <p:tgtEl>
                                          <p:spTgt spid="586762"/>
                                        </p:tgtEl>
                                        <p:attrNameLst>
                                          <p:attrName>ppt_w</p:attrName>
                                        </p:attrNameLst>
                                      </p:cBhvr>
                                      <p:tavLst>
                                        <p:tav tm="0">
                                          <p:val>
                                            <p:strVal val="#ppt_w"/>
                                          </p:val>
                                        </p:tav>
                                        <p:tav tm="100000">
                                          <p:val>
                                            <p:strVal val="#ppt_w"/>
                                          </p:val>
                                        </p:tav>
                                      </p:tavLst>
                                    </p:anim>
                                    <p:anim calcmode="lin" valueType="num">
                                      <p:cBhvr>
                                        <p:cTn id="54" dur="500" fill="hold"/>
                                        <p:tgtEl>
                                          <p:spTgt spid="5867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6756" grpId="0" animBg="1"/>
      <p:bldP spid="586757" grpId="0" animBg="1"/>
      <p:bldP spid="586758" grpId="0" animBg="1"/>
      <p:bldP spid="586759" grpId="0" animBg="1"/>
      <p:bldP spid="586760" grpId="0" animBg="1"/>
      <p:bldP spid="586761" grpId="0" animBg="1"/>
      <p:bldP spid="586762" grpId="0" animBg="1"/>
      <p:bldP spid="586763" grpId="0"/>
      <p:bldP spid="58676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US">
                <a:latin typeface="Garamond" charset="0"/>
                <a:ea typeface="ＭＳ Ｐゴシック" charset="0"/>
                <a:cs typeface="ＭＳ Ｐゴシック" charset="0"/>
              </a:rPr>
              <a:t>Overall Impact on IPC</a:t>
            </a:r>
          </a:p>
        </p:txBody>
      </p:sp>
      <p:pic>
        <p:nvPicPr>
          <p:cNvPr id="73730"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304800" y="919163"/>
            <a:ext cx="8153400" cy="5329237"/>
          </a:xfrm>
          <a:noFill/>
        </p:spPr>
      </p:pic>
      <p:sp>
        <p:nvSpPr>
          <p:cNvPr id="587780" name="Oval 4"/>
          <p:cNvSpPr>
            <a:spLocks noChangeArrowheads="1"/>
          </p:cNvSpPr>
          <p:nvPr/>
        </p:nvSpPr>
        <p:spPr bwMode="auto">
          <a:xfrm>
            <a:off x="7972425" y="4038600"/>
            <a:ext cx="685800" cy="2057400"/>
          </a:xfrm>
          <a:prstGeom prst="ellipse">
            <a:avLst/>
          </a:prstGeom>
          <a:noFill/>
          <a:ln w="38100">
            <a:solidFill>
              <a:srgbClr val="008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587785" name="Text Box 9"/>
          <p:cNvSpPr txBox="1">
            <a:spLocks noChangeArrowheads="1"/>
          </p:cNvSpPr>
          <p:nvPr/>
        </p:nvSpPr>
        <p:spPr bwMode="auto">
          <a:xfrm>
            <a:off x="8382000" y="42672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3399"/>
                </a:solidFill>
                <a:effectLst/>
                <a:uLnTx/>
                <a:uFillTx/>
                <a:latin typeface="Arial" charset="0"/>
                <a:ea typeface="ＭＳ Ｐゴシック" charset="0"/>
                <a:cs typeface="Arial" charset="0"/>
              </a:rPr>
              <a:t>22.6%</a:t>
            </a:r>
          </a:p>
        </p:txBody>
      </p:sp>
      <p:sp>
        <p:nvSpPr>
          <p:cNvPr id="587786" name="Text Box 10"/>
          <p:cNvSpPr txBox="1">
            <a:spLocks noChangeArrowheads="1"/>
          </p:cNvSpPr>
          <p:nvPr/>
        </p:nvSpPr>
        <p:spPr bwMode="auto">
          <a:xfrm>
            <a:off x="8382000" y="4572000"/>
            <a:ext cx="9144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22.1%</a:t>
            </a:r>
          </a:p>
        </p:txBody>
      </p:sp>
    </p:spTree>
    <p:custDataLst>
      <p:tags r:id="rId1"/>
    </p:custDataLst>
    <p:extLst>
      <p:ext uri="{BB962C8B-B14F-4D97-AF65-F5344CB8AC3E}">
        <p14:creationId xmlns:p14="http://schemas.microsoft.com/office/powerpoint/2010/main" val="65584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77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8778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77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7780" grpId="0" animBg="1"/>
      <p:bldP spid="587785" grpId="0"/>
      <p:bldP spid="58778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More on Efficient Runahead Execution</a:t>
            </a:r>
          </a:p>
        </p:txBody>
      </p:sp>
      <p:sp>
        <p:nvSpPr>
          <p:cNvPr id="3" name="Content Placeholder 2"/>
          <p:cNvSpPr>
            <a:spLocks noGrp="1"/>
          </p:cNvSpPr>
          <p:nvPr>
            <p:ph idx="1"/>
          </p:nvPr>
        </p:nvSpPr>
        <p:spPr>
          <a:xfrm>
            <a:off x="228600" y="685800"/>
            <a:ext cx="8915400" cy="5193723"/>
          </a:xfrm>
        </p:spPr>
        <p:txBody>
          <a:bodyPr/>
          <a:lstStyle/>
          <a:p>
            <a:endParaRPr lang="en-US" sz="2000" dirty="0"/>
          </a:p>
          <a:p>
            <a:r>
              <a:rPr lang="en-US" sz="2000" dirty="0"/>
              <a:t>Onur Mutlu, </a:t>
            </a:r>
            <a:r>
              <a:rPr lang="en-US" sz="2000" dirty="0" err="1"/>
              <a:t>Hyesoon</a:t>
            </a:r>
            <a:r>
              <a:rPr lang="en-US" sz="2000" dirty="0"/>
              <a:t> Kim, and Yale N. Patt,</a:t>
            </a:r>
            <a:br>
              <a:rPr lang="en-US" sz="2000" dirty="0"/>
            </a:br>
            <a:r>
              <a:rPr lang="en-US" sz="2000" b="1" dirty="0">
                <a:hlinkClick r:id="rId2"/>
              </a:rPr>
              <a:t>"Techniques for Efficient Processing in Runahead Execution Engines"</a:t>
            </a:r>
            <a:br>
              <a:rPr lang="en-US" sz="2000" dirty="0"/>
            </a:br>
            <a:r>
              <a:rPr lang="en-US" sz="2000" i="1" dirty="0"/>
              <a:t>Proceedings of the </a:t>
            </a:r>
            <a:r>
              <a:rPr lang="en-US" sz="2000" i="1" dirty="0">
                <a:hlinkClick r:id="rId3"/>
              </a:rPr>
              <a:t>32nd International Symposium on Computer Architecture</a:t>
            </a:r>
            <a:r>
              <a:rPr lang="en-US" sz="2000" i="1" dirty="0"/>
              <a:t> (</a:t>
            </a:r>
            <a:r>
              <a:rPr lang="en-US" sz="2000" b="1" i="1" dirty="0"/>
              <a:t>ISCA</a:t>
            </a:r>
            <a:r>
              <a:rPr lang="en-US" sz="2000" i="1" dirty="0"/>
              <a:t>)</a:t>
            </a:r>
            <a:r>
              <a:rPr lang="en-US" sz="2000" dirty="0"/>
              <a:t>, pages 370-381, Madison, WI, June 2005. </a:t>
            </a:r>
            <a:r>
              <a:rPr lang="en-US" sz="2000" dirty="0">
                <a:hlinkClick r:id="rId4"/>
              </a:rPr>
              <a:t>Slides (ppt)</a:t>
            </a:r>
            <a:r>
              <a:rPr lang="en-US" sz="2000" dirty="0"/>
              <a:t> </a:t>
            </a:r>
            <a:r>
              <a:rPr lang="en-US" sz="2000" dirty="0">
                <a:hlinkClick r:id="rId5"/>
              </a:rPr>
              <a:t>Slides (pdf)</a:t>
            </a:r>
            <a:br>
              <a:rPr lang="en-US" sz="2000" dirty="0"/>
            </a:br>
            <a:r>
              <a:rPr lang="en-US" sz="2000" b="1" i="1" dirty="0">
                <a:solidFill>
                  <a:srgbClr val="FF0000"/>
                </a:solidFill>
              </a:rPr>
              <a:t>One of the 13 computer architecture papers of 2005 selected as Top Picks by IEEE Micro.</a:t>
            </a:r>
            <a:endParaRPr lang="en-US" sz="2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221886" y="4386610"/>
            <a:ext cx="8826941" cy="2160240"/>
          </a:xfrm>
          <a:prstGeom prst="rect">
            <a:avLst/>
          </a:prstGeom>
        </p:spPr>
      </p:pic>
    </p:spTree>
    <p:extLst>
      <p:ext uri="{BB962C8B-B14F-4D97-AF65-F5344CB8AC3E}">
        <p14:creationId xmlns:p14="http://schemas.microsoft.com/office/powerpoint/2010/main" val="3490972002"/>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More on Efficient Runahead Execution</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a:t>
            </a:r>
            <a:r>
              <a:rPr lang="en-US" sz="2000" dirty="0" err="1"/>
              <a:t>Hyesoon</a:t>
            </a:r>
            <a:r>
              <a:rPr lang="en-US" sz="2000" dirty="0"/>
              <a:t> Kim, and Yale N. </a:t>
            </a:r>
            <a:r>
              <a:rPr lang="en-US" sz="2000" dirty="0" err="1"/>
              <a:t>Patt</a:t>
            </a:r>
            <a:r>
              <a:rPr lang="en-US" sz="2000" dirty="0"/>
              <a:t>, </a:t>
            </a:r>
            <a:br>
              <a:rPr lang="en-US" sz="2000" dirty="0"/>
            </a:br>
            <a:r>
              <a:rPr lang="en-US" sz="2000" b="1" dirty="0">
                <a:hlinkClick r:id="rId2"/>
              </a:rPr>
              <a:t>"Efficient Runahead Execution: Power-Efficient Memory Latency Tolerance"</a:t>
            </a:r>
            <a:br>
              <a:rPr lang="en-US" sz="2000" dirty="0"/>
            </a:br>
            <a:r>
              <a:rPr lang="en-US" sz="2000" i="1" dirty="0">
                <a:hlinkClick r:id="rId3"/>
              </a:rPr>
              <a:t>IEEE Micro, Special Issue: Micro's Top Picks from Microarchitecture Conferences</a:t>
            </a:r>
            <a:r>
              <a:rPr lang="en-US" sz="2000" i="1" dirty="0"/>
              <a:t> (</a:t>
            </a:r>
            <a:r>
              <a:rPr lang="en-US" sz="2000" b="1" i="1" dirty="0"/>
              <a:t>MICRO TOP PICKS</a:t>
            </a:r>
            <a:r>
              <a:rPr lang="en-US" sz="2000" i="1" dirty="0"/>
              <a:t>)</a:t>
            </a:r>
            <a:r>
              <a:rPr lang="en-US" sz="2000" dirty="0"/>
              <a:t>, Vol. 26, No. 1, pages 10-20, January/February 2006.</a:t>
            </a: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p:cNvPicPr>
            <a:picLocks noChangeAspect="1"/>
          </p:cNvPicPr>
          <p:nvPr/>
        </p:nvPicPr>
        <p:blipFill>
          <a:blip r:embed="rId4"/>
          <a:stretch>
            <a:fillRect/>
          </a:stretch>
        </p:blipFill>
        <p:spPr>
          <a:xfrm>
            <a:off x="565150" y="3866728"/>
            <a:ext cx="8013700" cy="2514600"/>
          </a:xfrm>
          <a:prstGeom prst="rect">
            <a:avLst/>
          </a:prstGeom>
        </p:spPr>
      </p:pic>
    </p:spTree>
    <p:extLst>
      <p:ext uri="{BB962C8B-B14F-4D97-AF65-F5344CB8AC3E}">
        <p14:creationId xmlns:p14="http://schemas.microsoft.com/office/powerpoint/2010/main" val="110931447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152400" y="228600"/>
            <a:ext cx="8991600" cy="1066800"/>
          </a:xfrm>
        </p:spPr>
        <p:txBody>
          <a:bodyPr/>
          <a:lstStyle/>
          <a:p>
            <a:r>
              <a:rPr lang="en-US" sz="3600" dirty="0">
                <a:latin typeface="Garamond" charset="0"/>
              </a:rPr>
              <a:t>Limitations of the Baseline </a:t>
            </a:r>
            <a:r>
              <a:rPr lang="en-US" sz="3600" dirty="0" err="1">
                <a:latin typeface="Garamond" charset="0"/>
              </a:rPr>
              <a:t>Runahead</a:t>
            </a:r>
            <a:r>
              <a:rPr lang="en-US" sz="3600" dirty="0">
                <a:latin typeface="Garamond" charset="0"/>
              </a:rPr>
              <a:t> Mechanism</a:t>
            </a:r>
          </a:p>
        </p:txBody>
      </p:sp>
      <p:sp>
        <p:nvSpPr>
          <p:cNvPr id="62466" name="Rectangle 3"/>
          <p:cNvSpPr>
            <a:spLocks noGrp="1" noChangeArrowheads="1"/>
          </p:cNvSpPr>
          <p:nvPr>
            <p:ph type="body" idx="1"/>
          </p:nvPr>
        </p:nvSpPr>
        <p:spPr>
          <a:xfrm>
            <a:off x="228600" y="1143000"/>
            <a:ext cx="8991600" cy="5029200"/>
          </a:xfrm>
        </p:spPr>
        <p:txBody>
          <a:bodyPr/>
          <a:lstStyle/>
          <a:p>
            <a:r>
              <a:rPr lang="en-US" dirty="0">
                <a:solidFill>
                  <a:srgbClr val="CC0000"/>
                </a:solidFill>
                <a:latin typeface="Tahoma" charset="0"/>
              </a:rPr>
              <a:t>Energy Inefficiency</a:t>
            </a:r>
          </a:p>
          <a:p>
            <a:pPr lvl="1"/>
            <a:r>
              <a:rPr lang="en-US" sz="2000" dirty="0">
                <a:latin typeface="Tahoma" charset="0"/>
                <a:ea typeface="ＭＳ Ｐゴシック" charset="0"/>
              </a:rPr>
              <a:t>A large number of instructions are speculatively executed</a:t>
            </a:r>
          </a:p>
          <a:p>
            <a:pPr lvl="1"/>
            <a:r>
              <a:rPr lang="en-US" sz="2000" dirty="0">
                <a:solidFill>
                  <a:srgbClr val="0000FF"/>
                </a:solidFill>
                <a:latin typeface="Tahoma" charset="0"/>
                <a:ea typeface="ＭＳ Ｐゴシック" charset="0"/>
              </a:rPr>
              <a:t>Efficient </a:t>
            </a:r>
            <a:r>
              <a:rPr lang="en-US" sz="2000" dirty="0" err="1">
                <a:solidFill>
                  <a:srgbClr val="0000FF"/>
                </a:solidFill>
                <a:latin typeface="Tahoma" charset="0"/>
                <a:ea typeface="ＭＳ Ｐゴシック" charset="0"/>
              </a:rPr>
              <a:t>Runahead</a:t>
            </a:r>
            <a:r>
              <a:rPr lang="en-US" sz="2000" dirty="0">
                <a:solidFill>
                  <a:srgbClr val="0000FF"/>
                </a:solidFill>
                <a:latin typeface="Tahoma" charset="0"/>
                <a:ea typeface="ＭＳ Ｐゴシック" charset="0"/>
              </a:rPr>
              <a:t> Execution </a:t>
            </a:r>
            <a:r>
              <a:rPr lang="en-US" sz="2000" dirty="0">
                <a:latin typeface="Tahoma" charset="0"/>
                <a:ea typeface="ＭＳ Ｐゴシック" charset="0"/>
              </a:rPr>
              <a:t>[ISCA’</a:t>
            </a:r>
            <a:r>
              <a:rPr lang="en-US" altLang="ja-JP" sz="2000" dirty="0">
                <a:latin typeface="Tahoma" charset="0"/>
                <a:ea typeface="ＭＳ Ｐゴシック" charset="0"/>
              </a:rPr>
              <a:t>05, IEEE Micro Top Picks’06]</a:t>
            </a:r>
          </a:p>
          <a:p>
            <a:endParaRPr lang="en-US" sz="2000" dirty="0">
              <a:solidFill>
                <a:srgbClr val="CC0000"/>
              </a:solidFill>
              <a:latin typeface="Tahoma" charset="0"/>
            </a:endParaRPr>
          </a:p>
          <a:p>
            <a:r>
              <a:rPr lang="en-US" dirty="0">
                <a:solidFill>
                  <a:srgbClr val="CC0000"/>
                </a:solidFill>
                <a:latin typeface="Tahoma" charset="0"/>
              </a:rPr>
              <a:t>Ineffectiveness for pointer-intensive applications</a:t>
            </a:r>
          </a:p>
          <a:p>
            <a:pPr lvl="1"/>
            <a:r>
              <a:rPr lang="en-US" sz="2000" dirty="0" err="1">
                <a:latin typeface="Tahoma" charset="0"/>
                <a:ea typeface="ＭＳ Ｐゴシック" charset="0"/>
              </a:rPr>
              <a:t>Runahead</a:t>
            </a:r>
            <a:r>
              <a:rPr lang="en-US" sz="2000" dirty="0">
                <a:latin typeface="Tahoma" charset="0"/>
                <a:ea typeface="ＭＳ Ｐゴシック" charset="0"/>
              </a:rPr>
              <a:t> cannot parallelize dependent L2 cache misses</a:t>
            </a:r>
          </a:p>
          <a:p>
            <a:pPr lvl="1"/>
            <a:r>
              <a:rPr lang="en-US" sz="2000" dirty="0">
                <a:solidFill>
                  <a:srgbClr val="0000FF"/>
                </a:solidFill>
                <a:latin typeface="Tahoma" charset="0"/>
                <a:ea typeface="ＭＳ Ｐゴシック" charset="0"/>
              </a:rPr>
              <a:t>Address-Value Delta (AVD) Prediction </a:t>
            </a:r>
            <a:r>
              <a:rPr lang="en-US" sz="2000" dirty="0">
                <a:latin typeface="Tahoma" charset="0"/>
                <a:ea typeface="ＭＳ Ｐゴシック" charset="0"/>
              </a:rPr>
              <a:t>[MICRO’</a:t>
            </a:r>
            <a:r>
              <a:rPr lang="en-US" altLang="ja-JP" sz="2000" dirty="0">
                <a:latin typeface="Tahoma" charset="0"/>
                <a:ea typeface="ＭＳ Ｐゴシック" charset="0"/>
              </a:rPr>
              <a:t>05]</a:t>
            </a:r>
          </a:p>
          <a:p>
            <a:pPr lvl="1"/>
            <a:endParaRPr lang="en-US" sz="2000" dirty="0">
              <a:latin typeface="Tahoma" charset="0"/>
              <a:ea typeface="ＭＳ Ｐゴシック" charset="0"/>
            </a:endParaRPr>
          </a:p>
          <a:p>
            <a:r>
              <a:rPr lang="en-US" dirty="0">
                <a:solidFill>
                  <a:srgbClr val="CC0000"/>
                </a:solidFill>
                <a:latin typeface="Tahoma" charset="0"/>
              </a:rPr>
              <a:t>Irresolvable branch mispredictions in </a:t>
            </a:r>
            <a:r>
              <a:rPr lang="en-US" dirty="0" err="1">
                <a:solidFill>
                  <a:srgbClr val="CC0000"/>
                </a:solidFill>
                <a:latin typeface="Tahoma" charset="0"/>
              </a:rPr>
              <a:t>runahead</a:t>
            </a:r>
            <a:r>
              <a:rPr lang="en-US" dirty="0">
                <a:solidFill>
                  <a:srgbClr val="CC0000"/>
                </a:solidFill>
                <a:latin typeface="Tahoma" charset="0"/>
              </a:rPr>
              <a:t> mode</a:t>
            </a:r>
          </a:p>
          <a:p>
            <a:pPr lvl="1"/>
            <a:r>
              <a:rPr lang="en-US" sz="2000" dirty="0">
                <a:latin typeface="Tahoma" charset="0"/>
                <a:ea typeface="ＭＳ Ｐゴシック" charset="0"/>
              </a:rPr>
              <a:t>Cannot recover from a </a:t>
            </a:r>
            <a:r>
              <a:rPr lang="en-US" sz="2000" dirty="0" err="1">
                <a:latin typeface="Tahoma" charset="0"/>
                <a:ea typeface="ＭＳ Ｐゴシック" charset="0"/>
              </a:rPr>
              <a:t>mispredicted</a:t>
            </a:r>
            <a:r>
              <a:rPr lang="en-US" sz="2000" dirty="0">
                <a:latin typeface="Tahoma" charset="0"/>
                <a:ea typeface="ＭＳ Ｐゴシック" charset="0"/>
              </a:rPr>
              <a:t> L2-miss dependent branch</a:t>
            </a:r>
          </a:p>
          <a:p>
            <a:pPr lvl="1"/>
            <a:r>
              <a:rPr lang="en-US" sz="2000" dirty="0">
                <a:solidFill>
                  <a:srgbClr val="0000FF"/>
                </a:solidFill>
                <a:latin typeface="Tahoma" charset="0"/>
                <a:ea typeface="ＭＳ Ｐゴシック" charset="0"/>
              </a:rPr>
              <a:t>Wrong Path Events </a:t>
            </a:r>
            <a:r>
              <a:rPr lang="en-US" sz="2000" dirty="0">
                <a:latin typeface="Tahoma" charset="0"/>
                <a:ea typeface="ＭＳ Ｐゴシック" charset="0"/>
              </a:rPr>
              <a:t>[MICRO’</a:t>
            </a:r>
            <a:r>
              <a:rPr lang="en-US" altLang="ja-JP" sz="2000" dirty="0">
                <a:latin typeface="Tahoma" charset="0"/>
                <a:ea typeface="ＭＳ Ｐゴシック" charset="0"/>
              </a:rPr>
              <a:t>04]</a:t>
            </a:r>
          </a:p>
          <a:p>
            <a:pPr lvl="1"/>
            <a:r>
              <a:rPr lang="en-US" sz="2000" dirty="0">
                <a:solidFill>
                  <a:srgbClr val="0000FF"/>
                </a:solidFill>
                <a:latin typeface="Tahoma" charset="0"/>
                <a:ea typeface="ＭＳ Ｐゴシック" charset="0"/>
              </a:rPr>
              <a:t>Wrong Path Memory Reference Analysis </a:t>
            </a:r>
            <a:r>
              <a:rPr lang="en-US" sz="2000" dirty="0">
                <a:latin typeface="Tahoma" charset="0"/>
                <a:ea typeface="ＭＳ Ｐゴシック" charset="0"/>
              </a:rPr>
              <a:t>[IEEE TC’</a:t>
            </a:r>
            <a:r>
              <a:rPr lang="en-US" altLang="ja-JP" sz="2000" dirty="0">
                <a:latin typeface="Tahoma" charset="0"/>
                <a:ea typeface="ＭＳ Ｐゴシック" charset="0"/>
              </a:rPr>
              <a:t>05]</a:t>
            </a:r>
          </a:p>
          <a:p>
            <a:pPr lvl="1"/>
            <a:endParaRPr lang="en-US" altLang="ja-JP" sz="2000" dirty="0">
              <a:latin typeface="Tahoma" charset="0"/>
              <a:ea typeface="ＭＳ Ｐゴシック" charset="0"/>
            </a:endParaRPr>
          </a:p>
          <a:p>
            <a:pPr lvl="1"/>
            <a:endParaRPr lang="en-US" sz="2000" dirty="0">
              <a:latin typeface="Tahoma" charset="0"/>
              <a:ea typeface="ＭＳ Ｐゴシック" charset="0"/>
            </a:endParaRPr>
          </a:p>
          <a:p>
            <a:endParaRPr lang="en-US" sz="2200" dirty="0">
              <a:latin typeface="Tahoma" charset="0"/>
            </a:endParaRPr>
          </a:p>
        </p:txBody>
      </p:sp>
    </p:spTree>
    <p:extLst>
      <p:ext uri="{BB962C8B-B14F-4D97-AF65-F5344CB8AC3E}">
        <p14:creationId xmlns:p14="http://schemas.microsoft.com/office/powerpoint/2010/main" val="427772662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body" idx="1"/>
          </p:nvPr>
        </p:nvSpPr>
        <p:spPr>
          <a:xfrm>
            <a:off x="228600" y="644525"/>
            <a:ext cx="8610600" cy="5703888"/>
          </a:xfrm>
        </p:spPr>
        <p:txBody>
          <a:bodyPr/>
          <a:lstStyle/>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solidFill>
                <a:srgbClr val="CC0000"/>
              </a:solidFill>
              <a:latin typeface="Tahoma" charset="0"/>
            </a:endParaRPr>
          </a:p>
          <a:p>
            <a:pPr>
              <a:lnSpc>
                <a:spcPct val="90000"/>
              </a:lnSpc>
            </a:pPr>
            <a:r>
              <a:rPr lang="en-US">
                <a:solidFill>
                  <a:srgbClr val="CC0000"/>
                </a:solidFill>
                <a:latin typeface="Tahoma" charset="0"/>
              </a:rPr>
              <a:t>Runahead execution cannot parallelize dependent misses</a:t>
            </a:r>
            <a:endParaRPr lang="en-US">
              <a:latin typeface="Tahoma" charset="0"/>
            </a:endParaRPr>
          </a:p>
          <a:p>
            <a:pPr lvl="1">
              <a:lnSpc>
                <a:spcPct val="90000"/>
              </a:lnSpc>
            </a:pPr>
            <a:r>
              <a:rPr lang="en-US">
                <a:latin typeface="Tahoma" charset="0"/>
                <a:ea typeface="ＭＳ Ｐゴシック" charset="0"/>
              </a:rPr>
              <a:t>wasted opportunity to improve performance</a:t>
            </a:r>
          </a:p>
          <a:p>
            <a:pPr lvl="1">
              <a:lnSpc>
                <a:spcPct val="90000"/>
              </a:lnSpc>
            </a:pPr>
            <a:r>
              <a:rPr lang="en-US">
                <a:latin typeface="Tahoma" charset="0"/>
                <a:ea typeface="ＭＳ Ｐゴシック" charset="0"/>
              </a:rPr>
              <a:t>wasted energy (useless pre-execution)</a:t>
            </a:r>
          </a:p>
          <a:p>
            <a:pPr lvl="1">
              <a:lnSpc>
                <a:spcPct val="90000"/>
              </a:lnSpc>
            </a:pPr>
            <a:endParaRPr lang="en-US">
              <a:latin typeface="Tahoma" charset="0"/>
              <a:ea typeface="ＭＳ Ｐゴシック" charset="0"/>
            </a:endParaRPr>
          </a:p>
          <a:p>
            <a:pPr>
              <a:lnSpc>
                <a:spcPct val="90000"/>
              </a:lnSpc>
            </a:pPr>
            <a:r>
              <a:rPr lang="en-US">
                <a:latin typeface="Tahoma" charset="0"/>
              </a:rPr>
              <a:t>Runahead performance would improve by 25% if this limitation were ideally overcome</a:t>
            </a:r>
          </a:p>
          <a:p>
            <a:pPr lvl="1">
              <a:lnSpc>
                <a:spcPct val="90000"/>
              </a:lnSpc>
            </a:pPr>
            <a:endParaRPr lang="en-US">
              <a:latin typeface="Tahoma" charset="0"/>
              <a:ea typeface="ＭＳ Ｐゴシック" charset="0"/>
            </a:endParaRPr>
          </a:p>
          <a:p>
            <a:pPr lvl="1">
              <a:lnSpc>
                <a:spcPct val="90000"/>
              </a:lnSpc>
            </a:pPr>
            <a:endParaRPr lang="en-US">
              <a:latin typeface="Tahoma" charset="0"/>
              <a:ea typeface="ＭＳ Ｐゴシック" charset="0"/>
            </a:endParaRPr>
          </a:p>
          <a:p>
            <a:pPr lvl="1">
              <a:lnSpc>
                <a:spcPct val="90000"/>
              </a:lnSpc>
            </a:pPr>
            <a:endParaRPr lang="en-US">
              <a:latin typeface="Tahoma" charset="0"/>
              <a:ea typeface="ＭＳ Ｐゴシック"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a:p>
            <a:pPr>
              <a:lnSpc>
                <a:spcPct val="90000"/>
              </a:lnSpc>
            </a:pPr>
            <a:endParaRPr lang="en-US">
              <a:latin typeface="Tahoma" charset="0"/>
            </a:endParaRPr>
          </a:p>
        </p:txBody>
      </p:sp>
      <p:sp>
        <p:nvSpPr>
          <p:cNvPr id="67586" name="Rectangle 3"/>
          <p:cNvSpPr>
            <a:spLocks noGrp="1" noChangeArrowheads="1"/>
          </p:cNvSpPr>
          <p:nvPr>
            <p:ph type="title"/>
          </p:nvPr>
        </p:nvSpPr>
        <p:spPr/>
        <p:txBody>
          <a:bodyPr/>
          <a:lstStyle/>
          <a:p>
            <a:r>
              <a:rPr lang="en-US">
                <a:latin typeface="Garamond" charset="0"/>
              </a:rPr>
              <a:t>The Problem: Dependent Cache Misses</a:t>
            </a:r>
          </a:p>
        </p:txBody>
      </p:sp>
      <p:sp>
        <p:nvSpPr>
          <p:cNvPr id="375812" name="Rectangle 4"/>
          <p:cNvSpPr>
            <a:spLocks noChangeArrowheads="1"/>
          </p:cNvSpPr>
          <p:nvPr/>
        </p:nvSpPr>
        <p:spPr bwMode="auto">
          <a:xfrm>
            <a:off x="685800" y="2992438"/>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13" name="Text Box 5"/>
          <p:cNvSpPr txBox="1">
            <a:spLocks noChangeArrowheads="1"/>
          </p:cNvSpPr>
          <p:nvPr/>
        </p:nvSpPr>
        <p:spPr bwMode="auto">
          <a:xfrm>
            <a:off x="666750" y="2959100"/>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375814" name="Line 6"/>
          <p:cNvSpPr>
            <a:spLocks noChangeShapeType="1"/>
          </p:cNvSpPr>
          <p:nvPr/>
        </p:nvSpPr>
        <p:spPr bwMode="auto">
          <a:xfrm>
            <a:off x="1752600" y="2611438"/>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15" name="Text Box 7"/>
          <p:cNvSpPr txBox="1">
            <a:spLocks noChangeArrowheads="1"/>
          </p:cNvSpPr>
          <p:nvPr/>
        </p:nvSpPr>
        <p:spPr bwMode="auto">
          <a:xfrm>
            <a:off x="762000" y="2230438"/>
            <a:ext cx="14160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375816" name="Text Box 8"/>
          <p:cNvSpPr txBox="1">
            <a:spLocks noChangeArrowheads="1"/>
          </p:cNvSpPr>
          <p:nvPr/>
        </p:nvSpPr>
        <p:spPr bwMode="auto">
          <a:xfrm>
            <a:off x="1143000" y="3373438"/>
            <a:ext cx="623888"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375817" name="Rectangle 9"/>
          <p:cNvSpPr>
            <a:spLocks noChangeArrowheads="1"/>
          </p:cNvSpPr>
          <p:nvPr/>
        </p:nvSpPr>
        <p:spPr bwMode="auto">
          <a:xfrm>
            <a:off x="4800600" y="2992438"/>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18" name="Line 10"/>
          <p:cNvSpPr>
            <a:spLocks noChangeShapeType="1"/>
          </p:cNvSpPr>
          <p:nvPr/>
        </p:nvSpPr>
        <p:spPr bwMode="auto">
          <a:xfrm>
            <a:off x="5241925" y="2611438"/>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19" name="Text Box 11"/>
          <p:cNvSpPr txBox="1">
            <a:spLocks noChangeArrowheads="1"/>
          </p:cNvSpPr>
          <p:nvPr/>
        </p:nvSpPr>
        <p:spPr bwMode="auto">
          <a:xfrm>
            <a:off x="5029200" y="2230438"/>
            <a:ext cx="14160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2 Miss</a:t>
            </a:r>
          </a:p>
        </p:txBody>
      </p:sp>
      <p:sp>
        <p:nvSpPr>
          <p:cNvPr id="375820" name="Text Box 12"/>
          <p:cNvSpPr txBox="1">
            <a:spLocks noChangeArrowheads="1"/>
          </p:cNvSpPr>
          <p:nvPr/>
        </p:nvSpPr>
        <p:spPr bwMode="auto">
          <a:xfrm>
            <a:off x="4629150" y="3382963"/>
            <a:ext cx="623888"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2</a:t>
            </a:r>
          </a:p>
        </p:txBody>
      </p:sp>
      <p:sp>
        <p:nvSpPr>
          <p:cNvPr id="375821" name="Rectangle 13"/>
          <p:cNvSpPr>
            <a:spLocks noChangeArrowheads="1"/>
          </p:cNvSpPr>
          <p:nvPr/>
        </p:nvSpPr>
        <p:spPr bwMode="auto">
          <a:xfrm>
            <a:off x="5257800" y="2992438"/>
            <a:ext cx="28194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2" name="Rectangle 14" descr="Large checker board"/>
          <p:cNvSpPr>
            <a:spLocks noChangeArrowheads="1"/>
          </p:cNvSpPr>
          <p:nvPr/>
        </p:nvSpPr>
        <p:spPr bwMode="auto">
          <a:xfrm>
            <a:off x="5257800" y="3449638"/>
            <a:ext cx="2819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3" name="Rectangle 15"/>
          <p:cNvSpPr>
            <a:spLocks noChangeArrowheads="1"/>
          </p:cNvSpPr>
          <p:nvPr/>
        </p:nvSpPr>
        <p:spPr bwMode="auto">
          <a:xfrm>
            <a:off x="8305800" y="2992438"/>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4" name="Line 16"/>
          <p:cNvSpPr>
            <a:spLocks noChangeShapeType="1"/>
          </p:cNvSpPr>
          <p:nvPr/>
        </p:nvSpPr>
        <p:spPr bwMode="auto">
          <a:xfrm>
            <a:off x="4572000" y="3373438"/>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5" name="Line 17"/>
          <p:cNvSpPr>
            <a:spLocks noChangeShapeType="1"/>
          </p:cNvSpPr>
          <p:nvPr/>
        </p:nvSpPr>
        <p:spPr bwMode="auto">
          <a:xfrm>
            <a:off x="8077200" y="3373438"/>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6" name="Line 18"/>
          <p:cNvSpPr>
            <a:spLocks noChangeShapeType="1"/>
          </p:cNvSpPr>
          <p:nvPr/>
        </p:nvSpPr>
        <p:spPr bwMode="auto">
          <a:xfrm>
            <a:off x="2286000" y="2611438"/>
            <a:ext cx="0" cy="381000"/>
          </a:xfrm>
          <a:prstGeom prst="line">
            <a:avLst/>
          </a:prstGeom>
          <a:noFill/>
          <a:ln w="22225">
            <a:solidFill>
              <a:srgbClr val="660033"/>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7" name="Text Box 19"/>
          <p:cNvSpPr txBox="1">
            <a:spLocks noChangeArrowheads="1"/>
          </p:cNvSpPr>
          <p:nvPr/>
        </p:nvSpPr>
        <p:spPr bwMode="auto">
          <a:xfrm>
            <a:off x="2178050" y="2230438"/>
            <a:ext cx="882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660033"/>
                </a:solidFill>
                <a:effectLst/>
                <a:uLnTx/>
                <a:uFillTx/>
                <a:latin typeface="Arial" charset="0"/>
                <a:ea typeface="ＭＳ Ｐゴシック" charset="0"/>
                <a:cs typeface="Arial" charset="0"/>
              </a:rPr>
              <a:t>Load 2</a:t>
            </a:r>
          </a:p>
        </p:txBody>
      </p:sp>
      <p:sp>
        <p:nvSpPr>
          <p:cNvPr id="375828" name="Rectangle 20"/>
          <p:cNvSpPr>
            <a:spLocks noChangeArrowheads="1"/>
          </p:cNvSpPr>
          <p:nvPr/>
        </p:nvSpPr>
        <p:spPr bwMode="auto">
          <a:xfrm>
            <a:off x="4572000" y="2992438"/>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29" name="Rectangle 21"/>
          <p:cNvSpPr>
            <a:spLocks noChangeArrowheads="1"/>
          </p:cNvSpPr>
          <p:nvPr/>
        </p:nvSpPr>
        <p:spPr bwMode="auto">
          <a:xfrm>
            <a:off x="8077200" y="2992438"/>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30" name="Line 22"/>
          <p:cNvSpPr>
            <a:spLocks noChangeShapeType="1"/>
          </p:cNvSpPr>
          <p:nvPr/>
        </p:nvSpPr>
        <p:spPr bwMode="auto">
          <a:xfrm>
            <a:off x="4813300" y="2611438"/>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31" name="Text Box 23"/>
          <p:cNvSpPr txBox="1">
            <a:spLocks noChangeArrowheads="1"/>
          </p:cNvSpPr>
          <p:nvPr/>
        </p:nvSpPr>
        <p:spPr bwMode="auto">
          <a:xfrm>
            <a:off x="3803650" y="2230438"/>
            <a:ext cx="1225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charset="0"/>
                <a:ea typeface="ＭＳ Ｐゴシック" charset="0"/>
                <a:cs typeface="Arial" charset="0"/>
              </a:rPr>
              <a:t>Load 1 Hit</a:t>
            </a:r>
          </a:p>
        </p:txBody>
      </p:sp>
      <p:sp>
        <p:nvSpPr>
          <p:cNvPr id="67607" name="Text Box 24"/>
          <p:cNvSpPr txBox="1">
            <a:spLocks noChangeArrowheads="1"/>
          </p:cNvSpPr>
          <p:nvPr/>
        </p:nvSpPr>
        <p:spPr bwMode="auto">
          <a:xfrm>
            <a:off x="557213" y="1009650"/>
            <a:ext cx="4937125"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charset="0"/>
                <a:ea typeface="ＭＳ Ｐゴシック" charset="0"/>
                <a:cs typeface="Arial" charset="0"/>
              </a:rPr>
              <a:t>Runahead: </a:t>
            </a:r>
            <a:r>
              <a:rPr kumimoji="0" lang="en-US" sz="1800" b="1" i="1" u="none" strike="noStrike" kern="1200" cap="none" spc="0" normalizeH="0" baseline="0" noProof="0">
                <a:ln>
                  <a:noFill/>
                </a:ln>
                <a:solidFill>
                  <a:srgbClr val="000000"/>
                </a:solidFill>
                <a:effectLst/>
                <a:uLnTx/>
                <a:uFillTx/>
                <a:latin typeface="Arial" charset="0"/>
                <a:ea typeface="ＭＳ Ｐゴシック" charset="0"/>
                <a:cs typeface="Arial" charset="0"/>
              </a:rPr>
              <a:t>Load 2 is </a:t>
            </a:r>
            <a:r>
              <a:rPr kumimoji="0" lang="en-US" sz="1800" b="1" i="1" u="none" strike="noStrike" kern="1200" cap="none" spc="0" normalizeH="0" baseline="0" noProof="0">
                <a:ln>
                  <a:noFill/>
                </a:ln>
                <a:solidFill>
                  <a:srgbClr val="CC0000"/>
                </a:solidFill>
                <a:effectLst/>
                <a:uLnTx/>
                <a:uFillTx/>
                <a:latin typeface="Arial" charset="0"/>
                <a:ea typeface="ＭＳ Ｐゴシック" charset="0"/>
                <a:cs typeface="Arial" charset="0"/>
              </a:rPr>
              <a:t>dependent </a:t>
            </a:r>
            <a:r>
              <a:rPr kumimoji="0" lang="en-US" sz="1800" b="1" i="1" u="none" strike="noStrike" kern="1200" cap="none" spc="0" normalizeH="0" baseline="0" noProof="0">
                <a:ln>
                  <a:noFill/>
                </a:ln>
                <a:solidFill>
                  <a:srgbClr val="000000"/>
                </a:solidFill>
                <a:effectLst/>
                <a:uLnTx/>
                <a:uFillTx/>
                <a:latin typeface="Arial" charset="0"/>
                <a:ea typeface="ＭＳ Ｐゴシック" charset="0"/>
                <a:cs typeface="Arial" charset="0"/>
              </a:rPr>
              <a:t>on Load 1</a:t>
            </a:r>
          </a:p>
        </p:txBody>
      </p:sp>
      <p:sp>
        <p:nvSpPr>
          <p:cNvPr id="375833" name="Rectangle 25"/>
          <p:cNvSpPr>
            <a:spLocks noChangeArrowheads="1"/>
          </p:cNvSpPr>
          <p:nvPr/>
        </p:nvSpPr>
        <p:spPr bwMode="auto">
          <a:xfrm>
            <a:off x="1749425" y="2992438"/>
            <a:ext cx="541338" cy="301625"/>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34" name="Rectangle 26"/>
          <p:cNvSpPr>
            <a:spLocks noChangeArrowheads="1"/>
          </p:cNvSpPr>
          <p:nvPr/>
        </p:nvSpPr>
        <p:spPr bwMode="auto">
          <a:xfrm>
            <a:off x="2286000" y="2992438"/>
            <a:ext cx="2286000" cy="301625"/>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35" name="Text Box 27"/>
          <p:cNvSpPr txBox="1">
            <a:spLocks noChangeArrowheads="1"/>
          </p:cNvSpPr>
          <p:nvPr/>
        </p:nvSpPr>
        <p:spPr bwMode="auto">
          <a:xfrm>
            <a:off x="2786063" y="2957513"/>
            <a:ext cx="12382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375836" name="Rectangle 28" descr="Large checker board"/>
          <p:cNvSpPr>
            <a:spLocks noChangeArrowheads="1"/>
          </p:cNvSpPr>
          <p:nvPr/>
        </p:nvSpPr>
        <p:spPr bwMode="auto">
          <a:xfrm>
            <a:off x="1754188" y="3451225"/>
            <a:ext cx="547687" cy="1555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37" name="Rectangle 29" descr="Large checker board"/>
          <p:cNvSpPr>
            <a:spLocks noChangeArrowheads="1"/>
          </p:cNvSpPr>
          <p:nvPr/>
        </p:nvSpPr>
        <p:spPr bwMode="auto">
          <a:xfrm>
            <a:off x="2301875" y="3454400"/>
            <a:ext cx="2249488" cy="1555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38" name="Text Box 30"/>
          <p:cNvSpPr txBox="1">
            <a:spLocks noChangeArrowheads="1"/>
          </p:cNvSpPr>
          <p:nvPr/>
        </p:nvSpPr>
        <p:spPr bwMode="auto">
          <a:xfrm>
            <a:off x="2152650" y="1517650"/>
            <a:ext cx="33480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rPr>
              <a:t>Cannot</a:t>
            </a:r>
            <a:r>
              <a:rPr kumimoji="0" lang="en-US" sz="1800" b="0" i="1" u="none" strike="noStrike" kern="1200" cap="none" spc="0" normalizeH="0" baseline="0" noProof="0">
                <a:ln>
                  <a:noFill/>
                </a:ln>
                <a:solidFill>
                  <a:srgbClr val="003399"/>
                </a:solidFill>
                <a:effectLst/>
                <a:uLnTx/>
                <a:uFillTx/>
                <a:latin typeface="Arial" charset="0"/>
                <a:ea typeface="ＭＳ Ｐゴシック" charset="0"/>
                <a:cs typeface="Arial" charset="0"/>
              </a:rPr>
              <a:t> Compute Its Address!</a:t>
            </a:r>
            <a:endPar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endParaRPr>
          </a:p>
        </p:txBody>
      </p:sp>
      <p:sp>
        <p:nvSpPr>
          <p:cNvPr id="375839" name="Oval 31"/>
          <p:cNvSpPr>
            <a:spLocks noChangeArrowheads="1"/>
          </p:cNvSpPr>
          <p:nvPr/>
        </p:nvSpPr>
        <p:spPr bwMode="auto">
          <a:xfrm>
            <a:off x="1960563" y="1470025"/>
            <a:ext cx="3571875" cy="461963"/>
          </a:xfrm>
          <a:prstGeom prst="ellipse">
            <a:avLst/>
          </a:prstGeom>
          <a:noFill/>
          <a:ln w="25400">
            <a:solidFill>
              <a:srgbClr val="00008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40" name="Line 32"/>
          <p:cNvSpPr>
            <a:spLocks noChangeShapeType="1"/>
          </p:cNvSpPr>
          <p:nvPr/>
        </p:nvSpPr>
        <p:spPr bwMode="auto">
          <a:xfrm flipH="1">
            <a:off x="2787650" y="1941513"/>
            <a:ext cx="458788" cy="344487"/>
          </a:xfrm>
          <a:prstGeom prst="line">
            <a:avLst/>
          </a:prstGeom>
          <a:noFill/>
          <a:ln w="25400">
            <a:solidFill>
              <a:srgbClr val="003366"/>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5842" name="Text Box 34"/>
          <p:cNvSpPr txBox="1">
            <a:spLocks noChangeArrowheads="1"/>
          </p:cNvSpPr>
          <p:nvPr/>
        </p:nvSpPr>
        <p:spPr bwMode="auto">
          <a:xfrm>
            <a:off x="2932113" y="2228850"/>
            <a:ext cx="565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660033"/>
                </a:solidFill>
                <a:effectLst/>
                <a:uLnTx/>
                <a:uFillTx/>
                <a:latin typeface="Arial" charset="0"/>
                <a:ea typeface="ＭＳ Ｐゴシック" charset="0"/>
                <a:cs typeface="Arial" charset="0"/>
              </a:rPr>
              <a:t>INV</a:t>
            </a:r>
          </a:p>
        </p:txBody>
      </p:sp>
    </p:spTree>
    <p:custDataLst>
      <p:tags r:id="rId1"/>
    </p:custDataLst>
    <p:extLst>
      <p:ext uri="{BB962C8B-B14F-4D97-AF65-F5344CB8AC3E}">
        <p14:creationId xmlns:p14="http://schemas.microsoft.com/office/powerpoint/2010/main" val="21432491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75812"/>
                                        </p:tgtEl>
                                        <p:attrNameLst>
                                          <p:attrName>style.visibility</p:attrName>
                                        </p:attrNameLst>
                                      </p:cBhvr>
                                      <p:to>
                                        <p:strVal val="visible"/>
                                      </p:to>
                                    </p:set>
                                    <p:animEffect transition="in" filter="slide(fromLeft)">
                                      <p:cBhvr>
                                        <p:cTn id="7" dur="500"/>
                                        <p:tgtEl>
                                          <p:spTgt spid="375812"/>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75813"/>
                                        </p:tgtEl>
                                        <p:attrNameLst>
                                          <p:attrName>style.visibility</p:attrName>
                                        </p:attrNameLst>
                                      </p:cBhvr>
                                      <p:to>
                                        <p:strVal val="visible"/>
                                      </p:to>
                                    </p:set>
                                    <p:animEffect transition="in" filter="slide(fromLeft)">
                                      <p:cBhvr>
                                        <p:cTn id="10" dur="500"/>
                                        <p:tgtEl>
                                          <p:spTgt spid="375813"/>
                                        </p:tgtEl>
                                      </p:cBhvr>
                                    </p:animEffect>
                                  </p:childTnLst>
                                </p:cTn>
                              </p:par>
                            </p:childTnLst>
                          </p:cTn>
                        </p:par>
                        <p:par>
                          <p:cTn id="11" fill="hold" nodeType="afterGroup">
                            <p:stCondLst>
                              <p:cond delay="500"/>
                            </p:stCondLst>
                            <p:childTnLst>
                              <p:par>
                                <p:cTn id="12" presetID="12" presetClass="entr" presetSubtype="1" fill="hold" grpId="0" nodeType="afterEffect">
                                  <p:stCondLst>
                                    <p:cond delay="0"/>
                                  </p:stCondLst>
                                  <p:childTnLst>
                                    <p:set>
                                      <p:cBhvr>
                                        <p:cTn id="13" dur="1" fill="hold">
                                          <p:stCondLst>
                                            <p:cond delay="0"/>
                                          </p:stCondLst>
                                        </p:cTn>
                                        <p:tgtEl>
                                          <p:spTgt spid="375814"/>
                                        </p:tgtEl>
                                        <p:attrNameLst>
                                          <p:attrName>style.visibility</p:attrName>
                                        </p:attrNameLst>
                                      </p:cBhvr>
                                      <p:to>
                                        <p:strVal val="visible"/>
                                      </p:to>
                                    </p:set>
                                    <p:animEffect transition="in" filter="slide(fromTop)">
                                      <p:cBhvr>
                                        <p:cTn id="14" dur="500"/>
                                        <p:tgtEl>
                                          <p:spTgt spid="375814"/>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375815"/>
                                        </p:tgtEl>
                                        <p:attrNameLst>
                                          <p:attrName>style.visibility</p:attrName>
                                        </p:attrNameLst>
                                      </p:cBhvr>
                                      <p:to>
                                        <p:strVal val="visible"/>
                                      </p:to>
                                    </p:set>
                                    <p:animEffect transition="in" filter="slide(fromTop)">
                                      <p:cBhvr>
                                        <p:cTn id="17" dur="500"/>
                                        <p:tgtEl>
                                          <p:spTgt spid="3758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375816"/>
                                        </p:tgtEl>
                                        <p:attrNameLst>
                                          <p:attrName>style.visibility</p:attrName>
                                        </p:attrNameLst>
                                      </p:cBhvr>
                                      <p:to>
                                        <p:strVal val="visible"/>
                                      </p:to>
                                    </p:set>
                                    <p:animEffect transition="in" filter="slide(fromLeft)">
                                      <p:cBhvr>
                                        <p:cTn id="22" dur="500"/>
                                        <p:tgtEl>
                                          <p:spTgt spid="375816"/>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375833"/>
                                        </p:tgtEl>
                                        <p:attrNameLst>
                                          <p:attrName>style.visibility</p:attrName>
                                        </p:attrNameLst>
                                      </p:cBhvr>
                                      <p:to>
                                        <p:strVal val="visible"/>
                                      </p:to>
                                    </p:set>
                                    <p:animEffect transition="in" filter="slide(fromLeft)">
                                      <p:cBhvr>
                                        <p:cTn id="25" dur="500"/>
                                        <p:tgtEl>
                                          <p:spTgt spid="375833"/>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375836"/>
                                        </p:tgtEl>
                                        <p:attrNameLst>
                                          <p:attrName>style.visibility</p:attrName>
                                        </p:attrNameLst>
                                      </p:cBhvr>
                                      <p:to>
                                        <p:strVal val="visible"/>
                                      </p:to>
                                    </p:set>
                                    <p:animEffect transition="in" filter="slide(fromLeft)">
                                      <p:cBhvr>
                                        <p:cTn id="28" dur="500"/>
                                        <p:tgtEl>
                                          <p:spTgt spid="375836"/>
                                        </p:tgtEl>
                                      </p:cBhvr>
                                    </p:animEffect>
                                  </p:childTnLst>
                                </p:cTn>
                              </p:par>
                            </p:childTnLst>
                          </p:cTn>
                        </p:par>
                        <p:par>
                          <p:cTn id="29" fill="hold" nodeType="afterGroup">
                            <p:stCondLst>
                              <p:cond delay="500"/>
                            </p:stCondLst>
                            <p:childTnLst>
                              <p:par>
                                <p:cTn id="30" presetID="12" presetClass="entr" presetSubtype="1" fill="hold" grpId="0" nodeType="afterEffect">
                                  <p:stCondLst>
                                    <p:cond delay="0"/>
                                  </p:stCondLst>
                                  <p:childTnLst>
                                    <p:set>
                                      <p:cBhvr>
                                        <p:cTn id="31" dur="1" fill="hold">
                                          <p:stCondLst>
                                            <p:cond delay="0"/>
                                          </p:stCondLst>
                                        </p:cTn>
                                        <p:tgtEl>
                                          <p:spTgt spid="375826"/>
                                        </p:tgtEl>
                                        <p:attrNameLst>
                                          <p:attrName>style.visibility</p:attrName>
                                        </p:attrNameLst>
                                      </p:cBhvr>
                                      <p:to>
                                        <p:strVal val="visible"/>
                                      </p:to>
                                    </p:set>
                                    <p:animEffect transition="in" filter="slide(fromTop)">
                                      <p:cBhvr>
                                        <p:cTn id="32" dur="500"/>
                                        <p:tgtEl>
                                          <p:spTgt spid="375826"/>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375827"/>
                                        </p:tgtEl>
                                        <p:attrNameLst>
                                          <p:attrName>style.visibility</p:attrName>
                                        </p:attrNameLst>
                                      </p:cBhvr>
                                      <p:to>
                                        <p:strVal val="visible"/>
                                      </p:to>
                                    </p:set>
                                    <p:animEffect transition="in" filter="slide(fromTop)">
                                      <p:cBhvr>
                                        <p:cTn id="35" dur="500"/>
                                        <p:tgtEl>
                                          <p:spTgt spid="37582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7583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7584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75839"/>
                                        </p:tgtEl>
                                        <p:attrNameLst>
                                          <p:attrName>style.visibility</p:attrName>
                                        </p:attrNameLst>
                                      </p:cBhvr>
                                      <p:to>
                                        <p:strVal val="visible"/>
                                      </p:to>
                                    </p:set>
                                  </p:childTnLst>
                                </p:cTn>
                              </p:par>
                              <p:par>
                                <p:cTn id="44" presetID="12" presetClass="entr" presetSubtype="1" fill="hold" grpId="0" nodeType="withEffect">
                                  <p:stCondLst>
                                    <p:cond delay="0"/>
                                  </p:stCondLst>
                                  <p:childTnLst>
                                    <p:set>
                                      <p:cBhvr>
                                        <p:cTn id="45" dur="1" fill="hold">
                                          <p:stCondLst>
                                            <p:cond delay="0"/>
                                          </p:stCondLst>
                                        </p:cTn>
                                        <p:tgtEl>
                                          <p:spTgt spid="375842"/>
                                        </p:tgtEl>
                                        <p:attrNameLst>
                                          <p:attrName>style.visibility</p:attrName>
                                        </p:attrNameLst>
                                      </p:cBhvr>
                                      <p:to>
                                        <p:strVal val="visible"/>
                                      </p:to>
                                    </p:set>
                                    <p:animEffect transition="in" filter="slide(fromTop)">
                                      <p:cBhvr>
                                        <p:cTn id="46" dur="500"/>
                                        <p:tgtEl>
                                          <p:spTgt spid="37584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2" presetClass="entr" presetSubtype="8" fill="hold" grpId="0" nodeType="clickEffect">
                                  <p:stCondLst>
                                    <p:cond delay="0"/>
                                  </p:stCondLst>
                                  <p:childTnLst>
                                    <p:set>
                                      <p:cBhvr>
                                        <p:cTn id="50" dur="1" fill="hold">
                                          <p:stCondLst>
                                            <p:cond delay="0"/>
                                          </p:stCondLst>
                                        </p:cTn>
                                        <p:tgtEl>
                                          <p:spTgt spid="375835"/>
                                        </p:tgtEl>
                                        <p:attrNameLst>
                                          <p:attrName>style.visibility</p:attrName>
                                        </p:attrNameLst>
                                      </p:cBhvr>
                                      <p:to>
                                        <p:strVal val="visible"/>
                                      </p:to>
                                    </p:set>
                                    <p:animEffect transition="in" filter="slide(fromLeft)">
                                      <p:cBhvr>
                                        <p:cTn id="51" dur="500"/>
                                        <p:tgtEl>
                                          <p:spTgt spid="375835"/>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375837"/>
                                        </p:tgtEl>
                                        <p:attrNameLst>
                                          <p:attrName>style.visibility</p:attrName>
                                        </p:attrNameLst>
                                      </p:cBhvr>
                                      <p:to>
                                        <p:strVal val="visible"/>
                                      </p:to>
                                    </p:set>
                                    <p:animEffect transition="in" filter="slide(fromLeft)">
                                      <p:cBhvr>
                                        <p:cTn id="54" dur="500"/>
                                        <p:tgtEl>
                                          <p:spTgt spid="375837"/>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375834"/>
                                        </p:tgtEl>
                                        <p:attrNameLst>
                                          <p:attrName>style.visibility</p:attrName>
                                        </p:attrNameLst>
                                      </p:cBhvr>
                                      <p:to>
                                        <p:strVal val="visible"/>
                                      </p:to>
                                    </p:set>
                                    <p:animEffect transition="in" filter="slide(fromLeft)">
                                      <p:cBhvr>
                                        <p:cTn id="57" dur="500"/>
                                        <p:tgtEl>
                                          <p:spTgt spid="375834"/>
                                        </p:tgtEl>
                                      </p:cBhvr>
                                    </p:animEffect>
                                  </p:childTnLst>
                                </p:cTn>
                              </p:par>
                            </p:childTnLst>
                          </p:cTn>
                        </p:par>
                        <p:par>
                          <p:cTn id="58" fill="hold" nodeType="afterGroup">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375824"/>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2" presetClass="entr" presetSubtype="8" fill="hold" grpId="0" nodeType="clickEffect">
                                  <p:stCondLst>
                                    <p:cond delay="0"/>
                                  </p:stCondLst>
                                  <p:childTnLst>
                                    <p:set>
                                      <p:cBhvr>
                                        <p:cTn id="64" dur="1" fill="hold">
                                          <p:stCondLst>
                                            <p:cond delay="0"/>
                                          </p:stCondLst>
                                        </p:cTn>
                                        <p:tgtEl>
                                          <p:spTgt spid="375828"/>
                                        </p:tgtEl>
                                        <p:attrNameLst>
                                          <p:attrName>style.visibility</p:attrName>
                                        </p:attrNameLst>
                                      </p:cBhvr>
                                      <p:to>
                                        <p:strVal val="visible"/>
                                      </p:to>
                                    </p:set>
                                    <p:animEffect transition="in" filter="slide(fromLeft)">
                                      <p:cBhvr>
                                        <p:cTn id="65" dur="500"/>
                                        <p:tgtEl>
                                          <p:spTgt spid="375828"/>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2" presetClass="entr" presetSubtype="1" fill="hold" grpId="0" nodeType="clickEffect">
                                  <p:stCondLst>
                                    <p:cond delay="0"/>
                                  </p:stCondLst>
                                  <p:childTnLst>
                                    <p:set>
                                      <p:cBhvr>
                                        <p:cTn id="69" dur="1" fill="hold">
                                          <p:stCondLst>
                                            <p:cond delay="0"/>
                                          </p:stCondLst>
                                        </p:cTn>
                                        <p:tgtEl>
                                          <p:spTgt spid="375831"/>
                                        </p:tgtEl>
                                        <p:attrNameLst>
                                          <p:attrName>style.visibility</p:attrName>
                                        </p:attrNameLst>
                                      </p:cBhvr>
                                      <p:to>
                                        <p:strVal val="visible"/>
                                      </p:to>
                                    </p:set>
                                    <p:animEffect transition="in" filter="slide(fromTop)">
                                      <p:cBhvr>
                                        <p:cTn id="70" dur="500"/>
                                        <p:tgtEl>
                                          <p:spTgt spid="375831"/>
                                        </p:tgtEl>
                                      </p:cBhvr>
                                    </p:animEffect>
                                  </p:childTnLst>
                                </p:cTn>
                              </p:par>
                              <p:par>
                                <p:cTn id="71" presetID="12" presetClass="entr" presetSubtype="1" fill="hold" grpId="0" nodeType="withEffect">
                                  <p:stCondLst>
                                    <p:cond delay="0"/>
                                  </p:stCondLst>
                                  <p:childTnLst>
                                    <p:set>
                                      <p:cBhvr>
                                        <p:cTn id="72" dur="1" fill="hold">
                                          <p:stCondLst>
                                            <p:cond delay="0"/>
                                          </p:stCondLst>
                                        </p:cTn>
                                        <p:tgtEl>
                                          <p:spTgt spid="375830"/>
                                        </p:tgtEl>
                                        <p:attrNameLst>
                                          <p:attrName>style.visibility</p:attrName>
                                        </p:attrNameLst>
                                      </p:cBhvr>
                                      <p:to>
                                        <p:strVal val="visible"/>
                                      </p:to>
                                    </p:set>
                                    <p:animEffect transition="in" filter="slide(fromTop)">
                                      <p:cBhvr>
                                        <p:cTn id="73" dur="500"/>
                                        <p:tgtEl>
                                          <p:spTgt spid="375830"/>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2" presetClass="entr" presetSubtype="8" fill="hold" grpId="0" nodeType="clickEffect">
                                  <p:stCondLst>
                                    <p:cond delay="0"/>
                                  </p:stCondLst>
                                  <p:childTnLst>
                                    <p:set>
                                      <p:cBhvr>
                                        <p:cTn id="77" dur="1" fill="hold">
                                          <p:stCondLst>
                                            <p:cond delay="0"/>
                                          </p:stCondLst>
                                        </p:cTn>
                                        <p:tgtEl>
                                          <p:spTgt spid="375817"/>
                                        </p:tgtEl>
                                        <p:attrNameLst>
                                          <p:attrName>style.visibility</p:attrName>
                                        </p:attrNameLst>
                                      </p:cBhvr>
                                      <p:to>
                                        <p:strVal val="visible"/>
                                      </p:to>
                                    </p:set>
                                    <p:animEffect transition="in" filter="slide(fromLeft)">
                                      <p:cBhvr>
                                        <p:cTn id="78" dur="500"/>
                                        <p:tgtEl>
                                          <p:spTgt spid="375817"/>
                                        </p:tgtEl>
                                      </p:cBhvr>
                                    </p:animEffect>
                                  </p:childTnLst>
                                </p:cTn>
                              </p:par>
                            </p:childTnLst>
                          </p:cTn>
                        </p:par>
                        <p:par>
                          <p:cTn id="79" fill="hold" nodeType="afterGroup">
                            <p:stCondLst>
                              <p:cond delay="500"/>
                            </p:stCondLst>
                            <p:childTnLst>
                              <p:par>
                                <p:cTn id="80" presetID="12" presetClass="entr" presetSubtype="1" fill="hold" grpId="0" nodeType="afterEffect">
                                  <p:stCondLst>
                                    <p:cond delay="0"/>
                                  </p:stCondLst>
                                  <p:childTnLst>
                                    <p:set>
                                      <p:cBhvr>
                                        <p:cTn id="81" dur="1" fill="hold">
                                          <p:stCondLst>
                                            <p:cond delay="0"/>
                                          </p:stCondLst>
                                        </p:cTn>
                                        <p:tgtEl>
                                          <p:spTgt spid="375818"/>
                                        </p:tgtEl>
                                        <p:attrNameLst>
                                          <p:attrName>style.visibility</p:attrName>
                                        </p:attrNameLst>
                                      </p:cBhvr>
                                      <p:to>
                                        <p:strVal val="visible"/>
                                      </p:to>
                                    </p:set>
                                    <p:animEffect transition="in" filter="slide(fromTop)">
                                      <p:cBhvr>
                                        <p:cTn id="82" dur="500"/>
                                        <p:tgtEl>
                                          <p:spTgt spid="375818"/>
                                        </p:tgtEl>
                                      </p:cBhvr>
                                    </p:animEffect>
                                  </p:childTnLst>
                                </p:cTn>
                              </p:par>
                              <p:par>
                                <p:cTn id="83" presetID="12" presetClass="entr" presetSubtype="1" fill="hold" grpId="0" nodeType="withEffect">
                                  <p:stCondLst>
                                    <p:cond delay="0"/>
                                  </p:stCondLst>
                                  <p:childTnLst>
                                    <p:set>
                                      <p:cBhvr>
                                        <p:cTn id="84" dur="1" fill="hold">
                                          <p:stCondLst>
                                            <p:cond delay="0"/>
                                          </p:stCondLst>
                                        </p:cTn>
                                        <p:tgtEl>
                                          <p:spTgt spid="375819"/>
                                        </p:tgtEl>
                                        <p:attrNameLst>
                                          <p:attrName>style.visibility</p:attrName>
                                        </p:attrNameLst>
                                      </p:cBhvr>
                                      <p:to>
                                        <p:strVal val="visible"/>
                                      </p:to>
                                    </p:set>
                                    <p:animEffect transition="in" filter="slide(fromTop)">
                                      <p:cBhvr>
                                        <p:cTn id="85" dur="500"/>
                                        <p:tgtEl>
                                          <p:spTgt spid="375819"/>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8" fill="hold" grpId="0" nodeType="clickEffect">
                                  <p:stCondLst>
                                    <p:cond delay="0"/>
                                  </p:stCondLst>
                                  <p:childTnLst>
                                    <p:set>
                                      <p:cBhvr>
                                        <p:cTn id="89" dur="1" fill="hold">
                                          <p:stCondLst>
                                            <p:cond delay="0"/>
                                          </p:stCondLst>
                                        </p:cTn>
                                        <p:tgtEl>
                                          <p:spTgt spid="375821"/>
                                        </p:tgtEl>
                                        <p:attrNameLst>
                                          <p:attrName>style.visibility</p:attrName>
                                        </p:attrNameLst>
                                      </p:cBhvr>
                                      <p:to>
                                        <p:strVal val="visible"/>
                                      </p:to>
                                    </p:set>
                                    <p:animEffect transition="in" filter="slide(fromLeft)">
                                      <p:cBhvr>
                                        <p:cTn id="90" dur="500"/>
                                        <p:tgtEl>
                                          <p:spTgt spid="37582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375820"/>
                                        </p:tgtEl>
                                        <p:attrNameLst>
                                          <p:attrName>style.visibility</p:attrName>
                                        </p:attrNameLst>
                                      </p:cBhvr>
                                      <p:to>
                                        <p:strVal val="visible"/>
                                      </p:to>
                                    </p:set>
                                    <p:animEffect transition="in" filter="slide(fromLeft)">
                                      <p:cBhvr>
                                        <p:cTn id="93" dur="500"/>
                                        <p:tgtEl>
                                          <p:spTgt spid="375820"/>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375822"/>
                                        </p:tgtEl>
                                        <p:attrNameLst>
                                          <p:attrName>style.visibility</p:attrName>
                                        </p:attrNameLst>
                                      </p:cBhvr>
                                      <p:to>
                                        <p:strVal val="visible"/>
                                      </p:to>
                                    </p:set>
                                    <p:animEffect transition="in" filter="slide(fromLeft)">
                                      <p:cBhvr>
                                        <p:cTn id="96" dur="500"/>
                                        <p:tgtEl>
                                          <p:spTgt spid="375822"/>
                                        </p:tgtEl>
                                      </p:cBhvr>
                                    </p:animEffect>
                                  </p:childTnLst>
                                </p:cTn>
                              </p:par>
                            </p:childTnLst>
                          </p:cTn>
                        </p:par>
                        <p:par>
                          <p:cTn id="97" fill="hold" nodeType="afterGroup">
                            <p:stCondLst>
                              <p:cond delay="500"/>
                            </p:stCondLst>
                            <p:childTnLst>
                              <p:par>
                                <p:cTn id="98" presetID="1" presetClass="entr" presetSubtype="0" fill="hold" grpId="0" nodeType="afterEffect">
                                  <p:stCondLst>
                                    <p:cond delay="0"/>
                                  </p:stCondLst>
                                  <p:childTnLst>
                                    <p:set>
                                      <p:cBhvr>
                                        <p:cTn id="99" dur="1" fill="hold">
                                          <p:stCondLst>
                                            <p:cond delay="0"/>
                                          </p:stCondLst>
                                        </p:cTn>
                                        <p:tgtEl>
                                          <p:spTgt spid="375825"/>
                                        </p:tgtEl>
                                        <p:attrNameLst>
                                          <p:attrName>style.visibility</p:attrName>
                                        </p:attrNameLst>
                                      </p:cBhvr>
                                      <p:to>
                                        <p:strVal val="visible"/>
                                      </p:to>
                                    </p:se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12" presetClass="entr" presetSubtype="8" fill="hold" grpId="0" nodeType="clickEffect">
                                  <p:stCondLst>
                                    <p:cond delay="0"/>
                                  </p:stCondLst>
                                  <p:childTnLst>
                                    <p:set>
                                      <p:cBhvr>
                                        <p:cTn id="103" dur="1" fill="hold">
                                          <p:stCondLst>
                                            <p:cond delay="0"/>
                                          </p:stCondLst>
                                        </p:cTn>
                                        <p:tgtEl>
                                          <p:spTgt spid="375829"/>
                                        </p:tgtEl>
                                        <p:attrNameLst>
                                          <p:attrName>style.visibility</p:attrName>
                                        </p:attrNameLst>
                                      </p:cBhvr>
                                      <p:to>
                                        <p:strVal val="visible"/>
                                      </p:to>
                                    </p:set>
                                    <p:animEffect transition="in" filter="slide(fromLeft)">
                                      <p:cBhvr>
                                        <p:cTn id="104" dur="500"/>
                                        <p:tgtEl>
                                          <p:spTgt spid="375829"/>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2" presetClass="entr" presetSubtype="8" fill="hold" grpId="0" nodeType="clickEffect">
                                  <p:stCondLst>
                                    <p:cond delay="0"/>
                                  </p:stCondLst>
                                  <p:childTnLst>
                                    <p:set>
                                      <p:cBhvr>
                                        <p:cTn id="108" dur="1" fill="hold">
                                          <p:stCondLst>
                                            <p:cond delay="0"/>
                                          </p:stCondLst>
                                        </p:cTn>
                                        <p:tgtEl>
                                          <p:spTgt spid="375823"/>
                                        </p:tgtEl>
                                        <p:attrNameLst>
                                          <p:attrName>style.visibility</p:attrName>
                                        </p:attrNameLst>
                                      </p:cBhvr>
                                      <p:to>
                                        <p:strVal val="visible"/>
                                      </p:to>
                                    </p:set>
                                    <p:animEffect transition="in" filter="slide(fromLeft)">
                                      <p:cBhvr>
                                        <p:cTn id="109" dur="500"/>
                                        <p:tgtEl>
                                          <p:spTgt spid="375823"/>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 presetClass="entr" presetSubtype="0" fill="hold" nodeType="clickEffect">
                                  <p:stCondLst>
                                    <p:cond delay="0"/>
                                  </p:stCondLst>
                                  <p:childTnLst>
                                    <p:set>
                                      <p:cBhvr>
                                        <p:cTn id="113" dur="1" fill="hold">
                                          <p:stCondLst>
                                            <p:cond delay="0"/>
                                          </p:stCondLst>
                                        </p:cTn>
                                        <p:tgtEl>
                                          <p:spTgt spid="375810">
                                            <p:txEl>
                                              <p:pRg st="8" end="8"/>
                                            </p:txEl>
                                          </p:spTgt>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375810">
                                            <p:txEl>
                                              <p:pRg st="9" end="9"/>
                                            </p:txEl>
                                          </p:spTgt>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375810">
                                            <p:txEl>
                                              <p:pRg st="10" end="10"/>
                                            </p:txEl>
                                          </p:spTgt>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375810">
                                            <p:txEl>
                                              <p:pRg st="12" end="12"/>
                                            </p:txEl>
                                          </p:spTgt>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3758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2" grpId="0" animBg="1"/>
      <p:bldP spid="375813" grpId="0"/>
      <p:bldP spid="375814" grpId="0" animBg="1"/>
      <p:bldP spid="375815" grpId="0"/>
      <p:bldP spid="375816" grpId="0"/>
      <p:bldP spid="375817" grpId="0" animBg="1"/>
      <p:bldP spid="375818" grpId="0" animBg="1"/>
      <p:bldP spid="375819" grpId="0"/>
      <p:bldP spid="375820" grpId="0"/>
      <p:bldP spid="375821" grpId="0" animBg="1"/>
      <p:bldP spid="375822" grpId="0" animBg="1"/>
      <p:bldP spid="375823" grpId="0" animBg="1"/>
      <p:bldP spid="375824" grpId="0" animBg="1"/>
      <p:bldP spid="375825" grpId="0" animBg="1"/>
      <p:bldP spid="375826" grpId="0" animBg="1"/>
      <p:bldP spid="375827" grpId="0"/>
      <p:bldP spid="375828" grpId="0" animBg="1"/>
      <p:bldP spid="375829" grpId="0" animBg="1"/>
      <p:bldP spid="375830" grpId="0" animBg="1"/>
      <p:bldP spid="375831" grpId="0"/>
      <p:bldP spid="375833" grpId="0" animBg="1"/>
      <p:bldP spid="375834" grpId="0" animBg="1"/>
      <p:bldP spid="375835" grpId="0"/>
      <p:bldP spid="375836" grpId="0" animBg="1"/>
      <p:bldP spid="375837" grpId="0" animBg="1"/>
      <p:bldP spid="375838" grpId="0"/>
      <p:bldP spid="375839" grpId="0" animBg="1"/>
      <p:bldP spid="375840" grpId="0" animBg="1"/>
      <p:bldP spid="37584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US">
                <a:latin typeface="Garamond" charset="0"/>
              </a:rPr>
              <a:t>Parallelizing Dependent Cache Misses</a:t>
            </a:r>
          </a:p>
        </p:txBody>
      </p:sp>
      <p:sp>
        <p:nvSpPr>
          <p:cNvPr id="120834" name="Rectangle 3"/>
          <p:cNvSpPr>
            <a:spLocks noGrp="1" noChangeArrowheads="1"/>
          </p:cNvSpPr>
          <p:nvPr>
            <p:ph type="body" idx="1"/>
          </p:nvPr>
        </p:nvSpPr>
        <p:spPr>
          <a:xfrm>
            <a:off x="228600" y="996950"/>
            <a:ext cx="8610600" cy="5194300"/>
          </a:xfrm>
        </p:spPr>
        <p:txBody>
          <a:bodyPr/>
          <a:lstStyle/>
          <a:p>
            <a:r>
              <a:rPr lang="en-US">
                <a:solidFill>
                  <a:srgbClr val="0000FF"/>
                </a:solidFill>
                <a:latin typeface="Tahoma" charset="0"/>
              </a:rPr>
              <a:t>Idea: </a:t>
            </a:r>
            <a:r>
              <a:rPr lang="en-US">
                <a:solidFill>
                  <a:srgbClr val="FF0000"/>
                </a:solidFill>
                <a:latin typeface="Tahoma" charset="0"/>
              </a:rPr>
              <a:t>Enable the parallelization of dependent L2 cache misses in runahead mode with a low-cost mechanism</a:t>
            </a:r>
          </a:p>
          <a:p>
            <a:endParaRPr lang="en-US">
              <a:solidFill>
                <a:srgbClr val="CC0000"/>
              </a:solidFill>
              <a:latin typeface="Tahoma" charset="0"/>
            </a:endParaRPr>
          </a:p>
          <a:p>
            <a:endParaRPr lang="en-US">
              <a:solidFill>
                <a:srgbClr val="CC0000"/>
              </a:solidFill>
              <a:latin typeface="Tahoma" charset="0"/>
            </a:endParaRPr>
          </a:p>
          <a:p>
            <a:r>
              <a:rPr lang="en-US">
                <a:solidFill>
                  <a:srgbClr val="0000FF"/>
                </a:solidFill>
                <a:latin typeface="Tahoma" charset="0"/>
              </a:rPr>
              <a:t>How: </a:t>
            </a:r>
            <a:r>
              <a:rPr lang="en-US">
                <a:solidFill>
                  <a:srgbClr val="FF0000"/>
                </a:solidFill>
                <a:latin typeface="Tahoma" charset="0"/>
              </a:rPr>
              <a:t>Predict the values of L2-miss </a:t>
            </a:r>
            <a:r>
              <a:rPr lang="en-US" b="1">
                <a:solidFill>
                  <a:srgbClr val="FF0000"/>
                </a:solidFill>
                <a:latin typeface="Tahoma" charset="0"/>
              </a:rPr>
              <a:t>address (pointer) loads</a:t>
            </a:r>
          </a:p>
          <a:p>
            <a:pPr lvl="2"/>
            <a:r>
              <a:rPr lang="en-US" b="1">
                <a:latin typeface="Tahoma" charset="0"/>
                <a:ea typeface="ＭＳ Ｐゴシック" charset="0"/>
              </a:rPr>
              <a:t>Address load</a:t>
            </a:r>
            <a:r>
              <a:rPr lang="en-US">
                <a:latin typeface="Tahoma" charset="0"/>
                <a:ea typeface="ＭＳ Ｐゴシック" charset="0"/>
              </a:rPr>
              <a:t>: loads an address into its destination register, which is later used to calculate the address of another load</a:t>
            </a:r>
          </a:p>
          <a:p>
            <a:pPr lvl="2"/>
            <a:r>
              <a:rPr lang="en-US">
                <a:latin typeface="Tahoma" charset="0"/>
                <a:ea typeface="ＭＳ Ｐゴシック" charset="0"/>
              </a:rPr>
              <a:t>as opposed to </a:t>
            </a:r>
            <a:r>
              <a:rPr lang="en-US" b="1">
                <a:latin typeface="Tahoma" charset="0"/>
                <a:ea typeface="ＭＳ Ｐゴシック" charset="0"/>
              </a:rPr>
              <a:t>data load</a:t>
            </a:r>
          </a:p>
          <a:p>
            <a:pPr lvl="2"/>
            <a:endParaRPr lang="en-US" b="1">
              <a:latin typeface="Tahoma" charset="0"/>
              <a:ea typeface="ＭＳ Ｐゴシック" charset="0"/>
            </a:endParaRPr>
          </a:p>
          <a:p>
            <a:r>
              <a:rPr lang="en-US">
                <a:solidFill>
                  <a:srgbClr val="0000FF"/>
                </a:solidFill>
                <a:latin typeface="Tahoma" charset="0"/>
              </a:rPr>
              <a:t>Read:</a:t>
            </a:r>
          </a:p>
          <a:p>
            <a:pPr lvl="1"/>
            <a:r>
              <a:rPr lang="en-US">
                <a:latin typeface="Tahoma" charset="0"/>
                <a:ea typeface="ＭＳ Ｐゴシック" charset="0"/>
              </a:rPr>
              <a:t>Mutlu et al., “</a:t>
            </a:r>
            <a:r>
              <a:rPr lang="en-US" altLang="ja-JP">
                <a:solidFill>
                  <a:srgbClr val="0000FF"/>
                </a:solidFill>
                <a:latin typeface="Tahoma" charset="0"/>
                <a:ea typeface="ＭＳ Ｐゴシック" charset="0"/>
              </a:rPr>
              <a:t>Address-Value Delta (AVD) Prediction</a:t>
            </a:r>
            <a:r>
              <a:rPr lang="en-US" altLang="ja-JP">
                <a:latin typeface="Tahoma" charset="0"/>
                <a:ea typeface="ＭＳ Ｐゴシック" charset="0"/>
              </a:rPr>
              <a:t>,</a:t>
            </a:r>
            <a:r>
              <a:rPr lang="en-US">
                <a:latin typeface="Tahoma" charset="0"/>
                <a:ea typeface="ＭＳ Ｐゴシック" charset="0"/>
              </a:rPr>
              <a:t>”</a:t>
            </a:r>
            <a:r>
              <a:rPr lang="en-US" altLang="ja-JP">
                <a:latin typeface="Tahoma" charset="0"/>
                <a:ea typeface="ＭＳ Ｐゴシック" charset="0"/>
              </a:rPr>
              <a:t> MICRO 2005.</a:t>
            </a:r>
          </a:p>
          <a:p>
            <a:pPr lvl="1"/>
            <a:endParaRPr lang="en-US">
              <a:solidFill>
                <a:srgbClr val="CC0000"/>
              </a:solidFill>
              <a:latin typeface="Tahoma" charset="0"/>
              <a:ea typeface="ＭＳ Ｐゴシック" charset="0"/>
            </a:endParaRPr>
          </a:p>
          <a:p>
            <a:pPr lvl="1"/>
            <a:endParaRPr lang="en-US">
              <a:latin typeface="Tahoma" charset="0"/>
              <a:ea typeface="ＭＳ Ｐゴシック" charset="0"/>
            </a:endParaRPr>
          </a:p>
        </p:txBody>
      </p:sp>
    </p:spTree>
    <p:extLst>
      <p:ext uri="{BB962C8B-B14F-4D97-AF65-F5344CB8AC3E}">
        <p14:creationId xmlns:p14="http://schemas.microsoft.com/office/powerpoint/2010/main" val="7062606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834">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083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834">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2083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083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a:latin typeface="Garamond" charset="0"/>
              </a:rPr>
              <a:t>Parallelizing Dependent Cache Misses</a:t>
            </a:r>
          </a:p>
        </p:txBody>
      </p:sp>
      <p:sp>
        <p:nvSpPr>
          <p:cNvPr id="377859" name="Rectangle 3"/>
          <p:cNvSpPr>
            <a:spLocks noChangeArrowheads="1"/>
          </p:cNvSpPr>
          <p:nvPr/>
        </p:nvSpPr>
        <p:spPr bwMode="auto">
          <a:xfrm>
            <a:off x="711200" y="4960938"/>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60" name="Text Box 4"/>
          <p:cNvSpPr txBox="1">
            <a:spLocks noChangeArrowheads="1"/>
          </p:cNvSpPr>
          <p:nvPr/>
        </p:nvSpPr>
        <p:spPr bwMode="auto">
          <a:xfrm>
            <a:off x="692150" y="4924425"/>
            <a:ext cx="1111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377861" name="Rectangle 5" descr="Large checker board"/>
          <p:cNvSpPr>
            <a:spLocks noChangeArrowheads="1"/>
          </p:cNvSpPr>
          <p:nvPr/>
        </p:nvSpPr>
        <p:spPr bwMode="auto">
          <a:xfrm>
            <a:off x="1778000" y="5418138"/>
            <a:ext cx="547688" cy="1555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62" name="Line 6"/>
          <p:cNvSpPr>
            <a:spLocks noChangeShapeType="1"/>
          </p:cNvSpPr>
          <p:nvPr/>
        </p:nvSpPr>
        <p:spPr bwMode="auto">
          <a:xfrm>
            <a:off x="1778000" y="4579938"/>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63" name="Text Box 7"/>
          <p:cNvSpPr txBox="1">
            <a:spLocks noChangeArrowheads="1"/>
          </p:cNvSpPr>
          <p:nvPr/>
        </p:nvSpPr>
        <p:spPr bwMode="auto">
          <a:xfrm>
            <a:off x="769938" y="4206875"/>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377864" name="Text Box 8"/>
          <p:cNvSpPr txBox="1">
            <a:spLocks noChangeArrowheads="1"/>
          </p:cNvSpPr>
          <p:nvPr/>
        </p:nvSpPr>
        <p:spPr bwMode="auto">
          <a:xfrm>
            <a:off x="1168400" y="5341938"/>
            <a:ext cx="623888"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377865" name="Rectangle 9"/>
          <p:cNvSpPr>
            <a:spLocks noChangeArrowheads="1"/>
          </p:cNvSpPr>
          <p:nvPr/>
        </p:nvSpPr>
        <p:spPr bwMode="auto">
          <a:xfrm>
            <a:off x="4854575" y="4964113"/>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66" name="Line 10"/>
          <p:cNvSpPr>
            <a:spLocks noChangeShapeType="1"/>
          </p:cNvSpPr>
          <p:nvPr/>
        </p:nvSpPr>
        <p:spPr bwMode="auto">
          <a:xfrm>
            <a:off x="5305425" y="4579938"/>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67" name="Text Box 11"/>
          <p:cNvSpPr txBox="1">
            <a:spLocks noChangeArrowheads="1"/>
          </p:cNvSpPr>
          <p:nvPr/>
        </p:nvSpPr>
        <p:spPr bwMode="auto">
          <a:xfrm>
            <a:off x="5054600" y="4198938"/>
            <a:ext cx="1225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3B812F"/>
                </a:solidFill>
                <a:effectLst/>
                <a:uLnTx/>
                <a:uFillTx/>
                <a:latin typeface="Arial" charset="0"/>
                <a:ea typeface="ＭＳ Ｐゴシック" charset="0"/>
                <a:cs typeface="Arial" charset="0"/>
              </a:rPr>
              <a:t>Load 2 Hit</a:t>
            </a:r>
          </a:p>
        </p:txBody>
      </p:sp>
      <p:sp>
        <p:nvSpPr>
          <p:cNvPr id="377868" name="Text Box 12"/>
          <p:cNvSpPr txBox="1">
            <a:spLocks noChangeArrowheads="1"/>
          </p:cNvSpPr>
          <p:nvPr/>
        </p:nvSpPr>
        <p:spPr bwMode="auto">
          <a:xfrm>
            <a:off x="1633538" y="5646738"/>
            <a:ext cx="623887" cy="274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2</a:t>
            </a:r>
          </a:p>
        </p:txBody>
      </p:sp>
      <p:sp>
        <p:nvSpPr>
          <p:cNvPr id="377869" name="Line 13"/>
          <p:cNvSpPr>
            <a:spLocks noChangeShapeType="1"/>
          </p:cNvSpPr>
          <p:nvPr/>
        </p:nvSpPr>
        <p:spPr bwMode="auto">
          <a:xfrm>
            <a:off x="2320925" y="4579938"/>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70" name="Text Box 14"/>
          <p:cNvSpPr txBox="1">
            <a:spLocks noChangeArrowheads="1"/>
          </p:cNvSpPr>
          <p:nvPr/>
        </p:nvSpPr>
        <p:spPr bwMode="auto">
          <a:xfrm>
            <a:off x="2203450" y="4198938"/>
            <a:ext cx="8826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2</a:t>
            </a:r>
          </a:p>
        </p:txBody>
      </p:sp>
      <p:sp>
        <p:nvSpPr>
          <p:cNvPr id="377871" name="Rectangle 15"/>
          <p:cNvSpPr>
            <a:spLocks noChangeArrowheads="1"/>
          </p:cNvSpPr>
          <p:nvPr/>
        </p:nvSpPr>
        <p:spPr bwMode="auto">
          <a:xfrm>
            <a:off x="4625975" y="4964113"/>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72" name="Line 16"/>
          <p:cNvSpPr>
            <a:spLocks noChangeShapeType="1"/>
          </p:cNvSpPr>
          <p:nvPr/>
        </p:nvSpPr>
        <p:spPr bwMode="auto">
          <a:xfrm>
            <a:off x="4857750" y="4579938"/>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73" name="Text Box 17"/>
          <p:cNvSpPr txBox="1">
            <a:spLocks noChangeArrowheads="1"/>
          </p:cNvSpPr>
          <p:nvPr/>
        </p:nvSpPr>
        <p:spPr bwMode="auto">
          <a:xfrm>
            <a:off x="3829050" y="4198938"/>
            <a:ext cx="12255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charset="0"/>
                <a:ea typeface="ＭＳ Ｐゴシック" charset="0"/>
                <a:cs typeface="Arial" charset="0"/>
              </a:rPr>
              <a:t>Load 1 Hit</a:t>
            </a:r>
          </a:p>
        </p:txBody>
      </p:sp>
      <p:sp>
        <p:nvSpPr>
          <p:cNvPr id="377874" name="Text Box 18"/>
          <p:cNvSpPr txBox="1">
            <a:spLocks noChangeArrowheads="1"/>
          </p:cNvSpPr>
          <p:nvPr/>
        </p:nvSpPr>
        <p:spPr bwMode="auto">
          <a:xfrm>
            <a:off x="482600" y="3573463"/>
            <a:ext cx="1843088"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1" u="none" strike="noStrike" kern="1200" cap="none" spc="0" normalizeH="0" baseline="0" noProof="0">
                <a:ln>
                  <a:noFill/>
                </a:ln>
                <a:solidFill>
                  <a:srgbClr val="003399"/>
                </a:solidFill>
                <a:effectLst/>
                <a:uLnTx/>
                <a:uFillTx/>
                <a:latin typeface="Arial" charset="0"/>
                <a:ea typeface="ＭＳ Ｐゴシック" charset="0"/>
                <a:cs typeface="Arial" charset="0"/>
              </a:rPr>
              <a:t>Value Predicted</a:t>
            </a:r>
            <a:endPar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endParaRPr>
          </a:p>
        </p:txBody>
      </p:sp>
      <p:sp>
        <p:nvSpPr>
          <p:cNvPr id="377875" name="Rectangle 19"/>
          <p:cNvSpPr>
            <a:spLocks noChangeArrowheads="1"/>
          </p:cNvSpPr>
          <p:nvPr/>
        </p:nvSpPr>
        <p:spPr bwMode="auto">
          <a:xfrm>
            <a:off x="1778000" y="4964113"/>
            <a:ext cx="547688" cy="301625"/>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76" name="Rectangle 20"/>
          <p:cNvSpPr>
            <a:spLocks noChangeArrowheads="1"/>
          </p:cNvSpPr>
          <p:nvPr/>
        </p:nvSpPr>
        <p:spPr bwMode="auto">
          <a:xfrm>
            <a:off x="2314575" y="4964113"/>
            <a:ext cx="2314575"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77" name="Text Box 21"/>
          <p:cNvSpPr txBox="1">
            <a:spLocks noChangeArrowheads="1"/>
          </p:cNvSpPr>
          <p:nvPr/>
        </p:nvSpPr>
        <p:spPr bwMode="auto">
          <a:xfrm>
            <a:off x="2613025" y="4933950"/>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377878" name="Rectangle 22" descr="Large checker board"/>
          <p:cNvSpPr>
            <a:spLocks noChangeArrowheads="1"/>
          </p:cNvSpPr>
          <p:nvPr/>
        </p:nvSpPr>
        <p:spPr bwMode="auto">
          <a:xfrm>
            <a:off x="2328863" y="5724525"/>
            <a:ext cx="22860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79" name="Line 23"/>
          <p:cNvSpPr>
            <a:spLocks noChangeShapeType="1"/>
          </p:cNvSpPr>
          <p:nvPr/>
        </p:nvSpPr>
        <p:spPr bwMode="auto">
          <a:xfrm>
            <a:off x="5148263" y="5646738"/>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0" name="Rectangle 24" descr="Large checker board"/>
          <p:cNvSpPr>
            <a:spLocks noChangeArrowheads="1"/>
          </p:cNvSpPr>
          <p:nvPr/>
        </p:nvSpPr>
        <p:spPr bwMode="auto">
          <a:xfrm>
            <a:off x="2325688" y="5416550"/>
            <a:ext cx="2303462" cy="1555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1" name="Line 25"/>
          <p:cNvSpPr>
            <a:spLocks noChangeShapeType="1"/>
          </p:cNvSpPr>
          <p:nvPr/>
        </p:nvSpPr>
        <p:spPr bwMode="auto">
          <a:xfrm>
            <a:off x="4629150" y="535940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2" name="Rectangle 26"/>
          <p:cNvSpPr>
            <a:spLocks noChangeArrowheads="1"/>
          </p:cNvSpPr>
          <p:nvPr/>
        </p:nvSpPr>
        <p:spPr bwMode="auto">
          <a:xfrm>
            <a:off x="5310188" y="4964113"/>
            <a:ext cx="457200" cy="301625"/>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3" name="Rectangle 27" descr="Large checker board"/>
          <p:cNvSpPr>
            <a:spLocks noChangeArrowheads="1"/>
          </p:cNvSpPr>
          <p:nvPr/>
        </p:nvSpPr>
        <p:spPr bwMode="auto">
          <a:xfrm>
            <a:off x="4619625" y="5724525"/>
            <a:ext cx="182563"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4" name="Rectangle 28" descr="Large checker board"/>
          <p:cNvSpPr>
            <a:spLocks noChangeArrowheads="1"/>
          </p:cNvSpPr>
          <p:nvPr/>
        </p:nvSpPr>
        <p:spPr bwMode="auto">
          <a:xfrm>
            <a:off x="4802188" y="5724525"/>
            <a:ext cx="328612"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5" name="Oval 29"/>
          <p:cNvSpPr>
            <a:spLocks noChangeArrowheads="1"/>
          </p:cNvSpPr>
          <p:nvPr/>
        </p:nvSpPr>
        <p:spPr bwMode="auto">
          <a:xfrm>
            <a:off x="433388" y="3544888"/>
            <a:ext cx="1900237" cy="403225"/>
          </a:xfrm>
          <a:prstGeom prst="ellipse">
            <a:avLst/>
          </a:prstGeom>
          <a:noFill/>
          <a:ln w="25400">
            <a:solidFill>
              <a:srgbClr val="00008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6" name="Line 30"/>
          <p:cNvSpPr>
            <a:spLocks noChangeShapeType="1"/>
          </p:cNvSpPr>
          <p:nvPr/>
        </p:nvSpPr>
        <p:spPr bwMode="auto">
          <a:xfrm>
            <a:off x="1403350" y="3948113"/>
            <a:ext cx="173038" cy="403225"/>
          </a:xfrm>
          <a:prstGeom prst="line">
            <a:avLst/>
          </a:prstGeom>
          <a:noFill/>
          <a:ln w="25400">
            <a:solidFill>
              <a:srgbClr val="003366"/>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7" name="Line 31"/>
          <p:cNvSpPr>
            <a:spLocks noChangeShapeType="1"/>
          </p:cNvSpPr>
          <p:nvPr/>
        </p:nvSpPr>
        <p:spPr bwMode="auto">
          <a:xfrm>
            <a:off x="5781675" y="3792538"/>
            <a:ext cx="0" cy="2286000"/>
          </a:xfrm>
          <a:prstGeom prst="line">
            <a:avLst/>
          </a:prstGeom>
          <a:noFill/>
          <a:ln w="25400">
            <a:solidFill>
              <a:schemeClr val="tx1"/>
            </a:solidFill>
            <a:prstDash val="sysDot"/>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8" name="Line 32"/>
          <p:cNvSpPr>
            <a:spLocks noChangeShapeType="1"/>
          </p:cNvSpPr>
          <p:nvPr/>
        </p:nvSpPr>
        <p:spPr bwMode="auto">
          <a:xfrm flipH="1">
            <a:off x="8777288" y="1447800"/>
            <a:ext cx="1587" cy="4630738"/>
          </a:xfrm>
          <a:prstGeom prst="line">
            <a:avLst/>
          </a:prstGeom>
          <a:noFill/>
          <a:ln w="25400">
            <a:solidFill>
              <a:schemeClr val="tx1"/>
            </a:solidFill>
            <a:prstDash val="sysDot"/>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89" name="Line 33"/>
          <p:cNvSpPr>
            <a:spLocks noChangeShapeType="1"/>
          </p:cNvSpPr>
          <p:nvPr/>
        </p:nvSpPr>
        <p:spPr bwMode="auto">
          <a:xfrm flipV="1">
            <a:off x="5781675" y="5080000"/>
            <a:ext cx="2997200" cy="11113"/>
          </a:xfrm>
          <a:prstGeom prst="line">
            <a:avLst/>
          </a:prstGeom>
          <a:noFill/>
          <a:ln w="25400">
            <a:solidFill>
              <a:srgbClr val="800000"/>
            </a:solidFill>
            <a:round/>
            <a:headEnd type="arrow" w="med" len="med"/>
            <a:tailEnd type="arrow"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90" name="Text Box 34"/>
          <p:cNvSpPr txBox="1">
            <a:spLocks noChangeArrowheads="1"/>
          </p:cNvSpPr>
          <p:nvPr/>
        </p:nvSpPr>
        <p:spPr bwMode="auto">
          <a:xfrm>
            <a:off x="6524625" y="5106988"/>
            <a:ext cx="1676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990000"/>
                </a:solidFill>
                <a:effectLst/>
                <a:uLnTx/>
                <a:uFillTx/>
                <a:latin typeface="Arial" charset="0"/>
                <a:ea typeface="ＭＳ Ｐゴシック" charset="0"/>
                <a:cs typeface="Arial" charset="0"/>
              </a:rPr>
              <a:t>Saved Cycles</a:t>
            </a:r>
          </a:p>
        </p:txBody>
      </p:sp>
      <p:sp>
        <p:nvSpPr>
          <p:cNvPr id="377891" name="Text Box 35"/>
          <p:cNvSpPr txBox="1">
            <a:spLocks noChangeArrowheads="1"/>
          </p:cNvSpPr>
          <p:nvPr/>
        </p:nvSpPr>
        <p:spPr bwMode="auto">
          <a:xfrm>
            <a:off x="2663825" y="3543300"/>
            <a:ext cx="2887663"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rPr>
              <a:t>Can</a:t>
            </a:r>
            <a:r>
              <a:rPr kumimoji="0" lang="en-US" sz="1800" b="0" i="1" u="none" strike="noStrike" kern="1200" cap="none" spc="0" normalizeH="0" baseline="0" noProof="0">
                <a:ln>
                  <a:noFill/>
                </a:ln>
                <a:solidFill>
                  <a:srgbClr val="003399"/>
                </a:solidFill>
                <a:effectLst/>
                <a:uLnTx/>
                <a:uFillTx/>
                <a:latin typeface="Arial" charset="0"/>
                <a:ea typeface="ＭＳ Ｐゴシック" charset="0"/>
                <a:cs typeface="Arial" charset="0"/>
              </a:rPr>
              <a:t> Compute Its Address</a:t>
            </a:r>
            <a:endPar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endParaRPr>
          </a:p>
        </p:txBody>
      </p:sp>
      <p:sp>
        <p:nvSpPr>
          <p:cNvPr id="377892" name="Oval 36"/>
          <p:cNvSpPr>
            <a:spLocks noChangeArrowheads="1"/>
          </p:cNvSpPr>
          <p:nvPr/>
        </p:nvSpPr>
        <p:spPr bwMode="auto">
          <a:xfrm>
            <a:off x="2555875" y="3514725"/>
            <a:ext cx="2994025" cy="403225"/>
          </a:xfrm>
          <a:prstGeom prst="ellipse">
            <a:avLst/>
          </a:prstGeom>
          <a:noFill/>
          <a:ln w="25400">
            <a:solidFill>
              <a:srgbClr val="00008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893" name="Line 37"/>
          <p:cNvSpPr>
            <a:spLocks noChangeShapeType="1"/>
          </p:cNvSpPr>
          <p:nvPr/>
        </p:nvSpPr>
        <p:spPr bwMode="auto">
          <a:xfrm flipH="1">
            <a:off x="2843213" y="3917950"/>
            <a:ext cx="635000" cy="374650"/>
          </a:xfrm>
          <a:prstGeom prst="line">
            <a:avLst/>
          </a:prstGeom>
          <a:noFill/>
          <a:ln w="25400">
            <a:solidFill>
              <a:srgbClr val="003366"/>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69" name="Rectangle 39"/>
          <p:cNvSpPr>
            <a:spLocks noChangeArrowheads="1"/>
          </p:cNvSpPr>
          <p:nvPr/>
        </p:nvSpPr>
        <p:spPr bwMode="auto">
          <a:xfrm>
            <a:off x="685800" y="2520950"/>
            <a:ext cx="10668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70" name="Text Box 40"/>
          <p:cNvSpPr txBox="1">
            <a:spLocks noChangeArrowheads="1"/>
          </p:cNvSpPr>
          <p:nvPr/>
        </p:nvSpPr>
        <p:spPr bwMode="auto">
          <a:xfrm>
            <a:off x="666750" y="2487613"/>
            <a:ext cx="11112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Compute</a:t>
            </a:r>
          </a:p>
        </p:txBody>
      </p:sp>
      <p:sp>
        <p:nvSpPr>
          <p:cNvPr id="69671" name="Line 41"/>
          <p:cNvSpPr>
            <a:spLocks noChangeShapeType="1"/>
          </p:cNvSpPr>
          <p:nvPr/>
        </p:nvSpPr>
        <p:spPr bwMode="auto">
          <a:xfrm>
            <a:off x="1752600" y="213995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72" name="Text Box 42"/>
          <p:cNvSpPr txBox="1">
            <a:spLocks noChangeArrowheads="1"/>
          </p:cNvSpPr>
          <p:nvPr/>
        </p:nvSpPr>
        <p:spPr bwMode="auto">
          <a:xfrm>
            <a:off x="762000" y="175895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1 Miss</a:t>
            </a:r>
          </a:p>
        </p:txBody>
      </p:sp>
      <p:sp>
        <p:nvSpPr>
          <p:cNvPr id="69673" name="Text Box 43"/>
          <p:cNvSpPr txBox="1">
            <a:spLocks noChangeArrowheads="1"/>
          </p:cNvSpPr>
          <p:nvPr/>
        </p:nvSpPr>
        <p:spPr bwMode="auto">
          <a:xfrm>
            <a:off x="1143000" y="2901950"/>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1</a:t>
            </a:r>
          </a:p>
        </p:txBody>
      </p:sp>
      <p:sp>
        <p:nvSpPr>
          <p:cNvPr id="69674" name="Rectangle 44"/>
          <p:cNvSpPr>
            <a:spLocks noChangeArrowheads="1"/>
          </p:cNvSpPr>
          <p:nvPr/>
        </p:nvSpPr>
        <p:spPr bwMode="auto">
          <a:xfrm>
            <a:off x="4800600" y="2520950"/>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75" name="Line 45"/>
          <p:cNvSpPr>
            <a:spLocks noChangeShapeType="1"/>
          </p:cNvSpPr>
          <p:nvPr/>
        </p:nvSpPr>
        <p:spPr bwMode="auto">
          <a:xfrm>
            <a:off x="5241925" y="2139950"/>
            <a:ext cx="0" cy="381000"/>
          </a:xfrm>
          <a:prstGeom prst="line">
            <a:avLst/>
          </a:prstGeom>
          <a:noFill/>
          <a:ln w="22225">
            <a:solidFill>
              <a:srgbClr val="FF0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76" name="Text Box 46"/>
          <p:cNvSpPr txBox="1">
            <a:spLocks noChangeArrowheads="1"/>
          </p:cNvSpPr>
          <p:nvPr/>
        </p:nvSpPr>
        <p:spPr bwMode="auto">
          <a:xfrm>
            <a:off x="5029200" y="1758950"/>
            <a:ext cx="14160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Arial" charset="0"/>
                <a:ea typeface="ＭＳ Ｐゴシック" charset="0"/>
                <a:cs typeface="Arial" charset="0"/>
              </a:rPr>
              <a:t>Load 2 Miss</a:t>
            </a:r>
          </a:p>
        </p:txBody>
      </p:sp>
      <p:sp>
        <p:nvSpPr>
          <p:cNvPr id="69677" name="Text Box 47"/>
          <p:cNvSpPr txBox="1">
            <a:spLocks noChangeArrowheads="1"/>
          </p:cNvSpPr>
          <p:nvPr/>
        </p:nvSpPr>
        <p:spPr bwMode="auto">
          <a:xfrm>
            <a:off x="4629150" y="2911475"/>
            <a:ext cx="623888"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t>Miss 2</a:t>
            </a:r>
          </a:p>
        </p:txBody>
      </p:sp>
      <p:sp>
        <p:nvSpPr>
          <p:cNvPr id="69678" name="Rectangle 48"/>
          <p:cNvSpPr>
            <a:spLocks noChangeArrowheads="1"/>
          </p:cNvSpPr>
          <p:nvPr/>
        </p:nvSpPr>
        <p:spPr bwMode="auto">
          <a:xfrm>
            <a:off x="5257800" y="2520950"/>
            <a:ext cx="2819400" cy="304800"/>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79" name="Rectangle 49" descr="Large checker board"/>
          <p:cNvSpPr>
            <a:spLocks noChangeArrowheads="1"/>
          </p:cNvSpPr>
          <p:nvPr/>
        </p:nvSpPr>
        <p:spPr bwMode="auto">
          <a:xfrm>
            <a:off x="5257800" y="2978150"/>
            <a:ext cx="2819400" cy="152400"/>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0" name="Rectangle 50"/>
          <p:cNvSpPr>
            <a:spLocks noChangeArrowheads="1"/>
          </p:cNvSpPr>
          <p:nvPr/>
        </p:nvSpPr>
        <p:spPr bwMode="auto">
          <a:xfrm>
            <a:off x="8305800" y="2520950"/>
            <a:ext cx="457200" cy="304800"/>
          </a:xfrm>
          <a:prstGeom prst="rect">
            <a:avLst/>
          </a:prstGeom>
          <a:solidFill>
            <a:srgbClr val="00FF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1" name="Line 51"/>
          <p:cNvSpPr>
            <a:spLocks noChangeShapeType="1"/>
          </p:cNvSpPr>
          <p:nvPr/>
        </p:nvSpPr>
        <p:spPr bwMode="auto">
          <a:xfrm>
            <a:off x="4572000" y="290195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2" name="Line 52"/>
          <p:cNvSpPr>
            <a:spLocks noChangeShapeType="1"/>
          </p:cNvSpPr>
          <p:nvPr/>
        </p:nvSpPr>
        <p:spPr bwMode="auto">
          <a:xfrm>
            <a:off x="8077200" y="2901950"/>
            <a:ext cx="0" cy="304800"/>
          </a:xfrm>
          <a:prstGeom prst="line">
            <a:avLst/>
          </a:prstGeom>
          <a:noFill/>
          <a:ln w="38100">
            <a:solidFill>
              <a:srgbClr val="0000F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3" name="Line 53"/>
          <p:cNvSpPr>
            <a:spLocks noChangeShapeType="1"/>
          </p:cNvSpPr>
          <p:nvPr/>
        </p:nvSpPr>
        <p:spPr bwMode="auto">
          <a:xfrm>
            <a:off x="2286000" y="2139950"/>
            <a:ext cx="0" cy="381000"/>
          </a:xfrm>
          <a:prstGeom prst="line">
            <a:avLst/>
          </a:prstGeom>
          <a:noFill/>
          <a:ln w="22225">
            <a:solidFill>
              <a:srgbClr val="660033"/>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4" name="Text Box 54"/>
          <p:cNvSpPr txBox="1">
            <a:spLocks noChangeArrowheads="1"/>
          </p:cNvSpPr>
          <p:nvPr/>
        </p:nvSpPr>
        <p:spPr bwMode="auto">
          <a:xfrm>
            <a:off x="2178050" y="1758950"/>
            <a:ext cx="13271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660033"/>
                </a:solidFill>
                <a:effectLst/>
                <a:uLnTx/>
                <a:uFillTx/>
                <a:latin typeface="Arial" charset="0"/>
                <a:ea typeface="ＭＳ Ｐゴシック" charset="0"/>
                <a:cs typeface="Arial" charset="0"/>
              </a:rPr>
              <a:t>Load 2 </a:t>
            </a:r>
            <a:r>
              <a:rPr kumimoji="0" lang="en-US" sz="1800" b="1" i="0" u="none" strike="noStrike" kern="1200" cap="none" spc="0" normalizeH="0" baseline="0" noProof="0">
                <a:ln>
                  <a:noFill/>
                </a:ln>
                <a:solidFill>
                  <a:srgbClr val="660033"/>
                </a:solidFill>
                <a:effectLst/>
                <a:uLnTx/>
                <a:uFillTx/>
                <a:latin typeface="Arial" charset="0"/>
                <a:ea typeface="ＭＳ Ｐゴシック" charset="0"/>
                <a:cs typeface="Arial" charset="0"/>
              </a:rPr>
              <a:t>INV</a:t>
            </a:r>
          </a:p>
        </p:txBody>
      </p:sp>
      <p:sp>
        <p:nvSpPr>
          <p:cNvPr id="69685" name="Rectangle 55"/>
          <p:cNvSpPr>
            <a:spLocks noChangeArrowheads="1"/>
          </p:cNvSpPr>
          <p:nvPr/>
        </p:nvSpPr>
        <p:spPr bwMode="auto">
          <a:xfrm>
            <a:off x="4572000" y="2520950"/>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6" name="Rectangle 56"/>
          <p:cNvSpPr>
            <a:spLocks noChangeArrowheads="1"/>
          </p:cNvSpPr>
          <p:nvPr/>
        </p:nvSpPr>
        <p:spPr bwMode="auto">
          <a:xfrm>
            <a:off x="8077200" y="2520950"/>
            <a:ext cx="228600" cy="304800"/>
          </a:xfrm>
          <a:prstGeom prst="rect">
            <a:avLst/>
          </a:prstGeom>
          <a:solidFill>
            <a:srgbClr val="FF0000"/>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7" name="Line 57"/>
          <p:cNvSpPr>
            <a:spLocks noChangeShapeType="1"/>
          </p:cNvSpPr>
          <p:nvPr/>
        </p:nvSpPr>
        <p:spPr bwMode="auto">
          <a:xfrm>
            <a:off x="4813300" y="2139950"/>
            <a:ext cx="0" cy="381000"/>
          </a:xfrm>
          <a:prstGeom prst="line">
            <a:avLst/>
          </a:prstGeom>
          <a:noFill/>
          <a:ln w="22225">
            <a:solidFill>
              <a:srgbClr val="0080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88" name="Text Box 58"/>
          <p:cNvSpPr txBox="1">
            <a:spLocks noChangeArrowheads="1"/>
          </p:cNvSpPr>
          <p:nvPr/>
        </p:nvSpPr>
        <p:spPr bwMode="auto">
          <a:xfrm>
            <a:off x="3803650" y="1758950"/>
            <a:ext cx="12255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8000"/>
                </a:solidFill>
                <a:effectLst/>
                <a:uLnTx/>
                <a:uFillTx/>
                <a:latin typeface="Arial" charset="0"/>
                <a:ea typeface="ＭＳ Ｐゴシック" charset="0"/>
                <a:cs typeface="Arial" charset="0"/>
              </a:rPr>
              <a:t>Load 1 Hit</a:t>
            </a:r>
          </a:p>
        </p:txBody>
      </p:sp>
      <p:sp>
        <p:nvSpPr>
          <p:cNvPr id="69689" name="Rectangle 59"/>
          <p:cNvSpPr>
            <a:spLocks noChangeArrowheads="1"/>
          </p:cNvSpPr>
          <p:nvPr/>
        </p:nvSpPr>
        <p:spPr bwMode="auto">
          <a:xfrm>
            <a:off x="1749425" y="2520950"/>
            <a:ext cx="541338" cy="301625"/>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90" name="Rectangle 60"/>
          <p:cNvSpPr>
            <a:spLocks noChangeArrowheads="1"/>
          </p:cNvSpPr>
          <p:nvPr/>
        </p:nvSpPr>
        <p:spPr bwMode="auto">
          <a:xfrm>
            <a:off x="2286000" y="2520950"/>
            <a:ext cx="2286000" cy="301625"/>
          </a:xfrm>
          <a:prstGeom prst="rect">
            <a:avLst/>
          </a:prstGeom>
          <a:solidFill>
            <a:srgbClr val="00CCFF"/>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91" name="Text Box 61"/>
          <p:cNvSpPr txBox="1">
            <a:spLocks noChangeArrowheads="1"/>
          </p:cNvSpPr>
          <p:nvPr/>
        </p:nvSpPr>
        <p:spPr bwMode="auto">
          <a:xfrm>
            <a:off x="2786063" y="2486025"/>
            <a:ext cx="12382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Arial" charset="0"/>
              </a:rPr>
              <a:t>Runahead</a:t>
            </a:r>
          </a:p>
        </p:txBody>
      </p:sp>
      <p:sp>
        <p:nvSpPr>
          <p:cNvPr id="69692" name="Rectangle 62" descr="Large checker board"/>
          <p:cNvSpPr>
            <a:spLocks noChangeArrowheads="1"/>
          </p:cNvSpPr>
          <p:nvPr/>
        </p:nvSpPr>
        <p:spPr bwMode="auto">
          <a:xfrm>
            <a:off x="1754188" y="2979738"/>
            <a:ext cx="547687" cy="1555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93" name="Rectangle 63" descr="Large checker board"/>
          <p:cNvSpPr>
            <a:spLocks noChangeArrowheads="1"/>
          </p:cNvSpPr>
          <p:nvPr/>
        </p:nvSpPr>
        <p:spPr bwMode="auto">
          <a:xfrm>
            <a:off x="2301875" y="2982913"/>
            <a:ext cx="2249488" cy="155575"/>
          </a:xfrm>
          <a:prstGeom prst="rect">
            <a:avLst/>
          </a:prstGeom>
          <a:pattFill prst="lgCheck">
            <a:fgClr>
              <a:srgbClr val="0000FF"/>
            </a:fgClr>
            <a:bgClr>
              <a:schemeClr val="bg1"/>
            </a:bgClr>
          </a:patt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94" name="Text Box 64"/>
          <p:cNvSpPr txBox="1">
            <a:spLocks noChangeArrowheads="1"/>
          </p:cNvSpPr>
          <p:nvPr/>
        </p:nvSpPr>
        <p:spPr bwMode="auto">
          <a:xfrm>
            <a:off x="2152650" y="1095375"/>
            <a:ext cx="3348038"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rPr>
              <a:t>Cannot</a:t>
            </a:r>
            <a:r>
              <a:rPr kumimoji="0" lang="en-US" sz="1800" b="0" i="1" u="none" strike="noStrike" kern="1200" cap="none" spc="0" normalizeH="0" baseline="0" noProof="0">
                <a:ln>
                  <a:noFill/>
                </a:ln>
                <a:solidFill>
                  <a:srgbClr val="003399"/>
                </a:solidFill>
                <a:effectLst/>
                <a:uLnTx/>
                <a:uFillTx/>
                <a:latin typeface="Arial" charset="0"/>
                <a:ea typeface="ＭＳ Ｐゴシック" charset="0"/>
                <a:cs typeface="Arial" charset="0"/>
              </a:rPr>
              <a:t> Compute Its Address!</a:t>
            </a:r>
            <a:endParaRPr kumimoji="0" lang="en-US" sz="1800" b="1" i="1" u="none" strike="noStrike" kern="1200" cap="none" spc="0" normalizeH="0" baseline="0" noProof="0">
              <a:ln>
                <a:noFill/>
              </a:ln>
              <a:solidFill>
                <a:srgbClr val="003399"/>
              </a:solidFill>
              <a:effectLst/>
              <a:uLnTx/>
              <a:uFillTx/>
              <a:latin typeface="Arial" charset="0"/>
              <a:ea typeface="ＭＳ Ｐゴシック" charset="0"/>
              <a:cs typeface="Arial" charset="0"/>
            </a:endParaRPr>
          </a:p>
        </p:txBody>
      </p:sp>
      <p:sp>
        <p:nvSpPr>
          <p:cNvPr id="69695" name="Oval 65"/>
          <p:cNvSpPr>
            <a:spLocks noChangeArrowheads="1"/>
          </p:cNvSpPr>
          <p:nvPr/>
        </p:nvSpPr>
        <p:spPr bwMode="auto">
          <a:xfrm>
            <a:off x="1960563" y="1065213"/>
            <a:ext cx="3571875" cy="461962"/>
          </a:xfrm>
          <a:prstGeom prst="ellipse">
            <a:avLst/>
          </a:prstGeom>
          <a:noFill/>
          <a:ln w="25400">
            <a:solidFill>
              <a:srgbClr val="00008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69696" name="Line 66"/>
          <p:cNvSpPr>
            <a:spLocks noChangeShapeType="1"/>
          </p:cNvSpPr>
          <p:nvPr/>
        </p:nvSpPr>
        <p:spPr bwMode="auto">
          <a:xfrm flipH="1">
            <a:off x="2787650" y="1519238"/>
            <a:ext cx="458788" cy="344487"/>
          </a:xfrm>
          <a:prstGeom prst="line">
            <a:avLst/>
          </a:prstGeom>
          <a:noFill/>
          <a:ln w="25400">
            <a:solidFill>
              <a:srgbClr val="003366"/>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924" name="Line 68"/>
          <p:cNvSpPr>
            <a:spLocks noChangeShapeType="1"/>
          </p:cNvSpPr>
          <p:nvPr/>
        </p:nvSpPr>
        <p:spPr bwMode="auto">
          <a:xfrm>
            <a:off x="6645275" y="2641600"/>
            <a:ext cx="749300" cy="1593850"/>
          </a:xfrm>
          <a:prstGeom prst="line">
            <a:avLst/>
          </a:prstGeom>
          <a:noFill/>
          <a:ln w="25400">
            <a:solidFill>
              <a:srgbClr val="800000"/>
            </a:solidFill>
            <a:round/>
            <a:headEnd type="arrow" w="med" len="me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925" name="Text Box 69"/>
          <p:cNvSpPr txBox="1">
            <a:spLocks noChangeArrowheads="1"/>
          </p:cNvSpPr>
          <p:nvPr/>
        </p:nvSpPr>
        <p:spPr bwMode="auto">
          <a:xfrm>
            <a:off x="6530975" y="4178300"/>
            <a:ext cx="2189163"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990000"/>
                </a:solidFill>
                <a:effectLst/>
                <a:uLnTx/>
                <a:uFillTx/>
                <a:latin typeface="Arial" charset="0"/>
                <a:ea typeface="ＭＳ Ｐゴシック" charset="0"/>
                <a:cs typeface="Arial" charset="0"/>
              </a:rPr>
              <a:t>Saved Speculative Instructions</a:t>
            </a:r>
          </a:p>
        </p:txBody>
      </p:sp>
      <p:sp>
        <p:nvSpPr>
          <p:cNvPr id="377926" name="Rectangle 70"/>
          <p:cNvSpPr>
            <a:spLocks noChangeArrowheads="1"/>
          </p:cNvSpPr>
          <p:nvPr/>
        </p:nvSpPr>
        <p:spPr bwMode="auto">
          <a:xfrm>
            <a:off x="5262563" y="2516188"/>
            <a:ext cx="2819400" cy="304800"/>
          </a:xfrm>
          <a:prstGeom prst="rect">
            <a:avLst/>
          </a:prstGeom>
          <a:noFill/>
          <a:ln w="50800">
            <a:solidFill>
              <a:srgbClr val="9933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377927" name="Text Box 71"/>
          <p:cNvSpPr txBox="1">
            <a:spLocks noChangeArrowheads="1"/>
          </p:cNvSpPr>
          <p:nvPr/>
        </p:nvSpPr>
        <p:spPr bwMode="auto">
          <a:xfrm>
            <a:off x="2951163" y="4195763"/>
            <a:ext cx="69215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FF0000"/>
                </a:solidFill>
                <a:effectLst/>
                <a:uLnTx/>
                <a:uFillTx/>
                <a:latin typeface="Arial" charset="0"/>
                <a:ea typeface="ＭＳ Ｐゴシック" charset="0"/>
                <a:cs typeface="Arial" charset="0"/>
              </a:rPr>
              <a:t>Miss</a:t>
            </a:r>
          </a:p>
        </p:txBody>
      </p:sp>
    </p:spTree>
    <p:custDataLst>
      <p:tags r:id="rId1"/>
    </p:custDataLst>
    <p:extLst>
      <p:ext uri="{BB962C8B-B14F-4D97-AF65-F5344CB8AC3E}">
        <p14:creationId xmlns:p14="http://schemas.microsoft.com/office/powerpoint/2010/main" val="19953052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77859"/>
                                        </p:tgtEl>
                                        <p:attrNameLst>
                                          <p:attrName>style.visibility</p:attrName>
                                        </p:attrNameLst>
                                      </p:cBhvr>
                                      <p:to>
                                        <p:strVal val="visible"/>
                                      </p:to>
                                    </p:set>
                                    <p:animEffect transition="in" filter="slide(fromLeft)">
                                      <p:cBhvr>
                                        <p:cTn id="7" dur="500"/>
                                        <p:tgtEl>
                                          <p:spTgt spid="377859"/>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77860"/>
                                        </p:tgtEl>
                                        <p:attrNameLst>
                                          <p:attrName>style.visibility</p:attrName>
                                        </p:attrNameLst>
                                      </p:cBhvr>
                                      <p:to>
                                        <p:strVal val="visible"/>
                                      </p:to>
                                    </p:set>
                                    <p:animEffect transition="in" filter="slide(fromLeft)">
                                      <p:cBhvr>
                                        <p:cTn id="10" dur="500"/>
                                        <p:tgtEl>
                                          <p:spTgt spid="377860"/>
                                        </p:tgtEl>
                                      </p:cBhvr>
                                    </p:animEffect>
                                  </p:childTnLst>
                                </p:cTn>
                              </p:par>
                            </p:childTnLst>
                          </p:cTn>
                        </p:par>
                        <p:par>
                          <p:cTn id="11" fill="hold" nodeType="afterGroup">
                            <p:stCondLst>
                              <p:cond delay="500"/>
                            </p:stCondLst>
                            <p:childTnLst>
                              <p:par>
                                <p:cTn id="12" presetID="12" presetClass="entr" presetSubtype="1" fill="hold" grpId="0" nodeType="afterEffect">
                                  <p:stCondLst>
                                    <p:cond delay="0"/>
                                  </p:stCondLst>
                                  <p:childTnLst>
                                    <p:set>
                                      <p:cBhvr>
                                        <p:cTn id="13" dur="1" fill="hold">
                                          <p:stCondLst>
                                            <p:cond delay="0"/>
                                          </p:stCondLst>
                                        </p:cTn>
                                        <p:tgtEl>
                                          <p:spTgt spid="377862"/>
                                        </p:tgtEl>
                                        <p:attrNameLst>
                                          <p:attrName>style.visibility</p:attrName>
                                        </p:attrNameLst>
                                      </p:cBhvr>
                                      <p:to>
                                        <p:strVal val="visible"/>
                                      </p:to>
                                    </p:set>
                                    <p:animEffect transition="in" filter="slide(fromTop)">
                                      <p:cBhvr>
                                        <p:cTn id="14" dur="500"/>
                                        <p:tgtEl>
                                          <p:spTgt spid="377862"/>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377863"/>
                                        </p:tgtEl>
                                        <p:attrNameLst>
                                          <p:attrName>style.visibility</p:attrName>
                                        </p:attrNameLst>
                                      </p:cBhvr>
                                      <p:to>
                                        <p:strVal val="visible"/>
                                      </p:to>
                                    </p:set>
                                    <p:animEffect transition="in" filter="slide(fromTop)">
                                      <p:cBhvr>
                                        <p:cTn id="17" dur="500"/>
                                        <p:tgtEl>
                                          <p:spTgt spid="3778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7787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7788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77885"/>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377875"/>
                                        </p:tgtEl>
                                        <p:attrNameLst>
                                          <p:attrName>style.visibility</p:attrName>
                                        </p:attrNameLst>
                                      </p:cBhvr>
                                      <p:to>
                                        <p:strVal val="visible"/>
                                      </p:to>
                                    </p:set>
                                    <p:animEffect transition="in" filter="slide(fromLeft)">
                                      <p:cBhvr>
                                        <p:cTn id="30" dur="500"/>
                                        <p:tgtEl>
                                          <p:spTgt spid="377875"/>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377864"/>
                                        </p:tgtEl>
                                        <p:attrNameLst>
                                          <p:attrName>style.visibility</p:attrName>
                                        </p:attrNameLst>
                                      </p:cBhvr>
                                      <p:to>
                                        <p:strVal val="visible"/>
                                      </p:to>
                                    </p:set>
                                    <p:animEffect transition="in" filter="slide(fromLeft)">
                                      <p:cBhvr>
                                        <p:cTn id="33" dur="500"/>
                                        <p:tgtEl>
                                          <p:spTgt spid="377864"/>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377861"/>
                                        </p:tgtEl>
                                        <p:attrNameLst>
                                          <p:attrName>style.visibility</p:attrName>
                                        </p:attrNameLst>
                                      </p:cBhvr>
                                      <p:to>
                                        <p:strVal val="visible"/>
                                      </p:to>
                                    </p:set>
                                    <p:animEffect transition="in" filter="slide(fromLeft)">
                                      <p:cBhvr>
                                        <p:cTn id="36" dur="500"/>
                                        <p:tgtEl>
                                          <p:spTgt spid="377861"/>
                                        </p:tgtEl>
                                      </p:cBhvr>
                                    </p:animEffect>
                                  </p:childTnLst>
                                </p:cTn>
                              </p:par>
                            </p:childTnLst>
                          </p:cTn>
                        </p:par>
                        <p:par>
                          <p:cTn id="37" fill="hold" nodeType="afterGroup">
                            <p:stCondLst>
                              <p:cond delay="500"/>
                            </p:stCondLst>
                            <p:childTnLst>
                              <p:par>
                                <p:cTn id="38" presetID="12" presetClass="entr" presetSubtype="1" fill="hold" grpId="0" nodeType="afterEffect">
                                  <p:stCondLst>
                                    <p:cond delay="0"/>
                                  </p:stCondLst>
                                  <p:childTnLst>
                                    <p:set>
                                      <p:cBhvr>
                                        <p:cTn id="39" dur="1" fill="hold">
                                          <p:stCondLst>
                                            <p:cond delay="0"/>
                                          </p:stCondLst>
                                        </p:cTn>
                                        <p:tgtEl>
                                          <p:spTgt spid="377870"/>
                                        </p:tgtEl>
                                        <p:attrNameLst>
                                          <p:attrName>style.visibility</p:attrName>
                                        </p:attrNameLst>
                                      </p:cBhvr>
                                      <p:to>
                                        <p:strVal val="visible"/>
                                      </p:to>
                                    </p:set>
                                    <p:animEffect transition="in" filter="slide(fromTop)">
                                      <p:cBhvr>
                                        <p:cTn id="40" dur="500"/>
                                        <p:tgtEl>
                                          <p:spTgt spid="377870"/>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77869"/>
                                        </p:tgtEl>
                                        <p:attrNameLst>
                                          <p:attrName>style.visibility</p:attrName>
                                        </p:attrNameLst>
                                      </p:cBhvr>
                                      <p:to>
                                        <p:strVal val="visible"/>
                                      </p:to>
                                    </p:set>
                                    <p:animEffect transition="in" filter="slide(fromTop)">
                                      <p:cBhvr>
                                        <p:cTn id="43" dur="500"/>
                                        <p:tgtEl>
                                          <p:spTgt spid="37786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7789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7789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77892"/>
                                        </p:tgtEl>
                                        <p:attrNameLst>
                                          <p:attrName>style.visibility</p:attrName>
                                        </p:attrNameLst>
                                      </p:cBhvr>
                                      <p:to>
                                        <p:strVal val="visible"/>
                                      </p:to>
                                    </p:set>
                                  </p:childTnLst>
                                </p:cTn>
                              </p:par>
                              <p:par>
                                <p:cTn id="52" presetID="12" presetClass="entr" presetSubtype="1" fill="hold" grpId="0" nodeType="withEffect">
                                  <p:stCondLst>
                                    <p:cond delay="0"/>
                                  </p:stCondLst>
                                  <p:childTnLst>
                                    <p:set>
                                      <p:cBhvr>
                                        <p:cTn id="53" dur="1" fill="hold">
                                          <p:stCondLst>
                                            <p:cond delay="0"/>
                                          </p:stCondLst>
                                        </p:cTn>
                                        <p:tgtEl>
                                          <p:spTgt spid="377927"/>
                                        </p:tgtEl>
                                        <p:attrNameLst>
                                          <p:attrName>style.visibility</p:attrName>
                                        </p:attrNameLst>
                                      </p:cBhvr>
                                      <p:to>
                                        <p:strVal val="visible"/>
                                      </p:to>
                                    </p:set>
                                    <p:animEffect transition="in" filter="slide(fromTop)">
                                      <p:cBhvr>
                                        <p:cTn id="54" dur="500"/>
                                        <p:tgtEl>
                                          <p:spTgt spid="377927"/>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2" presetClass="entr" presetSubtype="8" fill="hold" grpId="0" nodeType="clickEffect">
                                  <p:stCondLst>
                                    <p:cond delay="0"/>
                                  </p:stCondLst>
                                  <p:childTnLst>
                                    <p:set>
                                      <p:cBhvr>
                                        <p:cTn id="58" dur="1" fill="hold">
                                          <p:stCondLst>
                                            <p:cond delay="0"/>
                                          </p:stCondLst>
                                        </p:cTn>
                                        <p:tgtEl>
                                          <p:spTgt spid="377876"/>
                                        </p:tgtEl>
                                        <p:attrNameLst>
                                          <p:attrName>style.visibility</p:attrName>
                                        </p:attrNameLst>
                                      </p:cBhvr>
                                      <p:to>
                                        <p:strVal val="visible"/>
                                      </p:to>
                                    </p:set>
                                    <p:animEffect transition="in" filter="slide(fromLeft)">
                                      <p:cBhvr>
                                        <p:cTn id="59" dur="500"/>
                                        <p:tgtEl>
                                          <p:spTgt spid="377876"/>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377877"/>
                                        </p:tgtEl>
                                        <p:attrNameLst>
                                          <p:attrName>style.visibility</p:attrName>
                                        </p:attrNameLst>
                                      </p:cBhvr>
                                      <p:to>
                                        <p:strVal val="visible"/>
                                      </p:to>
                                    </p:set>
                                    <p:animEffect transition="in" filter="slide(fromLeft)">
                                      <p:cBhvr>
                                        <p:cTn id="62" dur="500"/>
                                        <p:tgtEl>
                                          <p:spTgt spid="377877"/>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377868"/>
                                        </p:tgtEl>
                                        <p:attrNameLst>
                                          <p:attrName>style.visibility</p:attrName>
                                        </p:attrNameLst>
                                      </p:cBhvr>
                                      <p:to>
                                        <p:strVal val="visible"/>
                                      </p:to>
                                    </p:set>
                                    <p:animEffect transition="in" filter="slide(fromLeft)">
                                      <p:cBhvr>
                                        <p:cTn id="65" dur="500"/>
                                        <p:tgtEl>
                                          <p:spTgt spid="377868"/>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377878"/>
                                        </p:tgtEl>
                                        <p:attrNameLst>
                                          <p:attrName>style.visibility</p:attrName>
                                        </p:attrNameLst>
                                      </p:cBhvr>
                                      <p:to>
                                        <p:strVal val="visible"/>
                                      </p:to>
                                    </p:set>
                                    <p:animEffect transition="in" filter="slide(fromLeft)">
                                      <p:cBhvr>
                                        <p:cTn id="68" dur="500"/>
                                        <p:tgtEl>
                                          <p:spTgt spid="377878"/>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377880"/>
                                        </p:tgtEl>
                                        <p:attrNameLst>
                                          <p:attrName>style.visibility</p:attrName>
                                        </p:attrNameLst>
                                      </p:cBhvr>
                                      <p:to>
                                        <p:strVal val="visible"/>
                                      </p:to>
                                    </p:set>
                                    <p:animEffect transition="in" filter="slide(fromLeft)">
                                      <p:cBhvr>
                                        <p:cTn id="71" dur="500"/>
                                        <p:tgtEl>
                                          <p:spTgt spid="377880"/>
                                        </p:tgtEl>
                                      </p:cBhvr>
                                    </p:animEffect>
                                  </p:childTnLst>
                                </p:cTn>
                              </p:par>
                            </p:childTnLst>
                          </p:cTn>
                        </p:par>
                        <p:par>
                          <p:cTn id="72" fill="hold" nodeType="afterGroup">
                            <p:stCondLst>
                              <p:cond delay="500"/>
                            </p:stCondLst>
                            <p:childTnLst>
                              <p:par>
                                <p:cTn id="73" presetID="1" presetClass="entr" presetSubtype="0" fill="hold" grpId="0" nodeType="afterEffect">
                                  <p:stCondLst>
                                    <p:cond delay="0"/>
                                  </p:stCondLst>
                                  <p:childTnLst>
                                    <p:set>
                                      <p:cBhvr>
                                        <p:cTn id="74" dur="1" fill="hold">
                                          <p:stCondLst>
                                            <p:cond delay="0"/>
                                          </p:stCondLst>
                                        </p:cTn>
                                        <p:tgtEl>
                                          <p:spTgt spid="377881"/>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2" presetClass="entr" presetSubtype="8" fill="hold" grpId="0" nodeType="clickEffect">
                                  <p:stCondLst>
                                    <p:cond delay="0"/>
                                  </p:stCondLst>
                                  <p:childTnLst>
                                    <p:set>
                                      <p:cBhvr>
                                        <p:cTn id="78" dur="1" fill="hold">
                                          <p:stCondLst>
                                            <p:cond delay="0"/>
                                          </p:stCondLst>
                                        </p:cTn>
                                        <p:tgtEl>
                                          <p:spTgt spid="377871"/>
                                        </p:tgtEl>
                                        <p:attrNameLst>
                                          <p:attrName>style.visibility</p:attrName>
                                        </p:attrNameLst>
                                      </p:cBhvr>
                                      <p:to>
                                        <p:strVal val="visible"/>
                                      </p:to>
                                    </p:set>
                                    <p:animEffect transition="in" filter="slide(fromLeft)">
                                      <p:cBhvr>
                                        <p:cTn id="79" dur="500"/>
                                        <p:tgtEl>
                                          <p:spTgt spid="377871"/>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377883"/>
                                        </p:tgtEl>
                                        <p:attrNameLst>
                                          <p:attrName>style.visibility</p:attrName>
                                        </p:attrNameLst>
                                      </p:cBhvr>
                                      <p:to>
                                        <p:strVal val="visible"/>
                                      </p:to>
                                    </p:set>
                                    <p:animEffect transition="in" filter="slide(fromLeft)">
                                      <p:cBhvr>
                                        <p:cTn id="82" dur="500"/>
                                        <p:tgtEl>
                                          <p:spTgt spid="37788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2" presetClass="entr" presetSubtype="1" fill="hold" grpId="0" nodeType="clickEffect">
                                  <p:stCondLst>
                                    <p:cond delay="0"/>
                                  </p:stCondLst>
                                  <p:childTnLst>
                                    <p:set>
                                      <p:cBhvr>
                                        <p:cTn id="86" dur="1" fill="hold">
                                          <p:stCondLst>
                                            <p:cond delay="0"/>
                                          </p:stCondLst>
                                        </p:cTn>
                                        <p:tgtEl>
                                          <p:spTgt spid="377873"/>
                                        </p:tgtEl>
                                        <p:attrNameLst>
                                          <p:attrName>style.visibility</p:attrName>
                                        </p:attrNameLst>
                                      </p:cBhvr>
                                      <p:to>
                                        <p:strVal val="visible"/>
                                      </p:to>
                                    </p:set>
                                    <p:animEffect transition="in" filter="slide(fromTop)">
                                      <p:cBhvr>
                                        <p:cTn id="87" dur="500"/>
                                        <p:tgtEl>
                                          <p:spTgt spid="377873"/>
                                        </p:tgtEl>
                                      </p:cBhvr>
                                    </p:animEffect>
                                  </p:childTnLst>
                                </p:cTn>
                              </p:par>
                              <p:par>
                                <p:cTn id="88" presetID="12" presetClass="entr" presetSubtype="1" fill="hold" grpId="0" nodeType="withEffect">
                                  <p:stCondLst>
                                    <p:cond delay="0"/>
                                  </p:stCondLst>
                                  <p:childTnLst>
                                    <p:set>
                                      <p:cBhvr>
                                        <p:cTn id="89" dur="1" fill="hold">
                                          <p:stCondLst>
                                            <p:cond delay="0"/>
                                          </p:stCondLst>
                                        </p:cTn>
                                        <p:tgtEl>
                                          <p:spTgt spid="377872"/>
                                        </p:tgtEl>
                                        <p:attrNameLst>
                                          <p:attrName>style.visibility</p:attrName>
                                        </p:attrNameLst>
                                      </p:cBhvr>
                                      <p:to>
                                        <p:strVal val="visible"/>
                                      </p:to>
                                    </p:set>
                                    <p:animEffect transition="in" filter="slide(fromTop)">
                                      <p:cBhvr>
                                        <p:cTn id="90" dur="500"/>
                                        <p:tgtEl>
                                          <p:spTgt spid="377872"/>
                                        </p:tgtEl>
                                      </p:cBhvr>
                                    </p:animEffect>
                                  </p:childTnLst>
                                </p:cTn>
                              </p:par>
                            </p:childTnLst>
                          </p:cTn>
                        </p:par>
                        <p:par>
                          <p:cTn id="91" fill="hold" nodeType="afterGroup">
                            <p:stCondLst>
                              <p:cond delay="500"/>
                            </p:stCondLst>
                            <p:childTnLst>
                              <p:par>
                                <p:cTn id="92" presetID="12" presetClass="entr" presetSubtype="8" fill="hold" grpId="0" nodeType="afterEffect">
                                  <p:stCondLst>
                                    <p:cond delay="0"/>
                                  </p:stCondLst>
                                  <p:childTnLst>
                                    <p:set>
                                      <p:cBhvr>
                                        <p:cTn id="93" dur="1" fill="hold">
                                          <p:stCondLst>
                                            <p:cond delay="0"/>
                                          </p:stCondLst>
                                        </p:cTn>
                                        <p:tgtEl>
                                          <p:spTgt spid="377865"/>
                                        </p:tgtEl>
                                        <p:attrNameLst>
                                          <p:attrName>style.visibility</p:attrName>
                                        </p:attrNameLst>
                                      </p:cBhvr>
                                      <p:to>
                                        <p:strVal val="visible"/>
                                      </p:to>
                                    </p:set>
                                    <p:animEffect transition="in" filter="slide(fromLeft)">
                                      <p:cBhvr>
                                        <p:cTn id="94" dur="500"/>
                                        <p:tgtEl>
                                          <p:spTgt spid="377865"/>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377884"/>
                                        </p:tgtEl>
                                        <p:attrNameLst>
                                          <p:attrName>style.visibility</p:attrName>
                                        </p:attrNameLst>
                                      </p:cBhvr>
                                      <p:to>
                                        <p:strVal val="visible"/>
                                      </p:to>
                                    </p:set>
                                    <p:animEffect transition="in" filter="slide(fromLeft)">
                                      <p:cBhvr>
                                        <p:cTn id="97" dur="500"/>
                                        <p:tgtEl>
                                          <p:spTgt spid="377884"/>
                                        </p:tgtEl>
                                      </p:cBhvr>
                                    </p:animEffect>
                                  </p:childTnLst>
                                </p:cTn>
                              </p:par>
                            </p:childTnLst>
                          </p:cTn>
                        </p:par>
                        <p:par>
                          <p:cTn id="98" fill="hold" nodeType="afterGroup">
                            <p:stCondLst>
                              <p:cond delay="1000"/>
                            </p:stCondLst>
                            <p:childTnLst>
                              <p:par>
                                <p:cTn id="99" presetID="1" presetClass="entr" presetSubtype="0" fill="hold" grpId="0" nodeType="afterEffect">
                                  <p:stCondLst>
                                    <p:cond delay="0"/>
                                  </p:stCondLst>
                                  <p:childTnLst>
                                    <p:set>
                                      <p:cBhvr>
                                        <p:cTn id="100" dur="1" fill="hold">
                                          <p:stCondLst>
                                            <p:cond delay="0"/>
                                          </p:stCondLst>
                                        </p:cTn>
                                        <p:tgtEl>
                                          <p:spTgt spid="377879"/>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2" presetClass="entr" presetSubtype="1" fill="hold" grpId="0" nodeType="clickEffect">
                                  <p:stCondLst>
                                    <p:cond delay="0"/>
                                  </p:stCondLst>
                                  <p:childTnLst>
                                    <p:set>
                                      <p:cBhvr>
                                        <p:cTn id="104" dur="1" fill="hold">
                                          <p:stCondLst>
                                            <p:cond delay="0"/>
                                          </p:stCondLst>
                                        </p:cTn>
                                        <p:tgtEl>
                                          <p:spTgt spid="377867"/>
                                        </p:tgtEl>
                                        <p:attrNameLst>
                                          <p:attrName>style.visibility</p:attrName>
                                        </p:attrNameLst>
                                      </p:cBhvr>
                                      <p:to>
                                        <p:strVal val="visible"/>
                                      </p:to>
                                    </p:set>
                                    <p:animEffect transition="in" filter="slide(fromTop)">
                                      <p:cBhvr>
                                        <p:cTn id="105" dur="500"/>
                                        <p:tgtEl>
                                          <p:spTgt spid="377867"/>
                                        </p:tgtEl>
                                      </p:cBhvr>
                                    </p:animEffect>
                                  </p:childTnLst>
                                </p:cTn>
                              </p:par>
                              <p:par>
                                <p:cTn id="106" presetID="12" presetClass="entr" presetSubtype="1" fill="hold" grpId="0" nodeType="withEffect">
                                  <p:stCondLst>
                                    <p:cond delay="0"/>
                                  </p:stCondLst>
                                  <p:childTnLst>
                                    <p:set>
                                      <p:cBhvr>
                                        <p:cTn id="107" dur="1" fill="hold">
                                          <p:stCondLst>
                                            <p:cond delay="0"/>
                                          </p:stCondLst>
                                        </p:cTn>
                                        <p:tgtEl>
                                          <p:spTgt spid="377866"/>
                                        </p:tgtEl>
                                        <p:attrNameLst>
                                          <p:attrName>style.visibility</p:attrName>
                                        </p:attrNameLst>
                                      </p:cBhvr>
                                      <p:to>
                                        <p:strVal val="visible"/>
                                      </p:to>
                                    </p:set>
                                    <p:animEffect transition="in" filter="slide(fromTop)">
                                      <p:cBhvr>
                                        <p:cTn id="108" dur="500"/>
                                        <p:tgtEl>
                                          <p:spTgt spid="377866"/>
                                        </p:tgtEl>
                                      </p:cBhvr>
                                    </p:animEffect>
                                  </p:childTnLst>
                                </p:cTn>
                              </p:par>
                            </p:childTnLst>
                          </p:cTn>
                        </p:par>
                        <p:par>
                          <p:cTn id="109" fill="hold" nodeType="afterGroup">
                            <p:stCondLst>
                              <p:cond delay="500"/>
                            </p:stCondLst>
                            <p:childTnLst>
                              <p:par>
                                <p:cTn id="110" presetID="12" presetClass="entr" presetSubtype="8" fill="hold" grpId="0" nodeType="afterEffect">
                                  <p:stCondLst>
                                    <p:cond delay="0"/>
                                  </p:stCondLst>
                                  <p:childTnLst>
                                    <p:set>
                                      <p:cBhvr>
                                        <p:cTn id="111" dur="1" fill="hold">
                                          <p:stCondLst>
                                            <p:cond delay="0"/>
                                          </p:stCondLst>
                                        </p:cTn>
                                        <p:tgtEl>
                                          <p:spTgt spid="377882"/>
                                        </p:tgtEl>
                                        <p:attrNameLst>
                                          <p:attrName>style.visibility</p:attrName>
                                        </p:attrNameLst>
                                      </p:cBhvr>
                                      <p:to>
                                        <p:strVal val="visible"/>
                                      </p:to>
                                    </p:set>
                                    <p:animEffect transition="in" filter="slide(fromLeft)">
                                      <p:cBhvr>
                                        <p:cTn id="112" dur="500"/>
                                        <p:tgtEl>
                                          <p:spTgt spid="377882"/>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7" presetClass="entr" presetSubtype="10" fill="hold" grpId="0" nodeType="clickEffect">
                                  <p:stCondLst>
                                    <p:cond delay="0"/>
                                  </p:stCondLst>
                                  <p:childTnLst>
                                    <p:set>
                                      <p:cBhvr>
                                        <p:cTn id="116" dur="1" fill="hold">
                                          <p:stCondLst>
                                            <p:cond delay="0"/>
                                          </p:stCondLst>
                                        </p:cTn>
                                        <p:tgtEl>
                                          <p:spTgt spid="377888"/>
                                        </p:tgtEl>
                                        <p:attrNameLst>
                                          <p:attrName>style.visibility</p:attrName>
                                        </p:attrNameLst>
                                      </p:cBhvr>
                                      <p:to>
                                        <p:strVal val="visible"/>
                                      </p:to>
                                    </p:set>
                                    <p:anim calcmode="lin" valueType="num">
                                      <p:cBhvr>
                                        <p:cTn id="117" dur="500" fill="hold"/>
                                        <p:tgtEl>
                                          <p:spTgt spid="377888"/>
                                        </p:tgtEl>
                                        <p:attrNameLst>
                                          <p:attrName>ppt_w</p:attrName>
                                        </p:attrNameLst>
                                      </p:cBhvr>
                                      <p:tavLst>
                                        <p:tav tm="0">
                                          <p:val>
                                            <p:fltVal val="0"/>
                                          </p:val>
                                        </p:tav>
                                        <p:tav tm="100000">
                                          <p:val>
                                            <p:strVal val="#ppt_w"/>
                                          </p:val>
                                        </p:tav>
                                      </p:tavLst>
                                    </p:anim>
                                    <p:anim calcmode="lin" valueType="num">
                                      <p:cBhvr>
                                        <p:cTn id="118" dur="500" fill="hold"/>
                                        <p:tgtEl>
                                          <p:spTgt spid="377888"/>
                                        </p:tgtEl>
                                        <p:attrNameLst>
                                          <p:attrName>ppt_h</p:attrName>
                                        </p:attrNameLst>
                                      </p:cBhvr>
                                      <p:tavLst>
                                        <p:tav tm="0">
                                          <p:val>
                                            <p:strVal val="#ppt_h"/>
                                          </p:val>
                                        </p:tav>
                                        <p:tav tm="100000">
                                          <p:val>
                                            <p:strVal val="#ppt_h"/>
                                          </p:val>
                                        </p:tav>
                                      </p:tavLst>
                                    </p:anim>
                                  </p:childTnLst>
                                </p:cTn>
                              </p:par>
                              <p:par>
                                <p:cTn id="119" presetID="17" presetClass="entr" presetSubtype="10" fill="hold" grpId="0" nodeType="withEffect">
                                  <p:stCondLst>
                                    <p:cond delay="0"/>
                                  </p:stCondLst>
                                  <p:childTnLst>
                                    <p:set>
                                      <p:cBhvr>
                                        <p:cTn id="120" dur="1" fill="hold">
                                          <p:stCondLst>
                                            <p:cond delay="0"/>
                                          </p:stCondLst>
                                        </p:cTn>
                                        <p:tgtEl>
                                          <p:spTgt spid="377887"/>
                                        </p:tgtEl>
                                        <p:attrNameLst>
                                          <p:attrName>style.visibility</p:attrName>
                                        </p:attrNameLst>
                                      </p:cBhvr>
                                      <p:to>
                                        <p:strVal val="visible"/>
                                      </p:to>
                                    </p:set>
                                    <p:anim calcmode="lin" valueType="num">
                                      <p:cBhvr>
                                        <p:cTn id="121" dur="500" fill="hold"/>
                                        <p:tgtEl>
                                          <p:spTgt spid="377887"/>
                                        </p:tgtEl>
                                        <p:attrNameLst>
                                          <p:attrName>ppt_w</p:attrName>
                                        </p:attrNameLst>
                                      </p:cBhvr>
                                      <p:tavLst>
                                        <p:tav tm="0">
                                          <p:val>
                                            <p:fltVal val="0"/>
                                          </p:val>
                                        </p:tav>
                                        <p:tav tm="100000">
                                          <p:val>
                                            <p:strVal val="#ppt_w"/>
                                          </p:val>
                                        </p:tav>
                                      </p:tavLst>
                                    </p:anim>
                                    <p:anim calcmode="lin" valueType="num">
                                      <p:cBhvr>
                                        <p:cTn id="122" dur="500" fill="hold"/>
                                        <p:tgtEl>
                                          <p:spTgt spid="377887"/>
                                        </p:tgtEl>
                                        <p:attrNameLst>
                                          <p:attrName>ppt_h</p:attrName>
                                        </p:attrNameLst>
                                      </p:cBhvr>
                                      <p:tavLst>
                                        <p:tav tm="0">
                                          <p:val>
                                            <p:strVal val="#ppt_h"/>
                                          </p:val>
                                        </p:tav>
                                        <p:tav tm="100000">
                                          <p:val>
                                            <p:strVal val="#ppt_h"/>
                                          </p:val>
                                        </p:tav>
                                      </p:tavLst>
                                    </p:anim>
                                  </p:childTnLst>
                                </p:cTn>
                              </p:par>
                              <p:par>
                                <p:cTn id="123" presetID="17" presetClass="entr" presetSubtype="10" fill="hold" grpId="0" nodeType="withEffect">
                                  <p:stCondLst>
                                    <p:cond delay="0"/>
                                  </p:stCondLst>
                                  <p:childTnLst>
                                    <p:set>
                                      <p:cBhvr>
                                        <p:cTn id="124" dur="1" fill="hold">
                                          <p:stCondLst>
                                            <p:cond delay="0"/>
                                          </p:stCondLst>
                                        </p:cTn>
                                        <p:tgtEl>
                                          <p:spTgt spid="377889"/>
                                        </p:tgtEl>
                                        <p:attrNameLst>
                                          <p:attrName>style.visibility</p:attrName>
                                        </p:attrNameLst>
                                      </p:cBhvr>
                                      <p:to>
                                        <p:strVal val="visible"/>
                                      </p:to>
                                    </p:set>
                                    <p:anim calcmode="lin" valueType="num">
                                      <p:cBhvr>
                                        <p:cTn id="125" dur="500" fill="hold"/>
                                        <p:tgtEl>
                                          <p:spTgt spid="377889"/>
                                        </p:tgtEl>
                                        <p:attrNameLst>
                                          <p:attrName>ppt_w</p:attrName>
                                        </p:attrNameLst>
                                      </p:cBhvr>
                                      <p:tavLst>
                                        <p:tav tm="0">
                                          <p:val>
                                            <p:fltVal val="0"/>
                                          </p:val>
                                        </p:tav>
                                        <p:tav tm="100000">
                                          <p:val>
                                            <p:strVal val="#ppt_w"/>
                                          </p:val>
                                        </p:tav>
                                      </p:tavLst>
                                    </p:anim>
                                    <p:anim calcmode="lin" valueType="num">
                                      <p:cBhvr>
                                        <p:cTn id="126" dur="500" fill="hold"/>
                                        <p:tgtEl>
                                          <p:spTgt spid="377889"/>
                                        </p:tgtEl>
                                        <p:attrNameLst>
                                          <p:attrName>ppt_h</p:attrName>
                                        </p:attrNameLst>
                                      </p:cBhvr>
                                      <p:tavLst>
                                        <p:tav tm="0">
                                          <p:val>
                                            <p:strVal val="#ppt_h"/>
                                          </p:val>
                                        </p:tav>
                                        <p:tav tm="100000">
                                          <p:val>
                                            <p:strVal val="#ppt_h"/>
                                          </p:val>
                                        </p:tav>
                                      </p:tavLst>
                                    </p:anim>
                                  </p:childTnLst>
                                </p:cTn>
                              </p:par>
                              <p:par>
                                <p:cTn id="127" presetID="3" presetClass="entr" presetSubtype="10" fill="hold" grpId="0" nodeType="withEffect">
                                  <p:stCondLst>
                                    <p:cond delay="0"/>
                                  </p:stCondLst>
                                  <p:childTnLst>
                                    <p:set>
                                      <p:cBhvr>
                                        <p:cTn id="128" dur="1" fill="hold">
                                          <p:stCondLst>
                                            <p:cond delay="0"/>
                                          </p:stCondLst>
                                        </p:cTn>
                                        <p:tgtEl>
                                          <p:spTgt spid="377890"/>
                                        </p:tgtEl>
                                        <p:attrNameLst>
                                          <p:attrName>style.visibility</p:attrName>
                                        </p:attrNameLst>
                                      </p:cBhvr>
                                      <p:to>
                                        <p:strVal val="visible"/>
                                      </p:to>
                                    </p:set>
                                    <p:animEffect transition="in" filter="blinds(horizontal)">
                                      <p:cBhvr>
                                        <p:cTn id="129" dur="500"/>
                                        <p:tgtEl>
                                          <p:spTgt spid="377890"/>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17" presetClass="entr" presetSubtype="4" fill="hold" grpId="0" nodeType="clickEffect">
                                  <p:stCondLst>
                                    <p:cond delay="0"/>
                                  </p:stCondLst>
                                  <p:childTnLst>
                                    <p:set>
                                      <p:cBhvr>
                                        <p:cTn id="133" dur="1" fill="hold">
                                          <p:stCondLst>
                                            <p:cond delay="0"/>
                                          </p:stCondLst>
                                        </p:cTn>
                                        <p:tgtEl>
                                          <p:spTgt spid="377924"/>
                                        </p:tgtEl>
                                        <p:attrNameLst>
                                          <p:attrName>style.visibility</p:attrName>
                                        </p:attrNameLst>
                                      </p:cBhvr>
                                      <p:to>
                                        <p:strVal val="visible"/>
                                      </p:to>
                                    </p:set>
                                    <p:anim calcmode="lin" valueType="num">
                                      <p:cBhvr>
                                        <p:cTn id="134" dur="500" fill="hold"/>
                                        <p:tgtEl>
                                          <p:spTgt spid="377924"/>
                                        </p:tgtEl>
                                        <p:attrNameLst>
                                          <p:attrName>ppt_x</p:attrName>
                                        </p:attrNameLst>
                                      </p:cBhvr>
                                      <p:tavLst>
                                        <p:tav tm="0">
                                          <p:val>
                                            <p:strVal val="#ppt_x"/>
                                          </p:val>
                                        </p:tav>
                                        <p:tav tm="100000">
                                          <p:val>
                                            <p:strVal val="#ppt_x"/>
                                          </p:val>
                                        </p:tav>
                                      </p:tavLst>
                                    </p:anim>
                                    <p:anim calcmode="lin" valueType="num">
                                      <p:cBhvr>
                                        <p:cTn id="135" dur="500" fill="hold"/>
                                        <p:tgtEl>
                                          <p:spTgt spid="377924"/>
                                        </p:tgtEl>
                                        <p:attrNameLst>
                                          <p:attrName>ppt_y</p:attrName>
                                        </p:attrNameLst>
                                      </p:cBhvr>
                                      <p:tavLst>
                                        <p:tav tm="0">
                                          <p:val>
                                            <p:strVal val="#ppt_y+#ppt_h/2"/>
                                          </p:val>
                                        </p:tav>
                                        <p:tav tm="100000">
                                          <p:val>
                                            <p:strVal val="#ppt_y"/>
                                          </p:val>
                                        </p:tav>
                                      </p:tavLst>
                                    </p:anim>
                                    <p:anim calcmode="lin" valueType="num">
                                      <p:cBhvr>
                                        <p:cTn id="136" dur="500" fill="hold"/>
                                        <p:tgtEl>
                                          <p:spTgt spid="377924"/>
                                        </p:tgtEl>
                                        <p:attrNameLst>
                                          <p:attrName>ppt_w</p:attrName>
                                        </p:attrNameLst>
                                      </p:cBhvr>
                                      <p:tavLst>
                                        <p:tav tm="0">
                                          <p:val>
                                            <p:strVal val="#ppt_w"/>
                                          </p:val>
                                        </p:tav>
                                        <p:tav tm="100000">
                                          <p:val>
                                            <p:strVal val="#ppt_w"/>
                                          </p:val>
                                        </p:tav>
                                      </p:tavLst>
                                    </p:anim>
                                    <p:anim calcmode="lin" valueType="num">
                                      <p:cBhvr>
                                        <p:cTn id="137" dur="500" fill="hold"/>
                                        <p:tgtEl>
                                          <p:spTgt spid="377924"/>
                                        </p:tgtEl>
                                        <p:attrNameLst>
                                          <p:attrName>ppt_h</p:attrName>
                                        </p:attrNameLst>
                                      </p:cBhvr>
                                      <p:tavLst>
                                        <p:tav tm="0">
                                          <p:val>
                                            <p:fltVal val="0"/>
                                          </p:val>
                                        </p:tav>
                                        <p:tav tm="100000">
                                          <p:val>
                                            <p:strVal val="#ppt_h"/>
                                          </p:val>
                                        </p:tav>
                                      </p:tavLst>
                                    </p:anim>
                                  </p:childTnLst>
                                </p:cTn>
                              </p:par>
                              <p:par>
                                <p:cTn id="138" presetID="3" presetClass="entr" presetSubtype="10" fill="hold" grpId="0" nodeType="withEffect">
                                  <p:stCondLst>
                                    <p:cond delay="0"/>
                                  </p:stCondLst>
                                  <p:childTnLst>
                                    <p:set>
                                      <p:cBhvr>
                                        <p:cTn id="139" dur="1" fill="hold">
                                          <p:stCondLst>
                                            <p:cond delay="0"/>
                                          </p:stCondLst>
                                        </p:cTn>
                                        <p:tgtEl>
                                          <p:spTgt spid="377925"/>
                                        </p:tgtEl>
                                        <p:attrNameLst>
                                          <p:attrName>style.visibility</p:attrName>
                                        </p:attrNameLst>
                                      </p:cBhvr>
                                      <p:to>
                                        <p:strVal val="visible"/>
                                      </p:to>
                                    </p:set>
                                    <p:animEffect transition="in" filter="blinds(horizontal)">
                                      <p:cBhvr>
                                        <p:cTn id="140" dur="500"/>
                                        <p:tgtEl>
                                          <p:spTgt spid="377925"/>
                                        </p:tgtEl>
                                      </p:cBhvr>
                                    </p:animEffect>
                                  </p:childTnLst>
                                </p:cTn>
                              </p:par>
                            </p:childTnLst>
                          </p:cTn>
                        </p:par>
                        <p:par>
                          <p:cTn id="141" fill="hold" nodeType="afterGroup">
                            <p:stCondLst>
                              <p:cond delay="500"/>
                            </p:stCondLst>
                            <p:childTnLst>
                              <p:par>
                                <p:cTn id="142" presetID="1" presetClass="entr" presetSubtype="0" fill="hold" grpId="0" nodeType="afterEffect">
                                  <p:stCondLst>
                                    <p:cond delay="0"/>
                                  </p:stCondLst>
                                  <p:childTnLst>
                                    <p:set>
                                      <p:cBhvr>
                                        <p:cTn id="143" dur="1" fill="hold">
                                          <p:stCondLst>
                                            <p:cond delay="0"/>
                                          </p:stCondLst>
                                        </p:cTn>
                                        <p:tgtEl>
                                          <p:spTgt spid="3779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59" grpId="0" animBg="1"/>
      <p:bldP spid="377860" grpId="0"/>
      <p:bldP spid="377861" grpId="0" animBg="1"/>
      <p:bldP spid="377862" grpId="0" animBg="1"/>
      <p:bldP spid="377863" grpId="0"/>
      <p:bldP spid="377864" grpId="0"/>
      <p:bldP spid="377865" grpId="0" animBg="1"/>
      <p:bldP spid="377866" grpId="0" animBg="1"/>
      <p:bldP spid="377867" grpId="0"/>
      <p:bldP spid="377868" grpId="0"/>
      <p:bldP spid="377869" grpId="0" animBg="1"/>
      <p:bldP spid="377870" grpId="0"/>
      <p:bldP spid="377871" grpId="0" animBg="1"/>
      <p:bldP spid="377872" grpId="0" animBg="1"/>
      <p:bldP spid="377873" grpId="0"/>
      <p:bldP spid="377874" grpId="0"/>
      <p:bldP spid="377875" grpId="0" animBg="1"/>
      <p:bldP spid="377876" grpId="0" animBg="1"/>
      <p:bldP spid="377877" grpId="0"/>
      <p:bldP spid="377878" grpId="0" animBg="1"/>
      <p:bldP spid="377879" grpId="0" animBg="1"/>
      <p:bldP spid="377880" grpId="0" animBg="1"/>
      <p:bldP spid="377881" grpId="0" animBg="1"/>
      <p:bldP spid="377882" grpId="0" animBg="1"/>
      <p:bldP spid="377883" grpId="0" animBg="1"/>
      <p:bldP spid="377884" grpId="0" animBg="1"/>
      <p:bldP spid="377885" grpId="0" animBg="1"/>
      <p:bldP spid="377886" grpId="0" animBg="1"/>
      <p:bldP spid="377887" grpId="0" animBg="1"/>
      <p:bldP spid="377888" grpId="0" animBg="1"/>
      <p:bldP spid="377889" grpId="0" animBg="1"/>
      <p:bldP spid="377890" grpId="0"/>
      <p:bldP spid="377891" grpId="0"/>
      <p:bldP spid="377892" grpId="0" animBg="1"/>
      <p:bldP spid="377893" grpId="0" animBg="1"/>
      <p:bldP spid="377924" grpId="0" animBg="1"/>
      <p:bldP spid="377925" grpId="0"/>
      <p:bldP spid="377926" grpId="0" animBg="1"/>
      <p:bldP spid="37792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More on AVD Prediction</a:t>
            </a:r>
          </a:p>
        </p:txBody>
      </p:sp>
      <p:sp>
        <p:nvSpPr>
          <p:cNvPr id="3" name="Content Placeholder 2"/>
          <p:cNvSpPr>
            <a:spLocks noGrp="1"/>
          </p:cNvSpPr>
          <p:nvPr>
            <p:ph idx="1"/>
          </p:nvPr>
        </p:nvSpPr>
        <p:spPr>
          <a:xfrm>
            <a:off x="228600" y="997529"/>
            <a:ext cx="8915400" cy="5193723"/>
          </a:xfrm>
        </p:spPr>
        <p:txBody>
          <a:bodyPr/>
          <a:lstStyle/>
          <a:p>
            <a:endParaRPr lang="en-US" sz="1800" dirty="0"/>
          </a:p>
          <a:p>
            <a:r>
              <a:rPr lang="en-US" sz="1800" dirty="0"/>
              <a:t>Onur Mutlu, </a:t>
            </a:r>
            <a:r>
              <a:rPr lang="en-US" sz="1800" dirty="0" err="1"/>
              <a:t>Hyesoon</a:t>
            </a:r>
            <a:r>
              <a:rPr lang="en-US" sz="1800" dirty="0"/>
              <a:t> Kim, and Yale N. Patt,</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"Address-Value Delta (AVD) Prediction: Increasing the Effectiveness of Runahead Execution by Exploiting Regular Memory Allocation Patterns"</a:t>
            </a:r>
            <a:br>
              <a:rPr lang="en-US" sz="1800" dirty="0">
                <a:solidFill>
                  <a:srgbClr val="0000FF"/>
                </a:solidFill>
              </a:rPr>
            </a:br>
            <a:r>
              <a:rPr lang="en-US" sz="1800" i="1" dirty="0"/>
              <a:t>Proceedings of the </a:t>
            </a:r>
            <a:r>
              <a:rPr lang="en-US" sz="1800" i="1" dirty="0">
                <a:hlinkClick r:id="rId3"/>
              </a:rPr>
              <a:t>38th International Symposium on Microarchitecture</a:t>
            </a:r>
            <a:r>
              <a:rPr lang="en-US" sz="1800" i="1" dirty="0"/>
              <a:t> (</a:t>
            </a:r>
            <a:r>
              <a:rPr lang="en-US" sz="1800" b="1" i="1" dirty="0"/>
              <a:t>MICRO</a:t>
            </a:r>
            <a:r>
              <a:rPr lang="en-US" sz="1800" i="1" dirty="0"/>
              <a:t>)</a:t>
            </a:r>
            <a:r>
              <a:rPr lang="en-US" sz="1800" dirty="0"/>
              <a:t>, pages 233-244, Barcelona, Spain, November 2005. </a:t>
            </a:r>
            <a:r>
              <a:rPr lang="en-US" sz="1800" dirty="0">
                <a:hlinkClick r:id="rId4"/>
              </a:rPr>
              <a:t>Slides (ppt)</a:t>
            </a:r>
            <a:r>
              <a:rPr lang="en-US" sz="1800" dirty="0"/>
              <a:t> </a:t>
            </a:r>
            <a:r>
              <a:rPr lang="en-US" sz="1800" dirty="0">
                <a:hlinkClick r:id="rId5"/>
              </a:rPr>
              <a:t>Slides (pdf)</a:t>
            </a:r>
            <a:br>
              <a:rPr lang="en-US" sz="1800" dirty="0"/>
            </a:br>
            <a:r>
              <a:rPr lang="en-US" sz="1800" b="1" i="1" dirty="0">
                <a:solidFill>
                  <a:srgbClr val="FF0000"/>
                </a:solidFill>
              </a:rPr>
              <a:t>One of the five papers nominated for the Best Paper Award by the Program Committee.</a:t>
            </a:r>
            <a:endParaRPr lang="en-US" sz="18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6"/>
          <a:stretch>
            <a:fillRect/>
          </a:stretch>
        </p:blipFill>
        <p:spPr>
          <a:xfrm>
            <a:off x="126045" y="4149080"/>
            <a:ext cx="8982459" cy="2232248"/>
          </a:xfrm>
          <a:prstGeom prst="rect">
            <a:avLst/>
          </a:prstGeom>
        </p:spPr>
      </p:pic>
    </p:spTree>
    <p:extLst>
      <p:ext uri="{BB962C8B-B14F-4D97-AF65-F5344CB8AC3E}">
        <p14:creationId xmlns:p14="http://schemas.microsoft.com/office/powerpoint/2010/main" val="181342978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More on AVD Prediction (II)</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a:t>
            </a:r>
            <a:r>
              <a:rPr lang="en-US" sz="2000" dirty="0" err="1"/>
              <a:t>Hyesoon</a:t>
            </a:r>
            <a:r>
              <a:rPr lang="en-US" sz="2000" dirty="0"/>
              <a:t> Kim, and Yale N. </a:t>
            </a:r>
            <a:r>
              <a:rPr lang="en-US" sz="2000" dirty="0" err="1"/>
              <a:t>Patt</a:t>
            </a:r>
            <a:r>
              <a:rPr lang="en-US" sz="2000" dirty="0"/>
              <a:t>, </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"Address-Value Delta (AVD) Prediction: A Hardware Technique for Efficiently Parallelizing Dependent Cache Misses"</a:t>
            </a:r>
            <a:br>
              <a:rPr lang="en-US" sz="2000" dirty="0">
                <a:solidFill>
                  <a:srgbClr val="0000FF"/>
                </a:solidFill>
              </a:rPr>
            </a:br>
            <a:r>
              <a:rPr lang="en-US" sz="2000" i="1" dirty="0">
                <a:hlinkClick r:id="rId3"/>
              </a:rPr>
              <a:t>IEEE Transactions on Computers</a:t>
            </a:r>
            <a:r>
              <a:rPr lang="en-US" sz="2000" i="1" dirty="0"/>
              <a:t> (</a:t>
            </a:r>
            <a:r>
              <a:rPr lang="en-US" sz="2000" b="1" i="1" dirty="0"/>
              <a:t>TC</a:t>
            </a:r>
            <a:r>
              <a:rPr lang="en-US" sz="2000" i="1" dirty="0"/>
              <a:t>)</a:t>
            </a:r>
            <a:r>
              <a:rPr lang="en-US" sz="2000" dirty="0"/>
              <a:t>, Vol. 55, No. 12, pages 1491-1508, December 2006.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4"/>
          <a:stretch>
            <a:fillRect/>
          </a:stretch>
        </p:blipFill>
        <p:spPr>
          <a:xfrm>
            <a:off x="565150" y="4061420"/>
            <a:ext cx="8013700" cy="2247900"/>
          </a:xfrm>
          <a:prstGeom prst="rect">
            <a:avLst/>
          </a:prstGeom>
        </p:spPr>
      </p:pic>
    </p:spTree>
    <p:extLst>
      <p:ext uri="{BB962C8B-B14F-4D97-AF65-F5344CB8AC3E}">
        <p14:creationId xmlns:p14="http://schemas.microsoft.com/office/powerpoint/2010/main" val="3966726513"/>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152400" y="228600"/>
            <a:ext cx="8991600" cy="1066800"/>
          </a:xfrm>
        </p:spPr>
        <p:txBody>
          <a:bodyPr/>
          <a:lstStyle/>
          <a:p>
            <a:r>
              <a:rPr lang="en-US" sz="3600">
                <a:latin typeface="Garamond" charset="0"/>
              </a:rPr>
              <a:t>Limitations of the Baseline Runahead Mechanism</a:t>
            </a:r>
          </a:p>
        </p:txBody>
      </p:sp>
      <p:sp>
        <p:nvSpPr>
          <p:cNvPr id="62466" name="Rectangle 3"/>
          <p:cNvSpPr>
            <a:spLocks noGrp="1" noChangeArrowheads="1"/>
          </p:cNvSpPr>
          <p:nvPr>
            <p:ph type="body" idx="1"/>
          </p:nvPr>
        </p:nvSpPr>
        <p:spPr>
          <a:xfrm>
            <a:off x="228600" y="1143000"/>
            <a:ext cx="8991600" cy="5029200"/>
          </a:xfrm>
        </p:spPr>
        <p:txBody>
          <a:bodyPr/>
          <a:lstStyle/>
          <a:p>
            <a:r>
              <a:rPr lang="en-US" dirty="0">
                <a:solidFill>
                  <a:srgbClr val="CC0000"/>
                </a:solidFill>
                <a:latin typeface="Tahoma" charset="0"/>
              </a:rPr>
              <a:t>Energy Inefficiency</a:t>
            </a:r>
          </a:p>
          <a:p>
            <a:pPr lvl="1"/>
            <a:r>
              <a:rPr lang="en-US" sz="2000" dirty="0">
                <a:latin typeface="Tahoma" charset="0"/>
                <a:ea typeface="ＭＳ Ｐゴシック" charset="0"/>
              </a:rPr>
              <a:t>A large number of instructions are speculatively executed</a:t>
            </a:r>
          </a:p>
          <a:p>
            <a:pPr lvl="1"/>
            <a:r>
              <a:rPr lang="en-US" sz="2000" dirty="0">
                <a:solidFill>
                  <a:srgbClr val="0000FF"/>
                </a:solidFill>
                <a:latin typeface="Tahoma" charset="0"/>
                <a:ea typeface="ＭＳ Ｐゴシック" charset="0"/>
              </a:rPr>
              <a:t>Efficient </a:t>
            </a:r>
            <a:r>
              <a:rPr lang="en-US" sz="2000" dirty="0" err="1">
                <a:solidFill>
                  <a:srgbClr val="0000FF"/>
                </a:solidFill>
                <a:latin typeface="Tahoma" charset="0"/>
                <a:ea typeface="ＭＳ Ｐゴシック" charset="0"/>
              </a:rPr>
              <a:t>Runahead</a:t>
            </a:r>
            <a:r>
              <a:rPr lang="en-US" sz="2000" dirty="0">
                <a:solidFill>
                  <a:srgbClr val="0000FF"/>
                </a:solidFill>
                <a:latin typeface="Tahoma" charset="0"/>
                <a:ea typeface="ＭＳ Ｐゴシック" charset="0"/>
              </a:rPr>
              <a:t> Execution </a:t>
            </a:r>
            <a:r>
              <a:rPr lang="en-US" sz="2000" dirty="0">
                <a:latin typeface="Tahoma" charset="0"/>
                <a:ea typeface="ＭＳ Ｐゴシック" charset="0"/>
              </a:rPr>
              <a:t>[ISCA’</a:t>
            </a:r>
            <a:r>
              <a:rPr lang="en-US" altLang="ja-JP" sz="2000" dirty="0">
                <a:latin typeface="Tahoma" charset="0"/>
                <a:ea typeface="ＭＳ Ｐゴシック" charset="0"/>
              </a:rPr>
              <a:t>05, IEEE Micro Top Picks’06]</a:t>
            </a:r>
          </a:p>
          <a:p>
            <a:endParaRPr lang="en-US" sz="2000" dirty="0">
              <a:solidFill>
                <a:srgbClr val="CC0000"/>
              </a:solidFill>
              <a:latin typeface="Tahoma" charset="0"/>
            </a:endParaRPr>
          </a:p>
          <a:p>
            <a:r>
              <a:rPr lang="en-US" dirty="0">
                <a:solidFill>
                  <a:srgbClr val="CC0000"/>
                </a:solidFill>
                <a:latin typeface="Tahoma" charset="0"/>
              </a:rPr>
              <a:t>Ineffectiveness for pointer-intensive applications</a:t>
            </a:r>
          </a:p>
          <a:p>
            <a:pPr lvl="1"/>
            <a:r>
              <a:rPr lang="en-US" sz="2000" dirty="0" err="1">
                <a:latin typeface="Tahoma" charset="0"/>
                <a:ea typeface="ＭＳ Ｐゴシック" charset="0"/>
              </a:rPr>
              <a:t>Runahead</a:t>
            </a:r>
            <a:r>
              <a:rPr lang="en-US" sz="2000" dirty="0">
                <a:latin typeface="Tahoma" charset="0"/>
                <a:ea typeface="ＭＳ Ｐゴシック" charset="0"/>
              </a:rPr>
              <a:t> cannot parallelize dependent L2 cache misses</a:t>
            </a:r>
          </a:p>
          <a:p>
            <a:pPr lvl="1"/>
            <a:r>
              <a:rPr lang="en-US" sz="2000" dirty="0">
                <a:solidFill>
                  <a:srgbClr val="0000FF"/>
                </a:solidFill>
                <a:latin typeface="Tahoma" charset="0"/>
                <a:ea typeface="ＭＳ Ｐゴシック" charset="0"/>
              </a:rPr>
              <a:t>Address-Value Delta (AVD) Prediction </a:t>
            </a:r>
            <a:r>
              <a:rPr lang="en-US" sz="2000" dirty="0">
                <a:latin typeface="Tahoma" charset="0"/>
                <a:ea typeface="ＭＳ Ｐゴシック" charset="0"/>
              </a:rPr>
              <a:t>[MICRO’</a:t>
            </a:r>
            <a:r>
              <a:rPr lang="en-US" altLang="ja-JP" sz="2000" dirty="0">
                <a:latin typeface="Tahoma" charset="0"/>
                <a:ea typeface="ＭＳ Ｐゴシック" charset="0"/>
              </a:rPr>
              <a:t>05]</a:t>
            </a:r>
          </a:p>
          <a:p>
            <a:pPr lvl="1"/>
            <a:endParaRPr lang="en-US" sz="2000" dirty="0">
              <a:latin typeface="Tahoma" charset="0"/>
              <a:ea typeface="ＭＳ Ｐゴシック" charset="0"/>
            </a:endParaRPr>
          </a:p>
          <a:p>
            <a:r>
              <a:rPr lang="en-US" dirty="0">
                <a:solidFill>
                  <a:srgbClr val="CC0000"/>
                </a:solidFill>
                <a:latin typeface="Tahoma" charset="0"/>
              </a:rPr>
              <a:t>Irresolvable branch mispredictions in </a:t>
            </a:r>
            <a:r>
              <a:rPr lang="en-US" dirty="0" err="1">
                <a:solidFill>
                  <a:srgbClr val="CC0000"/>
                </a:solidFill>
                <a:latin typeface="Tahoma" charset="0"/>
              </a:rPr>
              <a:t>runahead</a:t>
            </a:r>
            <a:r>
              <a:rPr lang="en-US" dirty="0">
                <a:solidFill>
                  <a:srgbClr val="CC0000"/>
                </a:solidFill>
                <a:latin typeface="Tahoma" charset="0"/>
              </a:rPr>
              <a:t> mode</a:t>
            </a:r>
          </a:p>
          <a:p>
            <a:pPr lvl="1"/>
            <a:r>
              <a:rPr lang="en-US" sz="2000" dirty="0">
                <a:latin typeface="Tahoma" charset="0"/>
                <a:ea typeface="ＭＳ Ｐゴシック" charset="0"/>
              </a:rPr>
              <a:t>Cannot recover from a </a:t>
            </a:r>
            <a:r>
              <a:rPr lang="en-US" sz="2000" dirty="0" err="1">
                <a:latin typeface="Tahoma" charset="0"/>
                <a:ea typeface="ＭＳ Ｐゴシック" charset="0"/>
              </a:rPr>
              <a:t>mispredicted</a:t>
            </a:r>
            <a:r>
              <a:rPr lang="en-US" sz="2000" dirty="0">
                <a:latin typeface="Tahoma" charset="0"/>
                <a:ea typeface="ＭＳ Ｐゴシック" charset="0"/>
              </a:rPr>
              <a:t> L2-miss dependent branch</a:t>
            </a:r>
          </a:p>
          <a:p>
            <a:pPr lvl="1"/>
            <a:r>
              <a:rPr lang="en-US" sz="2000" dirty="0">
                <a:solidFill>
                  <a:srgbClr val="0000FF"/>
                </a:solidFill>
                <a:latin typeface="Tahoma" charset="0"/>
                <a:ea typeface="ＭＳ Ｐゴシック" charset="0"/>
              </a:rPr>
              <a:t>Wrong Path Events </a:t>
            </a:r>
            <a:r>
              <a:rPr lang="en-US" sz="2000" dirty="0">
                <a:latin typeface="Tahoma" charset="0"/>
                <a:ea typeface="ＭＳ Ｐゴシック" charset="0"/>
              </a:rPr>
              <a:t>[MICRO’</a:t>
            </a:r>
            <a:r>
              <a:rPr lang="en-US" altLang="ja-JP" sz="2000" dirty="0">
                <a:latin typeface="Tahoma" charset="0"/>
                <a:ea typeface="ＭＳ Ｐゴシック" charset="0"/>
              </a:rPr>
              <a:t>04]</a:t>
            </a:r>
          </a:p>
          <a:p>
            <a:pPr lvl="1"/>
            <a:r>
              <a:rPr lang="en-US" sz="2000" dirty="0">
                <a:solidFill>
                  <a:srgbClr val="0000FF"/>
                </a:solidFill>
                <a:latin typeface="Tahoma" charset="0"/>
                <a:ea typeface="ＭＳ Ｐゴシック" charset="0"/>
              </a:rPr>
              <a:t>Wrong Path Memory Reference Analysis </a:t>
            </a:r>
            <a:r>
              <a:rPr lang="en-US" sz="2000" dirty="0">
                <a:latin typeface="Tahoma" charset="0"/>
                <a:ea typeface="ＭＳ Ｐゴシック" charset="0"/>
              </a:rPr>
              <a:t>[IEEE TC’</a:t>
            </a:r>
            <a:r>
              <a:rPr lang="en-US" altLang="ja-JP" sz="2000" dirty="0">
                <a:latin typeface="Tahoma" charset="0"/>
                <a:ea typeface="ＭＳ Ｐゴシック" charset="0"/>
              </a:rPr>
              <a:t>05]</a:t>
            </a:r>
          </a:p>
          <a:p>
            <a:pPr lvl="1"/>
            <a:endParaRPr lang="en-US" altLang="ja-JP" sz="2000" dirty="0">
              <a:latin typeface="Tahoma" charset="0"/>
              <a:ea typeface="ＭＳ Ｐゴシック" charset="0"/>
            </a:endParaRPr>
          </a:p>
          <a:p>
            <a:pPr lvl="1"/>
            <a:endParaRPr lang="en-US" sz="2000" dirty="0">
              <a:latin typeface="Tahoma" charset="0"/>
              <a:ea typeface="ＭＳ Ｐゴシック" charset="0"/>
            </a:endParaRPr>
          </a:p>
          <a:p>
            <a:endParaRPr lang="en-US" sz="2200" dirty="0">
              <a:latin typeface="Tahoma" charset="0"/>
            </a:endParaRPr>
          </a:p>
        </p:txBody>
      </p:sp>
    </p:spTree>
    <p:extLst>
      <p:ext uri="{BB962C8B-B14F-4D97-AF65-F5344CB8AC3E}">
        <p14:creationId xmlns:p14="http://schemas.microsoft.com/office/powerpoint/2010/main" val="1847203237"/>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Wrong Path Events</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David N. Armstrong, </a:t>
            </a:r>
            <a:r>
              <a:rPr lang="en-US" sz="2000" dirty="0" err="1"/>
              <a:t>Hyesoon</a:t>
            </a:r>
            <a:r>
              <a:rPr lang="en-US" sz="2000" dirty="0"/>
              <a:t> Kim, Onur Mutlu, and Yale N. </a:t>
            </a:r>
            <a:r>
              <a:rPr lang="en-US" sz="2000" dirty="0" err="1"/>
              <a:t>Patt</a:t>
            </a:r>
            <a:r>
              <a:rPr lang="en-US" sz="2000" dirty="0"/>
              <a:t>, </a:t>
            </a:r>
            <a:br>
              <a:rPr lang="en-US" sz="2000" dirty="0"/>
            </a:br>
            <a:r>
              <a:rPr lang="en-US" sz="2000" b="1" dirty="0">
                <a:hlinkClick r:id="rId2"/>
              </a:rPr>
              <a:t>"Wrong Path Events: Exploiting Unusual and Illegal Program Behavior for Early Misprediction Detection and Recovery"</a:t>
            </a:r>
            <a:br>
              <a:rPr lang="en-US" sz="2000" dirty="0"/>
            </a:br>
            <a:r>
              <a:rPr lang="en-US" sz="2000" i="1" dirty="0" err="1"/>
              <a:t>Proceeedings</a:t>
            </a:r>
            <a:r>
              <a:rPr lang="en-US" sz="2000" i="1" dirty="0"/>
              <a:t> of the </a:t>
            </a:r>
            <a:r>
              <a:rPr lang="en-US" sz="2000" i="1" dirty="0">
                <a:hlinkClick r:id="rId3"/>
              </a:rPr>
              <a:t>37th International Symposium on Microarchitecture</a:t>
            </a:r>
            <a:r>
              <a:rPr lang="en-US" sz="2000" i="1" dirty="0"/>
              <a:t> (</a:t>
            </a:r>
            <a:r>
              <a:rPr lang="en-US" sz="2000" b="1" i="1" dirty="0"/>
              <a:t>MICRO</a:t>
            </a:r>
            <a:r>
              <a:rPr lang="en-US" sz="2000" i="1" dirty="0"/>
              <a:t>)</a:t>
            </a:r>
            <a:r>
              <a:rPr lang="en-US" sz="2000" dirty="0"/>
              <a:t>, pages 119-128, Portland, OR, December 2004. </a:t>
            </a:r>
            <a:r>
              <a:rPr lang="en-US" sz="2000" dirty="0">
                <a:hlinkClick r:id="rId4"/>
              </a:rPr>
              <a:t>Slides (pdf)</a:t>
            </a:r>
            <a:r>
              <a:rPr lang="en-US" sz="2000" dirty="0">
                <a:hlinkClick r:id="rId5"/>
              </a:rPr>
              <a:t>Slides (ppt)</a:t>
            </a:r>
            <a:r>
              <a:rPr lang="en-US" sz="2000" dirty="0"/>
              <a:t> </a:t>
            </a: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6"/>
          <a:stretch>
            <a:fillRect/>
          </a:stretch>
        </p:blipFill>
        <p:spPr>
          <a:xfrm>
            <a:off x="0" y="3897234"/>
            <a:ext cx="9144000" cy="2412086"/>
          </a:xfrm>
          <a:prstGeom prst="rect">
            <a:avLst/>
          </a:prstGeom>
        </p:spPr>
      </p:pic>
    </p:spTree>
    <p:extLst>
      <p:ext uri="{BB962C8B-B14F-4D97-AF65-F5344CB8AC3E}">
        <p14:creationId xmlns:p14="http://schemas.microsoft.com/office/powerpoint/2010/main" val="345032267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Effects of Wrong Path Execution (I)</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a:t>
            </a:r>
            <a:r>
              <a:rPr lang="en-US" sz="2000" dirty="0" err="1"/>
              <a:t>Hyesoon</a:t>
            </a:r>
            <a:r>
              <a:rPr lang="en-US" sz="2000" dirty="0"/>
              <a:t> Kim, David N. Armstrong, and Yale N. </a:t>
            </a:r>
            <a:r>
              <a:rPr lang="en-US" sz="2000" dirty="0" err="1"/>
              <a:t>Patt</a:t>
            </a:r>
            <a:r>
              <a:rPr lang="en-US" sz="2000" dirty="0"/>
              <a:t>, </a:t>
            </a:r>
            <a:br>
              <a:rPr lang="en-US" sz="2000" dirty="0"/>
            </a:br>
            <a:r>
              <a:rPr lang="en-US" sz="2000" b="1" dirty="0">
                <a:hlinkClick r:id="rId2"/>
              </a:rPr>
              <a:t>"Understanding the Effects of Wrong-Path Memory References on Processor Performance"</a:t>
            </a:r>
            <a:br>
              <a:rPr lang="en-US" sz="2000" dirty="0"/>
            </a:br>
            <a:r>
              <a:rPr lang="en-US" sz="2000" i="1" dirty="0"/>
              <a:t>Proceedings of the </a:t>
            </a:r>
            <a:r>
              <a:rPr lang="en-US" sz="2000" i="1" dirty="0">
                <a:hlinkClick r:id="rId3"/>
              </a:rPr>
              <a:t>3rd Workshop on Memory Performance Issues</a:t>
            </a:r>
            <a:r>
              <a:rPr lang="en-US" sz="2000" i="1" dirty="0"/>
              <a:t> (</a:t>
            </a:r>
            <a:r>
              <a:rPr lang="en-US" sz="2000" b="1" i="1" dirty="0"/>
              <a:t>WMPI</a:t>
            </a:r>
            <a:r>
              <a:rPr lang="en-US" sz="2000" i="1" dirty="0"/>
              <a:t>)</a:t>
            </a:r>
            <a:r>
              <a:rPr lang="en-US" sz="2000" dirty="0"/>
              <a:t>, pages 56-64, </a:t>
            </a:r>
            <a:r>
              <a:rPr lang="en-US" sz="2000" dirty="0" err="1"/>
              <a:t>Munchen</a:t>
            </a:r>
            <a:r>
              <a:rPr lang="en-US" sz="2000" dirty="0"/>
              <a:t>, Germany, June 2004. </a:t>
            </a:r>
            <a:r>
              <a:rPr lang="en-US" sz="2000" dirty="0">
                <a:hlinkClick r:id="rId4"/>
              </a:rPr>
              <a:t>Slides (pdf)</a:t>
            </a:r>
            <a:r>
              <a:rPr lang="en-US" sz="2000" dirty="0"/>
              <a:t> </a:t>
            </a: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5"/>
          <a:stretch>
            <a:fillRect/>
          </a:stretch>
        </p:blipFill>
        <p:spPr>
          <a:xfrm>
            <a:off x="0" y="3723775"/>
            <a:ext cx="9144000" cy="2585545"/>
          </a:xfrm>
          <a:prstGeom prst="rect">
            <a:avLst/>
          </a:prstGeom>
        </p:spPr>
      </p:pic>
    </p:spTree>
    <p:extLst>
      <p:ext uri="{BB962C8B-B14F-4D97-AF65-F5344CB8AC3E}">
        <p14:creationId xmlns:p14="http://schemas.microsoft.com/office/powerpoint/2010/main" val="2293075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dirty="0"/>
              <a:t>Effects of Wrong Path Execution (II)</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a:t>
            </a:r>
            <a:r>
              <a:rPr lang="en-US" sz="2000" dirty="0" err="1"/>
              <a:t>Hyesoon</a:t>
            </a:r>
            <a:r>
              <a:rPr lang="en-US" sz="2000" dirty="0"/>
              <a:t> Kim, David N. Armstrong, and Yale N. </a:t>
            </a:r>
            <a:r>
              <a:rPr lang="en-US" sz="2000" dirty="0" err="1"/>
              <a:t>Patt</a:t>
            </a:r>
            <a:r>
              <a:rPr lang="en-US" sz="2000" dirty="0"/>
              <a:t>, </a:t>
            </a:r>
            <a:br>
              <a:rPr lang="en-US" sz="2000" dirty="0"/>
            </a:br>
            <a:r>
              <a:rPr lang="en-US" sz="2000" b="1" dirty="0">
                <a:hlinkClick r:id="rId2"/>
              </a:rPr>
              <a:t>"An Analysis of the Performance Impact of Wrong-Path Memory References on Out-of-Order and Runahead Execution Processors"</a:t>
            </a:r>
            <a:br>
              <a:rPr lang="en-US" sz="2000" dirty="0"/>
            </a:br>
            <a:r>
              <a:rPr lang="en-US" sz="2000" i="1" dirty="0">
                <a:hlinkClick r:id="rId3"/>
              </a:rPr>
              <a:t>IEEE Transactions on Computers</a:t>
            </a:r>
            <a:r>
              <a:rPr lang="en-US" sz="2000" i="1" dirty="0"/>
              <a:t> (</a:t>
            </a:r>
            <a:r>
              <a:rPr lang="en-US" sz="2000" b="1" i="1" dirty="0"/>
              <a:t>TC</a:t>
            </a:r>
            <a:r>
              <a:rPr lang="en-US" sz="2000" i="1" dirty="0"/>
              <a:t>)</a:t>
            </a:r>
            <a:r>
              <a:rPr lang="en-US" sz="2000" dirty="0"/>
              <a:t>, Vol. 54, No. 12, pages 1556-1571, December 2005.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4"/>
          <a:stretch>
            <a:fillRect/>
          </a:stretch>
        </p:blipFill>
        <p:spPr>
          <a:xfrm>
            <a:off x="0" y="3501008"/>
            <a:ext cx="9144000" cy="2333451"/>
          </a:xfrm>
          <a:prstGeom prst="rect">
            <a:avLst/>
          </a:prstGeom>
        </p:spPr>
      </p:pic>
    </p:spTree>
    <p:extLst>
      <p:ext uri="{BB962C8B-B14F-4D97-AF65-F5344CB8AC3E}">
        <p14:creationId xmlns:p14="http://schemas.microsoft.com/office/powerpoint/2010/main" val="66503458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0|0|0|0|0|0|0|0|0|0|0|0|0"/>
</p:tagLst>
</file>

<file path=ppt/tags/tag2.xml><?xml version="1.0" encoding="utf-8"?>
<p:tagLst xmlns:a="http://schemas.openxmlformats.org/drawingml/2006/main" xmlns:r="http://schemas.openxmlformats.org/officeDocument/2006/relationships" xmlns:p="http://schemas.openxmlformats.org/presentationml/2006/main">
  <p:tag name="TIMING" val="|0|0|0|0|0|0|0|0|0|0|0|0|0|0|0|0|0|0|0|0|0|0|0|0|0|0|0|0|0|0"/>
</p:tagLst>
</file>

<file path=ppt/tags/tag3.xml><?xml version="1.0" encoding="utf-8"?>
<p:tagLst xmlns:a="http://schemas.openxmlformats.org/drawingml/2006/main" xmlns:r="http://schemas.openxmlformats.org/officeDocument/2006/relationships" xmlns:p="http://schemas.openxmlformats.org/presentationml/2006/main">
  <p:tag name="TIMING" val="|0|0|0"/>
</p:tagLst>
</file>

<file path=ppt/tags/tag4.xml><?xml version="1.0" encoding="utf-8"?>
<p:tagLst xmlns:a="http://schemas.openxmlformats.org/drawingml/2006/main" xmlns:r="http://schemas.openxmlformats.org/officeDocument/2006/relationships" xmlns:p="http://schemas.openxmlformats.org/presentationml/2006/main">
  <p:tag name="TIMING" val="|0|0|0|0"/>
</p:tagLst>
</file>

<file path=ppt/tags/tag5.xml><?xml version="1.0" encoding="utf-8"?>
<p:tagLst xmlns:a="http://schemas.openxmlformats.org/drawingml/2006/main" xmlns:r="http://schemas.openxmlformats.org/officeDocument/2006/relationships" xmlns:p="http://schemas.openxmlformats.org/presentationml/2006/main">
  <p:tag name="TIMING" val="|27.3|15.4|11.1|10.1"/>
</p:tagLst>
</file>

<file path=ppt/tags/tag6.xml><?xml version="1.0" encoding="utf-8"?>
<p:tagLst xmlns:a="http://schemas.openxmlformats.org/drawingml/2006/main" xmlns:r="http://schemas.openxmlformats.org/officeDocument/2006/relationships" xmlns:p="http://schemas.openxmlformats.org/presentationml/2006/main">
  <p:tag name="TIMING" val="|18.5|3.7|0.1|6.8|5.3|1.8|1.7|10.8|11|2.6|8.3"/>
</p:tagLst>
</file>

<file path=ppt/tags/tag7.xml><?xml version="1.0" encoding="utf-8"?>
<p:tagLst xmlns:a="http://schemas.openxmlformats.org/drawingml/2006/main" xmlns:r="http://schemas.openxmlformats.org/officeDocument/2006/relationships" xmlns:p="http://schemas.openxmlformats.org/presentationml/2006/main">
  <p:tag name="TIMING" val="|10.3|1.9|4.6|0.7|1.2|2.7"/>
</p:tagLst>
</file>

<file path=ppt/tags/tag8.xml><?xml version="1.0" encoding="utf-8"?>
<p:tagLst xmlns:a="http://schemas.openxmlformats.org/drawingml/2006/main" xmlns:r="http://schemas.openxmlformats.org/officeDocument/2006/relationships" xmlns:p="http://schemas.openxmlformats.org/presentationml/2006/main">
  <p:tag name="TIMING" val="|11.6|8.1|20"/>
</p:tagLst>
</file>

<file path=ppt/tags/tag9.xml><?xml version="1.0" encoding="utf-8"?>
<p:tagLst xmlns:a="http://schemas.openxmlformats.org/drawingml/2006/main" xmlns:r="http://schemas.openxmlformats.org/officeDocument/2006/relationships" xmlns:p="http://schemas.openxmlformats.org/presentationml/2006/main">
  <p:tag name="TIMING" val="|4.1|11.6|6.2|13.5"/>
</p:tagLst>
</file>

<file path=ppt/tags/tag10.xml><?xml version="1.0" encoding="utf-8"?>
<p:tagLst xmlns:a="http://schemas.openxmlformats.org/drawingml/2006/main" xmlns:r="http://schemas.openxmlformats.org/officeDocument/2006/relationships" xmlns:p="http://schemas.openxmlformats.org/presentationml/2006/main">
  <p:tag name="TIMING" val="|6.1|2.4|3|14.3|2.5|2.1|2.4|11.5|5.8|0.9|0.9"/>
</p:tagLst>
</file>

<file path=ppt/tags/tag11.xml><?xml version="1.0" encoding="utf-8"?>
<p:tagLst xmlns:a="http://schemas.openxmlformats.org/drawingml/2006/main" xmlns:r="http://schemas.openxmlformats.org/officeDocument/2006/relationships" xmlns:p="http://schemas.openxmlformats.org/presentationml/2006/main">
  <p:tag name="TIMING" val="|15.2|2.7|6.7|2.6|3.2|3.5|0.8|1.7|6.1|5.8"/>
</p:tagLst>
</file>

<file path=ppt/theme/_rels/theme46.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2_ebrahimi_general">
  <a:themeElements>
    <a:clrScheme name="">
      <a:dk1>
        <a:srgbClr val="000000"/>
      </a:dk1>
      <a:lt1>
        <a:srgbClr val="FFFFFF"/>
      </a:lt1>
      <a:dk2>
        <a:srgbClr val="000000"/>
      </a:dk2>
      <a:lt2>
        <a:srgbClr val="FFFFFF"/>
      </a:lt2>
      <a:accent1>
        <a:srgbClr val="A3B2C1"/>
      </a:accent1>
      <a:accent2>
        <a:srgbClr val="333399"/>
      </a:accent2>
      <a:accent3>
        <a:srgbClr val="FFFFFF"/>
      </a:accent3>
      <a:accent4>
        <a:srgbClr val="000000"/>
      </a:accent4>
      <a:accent5>
        <a:srgbClr val="CED5DD"/>
      </a:accent5>
      <a:accent6>
        <a:srgbClr val="2D2D8A"/>
      </a:accent6>
      <a:hlink>
        <a:srgbClr val="009999"/>
      </a:hlink>
      <a:folHlink>
        <a:srgbClr val="99CC00"/>
      </a:folHlink>
    </a:clrScheme>
    <a:fontScheme name="ebrahimi_general">
      <a:majorFont>
        <a:latin typeface="Verdana"/>
        <a:ea typeface="ヒラギノ角ゴ ProN W3"/>
        <a:cs typeface="ヒラギノ角ゴ ProN W3"/>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ebrahimi_gener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3_ebrahimi_general">
  <a:themeElements>
    <a:clrScheme name="">
      <a:dk1>
        <a:srgbClr val="000000"/>
      </a:dk1>
      <a:lt1>
        <a:srgbClr val="FFFFFF"/>
      </a:lt1>
      <a:dk2>
        <a:srgbClr val="000000"/>
      </a:dk2>
      <a:lt2>
        <a:srgbClr val="FFFFFF"/>
      </a:lt2>
      <a:accent1>
        <a:srgbClr val="A3B2C1"/>
      </a:accent1>
      <a:accent2>
        <a:srgbClr val="333399"/>
      </a:accent2>
      <a:accent3>
        <a:srgbClr val="FFFFFF"/>
      </a:accent3>
      <a:accent4>
        <a:srgbClr val="000000"/>
      </a:accent4>
      <a:accent5>
        <a:srgbClr val="CED5DD"/>
      </a:accent5>
      <a:accent6>
        <a:srgbClr val="2D2D8A"/>
      </a:accent6>
      <a:hlink>
        <a:srgbClr val="009999"/>
      </a:hlink>
      <a:folHlink>
        <a:srgbClr val="99CC00"/>
      </a:folHlink>
    </a:clrScheme>
    <a:fontScheme name="ebrahimi_general">
      <a:majorFont>
        <a:latin typeface="Verdana"/>
        <a:ea typeface="ヒラギノ角ゴ ProN W3"/>
        <a:cs typeface="ヒラギノ角ゴ ProN W3"/>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ebrahimi_gener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흐름">
  <a:themeElements>
    <a:clrScheme name="흐름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흐름">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90000"/>
          </a:lnSpc>
          <a:spcBef>
            <a:spcPct val="20000"/>
          </a:spcBef>
          <a:spcAft>
            <a:spcPct val="0"/>
          </a:spcAft>
          <a:buClrTx/>
          <a:buSzPct val="70000"/>
          <a:buFont typeface="Wingdings" pitchFamily="2" charset="2"/>
          <a:buChar char="n"/>
          <a:tabLst/>
          <a:defRPr kumimoji="1" lang="ko-KR"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1" hangingPunct="1">
          <a:lnSpc>
            <a:spcPct val="90000"/>
          </a:lnSpc>
          <a:spcBef>
            <a:spcPct val="20000"/>
          </a:spcBef>
          <a:spcAft>
            <a:spcPct val="0"/>
          </a:spcAft>
          <a:buClrTx/>
          <a:buSzPct val="70000"/>
          <a:buFont typeface="Wingdings" pitchFamily="2" charset="2"/>
          <a:buChar char="n"/>
          <a:tabLst/>
          <a:defRPr kumimoji="1" lang="ko-KR" alt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굴림" pitchFamily="50" charset="-127"/>
          </a:defRPr>
        </a:defPPr>
      </a:lstStyle>
    </a:lnDef>
  </a:objectDefaults>
  <a:extraClrSchemeLst>
    <a:extraClrScheme>
      <a:clrScheme name="흐름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흐름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흐름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흐름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흐름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흐름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흐름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흐름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흐름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211990</TotalTime>
  <Words>3467</Words>
  <Application>Microsoft Macintosh PowerPoint</Application>
  <PresentationFormat>On-screen Show (4:3)</PresentationFormat>
  <Paragraphs>602</Paragraphs>
  <Slides>71</Slides>
  <Notes>7</Notes>
  <HiddenSlides>0</HiddenSlides>
  <MMClips>0</MMClips>
  <ScaleCrop>false</ScaleCrop>
  <HeadingPairs>
    <vt:vector size="8" baseType="variant">
      <vt:variant>
        <vt:lpstr>Fonts Used</vt:lpstr>
      </vt:variant>
      <vt:variant>
        <vt:i4>9</vt:i4>
      </vt:variant>
      <vt:variant>
        <vt:lpstr>Theme</vt:lpstr>
      </vt:variant>
      <vt:variant>
        <vt:i4>56</vt:i4>
      </vt:variant>
      <vt:variant>
        <vt:lpstr>Embedded OLE Servers</vt:lpstr>
      </vt:variant>
      <vt:variant>
        <vt:i4>1</vt:i4>
      </vt:variant>
      <vt:variant>
        <vt:lpstr>Slide Titles</vt:lpstr>
      </vt:variant>
      <vt:variant>
        <vt:i4>71</vt:i4>
      </vt:variant>
    </vt:vector>
  </HeadingPairs>
  <TitlesOfParts>
    <vt:vector size="137" baseType="lpstr">
      <vt:lpstr>굴림</vt:lpstr>
      <vt:lpstr>Arial</vt:lpstr>
      <vt:lpstr>Calibri</vt:lpstr>
      <vt:lpstr>Garamond</vt:lpstr>
      <vt:lpstr>Gill Sans</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15_Edge</vt:lpstr>
      <vt:lpstr>137_Edge</vt:lpstr>
      <vt:lpstr>37_Edge</vt:lpstr>
      <vt:lpstr>63_Edge</vt:lpstr>
      <vt:lpstr>2_Edge</vt:lpstr>
      <vt:lpstr>99_Edge</vt:lpstr>
      <vt:lpstr>10_Edge</vt:lpstr>
      <vt:lpstr>100_Edge</vt:lpstr>
      <vt:lpstr>2_ebrahimi_general</vt:lpstr>
      <vt:lpstr>3_ebrahimi_general</vt:lpstr>
      <vt:lpstr>흐름</vt:lpstr>
      <vt:lpstr>153_Edge</vt:lpstr>
      <vt:lpstr>81_Edge</vt:lpstr>
      <vt:lpstr>86_Edge</vt:lpstr>
      <vt:lpstr>2_Default Design</vt:lpstr>
      <vt:lpstr>83_Edge</vt:lpstr>
      <vt:lpstr>40_Edge</vt:lpstr>
      <vt:lpstr>67_Edge</vt:lpstr>
      <vt:lpstr>11_Edge</vt:lpstr>
      <vt:lpstr>Chart</vt:lpstr>
      <vt:lpstr> Runahead Execution A Short Retrospective</vt:lpstr>
      <vt:lpstr>Agenda</vt:lpstr>
      <vt:lpstr>Runahead Execution [HPCA 2003]</vt:lpstr>
      <vt:lpstr>Small Windows: Full-Window Stalls</vt:lpstr>
      <vt:lpstr>Impact of Long-Latency Cache Misses</vt:lpstr>
      <vt:lpstr>Impact of Long-Latency Cache Misses</vt:lpstr>
      <vt:lpstr>The Problem</vt:lpstr>
      <vt:lpstr>Runahead Execution</vt:lpstr>
      <vt:lpstr>Runahead Example</vt:lpstr>
      <vt:lpstr>Benefits of Runahead Execution</vt:lpstr>
      <vt:lpstr>Runahead Execution Pros and Cons </vt:lpstr>
      <vt:lpstr>Performance of Runahead Execution</vt:lpstr>
      <vt:lpstr>Runahead Execution vs. Large Windows</vt:lpstr>
      <vt:lpstr>Runahead on In-order vs. Out-of-order</vt:lpstr>
      <vt:lpstr>More on Runahead Execution</vt:lpstr>
      <vt:lpstr>Effect of Runahead in Sun ROCK</vt:lpstr>
      <vt:lpstr>More on Runahead in Sun ROCK</vt:lpstr>
      <vt:lpstr>More on Runahead in Sun ROCK</vt:lpstr>
      <vt:lpstr>Runahead Execution in IBM POWER6</vt:lpstr>
      <vt:lpstr>Runahead Execution in IBM POWER6</vt:lpstr>
      <vt:lpstr>Runahead Execution in NVIDIA Denver</vt:lpstr>
      <vt:lpstr>Runahead Execution in NVIDIA Denver</vt:lpstr>
      <vt:lpstr>Runahead Enhancements</vt:lpstr>
      <vt:lpstr>Runahead Enhancements</vt:lpstr>
      <vt:lpstr>Limitations of the Baseline Runahead Mechanism</vt:lpstr>
      <vt:lpstr>More on Efficient Runahead Execution</vt:lpstr>
      <vt:lpstr>More on Efficient Runahead Execution</vt:lpstr>
      <vt:lpstr>Agenda</vt:lpstr>
      <vt:lpstr>At the Time… </vt:lpstr>
      <vt:lpstr>Important Precedent [Dundas &amp; Mudge, ICS 1997]</vt:lpstr>
      <vt:lpstr>An Inspiration [Glew, ASPLOS-WACI 1998]</vt:lpstr>
      <vt:lpstr>Agenda</vt:lpstr>
      <vt:lpstr>A Look into the Future…</vt:lpstr>
      <vt:lpstr>One Final Note</vt:lpstr>
      <vt:lpstr>Suggestions to Reviewers</vt:lpstr>
      <vt:lpstr>Suggestion to Community</vt:lpstr>
      <vt:lpstr>Suggestion to Researchers: Principle: Passion</vt:lpstr>
      <vt:lpstr>Suggestion to Researchers: Principle: Resilience</vt:lpstr>
      <vt:lpstr>Principle: Learning and Scholarship</vt:lpstr>
      <vt:lpstr>Principle: Learning and Scholarship</vt:lpstr>
      <vt:lpstr> Runahead Execution A Short Retrospective</vt:lpstr>
      <vt:lpstr>Backup Slides</vt:lpstr>
      <vt:lpstr>Citation for the ToT Award</vt:lpstr>
      <vt:lpstr>More on Runahead Execution</vt:lpstr>
      <vt:lpstr>Runahead Execution Mechanism</vt:lpstr>
      <vt:lpstr>Instruction Processing in Runahead Mode</vt:lpstr>
      <vt:lpstr>L2-Miss Dependent Instructions</vt:lpstr>
      <vt:lpstr>Removal of Instructions from Window</vt:lpstr>
      <vt:lpstr>Store/Load Handling in Runahead Mode</vt:lpstr>
      <vt:lpstr>Branch Handling in Runahead Mode</vt:lpstr>
      <vt:lpstr>A Runahead Processor Diagram</vt:lpstr>
      <vt:lpstr>Limitations of the Baseline Runahead Mechanism</vt:lpstr>
      <vt:lpstr>The Efficiency Problem</vt:lpstr>
      <vt:lpstr>Causes of Inefficiency</vt:lpstr>
      <vt:lpstr>Short Runahead Periods</vt:lpstr>
      <vt:lpstr>Overlapping Runahead Periods</vt:lpstr>
      <vt:lpstr>Useless Runahead Periods</vt:lpstr>
      <vt:lpstr>Overall Impact on Executed Instructions</vt:lpstr>
      <vt:lpstr>Overall Impact on IPC</vt:lpstr>
      <vt:lpstr>More on Efficient Runahead Execution</vt:lpstr>
      <vt:lpstr>More on Efficient Runahead Execution</vt:lpstr>
      <vt:lpstr>Limitations of the Baseline Runahead Mechanism</vt:lpstr>
      <vt:lpstr>The Problem: Dependent Cache Misses</vt:lpstr>
      <vt:lpstr>Parallelizing Dependent Cache Misses</vt:lpstr>
      <vt:lpstr>Parallelizing Dependent Cache Misses</vt:lpstr>
      <vt:lpstr>More on AVD Prediction</vt:lpstr>
      <vt:lpstr>More on AVD Prediction (II)</vt:lpstr>
      <vt:lpstr>Limitations of the Baseline Runahead Mechanism</vt:lpstr>
      <vt:lpstr>Wrong Path Events</vt:lpstr>
      <vt:lpstr>Effects of Wrong Path Execution (I)</vt:lpstr>
      <vt:lpstr>Effects of Wrong Path Execution (II)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2911</cp:revision>
  <cp:lastPrinted>2017-12-05T03:30:35Z</cp:lastPrinted>
  <dcterms:created xsi:type="dcterms:W3CDTF">2010-10-08T20:41:54Z</dcterms:created>
  <dcterms:modified xsi:type="dcterms:W3CDTF">2021-03-02T21:23:02Z</dcterms:modified>
</cp:coreProperties>
</file>