
<file path=[Content_Types].xml><?xml version="1.0" encoding="utf-8"?>
<Types xmlns="http://schemas.openxmlformats.org/package/2006/content-types">
  <Default Extension="jpg" ContentType="image/jpeg"/>
  <Default Extension="emf" ContentType="image/x-emf"/>
  <Default Extension="xlsx" ContentType="application/vnd.openxmlformats-officedocument.spreadsheetml.sheet"/>
  <Default Extension="xls" ContentType="application/vnd.ms-excel"/>
  <Default Extension="jpeg" ContentType="image/jpeg"/>
  <Default Extension="xml" ContentType="application/xml"/>
  <Default Extension="vml" ContentType="application/vnd.openxmlformats-officedocument.vmlDrawing"/>
  <Default Extension="bin" ContentType="application/vnd.openxmlformats-officedocument.presentationml.printerSettings"/>
  <Default Extension="wdp" ContentType="image/vnd.ms-photo"/>
  <Default Extension="png" ContentType="image/png"/>
  <Default Extension="wmf" ContentType="image/x-wm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Masters/slideMaster72.xml" ContentType="application/vnd.openxmlformats-officedocument.presentationml.slideMaster+xml"/>
  <Override PartName="/ppt/slideMasters/slideMaster73.xml" ContentType="application/vnd.openxmlformats-officedocument.presentationml.slideMaster+xml"/>
  <Override PartName="/ppt/slideMasters/slideMaster74.xml" ContentType="application/vnd.openxmlformats-officedocument.presentationml.slideMaster+xml"/>
  <Override PartName="/ppt/slideMasters/slideMaster75.xml" ContentType="application/vnd.openxmlformats-officedocument.presentationml.slideMaster+xml"/>
  <Override PartName="/ppt/slideMasters/slideMaster76.xml" ContentType="application/vnd.openxmlformats-officedocument.presentationml.slideMaster+xml"/>
  <Override PartName="/ppt/slideMasters/slideMaster77.xml" ContentType="application/vnd.openxmlformats-officedocument.presentationml.slideMaster+xml"/>
  <Override PartName="/ppt/slideMasters/slideMaster78.xml" ContentType="application/vnd.openxmlformats-officedocument.presentationml.slideMaster+xml"/>
  <Override PartName="/ppt/slideMasters/slideMaster79.xml" ContentType="application/vnd.openxmlformats-officedocument.presentationml.slideMaster+xml"/>
  <Override PartName="/ppt/slideMasters/slideMaster80.xml" ContentType="application/vnd.openxmlformats-officedocument.presentationml.slideMaster+xml"/>
  <Override PartName="/ppt/slideMasters/slideMaster81.xml" ContentType="application/vnd.openxmlformats-officedocument.presentationml.slideMaster+xml"/>
  <Override PartName="/ppt/slideMasters/slideMaster82.xml" ContentType="application/vnd.openxmlformats-officedocument.presentationml.slideMaster+xml"/>
  <Override PartName="/ppt/slideMasters/slideMaster83.xml" ContentType="application/vnd.openxmlformats-officedocument.presentationml.slideMaster+xml"/>
  <Override PartName="/ppt/slideMasters/slideMaster84.xml" ContentType="application/vnd.openxmlformats-officedocument.presentationml.slideMaster+xml"/>
  <Override PartName="/ppt/slideMasters/slideMaster85.xml" ContentType="application/vnd.openxmlformats-officedocument.presentationml.slideMaster+xml"/>
  <Override PartName="/ppt/slideMasters/slideMaster86.xml" ContentType="application/vnd.openxmlformats-officedocument.presentationml.slideMaster+xml"/>
  <Override PartName="/ppt/slideMasters/slideMaster87.xml" ContentType="application/vnd.openxmlformats-officedocument.presentationml.slideMaster+xml"/>
  <Override PartName="/ppt/slideMasters/slideMaster88.xml" ContentType="application/vnd.openxmlformats-officedocument.presentationml.slideMaster+xml"/>
  <Override PartName="/ppt/slideMasters/slideMaster89.xml" ContentType="application/vnd.openxmlformats-officedocument.presentationml.slideMaster+xml"/>
  <Override PartName="/ppt/slideMasters/slideMaster90.xml" ContentType="application/vnd.openxmlformats-officedocument.presentationml.slideMaster+xml"/>
  <Override PartName="/ppt/slideMasters/slideMaster91.xml" ContentType="application/vnd.openxmlformats-officedocument.presentationml.slideMaster+xml"/>
  <Override PartName="/ppt/slideMasters/slideMaster92.xml" ContentType="application/vnd.openxmlformats-officedocument.presentationml.slideMaster+xml"/>
  <Override PartName="/ppt/slideMasters/slideMaster93.xml" ContentType="application/vnd.openxmlformats-officedocument.presentationml.slideMaster+xml"/>
  <Override PartName="/ppt/slideMasters/slideMaster94.xml" ContentType="application/vnd.openxmlformats-officedocument.presentationml.slideMaster+xml"/>
  <Override PartName="/ppt/slideMasters/slideMaster95.xml" ContentType="application/vnd.openxmlformats-officedocument.presentationml.slideMaster+xml"/>
  <Override PartName="/ppt/slideMasters/slideMaster9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5.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6.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7.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8.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9.xml" ContentType="application/vnd.openxmlformats-officedocument.theme+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10.xml" ContentType="application/vnd.openxmlformats-officedocument.theme+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11.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theme/theme12.xml" ContentType="application/vnd.openxmlformats-officedocument.theme+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theme/theme13.xml" ContentType="application/vnd.openxmlformats-officedocument.theme+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theme/theme14.xml" ContentType="application/vnd.openxmlformats-officedocument.theme+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theme/theme15.xml" ContentType="application/vnd.openxmlformats-officedocument.theme+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theme/theme16.xml" ContentType="application/vnd.openxmlformats-officedocument.theme+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theme/theme17.xml" ContentType="application/vnd.openxmlformats-officedocument.theme+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theme/theme18.xml" ContentType="application/vnd.openxmlformats-officedocument.theme+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theme/theme19.xml" ContentType="application/vnd.openxmlformats-officedocument.theme+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theme/theme20.xml" ContentType="application/vnd.openxmlformats-officedocument.theme+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theme/theme21.xml" ContentType="application/vnd.openxmlformats-officedocument.theme+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theme/theme22.xml" ContentType="application/vnd.openxmlformats-officedocument.theme+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theme/theme24.xml" ContentType="application/vnd.openxmlformats-officedocument.theme+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theme/theme25.xml" ContentType="application/vnd.openxmlformats-officedocument.theme+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theme/theme26.xml" ContentType="application/vnd.openxmlformats-officedocument.theme+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theme/theme27.xml" ContentType="application/vnd.openxmlformats-officedocument.theme+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theme/theme28.xml" ContentType="application/vnd.openxmlformats-officedocument.theme+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theme/theme29.xml" ContentType="application/vnd.openxmlformats-officedocument.theme+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theme/theme30.xml" ContentType="application/vnd.openxmlformats-officedocument.theme+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theme/theme31.xml" ContentType="application/vnd.openxmlformats-officedocument.theme+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theme/theme32.xml" ContentType="application/vnd.openxmlformats-officedocument.theme+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theme/theme33.xml" ContentType="application/vnd.openxmlformats-officedocument.theme+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theme/theme34.xml" ContentType="application/vnd.openxmlformats-officedocument.theme+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theme/theme35.xml" ContentType="application/vnd.openxmlformats-officedocument.theme+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theme/theme36.xml" ContentType="application/vnd.openxmlformats-officedocument.theme+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theme/theme37.xml" ContentType="application/vnd.openxmlformats-officedocument.theme+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theme/theme38.xml" ContentType="application/vnd.openxmlformats-officedocument.theme+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theme/theme39.xml" ContentType="application/vnd.openxmlformats-officedocument.theme+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theme/theme40.xml" ContentType="application/vnd.openxmlformats-officedocument.theme+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theme/theme41.xml" ContentType="application/vnd.openxmlformats-officedocument.theme+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theme/theme42.xml" ContentType="application/vnd.openxmlformats-officedocument.theme+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theme/theme43.xml" ContentType="application/vnd.openxmlformats-officedocument.theme+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theme/theme44.xml" ContentType="application/vnd.openxmlformats-officedocument.theme+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theme/theme45.xml" ContentType="application/vnd.openxmlformats-officedocument.theme+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theme/theme46.xml" ContentType="application/vnd.openxmlformats-officedocument.theme+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theme/theme47.xml" ContentType="application/vnd.openxmlformats-officedocument.theme+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theme/theme48.xml" ContentType="application/vnd.openxmlformats-officedocument.theme+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theme/theme49.xml" ContentType="application/vnd.openxmlformats-officedocument.theme+xml"/>
  <Override PartName="/ppt/theme/theme50.xml" ContentType="application/vnd.openxmlformats-officedocument.theme+xml"/>
  <Override PartName="/ppt/theme/theme51.xml" ContentType="application/vnd.openxmlformats-officedocument.theme+xml"/>
  <Override PartName="/ppt/theme/theme52.xml" ContentType="application/vnd.openxmlformats-officedocument.theme+xml"/>
  <Override PartName="/ppt/theme/theme53.xml" ContentType="application/vnd.openxmlformats-officedocument.theme+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theme/theme54.xml" ContentType="application/vnd.openxmlformats-officedocument.theme+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theme/theme55.xml" ContentType="application/vnd.openxmlformats-officedocument.theme+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theme/theme56.xml" ContentType="application/vnd.openxmlformats-officedocument.theme+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theme/theme57.xml" ContentType="application/vnd.openxmlformats-officedocument.theme+xml"/>
  <Override PartName="/ppt/theme/themeOverride1.xml" ContentType="application/vnd.openxmlformats-officedocument.themeOverride+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theme/theme58.xml" ContentType="application/vnd.openxmlformats-officedocument.theme+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theme/theme59.xml" ContentType="application/vnd.openxmlformats-officedocument.theme+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theme/theme60.xml" ContentType="application/vnd.openxmlformats-officedocument.theme+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theme/theme61.xml" ContentType="application/vnd.openxmlformats-officedocument.theme+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theme/theme62.xml" ContentType="application/vnd.openxmlformats-officedocument.theme+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theme/theme63.xml" ContentType="application/vnd.openxmlformats-officedocument.theme+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theme/theme64.xml" ContentType="application/vnd.openxmlformats-officedocument.theme+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theme/theme65.xml" ContentType="application/vnd.openxmlformats-officedocument.theme+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theme/theme66.xml" ContentType="application/vnd.openxmlformats-officedocument.theme+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theme/theme67.xml" ContentType="application/vnd.openxmlformats-officedocument.theme+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theme/theme68.xml" ContentType="application/vnd.openxmlformats-officedocument.theme+xml"/>
  <Override PartName="/ppt/slideLayouts/slideLayout704.xml" ContentType="application/vnd.openxmlformats-officedocument.presentationml.slideLayout+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theme/theme69.xml" ContentType="application/vnd.openxmlformats-officedocument.theme+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slideLayouts/slideLayout719.xml" ContentType="application/vnd.openxmlformats-officedocument.presentationml.slideLayout+xml"/>
  <Override PartName="/ppt/slideLayouts/slideLayout720.xml" ContentType="application/vnd.openxmlformats-officedocument.presentationml.slideLayout+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slideLayouts/slideLayout723.xml" ContentType="application/vnd.openxmlformats-officedocument.presentationml.slideLayout+xml"/>
  <Override PartName="/ppt/slideLayouts/slideLayout724.xml" ContentType="application/vnd.openxmlformats-officedocument.presentationml.slideLayout+xml"/>
  <Override PartName="/ppt/slideLayouts/slideLayout725.xml" ContentType="application/vnd.openxmlformats-officedocument.presentationml.slideLayout+xml"/>
  <Override PartName="/ppt/theme/theme70.xml" ContentType="application/vnd.openxmlformats-officedocument.theme+xml"/>
  <Override PartName="/ppt/slideLayouts/slideLayout726.xml" ContentType="application/vnd.openxmlformats-officedocument.presentationml.slideLayout+xml"/>
  <Override PartName="/ppt/slideLayouts/slideLayout727.xml" ContentType="application/vnd.openxmlformats-officedocument.presentationml.slideLayout+xml"/>
  <Override PartName="/ppt/slideLayouts/slideLayout728.xml" ContentType="application/vnd.openxmlformats-officedocument.presentationml.slideLayout+xml"/>
  <Override PartName="/ppt/slideLayouts/slideLayout729.xml" ContentType="application/vnd.openxmlformats-officedocument.presentationml.slideLayout+xml"/>
  <Override PartName="/ppt/slideLayouts/slideLayout730.xml" ContentType="application/vnd.openxmlformats-officedocument.presentationml.slideLayout+xml"/>
  <Override PartName="/ppt/slideLayouts/slideLayout731.xml" ContentType="application/vnd.openxmlformats-officedocument.presentationml.slideLayout+xml"/>
  <Override PartName="/ppt/slideLayouts/slideLayout732.xml" ContentType="application/vnd.openxmlformats-officedocument.presentationml.slideLayout+xml"/>
  <Override PartName="/ppt/slideLayouts/slideLayout733.xml" ContentType="application/vnd.openxmlformats-officedocument.presentationml.slideLayout+xml"/>
  <Override PartName="/ppt/slideLayouts/slideLayout734.xml" ContentType="application/vnd.openxmlformats-officedocument.presentationml.slideLayout+xml"/>
  <Override PartName="/ppt/slideLayouts/slideLayout735.xml" ContentType="application/vnd.openxmlformats-officedocument.presentationml.slideLayout+xml"/>
  <Override PartName="/ppt/slideLayouts/slideLayout736.xml" ContentType="application/vnd.openxmlformats-officedocument.presentationml.slideLayout+xml"/>
  <Override PartName="/ppt/theme/theme71.xml" ContentType="application/vnd.openxmlformats-officedocument.theme+xml"/>
  <Override PartName="/ppt/slideLayouts/slideLayout737.xml" ContentType="application/vnd.openxmlformats-officedocument.presentationml.slideLayout+xml"/>
  <Override PartName="/ppt/slideLayouts/slideLayout738.xml" ContentType="application/vnd.openxmlformats-officedocument.presentationml.slideLayout+xml"/>
  <Override PartName="/ppt/slideLayouts/slideLayout739.xml" ContentType="application/vnd.openxmlformats-officedocument.presentationml.slideLayout+xml"/>
  <Override PartName="/ppt/slideLayouts/slideLayout740.xml" ContentType="application/vnd.openxmlformats-officedocument.presentationml.slideLayout+xml"/>
  <Override PartName="/ppt/slideLayouts/slideLayout741.xml" ContentType="application/vnd.openxmlformats-officedocument.presentationml.slideLayout+xml"/>
  <Override PartName="/ppt/slideLayouts/slideLayout742.xml" ContentType="application/vnd.openxmlformats-officedocument.presentationml.slideLayout+xml"/>
  <Override PartName="/ppt/slideLayouts/slideLayout743.xml" ContentType="application/vnd.openxmlformats-officedocument.presentationml.slideLayout+xml"/>
  <Override PartName="/ppt/slideLayouts/slideLayout744.xml" ContentType="application/vnd.openxmlformats-officedocument.presentationml.slideLayout+xml"/>
  <Override PartName="/ppt/slideLayouts/slideLayout745.xml" ContentType="application/vnd.openxmlformats-officedocument.presentationml.slideLayout+xml"/>
  <Override PartName="/ppt/slideLayouts/slideLayout746.xml" ContentType="application/vnd.openxmlformats-officedocument.presentationml.slideLayout+xml"/>
  <Override PartName="/ppt/slideLayouts/slideLayout747.xml" ContentType="application/vnd.openxmlformats-officedocument.presentationml.slideLayout+xml"/>
  <Override PartName="/ppt/theme/theme72.xml" ContentType="application/vnd.openxmlformats-officedocument.theme+xml"/>
  <Override PartName="/ppt/slideLayouts/slideLayout748.xml" ContentType="application/vnd.openxmlformats-officedocument.presentationml.slideLayout+xml"/>
  <Override PartName="/ppt/slideLayouts/slideLayout749.xml" ContentType="application/vnd.openxmlformats-officedocument.presentationml.slideLayout+xml"/>
  <Override PartName="/ppt/slideLayouts/slideLayout750.xml" ContentType="application/vnd.openxmlformats-officedocument.presentationml.slideLayout+xml"/>
  <Override PartName="/ppt/slideLayouts/slideLayout751.xml" ContentType="application/vnd.openxmlformats-officedocument.presentationml.slideLayout+xml"/>
  <Override PartName="/ppt/slideLayouts/slideLayout752.xml" ContentType="application/vnd.openxmlformats-officedocument.presentationml.slideLayout+xml"/>
  <Override PartName="/ppt/slideLayouts/slideLayout753.xml" ContentType="application/vnd.openxmlformats-officedocument.presentationml.slideLayout+xml"/>
  <Override PartName="/ppt/slideLayouts/slideLayout754.xml" ContentType="application/vnd.openxmlformats-officedocument.presentationml.slideLayout+xml"/>
  <Override PartName="/ppt/slideLayouts/slideLayout755.xml" ContentType="application/vnd.openxmlformats-officedocument.presentationml.slideLayout+xml"/>
  <Override PartName="/ppt/slideLayouts/slideLayout756.xml" ContentType="application/vnd.openxmlformats-officedocument.presentationml.slideLayout+xml"/>
  <Override PartName="/ppt/slideLayouts/slideLayout757.xml" ContentType="application/vnd.openxmlformats-officedocument.presentationml.slideLayout+xml"/>
  <Override PartName="/ppt/slideLayouts/slideLayout758.xml" ContentType="application/vnd.openxmlformats-officedocument.presentationml.slideLayout+xml"/>
  <Override PartName="/ppt/theme/theme73.xml" ContentType="application/vnd.openxmlformats-officedocument.theme+xml"/>
  <Override PartName="/ppt/slideLayouts/slideLayout759.xml" ContentType="application/vnd.openxmlformats-officedocument.presentationml.slideLayout+xml"/>
  <Override PartName="/ppt/slideLayouts/slideLayout760.xml" ContentType="application/vnd.openxmlformats-officedocument.presentationml.slideLayout+xml"/>
  <Override PartName="/ppt/slideLayouts/slideLayout761.xml" ContentType="application/vnd.openxmlformats-officedocument.presentationml.slideLayout+xml"/>
  <Override PartName="/ppt/slideLayouts/slideLayout762.xml" ContentType="application/vnd.openxmlformats-officedocument.presentationml.slideLayout+xml"/>
  <Override PartName="/ppt/slideLayouts/slideLayout763.xml" ContentType="application/vnd.openxmlformats-officedocument.presentationml.slideLayout+xml"/>
  <Override PartName="/ppt/slideLayouts/slideLayout764.xml" ContentType="application/vnd.openxmlformats-officedocument.presentationml.slideLayout+xml"/>
  <Override PartName="/ppt/slideLayouts/slideLayout765.xml" ContentType="application/vnd.openxmlformats-officedocument.presentationml.slideLayout+xml"/>
  <Override PartName="/ppt/slideLayouts/slideLayout766.xml" ContentType="application/vnd.openxmlformats-officedocument.presentationml.slideLayout+xml"/>
  <Override PartName="/ppt/slideLayouts/slideLayout767.xml" ContentType="application/vnd.openxmlformats-officedocument.presentationml.slideLayout+xml"/>
  <Override PartName="/ppt/slideLayouts/slideLayout768.xml" ContentType="application/vnd.openxmlformats-officedocument.presentationml.slideLayout+xml"/>
  <Override PartName="/ppt/slideLayouts/slideLayout769.xml" ContentType="application/vnd.openxmlformats-officedocument.presentationml.slideLayout+xml"/>
  <Override PartName="/ppt/theme/theme74.xml" ContentType="application/vnd.openxmlformats-officedocument.theme+xml"/>
  <Override PartName="/ppt/slideLayouts/slideLayout770.xml" ContentType="application/vnd.openxmlformats-officedocument.presentationml.slideLayout+xml"/>
  <Override PartName="/ppt/slideLayouts/slideLayout771.xml" ContentType="application/vnd.openxmlformats-officedocument.presentationml.slideLayout+xml"/>
  <Override PartName="/ppt/slideLayouts/slideLayout772.xml" ContentType="application/vnd.openxmlformats-officedocument.presentationml.slideLayout+xml"/>
  <Override PartName="/ppt/slideLayouts/slideLayout773.xml" ContentType="application/vnd.openxmlformats-officedocument.presentationml.slideLayout+xml"/>
  <Override PartName="/ppt/slideLayouts/slideLayout774.xml" ContentType="application/vnd.openxmlformats-officedocument.presentationml.slideLayout+xml"/>
  <Override PartName="/ppt/slideLayouts/slideLayout775.xml" ContentType="application/vnd.openxmlformats-officedocument.presentationml.slideLayout+xml"/>
  <Override PartName="/ppt/slideLayouts/slideLayout776.xml" ContentType="application/vnd.openxmlformats-officedocument.presentationml.slideLayout+xml"/>
  <Override PartName="/ppt/slideLayouts/slideLayout777.xml" ContentType="application/vnd.openxmlformats-officedocument.presentationml.slideLayout+xml"/>
  <Override PartName="/ppt/slideLayouts/slideLayout778.xml" ContentType="application/vnd.openxmlformats-officedocument.presentationml.slideLayout+xml"/>
  <Override PartName="/ppt/slideLayouts/slideLayout779.xml" ContentType="application/vnd.openxmlformats-officedocument.presentationml.slideLayout+xml"/>
  <Override PartName="/ppt/slideLayouts/slideLayout780.xml" ContentType="application/vnd.openxmlformats-officedocument.presentationml.slideLayout+xml"/>
  <Override PartName="/ppt/theme/theme75.xml" ContentType="application/vnd.openxmlformats-officedocument.theme+xml"/>
  <Override PartName="/ppt/slideLayouts/slideLayout781.xml" ContentType="application/vnd.openxmlformats-officedocument.presentationml.slideLayout+xml"/>
  <Override PartName="/ppt/slideLayouts/slideLayout782.xml" ContentType="application/vnd.openxmlformats-officedocument.presentationml.slideLayout+xml"/>
  <Override PartName="/ppt/slideLayouts/slideLayout783.xml" ContentType="application/vnd.openxmlformats-officedocument.presentationml.slideLayout+xml"/>
  <Override PartName="/ppt/slideLayouts/slideLayout784.xml" ContentType="application/vnd.openxmlformats-officedocument.presentationml.slideLayout+xml"/>
  <Override PartName="/ppt/slideLayouts/slideLayout785.xml" ContentType="application/vnd.openxmlformats-officedocument.presentationml.slideLayout+xml"/>
  <Override PartName="/ppt/slideLayouts/slideLayout786.xml" ContentType="application/vnd.openxmlformats-officedocument.presentationml.slideLayout+xml"/>
  <Override PartName="/ppt/slideLayouts/slideLayout787.xml" ContentType="application/vnd.openxmlformats-officedocument.presentationml.slideLayout+xml"/>
  <Override PartName="/ppt/slideLayouts/slideLayout788.xml" ContentType="application/vnd.openxmlformats-officedocument.presentationml.slideLayout+xml"/>
  <Override PartName="/ppt/slideLayouts/slideLayout789.xml" ContentType="application/vnd.openxmlformats-officedocument.presentationml.slideLayout+xml"/>
  <Override PartName="/ppt/slideLayouts/slideLayout790.xml" ContentType="application/vnd.openxmlformats-officedocument.presentationml.slideLayout+xml"/>
  <Override PartName="/ppt/slideLayouts/slideLayout791.xml" ContentType="application/vnd.openxmlformats-officedocument.presentationml.slideLayout+xml"/>
  <Override PartName="/ppt/theme/theme76.xml" ContentType="application/vnd.openxmlformats-officedocument.theme+xml"/>
  <Override PartName="/ppt/slideLayouts/slideLayout792.xml" ContentType="application/vnd.openxmlformats-officedocument.presentationml.slideLayout+xml"/>
  <Override PartName="/ppt/slideLayouts/slideLayout793.xml" ContentType="application/vnd.openxmlformats-officedocument.presentationml.slideLayout+xml"/>
  <Override PartName="/ppt/slideLayouts/slideLayout794.xml" ContentType="application/vnd.openxmlformats-officedocument.presentationml.slideLayout+xml"/>
  <Override PartName="/ppt/slideLayouts/slideLayout795.xml" ContentType="application/vnd.openxmlformats-officedocument.presentationml.slideLayout+xml"/>
  <Override PartName="/ppt/slideLayouts/slideLayout796.xml" ContentType="application/vnd.openxmlformats-officedocument.presentationml.slideLayout+xml"/>
  <Override PartName="/ppt/slideLayouts/slideLayout797.xml" ContentType="application/vnd.openxmlformats-officedocument.presentationml.slideLayout+xml"/>
  <Override PartName="/ppt/slideLayouts/slideLayout798.xml" ContentType="application/vnd.openxmlformats-officedocument.presentationml.slideLayout+xml"/>
  <Override PartName="/ppt/slideLayouts/slideLayout799.xml" ContentType="application/vnd.openxmlformats-officedocument.presentationml.slideLayout+xml"/>
  <Override PartName="/ppt/slideLayouts/slideLayout800.xml" ContentType="application/vnd.openxmlformats-officedocument.presentationml.slideLayout+xml"/>
  <Override PartName="/ppt/slideLayouts/slideLayout801.xml" ContentType="application/vnd.openxmlformats-officedocument.presentationml.slideLayout+xml"/>
  <Override PartName="/ppt/slideLayouts/slideLayout802.xml" ContentType="application/vnd.openxmlformats-officedocument.presentationml.slideLayout+xml"/>
  <Override PartName="/ppt/theme/theme77.xml" ContentType="application/vnd.openxmlformats-officedocument.theme+xml"/>
  <Override PartName="/ppt/slideLayouts/slideLayout803.xml" ContentType="application/vnd.openxmlformats-officedocument.presentationml.slideLayout+xml"/>
  <Override PartName="/ppt/slideLayouts/slideLayout804.xml" ContentType="application/vnd.openxmlformats-officedocument.presentationml.slideLayout+xml"/>
  <Override PartName="/ppt/slideLayouts/slideLayout805.xml" ContentType="application/vnd.openxmlformats-officedocument.presentationml.slideLayout+xml"/>
  <Override PartName="/ppt/slideLayouts/slideLayout806.xml" ContentType="application/vnd.openxmlformats-officedocument.presentationml.slideLayout+xml"/>
  <Override PartName="/ppt/slideLayouts/slideLayout807.xml" ContentType="application/vnd.openxmlformats-officedocument.presentationml.slideLayout+xml"/>
  <Override PartName="/ppt/slideLayouts/slideLayout808.xml" ContentType="application/vnd.openxmlformats-officedocument.presentationml.slideLayout+xml"/>
  <Override PartName="/ppt/slideLayouts/slideLayout809.xml" ContentType="application/vnd.openxmlformats-officedocument.presentationml.slideLayout+xml"/>
  <Override PartName="/ppt/slideLayouts/slideLayout810.xml" ContentType="application/vnd.openxmlformats-officedocument.presentationml.slideLayout+xml"/>
  <Override PartName="/ppt/slideLayouts/slideLayout811.xml" ContentType="application/vnd.openxmlformats-officedocument.presentationml.slideLayout+xml"/>
  <Override PartName="/ppt/slideLayouts/slideLayout812.xml" ContentType="application/vnd.openxmlformats-officedocument.presentationml.slideLayout+xml"/>
  <Override PartName="/ppt/slideLayouts/slideLayout813.xml" ContentType="application/vnd.openxmlformats-officedocument.presentationml.slideLayout+xml"/>
  <Override PartName="/ppt/theme/theme78.xml" ContentType="application/vnd.openxmlformats-officedocument.theme+xml"/>
  <Override PartName="/ppt/slideLayouts/slideLayout814.xml" ContentType="application/vnd.openxmlformats-officedocument.presentationml.slideLayout+xml"/>
  <Override PartName="/ppt/slideLayouts/slideLayout815.xml" ContentType="application/vnd.openxmlformats-officedocument.presentationml.slideLayout+xml"/>
  <Override PartName="/ppt/slideLayouts/slideLayout816.xml" ContentType="application/vnd.openxmlformats-officedocument.presentationml.slideLayout+xml"/>
  <Override PartName="/ppt/slideLayouts/slideLayout817.xml" ContentType="application/vnd.openxmlformats-officedocument.presentationml.slideLayout+xml"/>
  <Override PartName="/ppt/slideLayouts/slideLayout818.xml" ContentType="application/vnd.openxmlformats-officedocument.presentationml.slideLayout+xml"/>
  <Override PartName="/ppt/slideLayouts/slideLayout819.xml" ContentType="application/vnd.openxmlformats-officedocument.presentationml.slideLayout+xml"/>
  <Override PartName="/ppt/slideLayouts/slideLayout820.xml" ContentType="application/vnd.openxmlformats-officedocument.presentationml.slideLayout+xml"/>
  <Override PartName="/ppt/slideLayouts/slideLayout821.xml" ContentType="application/vnd.openxmlformats-officedocument.presentationml.slideLayout+xml"/>
  <Override PartName="/ppt/slideLayouts/slideLayout822.xml" ContentType="application/vnd.openxmlformats-officedocument.presentationml.slideLayout+xml"/>
  <Override PartName="/ppt/slideLayouts/slideLayout823.xml" ContentType="application/vnd.openxmlformats-officedocument.presentationml.slideLayout+xml"/>
  <Override PartName="/ppt/slideLayouts/slideLayout824.xml" ContentType="application/vnd.openxmlformats-officedocument.presentationml.slideLayout+xml"/>
  <Override PartName="/ppt/theme/theme79.xml" ContentType="application/vnd.openxmlformats-officedocument.theme+xml"/>
  <Override PartName="/ppt/slideLayouts/slideLayout825.xml" ContentType="application/vnd.openxmlformats-officedocument.presentationml.slideLayout+xml"/>
  <Override PartName="/ppt/slideLayouts/slideLayout826.xml" ContentType="application/vnd.openxmlformats-officedocument.presentationml.slideLayout+xml"/>
  <Override PartName="/ppt/slideLayouts/slideLayout827.xml" ContentType="application/vnd.openxmlformats-officedocument.presentationml.slideLayout+xml"/>
  <Override PartName="/ppt/slideLayouts/slideLayout828.xml" ContentType="application/vnd.openxmlformats-officedocument.presentationml.slideLayout+xml"/>
  <Override PartName="/ppt/slideLayouts/slideLayout829.xml" ContentType="application/vnd.openxmlformats-officedocument.presentationml.slideLayout+xml"/>
  <Override PartName="/ppt/slideLayouts/slideLayout830.xml" ContentType="application/vnd.openxmlformats-officedocument.presentationml.slideLayout+xml"/>
  <Override PartName="/ppt/slideLayouts/slideLayout831.xml" ContentType="application/vnd.openxmlformats-officedocument.presentationml.slideLayout+xml"/>
  <Override PartName="/ppt/slideLayouts/slideLayout832.xml" ContentType="application/vnd.openxmlformats-officedocument.presentationml.slideLayout+xml"/>
  <Override PartName="/ppt/slideLayouts/slideLayout833.xml" ContentType="application/vnd.openxmlformats-officedocument.presentationml.slideLayout+xml"/>
  <Override PartName="/ppt/slideLayouts/slideLayout834.xml" ContentType="application/vnd.openxmlformats-officedocument.presentationml.slideLayout+xml"/>
  <Override PartName="/ppt/slideLayouts/slideLayout835.xml" ContentType="application/vnd.openxmlformats-officedocument.presentationml.slideLayout+xml"/>
  <Override PartName="/ppt/theme/theme80.xml" ContentType="application/vnd.openxmlformats-officedocument.theme+xml"/>
  <Override PartName="/ppt/slideLayouts/slideLayout836.xml" ContentType="application/vnd.openxmlformats-officedocument.presentationml.slideLayout+xml"/>
  <Override PartName="/ppt/slideLayouts/slideLayout837.xml" ContentType="application/vnd.openxmlformats-officedocument.presentationml.slideLayout+xml"/>
  <Override PartName="/ppt/slideLayouts/slideLayout838.xml" ContentType="application/vnd.openxmlformats-officedocument.presentationml.slideLayout+xml"/>
  <Override PartName="/ppt/slideLayouts/slideLayout839.xml" ContentType="application/vnd.openxmlformats-officedocument.presentationml.slideLayout+xml"/>
  <Override PartName="/ppt/slideLayouts/slideLayout840.xml" ContentType="application/vnd.openxmlformats-officedocument.presentationml.slideLayout+xml"/>
  <Override PartName="/ppt/slideLayouts/slideLayout841.xml" ContentType="application/vnd.openxmlformats-officedocument.presentationml.slideLayout+xml"/>
  <Override PartName="/ppt/slideLayouts/slideLayout842.xml" ContentType="application/vnd.openxmlformats-officedocument.presentationml.slideLayout+xml"/>
  <Override PartName="/ppt/slideLayouts/slideLayout843.xml" ContentType="application/vnd.openxmlformats-officedocument.presentationml.slideLayout+xml"/>
  <Override PartName="/ppt/slideLayouts/slideLayout844.xml" ContentType="application/vnd.openxmlformats-officedocument.presentationml.slideLayout+xml"/>
  <Override PartName="/ppt/slideLayouts/slideLayout845.xml" ContentType="application/vnd.openxmlformats-officedocument.presentationml.slideLayout+xml"/>
  <Override PartName="/ppt/slideLayouts/slideLayout846.xml" ContentType="application/vnd.openxmlformats-officedocument.presentationml.slideLayout+xml"/>
  <Override PartName="/ppt/theme/theme81.xml" ContentType="application/vnd.openxmlformats-officedocument.theme+xml"/>
  <Override PartName="/ppt/slideLayouts/slideLayout847.xml" ContentType="application/vnd.openxmlformats-officedocument.presentationml.slideLayout+xml"/>
  <Override PartName="/ppt/slideLayouts/slideLayout848.xml" ContentType="application/vnd.openxmlformats-officedocument.presentationml.slideLayout+xml"/>
  <Override PartName="/ppt/slideLayouts/slideLayout849.xml" ContentType="application/vnd.openxmlformats-officedocument.presentationml.slideLayout+xml"/>
  <Override PartName="/ppt/slideLayouts/slideLayout850.xml" ContentType="application/vnd.openxmlformats-officedocument.presentationml.slideLayout+xml"/>
  <Override PartName="/ppt/slideLayouts/slideLayout851.xml" ContentType="application/vnd.openxmlformats-officedocument.presentationml.slideLayout+xml"/>
  <Override PartName="/ppt/slideLayouts/slideLayout852.xml" ContentType="application/vnd.openxmlformats-officedocument.presentationml.slideLayout+xml"/>
  <Override PartName="/ppt/slideLayouts/slideLayout853.xml" ContentType="application/vnd.openxmlformats-officedocument.presentationml.slideLayout+xml"/>
  <Override PartName="/ppt/slideLayouts/slideLayout854.xml" ContentType="application/vnd.openxmlformats-officedocument.presentationml.slideLayout+xml"/>
  <Override PartName="/ppt/slideLayouts/slideLayout855.xml" ContentType="application/vnd.openxmlformats-officedocument.presentationml.slideLayout+xml"/>
  <Override PartName="/ppt/slideLayouts/slideLayout856.xml" ContentType="application/vnd.openxmlformats-officedocument.presentationml.slideLayout+xml"/>
  <Override PartName="/ppt/slideLayouts/slideLayout857.xml" ContentType="application/vnd.openxmlformats-officedocument.presentationml.slideLayout+xml"/>
  <Override PartName="/ppt/slideLayouts/slideLayout858.xml" ContentType="application/vnd.openxmlformats-officedocument.presentationml.slideLayout+xml"/>
  <Override PartName="/ppt/theme/theme82.xml" ContentType="application/vnd.openxmlformats-officedocument.theme+xml"/>
  <Override PartName="/ppt/slideLayouts/slideLayout859.xml" ContentType="application/vnd.openxmlformats-officedocument.presentationml.slideLayout+xml"/>
  <Override PartName="/ppt/slideLayouts/slideLayout860.xml" ContentType="application/vnd.openxmlformats-officedocument.presentationml.slideLayout+xml"/>
  <Override PartName="/ppt/slideLayouts/slideLayout861.xml" ContentType="application/vnd.openxmlformats-officedocument.presentationml.slideLayout+xml"/>
  <Override PartName="/ppt/slideLayouts/slideLayout862.xml" ContentType="application/vnd.openxmlformats-officedocument.presentationml.slideLayout+xml"/>
  <Override PartName="/ppt/slideLayouts/slideLayout863.xml" ContentType="application/vnd.openxmlformats-officedocument.presentationml.slideLayout+xml"/>
  <Override PartName="/ppt/slideLayouts/slideLayout864.xml" ContentType="application/vnd.openxmlformats-officedocument.presentationml.slideLayout+xml"/>
  <Override PartName="/ppt/slideLayouts/slideLayout865.xml" ContentType="application/vnd.openxmlformats-officedocument.presentationml.slideLayout+xml"/>
  <Override PartName="/ppt/slideLayouts/slideLayout866.xml" ContentType="application/vnd.openxmlformats-officedocument.presentationml.slideLayout+xml"/>
  <Override PartName="/ppt/slideLayouts/slideLayout867.xml" ContentType="application/vnd.openxmlformats-officedocument.presentationml.slideLayout+xml"/>
  <Override PartName="/ppt/slideLayouts/slideLayout868.xml" ContentType="application/vnd.openxmlformats-officedocument.presentationml.slideLayout+xml"/>
  <Override PartName="/ppt/slideLayouts/slideLayout869.xml" ContentType="application/vnd.openxmlformats-officedocument.presentationml.slideLayout+xml"/>
  <Override PartName="/ppt/slideLayouts/slideLayout870.xml" ContentType="application/vnd.openxmlformats-officedocument.presentationml.slideLayout+xml"/>
  <Override PartName="/ppt/theme/theme83.xml" ContentType="application/vnd.openxmlformats-officedocument.theme+xml"/>
  <Override PartName="/ppt/slideLayouts/slideLayout871.xml" ContentType="application/vnd.openxmlformats-officedocument.presentationml.slideLayout+xml"/>
  <Override PartName="/ppt/slideLayouts/slideLayout872.xml" ContentType="application/vnd.openxmlformats-officedocument.presentationml.slideLayout+xml"/>
  <Override PartName="/ppt/slideLayouts/slideLayout873.xml" ContentType="application/vnd.openxmlformats-officedocument.presentationml.slideLayout+xml"/>
  <Override PartName="/ppt/slideLayouts/slideLayout874.xml" ContentType="application/vnd.openxmlformats-officedocument.presentationml.slideLayout+xml"/>
  <Override PartName="/ppt/slideLayouts/slideLayout875.xml" ContentType="application/vnd.openxmlformats-officedocument.presentationml.slideLayout+xml"/>
  <Override PartName="/ppt/slideLayouts/slideLayout876.xml" ContentType="application/vnd.openxmlformats-officedocument.presentationml.slideLayout+xml"/>
  <Override PartName="/ppt/slideLayouts/slideLayout877.xml" ContentType="application/vnd.openxmlformats-officedocument.presentationml.slideLayout+xml"/>
  <Override PartName="/ppt/slideLayouts/slideLayout878.xml" ContentType="application/vnd.openxmlformats-officedocument.presentationml.slideLayout+xml"/>
  <Override PartName="/ppt/slideLayouts/slideLayout879.xml" ContentType="application/vnd.openxmlformats-officedocument.presentationml.slideLayout+xml"/>
  <Override PartName="/ppt/slideLayouts/slideLayout880.xml" ContentType="application/vnd.openxmlformats-officedocument.presentationml.slideLayout+xml"/>
  <Override PartName="/ppt/slideLayouts/slideLayout881.xml" ContentType="application/vnd.openxmlformats-officedocument.presentationml.slideLayout+xml"/>
  <Override PartName="/ppt/slideLayouts/slideLayout882.xml" ContentType="application/vnd.openxmlformats-officedocument.presentationml.slideLayout+xml"/>
  <Override PartName="/ppt/theme/theme84.xml" ContentType="application/vnd.openxmlformats-officedocument.theme+xml"/>
  <Override PartName="/ppt/slideLayouts/slideLayout883.xml" ContentType="application/vnd.openxmlformats-officedocument.presentationml.slideLayout+xml"/>
  <Override PartName="/ppt/slideLayouts/slideLayout884.xml" ContentType="application/vnd.openxmlformats-officedocument.presentationml.slideLayout+xml"/>
  <Override PartName="/ppt/slideLayouts/slideLayout885.xml" ContentType="application/vnd.openxmlformats-officedocument.presentationml.slideLayout+xml"/>
  <Override PartName="/ppt/slideLayouts/slideLayout886.xml" ContentType="application/vnd.openxmlformats-officedocument.presentationml.slideLayout+xml"/>
  <Override PartName="/ppt/slideLayouts/slideLayout887.xml" ContentType="application/vnd.openxmlformats-officedocument.presentationml.slideLayout+xml"/>
  <Override PartName="/ppt/slideLayouts/slideLayout888.xml" ContentType="application/vnd.openxmlformats-officedocument.presentationml.slideLayout+xml"/>
  <Override PartName="/ppt/slideLayouts/slideLayout889.xml" ContentType="application/vnd.openxmlformats-officedocument.presentationml.slideLayout+xml"/>
  <Override PartName="/ppt/slideLayouts/slideLayout890.xml" ContentType="application/vnd.openxmlformats-officedocument.presentationml.slideLayout+xml"/>
  <Override PartName="/ppt/slideLayouts/slideLayout891.xml" ContentType="application/vnd.openxmlformats-officedocument.presentationml.slideLayout+xml"/>
  <Override PartName="/ppt/slideLayouts/slideLayout892.xml" ContentType="application/vnd.openxmlformats-officedocument.presentationml.slideLayout+xml"/>
  <Override PartName="/ppt/slideLayouts/slideLayout893.xml" ContentType="application/vnd.openxmlformats-officedocument.presentationml.slideLayout+xml"/>
  <Override PartName="/ppt/theme/theme85.xml" ContentType="application/vnd.openxmlformats-officedocument.theme+xml"/>
  <Override PartName="/ppt/slideLayouts/slideLayout894.xml" ContentType="application/vnd.openxmlformats-officedocument.presentationml.slideLayout+xml"/>
  <Override PartName="/ppt/slideLayouts/slideLayout895.xml" ContentType="application/vnd.openxmlformats-officedocument.presentationml.slideLayout+xml"/>
  <Override PartName="/ppt/slideLayouts/slideLayout896.xml" ContentType="application/vnd.openxmlformats-officedocument.presentationml.slideLayout+xml"/>
  <Override PartName="/ppt/slideLayouts/slideLayout897.xml" ContentType="application/vnd.openxmlformats-officedocument.presentationml.slideLayout+xml"/>
  <Override PartName="/ppt/slideLayouts/slideLayout898.xml" ContentType="application/vnd.openxmlformats-officedocument.presentationml.slideLayout+xml"/>
  <Override PartName="/ppt/slideLayouts/slideLayout899.xml" ContentType="application/vnd.openxmlformats-officedocument.presentationml.slideLayout+xml"/>
  <Override PartName="/ppt/slideLayouts/slideLayout900.xml" ContentType="application/vnd.openxmlformats-officedocument.presentationml.slideLayout+xml"/>
  <Override PartName="/ppt/slideLayouts/slideLayout901.xml" ContentType="application/vnd.openxmlformats-officedocument.presentationml.slideLayout+xml"/>
  <Override PartName="/ppt/slideLayouts/slideLayout902.xml" ContentType="application/vnd.openxmlformats-officedocument.presentationml.slideLayout+xml"/>
  <Override PartName="/ppt/slideLayouts/slideLayout903.xml" ContentType="application/vnd.openxmlformats-officedocument.presentationml.slideLayout+xml"/>
  <Override PartName="/ppt/slideLayouts/slideLayout904.xml" ContentType="application/vnd.openxmlformats-officedocument.presentationml.slideLayout+xml"/>
  <Override PartName="/ppt/theme/theme86.xml" ContentType="application/vnd.openxmlformats-officedocument.theme+xml"/>
  <Override PartName="/ppt/slideLayouts/slideLayout905.xml" ContentType="application/vnd.openxmlformats-officedocument.presentationml.slideLayout+xml"/>
  <Override PartName="/ppt/slideLayouts/slideLayout906.xml" ContentType="application/vnd.openxmlformats-officedocument.presentationml.slideLayout+xml"/>
  <Override PartName="/ppt/slideLayouts/slideLayout907.xml" ContentType="application/vnd.openxmlformats-officedocument.presentationml.slideLayout+xml"/>
  <Override PartName="/ppt/slideLayouts/slideLayout908.xml" ContentType="application/vnd.openxmlformats-officedocument.presentationml.slideLayout+xml"/>
  <Override PartName="/ppt/slideLayouts/slideLayout909.xml" ContentType="application/vnd.openxmlformats-officedocument.presentationml.slideLayout+xml"/>
  <Override PartName="/ppt/slideLayouts/slideLayout910.xml" ContentType="application/vnd.openxmlformats-officedocument.presentationml.slideLayout+xml"/>
  <Override PartName="/ppt/slideLayouts/slideLayout911.xml" ContentType="application/vnd.openxmlformats-officedocument.presentationml.slideLayout+xml"/>
  <Override PartName="/ppt/slideLayouts/slideLayout912.xml" ContentType="application/vnd.openxmlformats-officedocument.presentationml.slideLayout+xml"/>
  <Override PartName="/ppt/slideLayouts/slideLayout913.xml" ContentType="application/vnd.openxmlformats-officedocument.presentationml.slideLayout+xml"/>
  <Override PartName="/ppt/slideLayouts/slideLayout914.xml" ContentType="application/vnd.openxmlformats-officedocument.presentationml.slideLayout+xml"/>
  <Override PartName="/ppt/slideLayouts/slideLayout915.xml" ContentType="application/vnd.openxmlformats-officedocument.presentationml.slideLayout+xml"/>
  <Override PartName="/ppt/theme/theme87.xml" ContentType="application/vnd.openxmlformats-officedocument.theme+xml"/>
  <Override PartName="/ppt/slideLayouts/slideLayout916.xml" ContentType="application/vnd.openxmlformats-officedocument.presentationml.slideLayout+xml"/>
  <Override PartName="/ppt/slideLayouts/slideLayout917.xml" ContentType="application/vnd.openxmlformats-officedocument.presentationml.slideLayout+xml"/>
  <Override PartName="/ppt/slideLayouts/slideLayout918.xml" ContentType="application/vnd.openxmlformats-officedocument.presentationml.slideLayout+xml"/>
  <Override PartName="/ppt/slideLayouts/slideLayout919.xml" ContentType="application/vnd.openxmlformats-officedocument.presentationml.slideLayout+xml"/>
  <Override PartName="/ppt/slideLayouts/slideLayout920.xml" ContentType="application/vnd.openxmlformats-officedocument.presentationml.slideLayout+xml"/>
  <Override PartName="/ppt/slideLayouts/slideLayout921.xml" ContentType="application/vnd.openxmlformats-officedocument.presentationml.slideLayout+xml"/>
  <Override PartName="/ppt/slideLayouts/slideLayout922.xml" ContentType="application/vnd.openxmlformats-officedocument.presentationml.slideLayout+xml"/>
  <Override PartName="/ppt/slideLayouts/slideLayout923.xml" ContentType="application/vnd.openxmlformats-officedocument.presentationml.slideLayout+xml"/>
  <Override PartName="/ppt/slideLayouts/slideLayout924.xml" ContentType="application/vnd.openxmlformats-officedocument.presentationml.slideLayout+xml"/>
  <Override PartName="/ppt/slideLayouts/slideLayout925.xml" ContentType="application/vnd.openxmlformats-officedocument.presentationml.slideLayout+xml"/>
  <Override PartName="/ppt/slideLayouts/slideLayout926.xml" ContentType="application/vnd.openxmlformats-officedocument.presentationml.slideLayout+xml"/>
  <Override PartName="/ppt/slideLayouts/slideLayout927.xml" ContentType="application/vnd.openxmlformats-officedocument.presentationml.slideLayout+xml"/>
  <Override PartName="/ppt/slideLayouts/slideLayout928.xml" ContentType="application/vnd.openxmlformats-officedocument.presentationml.slideLayout+xml"/>
  <Override PartName="/ppt/theme/theme88.xml" ContentType="application/vnd.openxmlformats-officedocument.theme+xml"/>
  <Override PartName="/ppt/slideLayouts/slideLayout929.xml" ContentType="application/vnd.openxmlformats-officedocument.presentationml.slideLayout+xml"/>
  <Override PartName="/ppt/slideLayouts/slideLayout930.xml" ContentType="application/vnd.openxmlformats-officedocument.presentationml.slideLayout+xml"/>
  <Override PartName="/ppt/slideLayouts/slideLayout931.xml" ContentType="application/vnd.openxmlformats-officedocument.presentationml.slideLayout+xml"/>
  <Override PartName="/ppt/slideLayouts/slideLayout932.xml" ContentType="application/vnd.openxmlformats-officedocument.presentationml.slideLayout+xml"/>
  <Override PartName="/ppt/slideLayouts/slideLayout933.xml" ContentType="application/vnd.openxmlformats-officedocument.presentationml.slideLayout+xml"/>
  <Override PartName="/ppt/slideLayouts/slideLayout934.xml" ContentType="application/vnd.openxmlformats-officedocument.presentationml.slideLayout+xml"/>
  <Override PartName="/ppt/slideLayouts/slideLayout935.xml" ContentType="application/vnd.openxmlformats-officedocument.presentationml.slideLayout+xml"/>
  <Override PartName="/ppt/slideLayouts/slideLayout936.xml" ContentType="application/vnd.openxmlformats-officedocument.presentationml.slideLayout+xml"/>
  <Override PartName="/ppt/slideLayouts/slideLayout937.xml" ContentType="application/vnd.openxmlformats-officedocument.presentationml.slideLayout+xml"/>
  <Override PartName="/ppt/slideLayouts/slideLayout938.xml" ContentType="application/vnd.openxmlformats-officedocument.presentationml.slideLayout+xml"/>
  <Override PartName="/ppt/slideLayouts/slideLayout939.xml" ContentType="application/vnd.openxmlformats-officedocument.presentationml.slideLayout+xml"/>
  <Override PartName="/ppt/slideLayouts/slideLayout940.xml" ContentType="application/vnd.openxmlformats-officedocument.presentationml.slideLayout+xml"/>
  <Override PartName="/ppt/theme/theme89.xml" ContentType="application/vnd.openxmlformats-officedocument.theme+xml"/>
  <Override PartName="/ppt/theme/themeOverride2.xml" ContentType="application/vnd.openxmlformats-officedocument.themeOverride+xml"/>
  <Override PartName="/ppt/slideLayouts/slideLayout941.xml" ContentType="application/vnd.openxmlformats-officedocument.presentationml.slideLayout+xml"/>
  <Override PartName="/ppt/slideLayouts/slideLayout942.xml" ContentType="application/vnd.openxmlformats-officedocument.presentationml.slideLayout+xml"/>
  <Override PartName="/ppt/slideLayouts/slideLayout943.xml" ContentType="application/vnd.openxmlformats-officedocument.presentationml.slideLayout+xml"/>
  <Override PartName="/ppt/slideLayouts/slideLayout944.xml" ContentType="application/vnd.openxmlformats-officedocument.presentationml.slideLayout+xml"/>
  <Override PartName="/ppt/slideLayouts/slideLayout945.xml" ContentType="application/vnd.openxmlformats-officedocument.presentationml.slideLayout+xml"/>
  <Override PartName="/ppt/slideLayouts/slideLayout946.xml" ContentType="application/vnd.openxmlformats-officedocument.presentationml.slideLayout+xml"/>
  <Override PartName="/ppt/slideLayouts/slideLayout947.xml" ContentType="application/vnd.openxmlformats-officedocument.presentationml.slideLayout+xml"/>
  <Override PartName="/ppt/slideLayouts/slideLayout948.xml" ContentType="application/vnd.openxmlformats-officedocument.presentationml.slideLayout+xml"/>
  <Override PartName="/ppt/slideLayouts/slideLayout949.xml" ContentType="application/vnd.openxmlformats-officedocument.presentationml.slideLayout+xml"/>
  <Override PartName="/ppt/slideLayouts/slideLayout950.xml" ContentType="application/vnd.openxmlformats-officedocument.presentationml.slideLayout+xml"/>
  <Override PartName="/ppt/slideLayouts/slideLayout951.xml" ContentType="application/vnd.openxmlformats-officedocument.presentationml.slideLayout+xml"/>
  <Override PartName="/ppt/slideLayouts/slideLayout952.xml" ContentType="application/vnd.openxmlformats-officedocument.presentationml.slideLayout+xml"/>
  <Override PartName="/ppt/theme/theme90.xml" ContentType="application/vnd.openxmlformats-officedocument.theme+xml"/>
  <Override PartName="/ppt/slideLayouts/slideLayout953.xml" ContentType="application/vnd.openxmlformats-officedocument.presentationml.slideLayout+xml"/>
  <Override PartName="/ppt/slideLayouts/slideLayout954.xml" ContentType="application/vnd.openxmlformats-officedocument.presentationml.slideLayout+xml"/>
  <Override PartName="/ppt/slideLayouts/slideLayout955.xml" ContentType="application/vnd.openxmlformats-officedocument.presentationml.slideLayout+xml"/>
  <Override PartName="/ppt/slideLayouts/slideLayout956.xml" ContentType="application/vnd.openxmlformats-officedocument.presentationml.slideLayout+xml"/>
  <Override PartName="/ppt/slideLayouts/slideLayout957.xml" ContentType="application/vnd.openxmlformats-officedocument.presentationml.slideLayout+xml"/>
  <Override PartName="/ppt/slideLayouts/slideLayout958.xml" ContentType="application/vnd.openxmlformats-officedocument.presentationml.slideLayout+xml"/>
  <Override PartName="/ppt/slideLayouts/slideLayout959.xml" ContentType="application/vnd.openxmlformats-officedocument.presentationml.slideLayout+xml"/>
  <Override PartName="/ppt/slideLayouts/slideLayout960.xml" ContentType="application/vnd.openxmlformats-officedocument.presentationml.slideLayout+xml"/>
  <Override PartName="/ppt/slideLayouts/slideLayout961.xml" ContentType="application/vnd.openxmlformats-officedocument.presentationml.slideLayout+xml"/>
  <Override PartName="/ppt/slideLayouts/slideLayout962.xml" ContentType="application/vnd.openxmlformats-officedocument.presentationml.slideLayout+xml"/>
  <Override PartName="/ppt/slideLayouts/slideLayout963.xml" ContentType="application/vnd.openxmlformats-officedocument.presentationml.slideLayout+xml"/>
  <Override PartName="/ppt/slideLayouts/slideLayout964.xml" ContentType="application/vnd.openxmlformats-officedocument.presentationml.slideLayout+xml"/>
  <Override PartName="/ppt/slideLayouts/slideLayout965.xml" ContentType="application/vnd.openxmlformats-officedocument.presentationml.slideLayout+xml"/>
  <Override PartName="/ppt/theme/theme91.xml" ContentType="application/vnd.openxmlformats-officedocument.theme+xml"/>
  <Override PartName="/ppt/slideLayouts/slideLayout966.xml" ContentType="application/vnd.openxmlformats-officedocument.presentationml.slideLayout+xml"/>
  <Override PartName="/ppt/slideLayouts/slideLayout967.xml" ContentType="application/vnd.openxmlformats-officedocument.presentationml.slideLayout+xml"/>
  <Override PartName="/ppt/slideLayouts/slideLayout968.xml" ContentType="application/vnd.openxmlformats-officedocument.presentationml.slideLayout+xml"/>
  <Override PartName="/ppt/slideLayouts/slideLayout969.xml" ContentType="application/vnd.openxmlformats-officedocument.presentationml.slideLayout+xml"/>
  <Override PartName="/ppt/slideLayouts/slideLayout970.xml" ContentType="application/vnd.openxmlformats-officedocument.presentationml.slideLayout+xml"/>
  <Override PartName="/ppt/slideLayouts/slideLayout971.xml" ContentType="application/vnd.openxmlformats-officedocument.presentationml.slideLayout+xml"/>
  <Override PartName="/ppt/slideLayouts/slideLayout972.xml" ContentType="application/vnd.openxmlformats-officedocument.presentationml.slideLayout+xml"/>
  <Override PartName="/ppt/slideLayouts/slideLayout973.xml" ContentType="application/vnd.openxmlformats-officedocument.presentationml.slideLayout+xml"/>
  <Override PartName="/ppt/slideLayouts/slideLayout974.xml" ContentType="application/vnd.openxmlformats-officedocument.presentationml.slideLayout+xml"/>
  <Override PartName="/ppt/slideLayouts/slideLayout975.xml" ContentType="application/vnd.openxmlformats-officedocument.presentationml.slideLayout+xml"/>
  <Override PartName="/ppt/slideLayouts/slideLayout976.xml" ContentType="application/vnd.openxmlformats-officedocument.presentationml.slideLayout+xml"/>
  <Override PartName="/ppt/theme/theme92.xml" ContentType="application/vnd.openxmlformats-officedocument.theme+xml"/>
  <Override PartName="/ppt/slideLayouts/slideLayout977.xml" ContentType="application/vnd.openxmlformats-officedocument.presentationml.slideLayout+xml"/>
  <Override PartName="/ppt/slideLayouts/slideLayout978.xml" ContentType="application/vnd.openxmlformats-officedocument.presentationml.slideLayout+xml"/>
  <Override PartName="/ppt/slideLayouts/slideLayout979.xml" ContentType="application/vnd.openxmlformats-officedocument.presentationml.slideLayout+xml"/>
  <Override PartName="/ppt/slideLayouts/slideLayout980.xml" ContentType="application/vnd.openxmlformats-officedocument.presentationml.slideLayout+xml"/>
  <Override PartName="/ppt/slideLayouts/slideLayout981.xml" ContentType="application/vnd.openxmlformats-officedocument.presentationml.slideLayout+xml"/>
  <Override PartName="/ppt/slideLayouts/slideLayout982.xml" ContentType="application/vnd.openxmlformats-officedocument.presentationml.slideLayout+xml"/>
  <Override PartName="/ppt/slideLayouts/slideLayout983.xml" ContentType="application/vnd.openxmlformats-officedocument.presentationml.slideLayout+xml"/>
  <Override PartName="/ppt/slideLayouts/slideLayout984.xml" ContentType="application/vnd.openxmlformats-officedocument.presentationml.slideLayout+xml"/>
  <Override PartName="/ppt/slideLayouts/slideLayout985.xml" ContentType="application/vnd.openxmlformats-officedocument.presentationml.slideLayout+xml"/>
  <Override PartName="/ppt/slideLayouts/slideLayout986.xml" ContentType="application/vnd.openxmlformats-officedocument.presentationml.slideLayout+xml"/>
  <Override PartName="/ppt/slideLayouts/slideLayout987.xml" ContentType="application/vnd.openxmlformats-officedocument.presentationml.slideLayout+xml"/>
  <Override PartName="/ppt/theme/theme93.xml" ContentType="application/vnd.openxmlformats-officedocument.theme+xml"/>
  <Override PartName="/ppt/slideLayouts/slideLayout988.xml" ContentType="application/vnd.openxmlformats-officedocument.presentationml.slideLayout+xml"/>
  <Override PartName="/ppt/slideLayouts/slideLayout989.xml" ContentType="application/vnd.openxmlformats-officedocument.presentationml.slideLayout+xml"/>
  <Override PartName="/ppt/slideLayouts/slideLayout990.xml" ContentType="application/vnd.openxmlformats-officedocument.presentationml.slideLayout+xml"/>
  <Override PartName="/ppt/slideLayouts/slideLayout991.xml" ContentType="application/vnd.openxmlformats-officedocument.presentationml.slideLayout+xml"/>
  <Override PartName="/ppt/slideLayouts/slideLayout992.xml" ContentType="application/vnd.openxmlformats-officedocument.presentationml.slideLayout+xml"/>
  <Override PartName="/ppt/slideLayouts/slideLayout993.xml" ContentType="application/vnd.openxmlformats-officedocument.presentationml.slideLayout+xml"/>
  <Override PartName="/ppt/slideLayouts/slideLayout994.xml" ContentType="application/vnd.openxmlformats-officedocument.presentationml.slideLayout+xml"/>
  <Override PartName="/ppt/slideLayouts/slideLayout995.xml" ContentType="application/vnd.openxmlformats-officedocument.presentationml.slideLayout+xml"/>
  <Override PartName="/ppt/slideLayouts/slideLayout996.xml" ContentType="application/vnd.openxmlformats-officedocument.presentationml.slideLayout+xml"/>
  <Override PartName="/ppt/slideLayouts/slideLayout997.xml" ContentType="application/vnd.openxmlformats-officedocument.presentationml.slideLayout+xml"/>
  <Override PartName="/ppt/slideLayouts/slideLayout998.xml" ContentType="application/vnd.openxmlformats-officedocument.presentationml.slideLayout+xml"/>
  <Override PartName="/ppt/theme/theme94.xml" ContentType="application/vnd.openxmlformats-officedocument.theme+xml"/>
  <Override PartName="/ppt/slideLayouts/slideLayout999.xml" ContentType="application/vnd.openxmlformats-officedocument.presentationml.slideLayout+xml"/>
  <Override PartName="/ppt/slideLayouts/slideLayout1000.xml" ContentType="application/vnd.openxmlformats-officedocument.presentationml.slideLayout+xml"/>
  <Override PartName="/ppt/slideLayouts/slideLayout1001.xml" ContentType="application/vnd.openxmlformats-officedocument.presentationml.slideLayout+xml"/>
  <Override PartName="/ppt/slideLayouts/slideLayout1002.xml" ContentType="application/vnd.openxmlformats-officedocument.presentationml.slideLayout+xml"/>
  <Override PartName="/ppt/slideLayouts/slideLayout1003.xml" ContentType="application/vnd.openxmlformats-officedocument.presentationml.slideLayout+xml"/>
  <Override PartName="/ppt/slideLayouts/slideLayout1004.xml" ContentType="application/vnd.openxmlformats-officedocument.presentationml.slideLayout+xml"/>
  <Override PartName="/ppt/slideLayouts/slideLayout1005.xml" ContentType="application/vnd.openxmlformats-officedocument.presentationml.slideLayout+xml"/>
  <Override PartName="/ppt/slideLayouts/slideLayout1006.xml" ContentType="application/vnd.openxmlformats-officedocument.presentationml.slideLayout+xml"/>
  <Override PartName="/ppt/slideLayouts/slideLayout1007.xml" ContentType="application/vnd.openxmlformats-officedocument.presentationml.slideLayout+xml"/>
  <Override PartName="/ppt/slideLayouts/slideLayout1008.xml" ContentType="application/vnd.openxmlformats-officedocument.presentationml.slideLayout+xml"/>
  <Override PartName="/ppt/slideLayouts/slideLayout1009.xml" ContentType="application/vnd.openxmlformats-officedocument.presentationml.slideLayout+xml"/>
  <Override PartName="/ppt/slideLayouts/slideLayout1010.xml" ContentType="application/vnd.openxmlformats-officedocument.presentationml.slideLayout+xml"/>
  <Override PartName="/ppt/theme/theme95.xml" ContentType="application/vnd.openxmlformats-officedocument.theme+xml"/>
  <Override PartName="/ppt/slideLayouts/slideLayout1011.xml" ContentType="application/vnd.openxmlformats-officedocument.presentationml.slideLayout+xml"/>
  <Override PartName="/ppt/slideLayouts/slideLayout1012.xml" ContentType="application/vnd.openxmlformats-officedocument.presentationml.slideLayout+xml"/>
  <Override PartName="/ppt/slideLayouts/slideLayout1013.xml" ContentType="application/vnd.openxmlformats-officedocument.presentationml.slideLayout+xml"/>
  <Override PartName="/ppt/slideLayouts/slideLayout1014.xml" ContentType="application/vnd.openxmlformats-officedocument.presentationml.slideLayout+xml"/>
  <Override PartName="/ppt/slideLayouts/slideLayout1015.xml" ContentType="application/vnd.openxmlformats-officedocument.presentationml.slideLayout+xml"/>
  <Override PartName="/ppt/slideLayouts/slideLayout1016.xml" ContentType="application/vnd.openxmlformats-officedocument.presentationml.slideLayout+xml"/>
  <Override PartName="/ppt/slideLayouts/slideLayout1017.xml" ContentType="application/vnd.openxmlformats-officedocument.presentationml.slideLayout+xml"/>
  <Override PartName="/ppt/slideLayouts/slideLayout1018.xml" ContentType="application/vnd.openxmlformats-officedocument.presentationml.slideLayout+xml"/>
  <Override PartName="/ppt/slideLayouts/slideLayout1019.xml" ContentType="application/vnd.openxmlformats-officedocument.presentationml.slideLayout+xml"/>
  <Override PartName="/ppt/slideLayouts/slideLayout1020.xml" ContentType="application/vnd.openxmlformats-officedocument.presentationml.slideLayout+xml"/>
  <Override PartName="/ppt/slideLayouts/slideLayout1021.xml" ContentType="application/vnd.openxmlformats-officedocument.presentationml.slideLayout+xml"/>
  <Override PartName="/ppt/slideLayouts/slideLayout1022.xml" ContentType="application/vnd.openxmlformats-officedocument.presentationml.slideLayout+xml"/>
  <Override PartName="/ppt/theme/theme96.xml" ContentType="application/vnd.openxmlformats-officedocument.theme+xml"/>
  <Override PartName="/ppt/theme/theme97.xml" ContentType="application/vnd.openxmlformats-officedocument.theme+xml"/>
  <Override PartName="/ppt/theme/theme9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xml" ContentType="application/vnd.openxmlformats-officedocument.drawingml.chart+xml"/>
  <Override PartName="/ppt/notesSlides/notesSlide20.xml" ContentType="application/vnd.openxmlformats-officedocument.presentationml.notesSlide+xml"/>
  <Override PartName="/ppt/charts/chart2.xml" ContentType="application/vnd.openxmlformats-officedocument.drawingml.chart+xml"/>
  <Override PartName="/ppt/theme/themeOverride3.xml" ContentType="application/vnd.openxmlformats-officedocument.themeOverr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1.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ags/tag2.xml" ContentType="application/vnd.openxmlformats-officedocument.presentationml.tags+xml"/>
  <Override PartName="/ppt/notesSlides/notesSlide28.xml" ContentType="application/vnd.openxmlformats-officedocument.presentationml.notesSlide+xml"/>
  <Override PartName="/ppt/tags/tag3.xml" ContentType="application/vnd.openxmlformats-officedocument.presentationml.tags+xml"/>
  <Override PartName="/ppt/notesSlides/notesSlide29.xml" ContentType="application/vnd.openxmlformats-officedocument.presentationml.notesSlide+xml"/>
  <Override PartName="/ppt/tags/tag4.xml" ContentType="application/vnd.openxmlformats-officedocument.presentationml.tags+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tags/tag5.xml" ContentType="application/vnd.openxmlformats-officedocument.presentationml.tags+xml"/>
  <Override PartName="/ppt/notesSlides/notesSlide33.xml" ContentType="application/vnd.openxmlformats-officedocument.presentationml.notesSlide+xml"/>
  <Override PartName="/ppt/tags/tag6.xml" ContentType="application/vnd.openxmlformats-officedocument.presentationml.tags+xml"/>
  <Override PartName="/ppt/notesSlides/notesSlide34.xml" ContentType="application/vnd.openxmlformats-officedocument.presentationml.notesSlide+xml"/>
  <Override PartName="/ppt/tags/tag7.xml" ContentType="application/vnd.openxmlformats-officedocument.presentationml.tags+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tags/tag8.xml" ContentType="application/vnd.openxmlformats-officedocument.presentationml.tags+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tags/tag9.xml" ContentType="application/vnd.openxmlformats-officedocument.presentationml.tags+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charts/chart3.xml" ContentType="application/vnd.openxmlformats-officedocument.drawingml.chart+xml"/>
  <Override PartName="/ppt/theme/themeOverride4.xml" ContentType="application/vnd.openxmlformats-officedocument.themeOverride+xml"/>
  <Override PartName="/ppt/charts/chart4.xml" ContentType="application/vnd.openxmlformats-officedocument.drawingml.chart+xml"/>
  <Override PartName="/ppt/theme/themeOverride5.xml" ContentType="application/vnd.openxmlformats-officedocument.themeOverr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embeddings/Microsoft_Equation3.bin" ContentType="application/vnd.openxmlformats-officedocument.oleObject"/>
  <Override PartName="/ppt/embeddings/Microsoft_Equation4.bin" ContentType="application/vnd.openxmlformats-officedocument.oleObject"/>
  <Override PartName="/ppt/embeddings/Microsoft_Equation5.bin" ContentType="application/vnd.openxmlformats-officedocument.oleObject"/>
  <Override PartName="/ppt/embeddings/Microsoft_Equation6.bin" ContentType="application/vnd.openxmlformats-officedocument.oleObject"/>
  <Override PartName="/ppt/embeddings/Microsoft_Equation7.bin" ContentType="application/vnd.openxmlformats-officedocument.oleObject"/>
  <Override PartName="/ppt/embeddings/Microsoft_Equation8.bin" ContentType="application/vnd.openxmlformats-officedocument.oleObject"/>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embeddings/oleObject1.bin" ContentType="application/vnd.openxmlformats-officedocument.oleObject"/>
  <Override PartName="/ppt/embeddings/Microsoft_Equation9.bin" ContentType="application/vnd.openxmlformats-officedocument.oleObject"/>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36" r:id="rId5"/>
    <p:sldMasterId id="2147483848" r:id="rId6"/>
    <p:sldMasterId id="2147483860" r:id="rId7"/>
    <p:sldMasterId id="2147483872" r:id="rId8"/>
    <p:sldMasterId id="2147483909" r:id="rId9"/>
    <p:sldMasterId id="2147483924" r:id="rId10"/>
    <p:sldMasterId id="2147483936" r:id="rId11"/>
    <p:sldMasterId id="2147483948" r:id="rId12"/>
    <p:sldMasterId id="2147483977" r:id="rId13"/>
    <p:sldMasterId id="2147484002" r:id="rId14"/>
    <p:sldMasterId id="2147484062" r:id="rId15"/>
    <p:sldMasterId id="2147484087" r:id="rId16"/>
    <p:sldMasterId id="2147484099" r:id="rId17"/>
    <p:sldMasterId id="2147484111" r:id="rId18"/>
    <p:sldMasterId id="2147484195" r:id="rId19"/>
    <p:sldMasterId id="2147484245" r:id="rId20"/>
    <p:sldMasterId id="2147484281" r:id="rId21"/>
    <p:sldMasterId id="2147484306" r:id="rId22"/>
    <p:sldMasterId id="2147484354" r:id="rId23"/>
    <p:sldMasterId id="2147484366" r:id="rId24"/>
    <p:sldMasterId id="2147484378" r:id="rId25"/>
    <p:sldMasterId id="2147484402" r:id="rId26"/>
    <p:sldMasterId id="2147484414" r:id="rId27"/>
    <p:sldMasterId id="2147484450" r:id="rId28"/>
    <p:sldMasterId id="2147484462" r:id="rId29"/>
    <p:sldMasterId id="2147484474" r:id="rId30"/>
    <p:sldMasterId id="2147484486" r:id="rId31"/>
    <p:sldMasterId id="2147484534" r:id="rId32"/>
    <p:sldMasterId id="2147484546" r:id="rId33"/>
    <p:sldMasterId id="2147484558" r:id="rId34"/>
    <p:sldMasterId id="2147484630" r:id="rId35"/>
    <p:sldMasterId id="2147484642" r:id="rId36"/>
    <p:sldMasterId id="2147484679" r:id="rId37"/>
    <p:sldMasterId id="2147484704" r:id="rId38"/>
    <p:sldMasterId id="2147484768" r:id="rId39"/>
    <p:sldMasterId id="2147484780" r:id="rId40"/>
    <p:sldMasterId id="2147484792" r:id="rId41"/>
    <p:sldMasterId id="2147484804" r:id="rId42"/>
    <p:sldMasterId id="2147484816" r:id="rId43"/>
    <p:sldMasterId id="2147484828" r:id="rId44"/>
    <p:sldMasterId id="2147484840" r:id="rId45"/>
    <p:sldMasterId id="2147484853" r:id="rId46"/>
    <p:sldMasterId id="2147484865" r:id="rId47"/>
    <p:sldMasterId id="2147484877" r:id="rId48"/>
    <p:sldMasterId id="2147484903" r:id="rId49"/>
    <p:sldMasterId id="2147484917" r:id="rId50"/>
    <p:sldMasterId id="2147484920" r:id="rId51"/>
    <p:sldMasterId id="2147484948" r:id="rId52"/>
    <p:sldMasterId id="2147484951" r:id="rId53"/>
    <p:sldMasterId id="2147484965" r:id="rId54"/>
    <p:sldMasterId id="2147484977" r:id="rId55"/>
    <p:sldMasterId id="2147485002" r:id="rId56"/>
    <p:sldMasterId id="2147485014" r:id="rId57"/>
    <p:sldMasterId id="2147485027" r:id="rId58"/>
    <p:sldMasterId id="2147485052" r:id="rId59"/>
    <p:sldMasterId id="2147485077" r:id="rId60"/>
    <p:sldMasterId id="2147485089" r:id="rId61"/>
    <p:sldMasterId id="2147485101" r:id="rId62"/>
    <p:sldMasterId id="2147485113" r:id="rId63"/>
    <p:sldMasterId id="2147485125" r:id="rId64"/>
    <p:sldMasterId id="2147485137" r:id="rId65"/>
    <p:sldMasterId id="2147485149" r:id="rId66"/>
    <p:sldMasterId id="2147485162" r:id="rId67"/>
    <p:sldMasterId id="2147485198" r:id="rId68"/>
    <p:sldMasterId id="2147485222" r:id="rId69"/>
    <p:sldMasterId id="2147485234" r:id="rId70"/>
    <p:sldMasterId id="2147485246" r:id="rId71"/>
    <p:sldMasterId id="2147485270" r:id="rId72"/>
    <p:sldMasterId id="2147485295" r:id="rId73"/>
    <p:sldMasterId id="2147485320" r:id="rId74"/>
    <p:sldMasterId id="2147485360" r:id="rId75"/>
    <p:sldMasterId id="2147485410" r:id="rId76"/>
    <p:sldMasterId id="2147485422" r:id="rId77"/>
    <p:sldMasterId id="2147485434" r:id="rId78"/>
    <p:sldMasterId id="2147485446" r:id="rId79"/>
    <p:sldMasterId id="2147485458" r:id="rId80"/>
    <p:sldMasterId id="2147485470" r:id="rId81"/>
    <p:sldMasterId id="2147485482" r:id="rId82"/>
    <p:sldMasterId id="2147485495" r:id="rId83"/>
    <p:sldMasterId id="2147485508" r:id="rId84"/>
    <p:sldMasterId id="2147485521" r:id="rId85"/>
    <p:sldMasterId id="2147485533" r:id="rId86"/>
    <p:sldMasterId id="2147485545" r:id="rId87"/>
    <p:sldMasterId id="2147485570" r:id="rId88"/>
    <p:sldMasterId id="2147485584" r:id="rId89"/>
    <p:sldMasterId id="2147485597" r:id="rId90"/>
    <p:sldMasterId id="2147485610" r:id="rId91"/>
    <p:sldMasterId id="2147485624" r:id="rId92"/>
    <p:sldMasterId id="2147485636" r:id="rId93"/>
    <p:sldMasterId id="2147485649" r:id="rId94"/>
    <p:sldMasterId id="2147485661" r:id="rId95"/>
    <p:sldMasterId id="2147485674" r:id="rId96"/>
  </p:sldMasterIdLst>
  <p:notesMasterIdLst>
    <p:notesMasterId r:id="rId316"/>
  </p:notesMasterIdLst>
  <p:handoutMasterIdLst>
    <p:handoutMasterId r:id="rId317"/>
  </p:handoutMasterIdLst>
  <p:sldIdLst>
    <p:sldId id="2295" r:id="rId97"/>
    <p:sldId id="2347" r:id="rId98"/>
    <p:sldId id="2346" r:id="rId99"/>
    <p:sldId id="2027" r:id="rId100"/>
    <p:sldId id="2348" r:id="rId101"/>
    <p:sldId id="2029" r:id="rId102"/>
    <p:sldId id="2030" r:id="rId103"/>
    <p:sldId id="2031" r:id="rId104"/>
    <p:sldId id="2032" r:id="rId105"/>
    <p:sldId id="2033" r:id="rId106"/>
    <p:sldId id="2034" r:id="rId107"/>
    <p:sldId id="2035" r:id="rId108"/>
    <p:sldId id="2036" r:id="rId109"/>
    <p:sldId id="2299" r:id="rId110"/>
    <p:sldId id="2296" r:id="rId111"/>
    <p:sldId id="2297" r:id="rId112"/>
    <p:sldId id="2298" r:id="rId113"/>
    <p:sldId id="2049" r:id="rId114"/>
    <p:sldId id="2050" r:id="rId115"/>
    <p:sldId id="2051" r:id="rId116"/>
    <p:sldId id="2052" r:id="rId117"/>
    <p:sldId id="2349" r:id="rId118"/>
    <p:sldId id="2053" r:id="rId119"/>
    <p:sldId id="2054" r:id="rId120"/>
    <p:sldId id="2250" r:id="rId121"/>
    <p:sldId id="2302" r:id="rId122"/>
    <p:sldId id="2321" r:id="rId123"/>
    <p:sldId id="2355" r:id="rId124"/>
    <p:sldId id="2358" r:id="rId125"/>
    <p:sldId id="2359" r:id="rId126"/>
    <p:sldId id="2322" r:id="rId127"/>
    <p:sldId id="2356" r:id="rId128"/>
    <p:sldId id="2357" r:id="rId129"/>
    <p:sldId id="2363" r:id="rId130"/>
    <p:sldId id="2364" r:id="rId131"/>
    <p:sldId id="2365" r:id="rId132"/>
    <p:sldId id="2366" r:id="rId133"/>
    <p:sldId id="2305" r:id="rId134"/>
    <p:sldId id="2315" r:id="rId135"/>
    <p:sldId id="2350" r:id="rId136"/>
    <p:sldId id="2353" r:id="rId137"/>
    <p:sldId id="2352" r:id="rId138"/>
    <p:sldId id="2427" r:id="rId139"/>
    <p:sldId id="2367" r:id="rId140"/>
    <p:sldId id="2368" r:id="rId141"/>
    <p:sldId id="2369" r:id="rId142"/>
    <p:sldId id="2370" r:id="rId143"/>
    <p:sldId id="2371" r:id="rId144"/>
    <p:sldId id="2372" r:id="rId145"/>
    <p:sldId id="2374" r:id="rId146"/>
    <p:sldId id="2378" r:id="rId147"/>
    <p:sldId id="2379" r:id="rId148"/>
    <p:sldId id="2380" r:id="rId149"/>
    <p:sldId id="2382" r:id="rId150"/>
    <p:sldId id="2383" r:id="rId151"/>
    <p:sldId id="2384" r:id="rId152"/>
    <p:sldId id="2385" r:id="rId153"/>
    <p:sldId id="2386" r:id="rId154"/>
    <p:sldId id="2388" r:id="rId155"/>
    <p:sldId id="2389" r:id="rId156"/>
    <p:sldId id="2431" r:id="rId157"/>
    <p:sldId id="2390" r:id="rId158"/>
    <p:sldId id="2391" r:id="rId159"/>
    <p:sldId id="2392" r:id="rId160"/>
    <p:sldId id="2393" r:id="rId161"/>
    <p:sldId id="2394" r:id="rId162"/>
    <p:sldId id="2395" r:id="rId163"/>
    <p:sldId id="2396" r:id="rId164"/>
    <p:sldId id="2397" r:id="rId165"/>
    <p:sldId id="2398" r:id="rId166"/>
    <p:sldId id="2399" r:id="rId167"/>
    <p:sldId id="2400" r:id="rId168"/>
    <p:sldId id="2401" r:id="rId169"/>
    <p:sldId id="2402" r:id="rId170"/>
    <p:sldId id="2403" r:id="rId171"/>
    <p:sldId id="2404" r:id="rId172"/>
    <p:sldId id="2405" r:id="rId173"/>
    <p:sldId id="2406" r:id="rId174"/>
    <p:sldId id="2407" r:id="rId175"/>
    <p:sldId id="2408" r:id="rId176"/>
    <p:sldId id="2409" r:id="rId177"/>
    <p:sldId id="2410" r:id="rId178"/>
    <p:sldId id="2411" r:id="rId179"/>
    <p:sldId id="2412" r:id="rId180"/>
    <p:sldId id="2413" r:id="rId181"/>
    <p:sldId id="2414" r:id="rId182"/>
    <p:sldId id="2415" r:id="rId183"/>
    <p:sldId id="2416" r:id="rId184"/>
    <p:sldId id="2417" r:id="rId185"/>
    <p:sldId id="2418" r:id="rId186"/>
    <p:sldId id="2419" r:id="rId187"/>
    <p:sldId id="2420" r:id="rId188"/>
    <p:sldId id="2421" r:id="rId189"/>
    <p:sldId id="2422" r:id="rId190"/>
    <p:sldId id="2423" r:id="rId191"/>
    <p:sldId id="2424" r:id="rId192"/>
    <p:sldId id="2425" r:id="rId193"/>
    <p:sldId id="2426" r:id="rId194"/>
    <p:sldId id="2428" r:id="rId195"/>
    <p:sldId id="2429" r:id="rId196"/>
    <p:sldId id="2430" r:id="rId197"/>
    <p:sldId id="2442" r:id="rId198"/>
    <p:sldId id="2376" r:id="rId199"/>
    <p:sldId id="2441" r:id="rId200"/>
    <p:sldId id="2434" r:id="rId201"/>
    <p:sldId id="2435" r:id="rId202"/>
    <p:sldId id="2436" r:id="rId203"/>
    <p:sldId id="2437" r:id="rId204"/>
    <p:sldId id="2438" r:id="rId205"/>
    <p:sldId id="2345" r:id="rId206"/>
    <p:sldId id="2246" r:id="rId207"/>
    <p:sldId id="2335" r:id="rId208"/>
    <p:sldId id="2336" r:id="rId209"/>
    <p:sldId id="2337" r:id="rId210"/>
    <p:sldId id="2338" r:id="rId211"/>
    <p:sldId id="2339" r:id="rId212"/>
    <p:sldId id="2340" r:id="rId213"/>
    <p:sldId id="2341" r:id="rId214"/>
    <p:sldId id="2342" r:id="rId215"/>
    <p:sldId id="2343" r:id="rId216"/>
    <p:sldId id="2445" r:id="rId217"/>
    <p:sldId id="2446" r:id="rId218"/>
    <p:sldId id="2447" r:id="rId219"/>
    <p:sldId id="2448" r:id="rId220"/>
    <p:sldId id="2449" r:id="rId221"/>
    <p:sldId id="2450" r:id="rId222"/>
    <p:sldId id="2451" r:id="rId223"/>
    <p:sldId id="2452" r:id="rId224"/>
    <p:sldId id="2453" r:id="rId225"/>
    <p:sldId id="2454" r:id="rId226"/>
    <p:sldId id="2455" r:id="rId227"/>
    <p:sldId id="2456" r:id="rId228"/>
    <p:sldId id="2457" r:id="rId229"/>
    <p:sldId id="2458" r:id="rId230"/>
    <p:sldId id="2459" r:id="rId231"/>
    <p:sldId id="2460" r:id="rId232"/>
    <p:sldId id="2461" r:id="rId233"/>
    <p:sldId id="2462" r:id="rId234"/>
    <p:sldId id="2463" r:id="rId235"/>
    <p:sldId id="2464" r:id="rId236"/>
    <p:sldId id="2465" r:id="rId237"/>
    <p:sldId id="2466" r:id="rId238"/>
    <p:sldId id="2467" r:id="rId239"/>
    <p:sldId id="2468" r:id="rId240"/>
    <p:sldId id="2469" r:id="rId241"/>
    <p:sldId id="2470" r:id="rId242"/>
    <p:sldId id="2444" r:id="rId243"/>
    <p:sldId id="2332" r:id="rId244"/>
    <p:sldId id="2333" r:id="rId245"/>
    <p:sldId id="2334" r:id="rId246"/>
    <p:sldId id="2330" r:id="rId247"/>
    <p:sldId id="2471" r:id="rId248"/>
    <p:sldId id="2472" r:id="rId249"/>
    <p:sldId id="2473" r:id="rId250"/>
    <p:sldId id="2474" r:id="rId251"/>
    <p:sldId id="2475" r:id="rId252"/>
    <p:sldId id="2476" r:id="rId253"/>
    <p:sldId id="2477" r:id="rId254"/>
    <p:sldId id="2478" r:id="rId255"/>
    <p:sldId id="2479" r:id="rId256"/>
    <p:sldId id="2480" r:id="rId257"/>
    <p:sldId id="2481" r:id="rId258"/>
    <p:sldId id="2482" r:id="rId259"/>
    <p:sldId id="2483" r:id="rId260"/>
    <p:sldId id="2484" r:id="rId261"/>
    <p:sldId id="2485" r:id="rId262"/>
    <p:sldId id="2486" r:id="rId263"/>
    <p:sldId id="2487" r:id="rId264"/>
    <p:sldId id="2488" r:id="rId265"/>
    <p:sldId id="2489" r:id="rId266"/>
    <p:sldId id="2490" r:id="rId267"/>
    <p:sldId id="2491" r:id="rId268"/>
    <p:sldId id="2492" r:id="rId269"/>
    <p:sldId id="2493" r:id="rId270"/>
    <p:sldId id="2494" r:id="rId271"/>
    <p:sldId id="2495" r:id="rId272"/>
    <p:sldId id="2496" r:id="rId273"/>
    <p:sldId id="2497" r:id="rId274"/>
    <p:sldId id="2498" r:id="rId275"/>
    <p:sldId id="2499" r:id="rId276"/>
    <p:sldId id="2500" r:id="rId277"/>
    <p:sldId id="2501" r:id="rId278"/>
    <p:sldId id="2502" r:id="rId279"/>
    <p:sldId id="2503" r:id="rId280"/>
    <p:sldId id="2504" r:id="rId281"/>
    <p:sldId id="2505" r:id="rId282"/>
    <p:sldId id="2506" r:id="rId283"/>
    <p:sldId id="2507" r:id="rId284"/>
    <p:sldId id="2508" r:id="rId285"/>
    <p:sldId id="2509" r:id="rId286"/>
    <p:sldId id="2510" r:id="rId287"/>
    <p:sldId id="2511" r:id="rId288"/>
    <p:sldId id="2512" r:id="rId289"/>
    <p:sldId id="2513" r:id="rId290"/>
    <p:sldId id="2514" r:id="rId291"/>
    <p:sldId id="2515" r:id="rId292"/>
    <p:sldId id="2516" r:id="rId293"/>
    <p:sldId id="2517" r:id="rId294"/>
    <p:sldId id="2518" r:id="rId295"/>
    <p:sldId id="2519" r:id="rId296"/>
    <p:sldId id="2520" r:id="rId297"/>
    <p:sldId id="2521" r:id="rId298"/>
    <p:sldId id="2522" r:id="rId299"/>
    <p:sldId id="2523" r:id="rId300"/>
    <p:sldId id="2524" r:id="rId301"/>
    <p:sldId id="2525" r:id="rId302"/>
    <p:sldId id="2526" r:id="rId303"/>
    <p:sldId id="2527" r:id="rId304"/>
    <p:sldId id="2528" r:id="rId305"/>
    <p:sldId id="2529" r:id="rId306"/>
    <p:sldId id="2530" r:id="rId307"/>
    <p:sldId id="2531" r:id="rId308"/>
    <p:sldId id="2532" r:id="rId309"/>
    <p:sldId id="2533" r:id="rId310"/>
    <p:sldId id="2534" r:id="rId311"/>
    <p:sldId id="2535" r:id="rId312"/>
    <p:sldId id="2536" r:id="rId313"/>
    <p:sldId id="2537" r:id="rId314"/>
    <p:sldId id="2538" r:id="rId31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A55D6"/>
    <a:srgbClr val="8C0000"/>
    <a:srgbClr val="663D63"/>
    <a:srgbClr val="66FFFF"/>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273" autoAdjust="0"/>
    <p:restoredTop sz="99219" autoAdjust="0"/>
  </p:normalViewPr>
  <p:slideViewPr>
    <p:cSldViewPr>
      <p:cViewPr>
        <p:scale>
          <a:sx n="90" d="100"/>
          <a:sy n="90" d="100"/>
        </p:scale>
        <p:origin x="-296" y="-96"/>
      </p:cViewPr>
      <p:guideLst>
        <p:guide orient="horz" pos="2160"/>
        <p:guide pos="2880"/>
      </p:guideLst>
    </p:cSldViewPr>
  </p:slideViewPr>
  <p:outlineViewPr>
    <p:cViewPr>
      <p:scale>
        <a:sx n="33" d="100"/>
        <a:sy n="33" d="100"/>
      </p:scale>
      <p:origin x="0" y="131472"/>
    </p:cViewPr>
  </p:outlineViewPr>
  <p:notesTextViewPr>
    <p:cViewPr>
      <p:scale>
        <a:sx n="100" d="100"/>
        <a:sy n="100" d="100"/>
      </p:scale>
      <p:origin x="0" y="0"/>
    </p:cViewPr>
  </p:notesTextViewPr>
  <p:sorterViewPr>
    <p:cViewPr>
      <p:scale>
        <a:sx n="66" d="100"/>
        <a:sy n="66" d="100"/>
      </p:scale>
      <p:origin x="0" y="10064"/>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06" Type="http://schemas.openxmlformats.org/officeDocument/2006/relationships/slide" Target="slides/slide10.xml"/><Relationship Id="rId107" Type="http://schemas.openxmlformats.org/officeDocument/2006/relationships/slide" Target="slides/slide11.xml"/><Relationship Id="rId108" Type="http://schemas.openxmlformats.org/officeDocument/2006/relationships/slide" Target="slides/slide12.xml"/><Relationship Id="rId109" Type="http://schemas.openxmlformats.org/officeDocument/2006/relationships/slide" Target="slides/slide13.xml"/><Relationship Id="rId70" Type="http://schemas.openxmlformats.org/officeDocument/2006/relationships/slideMaster" Target="slideMasters/slideMaster70.xml"/><Relationship Id="rId71" Type="http://schemas.openxmlformats.org/officeDocument/2006/relationships/slideMaster" Target="slideMasters/slideMaster71.xml"/><Relationship Id="rId72" Type="http://schemas.openxmlformats.org/officeDocument/2006/relationships/slideMaster" Target="slideMasters/slideMaster72.xml"/><Relationship Id="rId73" Type="http://schemas.openxmlformats.org/officeDocument/2006/relationships/slideMaster" Target="slideMasters/slideMaster73.xml"/><Relationship Id="rId74" Type="http://schemas.openxmlformats.org/officeDocument/2006/relationships/slideMaster" Target="slideMasters/slideMaster74.xml"/><Relationship Id="rId75" Type="http://schemas.openxmlformats.org/officeDocument/2006/relationships/slideMaster" Target="slideMasters/slideMaster75.xml"/><Relationship Id="rId76" Type="http://schemas.openxmlformats.org/officeDocument/2006/relationships/slideMaster" Target="slideMasters/slideMaster76.xml"/><Relationship Id="rId77" Type="http://schemas.openxmlformats.org/officeDocument/2006/relationships/slideMaster" Target="slideMasters/slideMaster77.xml"/><Relationship Id="rId78" Type="http://schemas.openxmlformats.org/officeDocument/2006/relationships/slideMaster" Target="slideMasters/slideMaster78.xml"/><Relationship Id="rId79" Type="http://schemas.openxmlformats.org/officeDocument/2006/relationships/slideMaster" Target="slideMasters/slideMaster79.xml"/><Relationship Id="rId170" Type="http://schemas.openxmlformats.org/officeDocument/2006/relationships/slide" Target="slides/slide74.xml"/><Relationship Id="rId171" Type="http://schemas.openxmlformats.org/officeDocument/2006/relationships/slide" Target="slides/slide75.xml"/><Relationship Id="rId172" Type="http://schemas.openxmlformats.org/officeDocument/2006/relationships/slide" Target="slides/slide76.xml"/><Relationship Id="rId173" Type="http://schemas.openxmlformats.org/officeDocument/2006/relationships/slide" Target="slides/slide77.xml"/><Relationship Id="rId174" Type="http://schemas.openxmlformats.org/officeDocument/2006/relationships/slide" Target="slides/slide78.xml"/><Relationship Id="rId175" Type="http://schemas.openxmlformats.org/officeDocument/2006/relationships/slide" Target="slides/slide79.xml"/><Relationship Id="rId176" Type="http://schemas.openxmlformats.org/officeDocument/2006/relationships/slide" Target="slides/slide80.xml"/><Relationship Id="rId177" Type="http://schemas.openxmlformats.org/officeDocument/2006/relationships/slide" Target="slides/slide81.xml"/><Relationship Id="rId178" Type="http://schemas.openxmlformats.org/officeDocument/2006/relationships/slide" Target="slides/slide82.xml"/><Relationship Id="rId179" Type="http://schemas.openxmlformats.org/officeDocument/2006/relationships/slide" Target="slides/slide83.xml"/><Relationship Id="rId260" Type="http://schemas.openxmlformats.org/officeDocument/2006/relationships/slide" Target="slides/slide164.xml"/><Relationship Id="rId10" Type="http://schemas.openxmlformats.org/officeDocument/2006/relationships/slideMaster" Target="slideMasters/slideMaster10.xml"/><Relationship Id="rId11" Type="http://schemas.openxmlformats.org/officeDocument/2006/relationships/slideMaster" Target="slideMasters/slideMaster11.xml"/><Relationship Id="rId12" Type="http://schemas.openxmlformats.org/officeDocument/2006/relationships/slideMaster" Target="slideMasters/slideMaster12.xml"/><Relationship Id="rId13" Type="http://schemas.openxmlformats.org/officeDocument/2006/relationships/slideMaster" Target="slideMasters/slideMaster13.xml"/><Relationship Id="rId14" Type="http://schemas.openxmlformats.org/officeDocument/2006/relationships/slideMaster" Target="slideMasters/slideMaster14.xml"/><Relationship Id="rId15" Type="http://schemas.openxmlformats.org/officeDocument/2006/relationships/slideMaster" Target="slideMasters/slideMaster15.xml"/><Relationship Id="rId16" Type="http://schemas.openxmlformats.org/officeDocument/2006/relationships/slideMaster" Target="slideMasters/slideMaster16.xml"/><Relationship Id="rId17" Type="http://schemas.openxmlformats.org/officeDocument/2006/relationships/slideMaster" Target="slideMasters/slideMaster17.xml"/><Relationship Id="rId18" Type="http://schemas.openxmlformats.org/officeDocument/2006/relationships/slideMaster" Target="slideMasters/slideMaster18.xml"/><Relationship Id="rId19" Type="http://schemas.openxmlformats.org/officeDocument/2006/relationships/slideMaster" Target="slideMasters/slideMaster19.xml"/><Relationship Id="rId261" Type="http://schemas.openxmlformats.org/officeDocument/2006/relationships/slide" Target="slides/slide165.xml"/><Relationship Id="rId262" Type="http://schemas.openxmlformats.org/officeDocument/2006/relationships/slide" Target="slides/slide166.xml"/><Relationship Id="rId263" Type="http://schemas.openxmlformats.org/officeDocument/2006/relationships/slide" Target="slides/slide167.xml"/><Relationship Id="rId264" Type="http://schemas.openxmlformats.org/officeDocument/2006/relationships/slide" Target="slides/slide168.xml"/><Relationship Id="rId110" Type="http://schemas.openxmlformats.org/officeDocument/2006/relationships/slide" Target="slides/slide14.xml"/><Relationship Id="rId111" Type="http://schemas.openxmlformats.org/officeDocument/2006/relationships/slide" Target="slides/slide15.xml"/><Relationship Id="rId112" Type="http://schemas.openxmlformats.org/officeDocument/2006/relationships/slide" Target="slides/slide16.xml"/><Relationship Id="rId113" Type="http://schemas.openxmlformats.org/officeDocument/2006/relationships/slide" Target="slides/slide17.xml"/><Relationship Id="rId114" Type="http://schemas.openxmlformats.org/officeDocument/2006/relationships/slide" Target="slides/slide18.xml"/><Relationship Id="rId115" Type="http://schemas.openxmlformats.org/officeDocument/2006/relationships/slide" Target="slides/slide19.xml"/><Relationship Id="rId116" Type="http://schemas.openxmlformats.org/officeDocument/2006/relationships/slide" Target="slides/slide20.xml"/><Relationship Id="rId117" Type="http://schemas.openxmlformats.org/officeDocument/2006/relationships/slide" Target="slides/slide21.xml"/><Relationship Id="rId118" Type="http://schemas.openxmlformats.org/officeDocument/2006/relationships/slide" Target="slides/slide22.xml"/><Relationship Id="rId119" Type="http://schemas.openxmlformats.org/officeDocument/2006/relationships/slide" Target="slides/slide23.xml"/><Relationship Id="rId200" Type="http://schemas.openxmlformats.org/officeDocument/2006/relationships/slide" Target="slides/slide104.xml"/><Relationship Id="rId201" Type="http://schemas.openxmlformats.org/officeDocument/2006/relationships/slide" Target="slides/slide105.xml"/><Relationship Id="rId202" Type="http://schemas.openxmlformats.org/officeDocument/2006/relationships/slide" Target="slides/slide106.xml"/><Relationship Id="rId203" Type="http://schemas.openxmlformats.org/officeDocument/2006/relationships/slide" Target="slides/slide107.xml"/><Relationship Id="rId204" Type="http://schemas.openxmlformats.org/officeDocument/2006/relationships/slide" Target="slides/slide108.xml"/><Relationship Id="rId205" Type="http://schemas.openxmlformats.org/officeDocument/2006/relationships/slide" Target="slides/slide109.xml"/><Relationship Id="rId206" Type="http://schemas.openxmlformats.org/officeDocument/2006/relationships/slide" Target="slides/slide110.xml"/><Relationship Id="rId207" Type="http://schemas.openxmlformats.org/officeDocument/2006/relationships/slide" Target="slides/slide111.xml"/><Relationship Id="rId208" Type="http://schemas.openxmlformats.org/officeDocument/2006/relationships/slide" Target="slides/slide112.xml"/><Relationship Id="rId209" Type="http://schemas.openxmlformats.org/officeDocument/2006/relationships/slide" Target="slides/slide113.xml"/><Relationship Id="rId265" Type="http://schemas.openxmlformats.org/officeDocument/2006/relationships/slide" Target="slides/slide169.xml"/><Relationship Id="rId266" Type="http://schemas.openxmlformats.org/officeDocument/2006/relationships/slide" Target="slides/slide170.xml"/><Relationship Id="rId267" Type="http://schemas.openxmlformats.org/officeDocument/2006/relationships/slide" Target="slides/slide171.xml"/><Relationship Id="rId268" Type="http://schemas.openxmlformats.org/officeDocument/2006/relationships/slide" Target="slides/slide172.xml"/><Relationship Id="rId269" Type="http://schemas.openxmlformats.org/officeDocument/2006/relationships/slide" Target="slides/slide173.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Master" Target="slideMasters/slideMaster8.xml"/><Relationship Id="rId9" Type="http://schemas.openxmlformats.org/officeDocument/2006/relationships/slideMaster" Target="slideMasters/slideMaster9.xml"/><Relationship Id="rId80" Type="http://schemas.openxmlformats.org/officeDocument/2006/relationships/slideMaster" Target="slideMasters/slideMaster80.xml"/><Relationship Id="rId81" Type="http://schemas.openxmlformats.org/officeDocument/2006/relationships/slideMaster" Target="slideMasters/slideMaster81.xml"/><Relationship Id="rId82" Type="http://schemas.openxmlformats.org/officeDocument/2006/relationships/slideMaster" Target="slideMasters/slideMaster82.xml"/><Relationship Id="rId83" Type="http://schemas.openxmlformats.org/officeDocument/2006/relationships/slideMaster" Target="slideMasters/slideMaster83.xml"/><Relationship Id="rId84" Type="http://schemas.openxmlformats.org/officeDocument/2006/relationships/slideMaster" Target="slideMasters/slideMaster84.xml"/><Relationship Id="rId85" Type="http://schemas.openxmlformats.org/officeDocument/2006/relationships/slideMaster" Target="slideMasters/slideMaster85.xml"/><Relationship Id="rId86" Type="http://schemas.openxmlformats.org/officeDocument/2006/relationships/slideMaster" Target="slideMasters/slideMaster86.xml"/><Relationship Id="rId87" Type="http://schemas.openxmlformats.org/officeDocument/2006/relationships/slideMaster" Target="slideMasters/slideMaster87.xml"/><Relationship Id="rId88" Type="http://schemas.openxmlformats.org/officeDocument/2006/relationships/slideMaster" Target="slideMasters/slideMaster88.xml"/><Relationship Id="rId89" Type="http://schemas.openxmlformats.org/officeDocument/2006/relationships/slideMaster" Target="slideMasters/slideMaster89.xml"/><Relationship Id="rId180" Type="http://schemas.openxmlformats.org/officeDocument/2006/relationships/slide" Target="slides/slide84.xml"/><Relationship Id="rId181" Type="http://schemas.openxmlformats.org/officeDocument/2006/relationships/slide" Target="slides/slide85.xml"/><Relationship Id="rId182" Type="http://schemas.openxmlformats.org/officeDocument/2006/relationships/slide" Target="slides/slide86.xml"/><Relationship Id="rId183" Type="http://schemas.openxmlformats.org/officeDocument/2006/relationships/slide" Target="slides/slide87.xml"/><Relationship Id="rId184" Type="http://schemas.openxmlformats.org/officeDocument/2006/relationships/slide" Target="slides/slide88.xml"/><Relationship Id="rId185" Type="http://schemas.openxmlformats.org/officeDocument/2006/relationships/slide" Target="slides/slide89.xml"/><Relationship Id="rId186" Type="http://schemas.openxmlformats.org/officeDocument/2006/relationships/slide" Target="slides/slide90.xml"/><Relationship Id="rId187" Type="http://schemas.openxmlformats.org/officeDocument/2006/relationships/slide" Target="slides/slide91.xml"/><Relationship Id="rId188" Type="http://schemas.openxmlformats.org/officeDocument/2006/relationships/slide" Target="slides/slide92.xml"/><Relationship Id="rId189" Type="http://schemas.openxmlformats.org/officeDocument/2006/relationships/slide" Target="slides/slide93.xml"/><Relationship Id="rId270" Type="http://schemas.openxmlformats.org/officeDocument/2006/relationships/slide" Target="slides/slide174.xml"/><Relationship Id="rId20" Type="http://schemas.openxmlformats.org/officeDocument/2006/relationships/slideMaster" Target="slideMasters/slideMaster20.xml"/><Relationship Id="rId21" Type="http://schemas.openxmlformats.org/officeDocument/2006/relationships/slideMaster" Target="slideMasters/slideMaster21.xml"/><Relationship Id="rId22" Type="http://schemas.openxmlformats.org/officeDocument/2006/relationships/slideMaster" Target="slideMasters/slideMaster22.xml"/><Relationship Id="rId23" Type="http://schemas.openxmlformats.org/officeDocument/2006/relationships/slideMaster" Target="slideMasters/slideMaster23.xml"/><Relationship Id="rId24" Type="http://schemas.openxmlformats.org/officeDocument/2006/relationships/slideMaster" Target="slideMasters/slideMaster24.xml"/><Relationship Id="rId25" Type="http://schemas.openxmlformats.org/officeDocument/2006/relationships/slideMaster" Target="slideMasters/slideMaster25.xml"/><Relationship Id="rId26" Type="http://schemas.openxmlformats.org/officeDocument/2006/relationships/slideMaster" Target="slideMasters/slideMaster26.xml"/><Relationship Id="rId27" Type="http://schemas.openxmlformats.org/officeDocument/2006/relationships/slideMaster" Target="slideMasters/slideMaster27.xml"/><Relationship Id="rId28" Type="http://schemas.openxmlformats.org/officeDocument/2006/relationships/slideMaster" Target="slideMasters/slideMaster28.xml"/><Relationship Id="rId29" Type="http://schemas.openxmlformats.org/officeDocument/2006/relationships/slideMaster" Target="slideMasters/slideMaster29.xml"/><Relationship Id="rId271" Type="http://schemas.openxmlformats.org/officeDocument/2006/relationships/slide" Target="slides/slide175.xml"/><Relationship Id="rId272" Type="http://schemas.openxmlformats.org/officeDocument/2006/relationships/slide" Target="slides/slide176.xml"/><Relationship Id="rId273" Type="http://schemas.openxmlformats.org/officeDocument/2006/relationships/slide" Target="slides/slide177.xml"/><Relationship Id="rId274" Type="http://schemas.openxmlformats.org/officeDocument/2006/relationships/slide" Target="slides/slide178.xml"/><Relationship Id="rId120" Type="http://schemas.openxmlformats.org/officeDocument/2006/relationships/slide" Target="slides/slide24.xml"/><Relationship Id="rId121" Type="http://schemas.openxmlformats.org/officeDocument/2006/relationships/slide" Target="slides/slide25.xml"/><Relationship Id="rId122" Type="http://schemas.openxmlformats.org/officeDocument/2006/relationships/slide" Target="slides/slide26.xml"/><Relationship Id="rId123" Type="http://schemas.openxmlformats.org/officeDocument/2006/relationships/slide" Target="slides/slide27.xml"/><Relationship Id="rId124" Type="http://schemas.openxmlformats.org/officeDocument/2006/relationships/slide" Target="slides/slide28.xml"/><Relationship Id="rId125" Type="http://schemas.openxmlformats.org/officeDocument/2006/relationships/slide" Target="slides/slide29.xml"/><Relationship Id="rId126" Type="http://schemas.openxmlformats.org/officeDocument/2006/relationships/slide" Target="slides/slide30.xml"/><Relationship Id="rId127" Type="http://schemas.openxmlformats.org/officeDocument/2006/relationships/slide" Target="slides/slide31.xml"/><Relationship Id="rId128" Type="http://schemas.openxmlformats.org/officeDocument/2006/relationships/slide" Target="slides/slide32.xml"/><Relationship Id="rId129" Type="http://schemas.openxmlformats.org/officeDocument/2006/relationships/slide" Target="slides/slide33.xml"/><Relationship Id="rId210" Type="http://schemas.openxmlformats.org/officeDocument/2006/relationships/slide" Target="slides/slide114.xml"/><Relationship Id="rId211" Type="http://schemas.openxmlformats.org/officeDocument/2006/relationships/slide" Target="slides/slide115.xml"/><Relationship Id="rId212" Type="http://schemas.openxmlformats.org/officeDocument/2006/relationships/slide" Target="slides/slide116.xml"/><Relationship Id="rId213" Type="http://schemas.openxmlformats.org/officeDocument/2006/relationships/slide" Target="slides/slide117.xml"/><Relationship Id="rId214" Type="http://schemas.openxmlformats.org/officeDocument/2006/relationships/slide" Target="slides/slide118.xml"/><Relationship Id="rId215" Type="http://schemas.openxmlformats.org/officeDocument/2006/relationships/slide" Target="slides/slide119.xml"/><Relationship Id="rId216" Type="http://schemas.openxmlformats.org/officeDocument/2006/relationships/slide" Target="slides/slide120.xml"/><Relationship Id="rId217" Type="http://schemas.openxmlformats.org/officeDocument/2006/relationships/slide" Target="slides/slide121.xml"/><Relationship Id="rId218" Type="http://schemas.openxmlformats.org/officeDocument/2006/relationships/slide" Target="slides/slide122.xml"/><Relationship Id="rId219" Type="http://schemas.openxmlformats.org/officeDocument/2006/relationships/slide" Target="slides/slide123.xml"/><Relationship Id="rId275" Type="http://schemas.openxmlformats.org/officeDocument/2006/relationships/slide" Target="slides/slide179.xml"/><Relationship Id="rId276" Type="http://schemas.openxmlformats.org/officeDocument/2006/relationships/slide" Target="slides/slide180.xml"/><Relationship Id="rId277" Type="http://schemas.openxmlformats.org/officeDocument/2006/relationships/slide" Target="slides/slide181.xml"/><Relationship Id="rId278" Type="http://schemas.openxmlformats.org/officeDocument/2006/relationships/slide" Target="slides/slide182.xml"/><Relationship Id="rId279" Type="http://schemas.openxmlformats.org/officeDocument/2006/relationships/slide" Target="slides/slide183.xml"/><Relationship Id="rId300" Type="http://schemas.openxmlformats.org/officeDocument/2006/relationships/slide" Target="slides/slide204.xml"/><Relationship Id="rId301" Type="http://schemas.openxmlformats.org/officeDocument/2006/relationships/slide" Target="slides/slide205.xml"/><Relationship Id="rId302" Type="http://schemas.openxmlformats.org/officeDocument/2006/relationships/slide" Target="slides/slide206.xml"/><Relationship Id="rId303" Type="http://schemas.openxmlformats.org/officeDocument/2006/relationships/slide" Target="slides/slide207.xml"/><Relationship Id="rId304" Type="http://schemas.openxmlformats.org/officeDocument/2006/relationships/slide" Target="slides/slide208.xml"/><Relationship Id="rId305" Type="http://schemas.openxmlformats.org/officeDocument/2006/relationships/slide" Target="slides/slide209.xml"/><Relationship Id="rId306" Type="http://schemas.openxmlformats.org/officeDocument/2006/relationships/slide" Target="slides/slide210.xml"/><Relationship Id="rId307" Type="http://schemas.openxmlformats.org/officeDocument/2006/relationships/slide" Target="slides/slide211.xml"/><Relationship Id="rId308" Type="http://schemas.openxmlformats.org/officeDocument/2006/relationships/slide" Target="slides/slide212.xml"/><Relationship Id="rId309" Type="http://schemas.openxmlformats.org/officeDocument/2006/relationships/slide" Target="slides/slide213.xml"/><Relationship Id="rId90" Type="http://schemas.openxmlformats.org/officeDocument/2006/relationships/slideMaster" Target="slideMasters/slideMaster90.xml"/><Relationship Id="rId91" Type="http://schemas.openxmlformats.org/officeDocument/2006/relationships/slideMaster" Target="slideMasters/slideMaster91.xml"/><Relationship Id="rId92" Type="http://schemas.openxmlformats.org/officeDocument/2006/relationships/slideMaster" Target="slideMasters/slideMaster92.xml"/><Relationship Id="rId93" Type="http://schemas.openxmlformats.org/officeDocument/2006/relationships/slideMaster" Target="slideMasters/slideMaster93.xml"/><Relationship Id="rId94" Type="http://schemas.openxmlformats.org/officeDocument/2006/relationships/slideMaster" Target="slideMasters/slideMaster94.xml"/><Relationship Id="rId95" Type="http://schemas.openxmlformats.org/officeDocument/2006/relationships/slideMaster" Target="slideMasters/slideMaster95.xml"/><Relationship Id="rId96" Type="http://schemas.openxmlformats.org/officeDocument/2006/relationships/slideMaster" Target="slideMasters/slideMaster96.xml"/><Relationship Id="rId97" Type="http://schemas.openxmlformats.org/officeDocument/2006/relationships/slide" Target="slides/slide1.xml"/><Relationship Id="rId98" Type="http://schemas.openxmlformats.org/officeDocument/2006/relationships/slide" Target="slides/slide2.xml"/><Relationship Id="rId99" Type="http://schemas.openxmlformats.org/officeDocument/2006/relationships/slide" Target="slides/slide3.xml"/><Relationship Id="rId190" Type="http://schemas.openxmlformats.org/officeDocument/2006/relationships/slide" Target="slides/slide94.xml"/><Relationship Id="rId191" Type="http://schemas.openxmlformats.org/officeDocument/2006/relationships/slide" Target="slides/slide95.xml"/><Relationship Id="rId192" Type="http://schemas.openxmlformats.org/officeDocument/2006/relationships/slide" Target="slides/slide96.xml"/><Relationship Id="rId193" Type="http://schemas.openxmlformats.org/officeDocument/2006/relationships/slide" Target="slides/slide97.xml"/><Relationship Id="rId194" Type="http://schemas.openxmlformats.org/officeDocument/2006/relationships/slide" Target="slides/slide98.xml"/><Relationship Id="rId195" Type="http://schemas.openxmlformats.org/officeDocument/2006/relationships/slide" Target="slides/slide99.xml"/><Relationship Id="rId196" Type="http://schemas.openxmlformats.org/officeDocument/2006/relationships/slide" Target="slides/slide100.xml"/><Relationship Id="rId197" Type="http://schemas.openxmlformats.org/officeDocument/2006/relationships/slide" Target="slides/slide101.xml"/><Relationship Id="rId198" Type="http://schemas.openxmlformats.org/officeDocument/2006/relationships/slide" Target="slides/slide102.xml"/><Relationship Id="rId199" Type="http://schemas.openxmlformats.org/officeDocument/2006/relationships/slide" Target="slides/slide103.xml"/><Relationship Id="rId280" Type="http://schemas.openxmlformats.org/officeDocument/2006/relationships/slide" Target="slides/slide184.xml"/><Relationship Id="rId30" Type="http://schemas.openxmlformats.org/officeDocument/2006/relationships/slideMaster" Target="slideMasters/slideMaster30.xml"/><Relationship Id="rId31" Type="http://schemas.openxmlformats.org/officeDocument/2006/relationships/slideMaster" Target="slideMasters/slideMaster31.xml"/><Relationship Id="rId32" Type="http://schemas.openxmlformats.org/officeDocument/2006/relationships/slideMaster" Target="slideMasters/slideMaster32.xml"/><Relationship Id="rId33" Type="http://schemas.openxmlformats.org/officeDocument/2006/relationships/slideMaster" Target="slideMasters/slideMaster33.xml"/><Relationship Id="rId34" Type="http://schemas.openxmlformats.org/officeDocument/2006/relationships/slideMaster" Target="slideMasters/slideMaster34.xml"/><Relationship Id="rId35" Type="http://schemas.openxmlformats.org/officeDocument/2006/relationships/slideMaster" Target="slideMasters/slideMaster35.xml"/><Relationship Id="rId36" Type="http://schemas.openxmlformats.org/officeDocument/2006/relationships/slideMaster" Target="slideMasters/slideMaster36.xml"/><Relationship Id="rId37" Type="http://schemas.openxmlformats.org/officeDocument/2006/relationships/slideMaster" Target="slideMasters/slideMaster37.xml"/><Relationship Id="rId38" Type="http://schemas.openxmlformats.org/officeDocument/2006/relationships/slideMaster" Target="slideMasters/slideMaster38.xml"/><Relationship Id="rId39" Type="http://schemas.openxmlformats.org/officeDocument/2006/relationships/slideMaster" Target="slideMasters/slideMaster39.xml"/><Relationship Id="rId281" Type="http://schemas.openxmlformats.org/officeDocument/2006/relationships/slide" Target="slides/slide185.xml"/><Relationship Id="rId282" Type="http://schemas.openxmlformats.org/officeDocument/2006/relationships/slide" Target="slides/slide186.xml"/><Relationship Id="rId283" Type="http://schemas.openxmlformats.org/officeDocument/2006/relationships/slide" Target="slides/slide187.xml"/><Relationship Id="rId284" Type="http://schemas.openxmlformats.org/officeDocument/2006/relationships/slide" Target="slides/slide188.xml"/><Relationship Id="rId130" Type="http://schemas.openxmlformats.org/officeDocument/2006/relationships/slide" Target="slides/slide34.xml"/><Relationship Id="rId131" Type="http://schemas.openxmlformats.org/officeDocument/2006/relationships/slide" Target="slides/slide35.xml"/><Relationship Id="rId132" Type="http://schemas.openxmlformats.org/officeDocument/2006/relationships/slide" Target="slides/slide36.xml"/><Relationship Id="rId133" Type="http://schemas.openxmlformats.org/officeDocument/2006/relationships/slide" Target="slides/slide37.xml"/><Relationship Id="rId220" Type="http://schemas.openxmlformats.org/officeDocument/2006/relationships/slide" Target="slides/slide124.xml"/><Relationship Id="rId221" Type="http://schemas.openxmlformats.org/officeDocument/2006/relationships/slide" Target="slides/slide125.xml"/><Relationship Id="rId222" Type="http://schemas.openxmlformats.org/officeDocument/2006/relationships/slide" Target="slides/slide126.xml"/><Relationship Id="rId223" Type="http://schemas.openxmlformats.org/officeDocument/2006/relationships/slide" Target="slides/slide127.xml"/><Relationship Id="rId224" Type="http://schemas.openxmlformats.org/officeDocument/2006/relationships/slide" Target="slides/slide128.xml"/><Relationship Id="rId225" Type="http://schemas.openxmlformats.org/officeDocument/2006/relationships/slide" Target="slides/slide129.xml"/><Relationship Id="rId226" Type="http://schemas.openxmlformats.org/officeDocument/2006/relationships/slide" Target="slides/slide130.xml"/><Relationship Id="rId227" Type="http://schemas.openxmlformats.org/officeDocument/2006/relationships/slide" Target="slides/slide131.xml"/><Relationship Id="rId228" Type="http://schemas.openxmlformats.org/officeDocument/2006/relationships/slide" Target="slides/slide132.xml"/><Relationship Id="rId229" Type="http://schemas.openxmlformats.org/officeDocument/2006/relationships/slide" Target="slides/slide133.xml"/><Relationship Id="rId134" Type="http://schemas.openxmlformats.org/officeDocument/2006/relationships/slide" Target="slides/slide38.xml"/><Relationship Id="rId135" Type="http://schemas.openxmlformats.org/officeDocument/2006/relationships/slide" Target="slides/slide39.xml"/><Relationship Id="rId136" Type="http://schemas.openxmlformats.org/officeDocument/2006/relationships/slide" Target="slides/slide40.xml"/><Relationship Id="rId137" Type="http://schemas.openxmlformats.org/officeDocument/2006/relationships/slide" Target="slides/slide41.xml"/><Relationship Id="rId138" Type="http://schemas.openxmlformats.org/officeDocument/2006/relationships/slide" Target="slides/slide42.xml"/><Relationship Id="rId139" Type="http://schemas.openxmlformats.org/officeDocument/2006/relationships/slide" Target="slides/slide43.xml"/><Relationship Id="rId285" Type="http://schemas.openxmlformats.org/officeDocument/2006/relationships/slide" Target="slides/slide189.xml"/><Relationship Id="rId286" Type="http://schemas.openxmlformats.org/officeDocument/2006/relationships/slide" Target="slides/slide190.xml"/><Relationship Id="rId287" Type="http://schemas.openxmlformats.org/officeDocument/2006/relationships/slide" Target="slides/slide191.xml"/><Relationship Id="rId288" Type="http://schemas.openxmlformats.org/officeDocument/2006/relationships/slide" Target="slides/slide192.xml"/><Relationship Id="rId289" Type="http://schemas.openxmlformats.org/officeDocument/2006/relationships/slide" Target="slides/slide193.xml"/><Relationship Id="rId310" Type="http://schemas.openxmlformats.org/officeDocument/2006/relationships/slide" Target="slides/slide214.xml"/><Relationship Id="rId311" Type="http://schemas.openxmlformats.org/officeDocument/2006/relationships/slide" Target="slides/slide215.xml"/><Relationship Id="rId312" Type="http://schemas.openxmlformats.org/officeDocument/2006/relationships/slide" Target="slides/slide216.xml"/><Relationship Id="rId313" Type="http://schemas.openxmlformats.org/officeDocument/2006/relationships/slide" Target="slides/slide217.xml"/><Relationship Id="rId314" Type="http://schemas.openxmlformats.org/officeDocument/2006/relationships/slide" Target="slides/slide218.xml"/><Relationship Id="rId315" Type="http://schemas.openxmlformats.org/officeDocument/2006/relationships/slide" Target="slides/slide219.xml"/><Relationship Id="rId316" Type="http://schemas.openxmlformats.org/officeDocument/2006/relationships/notesMaster" Target="notesMasters/notesMaster1.xml"/><Relationship Id="rId317" Type="http://schemas.openxmlformats.org/officeDocument/2006/relationships/handoutMaster" Target="handoutMasters/handoutMaster1.xml"/><Relationship Id="rId318" Type="http://schemas.openxmlformats.org/officeDocument/2006/relationships/printerSettings" Target="printerSettings/printerSettings1.bin"/><Relationship Id="rId319" Type="http://schemas.openxmlformats.org/officeDocument/2006/relationships/presProps" Target="presProps.xml"/><Relationship Id="rId290" Type="http://schemas.openxmlformats.org/officeDocument/2006/relationships/slide" Target="slides/slide194.xml"/><Relationship Id="rId291" Type="http://schemas.openxmlformats.org/officeDocument/2006/relationships/slide" Target="slides/slide195.xml"/><Relationship Id="rId292" Type="http://schemas.openxmlformats.org/officeDocument/2006/relationships/slide" Target="slides/slide196.xml"/><Relationship Id="rId293" Type="http://schemas.openxmlformats.org/officeDocument/2006/relationships/slide" Target="slides/slide197.xml"/><Relationship Id="rId294" Type="http://schemas.openxmlformats.org/officeDocument/2006/relationships/slide" Target="slides/slide198.xml"/><Relationship Id="rId295" Type="http://schemas.openxmlformats.org/officeDocument/2006/relationships/slide" Target="slides/slide199.xml"/><Relationship Id="rId296" Type="http://schemas.openxmlformats.org/officeDocument/2006/relationships/slide" Target="slides/slide200.xml"/><Relationship Id="rId40" Type="http://schemas.openxmlformats.org/officeDocument/2006/relationships/slideMaster" Target="slideMasters/slideMaster40.xml"/><Relationship Id="rId41" Type="http://schemas.openxmlformats.org/officeDocument/2006/relationships/slideMaster" Target="slideMasters/slideMaster41.xml"/><Relationship Id="rId42" Type="http://schemas.openxmlformats.org/officeDocument/2006/relationships/slideMaster" Target="slideMasters/slideMaster42.xml"/><Relationship Id="rId43" Type="http://schemas.openxmlformats.org/officeDocument/2006/relationships/slideMaster" Target="slideMasters/slideMaster43.xml"/><Relationship Id="rId44" Type="http://schemas.openxmlformats.org/officeDocument/2006/relationships/slideMaster" Target="slideMasters/slideMaster44.xml"/><Relationship Id="rId45" Type="http://schemas.openxmlformats.org/officeDocument/2006/relationships/slideMaster" Target="slideMasters/slideMaster45.xml"/><Relationship Id="rId46" Type="http://schemas.openxmlformats.org/officeDocument/2006/relationships/slideMaster" Target="slideMasters/slideMaster46.xml"/><Relationship Id="rId47" Type="http://schemas.openxmlformats.org/officeDocument/2006/relationships/slideMaster" Target="slideMasters/slideMaster47.xml"/><Relationship Id="rId48" Type="http://schemas.openxmlformats.org/officeDocument/2006/relationships/slideMaster" Target="slideMasters/slideMaster48.xml"/><Relationship Id="rId49" Type="http://schemas.openxmlformats.org/officeDocument/2006/relationships/slideMaster" Target="slideMasters/slideMaster49.xml"/><Relationship Id="rId297" Type="http://schemas.openxmlformats.org/officeDocument/2006/relationships/slide" Target="slides/slide201.xml"/><Relationship Id="rId298" Type="http://schemas.openxmlformats.org/officeDocument/2006/relationships/slide" Target="slides/slide202.xml"/><Relationship Id="rId299" Type="http://schemas.openxmlformats.org/officeDocument/2006/relationships/slide" Target="slides/slide203.xml"/><Relationship Id="rId140" Type="http://schemas.openxmlformats.org/officeDocument/2006/relationships/slide" Target="slides/slide44.xml"/><Relationship Id="rId141" Type="http://schemas.openxmlformats.org/officeDocument/2006/relationships/slide" Target="slides/slide45.xml"/><Relationship Id="rId142" Type="http://schemas.openxmlformats.org/officeDocument/2006/relationships/slide" Target="slides/slide46.xml"/><Relationship Id="rId143" Type="http://schemas.openxmlformats.org/officeDocument/2006/relationships/slide" Target="slides/slide47.xml"/><Relationship Id="rId144" Type="http://schemas.openxmlformats.org/officeDocument/2006/relationships/slide" Target="slides/slide48.xml"/><Relationship Id="rId145" Type="http://schemas.openxmlformats.org/officeDocument/2006/relationships/slide" Target="slides/slide49.xml"/><Relationship Id="rId146" Type="http://schemas.openxmlformats.org/officeDocument/2006/relationships/slide" Target="slides/slide50.xml"/><Relationship Id="rId147" Type="http://schemas.openxmlformats.org/officeDocument/2006/relationships/slide" Target="slides/slide51.xml"/><Relationship Id="rId148" Type="http://schemas.openxmlformats.org/officeDocument/2006/relationships/slide" Target="slides/slide52.xml"/><Relationship Id="rId149" Type="http://schemas.openxmlformats.org/officeDocument/2006/relationships/slide" Target="slides/slide53.xml"/><Relationship Id="rId230" Type="http://schemas.openxmlformats.org/officeDocument/2006/relationships/slide" Target="slides/slide134.xml"/><Relationship Id="rId231" Type="http://schemas.openxmlformats.org/officeDocument/2006/relationships/slide" Target="slides/slide135.xml"/><Relationship Id="rId232" Type="http://schemas.openxmlformats.org/officeDocument/2006/relationships/slide" Target="slides/slide136.xml"/><Relationship Id="rId233" Type="http://schemas.openxmlformats.org/officeDocument/2006/relationships/slide" Target="slides/slide137.xml"/><Relationship Id="rId234" Type="http://schemas.openxmlformats.org/officeDocument/2006/relationships/slide" Target="slides/slide138.xml"/><Relationship Id="rId235" Type="http://schemas.openxmlformats.org/officeDocument/2006/relationships/slide" Target="slides/slide139.xml"/><Relationship Id="rId236" Type="http://schemas.openxmlformats.org/officeDocument/2006/relationships/slide" Target="slides/slide140.xml"/><Relationship Id="rId237" Type="http://schemas.openxmlformats.org/officeDocument/2006/relationships/slide" Target="slides/slide141.xml"/><Relationship Id="rId238" Type="http://schemas.openxmlformats.org/officeDocument/2006/relationships/slide" Target="slides/slide142.xml"/><Relationship Id="rId239" Type="http://schemas.openxmlformats.org/officeDocument/2006/relationships/slide" Target="slides/slide143.xml"/><Relationship Id="rId320" Type="http://schemas.openxmlformats.org/officeDocument/2006/relationships/viewProps" Target="viewProps.xml"/><Relationship Id="rId321" Type="http://schemas.openxmlformats.org/officeDocument/2006/relationships/theme" Target="theme/theme1.xml"/><Relationship Id="rId322" Type="http://schemas.openxmlformats.org/officeDocument/2006/relationships/tableStyles" Target="tableStyles.xml"/><Relationship Id="rId50" Type="http://schemas.openxmlformats.org/officeDocument/2006/relationships/slideMaster" Target="slideMasters/slideMaster50.xml"/><Relationship Id="rId51" Type="http://schemas.openxmlformats.org/officeDocument/2006/relationships/slideMaster" Target="slideMasters/slideMaster51.xml"/><Relationship Id="rId52" Type="http://schemas.openxmlformats.org/officeDocument/2006/relationships/slideMaster" Target="slideMasters/slideMaster52.xml"/><Relationship Id="rId53" Type="http://schemas.openxmlformats.org/officeDocument/2006/relationships/slideMaster" Target="slideMasters/slideMaster53.xml"/><Relationship Id="rId54" Type="http://schemas.openxmlformats.org/officeDocument/2006/relationships/slideMaster" Target="slideMasters/slideMaster54.xml"/><Relationship Id="rId55" Type="http://schemas.openxmlformats.org/officeDocument/2006/relationships/slideMaster" Target="slideMasters/slideMaster55.xml"/><Relationship Id="rId56" Type="http://schemas.openxmlformats.org/officeDocument/2006/relationships/slideMaster" Target="slideMasters/slideMaster56.xml"/><Relationship Id="rId57" Type="http://schemas.openxmlformats.org/officeDocument/2006/relationships/slideMaster" Target="slideMasters/slideMaster57.xml"/><Relationship Id="rId58" Type="http://schemas.openxmlformats.org/officeDocument/2006/relationships/slideMaster" Target="slideMasters/slideMaster58.xml"/><Relationship Id="rId59" Type="http://schemas.openxmlformats.org/officeDocument/2006/relationships/slideMaster" Target="slideMasters/slideMaster59.xml"/><Relationship Id="rId150" Type="http://schemas.openxmlformats.org/officeDocument/2006/relationships/slide" Target="slides/slide54.xml"/><Relationship Id="rId151" Type="http://schemas.openxmlformats.org/officeDocument/2006/relationships/slide" Target="slides/slide55.xml"/><Relationship Id="rId152" Type="http://schemas.openxmlformats.org/officeDocument/2006/relationships/slide" Target="slides/slide56.xml"/><Relationship Id="rId153" Type="http://schemas.openxmlformats.org/officeDocument/2006/relationships/slide" Target="slides/slide57.xml"/><Relationship Id="rId154" Type="http://schemas.openxmlformats.org/officeDocument/2006/relationships/slide" Target="slides/slide58.xml"/><Relationship Id="rId155" Type="http://schemas.openxmlformats.org/officeDocument/2006/relationships/slide" Target="slides/slide59.xml"/><Relationship Id="rId156" Type="http://schemas.openxmlformats.org/officeDocument/2006/relationships/slide" Target="slides/slide60.xml"/><Relationship Id="rId157" Type="http://schemas.openxmlformats.org/officeDocument/2006/relationships/slide" Target="slides/slide61.xml"/><Relationship Id="rId158" Type="http://schemas.openxmlformats.org/officeDocument/2006/relationships/slide" Target="slides/slide62.xml"/><Relationship Id="rId159" Type="http://schemas.openxmlformats.org/officeDocument/2006/relationships/slide" Target="slides/slide63.xml"/><Relationship Id="rId240" Type="http://schemas.openxmlformats.org/officeDocument/2006/relationships/slide" Target="slides/slide144.xml"/><Relationship Id="rId241" Type="http://schemas.openxmlformats.org/officeDocument/2006/relationships/slide" Target="slides/slide145.xml"/><Relationship Id="rId242" Type="http://schemas.openxmlformats.org/officeDocument/2006/relationships/slide" Target="slides/slide146.xml"/><Relationship Id="rId243" Type="http://schemas.openxmlformats.org/officeDocument/2006/relationships/slide" Target="slides/slide147.xml"/><Relationship Id="rId244" Type="http://schemas.openxmlformats.org/officeDocument/2006/relationships/slide" Target="slides/slide148.xml"/><Relationship Id="rId245" Type="http://schemas.openxmlformats.org/officeDocument/2006/relationships/slide" Target="slides/slide149.xml"/><Relationship Id="rId246" Type="http://schemas.openxmlformats.org/officeDocument/2006/relationships/slide" Target="slides/slide150.xml"/><Relationship Id="rId247" Type="http://schemas.openxmlformats.org/officeDocument/2006/relationships/slide" Target="slides/slide151.xml"/><Relationship Id="rId248" Type="http://schemas.openxmlformats.org/officeDocument/2006/relationships/slide" Target="slides/slide152.xml"/><Relationship Id="rId249" Type="http://schemas.openxmlformats.org/officeDocument/2006/relationships/slide" Target="slides/slide153.xml"/><Relationship Id="rId60" Type="http://schemas.openxmlformats.org/officeDocument/2006/relationships/slideMaster" Target="slideMasters/slideMaster60.xml"/><Relationship Id="rId61" Type="http://schemas.openxmlformats.org/officeDocument/2006/relationships/slideMaster" Target="slideMasters/slideMaster61.xml"/><Relationship Id="rId62" Type="http://schemas.openxmlformats.org/officeDocument/2006/relationships/slideMaster" Target="slideMasters/slideMaster62.xml"/><Relationship Id="rId63" Type="http://schemas.openxmlformats.org/officeDocument/2006/relationships/slideMaster" Target="slideMasters/slideMaster63.xml"/><Relationship Id="rId64" Type="http://schemas.openxmlformats.org/officeDocument/2006/relationships/slideMaster" Target="slideMasters/slideMaster64.xml"/><Relationship Id="rId65" Type="http://schemas.openxmlformats.org/officeDocument/2006/relationships/slideMaster" Target="slideMasters/slideMaster65.xml"/><Relationship Id="rId66" Type="http://schemas.openxmlformats.org/officeDocument/2006/relationships/slideMaster" Target="slideMasters/slideMaster66.xml"/><Relationship Id="rId67" Type="http://schemas.openxmlformats.org/officeDocument/2006/relationships/slideMaster" Target="slideMasters/slideMaster67.xml"/><Relationship Id="rId68" Type="http://schemas.openxmlformats.org/officeDocument/2006/relationships/slideMaster" Target="slideMasters/slideMaster68.xml"/><Relationship Id="rId69" Type="http://schemas.openxmlformats.org/officeDocument/2006/relationships/slideMaster" Target="slideMasters/slideMaster69.xml"/><Relationship Id="rId160" Type="http://schemas.openxmlformats.org/officeDocument/2006/relationships/slide" Target="slides/slide64.xml"/><Relationship Id="rId161" Type="http://schemas.openxmlformats.org/officeDocument/2006/relationships/slide" Target="slides/slide65.xml"/><Relationship Id="rId162" Type="http://schemas.openxmlformats.org/officeDocument/2006/relationships/slide" Target="slides/slide66.xml"/><Relationship Id="rId163" Type="http://schemas.openxmlformats.org/officeDocument/2006/relationships/slide" Target="slides/slide67.xml"/><Relationship Id="rId164" Type="http://schemas.openxmlformats.org/officeDocument/2006/relationships/slide" Target="slides/slide68.xml"/><Relationship Id="rId165" Type="http://schemas.openxmlformats.org/officeDocument/2006/relationships/slide" Target="slides/slide69.xml"/><Relationship Id="rId166" Type="http://schemas.openxmlformats.org/officeDocument/2006/relationships/slide" Target="slides/slide70.xml"/><Relationship Id="rId167" Type="http://schemas.openxmlformats.org/officeDocument/2006/relationships/slide" Target="slides/slide71.xml"/><Relationship Id="rId168" Type="http://schemas.openxmlformats.org/officeDocument/2006/relationships/slide" Target="slides/slide72.xml"/><Relationship Id="rId169" Type="http://schemas.openxmlformats.org/officeDocument/2006/relationships/slide" Target="slides/slide73.xml"/><Relationship Id="rId250" Type="http://schemas.openxmlformats.org/officeDocument/2006/relationships/slide" Target="slides/slide154.xml"/><Relationship Id="rId251" Type="http://schemas.openxmlformats.org/officeDocument/2006/relationships/slide" Target="slides/slide155.xml"/><Relationship Id="rId252" Type="http://schemas.openxmlformats.org/officeDocument/2006/relationships/slide" Target="slides/slide156.xml"/><Relationship Id="rId253" Type="http://schemas.openxmlformats.org/officeDocument/2006/relationships/slide" Target="slides/slide157.xml"/><Relationship Id="rId254" Type="http://schemas.openxmlformats.org/officeDocument/2006/relationships/slide" Target="slides/slide158.xml"/><Relationship Id="rId255" Type="http://schemas.openxmlformats.org/officeDocument/2006/relationships/slide" Target="slides/slide159.xml"/><Relationship Id="rId256" Type="http://schemas.openxmlformats.org/officeDocument/2006/relationships/slide" Target="slides/slide160.xml"/><Relationship Id="rId257" Type="http://schemas.openxmlformats.org/officeDocument/2006/relationships/slide" Target="slides/slide161.xml"/><Relationship Id="rId258" Type="http://schemas.openxmlformats.org/officeDocument/2006/relationships/slide" Target="slides/slide162.xml"/><Relationship Id="rId259" Type="http://schemas.openxmlformats.org/officeDocument/2006/relationships/slide" Target="slides/slide163.xml"/><Relationship Id="rId100" Type="http://schemas.openxmlformats.org/officeDocument/2006/relationships/slide" Target="slides/slide4.xml"/><Relationship Id="rId101" Type="http://schemas.openxmlformats.org/officeDocument/2006/relationships/slide" Target="slides/slide5.xml"/><Relationship Id="rId102" Type="http://schemas.openxmlformats.org/officeDocument/2006/relationships/slide" Target="slides/slide6.xml"/><Relationship Id="rId103" Type="http://schemas.openxmlformats.org/officeDocument/2006/relationships/slide" Target="slides/slide7.xml"/><Relationship Id="rId104" Type="http://schemas.openxmlformats.org/officeDocument/2006/relationships/slide" Target="slides/slide8.xml"/><Relationship Id="rId105" Type="http://schemas.openxmlformats.org/officeDocument/2006/relationships/slide" Target="slides/slide9.xml"/></Relationships>
</file>

<file path=ppt/charts/_rels/chart1.xml.rels><?xml version="1.0" encoding="UTF-8" standalone="yes"?>
<Relationships xmlns="http://schemas.openxmlformats.org/package/2006/relationships"><Relationship Id="rId1" Type="http://schemas.openxmlformats.org/officeDocument/2006/relationships/oleObject" Target="Workbook1" TargetMode="External"/></Relationships>
</file>

<file path=ppt/charts/_rels/chart2.xml.rels><?xml version="1.0" encoding="UTF-8" standalone="yes"?>
<Relationships xmlns="http://schemas.openxmlformats.org/package/2006/relationships"><Relationship Id="rId1" Type="http://schemas.openxmlformats.org/officeDocument/2006/relationships/themeOverride" Target="../theme/themeOverride3.xml"/><Relationship Id="rId2" Type="http://schemas.openxmlformats.org/officeDocument/2006/relationships/package" Target="../embeddings/Microsoft_Excel_Sheet1.xlsx"/></Relationships>
</file>

<file path=ppt/charts/_rels/chart3.xml.rels><?xml version="1.0" encoding="UTF-8" standalone="yes"?>
<Relationships xmlns="http://schemas.openxmlformats.org/package/2006/relationships"><Relationship Id="rId1" Type="http://schemas.openxmlformats.org/officeDocument/2006/relationships/themeOverride" Target="../theme/themeOverride4.xml"/><Relationship Id="rId2" Type="http://schemas.openxmlformats.org/officeDocument/2006/relationships/oleObject" Target="Book3" TargetMode="External"/></Relationships>
</file>

<file path=ppt/charts/_rels/chart4.xml.rels><?xml version="1.0" encoding="UTF-8" standalone="yes"?>
<Relationships xmlns="http://schemas.openxmlformats.org/package/2006/relationships"><Relationship Id="rId1" Type="http://schemas.openxmlformats.org/officeDocument/2006/relationships/themeOverride" Target="../theme/themeOverride5.xml"/><Relationship Id="rId2" Type="http://schemas.openxmlformats.org/officeDocument/2006/relationships/oleObject" Target="file:///C:\yucai\SuperComputing2012\FlashResults_v3.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0803803587051618"/>
          <c:y val="0.0601851851851852"/>
          <c:w val="0.859270559930009"/>
          <c:h val="0.822469378827647"/>
        </c:manualLayout>
      </c:layout>
      <c:barChart>
        <c:barDir val="col"/>
        <c:grouping val="clustered"/>
        <c:varyColors val="0"/>
        <c:ser>
          <c:idx val="0"/>
          <c:order val="0"/>
          <c:tx>
            <c:strRef>
              <c:f>EDP!$B$1</c:f>
              <c:strCache>
                <c:ptCount val="1"/>
                <c:pt idx="0">
                  <c:v>AVATAR (1yr)</c:v>
                </c:pt>
              </c:strCache>
            </c:strRef>
          </c:tx>
          <c:invertIfNegative val="0"/>
          <c:cat>
            <c:strRef>
              <c:f>EDP!$A$2:$A$5</c:f>
              <c:strCache>
                <c:ptCount val="4"/>
                <c:pt idx="0">
                  <c:v>8Gb</c:v>
                </c:pt>
                <c:pt idx="1">
                  <c:v>16Gb</c:v>
                </c:pt>
                <c:pt idx="2">
                  <c:v>32Gb</c:v>
                </c:pt>
                <c:pt idx="3">
                  <c:v>64Gb</c:v>
                </c:pt>
              </c:strCache>
            </c:strRef>
          </c:cat>
          <c:val>
            <c:numRef>
              <c:f>EDP!$B$2:$B$5</c:f>
              <c:numCache>
                <c:formatCode>General</c:formatCode>
                <c:ptCount val="4"/>
                <c:pt idx="0">
                  <c:v>0.95</c:v>
                </c:pt>
                <c:pt idx="1">
                  <c:v>0.88</c:v>
                </c:pt>
                <c:pt idx="2">
                  <c:v>0.75</c:v>
                </c:pt>
                <c:pt idx="3">
                  <c:v>0.52</c:v>
                </c:pt>
              </c:numCache>
            </c:numRef>
          </c:val>
        </c:ser>
        <c:ser>
          <c:idx val="1"/>
          <c:order val="1"/>
          <c:tx>
            <c:strRef>
              <c:f>EDP!$C$1</c:f>
              <c:strCache>
                <c:ptCount val="1"/>
                <c:pt idx="0">
                  <c:v>NoRefresh</c:v>
                </c:pt>
              </c:strCache>
            </c:strRef>
          </c:tx>
          <c:invertIfNegative val="0"/>
          <c:cat>
            <c:strRef>
              <c:f>EDP!$A$2:$A$5</c:f>
              <c:strCache>
                <c:ptCount val="4"/>
                <c:pt idx="0">
                  <c:v>8Gb</c:v>
                </c:pt>
                <c:pt idx="1">
                  <c:v>16Gb</c:v>
                </c:pt>
                <c:pt idx="2">
                  <c:v>32Gb</c:v>
                </c:pt>
                <c:pt idx="3">
                  <c:v>64Gb</c:v>
                </c:pt>
              </c:strCache>
            </c:strRef>
          </c:cat>
          <c:val>
            <c:numRef>
              <c:f>EDP!$C$2:$C$5</c:f>
              <c:numCache>
                <c:formatCode>General</c:formatCode>
                <c:ptCount val="4"/>
                <c:pt idx="0">
                  <c:v>0.91</c:v>
                </c:pt>
                <c:pt idx="1">
                  <c:v>0.83</c:v>
                </c:pt>
                <c:pt idx="2">
                  <c:v>0.68</c:v>
                </c:pt>
                <c:pt idx="3">
                  <c:v>0.41</c:v>
                </c:pt>
              </c:numCache>
            </c:numRef>
          </c:val>
        </c:ser>
        <c:dLbls>
          <c:showLegendKey val="0"/>
          <c:showVal val="0"/>
          <c:showCatName val="0"/>
          <c:showSerName val="0"/>
          <c:showPercent val="0"/>
          <c:showBubbleSize val="0"/>
        </c:dLbls>
        <c:gapWidth val="150"/>
        <c:axId val="1953741960"/>
        <c:axId val="1953738936"/>
      </c:barChart>
      <c:catAx>
        <c:axId val="1953741960"/>
        <c:scaling>
          <c:orientation val="minMax"/>
        </c:scaling>
        <c:delete val="0"/>
        <c:axPos val="b"/>
        <c:majorTickMark val="out"/>
        <c:minorTickMark val="none"/>
        <c:tickLblPos val="nextTo"/>
        <c:txPr>
          <a:bodyPr/>
          <a:lstStyle/>
          <a:p>
            <a:pPr>
              <a:defRPr sz="2000"/>
            </a:pPr>
            <a:endParaRPr lang="en-US"/>
          </a:p>
        </c:txPr>
        <c:crossAx val="1953738936"/>
        <c:crosses val="autoZero"/>
        <c:auto val="1"/>
        <c:lblAlgn val="ctr"/>
        <c:lblOffset val="100"/>
        <c:noMultiLvlLbl val="0"/>
      </c:catAx>
      <c:valAx>
        <c:axId val="1953738936"/>
        <c:scaling>
          <c:orientation val="minMax"/>
        </c:scaling>
        <c:delete val="0"/>
        <c:axPos val="l"/>
        <c:majorGridlines/>
        <c:numFmt formatCode="#,##0.0" sourceLinked="0"/>
        <c:majorTickMark val="out"/>
        <c:minorTickMark val="none"/>
        <c:tickLblPos val="nextTo"/>
        <c:txPr>
          <a:bodyPr/>
          <a:lstStyle/>
          <a:p>
            <a:pPr>
              <a:defRPr sz="2000"/>
            </a:pPr>
            <a:endParaRPr lang="en-US"/>
          </a:p>
        </c:txPr>
        <c:crossAx val="1953741960"/>
        <c:crosses val="autoZero"/>
        <c:crossBetween val="between"/>
        <c:majorUnit val="0.1"/>
      </c:valAx>
    </c:plotArea>
    <c:legend>
      <c:legendPos val="r"/>
      <c:layout>
        <c:manualLayout>
          <c:xMode val="edge"/>
          <c:yMode val="edge"/>
          <c:x val="0.301287172436779"/>
          <c:y val="0.00265860517435321"/>
          <c:w val="0.655851685206016"/>
          <c:h val="0.185952901720618"/>
        </c:manualLayout>
      </c:layout>
      <c:overlay val="0"/>
      <c:txPr>
        <a:bodyPr/>
        <a:lstStyle/>
        <a:p>
          <a:pPr>
            <a:defRPr sz="2000"/>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639410542432196"/>
          <c:y val="0.0489832816770683"/>
          <c:w val="0.901336723534558"/>
          <c:h val="0.791147033611948"/>
        </c:manualLayout>
      </c:layout>
      <c:barChart>
        <c:barDir val="col"/>
        <c:grouping val="clustered"/>
        <c:varyColors val="1"/>
        <c:ser>
          <c:idx val="0"/>
          <c:order val="0"/>
          <c:tx>
            <c:strRef>
              <c:f>Sheet1!$B$1</c:f>
              <c:strCache>
                <c:ptCount val="1"/>
                <c:pt idx="0">
                  <c:v>System/Application Crash</c:v>
                </c:pt>
              </c:strCache>
            </c:strRef>
          </c:tx>
          <c:invertIfNegative val="0"/>
          <c:dPt>
            <c:idx val="0"/>
            <c:invertIfNegative val="0"/>
            <c:bubble3D val="0"/>
            <c:spPr>
              <a:gradFill rotWithShape="1">
                <a:gsLst>
                  <a:gs pos="0">
                    <a:schemeClr val="accent5">
                      <a:shade val="65000"/>
                      <a:satMod val="103000"/>
                      <a:lumMod val="102000"/>
                      <a:tint val="94000"/>
                    </a:schemeClr>
                  </a:gs>
                  <a:gs pos="50000">
                    <a:schemeClr val="accent5">
                      <a:shade val="65000"/>
                      <a:satMod val="110000"/>
                      <a:lumMod val="100000"/>
                      <a:shade val="100000"/>
                    </a:schemeClr>
                  </a:gs>
                  <a:gs pos="100000">
                    <a:schemeClr val="accent5">
                      <a:shade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dPt>
          <c:dPt>
            <c:idx val="1"/>
            <c:invertIfNegative val="0"/>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dPt>
          <c:dPt>
            <c:idx val="2"/>
            <c:invertIfNegative val="0"/>
            <c:bubble3D val="0"/>
            <c:spPr>
              <a:gradFill rotWithShape="1">
                <a:gsLst>
                  <a:gs pos="0">
                    <a:schemeClr val="accent5">
                      <a:tint val="65000"/>
                      <a:satMod val="103000"/>
                      <a:lumMod val="102000"/>
                      <a:tint val="94000"/>
                    </a:schemeClr>
                  </a:gs>
                  <a:gs pos="50000">
                    <a:schemeClr val="accent5">
                      <a:tint val="65000"/>
                      <a:satMod val="110000"/>
                      <a:lumMod val="100000"/>
                      <a:shade val="100000"/>
                    </a:schemeClr>
                  </a:gs>
                  <a:gs pos="100000">
                    <a:schemeClr val="accent5">
                      <a:tint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dPt>
          <c:errBars>
            <c:errBarType val="both"/>
            <c:errValType val="cust"/>
            <c:noEndCap val="0"/>
            <c:plus>
              <c:numRef>
                <c:f>Sheet1!$D$2:$D$4</c:f>
                <c:numCache>
                  <c:formatCode>General</c:formatCode>
                  <c:ptCount val="3"/>
                  <c:pt idx="0">
                    <c:v>0.2847</c:v>
                  </c:pt>
                  <c:pt idx="1">
                    <c:v>0.143</c:v>
                  </c:pt>
                  <c:pt idx="2">
                    <c:v>0.237</c:v>
                  </c:pt>
                </c:numCache>
              </c:numRef>
            </c:plus>
            <c:minus>
              <c:numRef>
                <c:f>Sheet1!$D$2:$D$4</c:f>
                <c:numCache>
                  <c:formatCode>General</c:formatCode>
                  <c:ptCount val="3"/>
                  <c:pt idx="0">
                    <c:v>0.2847</c:v>
                  </c:pt>
                  <c:pt idx="1">
                    <c:v>0.143</c:v>
                  </c:pt>
                  <c:pt idx="2">
                    <c:v>0.237</c:v>
                  </c:pt>
                </c:numCache>
              </c:numRef>
            </c:minus>
            <c:spPr>
              <a:noFill/>
              <a:ln w="25400" cap="flat" cmpd="sng" algn="ctr">
                <a:solidFill>
                  <a:schemeClr val="tx1">
                    <a:lumMod val="65000"/>
                    <a:lumOff val="35000"/>
                  </a:schemeClr>
                </a:solidFill>
                <a:round/>
              </a:ln>
              <a:effectLst/>
            </c:spPr>
          </c:errBars>
          <c:cat>
            <c:strRef>
              <c:f>Sheet1!$A$2:$A$4</c:f>
              <c:strCache>
                <c:ptCount val="3"/>
                <c:pt idx="0">
                  <c:v>App/Data A</c:v>
                </c:pt>
                <c:pt idx="1">
                  <c:v>App/Data B</c:v>
                </c:pt>
                <c:pt idx="2">
                  <c:v>App/Data C</c:v>
                </c:pt>
              </c:strCache>
            </c:strRef>
          </c:cat>
          <c:val>
            <c:numRef>
              <c:f>Sheet1!$B$2:$B$4</c:f>
              <c:numCache>
                <c:formatCode>General</c:formatCode>
                <c:ptCount val="3"/>
                <c:pt idx="0">
                  <c:v>1.041365345675441</c:v>
                </c:pt>
                <c:pt idx="1">
                  <c:v>0.638977635782748</c:v>
                </c:pt>
                <c:pt idx="2">
                  <c:v>0.247729149463254</c:v>
                </c:pt>
              </c:numCache>
            </c:numRef>
          </c:val>
        </c:ser>
        <c:dLbls>
          <c:showLegendKey val="0"/>
          <c:showVal val="0"/>
          <c:showCatName val="0"/>
          <c:showSerName val="0"/>
          <c:showPercent val="0"/>
          <c:showBubbleSize val="0"/>
        </c:dLbls>
        <c:gapWidth val="60"/>
        <c:overlap val="-24"/>
        <c:axId val="1957324552"/>
        <c:axId val="1957328184"/>
      </c:barChart>
      <c:catAx>
        <c:axId val="1957324552"/>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1957328184"/>
        <c:crosses val="autoZero"/>
        <c:auto val="1"/>
        <c:lblAlgn val="ctr"/>
        <c:lblOffset val="100"/>
        <c:noMultiLvlLbl val="0"/>
      </c:catAx>
      <c:valAx>
        <c:axId val="1957328184"/>
        <c:scaling>
          <c:orientation val="minMax"/>
          <c:min val="0.0"/>
        </c:scaling>
        <c:delete val="1"/>
        <c:axPos val="l"/>
        <c:title>
          <c:tx>
            <c:rich>
              <a:bodyPr rot="-54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r>
                  <a:rPr lang="en-US"/>
                  <a:t>Memory error vulnerability</a:t>
                </a:r>
              </a:p>
            </c:rich>
          </c:tx>
          <c:layout/>
          <c:overlay val="0"/>
          <c:spPr>
            <a:noFill/>
            <a:ln>
              <a:noFill/>
            </a:ln>
            <a:effectLst/>
          </c:spPr>
        </c:title>
        <c:numFmt formatCode="General" sourceLinked="1"/>
        <c:majorTickMark val="none"/>
        <c:minorTickMark val="none"/>
        <c:tickLblPos val="nextTo"/>
        <c:crossAx val="1957324552"/>
        <c:crosses val="autoZero"/>
        <c:crossBetween val="between"/>
      </c:valAx>
      <c:spPr>
        <a:noFill/>
        <a:ln>
          <a:noFill/>
        </a:ln>
        <a:effectLst/>
      </c:spPr>
    </c:plotArea>
    <c:plotVisOnly val="1"/>
    <c:dispBlanksAs val="gap"/>
    <c:showDLblsOverMax val="0"/>
  </c:chart>
  <c:spPr>
    <a:noFill/>
    <a:ln>
      <a:noFill/>
    </a:ln>
    <a:effectLst/>
  </c:spPr>
  <c:txPr>
    <a:bodyPr/>
    <a:lstStyle/>
    <a:p>
      <a:pPr>
        <a:defRPr sz="2800"/>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09923150187944"/>
          <c:y val="0.106912200491068"/>
          <c:w val="0.86976290706044"/>
          <c:h val="0.78998137329608"/>
        </c:manualLayout>
      </c:layout>
      <c:barChart>
        <c:barDir val="col"/>
        <c:grouping val="clustered"/>
        <c:varyColors val="0"/>
        <c:ser>
          <c:idx val="0"/>
          <c:order val="0"/>
          <c:tx>
            <c:strRef>
              <c:f>Sheet3!$K$6</c:f>
              <c:strCache>
                <c:ptCount val="1"/>
                <c:pt idx="0">
                  <c:v>Base (No-Refresh)</c:v>
                </c:pt>
              </c:strCache>
            </c:strRef>
          </c:tx>
          <c:invertIfNegative val="0"/>
          <c:cat>
            <c:strRef>
              <c:f>Sheet3!$J$7:$J$12</c:f>
              <c:strCache>
                <c:ptCount val="6"/>
                <c:pt idx="0">
                  <c:v>512b-BCH</c:v>
                </c:pt>
                <c:pt idx="1">
                  <c:v>1k-BCH</c:v>
                </c:pt>
                <c:pt idx="2">
                  <c:v>2k-BCH</c:v>
                </c:pt>
                <c:pt idx="3">
                  <c:v>4k-BCH</c:v>
                </c:pt>
                <c:pt idx="4">
                  <c:v>8k-BCH</c:v>
                </c:pt>
                <c:pt idx="5">
                  <c:v>32k-BCH</c:v>
                </c:pt>
              </c:strCache>
            </c:strRef>
          </c:cat>
          <c:val>
            <c:numRef>
              <c:f>Sheet3!$K$7:$K$12</c:f>
              <c:numCache>
                <c:formatCode>General</c:formatCode>
                <c:ptCount val="6"/>
                <c:pt idx="0">
                  <c:v>1.0</c:v>
                </c:pt>
                <c:pt idx="1">
                  <c:v>2.3</c:v>
                </c:pt>
                <c:pt idx="2">
                  <c:v>3.4</c:v>
                </c:pt>
                <c:pt idx="3">
                  <c:v>3.6</c:v>
                </c:pt>
                <c:pt idx="4">
                  <c:v>3.7</c:v>
                </c:pt>
                <c:pt idx="5">
                  <c:v>4.0</c:v>
                </c:pt>
              </c:numCache>
            </c:numRef>
          </c:val>
        </c:ser>
        <c:ser>
          <c:idx val="1"/>
          <c:order val="1"/>
          <c:tx>
            <c:strRef>
              <c:f>Sheet3!$L$6</c:f>
              <c:strCache>
                <c:ptCount val="1"/>
                <c:pt idx="0">
                  <c:v>Remapping-Based FCR</c:v>
                </c:pt>
              </c:strCache>
            </c:strRef>
          </c:tx>
          <c:invertIfNegative val="0"/>
          <c:cat>
            <c:strRef>
              <c:f>Sheet3!$J$7:$J$12</c:f>
              <c:strCache>
                <c:ptCount val="6"/>
                <c:pt idx="0">
                  <c:v>512b-BCH</c:v>
                </c:pt>
                <c:pt idx="1">
                  <c:v>1k-BCH</c:v>
                </c:pt>
                <c:pt idx="2">
                  <c:v>2k-BCH</c:v>
                </c:pt>
                <c:pt idx="3">
                  <c:v>4k-BCH</c:v>
                </c:pt>
                <c:pt idx="4">
                  <c:v>8k-BCH</c:v>
                </c:pt>
                <c:pt idx="5">
                  <c:v>32k-BCH</c:v>
                </c:pt>
              </c:strCache>
            </c:strRef>
          </c:cat>
          <c:val>
            <c:numRef>
              <c:f>Sheet3!$L$7:$L$12</c:f>
              <c:numCache>
                <c:formatCode>General</c:formatCode>
                <c:ptCount val="6"/>
                <c:pt idx="0">
                  <c:v>9.6244088042609</c:v>
                </c:pt>
                <c:pt idx="1">
                  <c:v>21.32900583686948</c:v>
                </c:pt>
                <c:pt idx="2">
                  <c:v>26.71108109507664</c:v>
                </c:pt>
                <c:pt idx="3">
                  <c:v>31.20275191375376</c:v>
                </c:pt>
                <c:pt idx="4">
                  <c:v>34.41247771668449</c:v>
                </c:pt>
                <c:pt idx="5">
                  <c:v>42.83041683542491</c:v>
                </c:pt>
              </c:numCache>
            </c:numRef>
          </c:val>
        </c:ser>
        <c:ser>
          <c:idx val="2"/>
          <c:order val="2"/>
          <c:tx>
            <c:strRef>
              <c:f>Sheet3!$M$6</c:f>
              <c:strCache>
                <c:ptCount val="1"/>
                <c:pt idx="0">
                  <c:v>Hybrid FCR</c:v>
                </c:pt>
              </c:strCache>
            </c:strRef>
          </c:tx>
          <c:invertIfNegative val="0"/>
          <c:cat>
            <c:strRef>
              <c:f>Sheet3!$J$7:$J$12</c:f>
              <c:strCache>
                <c:ptCount val="6"/>
                <c:pt idx="0">
                  <c:v>512b-BCH</c:v>
                </c:pt>
                <c:pt idx="1">
                  <c:v>1k-BCH</c:v>
                </c:pt>
                <c:pt idx="2">
                  <c:v>2k-BCH</c:v>
                </c:pt>
                <c:pt idx="3">
                  <c:v>4k-BCH</c:v>
                </c:pt>
                <c:pt idx="4">
                  <c:v>8k-BCH</c:v>
                </c:pt>
                <c:pt idx="5">
                  <c:v>32k-BCH</c:v>
                </c:pt>
              </c:strCache>
            </c:strRef>
          </c:cat>
          <c:val>
            <c:numRef>
              <c:f>Sheet3!$M$7:$M$12</c:f>
              <c:numCache>
                <c:formatCode>General</c:formatCode>
                <c:ptCount val="6"/>
                <c:pt idx="0">
                  <c:v>31.398108173635</c:v>
                </c:pt>
                <c:pt idx="1">
                  <c:v>68.25281867798235</c:v>
                </c:pt>
                <c:pt idx="2">
                  <c:v>85.47545950424523</c:v>
                </c:pt>
                <c:pt idx="3">
                  <c:v>99.84880612401203</c:v>
                </c:pt>
                <c:pt idx="4">
                  <c:v>110.1199286933904</c:v>
                </c:pt>
                <c:pt idx="5">
                  <c:v>137.0573338733597</c:v>
                </c:pt>
              </c:numCache>
            </c:numRef>
          </c:val>
        </c:ser>
        <c:ser>
          <c:idx val="3"/>
          <c:order val="3"/>
          <c:tx>
            <c:strRef>
              <c:f>Sheet3!$N$6</c:f>
              <c:strCache>
                <c:ptCount val="1"/>
                <c:pt idx="0">
                  <c:v>Adaptive FCR</c:v>
                </c:pt>
              </c:strCache>
            </c:strRef>
          </c:tx>
          <c:invertIfNegative val="0"/>
          <c:cat>
            <c:strRef>
              <c:f>Sheet3!$J$7:$J$12</c:f>
              <c:strCache>
                <c:ptCount val="6"/>
                <c:pt idx="0">
                  <c:v>512b-BCH</c:v>
                </c:pt>
                <c:pt idx="1">
                  <c:v>1k-BCH</c:v>
                </c:pt>
                <c:pt idx="2">
                  <c:v>2k-BCH</c:v>
                </c:pt>
                <c:pt idx="3">
                  <c:v>4k-BCH</c:v>
                </c:pt>
                <c:pt idx="4">
                  <c:v>8k-BCH</c:v>
                </c:pt>
                <c:pt idx="5">
                  <c:v>32k-BCH</c:v>
                </c:pt>
              </c:strCache>
            </c:strRef>
          </c:cat>
          <c:val>
            <c:numRef>
              <c:f>Sheet3!$N$7:$N$12</c:f>
              <c:numCache>
                <c:formatCode>General</c:formatCode>
                <c:ptCount val="6"/>
                <c:pt idx="0">
                  <c:v>46.5971622604525</c:v>
                </c:pt>
                <c:pt idx="1">
                  <c:v>102.3792280169735</c:v>
                </c:pt>
                <c:pt idx="2">
                  <c:v>128.2131892563677</c:v>
                </c:pt>
                <c:pt idx="3">
                  <c:v>149.773209186018</c:v>
                </c:pt>
                <c:pt idx="4">
                  <c:v>165.1798930400856</c:v>
                </c:pt>
                <c:pt idx="5">
                  <c:v>197.876525779663</c:v>
                </c:pt>
              </c:numCache>
            </c:numRef>
          </c:val>
        </c:ser>
        <c:dLbls>
          <c:showLegendKey val="0"/>
          <c:showVal val="0"/>
          <c:showCatName val="0"/>
          <c:showSerName val="0"/>
          <c:showPercent val="0"/>
          <c:showBubbleSize val="0"/>
        </c:dLbls>
        <c:gapWidth val="150"/>
        <c:axId val="1761256440"/>
        <c:axId val="1761259560"/>
      </c:barChart>
      <c:catAx>
        <c:axId val="1761256440"/>
        <c:scaling>
          <c:orientation val="minMax"/>
        </c:scaling>
        <c:delete val="0"/>
        <c:axPos val="b"/>
        <c:majorTickMark val="out"/>
        <c:minorTickMark val="none"/>
        <c:tickLblPos val="nextTo"/>
        <c:txPr>
          <a:bodyPr/>
          <a:lstStyle/>
          <a:p>
            <a:pPr>
              <a:defRPr sz="2000"/>
            </a:pPr>
            <a:endParaRPr lang="en-US"/>
          </a:p>
        </c:txPr>
        <c:crossAx val="1761259560"/>
        <c:crosses val="autoZero"/>
        <c:auto val="1"/>
        <c:lblAlgn val="ctr"/>
        <c:lblOffset val="100"/>
        <c:noMultiLvlLbl val="0"/>
      </c:catAx>
      <c:valAx>
        <c:axId val="1761259560"/>
        <c:scaling>
          <c:orientation val="minMax"/>
          <c:max val="200.0"/>
        </c:scaling>
        <c:delete val="0"/>
        <c:axPos val="l"/>
        <c:majorGridlines/>
        <c:title>
          <c:tx>
            <c:rich>
              <a:bodyPr rot="-5400000" vert="horz"/>
              <a:lstStyle/>
              <a:p>
                <a:pPr>
                  <a:defRPr sz="2400"/>
                </a:pPr>
                <a:r>
                  <a:rPr lang="en-US" sz="2400" dirty="0" smtClean="0"/>
                  <a:t>Normalized Lifetime</a:t>
                </a:r>
                <a:endParaRPr lang="en-US" sz="2400" dirty="0"/>
              </a:p>
            </c:rich>
          </c:tx>
          <c:layout/>
          <c:overlay val="0"/>
        </c:title>
        <c:numFmt formatCode="General" sourceLinked="1"/>
        <c:majorTickMark val="out"/>
        <c:minorTickMark val="none"/>
        <c:tickLblPos val="nextTo"/>
        <c:txPr>
          <a:bodyPr/>
          <a:lstStyle/>
          <a:p>
            <a:pPr>
              <a:defRPr sz="1800"/>
            </a:pPr>
            <a:endParaRPr lang="en-US"/>
          </a:p>
        </c:txPr>
        <c:crossAx val="1761256440"/>
        <c:crosses val="autoZero"/>
        <c:crossBetween val="between"/>
      </c:valAx>
    </c:plotArea>
    <c:legend>
      <c:legendPos val="t"/>
      <c:layout>
        <c:manualLayout>
          <c:xMode val="edge"/>
          <c:yMode val="edge"/>
          <c:x val="0.119477604416213"/>
          <c:y val="0.11856767904012"/>
          <c:w val="0.353305490776485"/>
          <c:h val="0.284798931383577"/>
        </c:manualLayout>
      </c:layout>
      <c:overlay val="0"/>
      <c:spPr>
        <a:solidFill>
          <a:srgbClr val="FFFFFF"/>
        </a:solidFill>
      </c:spPr>
      <c:txPr>
        <a:bodyPr/>
        <a:lstStyle/>
        <a:p>
          <a:pPr>
            <a:defRPr sz="2000"/>
          </a:pPr>
          <a:endParaRPr lang="en-US"/>
        </a:p>
      </c:txPr>
    </c:legend>
    <c:plotVisOnly val="1"/>
    <c:dispBlanksAs val="gap"/>
    <c:showDLblsOverMax val="0"/>
  </c:chart>
  <c:spPr>
    <a:ln>
      <a:noFill/>
    </a:ln>
  </c:sp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tx>
            <c:strRef>
              <c:f>graphs!$T$122</c:f>
              <c:strCache>
                <c:ptCount val="1"/>
                <c:pt idx="0">
                  <c:v>Remapping-based Refresh</c:v>
                </c:pt>
              </c:strCache>
            </c:strRef>
          </c:tx>
          <c:spPr>
            <a:solidFill>
              <a:srgbClr val="0000FF"/>
            </a:solidFill>
            <a:ln>
              <a:solidFill>
                <a:srgbClr val="0000FF"/>
              </a:solidFill>
            </a:ln>
          </c:spPr>
          <c:invertIfNegative val="0"/>
          <c:cat>
            <c:strRef>
              <c:f>graphs!$U$121:$Y$121</c:f>
              <c:strCache>
                <c:ptCount val="5"/>
                <c:pt idx="0">
                  <c:v>1 Year</c:v>
                </c:pt>
                <c:pt idx="1">
                  <c:v>3 Months</c:v>
                </c:pt>
                <c:pt idx="2">
                  <c:v>3 Weeks</c:v>
                </c:pt>
                <c:pt idx="3">
                  <c:v>3 Days</c:v>
                </c:pt>
                <c:pt idx="4">
                  <c:v>1 Day</c:v>
                </c:pt>
              </c:strCache>
            </c:strRef>
          </c:cat>
          <c:val>
            <c:numRef>
              <c:f>graphs!$U$122:$Y$122</c:f>
              <c:numCache>
                <c:formatCode>0.00%</c:formatCode>
                <c:ptCount val="5"/>
                <c:pt idx="0">
                  <c:v>0.0002</c:v>
                </c:pt>
                <c:pt idx="1">
                  <c:v>0.000900000000000002</c:v>
                </c:pt>
                <c:pt idx="2">
                  <c:v>0.00370000000000001</c:v>
                </c:pt>
                <c:pt idx="3">
                  <c:v>0.0260000000000001</c:v>
                </c:pt>
                <c:pt idx="4">
                  <c:v>0.0780000000000001</c:v>
                </c:pt>
              </c:numCache>
            </c:numRef>
          </c:val>
        </c:ser>
        <c:ser>
          <c:idx val="1"/>
          <c:order val="1"/>
          <c:tx>
            <c:strRef>
              <c:f>graphs!$T$123</c:f>
              <c:strCache>
                <c:ptCount val="1"/>
                <c:pt idx="0">
                  <c:v>Hybrid Refresh</c:v>
                </c:pt>
              </c:strCache>
            </c:strRef>
          </c:tx>
          <c:spPr>
            <a:solidFill>
              <a:schemeClr val="tx2">
                <a:lumMod val="75000"/>
              </a:schemeClr>
            </a:solidFill>
          </c:spPr>
          <c:invertIfNegative val="0"/>
          <c:cat>
            <c:strRef>
              <c:f>graphs!$U$121:$Y$121</c:f>
              <c:strCache>
                <c:ptCount val="5"/>
                <c:pt idx="0">
                  <c:v>1 Year</c:v>
                </c:pt>
                <c:pt idx="1">
                  <c:v>3 Months</c:v>
                </c:pt>
                <c:pt idx="2">
                  <c:v>3 Weeks</c:v>
                </c:pt>
                <c:pt idx="3">
                  <c:v>3 Days</c:v>
                </c:pt>
                <c:pt idx="4">
                  <c:v>1 Day</c:v>
                </c:pt>
              </c:strCache>
            </c:strRef>
          </c:cat>
          <c:val>
            <c:numRef>
              <c:f>graphs!$U$123:$Y$123</c:f>
              <c:numCache>
                <c:formatCode>0.00%</c:formatCode>
                <c:ptCount val="5"/>
                <c:pt idx="0">
                  <c:v>0.0002</c:v>
                </c:pt>
                <c:pt idx="1">
                  <c:v>0.000500000000000001</c:v>
                </c:pt>
                <c:pt idx="2">
                  <c:v>0.00260000000000001</c:v>
                </c:pt>
                <c:pt idx="3">
                  <c:v>0.0183</c:v>
                </c:pt>
                <c:pt idx="4">
                  <c:v>0.0550000000000001</c:v>
                </c:pt>
              </c:numCache>
            </c:numRef>
          </c:val>
        </c:ser>
        <c:dLbls>
          <c:showLegendKey val="0"/>
          <c:showVal val="0"/>
          <c:showCatName val="0"/>
          <c:showSerName val="0"/>
          <c:showPercent val="0"/>
          <c:showBubbleSize val="0"/>
        </c:dLbls>
        <c:gapWidth val="150"/>
        <c:axId val="-2023985384"/>
        <c:axId val="-2023982408"/>
      </c:barChart>
      <c:catAx>
        <c:axId val="-2023985384"/>
        <c:scaling>
          <c:orientation val="minMax"/>
        </c:scaling>
        <c:delete val="0"/>
        <c:axPos val="b"/>
        <c:majorTickMark val="out"/>
        <c:minorTickMark val="none"/>
        <c:tickLblPos val="nextTo"/>
        <c:crossAx val="-2023982408"/>
        <c:crosses val="autoZero"/>
        <c:auto val="1"/>
        <c:lblAlgn val="ctr"/>
        <c:lblOffset val="100"/>
        <c:noMultiLvlLbl val="0"/>
      </c:catAx>
      <c:valAx>
        <c:axId val="-2023982408"/>
        <c:scaling>
          <c:orientation val="minMax"/>
        </c:scaling>
        <c:delete val="0"/>
        <c:axPos val="l"/>
        <c:majorGridlines/>
        <c:title>
          <c:tx>
            <c:rich>
              <a:bodyPr rot="-5400000" vert="horz"/>
              <a:lstStyle/>
              <a:p>
                <a:pPr>
                  <a:defRPr/>
                </a:pPr>
                <a:r>
                  <a:rPr lang="en-US"/>
                  <a:t>Energy Overhead</a:t>
                </a:r>
              </a:p>
            </c:rich>
          </c:tx>
          <c:layout>
            <c:manualLayout>
              <c:xMode val="edge"/>
              <c:yMode val="edge"/>
              <c:x val="0.0113636363636364"/>
              <c:y val="0.266537673644454"/>
            </c:manualLayout>
          </c:layout>
          <c:overlay val="0"/>
        </c:title>
        <c:numFmt formatCode="0%" sourceLinked="0"/>
        <c:majorTickMark val="out"/>
        <c:minorTickMark val="none"/>
        <c:tickLblPos val="nextTo"/>
        <c:crossAx val="-2023985384"/>
        <c:crosses val="autoZero"/>
        <c:crossBetween val="between"/>
      </c:valAx>
    </c:plotArea>
    <c:legend>
      <c:legendPos val="t"/>
      <c:layout>
        <c:manualLayout>
          <c:xMode val="edge"/>
          <c:yMode val="edge"/>
          <c:x val="0.16788684084944"/>
          <c:y val="0.0492666922732221"/>
          <c:w val="0.630867426536719"/>
          <c:h val="0.0825923194645986"/>
        </c:manualLayout>
      </c:layout>
      <c:overlay val="0"/>
    </c:legend>
    <c:plotVisOnly val="1"/>
    <c:dispBlanksAs val="gap"/>
    <c:showDLblsOverMax val="0"/>
  </c:chart>
  <c:spPr>
    <a:ln>
      <a:noFill/>
    </a:ln>
  </c:spPr>
  <c:txPr>
    <a:bodyPr/>
    <a:lstStyle/>
    <a:p>
      <a:pPr>
        <a:defRPr sz="1600"/>
      </a:pPr>
      <a:endParaRPr lang="en-US"/>
    </a:p>
  </c:txPr>
  <c:externalData r:id="rId2">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63.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6.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1.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02.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02.wmf"/><Relationship Id="rId2" Type="http://schemas.openxmlformats.org/officeDocument/2006/relationships/image" Target="../media/image103.wmf"/><Relationship Id="rId3" Type="http://schemas.openxmlformats.org/officeDocument/2006/relationships/image" Target="../media/image104.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06.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09.wmf"/><Relationship Id="rId2" Type="http://schemas.openxmlformats.org/officeDocument/2006/relationships/image" Target="../media/image110.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3/12/16</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3/12/16</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2.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3.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4.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5.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6.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7.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4.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0.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3.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8.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7.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2.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4.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3.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6.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7.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8.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5.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8.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0.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3.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5.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9.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2.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a:t>
            </a:fld>
            <a:endParaRPr lang="en-US">
              <a:solidFill>
                <a:prstClr val="black"/>
              </a:solidFill>
              <a:latin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5088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US">
              <a:latin typeface="Calibri" charset="0"/>
            </a:endParaRPr>
          </a:p>
        </p:txBody>
      </p:sp>
      <p:sp>
        <p:nvSpPr>
          <p:cNvPr id="25088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EFE2350-F2DF-964B-A38F-A60565610F04}" type="slidenum">
              <a:rPr lang="en-US" sz="1200">
                <a:solidFill>
                  <a:srgbClr val="000000"/>
                </a:solidFill>
                <a:latin typeface="Calibri" charset="0"/>
                <a:cs typeface="Arial" charset="0"/>
              </a:rPr>
              <a:pPr eaLnBrk="1" hangingPunct="1"/>
              <a:t>5</a:t>
            </a:fld>
            <a:endParaRPr lang="en-US" sz="1200">
              <a:solidFill>
                <a:srgbClr val="000000"/>
              </a:solidFill>
              <a:latin typeface="Calibri" charset="0"/>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latin typeface="Calibri"/>
              </a:rPr>
              <a:pPr/>
              <a:t>6</a:t>
            </a:fld>
            <a:endParaRPr lang="en-US">
              <a:solidFill>
                <a:prstClr val="black"/>
              </a:solidFill>
              <a:latin typeface="Calibri"/>
            </a:endParaRPr>
          </a:p>
        </p:txBody>
      </p:sp>
    </p:spTree>
    <p:extLst>
      <p:ext uri="{BB962C8B-B14F-4D97-AF65-F5344CB8AC3E}">
        <p14:creationId xmlns:p14="http://schemas.microsoft.com/office/powerpoint/2010/main" val="30980759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this figure, the x-axis is</a:t>
            </a:r>
            <a:r>
              <a:rPr lang="en-US" baseline="0" dirty="0" smtClean="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latin typeface="Calibri"/>
              </a:rPr>
              <a:pPr/>
              <a:t>7</a:t>
            </a:fld>
            <a:endParaRPr lang="en-US">
              <a:solidFill>
                <a:prstClr val="black"/>
              </a:solidFill>
              <a:latin typeface="Calibri"/>
            </a:endParaRPr>
          </a:p>
        </p:txBody>
      </p:sp>
    </p:spTree>
    <p:extLst>
      <p:ext uri="{BB962C8B-B14F-4D97-AF65-F5344CB8AC3E}">
        <p14:creationId xmlns:p14="http://schemas.microsoft.com/office/powerpoint/2010/main" val="42006649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demonstrate the</a:t>
            </a:r>
            <a:r>
              <a:rPr lang="en-US" baseline="0" dirty="0" smtClean="0"/>
              <a:t> errors on multiple x86 systems. </a:t>
            </a:r>
            <a:r>
              <a:rPr lang="en-US" dirty="0" smtClean="0"/>
              <a:t>Shown to the bottom-left is a</a:t>
            </a:r>
            <a:r>
              <a:rPr lang="en-US" baseline="0" dirty="0" smtClean="0"/>
              <a:t> “disturbance kernel”. When executed, it forces two rows to be opened and closed one after the other – over and over again. Consequently</a:t>
            </a:r>
            <a:r>
              <a:rPr lang="en-US" dirty="0" smtClean="0"/>
              <a:t>, it induces many errors in the module.</a:t>
            </a:r>
          </a:p>
        </p:txBody>
      </p:sp>
      <p:sp>
        <p:nvSpPr>
          <p:cNvPr id="4" name="Slide Number Placeholder 3"/>
          <p:cNvSpPr>
            <a:spLocks noGrp="1"/>
          </p:cNvSpPr>
          <p:nvPr>
            <p:ph type="sldNum" sz="quarter" idx="10"/>
          </p:nvPr>
        </p:nvSpPr>
        <p:spPr/>
        <p:txBody>
          <a:bodyPr/>
          <a:lstStyle/>
          <a:p>
            <a:fld id="{C8AAB90D-FD29-4A5F-A91F-CD65CF7CAC8F}" type="slidenum">
              <a:rPr lang="en-US" smtClean="0">
                <a:solidFill>
                  <a:prstClr val="black"/>
                </a:solidFill>
                <a:latin typeface="Calibri"/>
              </a:rPr>
              <a:pPr/>
              <a:t>8</a:t>
            </a:fld>
            <a:endParaRPr lang="en-US">
              <a:solidFill>
                <a:prstClr val="black"/>
              </a:solidFill>
              <a:latin typeface="Calibri"/>
            </a:endParaRPr>
          </a:p>
        </p:txBody>
      </p:sp>
    </p:spTree>
    <p:extLst>
      <p:ext uri="{BB962C8B-B14F-4D97-AF65-F5344CB8AC3E}">
        <p14:creationId xmlns:p14="http://schemas.microsoft.com/office/powerpoint/2010/main" val="9277203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a:t>
            </a:r>
            <a:r>
              <a:rPr lang="en-US" baseline="0" dirty="0" smtClean="0"/>
              <a:t> we executed the code on four different processors, all four of them yielded errors. Intel </a:t>
            </a:r>
            <a:r>
              <a:rPr lang="en-US" baseline="0" dirty="0" err="1" smtClean="0"/>
              <a:t>Haswell</a:t>
            </a:r>
            <a:r>
              <a:rPr lang="en-US" baseline="0" dirty="0" smtClean="0"/>
              <a:t> has the most errors, at 23 thousand, because it has the highest rate of accessing DRAM.</a:t>
            </a:r>
          </a:p>
          <a:p>
            <a:endParaRPr lang="en-US" baseline="0" dirty="0" smtClean="0"/>
          </a:p>
          <a:p>
            <a:r>
              <a:rPr lang="en-US" baseline="0" dirty="0" smtClean="0"/>
              <a:t>Later on, I’ll show that we can induce as many as ten million disturbance errors in a more controlled environment.</a:t>
            </a:r>
          </a:p>
          <a:p>
            <a:endParaRPr lang="en-US" baseline="0" dirty="0" smtClean="0"/>
          </a:p>
          <a:p>
            <a:r>
              <a:rPr lang="en-US" baseline="0" dirty="0" smtClean="0"/>
              <a:t>From this, we conclude that disturbance errors are a serious reliability issue.</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latin typeface="Calibri"/>
              </a:rPr>
              <a:pPr/>
              <a:t>9</a:t>
            </a:fld>
            <a:endParaRPr lang="en-US">
              <a:solidFill>
                <a:prstClr val="black"/>
              </a:solidFill>
              <a:latin typeface="Calibri"/>
            </a:endParaRPr>
          </a:p>
        </p:txBody>
      </p:sp>
    </p:spTree>
    <p:extLst>
      <p:ext uri="{BB962C8B-B14F-4D97-AF65-F5344CB8AC3E}">
        <p14:creationId xmlns:p14="http://schemas.microsoft.com/office/powerpoint/2010/main" val="30462935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Picture from the article:</a:t>
            </a:r>
          </a:p>
          <a:p>
            <a:r>
              <a:rPr lang="en-US" dirty="0" smtClean="0"/>
              <a:t>http://</a:t>
            </a:r>
            <a:r>
              <a:rPr lang="en-US" dirty="0" err="1" smtClean="0"/>
              <a:t>thehackernews.com</a:t>
            </a:r>
            <a:r>
              <a:rPr lang="en-US" dirty="0" smtClean="0"/>
              <a:t>/2015/03/dram-</a:t>
            </a:r>
            <a:r>
              <a:rPr lang="en-US" dirty="0" err="1" smtClean="0"/>
              <a:t>rowhammer</a:t>
            </a:r>
            <a:r>
              <a:rPr lang="en-US" dirty="0" smtClean="0"/>
              <a:t>-</a:t>
            </a:r>
            <a:r>
              <a:rPr lang="en-US" dirty="0" err="1" smtClean="0"/>
              <a:t>vulnerability.html</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12</a:t>
            </a:fld>
            <a:endParaRPr lang="en-US">
              <a:solidFill>
                <a:prstClr val="black"/>
              </a:solidFill>
              <a:latin typeface="Calibri"/>
            </a:endParaRPr>
          </a:p>
        </p:txBody>
      </p:sp>
    </p:spTree>
    <p:extLst>
      <p:ext uri="{BB962C8B-B14F-4D97-AF65-F5344CB8AC3E}">
        <p14:creationId xmlns:p14="http://schemas.microsoft.com/office/powerpoint/2010/main" val="29111850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Why do the errors occur? We see three possible causes.</a:t>
            </a:r>
          </a:p>
          <a:p>
            <a:endParaRPr lang="en-US" dirty="0" smtClean="0"/>
          </a:p>
          <a:p>
            <a:r>
              <a:rPr lang="en-US" dirty="0" smtClean="0"/>
              <a:t>First, there could electromagnetic</a:t>
            </a:r>
            <a:r>
              <a:rPr lang="en-US" baseline="0" dirty="0" smtClean="0"/>
              <a:t> coupling between adjacent </a:t>
            </a:r>
            <a:r>
              <a:rPr lang="en-US" baseline="0" dirty="0" err="1" smtClean="0"/>
              <a:t>wordlines</a:t>
            </a:r>
            <a:r>
              <a:rPr lang="en-US" baseline="0" dirty="0" smtClean="0"/>
              <a:t>. When the voltage of one is toggled, it could briefly increase the voltage of the other and facilitate the leakage of charge.</a:t>
            </a:r>
          </a:p>
          <a:p>
            <a:endParaRPr lang="en-US" baseline="0" dirty="0" smtClean="0"/>
          </a:p>
          <a:p>
            <a:r>
              <a:rPr lang="en-US" baseline="0" dirty="0" smtClean="0"/>
              <a:t>Two other possibilities are conductive bridges and hot-carrier injection.</a:t>
            </a:r>
          </a:p>
          <a:p>
            <a:endParaRPr lang="en-US" baseline="0" dirty="0" smtClean="0"/>
          </a:p>
          <a:p>
            <a:r>
              <a:rPr lang="en-US" baseline="0" dirty="0" smtClean="0"/>
              <a:t>At least one manufacturer confirmed that these three could play a role in the disturbance errors we see them today.</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latin typeface="Calibri"/>
              </a:rPr>
              <a:pPr/>
              <a:t>14</a:t>
            </a:fld>
            <a:endParaRPr lang="en-US">
              <a:solidFill>
                <a:prstClr val="black"/>
              </a:solidFill>
              <a:latin typeface="Calibri"/>
            </a:endParaRPr>
          </a:p>
        </p:txBody>
      </p:sp>
    </p:spTree>
    <p:extLst>
      <p:ext uri="{BB962C8B-B14F-4D97-AF65-F5344CB8AC3E}">
        <p14:creationId xmlns:p14="http://schemas.microsoft.com/office/powerpoint/2010/main" val="30960997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I will present the characterization</a:t>
            </a:r>
            <a:r>
              <a:rPr lang="en-US" baseline="0" dirty="0" smtClean="0"/>
              <a:t> results, one-by-one.</a:t>
            </a:r>
          </a:p>
          <a:p>
            <a:endParaRPr lang="en-US" baseline="0" dirty="0" smtClean="0"/>
          </a:p>
          <a:p>
            <a:r>
              <a:rPr lang="en-US" baseline="0" dirty="0" smtClean="0"/>
              <a:t>First, I show that most modules are at risk. Second, I show the number of errors in a module as a function of the manufacture date. Third, I show that the errors are symptomatic of charge loss. Fourth, I show that an aggressor induces errors in adjacent rows. Fifth, I show several sensitivity studies. And, finally, I briefly describe other results in the paper. </a:t>
            </a:r>
          </a:p>
          <a:p>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latin typeface="Calibri"/>
              </a:rPr>
              <a:pPr/>
              <a:t>17</a:t>
            </a:fld>
            <a:endParaRPr lang="en-US">
              <a:solidFill>
                <a:prstClr val="black"/>
              </a:solidFill>
              <a:latin typeface="Calibri"/>
            </a:endParaRPr>
          </a:p>
        </p:txBody>
      </p:sp>
    </p:spTree>
    <p:extLst>
      <p:ext uri="{BB962C8B-B14F-4D97-AF65-F5344CB8AC3E}">
        <p14:creationId xmlns:p14="http://schemas.microsoft.com/office/powerpoint/2010/main" val="23679908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this figure, the x-axis</a:t>
            </a:r>
            <a:r>
              <a:rPr lang="en-US" baseline="0" dirty="0" smtClean="0"/>
              <a:t> is the interval at which we access the aggressor. And the y-axis is the number of errors. To comply with the DRAM standard, we employ a default value of 55ns in our experiments. However, as we increase the access-interval, we see that the number of errors decreases. In particular, at 500ns, there are no errors for all three modules.</a:t>
            </a:r>
          </a:p>
          <a:p>
            <a:endParaRPr lang="en-US" baseline="0" dirty="0" smtClean="0"/>
          </a:p>
          <a:p>
            <a:r>
              <a:rPr lang="en-US" baseline="0" dirty="0" smtClean="0"/>
              <a:t>From this, we conclude that less frequent accesses induce fewer errors.</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latin typeface="Calibri"/>
              </a:rPr>
              <a:pPr/>
              <a:t>18</a:t>
            </a:fld>
            <a:endParaRPr lang="en-US">
              <a:solidFill>
                <a:prstClr val="black"/>
              </a:solidFill>
              <a:latin typeface="Calibri"/>
            </a:endParaRPr>
          </a:p>
        </p:txBody>
      </p:sp>
    </p:spTree>
    <p:extLst>
      <p:ext uri="{BB962C8B-B14F-4D97-AF65-F5344CB8AC3E}">
        <p14:creationId xmlns:p14="http://schemas.microsoft.com/office/powerpoint/2010/main" val="13634242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this figure, the x-axis</a:t>
            </a:r>
            <a:r>
              <a:rPr lang="en-US" baseline="0" dirty="0" smtClean="0"/>
              <a:t> is the refresh-interval. And the y-axis is the number of errors. To comply with the DRAM standard, we employ a default value of 64ms in our experiments. However, as we decrease the refresh-interval, we see that the number of errors decreases. In particular, when the refresh is shortened by 7x, there are no errors for all three modules.</a:t>
            </a:r>
          </a:p>
          <a:p>
            <a:endParaRPr lang="en-US" baseline="0" dirty="0" smtClean="0"/>
          </a:p>
          <a:p>
            <a:r>
              <a:rPr lang="en-US" baseline="0" dirty="0" smtClean="0"/>
              <a:t>From this, we conclude that more frequent accesses induce fewer errors.</a:t>
            </a:r>
            <a:endParaRPr lang="en-US" dirty="0" smtClean="0"/>
          </a:p>
          <a:p>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latin typeface="Calibri"/>
              </a:rPr>
              <a:pPr/>
              <a:t>19</a:t>
            </a:fld>
            <a:endParaRPr lang="en-US">
              <a:solidFill>
                <a:prstClr val="black"/>
              </a:solidFill>
              <a:latin typeface="Calibri"/>
            </a:endParaRPr>
          </a:p>
        </p:txBody>
      </p:sp>
    </p:spTree>
    <p:extLst>
      <p:ext uri="{BB962C8B-B14F-4D97-AF65-F5344CB8AC3E}">
        <p14:creationId xmlns:p14="http://schemas.microsoft.com/office/powerpoint/2010/main" val="18762600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tested the modules with four different data-patterns:</a:t>
            </a:r>
            <a:r>
              <a:rPr lang="en-US" baseline="0" dirty="0" smtClean="0"/>
              <a:t> Solid, inverse Solid, </a:t>
            </a:r>
            <a:r>
              <a:rPr lang="en-US" baseline="0" dirty="0" err="1" smtClean="0"/>
              <a:t>RowStripe</a:t>
            </a:r>
            <a:r>
              <a:rPr lang="en-US" baseline="0" dirty="0" smtClean="0"/>
              <a:t>, and inverse </a:t>
            </a:r>
            <a:r>
              <a:rPr lang="en-US" baseline="0" dirty="0" err="1" smtClean="0"/>
              <a:t>RowStripe</a:t>
            </a:r>
            <a:r>
              <a:rPr lang="en-US" baseline="0" dirty="0" smtClean="0"/>
              <a:t>. Solid and inverse Solid give us full coverage since each cell is tested with both 1s and 0s. And the same applies to </a:t>
            </a:r>
            <a:r>
              <a:rPr lang="en-US" baseline="0" dirty="0" err="1" smtClean="0"/>
              <a:t>RowStripe</a:t>
            </a:r>
            <a:r>
              <a:rPr lang="en-US" baseline="0" dirty="0" smtClean="0"/>
              <a:t> and its inverse.</a:t>
            </a:r>
          </a:p>
          <a:p>
            <a:endParaRPr lang="en-US" baseline="0" dirty="0" smtClean="0"/>
          </a:p>
          <a:p>
            <a:r>
              <a:rPr lang="en-US" baseline="0" dirty="0" smtClean="0"/>
              <a:t>However, we found that the </a:t>
            </a:r>
            <a:r>
              <a:rPr lang="en-US" baseline="0" dirty="0" err="1" smtClean="0"/>
              <a:t>rowstripe</a:t>
            </a:r>
            <a:r>
              <a:rPr lang="en-US" baseline="0" dirty="0" smtClean="0"/>
              <a:t> pattern had 10 times as more errors than the solid pattern. We also tested many other data-patterns, including random, but found </a:t>
            </a:r>
            <a:r>
              <a:rPr lang="en-US" baseline="0" dirty="0" err="1" smtClean="0"/>
              <a:t>RowStripe</a:t>
            </a:r>
            <a:r>
              <a:rPr lang="en-US" baseline="0" dirty="0" smtClean="0"/>
              <a:t> to induce the most errors.</a:t>
            </a:r>
          </a:p>
          <a:p>
            <a:endParaRPr lang="en-US" baseline="0" dirty="0" smtClean="0"/>
          </a:p>
          <a:p>
            <a:r>
              <a:rPr lang="en-US" baseline="0" dirty="0" smtClean="0"/>
              <a:t>Therefore, we conclude that errors are affected by data stored in other cells due to differences in coupling effects between the cells.</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latin typeface="Calibri"/>
              </a:rPr>
              <a:pPr/>
              <a:t>20</a:t>
            </a:fld>
            <a:endParaRPr lang="en-US">
              <a:solidFill>
                <a:prstClr val="black"/>
              </a:solidFill>
              <a:latin typeface="Calibri"/>
            </a:endParaRPr>
          </a:p>
        </p:txBody>
      </p:sp>
    </p:spTree>
    <p:extLst>
      <p:ext uri="{BB962C8B-B14F-4D97-AF65-F5344CB8AC3E}">
        <p14:creationId xmlns:p14="http://schemas.microsoft.com/office/powerpoint/2010/main" val="18524165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Based on what we learned from the sensitivity studies,</a:t>
            </a:r>
            <a:r>
              <a:rPr lang="en-US" baseline="0" dirty="0" smtClean="0"/>
              <a:t> there are two naive solutions that immediately present themselves.</a:t>
            </a:r>
          </a:p>
          <a:p>
            <a:endParaRPr lang="en-US" baseline="0" dirty="0" smtClean="0"/>
          </a:p>
          <a:p>
            <a:r>
              <a:rPr lang="en-US" baseline="0" dirty="0" smtClean="0"/>
              <a:t>First, we can throttle accesses to the same row. If the access-interval is greater than 500ns, I showed how errors are not induced. We can achieve the same effect by limiting the maximum number of accesses to the same row to be less than 128K, within a refresh interval.</a:t>
            </a:r>
          </a:p>
          <a:p>
            <a:endParaRPr lang="en-US" baseline="0" dirty="0" smtClean="0"/>
          </a:p>
          <a:p>
            <a:r>
              <a:rPr lang="en-US" baseline="0" dirty="0" smtClean="0"/>
              <a:t>Second, we can refresh the module more frequently. If the refresh-interval is shortened by 7x, I showed how errors can be prevented.</a:t>
            </a:r>
          </a:p>
          <a:p>
            <a:endParaRPr lang="en-US" baseline="0" dirty="0" smtClean="0"/>
          </a:p>
          <a:p>
            <a:r>
              <a:rPr lang="en-US" baseline="0" dirty="0" smtClean="0"/>
              <a:t>However, both naive solutions introduce significant overhead in both performance and power. Later on, I will propose a much more efficient solution.</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latin typeface="Calibri"/>
              </a:rPr>
              <a:pPr/>
              <a:t>21</a:t>
            </a:fld>
            <a:endParaRPr lang="en-US">
              <a:solidFill>
                <a:prstClr val="black"/>
              </a:solidFill>
              <a:latin typeface="Calibri"/>
            </a:endParaRPr>
          </a:p>
        </p:txBody>
      </p:sp>
    </p:spTree>
    <p:extLst>
      <p:ext uri="{BB962C8B-B14F-4D97-AF65-F5344CB8AC3E}">
        <p14:creationId xmlns:p14="http://schemas.microsoft.com/office/powerpoint/2010/main" val="13696691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a:t>
            </a:r>
            <a:r>
              <a:rPr lang="en-US" baseline="0" dirty="0" smtClean="0"/>
              <a:t> provide a more efficient solution, called PARA,</a:t>
            </a:r>
            <a:r>
              <a:rPr lang="en-US" dirty="0" smtClean="0"/>
              <a:t> which stands for probabilistic adjacent row activation.</a:t>
            </a:r>
          </a:p>
          <a:p>
            <a:endParaRPr lang="en-US" dirty="0" smtClean="0"/>
          </a:p>
          <a:p>
            <a:r>
              <a:rPr lang="en-US" dirty="0" smtClean="0"/>
              <a:t>The</a:t>
            </a:r>
            <a:r>
              <a:rPr lang="en-US" baseline="0" dirty="0" smtClean="0"/>
              <a:t> key idea is thus: after closing a row, we activate (i.e., refresh) one of its neighbors with a low probability, for example, p equal to 0.005.</a:t>
            </a:r>
          </a:p>
          <a:p>
            <a:endParaRPr lang="en-US" baseline="0" dirty="0" smtClean="0"/>
          </a:p>
          <a:p>
            <a:r>
              <a:rPr lang="en-US" baseline="0" dirty="0" smtClean="0"/>
              <a:t>PARA provides a strong reliability guarantee even under the worst-case access patterns to DRAM. When we set p to 0.005, the expected number of errors in one year is 9.4 times 10 to the negative 14. This probability is much lower the failure rate of other hardware components, for example, the hard-disk drive.</a:t>
            </a:r>
          </a:p>
          <a:p>
            <a:endParaRPr lang="en-US" baseline="0" dirty="0" smtClean="0"/>
          </a:p>
          <a:p>
            <a:r>
              <a:rPr lang="en-US" baseline="0" dirty="0" smtClean="0"/>
              <a:t>And by adjusting the value of p, PARA can provide an arbitrarily strong-degree of protection against errors. </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23</a:t>
            </a:fld>
            <a:endParaRPr lang="en-US"/>
          </a:p>
        </p:txBody>
      </p:sp>
    </p:spTree>
    <p:extLst>
      <p:ext uri="{BB962C8B-B14F-4D97-AF65-F5344CB8AC3E}">
        <p14:creationId xmlns:p14="http://schemas.microsoft.com/office/powerpoint/2010/main" val="15190722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PARA has many</a:t>
            </a:r>
            <a:r>
              <a:rPr lang="en-US" baseline="0" dirty="0" smtClean="0"/>
              <a:t> advantages. Since it refreshes row infrequently, it has low power and low performance-overhead. Simulated across 29 benchmarks, we saw an average of only 0.2% slowdown and a maximum of only 0.75% slowdown.</a:t>
            </a:r>
          </a:p>
          <a:p>
            <a:endParaRPr lang="en-US" baseline="0" dirty="0" smtClean="0"/>
          </a:p>
          <a:p>
            <a:r>
              <a:rPr lang="en-US" baseline="0" dirty="0" smtClean="0"/>
              <a:t>In addition, due to its stateless nature, PARA has low cost and complexity.</a:t>
            </a:r>
          </a:p>
          <a:p>
            <a:endParaRPr lang="en-US" baseline="0" dirty="0" smtClean="0"/>
          </a:p>
          <a:p>
            <a:r>
              <a:rPr lang="en-US" baseline="0" dirty="0" smtClean="0"/>
              <a:t>Therefore, PARA is an effective and low-overhead solution to prevent disturbance errors.</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24</a:t>
            </a:fld>
            <a:endParaRPr lang="en-US"/>
          </a:p>
        </p:txBody>
      </p:sp>
    </p:spTree>
    <p:extLst>
      <p:ext uri="{BB962C8B-B14F-4D97-AF65-F5344CB8AC3E}">
        <p14:creationId xmlns:p14="http://schemas.microsoft.com/office/powerpoint/2010/main" val="5809254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Based on</a:t>
            </a:r>
            <a:r>
              <a:rPr lang="en-US" baseline="0" dirty="0" smtClean="0"/>
              <a:t> these observations, we propose that in an online profiling system, </a:t>
            </a:r>
            <a:endParaRPr lang="en-US" dirty="0"/>
          </a:p>
        </p:txBody>
      </p:sp>
      <p:sp>
        <p:nvSpPr>
          <p:cNvPr id="4" name="Slide Number Placeholder 3"/>
          <p:cNvSpPr>
            <a:spLocks noGrp="1"/>
          </p:cNvSpPr>
          <p:nvPr>
            <p:ph type="sldNum" sz="quarter" idx="10"/>
          </p:nvPr>
        </p:nvSpPr>
        <p:spPr/>
        <p:txBody>
          <a:bodyPr/>
          <a:lstStyle/>
          <a:p>
            <a:fld id="{32F43FFD-D063-514F-A548-7BE8989890CC}" type="slidenum">
              <a:rPr lang="en-US" smtClean="0">
                <a:solidFill>
                  <a:prstClr val="black"/>
                </a:solidFill>
                <a:latin typeface="Calibri"/>
              </a:rPr>
              <a:pPr/>
              <a:t>32</a:t>
            </a:fld>
            <a:endParaRPr lang="en-US">
              <a:solidFill>
                <a:prstClr val="black"/>
              </a:solidFill>
              <a:latin typeface="Calibri"/>
            </a:endParaRPr>
          </a:p>
        </p:txBody>
      </p:sp>
    </p:spTree>
    <p:extLst>
      <p:ext uri="{BB962C8B-B14F-4D97-AF65-F5344CB8AC3E}">
        <p14:creationId xmlns:p14="http://schemas.microsoft.com/office/powerpoint/2010/main" val="3461604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461498">
              <a:defRPr/>
            </a:pPr>
            <a:r>
              <a:rPr lang="en-US" baseline="0" dirty="0" smtClean="0"/>
              <a:t>However, lowering refresh rate comes with a cost.</a:t>
            </a:r>
          </a:p>
          <a:p>
            <a:pPr defTabSz="461498">
              <a:defRPr/>
            </a:pPr>
            <a:r>
              <a:rPr lang="en-US" baseline="0" dirty="0" smtClean="0"/>
              <a:t>it introduces some bit errors, since charges in some cells are not restored timely.</a:t>
            </a:r>
          </a:p>
          <a:p>
            <a:pPr defTabSz="461498">
              <a:defRPr/>
            </a:pPr>
            <a:r>
              <a:rPr lang="en-US" baseline="0" dirty="0" smtClean="0"/>
              <a:t>And we call those errors refresh errors.</a:t>
            </a:r>
          </a:p>
          <a:p>
            <a:pPr defTabSz="461498">
              <a:defRPr/>
            </a:pPr>
            <a:r>
              <a:rPr lang="en-US" baseline="0" dirty="0" smtClean="0"/>
              <a:t>In the figure, we show the function of bit error rate to the refresh rate.</a:t>
            </a:r>
          </a:p>
          <a:p>
            <a:pPr defTabSz="461498">
              <a:defRPr/>
            </a:pPr>
            <a:r>
              <a:rPr lang="en-US" baseline="0" dirty="0" smtClean="0"/>
              <a:t>The y-axis is the bit error rate corresponding to the refresh rate in the x-axis.</a:t>
            </a:r>
          </a:p>
          <a:p>
            <a:pPr defTabSz="461498">
              <a:defRPr/>
            </a:pPr>
            <a:r>
              <a:rPr lang="en-US" baseline="0" dirty="0" smtClean="0"/>
              <a:t>All axis are in log scale.</a:t>
            </a:r>
          </a:p>
          <a:p>
            <a:pPr defTabSz="461498">
              <a:defRPr/>
            </a:pPr>
            <a:r>
              <a:rPr lang="en-US" baseline="0" dirty="0" smtClean="0"/>
              <a:t>#@ When refresh rate is 64ms, the bit error rate is 10^-9, which means one of the billion bits will have refresh errors.</a:t>
            </a:r>
          </a:p>
          <a:p>
            <a:pPr defTabSz="461498">
              <a:defRPr/>
            </a:pPr>
            <a:r>
              <a:rPr lang="en-US" baseline="0" dirty="0" smtClean="0"/>
              <a:t>These errors are fixed at the testing phase by using spare rows and columns.</a:t>
            </a:r>
          </a:p>
          <a:p>
            <a:pPr defTabSz="461498">
              <a:defRPr/>
            </a:pPr>
            <a:r>
              <a:rPr lang="en-US" baseline="0" dirty="0" smtClean="0"/>
              <a:t>If we keep lowering refresh rate, the bit error rate increases pretty fast.</a:t>
            </a:r>
          </a:p>
          <a:p>
            <a:pPr defTabSz="461498">
              <a:defRPr/>
            </a:pPr>
            <a:r>
              <a:rPr lang="en-US" baseline="0" dirty="0" smtClean="0"/>
              <a:t>#@ When refresh rate is 1s, the bit error rate is in the range between 10^-4 and 10^-5.</a:t>
            </a:r>
          </a:p>
          <a:p>
            <a:pPr defTabSz="461498">
              <a:defRPr/>
            </a:pPr>
            <a:r>
              <a:rPr lang="en-US" baseline="0" dirty="0" smtClean="0"/>
              <a:t>At this scale, the refresh errors cannot be mitigated by the spare rows, due to the expensive cost of spare rows.</a:t>
            </a:r>
          </a:p>
          <a:p>
            <a:pPr defTabSz="461498">
              <a:defRPr/>
            </a:pPr>
            <a:r>
              <a:rPr lang="en-US" baseline="0" dirty="0" smtClean="0"/>
              <a:t>#@ Thus, lowering refresh rate saves energy, but introduces bit errors.</a:t>
            </a:r>
          </a:p>
          <a:p>
            <a:pPr defTabSz="461498">
              <a:defRPr/>
            </a:pPr>
            <a:r>
              <a:rPr lang="en-US" baseline="0" dirty="0" smtClean="0"/>
              <a:t>What can we do about it? </a:t>
            </a:r>
          </a:p>
          <a:p>
            <a:pPr defTabSz="461498">
              <a:defRPr/>
            </a:pPr>
            <a:r>
              <a:rPr lang="en-US" baseline="0" dirty="0" smtClean="0"/>
              <a:t>Is there anyway we can tolerate those errors?</a:t>
            </a:r>
          </a:p>
          <a:p>
            <a:pPr defTabSz="461498">
              <a:defRPr/>
            </a:pPr>
            <a:endParaRPr lang="en-US" baseline="0" dirty="0" smtClean="0"/>
          </a:p>
          <a:p>
            <a:pPr defTabSz="461498">
              <a:defRPr/>
            </a:pPr>
            <a:endParaRPr lang="en-US" baseline="0" dirty="0" smtClean="0"/>
          </a:p>
          <a:p>
            <a:pPr defTabSz="461498">
              <a:defRPr/>
            </a:pPr>
            <a:endParaRPr lang="en-US" baseline="0" dirty="0" smtClean="0"/>
          </a:p>
          <a:p>
            <a:pPr defTabSz="461498">
              <a:defRPr/>
            </a:pPr>
            <a:endParaRPr lang="en-US" baseline="0" dirty="0" smtClean="0"/>
          </a:p>
        </p:txBody>
      </p:sp>
      <p:sp>
        <p:nvSpPr>
          <p:cNvPr id="4" name="Slide Number Placeholder 3"/>
          <p:cNvSpPr>
            <a:spLocks noGrp="1"/>
          </p:cNvSpPr>
          <p:nvPr>
            <p:ph type="sldNum" sz="quarter" idx="10"/>
          </p:nvPr>
        </p:nvSpPr>
        <p:spPr/>
        <p:txBody>
          <a:bodyPr/>
          <a:lstStyle/>
          <a:p>
            <a:fld id="{9CCB286F-8E18-4274-882F-4059D16EA32C}" type="slidenum">
              <a:rPr lang="en-US" smtClean="0">
                <a:solidFill>
                  <a:prstClr val="black"/>
                </a:solidFill>
                <a:latin typeface="Calibri"/>
              </a:rPr>
              <a:pPr/>
              <a:t>34</a:t>
            </a:fld>
            <a:endParaRPr lang="en-US">
              <a:solidFill>
                <a:prstClr val="black"/>
              </a:solidFill>
              <a:latin typeface="Calibri"/>
            </a:endParaRPr>
          </a:p>
        </p:txBody>
      </p:sp>
    </p:spTree>
    <p:extLst>
      <p:ext uri="{BB962C8B-B14F-4D97-AF65-F5344CB8AC3E}">
        <p14:creationId xmlns:p14="http://schemas.microsoft.com/office/powerpoint/2010/main" val="9819146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CFF5D215-8349-204F-BC92-9713F59A7BB3}" type="slidenum">
              <a:rPr lang="en-US" smtClean="0">
                <a:solidFill>
                  <a:prstClr val="black"/>
                </a:solidFill>
                <a:latin typeface="Calibri"/>
              </a:rPr>
              <a:pPr/>
              <a:t>35</a:t>
            </a:fld>
            <a:endParaRPr lang="en-US">
              <a:solidFill>
                <a:prstClr val="black"/>
              </a:solidFill>
              <a:latin typeface="Calibri"/>
            </a:endParaRPr>
          </a:p>
        </p:txBody>
      </p:sp>
    </p:spTree>
    <p:extLst>
      <p:ext uri="{BB962C8B-B14F-4D97-AF65-F5344CB8AC3E}">
        <p14:creationId xmlns:p14="http://schemas.microsoft.com/office/powerpoint/2010/main" val="6558586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CFF5D215-8349-204F-BC92-9713F59A7BB3}" type="slidenum">
              <a:rPr lang="en-US" smtClean="0"/>
              <a:t>36</a:t>
            </a:fld>
            <a:endParaRPr lang="en-US"/>
          </a:p>
        </p:txBody>
      </p:sp>
    </p:spTree>
    <p:extLst>
      <p:ext uri="{BB962C8B-B14F-4D97-AF65-F5344CB8AC3E}">
        <p14:creationId xmlns:p14="http://schemas.microsoft.com/office/powerpoint/2010/main" val="6558586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Tx/>
              <a:buChar char="-"/>
            </a:pPr>
            <a:r>
              <a:rPr lang="en-US" dirty="0"/>
              <a:t>As we have shown earlier, either </a:t>
            </a:r>
            <a:r>
              <a:rPr lang="en-US" dirty="0" smtClean="0"/>
              <a:t>across</a:t>
            </a:r>
            <a:r>
              <a:rPr lang="en-US" baseline="0" dirty="0" smtClean="0"/>
              <a:t> or within </a:t>
            </a:r>
            <a:r>
              <a:rPr lang="en-US" dirty="0" smtClean="0"/>
              <a:t>applications</a:t>
            </a:r>
            <a:r>
              <a:rPr lang="en-US" dirty="0"/>
              <a:t>, our characterization can identify data that are vulnerable to memory errors and data that are </a:t>
            </a:r>
            <a:r>
              <a:rPr lang="en-US" dirty="0" smtClean="0"/>
              <a:t>tolerant </a:t>
            </a:r>
            <a:r>
              <a:rPr lang="en-US" dirty="0"/>
              <a:t>to memory errors.</a:t>
            </a:r>
          </a:p>
          <a:p>
            <a:pPr marL="174708" indent="-174708">
              <a:buFontTx/>
              <a:buChar char="-"/>
            </a:pPr>
            <a:r>
              <a:rPr lang="en-US" dirty="0"/>
              <a:t>To exploit this observation, we would like to map these different data onto different memory modules according to their memory error tolerance.</a:t>
            </a:r>
          </a:p>
          <a:p>
            <a:pPr marL="174708" indent="-174708">
              <a:buFontTx/>
              <a:buChar char="-"/>
            </a:pPr>
            <a:r>
              <a:rPr lang="en-US" dirty="0"/>
              <a:t>As an example here, we map vulnerable data to reliable memory to improve reliability, and map </a:t>
            </a:r>
            <a:r>
              <a:rPr lang="en-US" dirty="0" smtClean="0"/>
              <a:t>tolerant </a:t>
            </a:r>
            <a:r>
              <a:rPr lang="en-US" dirty="0"/>
              <a:t>data to low-cost less-reliable memory </a:t>
            </a:r>
            <a:r>
              <a:rPr lang="en-US" baseline="0" dirty="0" smtClean="0"/>
              <a:t>to </a:t>
            </a:r>
            <a:r>
              <a:rPr lang="en-US" dirty="0"/>
              <a:t>exploit its tolerance and lower the cost. We call </a:t>
            </a:r>
            <a:r>
              <a:rPr lang="en-US" dirty="0" smtClean="0"/>
              <a:t>this mechanism </a:t>
            </a:r>
            <a:r>
              <a:rPr lang="en-US" dirty="0"/>
              <a:t>heterogeneous-reliability </a:t>
            </a:r>
            <a:r>
              <a:rPr lang="en-US" dirty="0" smtClean="0"/>
              <a:t>memory, HRM.</a:t>
            </a:r>
          </a:p>
          <a:p>
            <a:pPr marL="174708" indent="-174708">
              <a:buFontTx/>
              <a:buChar char="-"/>
            </a:pPr>
            <a:r>
              <a:rPr lang="en-US" dirty="0" smtClean="0"/>
              <a:t>Reliable</a:t>
            </a:r>
            <a:r>
              <a:rPr lang="en-US" baseline="0" dirty="0" smtClean="0"/>
              <a:t> memory consists of … Low cost memory consists of …</a:t>
            </a:r>
            <a:endParaRPr lang="en-US" dirty="0"/>
          </a:p>
          <a:p>
            <a:pPr marL="174708" indent="-174708">
              <a:buFontTx/>
              <a:buChar char="-"/>
            </a:pPr>
            <a:r>
              <a:rPr lang="en-US" dirty="0"/>
              <a:t>As we will show later, HRM allows us to use weaker error protection in memory, and enables the use of less-tested memory chips to lower the cost of the memory system, while still achieving reasonable single-server reliability target.</a:t>
            </a:r>
          </a:p>
        </p:txBody>
      </p:sp>
      <p:sp>
        <p:nvSpPr>
          <p:cNvPr id="4" name="Slide Number Placeholder 3"/>
          <p:cNvSpPr>
            <a:spLocks noGrp="1"/>
          </p:cNvSpPr>
          <p:nvPr>
            <p:ph type="sldNum" sz="quarter" idx="10"/>
          </p:nvPr>
        </p:nvSpPr>
        <p:spPr/>
        <p:txBody>
          <a:bodyPr/>
          <a:lstStyle/>
          <a:p>
            <a:fld id="{E0D199FA-7989-4A25-927C-BEF5C8B58483}" type="slidenum">
              <a:rPr lang="en-US" smtClean="0">
                <a:solidFill>
                  <a:prstClr val="black"/>
                </a:solidFill>
                <a:latin typeface="Calibri"/>
              </a:rPr>
              <a:pPr/>
              <a:t>42</a:t>
            </a:fld>
            <a:endParaRPr lang="en-US">
              <a:solidFill>
                <a:prstClr val="black"/>
              </a:solidFill>
              <a:latin typeface="Calibri"/>
            </a:endParaRPr>
          </a:p>
        </p:txBody>
      </p:sp>
    </p:spTree>
    <p:extLst>
      <p:ext uri="{BB962C8B-B14F-4D97-AF65-F5344CB8AC3E}">
        <p14:creationId xmlns:p14="http://schemas.microsoft.com/office/powerpoint/2010/main" val="41697614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Slide Image Placeholder 1"/>
          <p:cNvSpPr>
            <a:spLocks noGrp="1" noRot="1" noChangeAspect="1" noTextEdit="1"/>
          </p:cNvSpPr>
          <p:nvPr>
            <p:ph type="sldImg"/>
          </p:nvPr>
        </p:nvSpPr>
        <p:spPr>
          <a:ln/>
        </p:spPr>
      </p:sp>
      <p:sp>
        <p:nvSpPr>
          <p:cNvPr id="20992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20992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A63F22A-D283-BD47-9E59-796EDCCC2D37}" type="slidenum">
              <a:rPr lang="en-US" sz="1200"/>
              <a:pPr eaLnBrk="1" hangingPunct="1"/>
              <a:t>45</a:t>
            </a:fld>
            <a:endParaRPr lang="en-US" sz="12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Slide Image Placeholder 1"/>
          <p:cNvSpPr>
            <a:spLocks noGrp="1" noRot="1" noChangeAspect="1" noTextEdit="1"/>
          </p:cNvSpPr>
          <p:nvPr>
            <p:ph type="sldImg"/>
          </p:nvPr>
        </p:nvSpPr>
        <p:spPr>
          <a:ln/>
        </p:spPr>
      </p:sp>
      <p:sp>
        <p:nvSpPr>
          <p:cNvPr id="21913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MS PGothic" charset="0"/>
              </a:rPr>
              <a:t>13</a:t>
            </a:r>
          </a:p>
          <a:p>
            <a:r>
              <a:rPr lang="en-US">
                <a:latin typeface="Arial" charset="0"/>
                <a:ea typeface="ＭＳ Ｐゴシック" charset="0"/>
                <a:cs typeface="MS PGothic" charset="0"/>
              </a:rPr>
              <a:t>lots of diagrams of boxes and text, need to find a way to differentiate them</a:t>
            </a:r>
          </a:p>
        </p:txBody>
      </p:sp>
      <p:sp>
        <p:nvSpPr>
          <p:cNvPr id="21913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08F000A-4D02-8645-82C4-51FFDF026102}" type="slidenum">
              <a:rPr lang="zh-CN" altLang="en-US" sz="1200">
                <a:solidFill>
                  <a:srgbClr val="000000"/>
                </a:solidFill>
                <a:ea typeface="宋体" charset="0"/>
                <a:cs typeface="宋体" charset="0"/>
              </a:rPr>
              <a:pPr eaLnBrk="1" hangingPunct="1"/>
              <a:t>51</a:t>
            </a:fld>
            <a:endParaRPr lang="en-US" altLang="zh-CN" sz="1200">
              <a:solidFill>
                <a:srgbClr val="000000"/>
              </a:solidFill>
              <a:ea typeface="宋体" charset="0"/>
              <a:cs typeface="宋体"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Slide Image Placeholder 1"/>
          <p:cNvSpPr>
            <a:spLocks noGrp="1" noRot="1" noChangeAspect="1" noTextEdit="1"/>
          </p:cNvSpPr>
          <p:nvPr>
            <p:ph type="sldImg"/>
          </p:nvPr>
        </p:nvSpPr>
        <p:spPr>
          <a:ln/>
        </p:spPr>
      </p:sp>
      <p:sp>
        <p:nvSpPr>
          <p:cNvPr id="22528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22528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A34B16A-A8BD-244A-A6C6-576159C115D6}" type="slidenum">
              <a:rPr lang="en-US" sz="1200"/>
              <a:pPr eaLnBrk="1" hangingPunct="1"/>
              <a:t>54</a:t>
            </a:fld>
            <a:endParaRPr lang="en-US" sz="120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433A3D9-BADB-734B-A983-EA6AF1EA18FE}" type="slidenum">
              <a:rPr lang="en-US" sz="1200">
                <a:solidFill>
                  <a:prstClr val="black"/>
                </a:solidFill>
                <a:cs typeface="Arial" charset="0"/>
              </a:rPr>
              <a:pPr eaLnBrk="1" hangingPunct="1"/>
              <a:t>62</a:t>
            </a:fld>
            <a:endParaRPr lang="en-US" sz="1200">
              <a:solidFill>
                <a:prstClr val="black"/>
              </a:solidFill>
              <a:cs typeface="Arial" charset="0"/>
            </a:endParaRPr>
          </a:p>
        </p:txBody>
      </p:sp>
      <p:sp>
        <p:nvSpPr>
          <p:cNvPr id="75778" name="Rectangle 2"/>
          <p:cNvSpPr>
            <a:spLocks noGrp="1" noRot="1" noChangeAspect="1" noChangeArrowheads="1" noTextEdit="1"/>
          </p:cNvSpPr>
          <p:nvPr>
            <p:ph type="sldImg"/>
          </p:nvPr>
        </p:nvSpPr>
        <p:spPr bwMode="auto">
          <a:xfrm>
            <a:off x="1181100" y="696913"/>
            <a:ext cx="46482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Slide Image Placeholder 1"/>
          <p:cNvSpPr>
            <a:spLocks noGrp="1" noRot="1" noChangeAspect="1"/>
          </p:cNvSpPr>
          <p:nvPr>
            <p:ph type="sldImg"/>
          </p:nvPr>
        </p:nvSpPr>
        <p:spPr>
          <a:ln/>
        </p:spPr>
      </p:sp>
      <p:sp>
        <p:nvSpPr>
          <p:cNvPr id="25805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4708" indent="-174708">
              <a:buFontTx/>
              <a:buChar char="-"/>
            </a:pPr>
            <a:r>
              <a:rPr lang="en-US">
                <a:latin typeface="Arial" charset="0"/>
                <a:ea typeface="ＭＳ Ｐゴシック" charset="0"/>
                <a:cs typeface="ＭＳ Ｐゴシック" charset="0"/>
              </a:rPr>
              <a:t>When we read data from one page, we have to apply a high voltage to multiple other flash pages that are connected to this page, and we call this high pass-through voltage.</a:t>
            </a:r>
          </a:p>
          <a:p>
            <a:pPr marL="174708" indent="-174708">
              <a:buFontTx/>
              <a:buChar char="-"/>
            </a:pPr>
            <a:r>
              <a:rPr lang="en-US">
                <a:latin typeface="Arial" charset="0"/>
                <a:ea typeface="ＭＳ Ｐゴシック" charset="0"/>
                <a:cs typeface="ＭＳ Ｐゴシック" charset="0"/>
              </a:rPr>
              <a:t>Over time this high pass-through voltage can alter the values stored in unread flash pages.  We call this a read disturb error. </a:t>
            </a:r>
          </a:p>
          <a:p>
            <a:pPr marL="174708" indent="-174708">
              <a:buFontTx/>
              <a:buChar char="-"/>
            </a:pPr>
            <a:r>
              <a:rPr lang="en-US">
                <a:latin typeface="Arial" charset="0"/>
                <a:ea typeface="ＭＳ Ｐゴシック" charset="0"/>
                <a:cs typeface="ＭＳ Ｐゴシック" charset="0"/>
              </a:rPr>
              <a:t>For the first time in open literature, we characterize read disturb on real NAND flash chips, and show that read disturb errors exist in today’s flash chips and is expected to increase in the future.</a:t>
            </a:r>
          </a:p>
          <a:p>
            <a:pPr marL="174708" indent="-174708">
              <a:buFontTx/>
              <a:buChar char="-"/>
            </a:pPr>
            <a:r>
              <a:rPr lang="en-US">
                <a:latin typeface="Arial" charset="0"/>
                <a:ea typeface="ＭＳ Ｐゴシック" charset="0"/>
                <a:cs typeface="ＭＳ Ｐゴシック" charset="0"/>
              </a:rPr>
              <a:t>We make two key observations from the characterization.</a:t>
            </a:r>
          </a:p>
          <a:p>
            <a:pPr marL="174708" indent="-174708">
              <a:buFontTx/>
              <a:buChar char="-"/>
            </a:pPr>
            <a:r>
              <a:rPr lang="en-US">
                <a:latin typeface="Arial" charset="0"/>
                <a:ea typeface="ＭＳ Ｐゴシック" charset="0"/>
                <a:cs typeface="ＭＳ Ｐゴシック" charset="0"/>
              </a:rPr>
              <a:t>Using our characterization, we develop two techniques that can help flash memory tolerate such read disturb errors.</a:t>
            </a:r>
          </a:p>
        </p:txBody>
      </p:sp>
      <p:sp>
        <p:nvSpPr>
          <p:cNvPr id="25805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03AB9CB-DE53-BF46-ADB8-1FDD70EFBE71}" type="slidenum">
              <a:rPr lang="en-US" sz="1200">
                <a:solidFill>
                  <a:srgbClr val="000000"/>
                </a:solidFill>
                <a:latin typeface="Calibri" charset="0"/>
              </a:rPr>
              <a:pPr eaLnBrk="1" hangingPunct="1"/>
              <a:t>64</a:t>
            </a:fld>
            <a:endParaRPr lang="en-US" sz="1200">
              <a:solidFill>
                <a:srgbClr val="000000"/>
              </a:solidFill>
              <a:latin typeface="Calibri"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7" name="Slide Image Placeholder 1"/>
          <p:cNvSpPr>
            <a:spLocks noGrp="1" noRot="1" noChangeAspect="1"/>
          </p:cNvSpPr>
          <p:nvPr>
            <p:ph type="sldImg"/>
          </p:nvPr>
        </p:nvSpPr>
        <p:spPr>
          <a:ln/>
        </p:spPr>
      </p:sp>
      <p:sp>
        <p:nvSpPr>
          <p:cNvPr id="26009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26009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0F80FCD-83BC-884F-A465-7F25B7D0FFC2}" type="slidenum">
              <a:rPr lang="en-US" sz="1200">
                <a:solidFill>
                  <a:srgbClr val="000000"/>
                </a:solidFill>
                <a:latin typeface="Calibri" charset="0"/>
              </a:rPr>
              <a:pPr eaLnBrk="1" hangingPunct="1"/>
              <a:t>65</a:t>
            </a:fld>
            <a:endParaRPr lang="en-US" sz="1200">
              <a:solidFill>
                <a:srgbClr val="000000"/>
              </a:solidFill>
              <a:latin typeface="Calibri"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5" name="Slide Image Placeholder 1"/>
          <p:cNvSpPr>
            <a:spLocks noGrp="1" noRot="1" noChangeAspect="1"/>
          </p:cNvSpPr>
          <p:nvPr>
            <p:ph type="sldImg"/>
          </p:nvPr>
        </p:nvSpPr>
        <p:spPr>
          <a:ln/>
        </p:spPr>
      </p:sp>
      <p:sp>
        <p:nvSpPr>
          <p:cNvPr id="26214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26214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575C230-D1AF-5041-87EC-BDF0F1A3801E}" type="slidenum">
              <a:rPr lang="en-US" sz="1200">
                <a:solidFill>
                  <a:srgbClr val="000000"/>
                </a:solidFill>
                <a:latin typeface="Calibri" charset="0"/>
              </a:rPr>
              <a:pPr eaLnBrk="1" hangingPunct="1"/>
              <a:t>66</a:t>
            </a:fld>
            <a:endParaRPr lang="en-US" sz="1200">
              <a:solidFill>
                <a:srgbClr val="000000"/>
              </a:solidFill>
              <a:latin typeface="Calibri"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3" name="Slide Image Placeholder 1"/>
          <p:cNvSpPr>
            <a:spLocks noGrp="1" noRot="1" noChangeAspect="1"/>
          </p:cNvSpPr>
          <p:nvPr>
            <p:ph type="sldImg"/>
          </p:nvPr>
        </p:nvSpPr>
        <p:spPr>
          <a:ln/>
        </p:spPr>
      </p:sp>
      <p:sp>
        <p:nvSpPr>
          <p:cNvPr id="26419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When we read from one page in a block, we apply a high voltage to all the other pages in the same block. We will explain why later</a:t>
            </a:r>
          </a:p>
        </p:txBody>
      </p:sp>
      <p:sp>
        <p:nvSpPr>
          <p:cNvPr id="26419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DC9ADEB-8BBF-1542-A789-E3417689B7C5}" type="slidenum">
              <a:rPr lang="en-US" sz="1200">
                <a:solidFill>
                  <a:srgbClr val="000000"/>
                </a:solidFill>
                <a:latin typeface="Calibri" charset="0"/>
              </a:rPr>
              <a:pPr eaLnBrk="1" hangingPunct="1"/>
              <a:t>67</a:t>
            </a:fld>
            <a:endParaRPr lang="en-US" sz="1200">
              <a:solidFill>
                <a:srgbClr val="000000"/>
              </a:solidFill>
              <a:latin typeface="Calibri"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1" name="Slide Image Placeholder 1"/>
          <p:cNvSpPr>
            <a:spLocks noGrp="1" noRot="1" noChangeAspect="1"/>
          </p:cNvSpPr>
          <p:nvPr>
            <p:ph type="sldImg"/>
          </p:nvPr>
        </p:nvSpPr>
        <p:spPr>
          <a:ln/>
        </p:spPr>
      </p:sp>
      <p:sp>
        <p:nvSpPr>
          <p:cNvPr id="26624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Now, let’s zoom in to a single block of flash memory, which consists of an array of flash pages.</a:t>
            </a:r>
          </a:p>
          <a:p>
            <a:r>
              <a:rPr lang="en-US">
                <a:latin typeface="Arial" charset="0"/>
                <a:ea typeface="ＭＳ Ｐゴシック" charset="0"/>
                <a:cs typeface="ＭＳ Ｐゴシック" charset="0"/>
              </a:rPr>
              <a:t>Each flash page is written to flash cells located in the same row.</a:t>
            </a:r>
          </a:p>
          <a:p>
            <a:r>
              <a:rPr lang="en-US">
                <a:latin typeface="Arial" charset="0"/>
                <a:ea typeface="ＭＳ Ｐゴシック" charset="0"/>
                <a:cs typeface="ＭＳ Ｐゴシック" charset="0"/>
              </a:rPr>
              <a:t>Each row of cells are controlled by the same horizontal wire.</a:t>
            </a:r>
          </a:p>
          <a:p>
            <a:r>
              <a:rPr lang="en-US">
                <a:latin typeface="Arial" charset="0"/>
                <a:ea typeface="ＭＳ Ｐゴシック" charset="0"/>
                <a:cs typeface="ＭＳ Ｐゴシック" charset="0"/>
              </a:rPr>
              <a:t>Each column of cells are connected in series with a sense amplifier at the bottom. </a:t>
            </a:r>
          </a:p>
        </p:txBody>
      </p:sp>
      <p:sp>
        <p:nvSpPr>
          <p:cNvPr id="26624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51D6164-23B8-B046-BED0-9C1285A065B8}" type="slidenum">
              <a:rPr lang="en-US" sz="1200">
                <a:solidFill>
                  <a:srgbClr val="000000"/>
                </a:solidFill>
                <a:latin typeface="Calibri" charset="0"/>
              </a:rPr>
              <a:pPr eaLnBrk="1" hangingPunct="1"/>
              <a:t>68</a:t>
            </a:fld>
            <a:endParaRPr lang="en-US" sz="1200">
              <a:solidFill>
                <a:srgbClr val="000000"/>
              </a:solidFill>
              <a:latin typeface="Calibri"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Slide Image Placeholder 1"/>
          <p:cNvSpPr>
            <a:spLocks noGrp="1" noRot="1" noChangeAspect="1"/>
          </p:cNvSpPr>
          <p:nvPr>
            <p:ph type="sldImg"/>
          </p:nvPr>
        </p:nvSpPr>
        <p:spPr>
          <a:ln/>
        </p:spPr>
      </p:sp>
      <p:sp>
        <p:nvSpPr>
          <p:cNvPr id="26829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Now let’s zoom in again to look at a single flash cell, or, it can also be called, a floating gate transistor.</a:t>
            </a:r>
          </a:p>
          <a:p>
            <a:endParaRPr lang="en-US">
              <a:latin typeface="Arial" charset="0"/>
              <a:ea typeface="ＭＳ Ｐゴシック" charset="0"/>
              <a:cs typeface="ＭＳ Ｐゴシック" charset="0"/>
            </a:endParaRPr>
          </a:p>
        </p:txBody>
      </p:sp>
      <p:sp>
        <p:nvSpPr>
          <p:cNvPr id="26829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A1A3721-F261-6E4E-AC12-4A172EDBF29D}" type="slidenum">
              <a:rPr lang="en-US" sz="1200">
                <a:solidFill>
                  <a:srgbClr val="000000"/>
                </a:solidFill>
                <a:latin typeface="Calibri" charset="0"/>
              </a:rPr>
              <a:pPr eaLnBrk="1" hangingPunct="1"/>
              <a:t>69</a:t>
            </a:fld>
            <a:endParaRPr lang="en-US" sz="1200">
              <a:solidFill>
                <a:srgbClr val="000000"/>
              </a:solidFill>
              <a:latin typeface="Calibri"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Slide Image Placeholder 1"/>
          <p:cNvSpPr>
            <a:spLocks noGrp="1" noRot="1" noChangeAspect="1"/>
          </p:cNvSpPr>
          <p:nvPr>
            <p:ph type="sldImg"/>
          </p:nvPr>
        </p:nvSpPr>
        <p:spPr>
          <a:ln/>
        </p:spPr>
      </p:sp>
      <p:sp>
        <p:nvSpPr>
          <p:cNvPr id="27033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Now, if we have two flash cells programmed to different threshold voltages, 2V and 3V, we can distinguish them with a read voltage of 2.5V.</a:t>
            </a:r>
          </a:p>
          <a:p>
            <a:r>
              <a:rPr lang="en-US">
                <a:latin typeface="Arial" charset="0"/>
                <a:ea typeface="ＭＳ Ｐゴシック" charset="0"/>
                <a:cs typeface="ＭＳ Ｐゴシック" charset="0"/>
              </a:rPr>
              <a:t>When we apply 2.5V to the gate, since the read voltage is higher than the threshold voltage, …</a:t>
            </a:r>
          </a:p>
          <a:p>
            <a:r>
              <a:rPr lang="en-US">
                <a:latin typeface="Arial" charset="0"/>
                <a:ea typeface="ＭＳ Ｐゴシック" charset="0"/>
                <a:cs typeface="ＭＳ Ｐゴシック" charset="0"/>
              </a:rPr>
              <a:t>Now if we look back at this example, we can see that the threshold voltage of each flash cell actually represents the value being stored.</a:t>
            </a:r>
          </a:p>
        </p:txBody>
      </p:sp>
      <p:sp>
        <p:nvSpPr>
          <p:cNvPr id="27033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43212D5-35D4-D540-A8DC-0FFC637E3569}" type="slidenum">
              <a:rPr lang="en-US" sz="1200">
                <a:solidFill>
                  <a:srgbClr val="000000"/>
                </a:solidFill>
                <a:latin typeface="Calibri" charset="0"/>
              </a:rPr>
              <a:pPr eaLnBrk="1" hangingPunct="1"/>
              <a:t>70</a:t>
            </a:fld>
            <a:endParaRPr lang="en-US" sz="1200">
              <a:solidFill>
                <a:srgbClr val="000000"/>
              </a:solidFill>
              <a:latin typeface="Calibri"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5" name="Slide Image Placeholder 1"/>
          <p:cNvSpPr>
            <a:spLocks noGrp="1" noRot="1" noChangeAspect="1"/>
          </p:cNvSpPr>
          <p:nvPr>
            <p:ph type="sldImg"/>
          </p:nvPr>
        </p:nvSpPr>
        <p:spPr>
          <a:ln/>
        </p:spPr>
      </p:sp>
      <p:sp>
        <p:nvSpPr>
          <p:cNvPr id="27238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But, for the same cells, when we apply a high voltage to them, regardless of the threshold voltage, any cell will be passed-through.</a:t>
            </a:r>
          </a:p>
          <a:p>
            <a:r>
              <a:rPr lang="en-US">
                <a:latin typeface="Arial" charset="0"/>
                <a:ea typeface="ＭＳ Ｐゴシック" charset="0"/>
                <a:cs typeface="ＭＳ Ｐゴシック" charset="0"/>
              </a:rPr>
              <a:t>So we call this voltage pass-through voltage or Vpass</a:t>
            </a:r>
          </a:p>
        </p:txBody>
      </p:sp>
      <p:sp>
        <p:nvSpPr>
          <p:cNvPr id="27238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81B18DF-D3E9-1B4A-AA18-92767ACC8EF4}" type="slidenum">
              <a:rPr lang="en-US" sz="1200">
                <a:solidFill>
                  <a:srgbClr val="000000"/>
                </a:solidFill>
                <a:latin typeface="Calibri" charset="0"/>
              </a:rPr>
              <a:pPr eaLnBrk="1" hangingPunct="1"/>
              <a:t>71</a:t>
            </a:fld>
            <a:endParaRPr lang="en-US" sz="1200">
              <a:solidFill>
                <a:srgbClr val="000000"/>
              </a:solidFill>
              <a:latin typeface="Calibri"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3" name="Slide Image Placeholder 1"/>
          <p:cNvSpPr>
            <a:spLocks noGrp="1" noRot="1" noChangeAspect="1"/>
          </p:cNvSpPr>
          <p:nvPr>
            <p:ph type="sldImg"/>
          </p:nvPr>
        </p:nvSpPr>
        <p:spPr>
          <a:ln/>
        </p:spPr>
      </p:sp>
      <p:sp>
        <p:nvSpPr>
          <p:cNvPr id="27443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Now, let’s look at an example array of flash cells. </a:t>
            </a:r>
          </a:p>
          <a:p>
            <a:r>
              <a:rPr lang="en-US">
                <a:latin typeface="Arial" charset="0"/>
                <a:ea typeface="ＭＳ Ｐゴシック" charset="0"/>
                <a:cs typeface="ＭＳ Ｐゴシック" charset="0"/>
              </a:rPr>
              <a:t>In this example, we make up threshold voltage numbers for each cell. </a:t>
            </a:r>
          </a:p>
          <a:p>
            <a:r>
              <a:rPr lang="en-US">
                <a:latin typeface="Arial" charset="0"/>
                <a:ea typeface="ＭＳ Ｐゴシック" charset="0"/>
                <a:cs typeface="ＭＳ Ｐゴシック" charset="0"/>
              </a:rPr>
              <a:t>Let’s say we want to read from the second page in this array. </a:t>
            </a:r>
          </a:p>
          <a:p>
            <a:r>
              <a:rPr lang="en-US">
                <a:latin typeface="Arial" charset="0"/>
                <a:ea typeface="ＭＳ Ｐゴシック" charset="0"/>
                <a:cs typeface="ＭＳ Ｐゴシック" charset="0"/>
              </a:rPr>
              <a:t>So we apply a read voltage of 2.5 V to the second page</a:t>
            </a:r>
          </a:p>
          <a:p>
            <a:r>
              <a:rPr lang="en-US">
                <a:latin typeface="Arial" charset="0"/>
                <a:ea typeface="ＭＳ Ｐゴシック" charset="0"/>
                <a:cs typeface="ＭＳ Ｐゴシック" charset="0"/>
              </a:rPr>
              <a:t>And since all the other pages are connected in series, we apply a high pass-through voltage of 5 V to the other pages.</a:t>
            </a:r>
          </a:p>
          <a:p>
            <a:r>
              <a:rPr lang="en-US">
                <a:latin typeface="Arial" charset="0"/>
                <a:ea typeface="ＭＳ Ｐゴシック" charset="0"/>
                <a:cs typeface="ＭＳ Ｐゴシック" charset="0"/>
              </a:rPr>
              <a:t>As we can see, the high pass through voltage switches on all the flash pages being passed-through, allowing the sense amplifier to read the values stored in the second page.</a:t>
            </a:r>
          </a:p>
          <a:p>
            <a:r>
              <a:rPr lang="en-US">
                <a:latin typeface="Arial" charset="0"/>
                <a:ea typeface="ＭＳ Ｐゴシック" charset="0"/>
                <a:cs typeface="ＭＳ Ｐゴシック" charset="0"/>
              </a:rPr>
              <a:t>In this case, the correct values …</a:t>
            </a:r>
          </a:p>
        </p:txBody>
      </p:sp>
      <p:sp>
        <p:nvSpPr>
          <p:cNvPr id="27443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DB7274C-C746-1245-8EC9-47D814B7B19A}" type="slidenum">
              <a:rPr lang="en-US" sz="1200">
                <a:solidFill>
                  <a:srgbClr val="000000"/>
                </a:solidFill>
                <a:latin typeface="Calibri" charset="0"/>
              </a:rPr>
              <a:pPr eaLnBrk="1" hangingPunct="1"/>
              <a:t>72</a:t>
            </a:fld>
            <a:endParaRPr lang="en-US" sz="1200">
              <a:solidFill>
                <a:srgbClr val="000000"/>
              </a:solidFill>
              <a:latin typeface="Calibri"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1" name="Slide Image Placeholder 1"/>
          <p:cNvSpPr>
            <a:spLocks noGrp="1" noRot="1" noChangeAspect="1"/>
          </p:cNvSpPr>
          <p:nvPr>
            <p:ph type="sldImg"/>
          </p:nvPr>
        </p:nvSpPr>
        <p:spPr>
          <a:ln/>
        </p:spPr>
      </p:sp>
      <p:sp>
        <p:nvSpPr>
          <p:cNvPr id="27648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However, the high pass through voltage can generate read disturb problem, which we will introduce now.</a:t>
            </a:r>
          </a:p>
          <a:p>
            <a:r>
              <a:rPr lang="en-US">
                <a:latin typeface="Arial" charset="0"/>
                <a:ea typeface="ＭＳ Ｐゴシック" charset="0"/>
                <a:cs typeface="ＭＳ Ｐゴシック" charset="0"/>
              </a:rPr>
              <a:t>When we want to read page 3, instead of page 2, this high pass through voltage now needs to be applied on the 2</a:t>
            </a:r>
            <a:r>
              <a:rPr lang="en-US" baseline="30000">
                <a:latin typeface="Arial" charset="0"/>
                <a:ea typeface="ＭＳ Ｐゴシック" charset="0"/>
                <a:cs typeface="ＭＳ Ｐゴシック" charset="0"/>
              </a:rPr>
              <a:t>nd</a:t>
            </a:r>
            <a:r>
              <a:rPr lang="en-US">
                <a:latin typeface="Arial" charset="0"/>
                <a:ea typeface="ＭＳ Ｐゴシック" charset="0"/>
                <a:cs typeface="ＭＳ Ｐゴシック" charset="0"/>
              </a:rPr>
              <a:t> page. </a:t>
            </a:r>
          </a:p>
          <a:p>
            <a:r>
              <a:rPr lang="en-US">
                <a:latin typeface="Arial" charset="0"/>
                <a:ea typeface="ＭＳ Ｐゴシック" charset="0"/>
                <a:cs typeface="ＭＳ Ｐゴシック" charset="0"/>
              </a:rPr>
              <a:t>When we repeatedly read page 3, the pass through voltage induces a weak programming effect on the second page.</a:t>
            </a:r>
          </a:p>
          <a:p>
            <a:endParaRPr lang="en-US">
              <a:latin typeface="Arial" charset="0"/>
              <a:ea typeface="ＭＳ Ｐゴシック" charset="0"/>
              <a:cs typeface="ＭＳ Ｐゴシック" charset="0"/>
            </a:endParaRPr>
          </a:p>
          <a:p>
            <a:endParaRPr lang="en-US">
              <a:latin typeface="Arial" charset="0"/>
              <a:ea typeface="ＭＳ Ｐゴシック" charset="0"/>
              <a:cs typeface="ＭＳ Ｐゴシック" charset="0"/>
            </a:endParaRPr>
          </a:p>
          <a:p>
            <a:endParaRPr lang="en-US">
              <a:latin typeface="Arial" charset="0"/>
              <a:ea typeface="ＭＳ Ｐゴシック" charset="0"/>
              <a:cs typeface="ＭＳ Ｐゴシック" charset="0"/>
            </a:endParaRPr>
          </a:p>
          <a:p>
            <a:endParaRPr lang="en-US">
              <a:latin typeface="Arial" charset="0"/>
              <a:ea typeface="ＭＳ Ｐゴシック" charset="0"/>
              <a:cs typeface="ＭＳ Ｐゴシック" charset="0"/>
            </a:endParaRPr>
          </a:p>
        </p:txBody>
      </p:sp>
      <p:sp>
        <p:nvSpPr>
          <p:cNvPr id="27648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8C48932-6149-C740-8971-A25EA3723FB1}" type="slidenum">
              <a:rPr lang="en-US" sz="1200">
                <a:solidFill>
                  <a:srgbClr val="000000"/>
                </a:solidFill>
                <a:latin typeface="Calibri" charset="0"/>
              </a:rPr>
              <a:pPr eaLnBrk="1" hangingPunct="1"/>
              <a:t>73</a:t>
            </a:fld>
            <a:endParaRPr lang="en-US" sz="1200">
              <a:solidFill>
                <a:srgbClr val="000000"/>
              </a:solidFill>
              <a:latin typeface="Calibri"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Slide Image Placeholder 1"/>
          <p:cNvSpPr>
            <a:spLocks noGrp="1" noRot="1" noChangeAspect="1"/>
          </p:cNvSpPr>
          <p:nvPr>
            <p:ph type="sldImg"/>
          </p:nvPr>
        </p:nvSpPr>
        <p:spPr>
          <a:ln/>
        </p:spPr>
      </p:sp>
      <p:sp>
        <p:nvSpPr>
          <p:cNvPr id="27853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As the weak programming effect accumulates, the threshold voltage of each flash cell increases, and the threshold voltage state of a cell can be altered.</a:t>
            </a:r>
          </a:p>
          <a:p>
            <a:r>
              <a:rPr lang="en-US">
                <a:latin typeface="Arial" charset="0"/>
                <a:ea typeface="ＭＳ Ｐゴシック" charset="0"/>
                <a:cs typeface="ＭＳ Ｐゴシック" charset="0"/>
              </a:rPr>
              <a:t>In this case, when we read page 2 again, we will read incorrect values from page 2, 0001</a:t>
            </a:r>
          </a:p>
          <a:p>
            <a:r>
              <a:rPr lang="en-US">
                <a:latin typeface="Arial" charset="0"/>
                <a:ea typeface="ＭＳ Ｐゴシック" charset="0"/>
                <a:cs typeface="ＭＳ Ｐゴシック" charset="0"/>
              </a:rPr>
              <a:t>Flash vendors conservatively set this pass-through voltage to a high voltage.</a:t>
            </a:r>
          </a:p>
          <a:p>
            <a:r>
              <a:rPr lang="en-US">
                <a:latin typeface="Arial" charset="0"/>
                <a:ea typeface="ＭＳ Ｐゴシック" charset="0"/>
                <a:cs typeface="ＭＳ Ｐゴシック" charset="0"/>
              </a:rPr>
              <a:t>However, we find in the paper that it is unnecessary to set to this high, and that reducing this voltage by just a bit will reduce read disturb errors significantly in the future.</a:t>
            </a:r>
          </a:p>
          <a:p>
            <a:endParaRPr lang="en-US">
              <a:latin typeface="Arial" charset="0"/>
              <a:ea typeface="ＭＳ Ｐゴシック" charset="0"/>
              <a:cs typeface="ＭＳ Ｐゴシック" charset="0"/>
            </a:endParaRPr>
          </a:p>
        </p:txBody>
      </p:sp>
      <p:sp>
        <p:nvSpPr>
          <p:cNvPr id="27853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10E1217C-28FF-D34A-9FE1-C109057AC2E5}" type="slidenum">
              <a:rPr lang="en-US" sz="1200">
                <a:solidFill>
                  <a:srgbClr val="000000"/>
                </a:solidFill>
                <a:latin typeface="Calibri" charset="0"/>
              </a:rPr>
              <a:pPr eaLnBrk="1" hangingPunct="1"/>
              <a:t>74</a:t>
            </a:fld>
            <a:endParaRPr lang="en-US" sz="1200">
              <a:solidFill>
                <a:srgbClr val="000000"/>
              </a:solidFill>
              <a:latin typeface="Calibri"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7" name="Slide Image Placeholder 1"/>
          <p:cNvSpPr>
            <a:spLocks noGrp="1" noRot="1" noChangeAspect="1"/>
          </p:cNvSpPr>
          <p:nvPr>
            <p:ph type="sldImg"/>
          </p:nvPr>
        </p:nvSpPr>
        <p:spPr>
          <a:ln/>
        </p:spPr>
      </p:sp>
      <p:sp>
        <p:nvSpPr>
          <p:cNvPr id="28057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To this point, we have identified the problem that …</a:t>
            </a:r>
          </a:p>
          <a:p>
            <a:r>
              <a:rPr lang="en-US">
                <a:latin typeface="Arial" charset="0"/>
                <a:ea typeface="ＭＳ Ｐゴシック" charset="0"/>
                <a:cs typeface="ＭＳ Ｐゴシック" charset="0"/>
              </a:rPr>
              <a:t>So we set our goal to mitigate and recover these read disturb errors.</a:t>
            </a:r>
          </a:p>
          <a:p>
            <a:endParaRPr lang="en-US">
              <a:latin typeface="Arial" charset="0"/>
              <a:ea typeface="ＭＳ Ｐゴシック" charset="0"/>
              <a:cs typeface="ＭＳ Ｐゴシック" charset="0"/>
            </a:endParaRPr>
          </a:p>
          <a:p>
            <a:r>
              <a:rPr lang="en-US">
                <a:latin typeface="Arial" charset="0"/>
                <a:ea typeface="ＭＳ Ｐゴシック" charset="0"/>
                <a:cs typeface="ＭＳ Ｐゴシック" charset="0"/>
              </a:rPr>
              <a:t>Vpass is set conservatively</a:t>
            </a:r>
          </a:p>
        </p:txBody>
      </p:sp>
      <p:sp>
        <p:nvSpPr>
          <p:cNvPr id="28057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52FF358-2531-FD41-BC98-D07FE9BB4C0F}" type="slidenum">
              <a:rPr lang="en-US" sz="1200">
                <a:solidFill>
                  <a:srgbClr val="000000"/>
                </a:solidFill>
                <a:latin typeface="Calibri" charset="0"/>
              </a:rPr>
              <a:pPr eaLnBrk="1" hangingPunct="1"/>
              <a:t>75</a:t>
            </a:fld>
            <a:endParaRPr lang="en-US" sz="1200">
              <a:solidFill>
                <a:srgbClr val="000000"/>
              </a:solidFill>
              <a:latin typeface="Calibri"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5" name="Slide Image Placeholder 1"/>
          <p:cNvSpPr>
            <a:spLocks noGrp="1" noRot="1" noChangeAspect="1"/>
          </p:cNvSpPr>
          <p:nvPr>
            <p:ph type="sldImg"/>
          </p:nvPr>
        </p:nvSpPr>
        <p:spPr>
          <a:ln/>
        </p:spPr>
      </p:sp>
      <p:sp>
        <p:nvSpPr>
          <p:cNvPr id="28262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To understand read disturb errors, we perform the first experimental study on read disturb errors.</a:t>
            </a:r>
          </a:p>
        </p:txBody>
      </p:sp>
      <p:sp>
        <p:nvSpPr>
          <p:cNvPr id="28262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BA39168-691C-1E43-8425-C5104E298509}" type="slidenum">
              <a:rPr lang="en-US" sz="1200">
                <a:solidFill>
                  <a:srgbClr val="000000"/>
                </a:solidFill>
                <a:latin typeface="Calibri" charset="0"/>
              </a:rPr>
              <a:pPr eaLnBrk="1" hangingPunct="1"/>
              <a:t>76</a:t>
            </a:fld>
            <a:endParaRPr lang="en-US" sz="1200">
              <a:solidFill>
                <a:srgbClr val="000000"/>
              </a:solidFill>
              <a:latin typeface="Calibri"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1" name="Slide Image Placeholder 1"/>
          <p:cNvSpPr>
            <a:spLocks noGrp="1" noRot="1" noChangeAspect="1"/>
          </p:cNvSpPr>
          <p:nvPr>
            <p:ph type="sldImg"/>
          </p:nvPr>
        </p:nvSpPr>
        <p:spPr>
          <a:ln/>
        </p:spPr>
      </p:sp>
      <p:sp>
        <p:nvSpPr>
          <p:cNvPr id="28672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In our paper, we characterize the threshold voltage distribution of flash cells before and after read disturb. </a:t>
            </a:r>
          </a:p>
          <a:p>
            <a:r>
              <a:rPr lang="en-US">
                <a:latin typeface="Arial" charset="0"/>
                <a:ea typeface="ＭＳ Ｐゴシック" charset="0"/>
                <a:cs typeface="ＭＳ Ｐゴシック" charset="0"/>
              </a:rPr>
              <a:t>The x-axis is normalized threshold voltage, the y-axis is probability density function.</a:t>
            </a:r>
          </a:p>
          <a:p>
            <a:r>
              <a:rPr lang="en-US">
                <a:latin typeface="Arial" charset="0"/>
                <a:ea typeface="ＭＳ Ｐゴシック" charset="0"/>
                <a:cs typeface="ＭＳ Ｐゴシック" charset="0"/>
              </a:rPr>
              <a:t>Overall, we can see roughly 3.1 states of threshold voltages, and we call them the ER, P1, P2, and P3 states. </a:t>
            </a:r>
          </a:p>
          <a:p>
            <a:r>
              <a:rPr lang="en-US">
                <a:latin typeface="Arial" charset="0"/>
                <a:ea typeface="ＭＳ Ｐゴシック" charset="0"/>
                <a:cs typeface="ＭＳ Ｐゴシック" charset="0"/>
              </a:rPr>
              <a:t>This shows our MLC device has 4 states, and each flash cell can store 2 bits.</a:t>
            </a:r>
          </a:p>
          <a:p>
            <a:r>
              <a:rPr lang="en-US">
                <a:latin typeface="Arial" charset="0"/>
                <a:ea typeface="ＭＳ Ｐゴシック" charset="0"/>
                <a:cs typeface="ＭＳ Ｐゴシック" charset="0"/>
              </a:rPr>
              <a:t>Note that only a small fraction of the erased state is visible because the erased state can have negative threshold voltages. </a:t>
            </a:r>
          </a:p>
          <a:p>
            <a:endParaRPr lang="en-US">
              <a:latin typeface="Arial" charset="0"/>
              <a:ea typeface="ＭＳ Ｐゴシック" charset="0"/>
              <a:cs typeface="ＭＳ Ｐゴシック" charset="0"/>
            </a:endParaRPr>
          </a:p>
          <a:p>
            <a:r>
              <a:rPr lang="en-US">
                <a:latin typeface="Arial" charset="0"/>
                <a:ea typeface="ＭＳ Ｐゴシック" charset="0"/>
                <a:cs typeface="ＭＳ Ｐゴシック" charset="0"/>
              </a:rPr>
              <a:t>In this figure, we plot 4 lines, each represents the threshold voltage distribution with no read disturbs, after .25M read disturbs, …</a:t>
            </a:r>
          </a:p>
          <a:p>
            <a:r>
              <a:rPr lang="en-US">
                <a:latin typeface="Arial" charset="0"/>
                <a:ea typeface="ＭＳ Ｐゴシック" charset="0"/>
                <a:cs typeface="ＭＳ Ｐゴシック" charset="0"/>
              </a:rPr>
              <a:t>The threshold voltage shifts are not very dramatic, so let’s zoom in and take a look. </a:t>
            </a:r>
          </a:p>
          <a:p>
            <a:r>
              <a:rPr lang="en-US">
                <a:latin typeface="Arial" charset="0"/>
                <a:ea typeface="ＭＳ Ｐゴシック" charset="0"/>
                <a:cs typeface="ＭＳ Ｐゴシック" charset="0"/>
              </a:rPr>
              <a:t>Now we can see that Vth gradually…</a:t>
            </a:r>
          </a:p>
          <a:p>
            <a:r>
              <a:rPr lang="en-US">
                <a:latin typeface="Arial" charset="0"/>
                <a:ea typeface="ＭＳ Ｐゴシック" charset="0"/>
                <a:cs typeface="ＭＳ Ｐゴシック" charset="0"/>
              </a:rPr>
              <a:t>In the paper, we have lots of other results derived from this characterization that we will not cover in this presentation.</a:t>
            </a:r>
          </a:p>
        </p:txBody>
      </p:sp>
      <p:sp>
        <p:nvSpPr>
          <p:cNvPr id="28672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10460E8-D9B4-B745-B704-801250E0E72C}" type="slidenum">
              <a:rPr lang="en-US" sz="1200">
                <a:solidFill>
                  <a:srgbClr val="000000"/>
                </a:solidFill>
                <a:latin typeface="Calibri" charset="0"/>
              </a:rPr>
              <a:pPr eaLnBrk="1" hangingPunct="1"/>
              <a:t>79</a:t>
            </a:fld>
            <a:endParaRPr lang="en-US" sz="1200">
              <a:solidFill>
                <a:srgbClr val="000000"/>
              </a:solidFill>
              <a:latin typeface="Calibri"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69" name="Slide Image Placeholder 1"/>
          <p:cNvSpPr>
            <a:spLocks noGrp="1" noRot="1" noChangeAspect="1"/>
          </p:cNvSpPr>
          <p:nvPr>
            <p:ph type="sldImg"/>
          </p:nvPr>
        </p:nvSpPr>
        <p:spPr>
          <a:ln/>
        </p:spPr>
      </p:sp>
      <p:sp>
        <p:nvSpPr>
          <p:cNvPr id="28877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But here we list our key conclusions from these results.</a:t>
            </a:r>
          </a:p>
          <a:p>
            <a:r>
              <a:rPr lang="en-US">
                <a:latin typeface="Arial" charset="0"/>
                <a:ea typeface="ＭＳ Ｐゴシック" charset="0"/>
                <a:cs typeface="ＭＳ Ｐゴシック" charset="0"/>
              </a:rPr>
              <a:t>These new observations help us to understand the read disturb effects better.</a:t>
            </a:r>
          </a:p>
        </p:txBody>
      </p:sp>
      <p:sp>
        <p:nvSpPr>
          <p:cNvPr id="28877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1E5AC0C-7771-5D4A-A21D-64733766F23A}" type="slidenum">
              <a:rPr lang="en-US" sz="1200">
                <a:solidFill>
                  <a:srgbClr val="000000"/>
                </a:solidFill>
                <a:latin typeface="Calibri" charset="0"/>
              </a:rPr>
              <a:pPr eaLnBrk="1" hangingPunct="1"/>
              <a:t>80</a:t>
            </a:fld>
            <a:endParaRPr lang="en-US" sz="1200">
              <a:solidFill>
                <a:srgbClr val="000000"/>
              </a:solidFill>
              <a:latin typeface="Calibri"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7" name="Slide Image Placeholder 1"/>
          <p:cNvSpPr>
            <a:spLocks noGrp="1" noRot="1" noChangeAspect="1"/>
          </p:cNvSpPr>
          <p:nvPr>
            <p:ph type="sldImg"/>
          </p:nvPr>
        </p:nvSpPr>
        <p:spPr>
          <a:ln/>
        </p:spPr>
      </p:sp>
      <p:sp>
        <p:nvSpPr>
          <p:cNvPr id="29081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Now let’s look at the effect of reducing pass-through voltage, because, as we have introduced earlier, high pass-through voltage is the main reason for read disturb errors. </a:t>
            </a:r>
          </a:p>
          <a:p>
            <a:r>
              <a:rPr lang="en-US">
                <a:latin typeface="Arial" charset="0"/>
                <a:ea typeface="ＭＳ Ｐゴシック" charset="0"/>
                <a:cs typeface="ＭＳ Ｐゴシック" charset="0"/>
              </a:rPr>
              <a:t>We set up an experiment that emulates a reduced the pass through voltage. </a:t>
            </a:r>
          </a:p>
          <a:p>
            <a:r>
              <a:rPr lang="en-US">
                <a:latin typeface="Arial" charset="0"/>
                <a:ea typeface="ＭＳ Ｐゴシック" charset="0"/>
                <a:cs typeface="ＭＳ Ｐゴシック" charset="0"/>
              </a:rPr>
              <a:t>We assume an </a:t>
            </a:r>
            <a:r>
              <a:rPr lang="en-US" b="1">
                <a:latin typeface="Arial" charset="0"/>
                <a:ea typeface="ＭＳ Ｐゴシック" charset="0"/>
                <a:cs typeface="ＭＳ Ｐゴシック" charset="0"/>
              </a:rPr>
              <a:t>acceptable raw bit error rate of 10^-3</a:t>
            </a:r>
            <a:r>
              <a:rPr lang="en-US">
                <a:latin typeface="Arial" charset="0"/>
                <a:ea typeface="ＭＳ Ｐゴシック" charset="0"/>
                <a:cs typeface="ＭＳ Ｐゴシック" charset="0"/>
              </a:rPr>
              <a:t>, which is typical amount for a flash memory.</a:t>
            </a:r>
          </a:p>
          <a:p>
            <a:r>
              <a:rPr lang="en-US">
                <a:latin typeface="Arial" charset="0"/>
                <a:ea typeface="ＭＳ Ｐゴシック" charset="0"/>
                <a:cs typeface="ＭＳ Ｐゴシック" charset="0"/>
              </a:rPr>
              <a:t>And we record the tolerable read disturb count before the raw bit error rate exceeds this amount. </a:t>
            </a:r>
          </a:p>
          <a:p>
            <a:r>
              <a:rPr lang="en-US">
                <a:latin typeface="Arial" charset="0"/>
                <a:ea typeface="ＭＳ Ｐゴシック" charset="0"/>
                <a:cs typeface="ＭＳ Ｐゴシック" charset="0"/>
              </a:rPr>
              <a:t>In this figure, the x axis is … y axis is …</a:t>
            </a:r>
          </a:p>
          <a:p>
            <a:r>
              <a:rPr lang="en-US">
                <a:latin typeface="Arial" charset="0"/>
                <a:ea typeface="ＭＳ Ｐゴシック" charset="0"/>
                <a:cs typeface="ＭＳ Ｐゴシック" charset="0"/>
              </a:rPr>
              <a:t>We normalize tolerable read disturb count to that of the default pass through voltage, which is 0% on this figure. </a:t>
            </a:r>
          </a:p>
          <a:p>
            <a:r>
              <a:rPr lang="en-US">
                <a:latin typeface="Arial" charset="0"/>
                <a:ea typeface="ＭＳ Ｐゴシック" charset="0"/>
                <a:cs typeface="ＭＳ Ｐゴシック" charset="0"/>
              </a:rPr>
              <a:t>As we can see, as we continue to reduce the pass through voltage by 6%, the tolerable read disturb count increases significantly up to 1300x.</a:t>
            </a:r>
          </a:p>
        </p:txBody>
      </p:sp>
      <p:sp>
        <p:nvSpPr>
          <p:cNvPr id="29081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E10A5BD-4ABA-E141-A818-5700797A1A12}" type="slidenum">
              <a:rPr lang="en-US" sz="1200">
                <a:solidFill>
                  <a:srgbClr val="000000"/>
                </a:solidFill>
                <a:latin typeface="Calibri" charset="0"/>
              </a:rPr>
              <a:pPr eaLnBrk="1" hangingPunct="1"/>
              <a:t>81</a:t>
            </a:fld>
            <a:endParaRPr lang="en-US" sz="1200">
              <a:solidFill>
                <a:srgbClr val="000000"/>
              </a:solidFill>
              <a:latin typeface="Calibri"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5" name="Slide Image Placeholder 1"/>
          <p:cNvSpPr>
            <a:spLocks noGrp="1" noRot="1" noChangeAspect="1"/>
          </p:cNvSpPr>
          <p:nvPr>
            <p:ph type="sldImg"/>
          </p:nvPr>
        </p:nvSpPr>
        <p:spPr>
          <a:ln/>
        </p:spPr>
      </p:sp>
      <p:sp>
        <p:nvSpPr>
          <p:cNvPr id="29286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Now that we have developed an understanding of the read disturb phenomenon in flash memory.</a:t>
            </a:r>
          </a:p>
          <a:p>
            <a:r>
              <a:rPr lang="en-US">
                <a:latin typeface="Arial" charset="0"/>
                <a:ea typeface="ＭＳ Ｐゴシック" charset="0"/>
                <a:cs typeface="ＭＳ Ｐゴシック" charset="0"/>
              </a:rPr>
              <a:t>Let’s look at how we exploit these observations to mitigate read disturb errors.</a:t>
            </a:r>
          </a:p>
        </p:txBody>
      </p:sp>
      <p:sp>
        <p:nvSpPr>
          <p:cNvPr id="29286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C1E068C-773D-994E-B0DF-E868AB3B7B8F}" type="slidenum">
              <a:rPr lang="en-US" sz="1200">
                <a:solidFill>
                  <a:srgbClr val="000000"/>
                </a:solidFill>
                <a:latin typeface="Calibri" charset="0"/>
              </a:rPr>
              <a:pPr eaLnBrk="1" hangingPunct="1"/>
              <a:t>82</a:t>
            </a:fld>
            <a:endParaRPr lang="en-US" sz="1200">
              <a:solidFill>
                <a:srgbClr val="000000"/>
              </a:solidFill>
              <a:latin typeface="Calibri"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3" name="Slide Image Placeholder 1"/>
          <p:cNvSpPr>
            <a:spLocks noGrp="1" noRot="1" noChangeAspect="1"/>
          </p:cNvSpPr>
          <p:nvPr>
            <p:ph type="sldImg"/>
          </p:nvPr>
        </p:nvSpPr>
        <p:spPr>
          <a:ln/>
        </p:spPr>
      </p:sp>
      <p:sp>
        <p:nvSpPr>
          <p:cNvPr id="29491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To mitigate read disturb errors, we propose Vpass Tuning, whose key idea is to dynamically find and apply a lowered pass-through voltage.</a:t>
            </a:r>
          </a:p>
          <a:p>
            <a:r>
              <a:rPr lang="en-US">
                <a:latin typeface="Arial" charset="0"/>
                <a:ea typeface="ＭＳ Ｐゴシック" charset="0"/>
                <a:cs typeface="ＭＳ Ｐゴシック" charset="0"/>
              </a:rPr>
              <a:t>However, lowering the pass through voltage presents a trade off.</a:t>
            </a:r>
          </a:p>
          <a:p>
            <a:r>
              <a:rPr lang="en-US">
                <a:latin typeface="Arial" charset="0"/>
                <a:ea typeface="ＭＳ Ｐゴシック" charset="0"/>
                <a:cs typeface="ＭＳ Ｐゴシック" charset="0"/>
              </a:rPr>
              <a:t>First, as we have just described, lowering pass through voltage by a little significantly reduces the read disturb effect.</a:t>
            </a:r>
          </a:p>
          <a:p>
            <a:r>
              <a:rPr lang="en-US">
                <a:latin typeface="Arial" charset="0"/>
                <a:ea typeface="ＭＳ Ｐゴシック" charset="0"/>
                <a:cs typeface="ＭＳ Ｐゴシック" charset="0"/>
              </a:rPr>
              <a:t>However, lowering Vpass also induces more read errors, which we will introduce next.</a:t>
            </a:r>
          </a:p>
          <a:p>
            <a:endParaRPr lang="en-US">
              <a:latin typeface="Arial" charset="0"/>
              <a:ea typeface="ＭＳ Ｐゴシック" charset="0"/>
              <a:cs typeface="ＭＳ Ｐゴシック" charset="0"/>
            </a:endParaRPr>
          </a:p>
        </p:txBody>
      </p:sp>
      <p:sp>
        <p:nvSpPr>
          <p:cNvPr id="29491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65F0B0F-5B27-5141-BB03-F2769A75F165}" type="slidenum">
              <a:rPr lang="en-US" sz="1200">
                <a:solidFill>
                  <a:srgbClr val="000000"/>
                </a:solidFill>
                <a:latin typeface="Calibri" charset="0"/>
              </a:rPr>
              <a:pPr eaLnBrk="1" hangingPunct="1"/>
              <a:t>83</a:t>
            </a:fld>
            <a:endParaRPr lang="en-US" sz="1200">
              <a:solidFill>
                <a:srgbClr val="000000"/>
              </a:solidFill>
              <a:latin typeface="Calibri"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1" name="Slide Image Placeholder 1"/>
          <p:cNvSpPr>
            <a:spLocks noGrp="1" noRot="1" noChangeAspect="1"/>
          </p:cNvSpPr>
          <p:nvPr>
            <p:ph type="sldImg"/>
          </p:nvPr>
        </p:nvSpPr>
        <p:spPr>
          <a:ln/>
        </p:spPr>
      </p:sp>
      <p:sp>
        <p:nvSpPr>
          <p:cNvPr id="29696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If we only reduce the pass-through voltage by a little, very few read errors will be generated. </a:t>
            </a:r>
          </a:p>
          <a:p>
            <a:r>
              <a:rPr lang="en-US">
                <a:latin typeface="Arial" charset="0"/>
                <a:ea typeface="ＭＳ Ｐゴシック" charset="0"/>
                <a:cs typeface="ＭＳ Ｐゴシック" charset="0"/>
              </a:rPr>
              <a:t>In this example, we reduce Vpass to 4.9V, which is higher than the threshold voltage of any cell that we want to pass through.</a:t>
            </a:r>
          </a:p>
          <a:p>
            <a:endParaRPr lang="en-US">
              <a:latin typeface="Arial" charset="0"/>
              <a:ea typeface="ＭＳ Ｐゴシック" charset="0"/>
              <a:cs typeface="ＭＳ Ｐゴシック" charset="0"/>
            </a:endParaRPr>
          </a:p>
        </p:txBody>
      </p:sp>
      <p:sp>
        <p:nvSpPr>
          <p:cNvPr id="29696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AA6EF7F-436C-E843-8DD0-E717B4CEC95F}" type="slidenum">
              <a:rPr lang="en-US" sz="1200">
                <a:solidFill>
                  <a:srgbClr val="000000"/>
                </a:solidFill>
                <a:latin typeface="Calibri" charset="0"/>
              </a:rPr>
              <a:pPr eaLnBrk="1" hangingPunct="1"/>
              <a:t>84</a:t>
            </a:fld>
            <a:endParaRPr lang="en-US" sz="1200">
              <a:solidFill>
                <a:srgbClr val="000000"/>
              </a:solidFill>
              <a:latin typeface="Calibri"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Slide Image Placeholder 1"/>
          <p:cNvSpPr>
            <a:spLocks noGrp="1" noRot="1" noChangeAspect="1"/>
          </p:cNvSpPr>
          <p:nvPr>
            <p:ph type="sldImg"/>
          </p:nvPr>
        </p:nvSpPr>
        <p:spPr>
          <a:ln/>
        </p:spPr>
      </p:sp>
      <p:sp>
        <p:nvSpPr>
          <p:cNvPr id="29901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However, as we further reduce the pass through voltage to 4.7V, some cell with higher threshold voltage cannot be correctly passed through, and thus will generate a read error. </a:t>
            </a:r>
          </a:p>
          <a:p>
            <a:r>
              <a:rPr lang="en-US">
                <a:latin typeface="Arial" charset="0"/>
                <a:ea typeface="ＭＳ Ｐゴシック" charset="0"/>
                <a:cs typeface="ＭＳ Ｐゴシック" charset="0"/>
              </a:rPr>
              <a:t>In this case, incorrect values are being read from page 2.</a:t>
            </a:r>
          </a:p>
        </p:txBody>
      </p:sp>
      <p:sp>
        <p:nvSpPr>
          <p:cNvPr id="29901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B010AB8-A33E-8B40-B105-7F04E3327158}" type="slidenum">
              <a:rPr lang="en-US" sz="1200">
                <a:solidFill>
                  <a:srgbClr val="000000"/>
                </a:solidFill>
                <a:latin typeface="Calibri" charset="0"/>
              </a:rPr>
              <a:pPr eaLnBrk="1" hangingPunct="1"/>
              <a:t>85</a:t>
            </a:fld>
            <a:endParaRPr lang="en-US" sz="1200">
              <a:solidFill>
                <a:srgbClr val="000000"/>
              </a:solidFill>
              <a:latin typeface="Calibri"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7" name="Slide Image Placeholder 1"/>
          <p:cNvSpPr>
            <a:spLocks noGrp="1" noRot="1" noChangeAspect="1"/>
          </p:cNvSpPr>
          <p:nvPr>
            <p:ph type="sldImg"/>
          </p:nvPr>
        </p:nvSpPr>
        <p:spPr>
          <a:ln/>
        </p:spPr>
      </p:sp>
      <p:sp>
        <p:nvSpPr>
          <p:cNvPr id="30105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However, these read errors can be tolerated by the unused ECC capability when the error rate is low, allowing us to reduce read disturb errors when the error rate is high.</a:t>
            </a:r>
          </a:p>
          <a:p>
            <a:r>
              <a:rPr lang="en-US">
                <a:latin typeface="Arial" charset="0"/>
                <a:ea typeface="ＭＳ Ｐゴシック" charset="0"/>
                <a:cs typeface="ＭＳ Ｐゴシック" charset="0"/>
              </a:rPr>
              <a:t>In this figure, we plot how raw bit error rate increases over retention age, the time since the data is last programmed.</a:t>
            </a:r>
          </a:p>
          <a:p>
            <a:r>
              <a:rPr lang="en-US">
                <a:latin typeface="Arial" charset="0"/>
                <a:ea typeface="ＭＳ Ｐゴシック" charset="0"/>
                <a:cs typeface="ＭＳ Ｐゴシック" charset="0"/>
              </a:rPr>
              <a:t>The x-axis is … y-axis is …</a:t>
            </a:r>
          </a:p>
          <a:p>
            <a:r>
              <a:rPr lang="en-US">
                <a:latin typeface="Arial" charset="0"/>
                <a:ea typeface="ＭＳ Ｐゴシック" charset="0"/>
                <a:cs typeface="ＭＳ Ｐゴシック" charset="0"/>
              </a:rPr>
              <a:t>Over time, flash retention errors and read disturb errors are accumulated, so the error rate keeps increasing.</a:t>
            </a:r>
          </a:p>
          <a:p>
            <a:r>
              <a:rPr lang="en-US">
                <a:latin typeface="Arial" charset="0"/>
                <a:ea typeface="ＭＳ Ｐゴシック" charset="0"/>
                <a:cs typeface="ＭＳ Ｐゴシック" charset="0"/>
              </a:rPr>
              <a:t>The red line shows …</a:t>
            </a:r>
          </a:p>
          <a:p>
            <a:r>
              <a:rPr lang="en-US">
                <a:latin typeface="Arial" charset="0"/>
                <a:ea typeface="ＭＳ Ｐゴシック" charset="0"/>
                <a:cs typeface="ＭＳ Ｐゴシック" charset="0"/>
              </a:rPr>
              <a:t>As we can see, in early retention age, there is huge unused ECC correction capability that can be used to tolerate read errors.</a:t>
            </a:r>
          </a:p>
          <a:p>
            <a:r>
              <a:rPr lang="en-US">
                <a:latin typeface="Arial" charset="0"/>
                <a:ea typeface="ＭＳ Ｐゴシック" charset="0"/>
                <a:cs typeface="ＭＳ Ｐゴシック" charset="0"/>
              </a:rPr>
              <a:t>Then over time, the unused ECC capability decreases so we need to readjust Vpass reduction to reduce read errors.</a:t>
            </a:r>
          </a:p>
          <a:p>
            <a:r>
              <a:rPr lang="en-US">
                <a:latin typeface="Arial" charset="0"/>
                <a:ea typeface="ＭＳ Ｐゴシック" charset="0"/>
                <a:cs typeface="ＭＳ Ｐゴシック" charset="0"/>
              </a:rPr>
              <a:t>This leads to our Vpass tuning technique that …</a:t>
            </a:r>
          </a:p>
        </p:txBody>
      </p:sp>
      <p:sp>
        <p:nvSpPr>
          <p:cNvPr id="30105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5A22887-19BC-ED4B-A23F-0CC3B4C69A5A}" type="slidenum">
              <a:rPr lang="en-US" sz="1200">
                <a:solidFill>
                  <a:srgbClr val="000000"/>
                </a:solidFill>
                <a:latin typeface="Calibri" charset="0"/>
              </a:rPr>
              <a:pPr eaLnBrk="1" hangingPunct="1"/>
              <a:t>86</a:t>
            </a:fld>
            <a:endParaRPr lang="en-US" sz="1200">
              <a:solidFill>
                <a:srgbClr val="000000"/>
              </a:solidFill>
              <a:latin typeface="Calibri"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5" name="Slide Image Placeholder 1"/>
          <p:cNvSpPr>
            <a:spLocks noGrp="1" noRot="1" noChangeAspect="1"/>
          </p:cNvSpPr>
          <p:nvPr>
            <p:ph type="sldImg"/>
          </p:nvPr>
        </p:nvSpPr>
        <p:spPr>
          <a:ln/>
        </p:spPr>
      </p:sp>
      <p:sp>
        <p:nvSpPr>
          <p:cNvPr id="30310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Now, let’s summarize and compare the trade-offs for Vpass Reduction.</a:t>
            </a:r>
          </a:p>
          <a:p>
            <a:r>
              <a:rPr lang="en-US">
                <a:latin typeface="Arial" charset="0"/>
                <a:ea typeface="ＭＳ Ｐゴシック" charset="0"/>
                <a:cs typeface="ＭＳ Ｐゴシック" charset="0"/>
              </a:rPr>
              <a:t>If we conservatively …, which is what flash vendors do today, we will accumulate lots of read disturb errors at the end of each refresh interval, but we don’t trade-off read errors.</a:t>
            </a:r>
          </a:p>
          <a:p>
            <a:r>
              <a:rPr lang="en-US">
                <a:latin typeface="Arial" charset="0"/>
                <a:ea typeface="ＭＳ Ｐゴシック" charset="0"/>
                <a:cs typeface="ＭＳ Ｐゴシック" charset="0"/>
              </a:rPr>
              <a:t>If we dynamically …, we can minimize read disturb errors, and in the mean time control the number of read errors to be tolerable by ECC. </a:t>
            </a:r>
          </a:p>
          <a:p>
            <a:r>
              <a:rPr lang="en-US">
                <a:latin typeface="Arial" charset="0"/>
                <a:ea typeface="ＭＳ Ｐゴシック" charset="0"/>
                <a:cs typeface="ＭＳ Ｐゴシック" charset="0"/>
              </a:rPr>
              <a:t>Even if we tune the Vpass too aggressively that the read errors …</a:t>
            </a:r>
          </a:p>
        </p:txBody>
      </p:sp>
      <p:sp>
        <p:nvSpPr>
          <p:cNvPr id="30310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2A48B08-9924-FD4E-8911-364C063EB9F5}" type="slidenum">
              <a:rPr lang="en-US" sz="1200">
                <a:solidFill>
                  <a:srgbClr val="000000"/>
                </a:solidFill>
                <a:latin typeface="Calibri" charset="0"/>
              </a:rPr>
              <a:pPr eaLnBrk="1" hangingPunct="1"/>
              <a:t>87</a:t>
            </a:fld>
            <a:endParaRPr lang="en-US" sz="1200">
              <a:solidFill>
                <a:srgbClr val="000000"/>
              </a:solidFill>
              <a:latin typeface="Calibri"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3" name="Slide Image Placeholder 1"/>
          <p:cNvSpPr>
            <a:spLocks noGrp="1" noRot="1" noChangeAspect="1"/>
          </p:cNvSpPr>
          <p:nvPr>
            <p:ph type="sldImg"/>
          </p:nvPr>
        </p:nvSpPr>
        <p:spPr>
          <a:ln/>
        </p:spPr>
      </p:sp>
      <p:sp>
        <p:nvSpPr>
          <p:cNvPr id="30515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Here, we listed the detailed steps for pass-through voltage tuning.</a:t>
            </a:r>
          </a:p>
          <a:p>
            <a:r>
              <a:rPr lang="en-US">
                <a:latin typeface="Arial" charset="0"/>
                <a:ea typeface="ＭＳ Ｐゴシック" charset="0"/>
                <a:cs typeface="ＭＳ Ｐゴシック" charset="0"/>
              </a:rPr>
              <a:t>These steps are performed once for each block every day.</a:t>
            </a:r>
          </a:p>
          <a:p>
            <a:endParaRPr lang="en-US">
              <a:latin typeface="Arial" charset="0"/>
              <a:ea typeface="ＭＳ Ｐゴシック" charset="0"/>
              <a:cs typeface="ＭＳ Ｐゴシック" charset="0"/>
            </a:endParaRPr>
          </a:p>
          <a:p>
            <a:r>
              <a:rPr lang="en-US">
                <a:latin typeface="Arial" charset="0"/>
                <a:ea typeface="ＭＳ Ｐゴシック" charset="0"/>
                <a:cs typeface="ＭＳ Ｐゴシック" charset="0"/>
              </a:rPr>
              <a:t>Using these steps, we can maximize the utilization of the unused ECC capability such that read disturb errors are minimized when the error rate is high.</a:t>
            </a:r>
          </a:p>
        </p:txBody>
      </p:sp>
      <p:sp>
        <p:nvSpPr>
          <p:cNvPr id="30515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2150923-F8EE-A641-B3FA-AB124E60CC6F}" type="slidenum">
              <a:rPr lang="en-US" sz="1200">
                <a:solidFill>
                  <a:srgbClr val="000000"/>
                </a:solidFill>
                <a:latin typeface="Calibri" charset="0"/>
              </a:rPr>
              <a:pPr eaLnBrk="1" hangingPunct="1"/>
              <a:t>88</a:t>
            </a:fld>
            <a:endParaRPr lang="en-US" sz="1200">
              <a:solidFill>
                <a:srgbClr val="000000"/>
              </a:solidFill>
              <a:latin typeface="Calibri"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1" name="Slide Image Placeholder 1"/>
          <p:cNvSpPr>
            <a:spLocks noGrp="1" noRot="1" noChangeAspect="1"/>
          </p:cNvSpPr>
          <p:nvPr>
            <p:ph type="sldImg"/>
          </p:nvPr>
        </p:nvSpPr>
        <p:spPr>
          <a:ln/>
        </p:spPr>
      </p:sp>
      <p:sp>
        <p:nvSpPr>
          <p:cNvPr id="30720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 which can be hidden by performing in the background.</a:t>
            </a:r>
          </a:p>
        </p:txBody>
      </p:sp>
      <p:sp>
        <p:nvSpPr>
          <p:cNvPr id="30720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06440C5-6441-0848-B397-CA4C5D7F34DE}" type="slidenum">
              <a:rPr lang="en-US" sz="1200">
                <a:solidFill>
                  <a:srgbClr val="000000"/>
                </a:solidFill>
                <a:latin typeface="Calibri" charset="0"/>
              </a:rPr>
              <a:pPr eaLnBrk="1" hangingPunct="1"/>
              <a:t>89</a:t>
            </a:fld>
            <a:endParaRPr lang="en-US" sz="1200">
              <a:solidFill>
                <a:srgbClr val="000000"/>
              </a:solidFill>
              <a:latin typeface="Calibri"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49" name="Slide Image Placeholder 1"/>
          <p:cNvSpPr>
            <a:spLocks noGrp="1" noRot="1" noChangeAspect="1"/>
          </p:cNvSpPr>
          <p:nvPr>
            <p:ph type="sldImg"/>
          </p:nvPr>
        </p:nvSpPr>
        <p:spPr>
          <a:ln/>
        </p:spPr>
      </p:sp>
      <p:sp>
        <p:nvSpPr>
          <p:cNvPr id="30925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This figure shows the Vpass tuning lifetime improvements.</a:t>
            </a:r>
          </a:p>
          <a:p>
            <a:r>
              <a:rPr lang="en-US">
                <a:latin typeface="Arial" charset="0"/>
                <a:ea typeface="ＭＳ Ｐゴシック" charset="0"/>
                <a:cs typeface="ＭＳ Ｐゴシック" charset="0"/>
              </a:rPr>
              <a:t>The length of each bar shows the PE cycle lifetime for each configuration.</a:t>
            </a:r>
          </a:p>
          <a:p>
            <a:r>
              <a:rPr lang="en-US">
                <a:latin typeface="Arial" charset="0"/>
                <a:ea typeface="ＭＳ Ｐゴシック" charset="0"/>
                <a:cs typeface="ＭＳ Ｐゴシック" charset="0"/>
              </a:rPr>
              <a:t>The blue bars show our baseline system without Vpass tuning.</a:t>
            </a:r>
          </a:p>
          <a:p>
            <a:r>
              <a:rPr lang="en-US">
                <a:latin typeface="Arial" charset="0"/>
                <a:ea typeface="ＭＳ Ｐゴシック" charset="0"/>
                <a:cs typeface="ＭＳ Ｐゴシック" charset="0"/>
              </a:rPr>
              <a:t>The red bars show the lifetime after applying Vpass tuning for each workload.</a:t>
            </a:r>
          </a:p>
          <a:p>
            <a:r>
              <a:rPr lang="en-US">
                <a:latin typeface="Arial" charset="0"/>
                <a:ea typeface="ＭＳ Ｐゴシック" charset="0"/>
                <a:cs typeface="ＭＳ Ｐゴシック" charset="0"/>
              </a:rPr>
              <a:t>On average, Vpass tuning improves lifetime by 21%.</a:t>
            </a:r>
          </a:p>
        </p:txBody>
      </p:sp>
      <p:sp>
        <p:nvSpPr>
          <p:cNvPr id="30925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A406495-260D-1940-AF7F-5060BAB9DD2D}" type="slidenum">
              <a:rPr lang="en-US" sz="1200">
                <a:solidFill>
                  <a:srgbClr val="000000"/>
                </a:solidFill>
                <a:latin typeface="Calibri" charset="0"/>
              </a:rPr>
              <a:pPr eaLnBrk="1" hangingPunct="1"/>
              <a:t>90</a:t>
            </a:fld>
            <a:endParaRPr lang="en-US" sz="1200">
              <a:solidFill>
                <a:srgbClr val="000000"/>
              </a:solidFill>
              <a:latin typeface="Calibri"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7" name="Slide Image Placeholder 1"/>
          <p:cNvSpPr>
            <a:spLocks noGrp="1" noRot="1" noChangeAspect="1"/>
          </p:cNvSpPr>
          <p:nvPr>
            <p:ph type="sldImg"/>
          </p:nvPr>
        </p:nvSpPr>
        <p:spPr>
          <a:ln/>
        </p:spPr>
      </p:sp>
      <p:sp>
        <p:nvSpPr>
          <p:cNvPr id="31129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Read disturb errors not only affects flash lifetime, but also increases the risk for data loss. </a:t>
            </a:r>
          </a:p>
          <a:p>
            <a:r>
              <a:rPr lang="en-US">
                <a:latin typeface="Arial" charset="0"/>
                <a:ea typeface="ＭＳ Ｐゴシック" charset="0"/>
                <a:cs typeface="ＭＳ Ｐゴシック" charset="0"/>
              </a:rPr>
              <a:t>To recover from read disturb errors, we propose a mechanism call RDR.</a:t>
            </a:r>
          </a:p>
        </p:txBody>
      </p:sp>
      <p:sp>
        <p:nvSpPr>
          <p:cNvPr id="31129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854F1AF-CD0D-2E4E-9017-A81274212A93}" type="slidenum">
              <a:rPr lang="en-US" sz="1200">
                <a:solidFill>
                  <a:srgbClr val="000000"/>
                </a:solidFill>
                <a:latin typeface="Calibri" charset="0"/>
              </a:rPr>
              <a:pPr eaLnBrk="1" hangingPunct="1"/>
              <a:t>91</a:t>
            </a:fld>
            <a:endParaRPr lang="en-US" sz="1200">
              <a:solidFill>
                <a:srgbClr val="000000"/>
              </a:solidFill>
              <a:latin typeface="Calibri"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5" name="Slide Image Placeholder 1"/>
          <p:cNvSpPr>
            <a:spLocks noGrp="1" noRot="1" noChangeAspect="1"/>
          </p:cNvSpPr>
          <p:nvPr>
            <p:ph type="sldImg"/>
          </p:nvPr>
        </p:nvSpPr>
        <p:spPr>
          <a:ln/>
        </p:spPr>
      </p:sp>
      <p:sp>
        <p:nvSpPr>
          <p:cNvPr id="31334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RDR exploits each cell’s read disturb resistance. </a:t>
            </a:r>
          </a:p>
          <a:p>
            <a:r>
              <a:rPr lang="en-US">
                <a:latin typeface="Arial" charset="0"/>
                <a:ea typeface="ＭＳ Ｐゴシック" charset="0"/>
                <a:cs typeface="ＭＳ Ｐゴシック" charset="0"/>
              </a:rPr>
              <a:t>Because of process variation, each cell can be classified as either disturb resistant or disturb prone.</a:t>
            </a:r>
          </a:p>
          <a:p>
            <a:r>
              <a:rPr lang="en-US">
                <a:latin typeface="Arial" charset="0"/>
                <a:ea typeface="ＭＳ Ｐゴシック" charset="0"/>
                <a:cs typeface="ＭＳ Ｐゴシック" charset="0"/>
              </a:rPr>
              <a:t>After the same amount of read disturbs, the threshold voltage of a disturb-resistant cell does not change much, but the threshold voltage change of a disturb-prone cell is high.</a:t>
            </a:r>
          </a:p>
        </p:txBody>
      </p:sp>
      <p:sp>
        <p:nvSpPr>
          <p:cNvPr id="31334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E74D7A4-BB3F-AE4E-A4B4-A739323AF4A8}" type="slidenum">
              <a:rPr lang="en-US" sz="1200">
                <a:solidFill>
                  <a:srgbClr val="000000"/>
                </a:solidFill>
                <a:latin typeface="Calibri" charset="0"/>
              </a:rPr>
              <a:pPr eaLnBrk="1" hangingPunct="1"/>
              <a:t>92</a:t>
            </a:fld>
            <a:endParaRPr lang="en-US" sz="1200">
              <a:solidFill>
                <a:srgbClr val="000000"/>
              </a:solidFill>
              <a:latin typeface="Calibri"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3" name="Slide Image Placeholder 1"/>
          <p:cNvSpPr>
            <a:spLocks noGrp="1" noRot="1" noChangeAspect="1"/>
          </p:cNvSpPr>
          <p:nvPr>
            <p:ph type="sldImg"/>
          </p:nvPr>
        </p:nvSpPr>
        <p:spPr>
          <a:ln/>
        </p:spPr>
      </p:sp>
      <p:sp>
        <p:nvSpPr>
          <p:cNvPr id="31539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As our fourth observation, we find some flash cells are more prone to read disturb.</a:t>
            </a:r>
          </a:p>
          <a:p>
            <a:r>
              <a:rPr lang="en-US">
                <a:latin typeface="Arial" charset="0"/>
                <a:ea typeface="ＭＳ Ｐゴシック" charset="0"/>
                <a:cs typeface="ＭＳ Ｐゴシック" charset="0"/>
              </a:rPr>
              <a:t>Now lets look at an example of the erased and P1 state.</a:t>
            </a:r>
          </a:p>
          <a:p>
            <a:r>
              <a:rPr lang="en-US">
                <a:latin typeface="Arial" charset="0"/>
                <a:ea typeface="ＭＳ Ｐゴシック" charset="0"/>
                <a:cs typeface="ＭＳ Ｐゴシック" charset="0"/>
              </a:rPr>
              <a:t>With no read disturb, the threshold voltage of disturb prone and resistant cells are randomly distributed.</a:t>
            </a:r>
          </a:p>
          <a:p>
            <a:r>
              <a:rPr lang="en-US">
                <a:latin typeface="Arial" charset="0"/>
                <a:ea typeface="ＭＳ Ｐゴシック" charset="0"/>
                <a:cs typeface="ＭＳ Ｐゴシック" charset="0"/>
              </a:rPr>
              <a:t>After a significant amount of read disturb, the cells redistribute because of read disturb.</a:t>
            </a:r>
          </a:p>
          <a:p>
            <a:r>
              <a:rPr lang="en-US">
                <a:latin typeface="Arial" charset="0"/>
                <a:ea typeface="ＭＳ Ｐゴシック" charset="0"/>
                <a:cs typeface="ＭＳ Ｐゴシック" charset="0"/>
              </a:rPr>
              <a:t>At this point, we can see that disturb-prone cells have higher threshold voltages within each state,</a:t>
            </a:r>
          </a:p>
          <a:p>
            <a:r>
              <a:rPr lang="en-US">
                <a:latin typeface="Arial" charset="0"/>
                <a:ea typeface="ＭＳ Ｐゴシック" charset="0"/>
                <a:cs typeface="ＭＳ Ｐゴシック" charset="0"/>
              </a:rPr>
              <a:t>And disturb-resistant cells have lower threshold voltages.</a:t>
            </a:r>
          </a:p>
          <a:p>
            <a:r>
              <a:rPr lang="en-US">
                <a:latin typeface="Arial" charset="0"/>
                <a:ea typeface="ＭＳ Ｐゴシック" charset="0"/>
                <a:cs typeface="ＭＳ Ｐゴシック" charset="0"/>
              </a:rPr>
              <a:t>Now, if we look at the cells susceptible to errors, which are cells with threshold voltage closer to the boundary.</a:t>
            </a:r>
          </a:p>
          <a:p>
            <a:r>
              <a:rPr lang="en-US">
                <a:latin typeface="Arial" charset="0"/>
                <a:ea typeface="ＭＳ Ｐゴシック" charset="0"/>
                <a:cs typeface="ＭＳ Ｐゴシック" charset="0"/>
              </a:rPr>
              <a:t>The disturb-prone cells are from the erased state, and the disturb-resistant cells are from the P1 state.</a:t>
            </a:r>
          </a:p>
        </p:txBody>
      </p:sp>
      <p:sp>
        <p:nvSpPr>
          <p:cNvPr id="31539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EC264B4-3C15-9447-9938-890887094D0D}" type="slidenum">
              <a:rPr lang="en-US" sz="1200">
                <a:solidFill>
                  <a:srgbClr val="000000"/>
                </a:solidFill>
                <a:latin typeface="Calibri" charset="0"/>
              </a:rPr>
              <a:pPr eaLnBrk="1" hangingPunct="1"/>
              <a:t>93</a:t>
            </a:fld>
            <a:endParaRPr lang="en-US" sz="1200">
              <a:solidFill>
                <a:srgbClr val="000000"/>
              </a:solidFill>
              <a:latin typeface="Calibri"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1" name="Slide Image Placeholder 1"/>
          <p:cNvSpPr>
            <a:spLocks noGrp="1" noRot="1" noChangeAspect="1"/>
          </p:cNvSpPr>
          <p:nvPr>
            <p:ph type="sldImg"/>
          </p:nvPr>
        </p:nvSpPr>
        <p:spPr>
          <a:ln/>
        </p:spPr>
      </p:sp>
      <p:sp>
        <p:nvSpPr>
          <p:cNvPr id="31744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Based on this finding, we propose read disturb oriented error recovery to identify disturb-prone and resistant cells after a failure has happened to recover from read disturb errors.</a:t>
            </a:r>
          </a:p>
          <a:p>
            <a:r>
              <a:rPr lang="en-US">
                <a:latin typeface="Arial" charset="0"/>
                <a:ea typeface="ＭＳ Ｐゴシック" charset="0"/>
                <a:cs typeface="ＭＳ Ｐゴシック" charset="0"/>
              </a:rPr>
              <a:t>After an uncorrectable flash error, the following steps are triggered.</a:t>
            </a:r>
          </a:p>
          <a:p>
            <a:endParaRPr lang="en-US">
              <a:latin typeface="Arial" charset="0"/>
              <a:ea typeface="ＭＳ Ｐゴシック" charset="0"/>
              <a:cs typeface="ＭＳ Ｐゴシック" charset="0"/>
            </a:endParaRPr>
          </a:p>
        </p:txBody>
      </p:sp>
      <p:sp>
        <p:nvSpPr>
          <p:cNvPr id="31744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1C9580F-7496-EA4A-BD27-2399985493DA}" type="slidenum">
              <a:rPr lang="en-US" sz="1200">
                <a:solidFill>
                  <a:srgbClr val="000000"/>
                </a:solidFill>
                <a:latin typeface="Calibri" charset="0"/>
              </a:rPr>
              <a:pPr eaLnBrk="1" hangingPunct="1"/>
              <a:t>94</a:t>
            </a:fld>
            <a:endParaRPr lang="en-US" sz="1200">
              <a:solidFill>
                <a:srgbClr val="000000"/>
              </a:solidFill>
              <a:latin typeface="Calibri"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89" name="Slide Image Placeholder 1"/>
          <p:cNvSpPr>
            <a:spLocks noGrp="1" noRot="1" noChangeAspect="1"/>
          </p:cNvSpPr>
          <p:nvPr>
            <p:ph type="sldImg"/>
          </p:nvPr>
        </p:nvSpPr>
        <p:spPr>
          <a:ln/>
        </p:spPr>
      </p:sp>
      <p:sp>
        <p:nvSpPr>
          <p:cNvPr id="31949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Finally, we evaluate RDR from 0 to 1M read disturbs.</a:t>
            </a:r>
          </a:p>
          <a:p>
            <a:r>
              <a:rPr lang="en-US">
                <a:latin typeface="Arial" charset="0"/>
                <a:ea typeface="ＭＳ Ｐゴシック" charset="0"/>
                <a:cs typeface="ＭＳ Ｐゴシック" charset="0"/>
              </a:rPr>
              <a:t>The x-axis shows the read disturb count, The y-axis shows the raw bit error rate.</a:t>
            </a:r>
          </a:p>
          <a:p>
            <a:r>
              <a:rPr lang="en-US">
                <a:latin typeface="Arial" charset="0"/>
                <a:ea typeface="ＭＳ Ｐゴシック" charset="0"/>
                <a:cs typeface="ＭＳ Ｐゴシック" charset="0"/>
              </a:rPr>
              <a:t>The blue curve shows the RBER without RDR, the dotted red curve shows the RBER with RDR.</a:t>
            </a:r>
          </a:p>
          <a:p>
            <a:r>
              <a:rPr lang="en-US">
                <a:latin typeface="Arial" charset="0"/>
                <a:ea typeface="ＭＳ Ｐゴシック" charset="0"/>
                <a:cs typeface="ＭＳ Ｐゴシック" charset="0"/>
              </a:rPr>
              <a:t>On average, RDR reduces RBER by 36% and the ECC can be used to correct the remaining errors.</a:t>
            </a:r>
          </a:p>
        </p:txBody>
      </p:sp>
      <p:sp>
        <p:nvSpPr>
          <p:cNvPr id="31949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8176653-5630-9C4F-9CF5-BD8E332B1937}" type="slidenum">
              <a:rPr lang="en-US" sz="1200">
                <a:solidFill>
                  <a:srgbClr val="000000"/>
                </a:solidFill>
                <a:latin typeface="Calibri" charset="0"/>
              </a:rPr>
              <a:pPr eaLnBrk="1" hangingPunct="1"/>
              <a:t>95</a:t>
            </a:fld>
            <a:endParaRPr lang="en-US" sz="1200">
              <a:solidFill>
                <a:srgbClr val="000000"/>
              </a:solidFill>
              <a:latin typeface="Calibri"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Slide Image Placeholder 1"/>
          <p:cNvSpPr>
            <a:spLocks noGrp="1" noRot="1" noChangeAspect="1"/>
          </p:cNvSpPr>
          <p:nvPr>
            <p:ph type="sldImg"/>
          </p:nvPr>
        </p:nvSpPr>
        <p:spPr>
          <a:ln/>
        </p:spPr>
      </p:sp>
      <p:sp>
        <p:nvSpPr>
          <p:cNvPr id="32153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32153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394BF9-7020-4B4E-AF6B-EA46200A3489}" type="slidenum">
              <a:rPr lang="en-US" sz="1200">
                <a:solidFill>
                  <a:srgbClr val="000000"/>
                </a:solidFill>
                <a:latin typeface="Calibri" charset="0"/>
              </a:rPr>
              <a:pPr eaLnBrk="1" hangingPunct="1"/>
              <a:t>96</a:t>
            </a:fld>
            <a:endParaRPr lang="en-US" sz="1200">
              <a:solidFill>
                <a:srgbClr val="000000"/>
              </a:solidFill>
              <a:latin typeface="Calibri"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5" name="Slide Image Placeholder 1"/>
          <p:cNvSpPr>
            <a:spLocks noGrp="1" noRot="1" noChangeAspect="1"/>
          </p:cNvSpPr>
          <p:nvPr>
            <p:ph type="sldImg"/>
          </p:nvPr>
        </p:nvSpPr>
        <p:spPr>
          <a:ln/>
        </p:spPr>
      </p:sp>
      <p:sp>
        <p:nvSpPr>
          <p:cNvPr id="32358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4708" indent="-174708">
              <a:buFontTx/>
              <a:buChar char="-"/>
            </a:pPr>
            <a:r>
              <a:rPr lang="en-US">
                <a:latin typeface="Arial" charset="0"/>
                <a:ea typeface="ＭＳ Ｐゴシック" charset="0"/>
                <a:cs typeface="ＭＳ Ｐゴシック" charset="0"/>
              </a:rPr>
              <a:t>When we read data from one page, we have to apply a high voltage to multiple other flash pages that are connected to this page, and we call this high pass-through voltage.</a:t>
            </a:r>
          </a:p>
          <a:p>
            <a:pPr marL="174708" indent="-174708">
              <a:buFontTx/>
              <a:buChar char="-"/>
            </a:pPr>
            <a:r>
              <a:rPr lang="en-US">
                <a:latin typeface="Arial" charset="0"/>
                <a:ea typeface="ＭＳ Ｐゴシック" charset="0"/>
                <a:cs typeface="ＭＳ Ｐゴシック" charset="0"/>
              </a:rPr>
              <a:t>Over time this high pass-through voltage can alter the values stored in unread flash pages.  We call this a read disturb error. </a:t>
            </a:r>
          </a:p>
          <a:p>
            <a:pPr marL="174708" indent="-174708">
              <a:buFontTx/>
              <a:buChar char="-"/>
            </a:pPr>
            <a:r>
              <a:rPr lang="en-US">
                <a:latin typeface="Arial" charset="0"/>
                <a:ea typeface="ＭＳ Ｐゴシック" charset="0"/>
                <a:cs typeface="ＭＳ Ｐゴシック" charset="0"/>
              </a:rPr>
              <a:t>For the first time in open literature, we characterize read disturb on real NAND flash chips, and show that read disturb errors exist in today’s flash chips and is expected to increase in the future.</a:t>
            </a:r>
          </a:p>
          <a:p>
            <a:pPr marL="174708" indent="-174708">
              <a:buFontTx/>
              <a:buChar char="-"/>
            </a:pPr>
            <a:r>
              <a:rPr lang="en-US">
                <a:latin typeface="Arial" charset="0"/>
                <a:ea typeface="ＭＳ Ｐゴシック" charset="0"/>
                <a:cs typeface="ＭＳ Ｐゴシック" charset="0"/>
              </a:rPr>
              <a:t>We make two key observations from the characterization.</a:t>
            </a:r>
          </a:p>
          <a:p>
            <a:pPr marL="174708" indent="-174708">
              <a:buFontTx/>
              <a:buChar char="-"/>
            </a:pPr>
            <a:r>
              <a:rPr lang="en-US">
                <a:latin typeface="Arial" charset="0"/>
                <a:ea typeface="ＭＳ Ｐゴシック" charset="0"/>
                <a:cs typeface="ＭＳ Ｐゴシック" charset="0"/>
              </a:rPr>
              <a:t>Using our characterization, we develop two techniques that can help flash memory tolerate such read disturb errors.</a:t>
            </a:r>
          </a:p>
        </p:txBody>
      </p:sp>
      <p:sp>
        <p:nvSpPr>
          <p:cNvPr id="32358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721C83F-46C4-ED41-A170-3A447156DBB4}" type="slidenum">
              <a:rPr lang="en-US" sz="1200">
                <a:solidFill>
                  <a:srgbClr val="000000"/>
                </a:solidFill>
                <a:latin typeface="Calibri" charset="0"/>
              </a:rPr>
              <a:pPr eaLnBrk="1" hangingPunct="1"/>
              <a:t>97</a:t>
            </a:fld>
            <a:endParaRPr lang="en-US" sz="1200">
              <a:solidFill>
                <a:srgbClr val="000000"/>
              </a:solidFill>
              <a:latin typeface="Calibri"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104</a:t>
            </a:fld>
            <a:endParaRPr lang="en-US">
              <a:solidFill>
                <a:prstClr val="black"/>
              </a:solidFill>
              <a:latin typeface="Calibri"/>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4A9EA23-718E-E549-9766-CDBEC39E0C3C}" type="slidenum">
              <a:rPr lang="en-US" sz="1200">
                <a:solidFill>
                  <a:srgbClr val="000000"/>
                </a:solidFill>
                <a:cs typeface="Arial" charset="0"/>
              </a:rPr>
              <a:pPr eaLnBrk="1" hangingPunct="1"/>
              <a:t>110</a:t>
            </a:fld>
            <a:endParaRPr lang="en-US" sz="1200">
              <a:solidFill>
                <a:srgbClr val="000000"/>
              </a:solidFill>
              <a:cs typeface="Arial" charset="0"/>
            </a:endParaRPr>
          </a:p>
        </p:txBody>
      </p:sp>
      <p:sp>
        <p:nvSpPr>
          <p:cNvPr id="11673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1673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Shape 61"/>
          <p:cNvSpPr>
            <a:spLocks noGrp="1" noRot="1" noChangeAspect="1"/>
          </p:cNvSpPr>
          <p:nvPr>
            <p:ph type="sldImg"/>
          </p:nvPr>
        </p:nvSpPr>
        <p:spPr>
          <a:prstGeom prst="rect">
            <a:avLst/>
          </a:prstGeom>
        </p:spPr>
        <p:txBody>
          <a:bodyPr/>
          <a:lstStyle/>
          <a:p>
            <a:pPr lvl="0"/>
            <a:endParaRPr/>
          </a:p>
        </p:txBody>
      </p:sp>
      <p:sp>
        <p:nvSpPr>
          <p:cNvPr id="62" name="Shape 62"/>
          <p:cNvSpPr>
            <a:spLocks noGrp="1"/>
          </p:cNvSpPr>
          <p:nvPr>
            <p:ph type="body" sz="quarter" idx="1"/>
          </p:nvPr>
        </p:nvSpPr>
        <p:spPr>
          <a:prstGeom prst="rect">
            <a:avLst/>
          </a:prstGeom>
        </p:spPr>
        <p:txBody>
          <a:bodyPr/>
          <a:lstStyle/>
          <a:p>
            <a:pPr lvl="0"/>
            <a:r>
              <a:t>Unlike popularly believed, memory errors are not isolated events and can bombard a server, creating a kind of denial of service attack.</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 name="Shape 301"/>
          <p:cNvSpPr>
            <a:spLocks noGrp="1" noRot="1" noChangeAspect="1"/>
          </p:cNvSpPr>
          <p:nvPr>
            <p:ph type="sldImg"/>
          </p:nvPr>
        </p:nvSpPr>
        <p:spPr>
          <a:prstGeom prst="rect">
            <a:avLst/>
          </a:prstGeom>
        </p:spPr>
        <p:txBody>
          <a:bodyPr/>
          <a:lstStyle/>
          <a:p>
            <a:pPr lvl="0"/>
            <a:endParaRPr/>
          </a:p>
        </p:txBody>
      </p:sp>
      <p:sp>
        <p:nvSpPr>
          <p:cNvPr id="302" name="Shape 302"/>
          <p:cNvSpPr>
            <a:spLocks noGrp="1"/>
          </p:cNvSpPr>
          <p:nvPr>
            <p:ph type="body" sz="quarter" idx="1"/>
          </p:nvPr>
        </p:nvSpPr>
        <p:spPr>
          <a:prstGeom prst="rect">
            <a:avLst/>
          </a:prstGeom>
        </p:spPr>
        <p:txBody>
          <a:bodyPr/>
          <a:lstStyle/>
          <a:p>
            <a:pPr lvl="0"/>
            <a:r>
              <a:t>- Correctable errors occur relatively commonly and affect around 2% of servers each month.</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433A3D9-BADB-734B-A983-EA6AF1EA18FE}" type="slidenum">
              <a:rPr lang="en-US" sz="1200">
                <a:solidFill>
                  <a:prstClr val="black"/>
                </a:solidFill>
                <a:cs typeface="Arial" charset="0"/>
              </a:rPr>
              <a:pPr eaLnBrk="1" hangingPunct="1"/>
              <a:t>121</a:t>
            </a:fld>
            <a:endParaRPr lang="en-US" sz="1200">
              <a:solidFill>
                <a:prstClr val="black"/>
              </a:solidFill>
              <a:cs typeface="Arial" charset="0"/>
            </a:endParaRPr>
          </a:p>
        </p:txBody>
      </p:sp>
      <p:sp>
        <p:nvSpPr>
          <p:cNvPr id="75778" name="Rectangle 2"/>
          <p:cNvSpPr>
            <a:spLocks noGrp="1" noRot="1" noChangeAspect="1" noChangeArrowheads="1" noTextEdit="1"/>
          </p:cNvSpPr>
          <p:nvPr>
            <p:ph type="sldImg"/>
          </p:nvPr>
        </p:nvSpPr>
        <p:spPr bwMode="auto">
          <a:xfrm>
            <a:off x="1181100" y="696913"/>
            <a:ext cx="46482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 name="Shape 346"/>
          <p:cNvSpPr>
            <a:spLocks noGrp="1" noRot="1" noChangeAspect="1"/>
          </p:cNvSpPr>
          <p:nvPr>
            <p:ph type="sldImg"/>
          </p:nvPr>
        </p:nvSpPr>
        <p:spPr>
          <a:prstGeom prst="rect">
            <a:avLst/>
          </a:prstGeom>
        </p:spPr>
        <p:txBody>
          <a:bodyPr/>
          <a:lstStyle/>
          <a:p>
            <a:pPr lvl="0"/>
            <a:endParaRPr/>
          </a:p>
        </p:txBody>
      </p:sp>
      <p:sp>
        <p:nvSpPr>
          <p:cNvPr id="347" name="Shape 347"/>
          <p:cNvSpPr>
            <a:spLocks noGrp="1"/>
          </p:cNvSpPr>
          <p:nvPr>
            <p:ph type="body" sz="quarter" idx="1"/>
          </p:nvPr>
        </p:nvSpPr>
        <p:spPr>
          <a:prstGeom prst="rect">
            <a:avLst/>
          </a:prstGeom>
        </p:spPr>
        <p:txBody>
          <a:bodyPr/>
          <a:lstStyle/>
          <a:p>
            <a:pPr lvl="0"/>
            <a:r>
              <a:t>We use data written to flash to examine SSD lifecycle trends.</a:t>
            </a:r>
          </a:p>
          <a:p>
            <a:pPr lvl="0"/>
            <a:endParaRPr/>
          </a:p>
          <a:p>
            <a:pPr lvl="0"/>
            <a:r>
              <a:t>This is because data written to flash is a time-independent metric for SSD utilization.</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4A9EA23-718E-E549-9766-CDBEC39E0C3C}" type="slidenum">
              <a:rPr lang="en-US" sz="1200">
                <a:solidFill>
                  <a:srgbClr val="000000"/>
                </a:solidFill>
                <a:cs typeface="Arial" charset="0"/>
              </a:rPr>
              <a:pPr eaLnBrk="1" hangingPunct="1"/>
              <a:t>147</a:t>
            </a:fld>
            <a:endParaRPr lang="en-US" sz="1200">
              <a:solidFill>
                <a:srgbClr val="000000"/>
              </a:solidFill>
              <a:cs typeface="Arial" charset="0"/>
            </a:endParaRPr>
          </a:p>
        </p:txBody>
      </p:sp>
      <p:sp>
        <p:nvSpPr>
          <p:cNvPr id="11673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1673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Slide Image Placeholder 1"/>
          <p:cNvSpPr>
            <a:spLocks noGrp="1" noRot="1" noChangeAspect="1"/>
          </p:cNvSpPr>
          <p:nvPr>
            <p:ph type="sldImg"/>
          </p:nvPr>
        </p:nvSpPr>
        <p:spPr>
          <a:ln/>
        </p:spPr>
      </p:sp>
      <p:sp>
        <p:nvSpPr>
          <p:cNvPr id="3" name="Notes Placeholder 2"/>
          <p:cNvSpPr>
            <a:spLocks noGrp="1"/>
          </p:cNvSpPr>
          <p:nvPr>
            <p:ph type="body" idx="1"/>
          </p:nvPr>
        </p:nvSpPr>
        <p:spPr/>
        <p:txBody>
          <a:bodyPr>
            <a:normAutofit fontScale="70000" lnSpcReduction="20000"/>
          </a:bodyPr>
          <a:lstStyle/>
          <a:p>
            <a:pPr>
              <a:defRPr/>
            </a:pPr>
            <a:endParaRPr lang="en-US" dirty="0"/>
          </a:p>
        </p:txBody>
      </p:sp>
      <p:sp>
        <p:nvSpPr>
          <p:cNvPr id="20377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C36A516-AD42-7A43-8B9F-15620045970D}" type="slidenum">
              <a:rPr lang="en-US" sz="1200">
                <a:solidFill>
                  <a:srgbClr val="000000"/>
                </a:solidFill>
                <a:latin typeface="Calibri" charset="0"/>
              </a:rPr>
              <a:pPr eaLnBrk="1" hangingPunct="1"/>
              <a:t>152</a:t>
            </a:fld>
            <a:endParaRPr lang="en-US" sz="1200">
              <a:solidFill>
                <a:srgbClr val="000000"/>
              </a:solidFill>
              <a:latin typeface="Calibri"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49" name="Slide Image Placeholder 1"/>
          <p:cNvSpPr>
            <a:spLocks noGrp="1" noRot="1" noChangeAspect="1" noTextEdit="1"/>
          </p:cNvSpPr>
          <p:nvPr>
            <p:ph type="sldImg"/>
          </p:nvPr>
        </p:nvSpPr>
        <p:spPr>
          <a:ln/>
        </p:spPr>
      </p:sp>
      <p:sp>
        <p:nvSpPr>
          <p:cNvPr id="20685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20685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8A9C6AE-16BB-4145-BDFE-54BBE07EC5AD}" type="slidenum">
              <a:rPr lang="en-US" sz="1200">
                <a:solidFill>
                  <a:prstClr val="black"/>
                </a:solidFill>
              </a:rPr>
              <a:pPr eaLnBrk="1" hangingPunct="1"/>
              <a:t>154</a:t>
            </a:fld>
            <a:endParaRPr lang="en-US" sz="1200">
              <a:solidFill>
                <a:prstClr val="black"/>
              </a:solidFill>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Slide Image Placeholder 1"/>
          <p:cNvSpPr>
            <a:spLocks noGrp="1" noRot="1" noChangeAspect="1" noTextEdit="1"/>
          </p:cNvSpPr>
          <p:nvPr>
            <p:ph type="sldImg"/>
          </p:nvPr>
        </p:nvSpPr>
        <p:spPr>
          <a:ln/>
        </p:spPr>
      </p:sp>
      <p:sp>
        <p:nvSpPr>
          <p:cNvPr id="20992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20992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08EF24A-6C2A-E04B-8577-E5370BBFE1B7}" type="slidenum">
              <a:rPr lang="en-US" sz="1200">
                <a:solidFill>
                  <a:prstClr val="black"/>
                </a:solidFill>
              </a:rPr>
              <a:pPr eaLnBrk="1" hangingPunct="1"/>
              <a:t>156</a:t>
            </a:fld>
            <a:endParaRPr lang="en-US" sz="1200">
              <a:solidFill>
                <a:prstClr val="black"/>
              </a:solidFill>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Slide Image Placeholder 1"/>
          <p:cNvSpPr>
            <a:spLocks noGrp="1" noRot="1" noChangeAspect="1" noTextEdit="1"/>
          </p:cNvSpPr>
          <p:nvPr>
            <p:ph type="sldImg"/>
          </p:nvPr>
        </p:nvSpPr>
        <p:spPr>
          <a:ln/>
        </p:spPr>
      </p:sp>
      <p:sp>
        <p:nvSpPr>
          <p:cNvPr id="21606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21606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C387609-9CDE-094F-B283-D2468FEC1FF0}" type="slidenum">
              <a:rPr lang="en-US" sz="1200">
                <a:solidFill>
                  <a:prstClr val="black"/>
                </a:solidFill>
              </a:rPr>
              <a:pPr eaLnBrk="1" hangingPunct="1"/>
              <a:t>161</a:t>
            </a:fld>
            <a:endParaRPr lang="en-US" sz="1200">
              <a:solidFill>
                <a:prstClr val="black"/>
              </a:solidFill>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Slide Image Placeholder 1"/>
          <p:cNvSpPr>
            <a:spLocks noGrp="1" noRot="1" noChangeAspect="1" noTextEdit="1"/>
          </p:cNvSpPr>
          <p:nvPr>
            <p:ph type="sldImg"/>
          </p:nvPr>
        </p:nvSpPr>
        <p:spPr>
          <a:ln/>
        </p:spPr>
      </p:sp>
      <p:sp>
        <p:nvSpPr>
          <p:cNvPr id="21913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MS PGothic" charset="0"/>
              </a:rPr>
              <a:t>13</a:t>
            </a:r>
          </a:p>
          <a:p>
            <a:r>
              <a:rPr lang="en-US">
                <a:latin typeface="Arial" charset="0"/>
                <a:ea typeface="ＭＳ Ｐゴシック" charset="0"/>
                <a:cs typeface="MS PGothic" charset="0"/>
              </a:rPr>
              <a:t>lots of diagrams of boxes and text, need to find a way to differentiate them</a:t>
            </a:r>
          </a:p>
        </p:txBody>
      </p:sp>
      <p:sp>
        <p:nvSpPr>
          <p:cNvPr id="21913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AF19322E-9695-C140-9ACA-3AB6627F17AF}" type="slidenum">
              <a:rPr lang="zh-CN" altLang="en-US" sz="1200">
                <a:solidFill>
                  <a:srgbClr val="000000"/>
                </a:solidFill>
                <a:ea typeface="宋体" charset="0"/>
                <a:cs typeface="宋体" charset="0"/>
              </a:rPr>
              <a:pPr eaLnBrk="1" hangingPunct="1"/>
              <a:t>163</a:t>
            </a:fld>
            <a:endParaRPr lang="en-US" altLang="zh-CN" sz="1200">
              <a:solidFill>
                <a:srgbClr val="000000"/>
              </a:solidFill>
              <a:ea typeface="宋体" charset="0"/>
              <a:cs typeface="宋体"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Slide Image Placeholder 1"/>
          <p:cNvSpPr>
            <a:spLocks noGrp="1" noRot="1" noChangeAspect="1" noTextEdit="1"/>
          </p:cNvSpPr>
          <p:nvPr>
            <p:ph type="sldImg"/>
          </p:nvPr>
        </p:nvSpPr>
        <p:spPr>
          <a:ln/>
        </p:spPr>
      </p:sp>
      <p:sp>
        <p:nvSpPr>
          <p:cNvPr id="22323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22323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609106A-F9E8-A546-86CD-FF40F03BD4D1}" type="slidenum">
              <a:rPr lang="en-US" sz="1200">
                <a:solidFill>
                  <a:prstClr val="black"/>
                </a:solidFill>
              </a:rPr>
              <a:pPr eaLnBrk="1" hangingPunct="1"/>
              <a:t>166</a:t>
            </a:fld>
            <a:endParaRPr lang="en-US" sz="1200">
              <a:solidFill>
                <a:prstClr val="black"/>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Slide Image Placeholder 1"/>
          <p:cNvSpPr>
            <a:spLocks noGrp="1" noRot="1" noChangeAspect="1" noTextEdit="1"/>
          </p:cNvSpPr>
          <p:nvPr>
            <p:ph type="sldImg"/>
          </p:nvPr>
        </p:nvSpPr>
        <p:spPr>
          <a:ln/>
        </p:spPr>
      </p:sp>
      <p:sp>
        <p:nvSpPr>
          <p:cNvPr id="22528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22528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1552AEB-1971-AC44-BB3B-99C8C3603EE9}" type="slidenum">
              <a:rPr lang="en-US" sz="1200">
                <a:solidFill>
                  <a:prstClr val="black"/>
                </a:solidFill>
              </a:rPr>
              <a:pPr eaLnBrk="1" hangingPunct="1"/>
              <a:t>167</a:t>
            </a:fld>
            <a:endParaRPr lang="en-US" sz="1200">
              <a:solidFill>
                <a:prstClr val="black"/>
              </a:solidFil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29" name="Slide Image Placeholder 1"/>
          <p:cNvSpPr>
            <a:spLocks noGrp="1" noRot="1" noChangeAspect="1" noTextEdit="1"/>
          </p:cNvSpPr>
          <p:nvPr>
            <p:ph type="sldImg"/>
          </p:nvPr>
        </p:nvSpPr>
        <p:spPr>
          <a:ln/>
        </p:spPr>
      </p:sp>
      <p:sp>
        <p:nvSpPr>
          <p:cNvPr id="22733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MS PGothic" charset="0"/>
              </a:rPr>
              <a:t>16</a:t>
            </a:r>
          </a:p>
          <a:p>
            <a:r>
              <a:rPr lang="en-US">
                <a:latin typeface="Arial" charset="0"/>
                <a:ea typeface="ＭＳ Ｐゴシック" charset="0"/>
                <a:cs typeface="MS PGothic" charset="0"/>
              </a:rPr>
              <a:t>explain what the diagram is showing</a:t>
            </a:r>
          </a:p>
          <a:p>
            <a:r>
              <a:rPr lang="en-US">
                <a:latin typeface="Arial" charset="0"/>
                <a:ea typeface="ＭＳ Ｐゴシック" charset="0"/>
                <a:cs typeface="MS PGothic" charset="0"/>
              </a:rPr>
              <a:t>animate in distribution spread</a:t>
            </a:r>
          </a:p>
        </p:txBody>
      </p:sp>
      <p:sp>
        <p:nvSpPr>
          <p:cNvPr id="22733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867321F-EBF2-EF45-B493-3AA23EBEBF2C}" type="slidenum">
              <a:rPr lang="zh-CN" altLang="en-US" sz="1200">
                <a:solidFill>
                  <a:srgbClr val="000000"/>
                </a:solidFill>
                <a:ea typeface="宋体" charset="0"/>
                <a:cs typeface="宋体" charset="0"/>
              </a:rPr>
              <a:pPr eaLnBrk="1" hangingPunct="1"/>
              <a:t>168</a:t>
            </a:fld>
            <a:endParaRPr lang="en-US" altLang="zh-CN" sz="1200">
              <a:solidFill>
                <a:srgbClr val="000000"/>
              </a:solidFill>
              <a:ea typeface="宋体" charset="0"/>
              <a:cs typeface="宋体" charset="0"/>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Slide Image Placeholder 1"/>
          <p:cNvSpPr>
            <a:spLocks noGrp="1" noRot="1" noChangeAspect="1" noTextEdit="1"/>
          </p:cNvSpPr>
          <p:nvPr>
            <p:ph type="sldImg"/>
          </p:nvPr>
        </p:nvSpPr>
        <p:spPr>
          <a:ln/>
        </p:spPr>
      </p:sp>
      <p:sp>
        <p:nvSpPr>
          <p:cNvPr id="23142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23142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281D4CE-6D68-3344-8E2D-9F344DC67913}" type="slidenum">
              <a:rPr lang="en-US" sz="1200">
                <a:solidFill>
                  <a:prstClr val="black"/>
                </a:solidFill>
              </a:rPr>
              <a:pPr eaLnBrk="1" hangingPunct="1"/>
              <a:t>171</a:t>
            </a:fld>
            <a:endParaRPr lang="en-US" sz="1200">
              <a:solidFill>
                <a:prstClr val="black"/>
              </a:solidFil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5" name="Slide Image Placeholder 1"/>
          <p:cNvSpPr>
            <a:spLocks noGrp="1" noRot="1" noChangeAspect="1"/>
          </p:cNvSpPr>
          <p:nvPr>
            <p:ph type="sldImg"/>
          </p:nvPr>
        </p:nvSpPr>
        <p:spPr>
          <a:ln/>
        </p:spPr>
      </p:sp>
      <p:sp>
        <p:nvSpPr>
          <p:cNvPr id="23654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23654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7E631AD-C60C-4E4D-A3E6-F31D3BE24CB4}" type="slidenum">
              <a:rPr lang="en-US" sz="1200">
                <a:solidFill>
                  <a:prstClr val="black"/>
                </a:solidFill>
              </a:rPr>
              <a:pPr eaLnBrk="1" hangingPunct="1"/>
              <a:t>175</a:t>
            </a:fld>
            <a:endParaRPr lang="en-US" sz="1200">
              <a:solidFill>
                <a:prstClr val="black"/>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1" name="Slide Image Placeholder 1"/>
          <p:cNvSpPr>
            <a:spLocks noGrp="1" noRot="1" noChangeAspect="1" noTextEdit="1"/>
          </p:cNvSpPr>
          <p:nvPr>
            <p:ph type="sldImg"/>
          </p:nvPr>
        </p:nvSpPr>
        <p:spPr>
          <a:ln/>
        </p:spPr>
      </p:sp>
      <p:sp>
        <p:nvSpPr>
          <p:cNvPr id="24064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24064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9251A54-C673-5543-803C-8CA3A560DCAE}" type="slidenum">
              <a:rPr lang="en-US" sz="1200">
                <a:solidFill>
                  <a:prstClr val="black"/>
                </a:solidFill>
              </a:rPr>
              <a:pPr eaLnBrk="1" hangingPunct="1"/>
              <a:t>178</a:t>
            </a:fld>
            <a:endParaRPr lang="en-US" sz="1200">
              <a:solidFill>
                <a:prstClr val="black"/>
              </a:solidFill>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3" name="Slide Image Placeholder 1"/>
          <p:cNvSpPr>
            <a:spLocks noGrp="1" noRot="1" noChangeAspect="1"/>
          </p:cNvSpPr>
          <p:nvPr>
            <p:ph type="sldImg"/>
          </p:nvPr>
        </p:nvSpPr>
        <p:spPr>
          <a:ln/>
        </p:spPr>
      </p:sp>
      <p:sp>
        <p:nvSpPr>
          <p:cNvPr id="24371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a:latin typeface="Arial" charset="0"/>
                <a:ea typeface="ＭＳ Ｐゴシック" charset="0"/>
                <a:cs typeface="ＭＳ Ｐゴシック" charset="0"/>
              </a:rPr>
              <a:t>Why right shift? </a:t>
            </a:r>
            <a:r>
              <a:rPr lang="en-US">
                <a:latin typeface="Arial" charset="0"/>
                <a:ea typeface="ＭＳ Ｐゴシック" charset="0"/>
                <a:cs typeface="ＭＳ Ｐゴシック" charset="0"/>
              </a:rPr>
              <a:t>As P/E cycles increase, more defects</a:t>
            </a:r>
          </a:p>
          <a:p>
            <a:r>
              <a:rPr lang="en-US">
                <a:latin typeface="Arial" charset="0"/>
                <a:ea typeface="ＭＳ Ｐゴシック" charset="0"/>
                <a:cs typeface="ＭＳ Ｐゴシック" charset="0"/>
              </a:rPr>
              <a:t>accumulate on the tunnel oxide of the flash memory cell and thus the</a:t>
            </a:r>
          </a:p>
          <a:p>
            <a:r>
              <a:rPr lang="en-US">
                <a:latin typeface="Arial" charset="0"/>
                <a:ea typeface="ＭＳ Ｐゴシック" charset="0"/>
                <a:cs typeface="ＭＳ Ｐゴシック" charset="0"/>
              </a:rPr>
              <a:t>properties of the oxide change. More electrons can be programmed</a:t>
            </a:r>
          </a:p>
          <a:p>
            <a:r>
              <a:rPr lang="en-US">
                <a:latin typeface="Arial" charset="0"/>
                <a:ea typeface="ＭＳ Ｐゴシック" charset="0"/>
                <a:cs typeface="ＭＳ Ｐゴシック" charset="0"/>
              </a:rPr>
              <a:t>into the floating gates at higher P/E cycles due to trap-assisted</a:t>
            </a:r>
          </a:p>
          <a:p>
            <a:r>
              <a:rPr lang="en-US">
                <a:latin typeface="Arial" charset="0"/>
                <a:ea typeface="ＭＳ Ｐゴシック" charset="0"/>
                <a:cs typeface="ＭＳ Ｐゴシック" charset="0"/>
              </a:rPr>
              <a:t>tunneling [16], given the same program pulse voltage. Threshold</a:t>
            </a:r>
          </a:p>
          <a:p>
            <a:r>
              <a:rPr lang="en-US">
                <a:latin typeface="Arial" charset="0"/>
                <a:ea typeface="ＭＳ Ｐゴシック" charset="0"/>
                <a:cs typeface="ＭＳ Ｐゴシック" charset="0"/>
              </a:rPr>
              <a:t>voltage control of ISPP at high P/E cycles is therefore not as accurate</a:t>
            </a:r>
          </a:p>
          <a:p>
            <a:r>
              <a:rPr lang="en-US">
                <a:latin typeface="Arial" charset="0"/>
                <a:ea typeface="ＭＳ Ｐゴシック" charset="0"/>
                <a:cs typeface="ＭＳ Ｐゴシック" charset="0"/>
              </a:rPr>
              <a:t>as that at low P/E cycles. The flash cells tend to be </a:t>
            </a:r>
            <a:r>
              <a:rPr lang="en-US" i="1">
                <a:latin typeface="Arial" charset="0"/>
                <a:ea typeface="ＭＳ Ｐゴシック" charset="0"/>
                <a:cs typeface="ＭＳ Ｐゴシック" charset="0"/>
              </a:rPr>
              <a:t>over-programmed</a:t>
            </a:r>
          </a:p>
          <a:p>
            <a:r>
              <a:rPr lang="en-US" i="1">
                <a:latin typeface="Arial" charset="0"/>
                <a:ea typeface="ＭＳ Ｐゴシック" charset="0"/>
                <a:cs typeface="ＭＳ Ｐゴシック" charset="0"/>
              </a:rPr>
              <a:t>at high P/E cycles, </a:t>
            </a:r>
            <a:r>
              <a:rPr lang="en-US">
                <a:latin typeface="Arial" charset="0"/>
                <a:ea typeface="ＭＳ Ｐゴシック" charset="0"/>
                <a:cs typeface="ＭＳ Ｐゴシック" charset="0"/>
              </a:rPr>
              <a:t>and we can see that the threshold voltage</a:t>
            </a:r>
          </a:p>
          <a:p>
            <a:r>
              <a:rPr lang="en-US">
                <a:latin typeface="Arial" charset="0"/>
                <a:ea typeface="ＭＳ Ｐゴシック" charset="0"/>
                <a:cs typeface="ＭＳ Ｐゴシック" charset="0"/>
              </a:rPr>
              <a:t>distribution shifts to the right (i.e., toward higher threshold voltages)</a:t>
            </a:r>
          </a:p>
          <a:p>
            <a:r>
              <a:rPr lang="en-US">
                <a:latin typeface="Arial" charset="0"/>
                <a:ea typeface="ＭＳ Ｐゴシック" charset="0"/>
                <a:cs typeface="ＭＳ Ｐゴシック" charset="0"/>
              </a:rPr>
              <a:t>systematically as P/E cycles increase.</a:t>
            </a:r>
          </a:p>
          <a:p>
            <a:endParaRPr lang="en-US">
              <a:latin typeface="Arial" charset="0"/>
              <a:ea typeface="ＭＳ Ｐゴシック" charset="0"/>
              <a:cs typeface="ＭＳ Ｐゴシック" charset="0"/>
            </a:endParaRPr>
          </a:p>
          <a:p>
            <a:r>
              <a:rPr lang="en-US" b="1">
                <a:latin typeface="Arial" charset="0"/>
                <a:ea typeface="ＭＳ Ｐゴシック" charset="0"/>
                <a:cs typeface="ＭＳ Ｐゴシック" charset="0"/>
              </a:rPr>
              <a:t>Why widen?</a:t>
            </a:r>
          </a:p>
          <a:p>
            <a:r>
              <a:rPr lang="en-US">
                <a:latin typeface="Arial" charset="0"/>
                <a:ea typeface="ＭＳ Ｐゴシック" charset="0"/>
                <a:cs typeface="ＭＳ Ｐゴシック" charset="0"/>
              </a:rPr>
              <a:t>Second, the threshold voltage distributions disperse and become</a:t>
            </a:r>
          </a:p>
          <a:p>
            <a:r>
              <a:rPr lang="en-US">
                <a:latin typeface="Arial" charset="0"/>
                <a:ea typeface="ＭＳ Ｐゴシック" charset="0"/>
                <a:cs typeface="ＭＳ Ｐゴシック" charset="0"/>
              </a:rPr>
              <a:t>wider as P/E cycles increase. This can be due to two potential reasons.</a:t>
            </a:r>
          </a:p>
          <a:p>
            <a:r>
              <a:rPr lang="en-US">
                <a:latin typeface="Arial" charset="0"/>
                <a:ea typeface="ＭＳ Ｐゴシック" charset="0"/>
                <a:cs typeface="ＭＳ Ｐゴシック" charset="0"/>
              </a:rPr>
              <a:t>First, due to process variation effects, different flash cells’ properties,</a:t>
            </a:r>
          </a:p>
          <a:p>
            <a:r>
              <a:rPr lang="en-US">
                <a:latin typeface="Arial" charset="0"/>
                <a:ea typeface="ＭＳ Ｐゴシック" charset="0"/>
                <a:cs typeface="ＭＳ Ｐゴシック" charset="0"/>
              </a:rPr>
              <a:t>e.g., tunnel oxide characteristics, are different. These properties can</a:t>
            </a:r>
          </a:p>
          <a:p>
            <a:r>
              <a:rPr lang="en-US">
                <a:latin typeface="Arial" charset="0"/>
                <a:ea typeface="ＭＳ Ｐゴシック" charset="0"/>
                <a:cs typeface="ＭＳ Ｐゴシック" charset="0"/>
              </a:rPr>
              <a:t>also get affected differently for different cells as the P/E cycles</a:t>
            </a:r>
          </a:p>
          <a:p>
            <a:r>
              <a:rPr lang="en-US">
                <a:latin typeface="Arial" charset="0"/>
                <a:ea typeface="ＭＳ Ｐゴシック" charset="0"/>
                <a:cs typeface="ＭＳ Ｐゴシック" charset="0"/>
              </a:rPr>
              <a:t>increase. As a result, each cell’s tolerance to defects that are caused by</a:t>
            </a:r>
          </a:p>
          <a:p>
            <a:r>
              <a:rPr lang="en-US">
                <a:latin typeface="Arial" charset="0"/>
                <a:ea typeface="ＭＳ Ｐゴシック" charset="0"/>
                <a:cs typeface="ＭＳ Ｐゴシック" charset="0"/>
              </a:rPr>
              <a:t>increased P/E cycles is different, leading to increased variation in</a:t>
            </a:r>
          </a:p>
          <a:p>
            <a:r>
              <a:rPr lang="en-US">
                <a:latin typeface="Arial" charset="0"/>
                <a:ea typeface="ＭＳ Ｐゴシック" charset="0"/>
                <a:cs typeface="ＭＳ Ｐゴシック" charset="0"/>
              </a:rPr>
              <a:t>threshold voltage across cells with increasing P/E cycles. Second,</a:t>
            </a:r>
          </a:p>
          <a:p>
            <a:r>
              <a:rPr lang="en-US">
                <a:latin typeface="Arial" charset="0"/>
                <a:ea typeface="ＭＳ Ｐゴシック" charset="0"/>
                <a:cs typeface="ＭＳ Ｐゴシック" charset="0"/>
              </a:rPr>
              <a:t>different flash cells are programmed with different data patterns</a:t>
            </a:r>
          </a:p>
          <a:p>
            <a:r>
              <a:rPr lang="en-US">
                <a:latin typeface="Arial" charset="0"/>
                <a:ea typeface="ＭＳ Ｐゴシック" charset="0"/>
                <a:cs typeface="ＭＳ Ｐゴシック" charset="0"/>
              </a:rPr>
              <a:t>(because we program random data to different flash cells in these</a:t>
            </a:r>
          </a:p>
          <a:p>
            <a:r>
              <a:rPr lang="en-US">
                <a:latin typeface="Arial" charset="0"/>
                <a:ea typeface="ＭＳ Ｐゴシック" charset="0"/>
                <a:cs typeface="ＭＳ Ｐゴシック" charset="0"/>
              </a:rPr>
              <a:t>experiments), which could cause different cells’ properties to get</a:t>
            </a:r>
          </a:p>
          <a:p>
            <a:r>
              <a:rPr lang="en-US">
                <a:latin typeface="Arial" charset="0"/>
                <a:ea typeface="ＭＳ Ｐゴシック" charset="0"/>
                <a:cs typeface="ＭＳ Ｐゴシック" charset="0"/>
              </a:rPr>
              <a:t>affected differently as P/E cycles increase, leading to increased</a:t>
            </a:r>
          </a:p>
          <a:p>
            <a:r>
              <a:rPr lang="en-US">
                <a:latin typeface="Arial" charset="0"/>
                <a:ea typeface="ＭＳ Ｐゴシック" charset="0"/>
                <a:cs typeface="ＭＳ Ｐゴシック" charset="0"/>
              </a:rPr>
              <a:t>variance in threshold voltage levels.</a:t>
            </a:r>
          </a:p>
          <a:p>
            <a:endParaRPr lang="en-US">
              <a:latin typeface="Arial" charset="0"/>
              <a:ea typeface="ＭＳ Ｐゴシック" charset="0"/>
              <a:cs typeface="ＭＳ Ｐゴシック" charset="0"/>
            </a:endParaRPr>
          </a:p>
          <a:p>
            <a:endParaRPr lang="en-US">
              <a:latin typeface="Arial" charset="0"/>
              <a:ea typeface="ＭＳ Ｐゴシック" charset="0"/>
              <a:cs typeface="ＭＳ Ｐゴシック" charset="0"/>
            </a:endParaRPr>
          </a:p>
          <a:p>
            <a:r>
              <a:rPr lang="en-US">
                <a:latin typeface="Arial" charset="0"/>
                <a:ea typeface="ＭＳ Ｐゴシック" charset="0"/>
                <a:cs typeface="ＭＳ Ｐゴシック" charset="0"/>
              </a:rPr>
              <a:t>This plot shows the probability density function of the cell threshold voltage as the number of program/erase cycles increases.</a:t>
            </a:r>
          </a:p>
          <a:p>
            <a:endParaRPr lang="en-US">
              <a:latin typeface="Arial" charset="0"/>
              <a:ea typeface="ＭＳ Ｐゴシック" charset="0"/>
              <a:cs typeface="ＭＳ Ｐゴシック" charset="0"/>
            </a:endParaRPr>
          </a:p>
          <a:p>
            <a:r>
              <a:rPr lang="en-US">
                <a:latin typeface="Arial" charset="0"/>
                <a:ea typeface="ＭＳ Ｐゴシック" charset="0"/>
                <a:cs typeface="ＭＳ Ｐゴシック" charset="0"/>
              </a:rPr>
              <a:t>As the wear on the cells increase, we can see the distributions broadening and shifting to the right (higher voltages). </a:t>
            </a:r>
          </a:p>
          <a:p>
            <a:endParaRPr lang="en-US">
              <a:latin typeface="Arial" charset="0"/>
              <a:ea typeface="ＭＳ Ｐゴシック" charset="0"/>
              <a:cs typeface="ＭＳ Ｐゴシック" charset="0"/>
            </a:endParaRPr>
          </a:p>
          <a:p>
            <a:r>
              <a:rPr lang="en-US">
                <a:latin typeface="Arial" charset="0"/>
                <a:ea typeface="ＭＳ Ｐゴシック" charset="0"/>
                <a:cs typeface="ＭＳ Ｐゴシック" charset="0"/>
              </a:rPr>
              <a:t>As around 30k cycles, the distributions in adjacent states begin to overlap, meaning that a read error is possible. </a:t>
            </a:r>
          </a:p>
          <a:p>
            <a:endParaRPr lang="en-US">
              <a:latin typeface="Arial" charset="0"/>
              <a:ea typeface="ＭＳ Ｐゴシック" charset="0"/>
              <a:cs typeface="ＭＳ Ｐゴシック" charset="0"/>
            </a:endParaRPr>
          </a:p>
          <a:p>
            <a:r>
              <a:rPr lang="en-US">
                <a:latin typeface="Arial" charset="0"/>
                <a:ea typeface="ＭＳ Ｐゴシック" charset="0"/>
                <a:cs typeface="ＭＳ Ｐゴシック" charset="0"/>
              </a:rPr>
              <a:t>However, we note that the manufacturer cell lifetime is typically only around 5k cycles, so errors due to wear would not be evident at those wear levels. </a:t>
            </a:r>
          </a:p>
        </p:txBody>
      </p:sp>
      <p:sp>
        <p:nvSpPr>
          <p:cNvPr id="24371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3911F12-7019-5249-9F8F-292F39D2C3F0}" type="slidenum">
              <a:rPr lang="zh-CN" altLang="en-US" sz="1200">
                <a:solidFill>
                  <a:srgbClr val="000000"/>
                </a:solidFill>
                <a:ea typeface="宋体" charset="0"/>
                <a:cs typeface="宋体" charset="0"/>
              </a:rPr>
              <a:pPr eaLnBrk="1" hangingPunct="1"/>
              <a:t>180</a:t>
            </a:fld>
            <a:endParaRPr lang="en-US" altLang="zh-CN" sz="1200">
              <a:solidFill>
                <a:srgbClr val="000000"/>
              </a:solidFill>
              <a:ea typeface="宋体" charset="0"/>
              <a:cs typeface="宋体" charset="0"/>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Slide Image Placeholder 1"/>
          <p:cNvSpPr>
            <a:spLocks noGrp="1" noRot="1" noChangeAspect="1"/>
          </p:cNvSpPr>
          <p:nvPr>
            <p:ph type="sldImg"/>
          </p:nvPr>
        </p:nvSpPr>
        <p:spPr>
          <a:ln/>
        </p:spPr>
      </p:sp>
      <p:sp>
        <p:nvSpPr>
          <p:cNvPr id="24576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Ideally, when flash memory cells are programmed to the same</a:t>
            </a:r>
          </a:p>
          <a:p>
            <a:r>
              <a:rPr lang="en-US">
                <a:latin typeface="Arial" charset="0"/>
                <a:ea typeface="ＭＳ Ｐゴシック" charset="0"/>
                <a:cs typeface="ＭＳ Ｐゴシック" charset="0"/>
              </a:rPr>
              <a:t>target data value (ideally, the same target threshold voltage), the cells’</a:t>
            </a:r>
          </a:p>
          <a:p>
            <a:r>
              <a:rPr lang="en-US">
                <a:latin typeface="Arial" charset="0"/>
                <a:ea typeface="ＭＳ Ｐゴシック" charset="0"/>
                <a:cs typeface="ＭＳ Ｐゴシック" charset="0"/>
              </a:rPr>
              <a:t>observed threshold voltages should be the same. However, the</a:t>
            </a:r>
          </a:p>
          <a:p>
            <a:r>
              <a:rPr lang="en-US">
                <a:latin typeface="Arial" charset="0"/>
                <a:ea typeface="ＭＳ Ｐゴシック" charset="0"/>
                <a:cs typeface="ＭＳ Ｐゴシック" charset="0"/>
              </a:rPr>
              <a:t>observed threshold voltage </a:t>
            </a:r>
            <a:r>
              <a:rPr lang="en-US" i="1">
                <a:latin typeface="Arial" charset="0"/>
                <a:ea typeface="ＭＳ Ｐゴシック" charset="0"/>
                <a:cs typeface="ＭＳ Ｐゴシック" charset="0"/>
              </a:rPr>
              <a:t>signal </a:t>
            </a:r>
            <a:r>
              <a:rPr lang="en-US">
                <a:latin typeface="Arial" charset="0"/>
                <a:ea typeface="ＭＳ Ｐゴシック" charset="0"/>
                <a:cs typeface="ＭＳ Ｐゴシック" charset="0"/>
              </a:rPr>
              <a:t>is actually the </a:t>
            </a:r>
            <a:r>
              <a:rPr lang="en-US" i="1">
                <a:latin typeface="Arial" charset="0"/>
                <a:ea typeface="ＭＳ Ｐゴシック" charset="0"/>
                <a:cs typeface="ＭＳ Ｐゴシック" charset="0"/>
              </a:rPr>
              <a:t>signal to be</a:t>
            </a:r>
          </a:p>
          <a:p>
            <a:r>
              <a:rPr lang="en-US" i="1">
                <a:latin typeface="Arial" charset="0"/>
                <a:ea typeface="ＭＳ Ｐゴシック" charset="0"/>
                <a:cs typeface="ＭＳ Ｐゴシック" charset="0"/>
              </a:rPr>
              <a:t>programmed </a:t>
            </a:r>
            <a:r>
              <a:rPr lang="en-US">
                <a:latin typeface="Arial" charset="0"/>
                <a:ea typeface="ＭＳ Ｐゴシック" charset="0"/>
                <a:cs typeface="ＭＳ Ｐゴシック" charset="0"/>
              </a:rPr>
              <a:t>mixed with </a:t>
            </a:r>
            <a:r>
              <a:rPr lang="en-US" i="1">
                <a:latin typeface="Arial" charset="0"/>
                <a:ea typeface="ＭＳ Ｐゴシック" charset="0"/>
                <a:cs typeface="ＭＳ Ｐゴシック" charset="0"/>
              </a:rPr>
              <a:t>noise</a:t>
            </a:r>
            <a:r>
              <a:rPr lang="en-US">
                <a:latin typeface="Arial" charset="0"/>
                <a:ea typeface="ＭＳ Ｐゴシック" charset="0"/>
                <a:cs typeface="ＭＳ Ｐゴシック" charset="0"/>
              </a:rPr>
              <a:t>. In fact, the flash cell can be thought</a:t>
            </a:r>
          </a:p>
          <a:p>
            <a:r>
              <a:rPr lang="en-US">
                <a:latin typeface="Arial" charset="0"/>
                <a:ea typeface="ＭＳ Ｐゴシック" charset="0"/>
                <a:cs typeface="ＭＳ Ｐゴシック" charset="0"/>
              </a:rPr>
              <a:t>of as a communication channel that takes an input program signal (i.e.,</a:t>
            </a:r>
          </a:p>
          <a:p>
            <a:r>
              <a:rPr lang="en-US">
                <a:latin typeface="Arial" charset="0"/>
                <a:ea typeface="ＭＳ Ｐゴシック" charset="0"/>
                <a:cs typeface="ＭＳ Ｐゴシック" charset="0"/>
              </a:rPr>
              <a:t>a target threshold voltage) and outputs an observed signal (i.e.,</a:t>
            </a:r>
          </a:p>
          <a:p>
            <a:r>
              <a:rPr lang="en-US">
                <a:latin typeface="Arial" charset="0"/>
                <a:ea typeface="ＭＳ Ｐゴシック" charset="0"/>
                <a:cs typeface="ＭＳ Ｐゴシック" charset="0"/>
              </a:rPr>
              <a:t>observed threshold voltage). We can decouple the Vth of the flash</a:t>
            </a:r>
          </a:p>
          <a:p>
            <a:r>
              <a:rPr lang="en-US">
                <a:latin typeface="Arial" charset="0"/>
                <a:ea typeface="ＭＳ Ｐゴシック" charset="0"/>
                <a:cs typeface="ＭＳ Ｐゴシック" charset="0"/>
              </a:rPr>
              <a:t>memory cell into two parts: signal and additive noise:</a:t>
            </a:r>
          </a:p>
        </p:txBody>
      </p:sp>
      <p:sp>
        <p:nvSpPr>
          <p:cNvPr id="24576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D59F356-76E7-B548-9D8D-55DF73BDA19E}" type="slidenum">
              <a:rPr lang="en-US" sz="1200">
                <a:solidFill>
                  <a:prstClr val="black"/>
                </a:solidFill>
              </a:rPr>
              <a:pPr eaLnBrk="1" hangingPunct="1"/>
              <a:t>181</a:t>
            </a:fld>
            <a:endParaRPr lang="en-US" sz="1200">
              <a:solidFill>
                <a:prstClr val="black"/>
              </a:solidFill>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Slide Image Placeholder 1"/>
          <p:cNvSpPr>
            <a:spLocks noGrp="1" noRot="1" noChangeAspect="1"/>
          </p:cNvSpPr>
          <p:nvPr>
            <p:ph type="sldImg"/>
          </p:nvPr>
        </p:nvSpPr>
        <p:spPr>
          <a:ln/>
        </p:spPr>
      </p:sp>
      <p:sp>
        <p:nvSpPr>
          <p:cNvPr id="25702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The predicted threshold</a:t>
            </a:r>
          </a:p>
          <a:p>
            <a:r>
              <a:rPr lang="en-US">
                <a:latin typeface="Arial" charset="0"/>
                <a:ea typeface="ＭＳ Ｐゴシック" charset="0"/>
                <a:cs typeface="ＭＳ Ｐゴシック" charset="0"/>
              </a:rPr>
              <a:t>voltage is obtained by subtracting the predicted threshold voltage</a:t>
            </a:r>
          </a:p>
          <a:p>
            <a:r>
              <a:rPr lang="en-US">
                <a:latin typeface="Arial" charset="0"/>
                <a:ea typeface="ＭＳ Ｐゴシック" charset="0"/>
                <a:cs typeface="ＭＳ Ｐゴシック" charset="0"/>
              </a:rPr>
              <a:t>change (estimated by our model) from the measured threshold voltage</a:t>
            </a:r>
          </a:p>
          <a:p>
            <a:r>
              <a:rPr lang="en-US">
                <a:latin typeface="Arial" charset="0"/>
                <a:ea typeface="ＭＳ Ｐゴシック" charset="0"/>
                <a:cs typeface="ＭＳ Ｐゴシック" charset="0"/>
              </a:rPr>
              <a:t>after program interference.</a:t>
            </a:r>
          </a:p>
        </p:txBody>
      </p:sp>
      <p:sp>
        <p:nvSpPr>
          <p:cNvPr id="25702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6EFCCAE-D04B-394E-B18E-D35A6A19016C}" type="slidenum">
              <a:rPr lang="en-US" sz="1200">
                <a:solidFill>
                  <a:prstClr val="black"/>
                </a:solidFill>
              </a:rPr>
              <a:pPr eaLnBrk="1" hangingPunct="1"/>
              <a:t>191</a:t>
            </a:fld>
            <a:endParaRPr lang="en-US" sz="1200">
              <a:solidFill>
                <a:prstClr val="black"/>
              </a:solidFill>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7" name="Slide Image Placeholder 1"/>
          <p:cNvSpPr>
            <a:spLocks noGrp="1" noRot="1" noChangeAspect="1" noTextEdit="1"/>
          </p:cNvSpPr>
          <p:nvPr>
            <p:ph type="sldImg"/>
          </p:nvPr>
        </p:nvSpPr>
        <p:spPr>
          <a:ln/>
        </p:spPr>
      </p:sp>
      <p:sp>
        <p:nvSpPr>
          <p:cNvPr id="26009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26009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B41552A-269A-A845-B778-CF3017F5E76C}" type="slidenum">
              <a:rPr lang="en-US" sz="1200">
                <a:solidFill>
                  <a:prstClr val="black"/>
                </a:solidFill>
              </a:rPr>
              <a:pPr eaLnBrk="1" hangingPunct="1"/>
              <a:t>193</a:t>
            </a:fld>
            <a:endParaRPr lang="en-US" sz="120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69" name="Slide Image Placeholder 1"/>
          <p:cNvSpPr>
            <a:spLocks noGrp="1" noRot="1" noChangeAspect="1"/>
          </p:cNvSpPr>
          <p:nvPr>
            <p:ph type="sldImg"/>
          </p:nvPr>
        </p:nvSpPr>
        <p:spPr>
          <a:ln/>
        </p:spPr>
      </p:sp>
      <p:sp>
        <p:nvSpPr>
          <p:cNvPr id="26317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We introduce a new error tolerance mechanism that can adjust</a:t>
            </a:r>
          </a:p>
          <a:p>
            <a:r>
              <a:rPr lang="en-US">
                <a:latin typeface="Arial" charset="0"/>
                <a:ea typeface="ＭＳ Ｐゴシック" charset="0"/>
                <a:cs typeface="ＭＳ Ｐゴシック" charset="0"/>
              </a:rPr>
              <a:t>the read reference voltage dynamically based on the predictive</a:t>
            </a:r>
          </a:p>
          <a:p>
            <a:r>
              <a:rPr lang="en-US">
                <a:latin typeface="Arial" charset="0"/>
                <a:ea typeface="ＭＳ Ｐゴシック" charset="0"/>
                <a:cs typeface="ＭＳ Ｐゴシック" charset="0"/>
              </a:rPr>
              <a:t>threshold voltage model. The key observation is that the threshold</a:t>
            </a:r>
          </a:p>
          <a:p>
            <a:r>
              <a:rPr lang="en-US">
                <a:latin typeface="Arial" charset="0"/>
                <a:ea typeface="ＭＳ Ｐゴシック" charset="0"/>
                <a:cs typeface="ＭＳ Ｐゴシック" charset="0"/>
              </a:rPr>
              <a:t>voltage distribution of a cell shifts to the right and widens with</a:t>
            </a:r>
          </a:p>
          <a:p>
            <a:r>
              <a:rPr lang="en-US">
                <a:latin typeface="Arial" charset="0"/>
                <a:ea typeface="ＭＳ Ｐゴシック" charset="0"/>
                <a:cs typeface="ＭＳ Ｐゴシック" charset="0"/>
              </a:rPr>
              <a:t>program interference </a:t>
            </a:r>
            <a:r>
              <a:rPr lang="en-US" i="1">
                <a:latin typeface="Arial" charset="0"/>
                <a:ea typeface="ＭＳ Ｐゴシック" charset="0"/>
                <a:cs typeface="ＭＳ Ｐゴシック" charset="0"/>
              </a:rPr>
              <a:t>in a manner that is predictable via online</a:t>
            </a:r>
          </a:p>
          <a:p>
            <a:r>
              <a:rPr lang="en-US" i="1">
                <a:latin typeface="Arial" charset="0"/>
                <a:ea typeface="ＭＳ Ｐゴシック" charset="0"/>
                <a:cs typeface="ＭＳ Ｐゴシック" charset="0"/>
              </a:rPr>
              <a:t>learning of the distribution. </a:t>
            </a:r>
            <a:r>
              <a:rPr lang="en-US">
                <a:latin typeface="Arial" charset="0"/>
                <a:ea typeface="ＭＳ Ｐゴシック" charset="0"/>
                <a:cs typeface="ＭＳ Ｐゴシック" charset="0"/>
              </a:rPr>
              <a:t>As a result, the optimum read reference</a:t>
            </a:r>
          </a:p>
          <a:p>
            <a:r>
              <a:rPr lang="en-US">
                <a:latin typeface="Arial" charset="0"/>
                <a:ea typeface="ＭＳ Ｐゴシック" charset="0"/>
                <a:cs typeface="ＭＳ Ｐゴシック" charset="0"/>
              </a:rPr>
              <a:t>voltage between different threshold voltage ranges (i.e., logical values)</a:t>
            </a:r>
          </a:p>
          <a:p>
            <a:r>
              <a:rPr lang="en-US">
                <a:latin typeface="Arial" charset="0"/>
                <a:ea typeface="ＭＳ Ｐゴシック" charset="0"/>
                <a:cs typeface="ＭＳ Ｐゴシック" charset="0"/>
              </a:rPr>
              <a:t>can be predicted. Our evaluations show that doing so with our online</a:t>
            </a:r>
          </a:p>
          <a:p>
            <a:r>
              <a:rPr lang="en-US">
                <a:latin typeface="Arial" charset="0"/>
                <a:ea typeface="ＭＳ Ｐゴシック" charset="0"/>
                <a:cs typeface="ＭＳ Ｐゴシック" charset="0"/>
              </a:rPr>
              <a:t>mechanism reduces the raw bit error rate (BER) by 64% and improves</a:t>
            </a:r>
          </a:p>
          <a:p>
            <a:r>
              <a:rPr lang="en-US">
                <a:latin typeface="Arial" charset="0"/>
                <a:ea typeface="ＭＳ Ｐゴシック" charset="0"/>
                <a:cs typeface="ＭＳ Ｐゴシック" charset="0"/>
              </a:rPr>
              <a:t>the P/E cycle lifetime of NAND flash memory by 30% compared to a</a:t>
            </a:r>
          </a:p>
          <a:p>
            <a:r>
              <a:rPr lang="en-US">
                <a:latin typeface="Arial" charset="0"/>
                <a:ea typeface="ＭＳ Ｐゴシック" charset="0"/>
                <a:cs typeface="ＭＳ Ｐゴシック" charset="0"/>
              </a:rPr>
              <a:t>baseline that uses state-of-the-art error-correcting codes (ECC).</a:t>
            </a:r>
          </a:p>
        </p:txBody>
      </p:sp>
      <p:sp>
        <p:nvSpPr>
          <p:cNvPr id="26317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712EA9B-C287-8A48-A546-193D4670A172}" type="slidenum">
              <a:rPr lang="en-US" sz="1200">
                <a:solidFill>
                  <a:prstClr val="black"/>
                </a:solidFill>
              </a:rPr>
              <a:pPr eaLnBrk="1" hangingPunct="1"/>
              <a:t>195</a:t>
            </a:fld>
            <a:endParaRPr lang="en-US" sz="1200">
              <a:solidFill>
                <a:prstClr val="black"/>
              </a:solidFill>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89" name="Slide Image Placeholder 1"/>
          <p:cNvSpPr>
            <a:spLocks noGrp="1" noRot="1" noChangeAspect="1" noTextEdit="1"/>
          </p:cNvSpPr>
          <p:nvPr>
            <p:ph type="sldImg"/>
          </p:nvPr>
        </p:nvSpPr>
        <p:spPr>
          <a:ln/>
        </p:spPr>
      </p:sp>
      <p:sp>
        <p:nvSpPr>
          <p:cNvPr id="26829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26829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D96C200-8C21-2E48-AB37-6ED2733261BC}" type="slidenum">
              <a:rPr lang="en-US" sz="1200">
                <a:solidFill>
                  <a:prstClr val="black"/>
                </a:solidFill>
              </a:rPr>
              <a:pPr eaLnBrk="1" hangingPunct="1"/>
              <a:t>199</a:t>
            </a:fld>
            <a:endParaRPr lang="en-US" sz="1200">
              <a:solidFill>
                <a:prstClr val="black"/>
              </a:solidFill>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5" name="Slide Image Placeholder 1"/>
          <p:cNvSpPr>
            <a:spLocks noGrp="1" noRot="1" noChangeAspect="1" noTextEdit="1"/>
          </p:cNvSpPr>
          <p:nvPr>
            <p:ph type="sldImg"/>
          </p:nvPr>
        </p:nvSpPr>
        <p:spPr>
          <a:ln/>
        </p:spPr>
      </p:sp>
      <p:sp>
        <p:nvSpPr>
          <p:cNvPr id="28262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
        <p:nvSpPr>
          <p:cNvPr id="28262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6C9F5AB-8D8A-674B-8A7D-D2BD0B417EF4}" type="slidenum">
              <a:rPr lang="en-US" sz="1200">
                <a:solidFill>
                  <a:prstClr val="black"/>
                </a:solidFill>
              </a:rPr>
              <a:pPr eaLnBrk="1" hangingPunct="1"/>
              <a:t>212</a:t>
            </a:fld>
            <a:endParaRPr lang="en-US" sz="120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7" name="Slide Image Placeholder 1"/>
          <p:cNvSpPr>
            <a:spLocks noGrp="1" noRot="1" noChangeAspect="1"/>
          </p:cNvSpPr>
          <p:nvPr>
            <p:ph type="sldImg"/>
          </p:nvPr>
        </p:nvSpPr>
        <p:spPr>
          <a:ln/>
        </p:spPr>
      </p:sp>
      <p:sp>
        <p:nvSpPr>
          <p:cNvPr id="3" name="Notes Placeholder 2"/>
          <p:cNvSpPr>
            <a:spLocks noGrp="1"/>
          </p:cNvSpPr>
          <p:nvPr>
            <p:ph type="body" idx="1"/>
          </p:nvPr>
        </p:nvSpPr>
        <p:spPr/>
        <p:txBody>
          <a:bodyPr>
            <a:normAutofit fontScale="70000" lnSpcReduction="20000"/>
          </a:bodyPr>
          <a:lstStyle/>
          <a:p>
            <a:pPr>
              <a:defRPr/>
            </a:pPr>
            <a:endParaRPr lang="en-US" dirty="0"/>
          </a:p>
        </p:txBody>
      </p:sp>
      <p:sp>
        <p:nvSpPr>
          <p:cNvPr id="29081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6C86038-9569-C14E-AF53-1AA6A820A019}" type="slidenum">
              <a:rPr lang="en-US" sz="1200">
                <a:solidFill>
                  <a:srgbClr val="000000"/>
                </a:solidFill>
                <a:latin typeface="Calibri" charset="0"/>
              </a:rPr>
              <a:pPr eaLnBrk="1" hangingPunct="1"/>
              <a:t>219</a:t>
            </a:fld>
            <a:endParaRPr lang="en-US" sz="1200">
              <a:solidFill>
                <a:srgbClr val="000000"/>
              </a:solidFill>
              <a:latin typeface="Calibri"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emf"/><Relationship Id="rId1" Type="http://schemas.openxmlformats.org/officeDocument/2006/relationships/slideMaster" Target="../slideMasters/slideMaster9.xml"/><Relationship Id="rId2" Type="http://schemas.openxmlformats.org/officeDocument/2006/relationships/image" Target="../media/image6.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5.xml"/><Relationship Id="rId2" Type="http://schemas.openxmlformats.org/officeDocument/2006/relationships/image" Target="../media/image1.png"/></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 Id="rId2" Type="http://schemas.openxmlformats.org/officeDocument/2006/relationships/image" Target="../media/image1.png"/></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 Id="rId2" Type="http://schemas.openxmlformats.org/officeDocument/2006/relationships/image" Target="../media/image1.png"/></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79.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slideMaster" Target="../slideMasters/slideMaster57.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28.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29.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30.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31.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32.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33.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34.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35.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36.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37.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38.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39.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40.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41.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42.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43.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44.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45.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46.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47.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48.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49.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50.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51.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52.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53.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54.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55.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56.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57.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58.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59.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60.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61.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62.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63.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6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65.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66.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67.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68.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69.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70.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71.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72.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73.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74.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75.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76.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77.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78.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79.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80.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81.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782.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783.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784.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785.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786.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787.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788.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789.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790.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791.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792.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793.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794.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795.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796.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797.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798.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799.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00.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01.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02.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03.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04.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05.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06.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07.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08.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09.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0.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1.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2.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3.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14.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15.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16.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17.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18.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19.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20.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21.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22.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23.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24.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25.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26.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27.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28.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29.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0.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1.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2.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3.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4.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5.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36.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37.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38.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39.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0.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1.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2.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3.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4.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5.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6.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47.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48.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49.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0.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1.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2.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3.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4.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5.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6.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7.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8.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59.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0.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1.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2.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3.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4.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5.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6.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7.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8.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69.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70.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71.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2.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3.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4.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5.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6.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7.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8.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79.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80.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81.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82.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83.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4.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5.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6.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7.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8.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89.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90.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91.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92.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93.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894.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5.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6.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7.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8.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899.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00.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01.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02.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03.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04.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05.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6.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7.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8.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9.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10.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11.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12.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13.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14.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15.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16.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7.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8.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19.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20.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21.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22.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23.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24.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25.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26.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27.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28.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29.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30.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31.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32.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33.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34.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35.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36.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37.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38.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slideMaster" Target="../slideMasters/slideMaster89.xml"/></Relationships>
</file>

<file path=ppt/slideLayouts/_rels/slideLayout939.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40.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41.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42.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43.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44.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45.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46.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47.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48.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49.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50.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51.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52.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53.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54.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55.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56.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57.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58.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59.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60.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61.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62.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63.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64.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65.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66.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67.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68.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69.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70.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71.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72.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73.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74.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75.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76.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77.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78.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79.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80.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81.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82.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83.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84.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85.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86.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87.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988.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989.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990.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991.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992.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993.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994.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995.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996.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997.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998.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999.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00.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01.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02.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03.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04.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05.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06.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07.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08.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09.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10.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11.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12.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13.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14.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15.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16.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17.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18.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19.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20.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21.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22.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xmlns:p14="http://schemas.microsoft.com/office/powerpoint/2010/mai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xmlns:p14="http://schemas.microsoft.com/office/powerpoint/2010/mai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xmlns:p14="http://schemas.microsoft.com/office/powerpoint/2010/mai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xmlns:p14="http://schemas.microsoft.com/office/powerpoint/2010/mai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xmlns:p14="http://schemas.microsoft.com/office/powerpoint/2010/mai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xmlns:p14="http://schemas.microsoft.com/office/powerpoint/2010/mai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xmlns:p14="http://schemas.microsoft.com/office/powerpoint/2010/mai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xmlns:p14="http://schemas.microsoft.com/office/powerpoint/2010/mai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xmlns:p14="http://schemas.microsoft.com/office/powerpoint/2010/mai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Bullet">
    <p:bg>
      <p:bgPr>
        <a:solidFill>
          <a:srgbClr val="FFFFFF"/>
        </a:solidFill>
        <a:effectLst/>
      </p:bgPr>
    </p:bg>
    <p:spTree>
      <p:nvGrpSpPr>
        <p:cNvPr id="1" name=""/>
        <p:cNvGrpSpPr/>
        <p:nvPr/>
      </p:nvGrpSpPr>
      <p:grpSpPr>
        <a:xfrm>
          <a:off x="0" y="0"/>
          <a:ext cx="0" cy="0"/>
          <a:chOff x="0" y="0"/>
          <a:chExt cx="0" cy="0"/>
        </a:xfrm>
      </p:grpSpPr>
      <p:sp>
        <p:nvSpPr>
          <p:cNvPr id="18" name="Shape 18"/>
          <p:cNvSpPr>
            <a:spLocks noGrp="1"/>
          </p:cNvSpPr>
          <p:nvPr>
            <p:ph type="title"/>
          </p:nvPr>
        </p:nvSpPr>
        <p:spPr>
          <a:prstGeom prst="rect">
            <a:avLst/>
          </a:prstGeom>
        </p:spPr>
        <p:txBody>
          <a:bodyPr/>
          <a:lstStyle/>
          <a:p>
            <a:pPr lvl="0">
              <a:defRPr sz="1800" spc="0"/>
            </a:pPr>
            <a:r>
              <a:rPr sz="3500" spc="-34"/>
              <a:t>Title Text</a:t>
            </a:r>
          </a:p>
        </p:txBody>
      </p:sp>
      <p:sp>
        <p:nvSpPr>
          <p:cNvPr id="19" name="Shape 19"/>
          <p:cNvSpPr>
            <a:spLocks noGrp="1"/>
          </p:cNvSpPr>
          <p:nvPr>
            <p:ph type="body" idx="1"/>
          </p:nvPr>
        </p:nvSpPr>
        <p:spPr>
          <a:xfrm>
            <a:off x="553641" y="1360884"/>
            <a:ext cx="8027789" cy="5025628"/>
          </a:xfrm>
          <a:prstGeom prst="rect">
            <a:avLst/>
          </a:prstGeom>
        </p:spPr>
        <p:txBody>
          <a:bodyPr/>
          <a:lstStyle>
            <a:lvl1pPr marL="162579" indent="-162579">
              <a:lnSpc>
                <a:spcPct val="110000"/>
              </a:lnSpc>
              <a:spcBef>
                <a:spcPts val="1287"/>
              </a:spcBef>
              <a:buClr>
                <a:srgbClr val="3B5998"/>
              </a:buClr>
              <a:buSzPct val="65000"/>
              <a:buFont typeface="Lucida Grande"/>
              <a:buChar char="▪"/>
              <a:defRPr sz="2100" spc="-64">
                <a:solidFill>
                  <a:srgbClr val="000000"/>
                </a:solidFill>
                <a:latin typeface="+mn-lt"/>
                <a:ea typeface="+mn-ea"/>
                <a:cs typeface="+mn-cs"/>
                <a:sym typeface="Vista Sans OT Reg"/>
              </a:defRPr>
            </a:lvl1pPr>
            <a:lvl2pPr marL="363792" indent="-181080">
              <a:lnSpc>
                <a:spcPct val="110000"/>
              </a:lnSpc>
              <a:spcBef>
                <a:spcPts val="1060"/>
              </a:spcBef>
              <a:buClr>
                <a:srgbClr val="9A9A9A"/>
              </a:buClr>
              <a:buFont typeface="Lucida Grande"/>
              <a:buChar char="▪"/>
              <a:defRPr sz="2100" spc="-64">
                <a:solidFill>
                  <a:srgbClr val="000000"/>
                </a:solidFill>
                <a:latin typeface="+mn-lt"/>
                <a:ea typeface="+mn-ea"/>
                <a:cs typeface="+mn-cs"/>
                <a:sym typeface="Vista Sans OT Reg"/>
              </a:defRPr>
            </a:lvl2pPr>
            <a:lvl3pPr marL="527279" indent="-133005">
              <a:lnSpc>
                <a:spcPct val="110000"/>
              </a:lnSpc>
              <a:spcBef>
                <a:spcPts val="1060"/>
              </a:spcBef>
              <a:buClr>
                <a:srgbClr val="9A9A9A"/>
              </a:buClr>
              <a:buSzPct val="54999"/>
              <a:buFont typeface="Lucida Grande"/>
              <a:buChar char="▪"/>
              <a:defRPr sz="2000" spc="-59">
                <a:solidFill>
                  <a:srgbClr val="000000"/>
                </a:solidFill>
                <a:latin typeface="+mn-lt"/>
                <a:ea typeface="+mn-ea"/>
                <a:cs typeface="+mn-cs"/>
                <a:sym typeface="Vista Sans OT Reg"/>
              </a:defRPr>
            </a:lvl3pPr>
            <a:lvl4pPr marL="704382" indent="-137012">
              <a:lnSpc>
                <a:spcPct val="110000"/>
              </a:lnSpc>
              <a:spcBef>
                <a:spcPts val="1060"/>
              </a:spcBef>
              <a:buClr>
                <a:srgbClr val="9A9A9A"/>
              </a:buClr>
              <a:buSzPct val="45000"/>
              <a:buFont typeface="Lucida Grande"/>
              <a:buChar char="▪"/>
              <a:defRPr sz="2000" spc="-59">
                <a:solidFill>
                  <a:srgbClr val="000000"/>
                </a:solidFill>
                <a:latin typeface="+mn-lt"/>
                <a:ea typeface="+mn-ea"/>
                <a:cs typeface="+mn-cs"/>
                <a:sym typeface="Vista Sans OT Reg"/>
              </a:defRPr>
            </a:lvl4pPr>
            <a:lvl5pPr marL="878158" indent="-120987">
              <a:lnSpc>
                <a:spcPct val="110000"/>
              </a:lnSpc>
              <a:spcBef>
                <a:spcPts val="1060"/>
              </a:spcBef>
              <a:buClr>
                <a:srgbClr val="9A9A9A"/>
              </a:buClr>
              <a:buFont typeface="Lucida Grande"/>
              <a:buChar char="▪"/>
              <a:defRPr sz="1800" spc="-55">
                <a:solidFill>
                  <a:srgbClr val="000000"/>
                </a:solidFill>
                <a:latin typeface="+mn-lt"/>
                <a:ea typeface="+mn-ea"/>
                <a:cs typeface="+mn-cs"/>
                <a:sym typeface="Vista Sans OT Reg"/>
              </a:defRPr>
            </a:lvl5pPr>
          </a:lstStyle>
          <a:p>
            <a:pPr lvl="0">
              <a:defRPr sz="1800" spc="0"/>
            </a:pPr>
            <a:r>
              <a:rPr sz="2100" spc="-64"/>
              <a:t>Body Level One</a:t>
            </a:r>
          </a:p>
          <a:p>
            <a:pPr lvl="1">
              <a:defRPr sz="1800" spc="0"/>
            </a:pPr>
            <a:r>
              <a:rPr sz="2100" spc="-64"/>
              <a:t>Body Level Two</a:t>
            </a:r>
          </a:p>
          <a:p>
            <a:pPr lvl="2">
              <a:defRPr sz="1800" spc="0"/>
            </a:pPr>
            <a:r>
              <a:rPr sz="2000" spc="-59"/>
              <a:t>Body Level Three</a:t>
            </a:r>
          </a:p>
          <a:p>
            <a:pPr lvl="3">
              <a:defRPr sz="1800" spc="0"/>
            </a:pPr>
            <a:r>
              <a:rPr sz="2000" spc="-59"/>
              <a:t>Body Level Four</a:t>
            </a:r>
          </a:p>
          <a:p>
            <a:pPr lvl="4">
              <a:defRPr sz="1800" spc="0"/>
            </a:pPr>
            <a:r>
              <a:rPr sz="1800" spc="-55"/>
              <a:t>Body Level Five</a:t>
            </a:r>
          </a:p>
        </p:txBody>
      </p:sp>
    </p:spTree>
    <p:extLst>
      <p:ext uri="{BB962C8B-B14F-4D97-AF65-F5344CB8AC3E}">
        <p14:creationId xmlns:p14="http://schemas.microsoft.com/office/powerpoint/2010/main" val="2177332764"/>
      </p:ext>
    </p:extLst>
  </p:cSld>
  <p:clrMapOvr>
    <a:masterClrMapping/>
  </p:clrMapOvr>
  <p:transition xmlns:p14="http://schemas.microsoft.com/office/powerpoint/2010/mai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xmlns:p14="http://schemas.microsoft.com/office/powerpoint/2010/mai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xmlns:p14="http://schemas.microsoft.com/office/powerpoint/2010/mai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xmlns:p14="http://schemas.microsoft.com/office/powerpoint/2010/mai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xmlns:p14="http://schemas.microsoft.com/office/powerpoint/2010/mai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xmlns:p14="http://schemas.microsoft.com/office/powerpoint/2010/mai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xmlns:p14="http://schemas.microsoft.com/office/powerpoint/2010/mai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xmlns:p14="http://schemas.microsoft.com/office/powerpoint/2010/mai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xmlns:p14="http://schemas.microsoft.com/office/powerpoint/2010/mai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xmlns:p14="http://schemas.microsoft.com/office/powerpoint/2010/mai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xmlns:p14="http://schemas.microsoft.com/office/powerpoint/2010/main"/>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xmlns:p14="http://schemas.microsoft.com/office/powerpoint/2010/main"/>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xmlns:p14="http://schemas.microsoft.com/office/powerpoint/2010/mai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xmlns:p14="http://schemas.microsoft.com/office/powerpoint/2010/main"/>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xmlns:p14="http://schemas.microsoft.com/office/powerpoint/2010/main"/>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xmlns:p14="http://schemas.microsoft.com/office/powerpoint/2010/main"/>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xmlns:p14="http://schemas.microsoft.com/office/powerpoint/2010/mai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xmlns:p14="http://schemas.microsoft.com/office/powerpoint/2010/mai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xmlns:p14="http://schemas.microsoft.com/office/powerpoint/2010/main"/>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6856672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540615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3263551"/>
      </p:ext>
    </p:extLst>
  </p:cSld>
  <p:clrMapOvr>
    <a:masterClrMapping/>
  </p:clrMapOvr>
  <p:transition xmlns:p14="http://schemas.microsoft.com/office/powerpoint/2010/main"/>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5947107"/>
      </p:ext>
    </p:extLst>
  </p:cSld>
  <p:clrMapOvr>
    <a:masterClrMapping/>
  </p:clrMapOvr>
  <p:transition xmlns:p14="http://schemas.microsoft.com/office/powerpoint/2010/main"/>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89959159"/>
      </p:ext>
    </p:extLst>
  </p:cSld>
  <p:clrMapOvr>
    <a:masterClrMapping/>
  </p:clrMapOvr>
  <p:transition xmlns:p14="http://schemas.microsoft.com/office/powerpoint/2010/main"/>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27835762"/>
      </p:ext>
    </p:extLst>
  </p:cSld>
  <p:clrMapOvr>
    <a:masterClrMapping/>
  </p:clrMapOvr>
  <p:transition xmlns:p14="http://schemas.microsoft.com/office/powerpoint/2010/main"/>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4093410"/>
      </p:ext>
    </p:extLst>
  </p:cSld>
  <p:clrMapOvr>
    <a:masterClrMapping/>
  </p:clrMapOvr>
  <p:transition xmlns:p14="http://schemas.microsoft.com/office/powerpoint/2010/main"/>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03628895"/>
      </p:ext>
    </p:extLst>
  </p:cSld>
  <p:clrMapOvr>
    <a:masterClrMapping/>
  </p:clrMapOvr>
  <p:transition xmlns:p14="http://schemas.microsoft.com/office/powerpoint/2010/main"/>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5862991"/>
      </p:ext>
    </p:extLst>
  </p:cSld>
  <p:clrMapOvr>
    <a:masterClrMapping/>
  </p:clrMapOvr>
  <p:transition xmlns:p14="http://schemas.microsoft.com/office/powerpoint/2010/mai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6506283"/>
      </p:ext>
    </p:extLst>
  </p:cSld>
  <p:clrMapOvr>
    <a:masterClrMapping/>
  </p:clrMapOvr>
  <p:transition xmlns:p14="http://schemas.microsoft.com/office/powerpoint/2010/main"/>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84327071"/>
      </p:ext>
    </p:extLst>
  </p:cSld>
  <p:clrMapOvr>
    <a:masterClrMapping/>
  </p:clrMapOvr>
  <p:transition xmlns:p14="http://schemas.microsoft.com/office/powerpoint/2010/main"/>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xmlns:p14="http://schemas.microsoft.com/office/powerpoint/2010/main"/>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xmlns:p14="http://schemas.microsoft.com/office/powerpoint/2010/main"/>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xmlns:p14="http://schemas.microsoft.com/office/powerpoint/2010/main"/>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xmlns:p14="http://schemas.microsoft.com/office/powerpoint/2010/main"/>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xmlns:p14="http://schemas.microsoft.com/office/powerpoint/2010/main"/>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xmlns:p14="http://schemas.microsoft.com/office/powerpoint/2010/main"/>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xmlns:p14="http://schemas.microsoft.com/office/powerpoint/2010/mai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xmlns:p14="http://schemas.microsoft.com/office/powerpoint/2010/main"/>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xmlns:p14="http://schemas.microsoft.com/office/powerpoint/2010/main"/>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987038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671120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064597"/>
      </p:ext>
    </p:extLst>
  </p:cSld>
  <p:clrMapOvr>
    <a:masterClrMapping/>
  </p:clrMapOvr>
  <p:transition xmlns:p14="http://schemas.microsoft.com/office/powerpoint/2010/main"/>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994818"/>
      </p:ext>
    </p:extLst>
  </p:cSld>
  <p:clrMapOvr>
    <a:masterClrMapping/>
  </p:clrMapOvr>
  <p:transition xmlns:p14="http://schemas.microsoft.com/office/powerpoint/2010/main"/>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6571721"/>
      </p:ext>
    </p:extLst>
  </p:cSld>
  <p:clrMapOvr>
    <a:masterClrMapping/>
  </p:clrMapOvr>
  <p:transition xmlns:p14="http://schemas.microsoft.com/office/powerpoint/2010/main"/>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31558049"/>
      </p:ext>
    </p:extLst>
  </p:cSld>
  <p:clrMapOvr>
    <a:masterClrMapping/>
  </p:clrMapOvr>
  <p:transition xmlns:p14="http://schemas.microsoft.com/office/powerpoint/2010/main"/>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567181"/>
      </p:ext>
    </p:extLst>
  </p:cSld>
  <p:clrMapOvr>
    <a:masterClrMapping/>
  </p:clrMapOvr>
  <p:transition xmlns:p14="http://schemas.microsoft.com/office/powerpoint/2010/main"/>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9492595"/>
      </p:ext>
    </p:extLst>
  </p:cSld>
  <p:clrMapOvr>
    <a:masterClrMapping/>
  </p:clrMapOvr>
  <p:transition xmlns:p14="http://schemas.microsoft.com/office/powerpoint/2010/main"/>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9163671"/>
      </p:ext>
    </p:extLst>
  </p:cSld>
  <p:clrMapOvr>
    <a:masterClrMapping/>
  </p:clrMapOvr>
  <p:transition xmlns:p14="http://schemas.microsoft.com/office/powerpoint/2010/main"/>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38661300"/>
      </p:ext>
    </p:extLst>
  </p:cSld>
  <p:clrMapOvr>
    <a:masterClrMapping/>
  </p:clrMapOvr>
  <p:transition xmlns:p14="http://schemas.microsoft.com/office/powerpoint/2010/main"/>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4901423"/>
      </p:ext>
    </p:extLst>
  </p:cSld>
  <p:clrMapOvr>
    <a:masterClrMapping/>
  </p:clrMapOvr>
  <p:transition xmlns:p14="http://schemas.microsoft.com/office/powerpoint/2010/main"/>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xmlns:p14="http://schemas.microsoft.com/office/powerpoint/2010/main"/>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xmlns:p14="http://schemas.microsoft.com/office/powerpoint/2010/main"/>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4499945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264748584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smtClean="0"/>
              <a:t>Click to edit Master title style</a:t>
            </a:r>
            <a:endParaRPr lang="en-US" dirty="0"/>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73054212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375681358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smtClean="0"/>
              <a:t>Click to edit Master title style</a:t>
            </a:r>
            <a:endParaRPr lang="en-US" dirty="0"/>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smtClean="0"/>
              <a:t>Click to edit Master title style</a:t>
            </a:r>
            <a:endParaRPr lang="en-US" dirty="0"/>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smtClean="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smtClean="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smtClean="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3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smtClean="0"/>
              <a:t>Click to edit Master title style</a:t>
            </a:r>
            <a:endParaRPr lang="en-US" dirty="0"/>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smtClean="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smtClean="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smtClean="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134973316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334334518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73308204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smtClean="0"/>
              <a:t>Click to edit Master title style</a:t>
            </a:r>
            <a:endParaRPr lang="en-US" dirty="0"/>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056797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4635435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707276"/>
      </p:ext>
    </p:extLst>
  </p:cSld>
  <p:clrMapOvr>
    <a:masterClrMapping/>
  </p:clrMapOvr>
  <p:transition xmlns:p14="http://schemas.microsoft.com/office/powerpoint/2010/main"/>
</p:sldLayout>
</file>

<file path=ppt/slideLayouts/slideLayout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8693663"/>
      </p:ext>
    </p:extLst>
  </p:cSld>
  <p:clrMapOvr>
    <a:masterClrMapping/>
  </p:clrMapOvr>
  <p:transition xmlns:p14="http://schemas.microsoft.com/office/powerpoint/2010/main"/>
</p:sldLayout>
</file>

<file path=ppt/slideLayouts/slideLayout9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9206433"/>
      </p:ext>
    </p:extLst>
  </p:cSld>
  <p:clrMapOvr>
    <a:masterClrMapping/>
  </p:clrMapOvr>
  <p:transition xmlns:p14="http://schemas.microsoft.com/office/powerpoint/2010/main"/>
</p:sldLayout>
</file>

<file path=ppt/slideLayouts/slideLayout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23444643"/>
      </p:ext>
    </p:extLst>
  </p:cSld>
  <p:clrMapOvr>
    <a:masterClrMapping/>
  </p:clrMapOvr>
  <p:transition xmlns:p14="http://schemas.microsoft.com/office/powerpoint/2010/main"/>
</p:sldLayout>
</file>

<file path=ppt/slideLayouts/slideLayout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31686507"/>
      </p:ext>
    </p:extLst>
  </p:cSld>
  <p:clrMapOvr>
    <a:masterClrMapping/>
  </p:clrMapOvr>
  <p:transition xmlns:p14="http://schemas.microsoft.com/office/powerpoint/2010/main"/>
</p:sldLayout>
</file>

<file path=ppt/slideLayouts/slideLayout10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5991134"/>
      </p:ext>
    </p:extLst>
  </p:cSld>
  <p:clrMapOvr>
    <a:masterClrMapping/>
  </p:clrMapOvr>
  <p:transition xmlns:p14="http://schemas.microsoft.com/office/powerpoint/2010/main"/>
</p:sldLayout>
</file>

<file path=ppt/slideLayouts/slideLayout10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4480487"/>
      </p:ext>
    </p:extLst>
  </p:cSld>
  <p:clrMapOvr>
    <a:masterClrMapping/>
  </p:clrMapOvr>
  <p:transition xmlns:p14="http://schemas.microsoft.com/office/powerpoint/2010/main"/>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734701"/>
      </p:ext>
    </p:extLst>
  </p:cSld>
  <p:clrMapOvr>
    <a:masterClrMapping/>
  </p:clrMapOvr>
  <p:transition xmlns:p14="http://schemas.microsoft.com/office/powerpoint/2010/main"/>
</p:sldLayout>
</file>

<file path=ppt/slideLayouts/slideLayout10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1170275"/>
      </p:ext>
    </p:extLst>
  </p:cSld>
  <p:clrMapOvr>
    <a:masterClrMapping/>
  </p:clrMapOvr>
  <p:transition xmlns:p14="http://schemas.microsoft.com/office/powerpoint/2010/main"/>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xmlns:p14="http://schemas.microsoft.com/office/powerpoint/2010/main"/>
</p:sldLayout>
</file>

<file path=ppt/slideLayouts/slideLayout1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xmlns:p14="http://schemas.microsoft.com/office/powerpoint/2010/main"/>
</p:sldLayout>
</file>

<file path=ppt/slideLayouts/slideLayout1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xmlns:p14="http://schemas.microsoft.com/office/powerpoint/2010/main"/>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xmlns:p14="http://schemas.microsoft.com/office/powerpoint/2010/main"/>
</p:sldLayout>
</file>

<file path=ppt/slideLayouts/slideLayout1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xmlns:p14="http://schemas.microsoft.com/office/powerpoint/2010/main"/>
</p:sldLayout>
</file>

<file path=ppt/slideLayouts/slideLayout1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xmlns:p14="http://schemas.microsoft.com/office/powerpoint/2010/main"/>
</p:sldLayout>
</file>

<file path=ppt/slideLayouts/slideLayout1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xmlns:p14="http://schemas.microsoft.com/office/powerpoint/2010/main"/>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xmlns:p14="http://schemas.microsoft.com/office/powerpoint/2010/main"/>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xmlns:p14="http://schemas.microsoft.com/office/powerpoint/2010/main"/>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6228572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06199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8273601"/>
      </p:ext>
    </p:extLst>
  </p:cSld>
  <p:clrMapOvr>
    <a:masterClrMapping/>
  </p:clrMapOvr>
  <p:transition xmlns:p14="http://schemas.microsoft.com/office/powerpoint/2010/main"/>
</p:sldLayout>
</file>

<file path=ppt/slideLayouts/slideLayout1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6703575"/>
      </p:ext>
    </p:extLst>
  </p:cSld>
  <p:clrMapOvr>
    <a:masterClrMapping/>
  </p:clrMapOvr>
  <p:transition xmlns:p14="http://schemas.microsoft.com/office/powerpoint/2010/main"/>
</p:sldLayout>
</file>

<file path=ppt/slideLayouts/slideLayout1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943002"/>
      </p:ext>
    </p:extLst>
  </p:cSld>
  <p:clrMapOvr>
    <a:masterClrMapping/>
  </p:clrMapOvr>
  <p:transition xmlns:p14="http://schemas.microsoft.com/office/powerpoint/2010/main"/>
</p:sldLayout>
</file>

<file path=ppt/slideLayouts/slideLayout1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33263216"/>
      </p:ext>
    </p:extLst>
  </p:cSld>
  <p:clrMapOvr>
    <a:masterClrMapping/>
  </p:clrMapOvr>
  <p:transition xmlns:p14="http://schemas.microsoft.com/office/powerpoint/2010/main"/>
</p:sldLayout>
</file>

<file path=ppt/slideLayouts/slideLayout1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93251267"/>
      </p:ext>
    </p:extLst>
  </p:cSld>
  <p:clrMapOvr>
    <a:masterClrMapping/>
  </p:clrMapOvr>
  <p:transition xmlns:p14="http://schemas.microsoft.com/office/powerpoint/2010/main"/>
</p:sldLayout>
</file>

<file path=ppt/slideLayouts/slideLayout1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61439865"/>
      </p:ext>
    </p:extLst>
  </p:cSld>
  <p:clrMapOvr>
    <a:masterClrMapping/>
  </p:clrMapOvr>
  <p:transition xmlns:p14="http://schemas.microsoft.com/office/powerpoint/2010/main"/>
</p:sldLayout>
</file>

<file path=ppt/slideLayouts/slideLayout1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9674615"/>
      </p:ext>
    </p:extLst>
  </p:cSld>
  <p:clrMapOvr>
    <a:masterClrMapping/>
  </p:clrMapOvr>
  <p:transition xmlns:p14="http://schemas.microsoft.com/office/powerpoint/2010/main"/>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77296944"/>
      </p:ext>
    </p:extLst>
  </p:cSld>
  <p:clrMapOvr>
    <a:masterClrMapping/>
  </p:clrMapOvr>
  <p:transition xmlns:p14="http://schemas.microsoft.com/office/powerpoint/2010/main"/>
</p:sldLayout>
</file>

<file path=ppt/slideLayouts/slideLayout1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8286941"/>
      </p:ext>
    </p:extLst>
  </p:cSld>
  <p:clrMapOvr>
    <a:masterClrMapping/>
  </p:clrMapOvr>
  <p:transition xmlns:p14="http://schemas.microsoft.com/office/powerpoint/2010/main"/>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223916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133701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9372347"/>
      </p:ext>
    </p:extLst>
  </p:cSld>
  <p:clrMapOvr>
    <a:masterClrMapping/>
  </p:clrMapOvr>
  <p:transition xmlns:p14="http://schemas.microsoft.com/office/powerpoint/2010/main"/>
</p:sldLayout>
</file>

<file path=ppt/slideLayouts/slideLayout1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39682470"/>
      </p:ext>
    </p:extLst>
  </p:cSld>
  <p:clrMapOvr>
    <a:masterClrMapping/>
  </p:clrMapOvr>
  <p:transition xmlns:p14="http://schemas.microsoft.com/office/powerpoint/2010/main"/>
</p:sldLayout>
</file>

<file path=ppt/slideLayouts/slideLayout1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22607370"/>
      </p:ext>
    </p:extLst>
  </p:cSld>
  <p:clrMapOvr>
    <a:masterClrMapping/>
  </p:clrMapOvr>
  <p:transition xmlns:p14="http://schemas.microsoft.com/office/powerpoint/2010/main"/>
</p:sldLayout>
</file>

<file path=ppt/slideLayouts/slideLayout1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6974552"/>
      </p:ext>
    </p:extLst>
  </p:cSld>
  <p:clrMapOvr>
    <a:masterClrMapping/>
  </p:clrMapOvr>
  <p:transition xmlns:p14="http://schemas.microsoft.com/office/powerpoint/2010/main"/>
</p:sldLayout>
</file>

<file path=ppt/slideLayouts/slideLayout1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02882175"/>
      </p:ext>
    </p:extLst>
  </p:cSld>
  <p:clrMapOvr>
    <a:masterClrMapping/>
  </p:clrMapOvr>
  <p:transition xmlns:p14="http://schemas.microsoft.com/office/powerpoint/2010/main"/>
</p:sldLayout>
</file>

<file path=ppt/slideLayouts/slideLayout1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0683289"/>
      </p:ext>
    </p:extLst>
  </p:cSld>
  <p:clrMapOvr>
    <a:masterClrMapping/>
  </p:clrMapOvr>
  <p:transition xmlns:p14="http://schemas.microsoft.com/office/powerpoint/2010/main"/>
</p:sldLayout>
</file>

<file path=ppt/slideLayouts/slideLayout1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1508187"/>
      </p:ext>
    </p:extLst>
  </p:cSld>
  <p:clrMapOvr>
    <a:masterClrMapping/>
  </p:clrMapOvr>
  <p:transition xmlns:p14="http://schemas.microsoft.com/office/powerpoint/2010/main"/>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3971540"/>
      </p:ext>
    </p:extLst>
  </p:cSld>
  <p:clrMapOvr>
    <a:masterClrMapping/>
  </p:clrMapOvr>
  <p:transition xmlns:p14="http://schemas.microsoft.com/office/powerpoint/2010/main"/>
</p:sldLayout>
</file>

<file path=ppt/slideLayouts/slideLayout1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16771473"/>
      </p:ext>
    </p:extLst>
  </p:cSld>
  <p:clrMapOvr>
    <a:masterClrMapping/>
  </p:clrMapOvr>
  <p:transition xmlns:p14="http://schemas.microsoft.com/office/powerpoint/2010/main"/>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46274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830111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2834769"/>
      </p:ext>
    </p:extLst>
  </p:cSld>
  <p:clrMapOvr>
    <a:masterClrMapping/>
  </p:clrMapOvr>
  <p:transition xmlns:p14="http://schemas.microsoft.com/office/powerpoint/2010/main"/>
</p:sldLayout>
</file>

<file path=ppt/slideLayouts/slideLayout1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58479101"/>
      </p:ext>
    </p:extLst>
  </p:cSld>
  <p:clrMapOvr>
    <a:masterClrMapping/>
  </p:clrMapOvr>
  <p:transition xmlns:p14="http://schemas.microsoft.com/office/powerpoint/2010/main"/>
</p:sldLayout>
</file>

<file path=ppt/slideLayouts/slideLayout1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95513993"/>
      </p:ext>
    </p:extLst>
  </p:cSld>
  <p:clrMapOvr>
    <a:masterClrMapping/>
  </p:clrMapOvr>
  <p:transition xmlns:p14="http://schemas.microsoft.com/office/powerpoint/2010/main"/>
</p:sldLayout>
</file>

<file path=ppt/slideLayouts/slideLayout1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0949556"/>
      </p:ext>
    </p:extLst>
  </p:cSld>
  <p:clrMapOvr>
    <a:masterClrMapping/>
  </p:clrMapOvr>
  <p:transition xmlns:p14="http://schemas.microsoft.com/office/powerpoint/2010/main"/>
</p:sldLayout>
</file>

<file path=ppt/slideLayouts/slideLayout1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7416598"/>
      </p:ext>
    </p:extLst>
  </p:cSld>
  <p:clrMapOvr>
    <a:masterClrMapping/>
  </p:clrMapOvr>
  <p:transition xmlns:p14="http://schemas.microsoft.com/office/powerpoint/2010/main"/>
</p:sldLayout>
</file>

<file path=ppt/slideLayouts/slideLayout1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983898"/>
      </p:ext>
    </p:extLst>
  </p:cSld>
  <p:clrMapOvr>
    <a:masterClrMapping/>
  </p:clrMapOvr>
  <p:transition xmlns:p14="http://schemas.microsoft.com/office/powerpoint/2010/main"/>
</p:sldLayout>
</file>

<file path=ppt/slideLayouts/slideLayout1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0490541"/>
      </p:ext>
    </p:extLst>
  </p:cSld>
  <p:clrMapOvr>
    <a:masterClrMapping/>
  </p:clrMapOvr>
  <p:transition xmlns:p14="http://schemas.microsoft.com/office/powerpoint/2010/main"/>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06869284"/>
      </p:ext>
    </p:extLst>
  </p:cSld>
  <p:clrMapOvr>
    <a:masterClrMapping/>
  </p:clrMapOvr>
  <p:transition xmlns:p14="http://schemas.microsoft.com/office/powerpoint/2010/main"/>
</p:sldLayout>
</file>

<file path=ppt/slideLayouts/slideLayout1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9578381"/>
      </p:ext>
    </p:extLst>
  </p:cSld>
  <p:clrMapOvr>
    <a:masterClrMapping/>
  </p:clrMapOvr>
  <p:transition xmlns:p14="http://schemas.microsoft.com/office/powerpoint/2010/main"/>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802245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009673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1349600"/>
      </p:ext>
    </p:extLst>
  </p:cSld>
  <p:clrMapOvr>
    <a:masterClrMapping/>
  </p:clrMapOvr>
  <p:transition xmlns:p14="http://schemas.microsoft.com/office/powerpoint/2010/main"/>
</p:sldLayout>
</file>

<file path=ppt/slideLayouts/slideLayout1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8596406"/>
      </p:ext>
    </p:extLst>
  </p:cSld>
  <p:clrMapOvr>
    <a:masterClrMapping/>
  </p:clrMapOvr>
  <p:transition xmlns:p14="http://schemas.microsoft.com/office/powerpoint/2010/main"/>
</p:sldLayout>
</file>

<file path=ppt/slideLayouts/slideLayout1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03621081"/>
      </p:ext>
    </p:extLst>
  </p:cSld>
  <p:clrMapOvr>
    <a:masterClrMapping/>
  </p:clrMapOvr>
  <p:transition xmlns:p14="http://schemas.microsoft.com/office/powerpoint/2010/main"/>
</p:sldLayout>
</file>

<file path=ppt/slideLayouts/slideLayout1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62447729"/>
      </p:ext>
    </p:extLst>
  </p:cSld>
  <p:clrMapOvr>
    <a:masterClrMapping/>
  </p:clrMapOvr>
  <p:transition xmlns:p14="http://schemas.microsoft.com/office/powerpoint/2010/main"/>
</p:sldLayout>
</file>

<file path=ppt/slideLayouts/slideLayout1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45317963"/>
      </p:ext>
    </p:extLst>
  </p:cSld>
  <p:clrMapOvr>
    <a:masterClrMapping/>
  </p:clrMapOvr>
  <p:transition xmlns:p14="http://schemas.microsoft.com/office/powerpoint/2010/main"/>
</p:sldLayout>
</file>

<file path=ppt/slideLayouts/slideLayout1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8406183"/>
      </p:ext>
    </p:extLst>
  </p:cSld>
  <p:clrMapOvr>
    <a:masterClrMapping/>
  </p:clrMapOvr>
  <p:transition xmlns:p14="http://schemas.microsoft.com/office/powerpoint/2010/main"/>
</p:sldLayout>
</file>

<file path=ppt/slideLayouts/slideLayout1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1659816"/>
      </p:ext>
    </p:extLst>
  </p:cSld>
  <p:clrMapOvr>
    <a:masterClrMapping/>
  </p:clrMapOvr>
  <p:transition xmlns:p14="http://schemas.microsoft.com/office/powerpoint/2010/main"/>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6662183"/>
      </p:ext>
    </p:extLst>
  </p:cSld>
  <p:clrMapOvr>
    <a:masterClrMapping/>
  </p:clrMapOvr>
  <p:transition xmlns:p14="http://schemas.microsoft.com/office/powerpoint/2010/main"/>
</p:sldLayout>
</file>

<file path=ppt/slideLayouts/slideLayout1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51389"/>
      </p:ext>
    </p:extLst>
  </p:cSld>
  <p:clrMapOvr>
    <a:masterClrMapping/>
  </p:clrMapOvr>
  <p:transition xmlns:p14="http://schemas.microsoft.com/office/powerpoint/2010/main"/>
</p:sldLayout>
</file>

<file path=ppt/slideLayouts/slideLayout15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xmlns:p14="http://schemas.microsoft.com/office/powerpoint/2010/main"/>
</p:sldLayout>
</file>

<file path=ppt/slideLayouts/slideLayout1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xmlns:p14="http://schemas.microsoft.com/office/powerpoint/2010/main"/>
</p:sldLayout>
</file>

<file path=ppt/slideLayouts/slideLayout1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xmlns:p14="http://schemas.microsoft.com/office/powerpoint/2010/main"/>
</p:sldLayout>
</file>

<file path=ppt/slideLayouts/slideLayout1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xmlns:p14="http://schemas.microsoft.com/office/powerpoint/2010/main"/>
</p:sldLayout>
</file>

<file path=ppt/slideLayouts/slideLayout1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xmlns:p14="http://schemas.microsoft.com/office/powerpoint/2010/main"/>
</p:sldLayout>
</file>

<file path=ppt/slideLayouts/slideLayout1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xmlns:p14="http://schemas.microsoft.com/office/powerpoint/2010/main"/>
</p:sldLayout>
</file>

<file path=ppt/slideLayouts/slideLayout1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xmlns:p14="http://schemas.microsoft.com/office/powerpoint/2010/main"/>
</p:sldLayout>
</file>

<file path=ppt/slideLayouts/slideLayout1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xmlns:p14="http://schemas.microsoft.com/office/powerpoint/2010/main"/>
</p:sldLayout>
</file>

<file path=ppt/slideLayouts/slideLayout1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xmlns:p14="http://schemas.microsoft.com/office/powerpoint/2010/main"/>
</p:sldLayout>
</file>

<file path=ppt/slideLayouts/slideLayout17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xmlns:p14="http://schemas.microsoft.com/office/powerpoint/2010/main"/>
</p:sldLayout>
</file>

<file path=ppt/slideLayouts/slideLayout1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xmlns:p14="http://schemas.microsoft.com/office/powerpoint/2010/main"/>
</p:sldLayout>
</file>

<file path=ppt/slideLayouts/slideLayout1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xmlns:p14="http://schemas.microsoft.com/office/powerpoint/2010/main"/>
</p:sldLayout>
</file>

<file path=ppt/slideLayouts/slideLayout1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xmlns:p14="http://schemas.microsoft.com/office/powerpoint/2010/main"/>
</p:sldLayout>
</file>

<file path=ppt/slideLayouts/slideLayout1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xmlns:p14="http://schemas.microsoft.com/office/powerpoint/2010/main"/>
</p:sldLayout>
</file>

<file path=ppt/slideLayouts/slideLayout1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xmlns:p14="http://schemas.microsoft.com/office/powerpoint/2010/main"/>
</p:sldLayout>
</file>

<file path=ppt/slideLayouts/slideLayout1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xmlns:p14="http://schemas.microsoft.com/office/powerpoint/2010/main"/>
</p:sldLayout>
</file>

<file path=ppt/slideLayouts/slideLayout1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xmlns:p14="http://schemas.microsoft.com/office/powerpoint/2010/main"/>
</p:sldLayout>
</file>

<file path=ppt/slideLayouts/slideLayout1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xmlns:p14="http://schemas.microsoft.com/office/powerpoint/2010/main"/>
</p:sldLayout>
</file>

<file path=ppt/slideLayouts/slideLayout18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079937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626410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7007866"/>
      </p:ext>
    </p:extLst>
  </p:cSld>
  <p:clrMapOvr>
    <a:masterClrMapping/>
  </p:clrMapOvr>
  <p:transition xmlns:p14="http://schemas.microsoft.com/office/powerpoint/2010/main"/>
</p:sldLayout>
</file>

<file path=ppt/slideLayouts/slideLayout1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85720055"/>
      </p:ext>
    </p:extLst>
  </p:cSld>
  <p:clrMapOvr>
    <a:masterClrMapping/>
  </p:clrMapOvr>
  <p:transition xmlns:p14="http://schemas.microsoft.com/office/powerpoint/2010/main"/>
</p:sldLayout>
</file>

<file path=ppt/slideLayouts/slideLayout1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623489"/>
      </p:ext>
    </p:extLst>
  </p:cSld>
  <p:clrMapOvr>
    <a:masterClrMapping/>
  </p:clrMapOvr>
  <p:transition xmlns:p14="http://schemas.microsoft.com/office/powerpoint/2010/main"/>
</p:sldLayout>
</file>

<file path=ppt/slideLayouts/slideLayout1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04005390"/>
      </p:ext>
    </p:extLst>
  </p:cSld>
  <p:clrMapOvr>
    <a:masterClrMapping/>
  </p:clrMapOvr>
  <p:transition xmlns:p14="http://schemas.microsoft.com/office/powerpoint/2010/main"/>
</p:sldLayout>
</file>

<file path=ppt/slideLayouts/slideLayout1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99155047"/>
      </p:ext>
    </p:extLst>
  </p:cSld>
  <p:clrMapOvr>
    <a:masterClrMapping/>
  </p:clrMapOvr>
  <p:transition xmlns:p14="http://schemas.microsoft.com/office/powerpoint/2010/main"/>
</p:sldLayout>
</file>

<file path=ppt/slideLayouts/slideLayout1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69413553"/>
      </p:ext>
    </p:extLst>
  </p:cSld>
  <p:clrMapOvr>
    <a:masterClrMapping/>
  </p:clrMapOvr>
  <p:transition xmlns:p14="http://schemas.microsoft.com/office/powerpoint/2010/main"/>
</p:sldLayout>
</file>

<file path=ppt/slideLayouts/slideLayout1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5724105"/>
      </p:ext>
    </p:extLst>
  </p:cSld>
  <p:clrMapOvr>
    <a:masterClrMapping/>
  </p:clrMapOvr>
  <p:transition xmlns:p14="http://schemas.microsoft.com/office/powerpoint/2010/main"/>
</p:sldLayout>
</file>

<file path=ppt/slideLayouts/slideLayout1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33914322"/>
      </p:ext>
    </p:extLst>
  </p:cSld>
  <p:clrMapOvr>
    <a:masterClrMapping/>
  </p:clrMapOvr>
  <p:transition xmlns:p14="http://schemas.microsoft.com/office/powerpoint/2010/main"/>
</p:sldLayout>
</file>

<file path=ppt/slideLayouts/slideLayout1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9249492"/>
      </p:ext>
    </p:extLst>
  </p:cSld>
  <p:clrMapOvr>
    <a:masterClrMapping/>
  </p:clrMapOvr>
  <p:transition xmlns:p14="http://schemas.microsoft.com/office/powerpoint/2010/main"/>
</p:sldLayout>
</file>

<file path=ppt/slideLayouts/slideLayout1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627878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394066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20656725"/>
      </p:ext>
    </p:extLst>
  </p:cSld>
  <p:clrMapOvr>
    <a:masterClrMapping/>
  </p:clrMapOvr>
  <p:transition xmlns:p14="http://schemas.microsoft.com/office/powerpoint/2010/main"/>
</p:sldLayout>
</file>

<file path=ppt/slideLayouts/slideLayout1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34471075"/>
      </p:ext>
    </p:extLst>
  </p:cSld>
  <p:clrMapOvr>
    <a:masterClrMapping/>
  </p:clrMapOvr>
  <p:transition xmlns:p14="http://schemas.microsoft.com/office/powerpoint/2010/main"/>
</p:sldLayout>
</file>

<file path=ppt/slideLayouts/slideLayout1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4987662"/>
      </p:ext>
    </p:extLst>
  </p:cSld>
  <p:clrMapOvr>
    <a:masterClrMapping/>
  </p:clrMapOvr>
  <p:transition xmlns:p14="http://schemas.microsoft.com/office/powerpoint/2010/main"/>
</p:sldLayout>
</file>

<file path=ppt/slideLayouts/slideLayout1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10766688"/>
      </p:ext>
    </p:extLst>
  </p:cSld>
  <p:clrMapOvr>
    <a:masterClrMapping/>
  </p:clrMapOvr>
  <p:transition xmlns:p14="http://schemas.microsoft.com/office/powerpoint/2010/main"/>
</p:sldLayout>
</file>

<file path=ppt/slideLayouts/slideLayout1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4632561"/>
      </p:ext>
    </p:extLst>
  </p:cSld>
  <p:clrMapOvr>
    <a:masterClrMapping/>
  </p:clrMapOvr>
  <p:transition xmlns:p14="http://schemas.microsoft.com/office/powerpoint/2010/main"/>
</p:sldLayout>
</file>

<file path=ppt/slideLayouts/slideLayout1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5151603"/>
      </p:ext>
    </p:extLst>
  </p:cSld>
  <p:clrMapOvr>
    <a:masterClrMapping/>
  </p:clrMapOvr>
  <p:transition xmlns:p14="http://schemas.microsoft.com/office/powerpoint/2010/main"/>
</p:sldLayout>
</file>

<file path=ppt/slideLayouts/slideLayout2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342684"/>
      </p:ext>
    </p:extLst>
  </p:cSld>
  <p:clrMapOvr>
    <a:masterClrMapping/>
  </p:clrMapOvr>
  <p:transition xmlns:p14="http://schemas.microsoft.com/office/powerpoint/2010/main"/>
</p:sldLayout>
</file>

<file path=ppt/slideLayouts/slideLayout2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72655830"/>
      </p:ext>
    </p:extLst>
  </p:cSld>
  <p:clrMapOvr>
    <a:masterClrMapping/>
  </p:clrMapOvr>
  <p:transition xmlns:p14="http://schemas.microsoft.com/office/powerpoint/2010/main"/>
</p:sldLayout>
</file>

<file path=ppt/slideLayouts/slideLayout2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6345395"/>
      </p:ext>
    </p:extLst>
  </p:cSld>
  <p:clrMapOvr>
    <a:masterClrMapping/>
  </p:clrMapOvr>
  <p:transition xmlns:p14="http://schemas.microsoft.com/office/powerpoint/2010/main"/>
</p:sldLayout>
</file>

<file path=ppt/slideLayouts/slideLayout2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0579390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365314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3289580"/>
      </p:ext>
    </p:extLst>
  </p:cSld>
  <p:clrMapOvr>
    <a:masterClrMapping/>
  </p:clrMapOvr>
  <p:transition xmlns:p14="http://schemas.microsoft.com/office/powerpoint/2010/main"/>
</p:sldLayout>
</file>

<file path=ppt/slideLayouts/slideLayout2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854520"/>
      </p:ext>
    </p:extLst>
  </p:cSld>
  <p:clrMapOvr>
    <a:masterClrMapping/>
  </p:clrMapOvr>
  <p:transition xmlns:p14="http://schemas.microsoft.com/office/powerpoint/2010/main"/>
</p:sldLayout>
</file>

<file path=ppt/slideLayouts/slideLayout2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54893161"/>
      </p:ext>
    </p:extLst>
  </p:cSld>
  <p:clrMapOvr>
    <a:masterClrMapping/>
  </p:clrMapOvr>
  <p:transition xmlns:p14="http://schemas.microsoft.com/office/powerpoint/2010/main"/>
</p:sldLayout>
</file>

<file path=ppt/slideLayouts/slideLayout2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16157569"/>
      </p:ext>
    </p:extLst>
  </p:cSld>
  <p:clrMapOvr>
    <a:masterClrMapping/>
  </p:clrMapOvr>
  <p:transition xmlns:p14="http://schemas.microsoft.com/office/powerpoint/2010/main"/>
</p:sldLayout>
</file>

<file path=ppt/slideLayouts/slideLayout2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28972205"/>
      </p:ext>
    </p:extLst>
  </p:cSld>
  <p:clrMapOvr>
    <a:masterClrMapping/>
  </p:clrMapOvr>
  <p:transition xmlns:p14="http://schemas.microsoft.com/office/powerpoint/2010/main"/>
</p:sldLayout>
</file>

<file path=ppt/slideLayouts/slideLayout2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542191"/>
      </p:ext>
    </p:extLst>
  </p:cSld>
  <p:clrMapOvr>
    <a:masterClrMapping/>
  </p:clrMapOvr>
  <p:transition xmlns:p14="http://schemas.microsoft.com/office/powerpoint/2010/main"/>
</p:sldLayout>
</file>

<file path=ppt/slideLayouts/slideLayout2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7630174"/>
      </p:ext>
    </p:extLst>
  </p:cSld>
  <p:clrMapOvr>
    <a:masterClrMapping/>
  </p:clrMapOvr>
  <p:transition xmlns:p14="http://schemas.microsoft.com/office/powerpoint/2010/mai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9946013"/>
      </p:ext>
    </p:extLst>
  </p:cSld>
  <p:clrMapOvr>
    <a:masterClrMapping/>
  </p:clrMapOvr>
  <p:transition xmlns:p14="http://schemas.microsoft.com/office/powerpoint/2010/main"/>
</p:sldLayout>
</file>

<file path=ppt/slideLayouts/slideLayout2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9039703"/>
      </p:ext>
    </p:extLst>
  </p:cSld>
  <p:clrMapOvr>
    <a:masterClrMapping/>
  </p:clrMapOvr>
  <p:transition xmlns:p14="http://schemas.microsoft.com/office/powerpoint/2010/main"/>
</p:sldLayout>
</file>

<file path=ppt/slideLayouts/slideLayout2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xmlns:p14="http://schemas.microsoft.com/office/powerpoint/2010/main"/>
</p:sldLayout>
</file>

<file path=ppt/slideLayouts/slideLayout2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xmlns:p14="http://schemas.microsoft.com/office/powerpoint/2010/main"/>
</p:sldLayout>
</file>

<file path=ppt/slideLayouts/slideLayout2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xmlns:p14="http://schemas.microsoft.com/office/powerpoint/2010/main"/>
</p:sldLayout>
</file>

<file path=ppt/slideLayouts/slideLayout2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xmlns:p14="http://schemas.microsoft.com/office/powerpoint/2010/main"/>
</p:sldLayout>
</file>

<file path=ppt/slideLayouts/slideLayout2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xmlns:p14="http://schemas.microsoft.com/office/powerpoint/2010/main"/>
</p:sldLayout>
</file>

<file path=ppt/slideLayouts/slideLayout2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xmlns:p14="http://schemas.microsoft.com/office/powerpoint/2010/main"/>
</p:sldLayout>
</file>

<file path=ppt/slideLayouts/slideLayout2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xmlns:p14="http://schemas.microsoft.com/office/powerpoint/2010/mai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xmlns:p14="http://schemas.microsoft.com/office/powerpoint/2010/main"/>
</p:sldLayout>
</file>

<file path=ppt/slideLayouts/slideLayout2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xmlns:p14="http://schemas.microsoft.com/office/powerpoint/2010/main"/>
</p:sldLayout>
</file>

<file path=ppt/slideLayouts/slideLayout2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159545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573967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7381863"/>
      </p:ext>
    </p:extLst>
  </p:cSld>
  <p:clrMapOvr>
    <a:masterClrMapping/>
  </p:clrMapOvr>
  <p:transition xmlns:p14="http://schemas.microsoft.com/office/powerpoint/2010/main"/>
</p:sldLayout>
</file>

<file path=ppt/slideLayouts/slideLayout2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20449378"/>
      </p:ext>
    </p:extLst>
  </p:cSld>
  <p:clrMapOvr>
    <a:masterClrMapping/>
  </p:clrMapOvr>
  <p:transition xmlns:p14="http://schemas.microsoft.com/office/powerpoint/2010/main"/>
</p:sldLayout>
</file>

<file path=ppt/slideLayouts/slideLayout2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5044656"/>
      </p:ext>
    </p:extLst>
  </p:cSld>
  <p:clrMapOvr>
    <a:masterClrMapping/>
  </p:clrMapOvr>
  <p:transition xmlns:p14="http://schemas.microsoft.com/office/powerpoint/2010/main"/>
</p:sldLayout>
</file>

<file path=ppt/slideLayouts/slideLayout2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0204303"/>
      </p:ext>
    </p:extLst>
  </p:cSld>
  <p:clrMapOvr>
    <a:masterClrMapping/>
  </p:clrMapOvr>
  <p:transition xmlns:p14="http://schemas.microsoft.com/office/powerpoint/2010/main"/>
</p:sldLayout>
</file>

<file path=ppt/slideLayouts/slideLayout2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64242"/>
      </p:ext>
    </p:extLst>
  </p:cSld>
  <p:clrMapOvr>
    <a:masterClrMapping/>
  </p:clrMapOvr>
  <p:transition xmlns:p14="http://schemas.microsoft.com/office/powerpoint/2010/main"/>
</p:sldLayout>
</file>

<file path=ppt/slideLayouts/slideLayout2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75941473"/>
      </p:ext>
    </p:extLst>
  </p:cSld>
  <p:clrMapOvr>
    <a:masterClrMapping/>
  </p:clrMapOvr>
  <p:transition xmlns:p14="http://schemas.microsoft.com/office/powerpoint/2010/main"/>
</p:sldLayout>
</file>

<file path=ppt/slideLayouts/slideLayout2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34689527"/>
      </p:ext>
    </p:extLst>
  </p:cSld>
  <p:clrMapOvr>
    <a:masterClrMapping/>
  </p:clrMapOvr>
  <p:transition xmlns:p14="http://schemas.microsoft.com/office/powerpoint/2010/mai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2530779"/>
      </p:ext>
    </p:extLst>
  </p:cSld>
  <p:clrMapOvr>
    <a:masterClrMapping/>
  </p:clrMapOvr>
  <p:transition xmlns:p14="http://schemas.microsoft.com/office/powerpoint/2010/main"/>
</p:sldLayout>
</file>

<file path=ppt/slideLayouts/slideLayout2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59384"/>
      </p:ext>
    </p:extLst>
  </p:cSld>
  <p:clrMapOvr>
    <a:masterClrMapping/>
  </p:clrMapOvr>
  <p:transition xmlns:p14="http://schemas.microsoft.com/office/powerpoint/2010/main"/>
</p:sldLayout>
</file>

<file path=ppt/slideLayouts/slideLayout2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213639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711975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024890"/>
      </p:ext>
    </p:extLst>
  </p:cSld>
  <p:clrMapOvr>
    <a:masterClrMapping/>
  </p:clrMapOvr>
  <p:transition xmlns:p14="http://schemas.microsoft.com/office/powerpoint/2010/main"/>
</p:sldLayout>
</file>

<file path=ppt/slideLayouts/slideLayout2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6026373"/>
      </p:ext>
    </p:extLst>
  </p:cSld>
  <p:clrMapOvr>
    <a:masterClrMapping/>
  </p:clrMapOvr>
  <p:transition xmlns:p14="http://schemas.microsoft.com/office/powerpoint/2010/main"/>
</p:sldLayout>
</file>

<file path=ppt/slideLayouts/slideLayout2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35090810"/>
      </p:ext>
    </p:extLst>
  </p:cSld>
  <p:clrMapOvr>
    <a:masterClrMapping/>
  </p:clrMapOvr>
  <p:transition xmlns:p14="http://schemas.microsoft.com/office/powerpoint/2010/main"/>
</p:sldLayout>
</file>

<file path=ppt/slideLayouts/slideLayout2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10889380"/>
      </p:ext>
    </p:extLst>
  </p:cSld>
  <p:clrMapOvr>
    <a:masterClrMapping/>
  </p:clrMapOvr>
  <p:transition xmlns:p14="http://schemas.microsoft.com/office/powerpoint/2010/main"/>
</p:sldLayout>
</file>

<file path=ppt/slideLayouts/slideLayout2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0365414"/>
      </p:ext>
    </p:extLst>
  </p:cSld>
  <p:clrMapOvr>
    <a:masterClrMapping/>
  </p:clrMapOvr>
  <p:transition xmlns:p14="http://schemas.microsoft.com/office/powerpoint/2010/main"/>
</p:sldLayout>
</file>

<file path=ppt/slideLayouts/slideLayout2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94118010"/>
      </p:ext>
    </p:extLst>
  </p:cSld>
  <p:clrMapOvr>
    <a:masterClrMapping/>
  </p:clrMapOvr>
  <p:transition xmlns:p14="http://schemas.microsoft.com/office/powerpoint/2010/main"/>
</p:sldLayout>
</file>

<file path=ppt/slideLayouts/slideLayout2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3850849"/>
      </p:ext>
    </p:extLst>
  </p:cSld>
  <p:clrMapOvr>
    <a:masterClrMapping/>
  </p:clrMapOvr>
  <p:transition xmlns:p14="http://schemas.microsoft.com/office/powerpoint/2010/main"/>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3037837"/>
      </p:ext>
    </p:extLst>
  </p:cSld>
  <p:clrMapOvr>
    <a:masterClrMapping/>
  </p:clrMapOvr>
  <p:transition xmlns:p14="http://schemas.microsoft.com/office/powerpoint/2010/main"/>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2779224"/>
      </p:ext>
    </p:extLst>
  </p:cSld>
  <p:clrMapOvr>
    <a:masterClrMapping/>
  </p:clrMapOvr>
  <p:transition xmlns:p14="http://schemas.microsoft.com/office/powerpoint/2010/main"/>
</p:sldLayout>
</file>

<file path=ppt/slideLayouts/slideLayout2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116721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835236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9827745"/>
      </p:ext>
    </p:extLst>
  </p:cSld>
  <p:clrMapOvr>
    <a:masterClrMapping/>
  </p:clrMapOvr>
  <p:transition xmlns:p14="http://schemas.microsoft.com/office/powerpoint/2010/main"/>
</p:sldLayout>
</file>

<file path=ppt/slideLayouts/slideLayout2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97173958"/>
      </p:ext>
    </p:extLst>
  </p:cSld>
  <p:clrMapOvr>
    <a:masterClrMapping/>
  </p:clrMapOvr>
  <p:transition xmlns:p14="http://schemas.microsoft.com/office/powerpoint/2010/main"/>
</p:sldLayout>
</file>

<file path=ppt/slideLayouts/slideLayout2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13580448"/>
      </p:ext>
    </p:extLst>
  </p:cSld>
  <p:clrMapOvr>
    <a:masterClrMapping/>
  </p:clrMapOvr>
  <p:transition xmlns:p14="http://schemas.microsoft.com/office/powerpoint/2010/main"/>
</p:sldLayout>
</file>

<file path=ppt/slideLayouts/slideLayout2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34017199"/>
      </p:ext>
    </p:extLst>
  </p:cSld>
  <p:clrMapOvr>
    <a:masterClrMapping/>
  </p:clrMapOvr>
  <p:transition xmlns:p14="http://schemas.microsoft.com/office/powerpoint/2010/main"/>
</p:sldLayout>
</file>

<file path=ppt/slideLayouts/slideLayout2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4146712"/>
      </p:ext>
    </p:extLst>
  </p:cSld>
  <p:clrMapOvr>
    <a:masterClrMapping/>
  </p:clrMapOvr>
  <p:transition xmlns:p14="http://schemas.microsoft.com/office/powerpoint/2010/main"/>
</p:sldLayout>
</file>

<file path=ppt/slideLayouts/slideLayout2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6228247"/>
      </p:ext>
    </p:extLst>
  </p:cSld>
  <p:clrMapOvr>
    <a:masterClrMapping/>
  </p:clrMapOvr>
  <p:transition xmlns:p14="http://schemas.microsoft.com/office/powerpoint/2010/main"/>
</p:sldLayout>
</file>

<file path=ppt/slideLayouts/slideLayout2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3752461"/>
      </p:ext>
    </p:extLst>
  </p:cSld>
  <p:clrMapOvr>
    <a:masterClrMapping/>
  </p:clrMapOvr>
  <p:transition xmlns:p14="http://schemas.microsoft.com/office/powerpoint/2010/main"/>
</p:sldLayout>
</file>

<file path=ppt/slideLayouts/slideLayout2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8282844"/>
      </p:ext>
    </p:extLst>
  </p:cSld>
  <p:clrMapOvr>
    <a:masterClrMapping/>
  </p:clrMapOvr>
  <p:transition xmlns:p14="http://schemas.microsoft.com/office/powerpoint/2010/main"/>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76656820"/>
      </p:ext>
    </p:extLst>
  </p:cSld>
  <p:clrMapOvr>
    <a:masterClrMapping/>
  </p:clrMapOvr>
  <p:transition xmlns:p14="http://schemas.microsoft.com/office/powerpoint/2010/main"/>
</p:sldLayout>
</file>

<file path=ppt/slideLayouts/slideLayout2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719683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1552581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0360520"/>
      </p:ext>
    </p:extLst>
  </p:cSld>
  <p:clrMapOvr>
    <a:masterClrMapping/>
  </p:clrMapOvr>
  <p:transition xmlns:p14="http://schemas.microsoft.com/office/powerpoint/2010/main"/>
</p:sldLayout>
</file>

<file path=ppt/slideLayouts/slideLayout2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9259301"/>
      </p:ext>
    </p:extLst>
  </p:cSld>
  <p:clrMapOvr>
    <a:masterClrMapping/>
  </p:clrMapOvr>
  <p:transition xmlns:p14="http://schemas.microsoft.com/office/powerpoint/2010/main"/>
</p:sldLayout>
</file>

<file path=ppt/slideLayouts/slideLayout2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8758866"/>
      </p:ext>
    </p:extLst>
  </p:cSld>
  <p:clrMapOvr>
    <a:masterClrMapping/>
  </p:clrMapOvr>
  <p:transition xmlns:p14="http://schemas.microsoft.com/office/powerpoint/2010/main"/>
</p:sldLayout>
</file>

<file path=ppt/slideLayouts/slideLayout2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9375224"/>
      </p:ext>
    </p:extLst>
  </p:cSld>
  <p:clrMapOvr>
    <a:masterClrMapping/>
  </p:clrMapOvr>
  <p:transition xmlns:p14="http://schemas.microsoft.com/office/powerpoint/2010/main"/>
</p:sldLayout>
</file>

<file path=ppt/slideLayouts/slideLayout2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3954124"/>
      </p:ext>
    </p:extLst>
  </p:cSld>
  <p:clrMapOvr>
    <a:masterClrMapping/>
  </p:clrMapOvr>
  <p:transition xmlns:p14="http://schemas.microsoft.com/office/powerpoint/2010/main"/>
</p:sldLayout>
</file>

<file path=ppt/slideLayouts/slideLayout2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0590667"/>
      </p:ext>
    </p:extLst>
  </p:cSld>
  <p:clrMapOvr>
    <a:masterClrMapping/>
  </p:clrMapOvr>
  <p:transition xmlns:p14="http://schemas.microsoft.com/office/powerpoint/2010/main"/>
</p:sldLayout>
</file>

<file path=ppt/slideLayouts/slideLayout2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2901596"/>
      </p:ext>
    </p:extLst>
  </p:cSld>
  <p:clrMapOvr>
    <a:masterClrMapping/>
  </p:clrMapOvr>
  <p:transition xmlns:p14="http://schemas.microsoft.com/office/powerpoint/2010/main"/>
</p:sldLayout>
</file>

<file path=ppt/slideLayouts/slideLayout2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6313692"/>
      </p:ext>
    </p:extLst>
  </p:cSld>
  <p:clrMapOvr>
    <a:masterClrMapping/>
  </p:clrMapOvr>
  <p:transition xmlns:p14="http://schemas.microsoft.com/office/powerpoint/2010/main"/>
</p:sldLayout>
</file>

<file path=ppt/slideLayouts/slideLayout2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04561422"/>
      </p:ext>
    </p:extLst>
  </p:cSld>
  <p:clrMapOvr>
    <a:masterClrMapping/>
  </p:clrMapOvr>
  <p:transition xmlns:p14="http://schemas.microsoft.com/office/powerpoint/2010/main"/>
</p:sldLayout>
</file>

<file path=ppt/slideLayouts/slideLayout2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3320074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0257726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81978531"/>
      </p:ext>
    </p:extLst>
  </p:cSld>
  <p:clrMapOvr>
    <a:masterClrMapping/>
  </p:clrMapOvr>
  <p:transition xmlns:p14="http://schemas.microsoft.com/office/powerpoint/2010/main"/>
</p:sldLayout>
</file>

<file path=ppt/slideLayouts/slideLayout2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22209066"/>
      </p:ext>
    </p:extLst>
  </p:cSld>
  <p:clrMapOvr>
    <a:masterClrMapping/>
  </p:clrMapOvr>
  <p:transition xmlns:p14="http://schemas.microsoft.com/office/powerpoint/2010/main"/>
</p:sldLayout>
</file>

<file path=ppt/slideLayouts/slideLayout2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34964678"/>
      </p:ext>
    </p:extLst>
  </p:cSld>
  <p:clrMapOvr>
    <a:masterClrMapping/>
  </p:clrMapOvr>
  <p:transition xmlns:p14="http://schemas.microsoft.com/office/powerpoint/2010/main"/>
</p:sldLayout>
</file>

<file path=ppt/slideLayouts/slideLayout2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7411852"/>
      </p:ext>
    </p:extLst>
  </p:cSld>
  <p:clrMapOvr>
    <a:masterClrMapping/>
  </p:clrMapOvr>
  <p:transition xmlns:p14="http://schemas.microsoft.com/office/powerpoint/2010/main"/>
</p:sldLayout>
</file>

<file path=ppt/slideLayouts/slideLayout2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3554506"/>
      </p:ext>
    </p:extLst>
  </p:cSld>
  <p:clrMapOvr>
    <a:masterClrMapping/>
  </p:clrMapOvr>
  <p:transition xmlns:p14="http://schemas.microsoft.com/office/powerpoint/2010/main"/>
</p:sldLayout>
</file>

<file path=ppt/slideLayouts/slideLayout2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3977079"/>
      </p:ext>
    </p:extLst>
  </p:cSld>
  <p:clrMapOvr>
    <a:masterClrMapping/>
  </p:clrMapOvr>
  <p:transition xmlns:p14="http://schemas.microsoft.com/office/powerpoint/2010/main"/>
</p:sldLayout>
</file>

<file path=ppt/slideLayouts/slideLayout2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91238344"/>
      </p:ext>
    </p:extLst>
  </p:cSld>
  <p:clrMapOvr>
    <a:masterClrMapping/>
  </p:clrMapOvr>
  <p:transition xmlns:p14="http://schemas.microsoft.com/office/powerpoint/2010/main"/>
</p:sldLayout>
</file>

<file path=ppt/slideLayouts/slideLayout2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1305376"/>
      </p:ext>
    </p:extLst>
  </p:cSld>
  <p:clrMapOvr>
    <a:masterClrMapping/>
  </p:clrMapOvr>
  <p:transition xmlns:p14="http://schemas.microsoft.com/office/powerpoint/2010/main"/>
</p:sldLayout>
</file>

<file path=ppt/slideLayouts/slideLayout2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80802031"/>
      </p:ext>
    </p:extLst>
  </p:cSld>
  <p:clrMapOvr>
    <a:masterClrMapping/>
  </p:clrMapOvr>
  <p:transition xmlns:p14="http://schemas.microsoft.com/office/powerpoint/2010/main"/>
</p:sldLayout>
</file>

<file path=ppt/slideLayouts/slideLayout2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164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0184697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1634"/>
      </p:ext>
    </p:extLst>
  </p:cSld>
  <p:clrMapOvr>
    <a:masterClrMapping/>
  </p:clrMapOvr>
  <p:transition xmlns:p14="http://schemas.microsoft.com/office/powerpoint/2010/main"/>
</p:sldLayout>
</file>

<file path=ppt/slideLayouts/slideLayout2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1089725"/>
      </p:ext>
    </p:extLst>
  </p:cSld>
  <p:clrMapOvr>
    <a:masterClrMapping/>
  </p:clrMapOvr>
  <p:transition xmlns:p14="http://schemas.microsoft.com/office/powerpoint/2010/main"/>
</p:sldLayout>
</file>

<file path=ppt/slideLayouts/slideLayout2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20963386"/>
      </p:ext>
    </p:extLst>
  </p:cSld>
  <p:clrMapOvr>
    <a:masterClrMapping/>
  </p:clrMapOvr>
  <p:transition xmlns:p14="http://schemas.microsoft.com/office/powerpoint/2010/main"/>
</p:sldLayout>
</file>

<file path=ppt/slideLayouts/slideLayout2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7787234"/>
      </p:ext>
    </p:extLst>
  </p:cSld>
  <p:clrMapOvr>
    <a:masterClrMapping/>
  </p:clrMapOvr>
  <p:transition xmlns:p14="http://schemas.microsoft.com/office/powerpoint/2010/main"/>
</p:sldLayout>
</file>

<file path=ppt/slideLayouts/slideLayout2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6569"/>
      </p:ext>
    </p:extLst>
  </p:cSld>
  <p:clrMapOvr>
    <a:masterClrMapping/>
  </p:clrMapOvr>
  <p:transition xmlns:p14="http://schemas.microsoft.com/office/powerpoint/2010/main"/>
</p:sldLayout>
</file>

<file path=ppt/slideLayouts/slideLayout2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0329160"/>
      </p:ext>
    </p:extLst>
  </p:cSld>
  <p:clrMapOvr>
    <a:masterClrMapping/>
  </p:clrMapOvr>
  <p:transition xmlns:p14="http://schemas.microsoft.com/office/powerpoint/2010/main"/>
</p:sldLayout>
</file>

<file path=ppt/slideLayouts/slideLayout2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8742469"/>
      </p:ext>
    </p:extLst>
  </p:cSld>
  <p:clrMapOvr>
    <a:masterClrMapping/>
  </p:clrMapOvr>
  <p:transition xmlns:p14="http://schemas.microsoft.com/office/powerpoint/2010/main"/>
</p:sldLayout>
</file>

<file path=ppt/slideLayouts/slideLayout2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336090"/>
      </p:ext>
    </p:extLst>
  </p:cSld>
  <p:clrMapOvr>
    <a:masterClrMapping/>
  </p:clrMapOvr>
  <p:transition xmlns:p14="http://schemas.microsoft.com/office/powerpoint/2010/main"/>
</p:sldLayout>
</file>

<file path=ppt/slideLayouts/slideLayout2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5212366"/>
      </p:ext>
    </p:extLst>
  </p:cSld>
  <p:clrMapOvr>
    <a:masterClrMapping/>
  </p:clrMapOvr>
  <p:transition xmlns:p14="http://schemas.microsoft.com/office/powerpoint/2010/main"/>
</p:sldLayout>
</file>

<file path=ppt/slideLayouts/slideLayout2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3090731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1pPr>
              <a:defRPr sz="2800"/>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017664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7827062"/>
      </p:ext>
    </p:extLst>
  </p:cSld>
  <p:clrMapOvr>
    <a:masterClrMapping/>
  </p:clrMapOvr>
  <p:transition xmlns:p14="http://schemas.microsoft.com/office/powerpoint/2010/main"/>
</p:sldLayout>
</file>

<file path=ppt/slideLayouts/slideLayout2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7941156"/>
      </p:ext>
    </p:extLst>
  </p:cSld>
  <p:clrMapOvr>
    <a:masterClrMapping/>
  </p:clrMapOvr>
  <p:transition xmlns:p14="http://schemas.microsoft.com/office/powerpoint/2010/main"/>
</p:sldLayout>
</file>

<file path=ppt/slideLayouts/slideLayout2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3912523"/>
      </p:ext>
    </p:extLst>
  </p:cSld>
  <p:clrMapOvr>
    <a:masterClrMapping/>
  </p:clrMapOvr>
  <p:transition xmlns:p14="http://schemas.microsoft.com/office/powerpoint/2010/main"/>
</p:sldLayout>
</file>

<file path=ppt/slideLayouts/slideLayout2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3300637"/>
      </p:ext>
    </p:extLst>
  </p:cSld>
  <p:clrMapOvr>
    <a:masterClrMapping/>
  </p:clrMapOvr>
  <p:transition xmlns:p14="http://schemas.microsoft.com/office/powerpoint/2010/main"/>
</p:sldLayout>
</file>

<file path=ppt/slideLayouts/slideLayout2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63576646"/>
      </p:ext>
    </p:extLst>
  </p:cSld>
  <p:clrMapOvr>
    <a:masterClrMapping/>
  </p:clrMapOvr>
  <p:transition xmlns:p14="http://schemas.microsoft.com/office/powerpoint/2010/main"/>
</p:sldLayout>
</file>

<file path=ppt/slideLayouts/slideLayout2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66429744"/>
      </p:ext>
    </p:extLst>
  </p:cSld>
  <p:clrMapOvr>
    <a:masterClrMapping/>
  </p:clrMapOvr>
  <p:transition xmlns:p14="http://schemas.microsoft.com/office/powerpoint/2010/main"/>
</p:sldLayout>
</file>

<file path=ppt/slideLayouts/slideLayout2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0743274"/>
      </p:ext>
    </p:extLst>
  </p:cSld>
  <p:clrMapOvr>
    <a:masterClrMapping/>
  </p:clrMapOvr>
  <p:transition xmlns:p14="http://schemas.microsoft.com/office/powerpoint/2010/main"/>
</p:sldLayout>
</file>

<file path=ppt/slideLayouts/slideLayout3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7917564"/>
      </p:ext>
    </p:extLst>
  </p:cSld>
  <p:clrMapOvr>
    <a:masterClrMapping/>
  </p:clrMapOvr>
  <p:transition xmlns:p14="http://schemas.microsoft.com/office/powerpoint/2010/main"/>
</p:sldLayout>
</file>

<file path=ppt/slideLayouts/slideLayout3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1408409"/>
      </p:ext>
    </p:extLst>
  </p:cSld>
  <p:clrMapOvr>
    <a:masterClrMapping/>
  </p:clrMapOvr>
  <p:transition xmlns:p14="http://schemas.microsoft.com/office/powerpoint/2010/main"/>
</p:sldLayout>
</file>

<file path=ppt/slideLayouts/slideLayout3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463657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3829093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2353178"/>
      </p:ext>
    </p:extLst>
  </p:cSld>
  <p:clrMapOvr>
    <a:masterClrMapping/>
  </p:clrMapOvr>
  <p:transition xmlns:p14="http://schemas.microsoft.com/office/powerpoint/2010/main"/>
</p:sldLayout>
</file>

<file path=ppt/slideLayouts/slideLayout3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8723648"/>
      </p:ext>
    </p:extLst>
  </p:cSld>
  <p:clrMapOvr>
    <a:masterClrMapping/>
  </p:clrMapOvr>
  <p:transition xmlns:p14="http://schemas.microsoft.com/office/powerpoint/2010/main"/>
</p:sldLayout>
</file>

<file path=ppt/slideLayouts/slideLayout3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4060116"/>
      </p:ext>
    </p:extLst>
  </p:cSld>
  <p:clrMapOvr>
    <a:masterClrMapping/>
  </p:clrMapOvr>
  <p:transition xmlns:p14="http://schemas.microsoft.com/office/powerpoint/2010/main"/>
</p:sldLayout>
</file>

<file path=ppt/slideLayouts/slideLayout3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16912335"/>
      </p:ext>
    </p:extLst>
  </p:cSld>
  <p:clrMapOvr>
    <a:masterClrMapping/>
  </p:clrMapOvr>
  <p:transition xmlns:p14="http://schemas.microsoft.com/office/powerpoint/2010/main"/>
</p:sldLayout>
</file>

<file path=ppt/slideLayouts/slideLayout3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9561168"/>
      </p:ext>
    </p:extLst>
  </p:cSld>
  <p:clrMapOvr>
    <a:masterClrMapping/>
  </p:clrMapOvr>
  <p:transition xmlns:p14="http://schemas.microsoft.com/office/powerpoint/2010/main"/>
</p:sldLayout>
</file>

<file path=ppt/slideLayouts/slideLayout3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870789"/>
      </p:ext>
    </p:extLst>
  </p:cSld>
  <p:clrMapOvr>
    <a:masterClrMapping/>
  </p:clrMapOvr>
  <p:transition xmlns:p14="http://schemas.microsoft.com/office/powerpoint/2010/main"/>
</p:sldLayout>
</file>

<file path=ppt/slideLayouts/slideLayout3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2369209"/>
      </p:ext>
    </p:extLst>
  </p:cSld>
  <p:clrMapOvr>
    <a:masterClrMapping/>
  </p:clrMapOvr>
  <p:transition xmlns:p14="http://schemas.microsoft.com/office/powerpoint/2010/main"/>
</p:sldLayout>
</file>

<file path=ppt/slideLayouts/slideLayout3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6798280"/>
      </p:ext>
    </p:extLst>
  </p:cSld>
  <p:clrMapOvr>
    <a:masterClrMapping/>
  </p:clrMapOvr>
  <p:transition xmlns:p14="http://schemas.microsoft.com/office/powerpoint/2010/main"/>
</p:sldLayout>
</file>

<file path=ppt/slideLayouts/slideLayout3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30087220"/>
      </p:ext>
    </p:extLst>
  </p:cSld>
  <p:clrMapOvr>
    <a:masterClrMapping/>
  </p:clrMapOvr>
  <p:transition xmlns:p14="http://schemas.microsoft.com/office/powerpoint/2010/main"/>
</p:sldLayout>
</file>

<file path=ppt/slideLayouts/slideLayout3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3679362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375871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0620144"/>
      </p:ext>
    </p:extLst>
  </p:cSld>
  <p:clrMapOvr>
    <a:masterClrMapping/>
  </p:clrMapOvr>
  <p:transition xmlns:p14="http://schemas.microsoft.com/office/powerpoint/2010/main"/>
</p:sldLayout>
</file>

<file path=ppt/slideLayouts/slideLayout3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109253"/>
      </p:ext>
    </p:extLst>
  </p:cSld>
  <p:clrMapOvr>
    <a:masterClrMapping/>
  </p:clrMapOvr>
  <p:transition xmlns:p14="http://schemas.microsoft.com/office/powerpoint/2010/main"/>
</p:sldLayout>
</file>

<file path=ppt/slideLayouts/slideLayout3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0465854"/>
      </p:ext>
    </p:extLst>
  </p:cSld>
  <p:clrMapOvr>
    <a:masterClrMapping/>
  </p:clrMapOvr>
  <p:transition xmlns:p14="http://schemas.microsoft.com/office/powerpoint/2010/main"/>
</p:sldLayout>
</file>

<file path=ppt/slideLayouts/slideLayout3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88155451"/>
      </p:ext>
    </p:extLst>
  </p:cSld>
  <p:clrMapOvr>
    <a:masterClrMapping/>
  </p:clrMapOvr>
  <p:transition xmlns:p14="http://schemas.microsoft.com/office/powerpoint/2010/main"/>
</p:sldLayout>
</file>

<file path=ppt/slideLayouts/slideLayout3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36293718"/>
      </p:ext>
    </p:extLst>
  </p:cSld>
  <p:clrMapOvr>
    <a:masterClrMapping/>
  </p:clrMapOvr>
  <p:transition xmlns:p14="http://schemas.microsoft.com/office/powerpoint/2010/main"/>
</p:sldLayout>
</file>

<file path=ppt/slideLayouts/slideLayout3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3059187"/>
      </p:ext>
    </p:extLst>
  </p:cSld>
  <p:clrMapOvr>
    <a:masterClrMapping/>
  </p:clrMapOvr>
  <p:transition xmlns:p14="http://schemas.microsoft.com/office/powerpoint/2010/main"/>
</p:sldLayout>
</file>

<file path=ppt/slideLayouts/slideLayout3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7304265"/>
      </p:ext>
    </p:extLst>
  </p:cSld>
  <p:clrMapOvr>
    <a:masterClrMapping/>
  </p:clrMapOvr>
  <p:transition xmlns:p14="http://schemas.microsoft.com/office/powerpoint/2010/main"/>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5890087"/>
      </p:ext>
    </p:extLst>
  </p:cSld>
  <p:clrMapOvr>
    <a:masterClrMapping/>
  </p:clrMapOvr>
  <p:transition xmlns:p14="http://schemas.microsoft.com/office/powerpoint/2010/main"/>
</p:sldLayout>
</file>

<file path=ppt/slideLayouts/slideLayout3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38029173"/>
      </p:ext>
    </p:extLst>
  </p:cSld>
  <p:clrMapOvr>
    <a:masterClrMapping/>
  </p:clrMapOvr>
  <p:transition xmlns:p14="http://schemas.microsoft.com/office/powerpoint/2010/main"/>
</p:sldLayout>
</file>

<file path=ppt/slideLayouts/slideLayout3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5576321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569103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55595660"/>
      </p:ext>
    </p:extLst>
  </p:cSld>
  <p:clrMapOvr>
    <a:masterClrMapping/>
  </p:clrMapOvr>
  <p:transition xmlns:p14="http://schemas.microsoft.com/office/powerpoint/2010/main"/>
</p:sldLayout>
</file>

<file path=ppt/slideLayouts/slideLayout3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8350262"/>
      </p:ext>
    </p:extLst>
  </p:cSld>
  <p:clrMapOvr>
    <a:masterClrMapping/>
  </p:clrMapOvr>
  <p:transition xmlns:p14="http://schemas.microsoft.com/office/powerpoint/2010/main"/>
</p:sldLayout>
</file>

<file path=ppt/slideLayouts/slideLayout3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1821857"/>
      </p:ext>
    </p:extLst>
  </p:cSld>
  <p:clrMapOvr>
    <a:masterClrMapping/>
  </p:clrMapOvr>
  <p:transition xmlns:p14="http://schemas.microsoft.com/office/powerpoint/2010/main"/>
</p:sldLayout>
</file>

<file path=ppt/slideLayouts/slideLayout3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66637384"/>
      </p:ext>
    </p:extLst>
  </p:cSld>
  <p:clrMapOvr>
    <a:masterClrMapping/>
  </p:clrMapOvr>
  <p:transition xmlns:p14="http://schemas.microsoft.com/office/powerpoint/2010/main"/>
</p:sldLayout>
</file>

<file path=ppt/slideLayouts/slideLayout3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2114630"/>
      </p:ext>
    </p:extLst>
  </p:cSld>
  <p:clrMapOvr>
    <a:masterClrMapping/>
  </p:clrMapOvr>
  <p:transition xmlns:p14="http://schemas.microsoft.com/office/powerpoint/2010/main"/>
</p:sldLayout>
</file>

<file path=ppt/slideLayouts/slideLayout3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8801025"/>
      </p:ext>
    </p:extLst>
  </p:cSld>
  <p:clrMapOvr>
    <a:masterClrMapping/>
  </p:clrMapOvr>
  <p:transition xmlns:p14="http://schemas.microsoft.com/office/powerpoint/2010/main"/>
</p:sldLayout>
</file>

<file path=ppt/slideLayouts/slideLayout3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30875273"/>
      </p:ext>
    </p:extLst>
  </p:cSld>
  <p:clrMapOvr>
    <a:masterClrMapping/>
  </p:clrMapOvr>
  <p:transition xmlns:p14="http://schemas.microsoft.com/office/powerpoint/2010/main"/>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2940110"/>
      </p:ext>
    </p:extLst>
  </p:cSld>
  <p:clrMapOvr>
    <a:masterClrMapping/>
  </p:clrMapOvr>
  <p:transition xmlns:p14="http://schemas.microsoft.com/office/powerpoint/2010/main"/>
</p:sldLayout>
</file>

<file path=ppt/slideLayouts/slideLayout3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30055782"/>
      </p:ext>
    </p:extLst>
  </p:cSld>
  <p:clrMapOvr>
    <a:masterClrMapping/>
  </p:clrMapOvr>
  <p:transition xmlns:p14="http://schemas.microsoft.com/office/powerpoint/2010/main"/>
</p:sldLayout>
</file>

<file path=ppt/slideLayouts/slideLayout3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651039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5920999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0799118"/>
      </p:ext>
    </p:extLst>
  </p:cSld>
  <p:clrMapOvr>
    <a:masterClrMapping/>
  </p:clrMapOvr>
  <p:transition xmlns:p14="http://schemas.microsoft.com/office/powerpoint/2010/main"/>
</p:sldLayout>
</file>

<file path=ppt/slideLayouts/slideLayout3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12136889"/>
      </p:ext>
    </p:extLst>
  </p:cSld>
  <p:clrMapOvr>
    <a:masterClrMapping/>
  </p:clrMapOvr>
  <p:transition xmlns:p14="http://schemas.microsoft.com/office/powerpoint/2010/main"/>
</p:sldLayout>
</file>

<file path=ppt/slideLayouts/slideLayout3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9587098"/>
      </p:ext>
    </p:extLst>
  </p:cSld>
  <p:clrMapOvr>
    <a:masterClrMapping/>
  </p:clrMapOvr>
  <p:transition xmlns:p14="http://schemas.microsoft.com/office/powerpoint/2010/main"/>
</p:sldLayout>
</file>

<file path=ppt/slideLayouts/slideLayout3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93480136"/>
      </p:ext>
    </p:extLst>
  </p:cSld>
  <p:clrMapOvr>
    <a:masterClrMapping/>
  </p:clrMapOvr>
  <p:transition xmlns:p14="http://schemas.microsoft.com/office/powerpoint/2010/main"/>
</p:sldLayout>
</file>

<file path=ppt/slideLayouts/slideLayout3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98407911"/>
      </p:ext>
    </p:extLst>
  </p:cSld>
  <p:clrMapOvr>
    <a:masterClrMapping/>
  </p:clrMapOvr>
  <p:transition xmlns:p14="http://schemas.microsoft.com/office/powerpoint/2010/main"/>
</p:sldLayout>
</file>

<file path=ppt/slideLayouts/slideLayout3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1518308"/>
      </p:ext>
    </p:extLst>
  </p:cSld>
  <p:clrMapOvr>
    <a:masterClrMapping/>
  </p:clrMapOvr>
  <p:transition xmlns:p14="http://schemas.microsoft.com/office/powerpoint/2010/main"/>
</p:sldLayout>
</file>

<file path=ppt/slideLayouts/slideLayout3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18154989"/>
      </p:ext>
    </p:extLst>
  </p:cSld>
  <p:clrMapOvr>
    <a:masterClrMapping/>
  </p:clrMapOvr>
  <p:transition xmlns:p14="http://schemas.microsoft.com/office/powerpoint/2010/main"/>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3155783"/>
      </p:ext>
    </p:extLst>
  </p:cSld>
  <p:clrMapOvr>
    <a:masterClrMapping/>
  </p:clrMapOvr>
  <p:transition xmlns:p14="http://schemas.microsoft.com/office/powerpoint/2010/main"/>
</p:sldLayout>
</file>

<file path=ppt/slideLayouts/slideLayout3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54240527"/>
      </p:ext>
    </p:extLst>
  </p:cSld>
  <p:clrMapOvr>
    <a:masterClrMapping/>
  </p:clrMapOvr>
  <p:transition xmlns:p14="http://schemas.microsoft.com/office/powerpoint/2010/main"/>
</p:sldLayout>
</file>

<file path=ppt/slideLayouts/slideLayout3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556509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783564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98724"/>
      </p:ext>
    </p:extLst>
  </p:cSld>
  <p:clrMapOvr>
    <a:masterClrMapping/>
  </p:clrMapOvr>
  <p:transition xmlns:p14="http://schemas.microsoft.com/office/powerpoint/2010/main"/>
</p:sldLayout>
</file>

<file path=ppt/slideLayouts/slideLayout3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18503535"/>
      </p:ext>
    </p:extLst>
  </p:cSld>
  <p:clrMapOvr>
    <a:masterClrMapping/>
  </p:clrMapOvr>
  <p:transition xmlns:p14="http://schemas.microsoft.com/office/powerpoint/2010/main"/>
</p:sldLayout>
</file>

<file path=ppt/slideLayouts/slideLayout3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5944712"/>
      </p:ext>
    </p:extLst>
  </p:cSld>
  <p:clrMapOvr>
    <a:masterClrMapping/>
  </p:clrMapOvr>
  <p:transition xmlns:p14="http://schemas.microsoft.com/office/powerpoint/2010/main"/>
</p:sldLayout>
</file>

<file path=ppt/slideLayouts/slideLayout3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0599233"/>
      </p:ext>
    </p:extLst>
  </p:cSld>
  <p:clrMapOvr>
    <a:masterClrMapping/>
  </p:clrMapOvr>
  <p:transition xmlns:p14="http://schemas.microsoft.com/office/powerpoint/2010/main"/>
</p:sldLayout>
</file>

<file path=ppt/slideLayouts/slideLayout3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9775469"/>
      </p:ext>
    </p:extLst>
  </p:cSld>
  <p:clrMapOvr>
    <a:masterClrMapping/>
  </p:clrMapOvr>
  <p:transition xmlns:p14="http://schemas.microsoft.com/office/powerpoint/2010/main"/>
</p:sldLayout>
</file>

<file path=ppt/slideLayouts/slideLayout3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7509898"/>
      </p:ext>
    </p:extLst>
  </p:cSld>
  <p:clrMapOvr>
    <a:masterClrMapping/>
  </p:clrMapOvr>
  <p:transition xmlns:p14="http://schemas.microsoft.com/office/powerpoint/2010/main"/>
</p:sldLayout>
</file>

<file path=ppt/slideLayouts/slideLayout3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59690849"/>
      </p:ext>
    </p:extLst>
  </p:cSld>
  <p:clrMapOvr>
    <a:masterClrMapping/>
  </p:clrMapOvr>
  <p:transition xmlns:p14="http://schemas.microsoft.com/office/powerpoint/2010/main"/>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02582132"/>
      </p:ext>
    </p:extLst>
  </p:cSld>
  <p:clrMapOvr>
    <a:masterClrMapping/>
  </p:clrMapOvr>
  <p:transition xmlns:p14="http://schemas.microsoft.com/office/powerpoint/2010/main"/>
</p:sldLayout>
</file>

<file path=ppt/slideLayouts/slideLayout3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7450836"/>
      </p:ext>
    </p:extLst>
  </p:cSld>
  <p:clrMapOvr>
    <a:masterClrMapping/>
  </p:clrMapOvr>
  <p:transition xmlns:p14="http://schemas.microsoft.com/office/powerpoint/2010/main"/>
</p:sldLayout>
</file>

<file path=ppt/slideLayouts/slideLayout3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6356625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8357070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2600504"/>
      </p:ext>
    </p:extLst>
  </p:cSld>
  <p:clrMapOvr>
    <a:masterClrMapping/>
  </p:clrMapOvr>
  <p:transition xmlns:p14="http://schemas.microsoft.com/office/powerpoint/2010/main"/>
</p:sldLayout>
</file>

<file path=ppt/slideLayouts/slideLayout3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5258278"/>
      </p:ext>
    </p:extLst>
  </p:cSld>
  <p:clrMapOvr>
    <a:masterClrMapping/>
  </p:clrMapOvr>
  <p:transition xmlns:p14="http://schemas.microsoft.com/office/powerpoint/2010/main"/>
</p:sldLayout>
</file>

<file path=ppt/slideLayouts/slideLayout3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3100886"/>
      </p:ext>
    </p:extLst>
  </p:cSld>
  <p:clrMapOvr>
    <a:masterClrMapping/>
  </p:clrMapOvr>
  <p:transition xmlns:p14="http://schemas.microsoft.com/office/powerpoint/2010/main"/>
</p:sldLayout>
</file>

<file path=ppt/slideLayouts/slideLayout3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643870"/>
      </p:ext>
    </p:extLst>
  </p:cSld>
  <p:clrMapOvr>
    <a:masterClrMapping/>
  </p:clrMapOvr>
  <p:transition xmlns:p14="http://schemas.microsoft.com/office/powerpoint/2010/main"/>
</p:sldLayout>
</file>

<file path=ppt/slideLayouts/slideLayout3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8857325"/>
      </p:ext>
    </p:extLst>
  </p:cSld>
  <p:clrMapOvr>
    <a:masterClrMapping/>
  </p:clrMapOvr>
  <p:transition xmlns:p14="http://schemas.microsoft.com/office/powerpoint/2010/main"/>
</p:sldLayout>
</file>

<file path=ppt/slideLayouts/slideLayout3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39020217"/>
      </p:ext>
    </p:extLst>
  </p:cSld>
  <p:clrMapOvr>
    <a:masterClrMapping/>
  </p:clrMapOvr>
  <p:transition xmlns:p14="http://schemas.microsoft.com/office/powerpoint/2010/main"/>
</p:sldLayout>
</file>

<file path=ppt/slideLayouts/slideLayout3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1843749"/>
      </p:ext>
    </p:extLst>
  </p:cSld>
  <p:clrMapOvr>
    <a:masterClrMapping/>
  </p:clrMapOvr>
  <p:transition xmlns:p14="http://schemas.microsoft.com/office/powerpoint/2010/main"/>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4182314"/>
      </p:ext>
    </p:extLst>
  </p:cSld>
  <p:clrMapOvr>
    <a:masterClrMapping/>
  </p:clrMapOvr>
  <p:transition xmlns:p14="http://schemas.microsoft.com/office/powerpoint/2010/main"/>
</p:sldLayout>
</file>

<file path=ppt/slideLayouts/slideLayout3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5760394"/>
      </p:ext>
    </p:extLst>
  </p:cSld>
  <p:clrMapOvr>
    <a:masterClrMapping/>
  </p:clrMapOvr>
  <p:transition xmlns:p14="http://schemas.microsoft.com/office/powerpoint/2010/main"/>
</p:sldLayout>
</file>

<file path=ppt/slideLayouts/slideLayout3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981604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5729486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57471406"/>
      </p:ext>
    </p:extLst>
  </p:cSld>
  <p:clrMapOvr>
    <a:masterClrMapping/>
  </p:clrMapOvr>
  <p:transition xmlns:p14="http://schemas.microsoft.com/office/powerpoint/2010/main"/>
</p:sldLayout>
</file>

<file path=ppt/slideLayouts/slideLayout3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9071685"/>
      </p:ext>
    </p:extLst>
  </p:cSld>
  <p:clrMapOvr>
    <a:masterClrMapping/>
  </p:clrMapOvr>
  <p:transition xmlns:p14="http://schemas.microsoft.com/office/powerpoint/2010/main"/>
</p:sldLayout>
</file>

<file path=ppt/slideLayouts/slideLayout3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30580516"/>
      </p:ext>
    </p:extLst>
  </p:cSld>
  <p:clrMapOvr>
    <a:masterClrMapping/>
  </p:clrMapOvr>
  <p:transition xmlns:p14="http://schemas.microsoft.com/office/powerpoint/2010/main"/>
</p:sldLayout>
</file>

<file path=ppt/slideLayouts/slideLayout3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20604236"/>
      </p:ext>
    </p:extLst>
  </p:cSld>
  <p:clrMapOvr>
    <a:masterClrMapping/>
  </p:clrMapOvr>
  <p:transition xmlns:p14="http://schemas.microsoft.com/office/powerpoint/2010/main"/>
</p:sldLayout>
</file>

<file path=ppt/slideLayouts/slideLayout3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7424080"/>
      </p:ext>
    </p:extLst>
  </p:cSld>
  <p:clrMapOvr>
    <a:masterClrMapping/>
  </p:clrMapOvr>
  <p:transition xmlns:p14="http://schemas.microsoft.com/office/powerpoint/2010/main"/>
</p:sldLayout>
</file>

<file path=ppt/slideLayouts/slideLayout3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2286913"/>
      </p:ext>
    </p:extLst>
  </p:cSld>
  <p:clrMapOvr>
    <a:masterClrMapping/>
  </p:clrMapOvr>
  <p:transition xmlns:p14="http://schemas.microsoft.com/office/powerpoint/2010/main"/>
</p:sldLayout>
</file>

<file path=ppt/slideLayouts/slideLayout3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5791115"/>
      </p:ext>
    </p:extLst>
  </p:cSld>
  <p:clrMapOvr>
    <a:masterClrMapping/>
  </p:clrMapOvr>
  <p:transition xmlns:p14="http://schemas.microsoft.com/office/powerpoint/2010/main"/>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4628841"/>
      </p:ext>
    </p:extLst>
  </p:cSld>
  <p:clrMapOvr>
    <a:masterClrMapping/>
  </p:clrMapOvr>
  <p:transition xmlns:p14="http://schemas.microsoft.com/office/powerpoint/2010/main"/>
</p:sldLayout>
</file>

<file path=ppt/slideLayouts/slideLayout3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1042499"/>
      </p:ext>
    </p:extLst>
  </p:cSld>
  <p:clrMapOvr>
    <a:masterClrMapping/>
  </p:clrMapOvr>
  <p:transition xmlns:p14="http://schemas.microsoft.com/office/powerpoint/2010/main"/>
</p:sldLayout>
</file>

<file path=ppt/slideLayouts/slideLayout3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2145674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810466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7096861"/>
      </p:ext>
    </p:extLst>
  </p:cSld>
  <p:clrMapOvr>
    <a:masterClrMapping/>
  </p:clrMapOvr>
  <p:transition xmlns:p14="http://schemas.microsoft.com/office/powerpoint/2010/main"/>
</p:sldLayout>
</file>

<file path=ppt/slideLayouts/slideLayout3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6733918"/>
      </p:ext>
    </p:extLst>
  </p:cSld>
  <p:clrMapOvr>
    <a:masterClrMapping/>
  </p:clrMapOvr>
  <p:transition xmlns:p14="http://schemas.microsoft.com/office/powerpoint/2010/main"/>
</p:sldLayout>
</file>

<file path=ppt/slideLayouts/slideLayout3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8627283"/>
      </p:ext>
    </p:extLst>
  </p:cSld>
  <p:clrMapOvr>
    <a:masterClrMapping/>
  </p:clrMapOvr>
  <p:transition xmlns:p14="http://schemas.microsoft.com/office/powerpoint/2010/main"/>
</p:sldLayout>
</file>

<file path=ppt/slideLayouts/slideLayout3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421476"/>
      </p:ext>
    </p:extLst>
  </p:cSld>
  <p:clrMapOvr>
    <a:masterClrMapping/>
  </p:clrMapOvr>
  <p:transition xmlns:p14="http://schemas.microsoft.com/office/powerpoint/2010/main"/>
</p:sldLayout>
</file>

<file path=ppt/slideLayouts/slideLayout3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46566364"/>
      </p:ext>
    </p:extLst>
  </p:cSld>
  <p:clrMapOvr>
    <a:masterClrMapping/>
  </p:clrMapOvr>
  <p:transition xmlns:p14="http://schemas.microsoft.com/office/powerpoint/2010/main"/>
</p:sldLayout>
</file>

<file path=ppt/slideLayouts/slideLayout3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240877"/>
      </p:ext>
    </p:extLst>
  </p:cSld>
  <p:clrMapOvr>
    <a:masterClrMapping/>
  </p:clrMapOvr>
  <p:transition xmlns:p14="http://schemas.microsoft.com/office/powerpoint/2010/main"/>
</p:sldLayout>
</file>

<file path=ppt/slideLayouts/slideLayout3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5051029"/>
      </p:ext>
    </p:extLst>
  </p:cSld>
  <p:clrMapOvr>
    <a:masterClrMapping/>
  </p:clrMapOvr>
  <p:transition xmlns:p14="http://schemas.microsoft.com/office/powerpoint/2010/main"/>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9965088"/>
      </p:ext>
    </p:extLst>
  </p:cSld>
  <p:clrMapOvr>
    <a:masterClrMapping/>
  </p:clrMapOvr>
  <p:transition xmlns:p14="http://schemas.microsoft.com/office/powerpoint/2010/main"/>
</p:sldLayout>
</file>

<file path=ppt/slideLayouts/slideLayout3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50953776"/>
      </p:ext>
    </p:extLst>
  </p:cSld>
  <p:clrMapOvr>
    <a:masterClrMapping/>
  </p:clrMapOvr>
  <p:transition xmlns:p14="http://schemas.microsoft.com/office/powerpoint/2010/main"/>
</p:sldLayout>
</file>

<file path=ppt/slideLayouts/slideLayout39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7965863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032164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32608673"/>
      </p:ext>
    </p:extLst>
  </p:cSld>
  <p:clrMapOvr>
    <a:masterClrMapping/>
  </p:clrMapOvr>
  <p:transition xmlns:p14="http://schemas.microsoft.com/office/powerpoint/2010/main"/>
</p:sldLayout>
</file>

<file path=ppt/slideLayouts/slideLayout3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167199"/>
      </p:ext>
    </p:extLst>
  </p:cSld>
  <p:clrMapOvr>
    <a:masterClrMapping/>
  </p:clrMapOvr>
  <p:transition xmlns:p14="http://schemas.microsoft.com/office/powerpoint/2010/main"/>
</p:sldLayout>
</file>

<file path=ppt/slideLayouts/slideLayout3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237290"/>
      </p:ext>
    </p:extLst>
  </p:cSld>
  <p:clrMapOvr>
    <a:masterClrMapping/>
  </p:clrMapOvr>
  <p:transition xmlns:p14="http://schemas.microsoft.com/office/powerpoint/2010/main"/>
</p:sldLayout>
</file>

<file path=ppt/slideLayouts/slideLayout3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0266399"/>
      </p:ext>
    </p:extLst>
  </p:cSld>
  <p:clrMapOvr>
    <a:masterClrMapping/>
  </p:clrMapOvr>
  <p:transition xmlns:p14="http://schemas.microsoft.com/office/powerpoint/2010/main"/>
</p:sldLayout>
</file>

<file path=ppt/slideLayouts/slideLayout3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23193925"/>
      </p:ext>
    </p:extLst>
  </p:cSld>
  <p:clrMapOvr>
    <a:masterClrMapping/>
  </p:clrMapOvr>
  <p:transition xmlns:p14="http://schemas.microsoft.com/office/powerpoint/2010/main"/>
</p:sldLayout>
</file>

<file path=ppt/slideLayouts/slideLayout3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95192130"/>
      </p:ext>
    </p:extLst>
  </p:cSld>
  <p:clrMapOvr>
    <a:masterClrMapping/>
  </p:clrMapOvr>
  <p:transition xmlns:p14="http://schemas.microsoft.com/office/powerpoint/2010/main"/>
</p:sldLayout>
</file>

<file path=ppt/slideLayouts/slideLayout3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2547407"/>
      </p:ext>
    </p:extLst>
  </p:cSld>
  <p:clrMapOvr>
    <a:masterClrMapping/>
  </p:clrMapOvr>
  <p:transition xmlns:p14="http://schemas.microsoft.com/office/powerpoint/2010/main"/>
</p:sldLayout>
</file>

<file path=ppt/slideLayouts/slideLayout3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79134818"/>
      </p:ext>
    </p:extLst>
  </p:cSld>
  <p:clrMapOvr>
    <a:masterClrMapping/>
  </p:clrMapOvr>
  <p:transition xmlns:p14="http://schemas.microsoft.com/office/powerpoint/2010/main"/>
</p:sldLayout>
</file>

<file path=ppt/slideLayouts/slideLayout4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19043"/>
      </p:ext>
    </p:extLst>
  </p:cSld>
  <p:clrMapOvr>
    <a:masterClrMapping/>
  </p:clrMapOvr>
  <p:transition xmlns:p14="http://schemas.microsoft.com/office/powerpoint/2010/main"/>
</p:sldLayout>
</file>

<file path=ppt/slideLayouts/slideLayout40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369" tIns="45685" rIns="91369" bIns="45685"/>
          <a:lstStyle/>
          <a:p>
            <a:pPr defTabSz="913696"/>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369" tIns="45685" rIns="91369" bIns="45685"/>
          <a:lstStyle/>
          <a:p>
            <a:pPr defTabSz="913696">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369" tIns="45685" rIns="91369" bIns="45685"/>
          <a:lstStyle/>
          <a:p>
            <a:pPr defTabSz="913696">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369" tIns="45685" rIns="91369" bIns="45685" numCol="1" anchor="b" anchorCtr="0" compatLnSpc="1">
            <a:prstTxWarp prst="textNoShape">
              <a:avLst/>
            </a:prstTxWarp>
          </a:bodyPr>
          <a:lstStyle>
            <a:lvl1pPr>
              <a:defRPr sz="1200">
                <a:latin typeface="Garamond" pitchFamily="18" charset="0"/>
              </a:defRPr>
            </a:lvl1pPr>
          </a:lstStyle>
          <a:p>
            <a:pPr defTabSz="913696"/>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824688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851076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5"/>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28"/>
            <a:ext cx="7772400" cy="1500187"/>
          </a:xfrm>
        </p:spPr>
        <p:txBody>
          <a:bodyPr anchor="b"/>
          <a:lstStyle>
            <a:lvl1pPr marL="0" indent="0">
              <a:buNone/>
              <a:defRPr sz="2000"/>
            </a:lvl1pPr>
            <a:lvl2pPr marL="456846" indent="0">
              <a:buNone/>
              <a:defRPr sz="1800"/>
            </a:lvl2pPr>
            <a:lvl3pPr marL="913696" indent="0">
              <a:buNone/>
              <a:defRPr sz="1600"/>
            </a:lvl3pPr>
            <a:lvl4pPr marL="1370550" indent="0">
              <a:buNone/>
              <a:defRPr sz="1400"/>
            </a:lvl4pPr>
            <a:lvl5pPr marL="1827398" indent="0">
              <a:buNone/>
              <a:defRPr sz="1400"/>
            </a:lvl5pPr>
            <a:lvl6pPr marL="2284245" indent="0">
              <a:buNone/>
              <a:defRPr sz="1400"/>
            </a:lvl6pPr>
            <a:lvl7pPr marL="2741098" indent="0">
              <a:buNone/>
              <a:defRPr sz="1400"/>
            </a:lvl7pPr>
            <a:lvl8pPr marL="3197941" indent="0">
              <a:buNone/>
              <a:defRPr sz="1400"/>
            </a:lvl8pPr>
            <a:lvl9pPr marL="3654795"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2097242"/>
      </p:ext>
    </p:extLst>
  </p:cSld>
  <p:clrMapOvr>
    <a:masterClrMapping/>
  </p:clrMapOvr>
  <p:transition xmlns:p14="http://schemas.microsoft.com/office/powerpoint/2010/main"/>
</p:sldLayout>
</file>

<file path=ppt/slideLayouts/slideLayout4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8791397"/>
      </p:ext>
    </p:extLst>
  </p:cSld>
  <p:clrMapOvr>
    <a:masterClrMapping/>
  </p:clrMapOvr>
  <p:transition xmlns:p14="http://schemas.microsoft.com/office/powerpoint/2010/main"/>
</p:sldLayout>
</file>

<file path=ppt/slideLayouts/slideLayout4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6846" indent="0">
              <a:buNone/>
              <a:defRPr sz="2000" b="1"/>
            </a:lvl2pPr>
            <a:lvl3pPr marL="913696" indent="0">
              <a:buNone/>
              <a:defRPr sz="1800" b="1"/>
            </a:lvl3pPr>
            <a:lvl4pPr marL="1370550" indent="0">
              <a:buNone/>
              <a:defRPr sz="1600" b="1"/>
            </a:lvl4pPr>
            <a:lvl5pPr marL="1827398" indent="0">
              <a:buNone/>
              <a:defRPr sz="1600" b="1"/>
            </a:lvl5pPr>
            <a:lvl6pPr marL="2284245" indent="0">
              <a:buNone/>
              <a:defRPr sz="1600" b="1"/>
            </a:lvl6pPr>
            <a:lvl7pPr marL="2741098" indent="0">
              <a:buNone/>
              <a:defRPr sz="1600" b="1"/>
            </a:lvl7pPr>
            <a:lvl8pPr marL="3197941" indent="0">
              <a:buNone/>
              <a:defRPr sz="1600" b="1"/>
            </a:lvl8pPr>
            <a:lvl9pPr marL="365479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6846" indent="0">
              <a:buNone/>
              <a:defRPr sz="2000" b="1"/>
            </a:lvl2pPr>
            <a:lvl3pPr marL="913696" indent="0">
              <a:buNone/>
              <a:defRPr sz="1800" b="1"/>
            </a:lvl3pPr>
            <a:lvl4pPr marL="1370550" indent="0">
              <a:buNone/>
              <a:defRPr sz="1600" b="1"/>
            </a:lvl4pPr>
            <a:lvl5pPr marL="1827398" indent="0">
              <a:buNone/>
              <a:defRPr sz="1600" b="1"/>
            </a:lvl5pPr>
            <a:lvl6pPr marL="2284245" indent="0">
              <a:buNone/>
              <a:defRPr sz="1600" b="1"/>
            </a:lvl6pPr>
            <a:lvl7pPr marL="2741098" indent="0">
              <a:buNone/>
              <a:defRPr sz="1600" b="1"/>
            </a:lvl7pPr>
            <a:lvl8pPr marL="3197941" indent="0">
              <a:buNone/>
              <a:defRPr sz="1600" b="1"/>
            </a:lvl8pPr>
            <a:lvl9pPr marL="365479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0491561"/>
      </p:ext>
    </p:extLst>
  </p:cSld>
  <p:clrMapOvr>
    <a:masterClrMapping/>
  </p:clrMapOvr>
  <p:transition xmlns:p14="http://schemas.microsoft.com/office/powerpoint/2010/main"/>
</p:sldLayout>
</file>

<file path=ppt/slideLayouts/slideLayout4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34259371"/>
      </p:ext>
    </p:extLst>
  </p:cSld>
  <p:clrMapOvr>
    <a:masterClrMapping/>
  </p:clrMapOvr>
  <p:transition xmlns:p14="http://schemas.microsoft.com/office/powerpoint/2010/main"/>
</p:sldLayout>
</file>

<file path=ppt/slideLayouts/slideLayout4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07069001"/>
      </p:ext>
    </p:extLst>
  </p:cSld>
  <p:clrMapOvr>
    <a:masterClrMapping/>
  </p:clrMapOvr>
  <p:transition xmlns:p14="http://schemas.microsoft.com/office/powerpoint/2010/main"/>
</p:sldLayout>
</file>

<file path=ppt/slideLayouts/slideLayout4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6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6846" indent="0">
              <a:buNone/>
              <a:defRPr sz="1200"/>
            </a:lvl2pPr>
            <a:lvl3pPr marL="913696" indent="0">
              <a:buNone/>
              <a:defRPr sz="1000"/>
            </a:lvl3pPr>
            <a:lvl4pPr marL="1370550" indent="0">
              <a:buNone/>
              <a:defRPr sz="900"/>
            </a:lvl4pPr>
            <a:lvl5pPr marL="1827398" indent="0">
              <a:buNone/>
              <a:defRPr sz="900"/>
            </a:lvl5pPr>
            <a:lvl6pPr marL="2284245" indent="0">
              <a:buNone/>
              <a:defRPr sz="900"/>
            </a:lvl6pPr>
            <a:lvl7pPr marL="2741098" indent="0">
              <a:buNone/>
              <a:defRPr sz="900"/>
            </a:lvl7pPr>
            <a:lvl8pPr marL="3197941" indent="0">
              <a:buNone/>
              <a:defRPr sz="900"/>
            </a:lvl8pPr>
            <a:lvl9pPr marL="365479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0209199"/>
      </p:ext>
    </p:extLst>
  </p:cSld>
  <p:clrMapOvr>
    <a:masterClrMapping/>
  </p:clrMapOvr>
  <p:transition xmlns:p14="http://schemas.microsoft.com/office/powerpoint/2010/main"/>
</p:sldLayout>
</file>

<file path=ppt/slideLayouts/slideLayout4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6846" indent="0">
              <a:buNone/>
              <a:defRPr sz="2800"/>
            </a:lvl2pPr>
            <a:lvl3pPr marL="913696" indent="0">
              <a:buNone/>
              <a:defRPr sz="2400"/>
            </a:lvl3pPr>
            <a:lvl4pPr marL="1370550" indent="0">
              <a:buNone/>
              <a:defRPr sz="2000"/>
            </a:lvl4pPr>
            <a:lvl5pPr marL="1827398" indent="0">
              <a:buNone/>
              <a:defRPr sz="2000"/>
            </a:lvl5pPr>
            <a:lvl6pPr marL="2284245" indent="0">
              <a:buNone/>
              <a:defRPr sz="2000"/>
            </a:lvl6pPr>
            <a:lvl7pPr marL="2741098" indent="0">
              <a:buNone/>
              <a:defRPr sz="2000"/>
            </a:lvl7pPr>
            <a:lvl8pPr marL="3197941" indent="0">
              <a:buNone/>
              <a:defRPr sz="2000"/>
            </a:lvl8pPr>
            <a:lvl9pPr marL="3654795"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6846" indent="0">
              <a:buNone/>
              <a:defRPr sz="1200"/>
            </a:lvl2pPr>
            <a:lvl3pPr marL="913696" indent="0">
              <a:buNone/>
              <a:defRPr sz="1000"/>
            </a:lvl3pPr>
            <a:lvl4pPr marL="1370550" indent="0">
              <a:buNone/>
              <a:defRPr sz="900"/>
            </a:lvl4pPr>
            <a:lvl5pPr marL="1827398" indent="0">
              <a:buNone/>
              <a:defRPr sz="900"/>
            </a:lvl5pPr>
            <a:lvl6pPr marL="2284245" indent="0">
              <a:buNone/>
              <a:defRPr sz="900"/>
            </a:lvl6pPr>
            <a:lvl7pPr marL="2741098" indent="0">
              <a:buNone/>
              <a:defRPr sz="900"/>
            </a:lvl7pPr>
            <a:lvl8pPr marL="3197941" indent="0">
              <a:buNone/>
              <a:defRPr sz="900"/>
            </a:lvl8pPr>
            <a:lvl9pPr marL="365479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86249338"/>
      </p:ext>
    </p:extLst>
  </p:cSld>
  <p:clrMapOvr>
    <a:masterClrMapping/>
  </p:clrMapOvr>
  <p:transition xmlns:p14="http://schemas.microsoft.com/office/powerpoint/2010/main"/>
</p:sldLayout>
</file>

<file path=ppt/slideLayouts/slideLayout4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9069085"/>
      </p:ext>
    </p:extLst>
  </p:cSld>
  <p:clrMapOvr>
    <a:masterClrMapping/>
  </p:clrMapOvr>
  <p:transition xmlns:p14="http://schemas.microsoft.com/office/powerpoint/2010/main"/>
</p:sldLayout>
</file>

<file path=ppt/slideLayouts/slideLayout4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08239"/>
      </p:ext>
    </p:extLst>
  </p:cSld>
  <p:clrMapOvr>
    <a:masterClrMapping/>
  </p:clrMapOvr>
  <p:transition xmlns:p14="http://schemas.microsoft.com/office/powerpoint/2010/main"/>
</p:sldLayout>
</file>

<file path=ppt/slideLayouts/slideLayout4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914400 h 1000"/>
              <a:gd name="T2" fmla="*/ 0 w 1000"/>
              <a:gd name="T3" fmla="*/ 0 h 1000"/>
              <a:gd name="T4" fmla="*/ 82296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BF129586-08AE-6F47-AC40-42971C091E94}" type="slidenum">
              <a:rPr lang="en-US" altLang="en-US"/>
              <a:pPr>
                <a:defRPr/>
              </a:pPr>
              <a:t>‹#›</a:t>
            </a:fld>
            <a:endParaRPr lang="en-US" altLang="en-US"/>
          </a:p>
        </p:txBody>
      </p:sp>
    </p:spTree>
    <p:extLst>
      <p:ext uri="{BB962C8B-B14F-4D97-AF65-F5344CB8AC3E}">
        <p14:creationId xmlns:p14="http://schemas.microsoft.com/office/powerpoint/2010/main" val="1338490987"/>
      </p:ext>
    </p:extLst>
  </p:cSld>
  <p:clrMapOvr>
    <a:masterClrMapping/>
  </p:clrMapOvr>
  <p:transition xmlns:p14="http://schemas.microsoft.com/office/powerpoint/2010/main"/>
</p:sldLayout>
</file>

<file path=ppt/slideLayouts/slideLayout4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082EEEB-CAE1-9D42-80F3-08555E478FEE}" type="slidenum">
              <a:rPr lang="en-US" altLang="en-US"/>
              <a:pPr>
                <a:defRPr/>
              </a:pPr>
              <a:t>‹#›</a:t>
            </a:fld>
            <a:endParaRPr lang="en-US" altLang="en-US"/>
          </a:p>
        </p:txBody>
      </p:sp>
    </p:spTree>
    <p:extLst>
      <p:ext uri="{BB962C8B-B14F-4D97-AF65-F5344CB8AC3E}">
        <p14:creationId xmlns:p14="http://schemas.microsoft.com/office/powerpoint/2010/main" val="340398164"/>
      </p:ext>
    </p:extLst>
  </p:cSld>
  <p:clrMapOvr>
    <a:masterClrMapping/>
  </p:clrMapOvr>
  <p:transition xmlns:p14="http://schemas.microsoft.com/office/powerpoint/2010/main"/>
</p:sldLayout>
</file>

<file path=ppt/slideLayouts/slideLayout4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63EB114-84BD-D84E-A045-3368407B11DA}" type="slidenum">
              <a:rPr lang="en-US" altLang="en-US"/>
              <a:pPr>
                <a:defRPr/>
              </a:pPr>
              <a:t>‹#›</a:t>
            </a:fld>
            <a:endParaRPr lang="en-US" altLang="en-US"/>
          </a:p>
        </p:txBody>
      </p:sp>
    </p:spTree>
    <p:extLst>
      <p:ext uri="{BB962C8B-B14F-4D97-AF65-F5344CB8AC3E}">
        <p14:creationId xmlns:p14="http://schemas.microsoft.com/office/powerpoint/2010/main" val="3293634263"/>
      </p:ext>
    </p:extLst>
  </p:cSld>
  <p:clrMapOvr>
    <a:masterClrMapping/>
  </p:clrMapOvr>
  <p:transition xmlns:p14="http://schemas.microsoft.com/office/powerpoint/2010/main"/>
</p:sldLayout>
</file>

<file path=ppt/slideLayouts/slideLayout4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776E826-88E8-9343-B8CE-14D360A83D78}" type="slidenum">
              <a:rPr lang="en-US" altLang="en-US"/>
              <a:pPr>
                <a:defRPr/>
              </a:pPr>
              <a:t>‹#›</a:t>
            </a:fld>
            <a:endParaRPr lang="en-US" altLang="en-US"/>
          </a:p>
        </p:txBody>
      </p:sp>
    </p:spTree>
    <p:extLst>
      <p:ext uri="{BB962C8B-B14F-4D97-AF65-F5344CB8AC3E}">
        <p14:creationId xmlns:p14="http://schemas.microsoft.com/office/powerpoint/2010/main" val="460283220"/>
      </p:ext>
    </p:extLst>
  </p:cSld>
  <p:clrMapOvr>
    <a:masterClrMapping/>
  </p:clrMapOvr>
  <p:transition xmlns:p14="http://schemas.microsoft.com/office/powerpoint/2010/main"/>
</p:sldLayout>
</file>

<file path=ppt/slideLayouts/slideLayout4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CC300DD-50E9-B241-B672-B3ED614A01F6}" type="slidenum">
              <a:rPr lang="en-US" altLang="en-US"/>
              <a:pPr>
                <a:defRPr/>
              </a:pPr>
              <a:t>‹#›</a:t>
            </a:fld>
            <a:endParaRPr lang="en-US" altLang="en-US"/>
          </a:p>
        </p:txBody>
      </p:sp>
    </p:spTree>
    <p:extLst>
      <p:ext uri="{BB962C8B-B14F-4D97-AF65-F5344CB8AC3E}">
        <p14:creationId xmlns:p14="http://schemas.microsoft.com/office/powerpoint/2010/main" val="194556474"/>
      </p:ext>
    </p:extLst>
  </p:cSld>
  <p:clrMapOvr>
    <a:masterClrMapping/>
  </p:clrMapOvr>
  <p:transition xmlns:p14="http://schemas.microsoft.com/office/powerpoint/2010/main"/>
</p:sldLayout>
</file>

<file path=ppt/slideLayouts/slideLayout4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92E28BF-E5C2-9440-84A9-1C5C4EC3BB51}" type="slidenum">
              <a:rPr lang="en-US" altLang="en-US"/>
              <a:pPr>
                <a:defRPr/>
              </a:pPr>
              <a:t>‹#›</a:t>
            </a:fld>
            <a:endParaRPr lang="en-US" altLang="en-US"/>
          </a:p>
        </p:txBody>
      </p:sp>
    </p:spTree>
    <p:extLst>
      <p:ext uri="{BB962C8B-B14F-4D97-AF65-F5344CB8AC3E}">
        <p14:creationId xmlns:p14="http://schemas.microsoft.com/office/powerpoint/2010/main" val="343228343"/>
      </p:ext>
    </p:extLst>
  </p:cSld>
  <p:clrMapOvr>
    <a:masterClrMapping/>
  </p:clrMapOvr>
  <p:transition xmlns:p14="http://schemas.microsoft.com/office/powerpoint/2010/main"/>
</p:sldLayout>
</file>

<file path=ppt/slideLayouts/slideLayout4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2AB4768A-0B31-1341-95B8-ACCC602AC1ED}" type="slidenum">
              <a:rPr lang="en-US" altLang="en-US"/>
              <a:pPr>
                <a:defRPr/>
              </a:pPr>
              <a:t>‹#›</a:t>
            </a:fld>
            <a:endParaRPr lang="en-US" altLang="en-US"/>
          </a:p>
        </p:txBody>
      </p:sp>
    </p:spTree>
    <p:extLst>
      <p:ext uri="{BB962C8B-B14F-4D97-AF65-F5344CB8AC3E}">
        <p14:creationId xmlns:p14="http://schemas.microsoft.com/office/powerpoint/2010/main" val="2388469560"/>
      </p:ext>
    </p:extLst>
  </p:cSld>
  <p:clrMapOvr>
    <a:masterClrMapping/>
  </p:clrMapOvr>
  <p:transition xmlns:p14="http://schemas.microsoft.com/office/powerpoint/2010/main"/>
</p:sldLayout>
</file>

<file path=ppt/slideLayouts/slideLayout4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091C9E0C-1943-654E-A858-D0B1037B7159}" type="slidenum">
              <a:rPr lang="en-US" altLang="en-US"/>
              <a:pPr>
                <a:defRPr/>
              </a:pPr>
              <a:t>‹#›</a:t>
            </a:fld>
            <a:endParaRPr lang="en-US" altLang="en-US"/>
          </a:p>
        </p:txBody>
      </p:sp>
    </p:spTree>
    <p:extLst>
      <p:ext uri="{BB962C8B-B14F-4D97-AF65-F5344CB8AC3E}">
        <p14:creationId xmlns:p14="http://schemas.microsoft.com/office/powerpoint/2010/main" val="3956588257"/>
      </p:ext>
    </p:extLst>
  </p:cSld>
  <p:clrMapOvr>
    <a:masterClrMapping/>
  </p:clrMapOvr>
  <p:transition xmlns:p14="http://schemas.microsoft.com/office/powerpoint/2010/main"/>
</p:sldLayout>
</file>

<file path=ppt/slideLayouts/slideLayout4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34EAAF7E-5FC7-BF48-85B4-17B208F57909}" type="slidenum">
              <a:rPr lang="en-US" altLang="en-US"/>
              <a:pPr>
                <a:defRPr/>
              </a:pPr>
              <a:t>‹#›</a:t>
            </a:fld>
            <a:endParaRPr lang="en-US" altLang="en-US"/>
          </a:p>
        </p:txBody>
      </p:sp>
    </p:spTree>
    <p:extLst>
      <p:ext uri="{BB962C8B-B14F-4D97-AF65-F5344CB8AC3E}">
        <p14:creationId xmlns:p14="http://schemas.microsoft.com/office/powerpoint/2010/main" val="754307458"/>
      </p:ext>
    </p:extLst>
  </p:cSld>
  <p:clrMapOvr>
    <a:masterClrMapping/>
  </p:clrMapOvr>
  <p:transition xmlns:p14="http://schemas.microsoft.com/office/powerpoint/2010/main"/>
</p:sldLayout>
</file>

<file path=ppt/slideLayouts/slideLayout4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1539E80-CD55-B742-8023-B2B43C669C6C}" type="slidenum">
              <a:rPr lang="en-US" altLang="en-US"/>
              <a:pPr>
                <a:defRPr/>
              </a:pPr>
              <a:t>‹#›</a:t>
            </a:fld>
            <a:endParaRPr lang="en-US" altLang="en-US"/>
          </a:p>
        </p:txBody>
      </p:sp>
    </p:spTree>
    <p:extLst>
      <p:ext uri="{BB962C8B-B14F-4D97-AF65-F5344CB8AC3E}">
        <p14:creationId xmlns:p14="http://schemas.microsoft.com/office/powerpoint/2010/main" val="2618024252"/>
      </p:ext>
    </p:extLst>
  </p:cSld>
  <p:clrMapOvr>
    <a:masterClrMapping/>
  </p:clrMapOvr>
  <p:transition xmlns:p14="http://schemas.microsoft.com/office/powerpoint/2010/main"/>
</p:sldLayout>
</file>

<file path=ppt/slideLayouts/slideLayout4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DE05FA7-E32E-224D-877F-442C3328AE5B}" type="slidenum">
              <a:rPr lang="en-US" altLang="en-US"/>
              <a:pPr>
                <a:defRPr/>
              </a:pPr>
              <a:t>‹#›</a:t>
            </a:fld>
            <a:endParaRPr lang="en-US" altLang="en-US"/>
          </a:p>
        </p:txBody>
      </p:sp>
    </p:spTree>
    <p:extLst>
      <p:ext uri="{BB962C8B-B14F-4D97-AF65-F5344CB8AC3E}">
        <p14:creationId xmlns:p14="http://schemas.microsoft.com/office/powerpoint/2010/main" val="2498337972"/>
      </p:ext>
    </p:extLst>
  </p:cSld>
  <p:clrMapOvr>
    <a:masterClrMapping/>
  </p:clrMapOvr>
  <p:transition xmlns:p14="http://schemas.microsoft.com/office/powerpoint/2010/main"/>
</p:sldLayout>
</file>

<file path=ppt/slideLayouts/slideLayout4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3902655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7131977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4528121"/>
      </p:ext>
    </p:extLst>
  </p:cSld>
  <p:clrMapOvr>
    <a:masterClrMapping/>
  </p:clrMapOvr>
  <p:transition xmlns:p14="http://schemas.microsoft.com/office/powerpoint/2010/main"/>
</p:sldLayout>
</file>

<file path=ppt/slideLayouts/slideLayout4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4763492"/>
      </p:ext>
    </p:extLst>
  </p:cSld>
  <p:clrMapOvr>
    <a:masterClrMapping/>
  </p:clrMapOvr>
  <p:transition xmlns:p14="http://schemas.microsoft.com/office/powerpoint/2010/main"/>
</p:sldLayout>
</file>

<file path=ppt/slideLayouts/slideLayout4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2894221"/>
      </p:ext>
    </p:extLst>
  </p:cSld>
  <p:clrMapOvr>
    <a:masterClrMapping/>
  </p:clrMapOvr>
  <p:transition xmlns:p14="http://schemas.microsoft.com/office/powerpoint/2010/main"/>
</p:sldLayout>
</file>

<file path=ppt/slideLayouts/slideLayout4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6564091"/>
      </p:ext>
    </p:extLst>
  </p:cSld>
  <p:clrMapOvr>
    <a:masterClrMapping/>
  </p:clrMapOvr>
  <p:transition xmlns:p14="http://schemas.microsoft.com/office/powerpoint/2010/main"/>
</p:sldLayout>
</file>

<file path=ppt/slideLayouts/slideLayout4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34537290"/>
      </p:ext>
    </p:extLst>
  </p:cSld>
  <p:clrMapOvr>
    <a:masterClrMapping/>
  </p:clrMapOvr>
  <p:transition xmlns:p14="http://schemas.microsoft.com/office/powerpoint/2010/main"/>
</p:sldLayout>
</file>

<file path=ppt/slideLayouts/slideLayout4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29069574"/>
      </p:ext>
    </p:extLst>
  </p:cSld>
  <p:clrMapOvr>
    <a:masterClrMapping/>
  </p:clrMapOvr>
  <p:transition xmlns:p14="http://schemas.microsoft.com/office/powerpoint/2010/main"/>
</p:sldLayout>
</file>

<file path=ppt/slideLayouts/slideLayout4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8090071"/>
      </p:ext>
    </p:extLst>
  </p:cSld>
  <p:clrMapOvr>
    <a:masterClrMapping/>
  </p:clrMapOvr>
  <p:transition xmlns:p14="http://schemas.microsoft.com/office/powerpoint/2010/main"/>
</p:sldLayout>
</file>

<file path=ppt/slideLayouts/slideLayout4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4773029"/>
      </p:ext>
    </p:extLst>
  </p:cSld>
  <p:clrMapOvr>
    <a:masterClrMapping/>
  </p:clrMapOvr>
  <p:transition xmlns:p14="http://schemas.microsoft.com/office/powerpoint/2010/main"/>
</p:sldLayout>
</file>

<file path=ppt/slideLayouts/slideLayout4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3537786"/>
      </p:ext>
    </p:extLst>
  </p:cSld>
  <p:clrMapOvr>
    <a:masterClrMapping/>
  </p:clrMapOvr>
  <p:transition xmlns:p14="http://schemas.microsoft.com/office/powerpoint/2010/main"/>
</p:sldLayout>
</file>

<file path=ppt/slideLayouts/slideLayout4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0506886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509780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9797828"/>
      </p:ext>
    </p:extLst>
  </p:cSld>
  <p:clrMapOvr>
    <a:masterClrMapping/>
  </p:clrMapOvr>
  <p:transition xmlns:p14="http://schemas.microsoft.com/office/powerpoint/2010/main"/>
</p:sldLayout>
</file>

<file path=ppt/slideLayouts/slideLayout4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687411"/>
      </p:ext>
    </p:extLst>
  </p:cSld>
  <p:clrMapOvr>
    <a:masterClrMapping/>
  </p:clrMapOvr>
  <p:transition xmlns:p14="http://schemas.microsoft.com/office/powerpoint/2010/main"/>
</p:sldLayout>
</file>

<file path=ppt/slideLayouts/slideLayout4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36481783"/>
      </p:ext>
    </p:extLst>
  </p:cSld>
  <p:clrMapOvr>
    <a:masterClrMapping/>
  </p:clrMapOvr>
  <p:transition xmlns:p14="http://schemas.microsoft.com/office/powerpoint/2010/main"/>
</p:sldLayout>
</file>

<file path=ppt/slideLayouts/slideLayout4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37115759"/>
      </p:ext>
    </p:extLst>
  </p:cSld>
  <p:clrMapOvr>
    <a:masterClrMapping/>
  </p:clrMapOvr>
  <p:transition xmlns:p14="http://schemas.microsoft.com/office/powerpoint/2010/main"/>
</p:sldLayout>
</file>

<file path=ppt/slideLayouts/slideLayout4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05426430"/>
      </p:ext>
    </p:extLst>
  </p:cSld>
  <p:clrMapOvr>
    <a:masterClrMapping/>
  </p:clrMapOvr>
  <p:transition xmlns:p14="http://schemas.microsoft.com/office/powerpoint/2010/main"/>
</p:sldLayout>
</file>

<file path=ppt/slideLayouts/slideLayout4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6323045"/>
      </p:ext>
    </p:extLst>
  </p:cSld>
  <p:clrMapOvr>
    <a:masterClrMapping/>
  </p:clrMapOvr>
  <p:transition xmlns:p14="http://schemas.microsoft.com/office/powerpoint/2010/main"/>
</p:sldLayout>
</file>

<file path=ppt/slideLayouts/slideLayout4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89705005"/>
      </p:ext>
    </p:extLst>
  </p:cSld>
  <p:clrMapOvr>
    <a:masterClrMapping/>
  </p:clrMapOvr>
  <p:transition xmlns:p14="http://schemas.microsoft.com/office/powerpoint/2010/main"/>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4717988"/>
      </p:ext>
    </p:extLst>
  </p:cSld>
  <p:clrMapOvr>
    <a:masterClrMapping/>
  </p:clrMapOvr>
  <p:transition xmlns:p14="http://schemas.microsoft.com/office/powerpoint/2010/main"/>
</p:sldLayout>
</file>

<file path=ppt/slideLayouts/slideLayout4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6416483"/>
      </p:ext>
    </p:extLst>
  </p:cSld>
  <p:clrMapOvr>
    <a:masterClrMapping/>
  </p:clrMapOvr>
  <p:transition xmlns:p14="http://schemas.microsoft.com/office/powerpoint/2010/main"/>
</p:sldLayout>
</file>

<file path=ppt/slideLayouts/slideLayout4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7279442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256271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937537"/>
      </p:ext>
    </p:extLst>
  </p:cSld>
  <p:clrMapOvr>
    <a:masterClrMapping/>
  </p:clrMapOvr>
  <p:transition xmlns:p14="http://schemas.microsoft.com/office/powerpoint/2010/main"/>
</p:sldLayout>
</file>

<file path=ppt/slideLayouts/slideLayout4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5162539"/>
      </p:ext>
    </p:extLst>
  </p:cSld>
  <p:clrMapOvr>
    <a:masterClrMapping/>
  </p:clrMapOvr>
  <p:transition xmlns:p14="http://schemas.microsoft.com/office/powerpoint/2010/main"/>
</p:sldLayout>
</file>

<file path=ppt/slideLayouts/slideLayout4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308808"/>
      </p:ext>
    </p:extLst>
  </p:cSld>
  <p:clrMapOvr>
    <a:masterClrMapping/>
  </p:clrMapOvr>
  <p:transition xmlns:p14="http://schemas.microsoft.com/office/powerpoint/2010/main"/>
</p:sldLayout>
</file>

<file path=ppt/slideLayouts/slideLayout4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6980890"/>
      </p:ext>
    </p:extLst>
  </p:cSld>
  <p:clrMapOvr>
    <a:masterClrMapping/>
  </p:clrMapOvr>
  <p:transition xmlns:p14="http://schemas.microsoft.com/office/powerpoint/2010/main"/>
</p:sldLayout>
</file>

<file path=ppt/slideLayouts/slideLayout4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3988946"/>
      </p:ext>
    </p:extLst>
  </p:cSld>
  <p:clrMapOvr>
    <a:masterClrMapping/>
  </p:clrMapOvr>
  <p:transition xmlns:p14="http://schemas.microsoft.com/office/powerpoint/2010/main"/>
</p:sldLayout>
</file>

<file path=ppt/slideLayouts/slideLayout4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8647741"/>
      </p:ext>
    </p:extLst>
  </p:cSld>
  <p:clrMapOvr>
    <a:masterClrMapping/>
  </p:clrMapOvr>
  <p:transition xmlns:p14="http://schemas.microsoft.com/office/powerpoint/2010/main"/>
</p:sldLayout>
</file>

<file path=ppt/slideLayouts/slideLayout4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71201208"/>
      </p:ext>
    </p:extLst>
  </p:cSld>
  <p:clrMapOvr>
    <a:masterClrMapping/>
  </p:clrMapOvr>
  <p:transition xmlns:p14="http://schemas.microsoft.com/office/powerpoint/2010/main"/>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5527571"/>
      </p:ext>
    </p:extLst>
  </p:cSld>
  <p:clrMapOvr>
    <a:masterClrMapping/>
  </p:clrMapOvr>
  <p:transition xmlns:p14="http://schemas.microsoft.com/office/powerpoint/2010/main"/>
</p:sldLayout>
</file>

<file path=ppt/slideLayouts/slideLayout4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9288646"/>
      </p:ext>
    </p:extLst>
  </p:cSld>
  <p:clrMapOvr>
    <a:masterClrMapping/>
  </p:clrMapOvr>
  <p:transition xmlns:p14="http://schemas.microsoft.com/office/powerpoint/2010/main"/>
</p:sldLayout>
</file>

<file path=ppt/slideLayouts/slideLayout4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222693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016359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4337019"/>
      </p:ext>
    </p:extLst>
  </p:cSld>
  <p:clrMapOvr>
    <a:masterClrMapping/>
  </p:clrMapOvr>
  <p:transition xmlns:p14="http://schemas.microsoft.com/office/powerpoint/2010/main"/>
</p:sldLayout>
</file>

<file path=ppt/slideLayouts/slideLayout4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7919133"/>
      </p:ext>
    </p:extLst>
  </p:cSld>
  <p:clrMapOvr>
    <a:masterClrMapping/>
  </p:clrMapOvr>
  <p:transition xmlns:p14="http://schemas.microsoft.com/office/powerpoint/2010/main"/>
</p:sldLayout>
</file>

<file path=ppt/slideLayouts/slideLayout4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4680724"/>
      </p:ext>
    </p:extLst>
  </p:cSld>
  <p:clrMapOvr>
    <a:masterClrMapping/>
  </p:clrMapOvr>
  <p:transition xmlns:p14="http://schemas.microsoft.com/office/powerpoint/2010/main"/>
</p:sldLayout>
</file>

<file path=ppt/slideLayouts/slideLayout4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59304157"/>
      </p:ext>
    </p:extLst>
  </p:cSld>
  <p:clrMapOvr>
    <a:masterClrMapping/>
  </p:clrMapOvr>
  <p:transition xmlns:p14="http://schemas.microsoft.com/office/powerpoint/2010/main"/>
</p:sldLayout>
</file>

<file path=ppt/slideLayouts/slideLayout4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4243055"/>
      </p:ext>
    </p:extLst>
  </p:cSld>
  <p:clrMapOvr>
    <a:masterClrMapping/>
  </p:clrMapOvr>
  <p:transition xmlns:p14="http://schemas.microsoft.com/office/powerpoint/2010/main"/>
</p:sldLayout>
</file>

<file path=ppt/slideLayouts/slideLayout4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4108516"/>
      </p:ext>
    </p:extLst>
  </p:cSld>
  <p:clrMapOvr>
    <a:masterClrMapping/>
  </p:clrMapOvr>
  <p:transition xmlns:p14="http://schemas.microsoft.com/office/powerpoint/2010/main"/>
</p:sldLayout>
</file>

<file path=ppt/slideLayouts/slideLayout4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1469287"/>
      </p:ext>
    </p:extLst>
  </p:cSld>
  <p:clrMapOvr>
    <a:masterClrMapping/>
  </p:clrMapOvr>
  <p:transition xmlns:p14="http://schemas.microsoft.com/office/powerpoint/2010/main"/>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7447674"/>
      </p:ext>
    </p:extLst>
  </p:cSld>
  <p:clrMapOvr>
    <a:masterClrMapping/>
  </p:clrMapOvr>
  <p:transition xmlns:p14="http://schemas.microsoft.com/office/powerpoint/2010/main"/>
</p:sldLayout>
</file>

<file path=ppt/slideLayouts/slideLayout4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12093199"/>
      </p:ext>
    </p:extLst>
  </p:cSld>
  <p:clrMapOvr>
    <a:masterClrMapping/>
  </p:clrMapOvr>
  <p:transition xmlns:p14="http://schemas.microsoft.com/office/powerpoint/2010/main"/>
</p:sldLayout>
</file>

<file path=ppt/slideLayouts/slideLayout46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US" dirty="0"/>
          </a:p>
        </p:txBody>
      </p:sp>
      <p:sp>
        <p:nvSpPr>
          <p:cNvPr id="3" name="Rectangle 4"/>
          <p:cNvSpPr>
            <a:spLocks noGrp="1" noChangeArrowheads="1"/>
          </p:cNvSpPr>
          <p:nvPr>
            <p:ph type="dt" sz="half" idx="10"/>
          </p:nvPr>
        </p:nvSpPr>
        <p:spPr>
          <a:ln/>
        </p:spPr>
        <p:txBody>
          <a:bodyPr/>
          <a:lstStyle>
            <a:lvl1pPr>
              <a:defRPr/>
            </a:lvl1pPr>
          </a:lstStyle>
          <a:p>
            <a:pPr>
              <a:defRPr/>
            </a:pPr>
            <a:r>
              <a:rPr lang="en-US">
                <a:solidFill>
                  <a:srgbClr val="000000"/>
                </a:solidFill>
                <a:latin typeface="Garamond"/>
              </a:rPr>
              <a:t>Efficient Runahead Execution</a:t>
            </a: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FA805D39-8A99-3244-8F9A-372BEEBCCDC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32952734"/>
      </p:ext>
    </p:extLst>
  </p:cSld>
  <p:clrMapOvr>
    <a:masterClrMapping/>
  </p:clrMapOvr>
  <p:transition xmlns:p14="http://schemas.microsoft.com/office/powerpoint/2010/main"/>
</p:sldLayout>
</file>

<file path=ppt/slideLayouts/slideLayout4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187035"/>
            <a:ext cx="8610600" cy="1066800"/>
          </a:xfr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4"/>
          <p:cNvSpPr>
            <a:spLocks noGrp="1" noChangeArrowheads="1"/>
          </p:cNvSpPr>
          <p:nvPr>
            <p:ph type="dt" sz="half" idx="10"/>
          </p:nvPr>
        </p:nvSpPr>
        <p:spPr>
          <a:ln/>
        </p:spPr>
        <p:txBody>
          <a:bodyPr/>
          <a:lstStyle>
            <a:lvl1pPr>
              <a:defRPr/>
            </a:lvl1pPr>
          </a:lstStyle>
          <a:p>
            <a:pPr>
              <a:defRPr/>
            </a:pPr>
            <a:r>
              <a:rPr lang="en-US">
                <a:solidFill>
                  <a:srgbClr val="000000"/>
                </a:solidFill>
                <a:latin typeface="Garamond"/>
              </a:rPr>
              <a:t>Efficient Runahead Execution</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3B529F8-9DA9-694E-B83F-60BEDEBD4A6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40815042"/>
      </p:ext>
    </p:extLst>
  </p:cSld>
  <p:clrMapOvr>
    <a:masterClrMapping/>
  </p:clrMapOvr>
  <p:transition xmlns:p14="http://schemas.microsoft.com/office/powerpoint/2010/main"/>
</p:sldLayout>
</file>

<file path=ppt/slideLayouts/slideLayout4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r>
              <a:rPr lang="en-US">
                <a:solidFill>
                  <a:srgbClr val="000000"/>
                </a:solidFill>
                <a:latin typeface="Garamond"/>
              </a:rPr>
              <a:t>Efficient Runahead Execution</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5141F8A-872E-3646-89B6-55BA95B3FC0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72935299"/>
      </p:ext>
    </p:extLst>
  </p:cSld>
  <p:clrMapOvr>
    <a:masterClrMapping/>
  </p:clrMapOvr>
  <p:transition xmlns:p14="http://schemas.microsoft.com/office/powerpoint/2010/main"/>
</p:sldLayout>
</file>

<file path=ppt/slideLayouts/slideLayout4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r>
              <a:rPr lang="en-US">
                <a:solidFill>
                  <a:srgbClr val="000000"/>
                </a:solidFill>
                <a:latin typeface="Garamond"/>
              </a:rPr>
              <a:t>Efficient Runahead Execution</a:t>
            </a: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C0E43D1-58FC-C14A-A9F0-BDD7AF04373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49677301"/>
      </p:ext>
    </p:extLst>
  </p:cSld>
  <p:clrMapOvr>
    <a:masterClrMapping/>
  </p:clrMapOvr>
  <p:transition xmlns:p14="http://schemas.microsoft.com/office/powerpoint/2010/main"/>
</p:sldLayout>
</file>

<file path=ppt/slideLayouts/slideLayout4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r>
              <a:rPr lang="en-US">
                <a:solidFill>
                  <a:srgbClr val="000000"/>
                </a:solidFill>
                <a:latin typeface="Garamond"/>
              </a:rPr>
              <a:t>Efficient Runahead Execution</a:t>
            </a: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16F46380-4E56-A244-BA59-54B74623B86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98392996"/>
      </p:ext>
    </p:extLst>
  </p:cSld>
  <p:clrMapOvr>
    <a:masterClrMapping/>
  </p:clrMapOvr>
  <p:transition xmlns:p14="http://schemas.microsoft.com/office/powerpoint/2010/main"/>
</p:sldLayout>
</file>

<file path=ppt/slideLayouts/slideLayout4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r>
              <a:rPr lang="en-US">
                <a:solidFill>
                  <a:srgbClr val="000000"/>
                </a:solidFill>
                <a:latin typeface="Garamond"/>
              </a:rPr>
              <a:t>Efficient Runahead Execution</a:t>
            </a: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8C1D5ED1-33F2-2645-AF95-92848C05572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16877022"/>
      </p:ext>
    </p:extLst>
  </p:cSld>
  <p:clrMapOvr>
    <a:masterClrMapping/>
  </p:clrMapOvr>
  <p:transition xmlns:p14="http://schemas.microsoft.com/office/powerpoint/2010/main"/>
</p:sldLayout>
</file>

<file path=ppt/slideLayouts/slideLayout4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r>
              <a:rPr lang="en-US">
                <a:solidFill>
                  <a:srgbClr val="000000"/>
                </a:solidFill>
                <a:latin typeface="Garamond"/>
              </a:rPr>
              <a:t>Efficient Runahead Execution</a:t>
            </a: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3EC164A4-5DB4-2D45-ADFF-1E3FBB6A1F9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03434297"/>
      </p:ext>
    </p:extLst>
  </p:cSld>
  <p:clrMapOvr>
    <a:masterClrMapping/>
  </p:clrMapOvr>
  <p:transition xmlns:p14="http://schemas.microsoft.com/office/powerpoint/2010/main"/>
</p:sldLayout>
</file>

<file path=ppt/slideLayouts/slideLayout4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a:solidFill>
                  <a:srgbClr val="000000"/>
                </a:solidFill>
                <a:latin typeface="Garamond"/>
              </a:rPr>
              <a:t>Efficient Runahead Execution</a:t>
            </a: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D2178E3-A4E9-8C44-9376-46FFDE548E8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73007563"/>
      </p:ext>
    </p:extLst>
  </p:cSld>
  <p:clrMapOvr>
    <a:masterClrMapping/>
  </p:clrMapOvr>
  <p:transition xmlns:p14="http://schemas.microsoft.com/office/powerpoint/2010/main"/>
</p:sldLayout>
</file>

<file path=ppt/slideLayouts/slideLayout4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a:solidFill>
                  <a:srgbClr val="000000"/>
                </a:solidFill>
                <a:latin typeface="Garamond"/>
              </a:rPr>
              <a:t>Efficient Runahead Execution</a:t>
            </a: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299267F-2B60-1142-AD94-1D907EA9F26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88587792"/>
      </p:ext>
    </p:extLst>
  </p:cSld>
  <p:clrMapOvr>
    <a:masterClrMapping/>
  </p:clrMapOvr>
  <p:transition xmlns:p14="http://schemas.microsoft.com/office/powerpoint/2010/main"/>
</p:sldLayout>
</file>

<file path=ppt/slideLayouts/slideLayout4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a:solidFill>
                  <a:srgbClr val="000000"/>
                </a:solidFill>
                <a:latin typeface="Garamond"/>
              </a:rPr>
              <a:t>Efficient Runahead Execution</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A1BE77B-E84C-FA4C-AF81-38E30AF71D8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7663478"/>
      </p:ext>
    </p:extLst>
  </p:cSld>
  <p:clrMapOvr>
    <a:masterClrMapping/>
  </p:clrMapOvr>
  <p:transition xmlns:p14="http://schemas.microsoft.com/office/powerpoint/2010/main"/>
</p:sldLayout>
</file>

<file path=ppt/slideLayouts/slideLayout4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a:solidFill>
                  <a:srgbClr val="000000"/>
                </a:solidFill>
                <a:latin typeface="Garamond"/>
              </a:rPr>
              <a:t>Efficient Runahead Execution</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5B27964-A99D-DB4D-8E5A-4012C286071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63640648"/>
      </p:ext>
    </p:extLst>
  </p:cSld>
  <p:clrMapOvr>
    <a:masterClrMapping/>
  </p:clrMapOvr>
  <p:transition xmlns:p14="http://schemas.microsoft.com/office/powerpoint/2010/main"/>
</p:sldLayout>
</file>

<file path=ppt/slideLayouts/slideLayout4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6B4C4BB4-B804-0A46-91EB-1C5EA2C8E22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02875859"/>
      </p:ext>
    </p:extLst>
  </p:cSld>
  <p:clrMapOvr>
    <a:masterClrMapping/>
  </p:clrMapOvr>
  <p:transition xmlns:p14="http://schemas.microsoft.com/office/powerpoint/2010/main"/>
</p:sldLayout>
</file>

<file path=ppt/slideLayouts/slideLayout4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60169019-BB41-6245-A1FF-2891AF14670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76382570"/>
      </p:ext>
    </p:extLst>
  </p:cSld>
  <p:clrMapOvr>
    <a:masterClrMapping/>
  </p:clrMapOvr>
  <p:transition xmlns:p14="http://schemas.microsoft.com/office/powerpoint/2010/main"/>
</p:sldLayout>
</file>

<file path=ppt/slideLayouts/slideLayout4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0409D90B-F346-3C42-AD18-18315DB002F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46499044"/>
      </p:ext>
    </p:extLst>
  </p:cSld>
  <p:clrMapOvr>
    <a:masterClrMapping/>
  </p:clrMapOvr>
  <p:transition xmlns:p14="http://schemas.microsoft.com/office/powerpoint/2010/main"/>
</p:sldLayout>
</file>

<file path=ppt/slideLayouts/slideLayout4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1B757EB-4A8B-1044-BBB4-CE4A4AF1393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45319953"/>
      </p:ext>
    </p:extLst>
  </p:cSld>
  <p:clrMapOvr>
    <a:masterClrMapping/>
  </p:clrMapOvr>
  <p:transition xmlns:p14="http://schemas.microsoft.com/office/powerpoint/2010/main"/>
</p:sldLayout>
</file>

<file path=ppt/slideLayouts/slideLayout4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5A9F90F7-73ED-7745-B383-3C29FF1DE0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51196806"/>
      </p:ext>
    </p:extLst>
  </p:cSld>
  <p:clrMapOvr>
    <a:masterClrMapping/>
  </p:clrMapOvr>
  <p:transition xmlns:p14="http://schemas.microsoft.com/office/powerpoint/2010/main"/>
</p:sldLayout>
</file>

<file path=ppt/slideLayouts/slideLayout4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BDCCB94D-0191-4749-BCBF-0FEB50E6ED5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19098777"/>
      </p:ext>
    </p:extLst>
  </p:cSld>
  <p:clrMapOvr>
    <a:masterClrMapping/>
  </p:clrMapOvr>
  <p:transition xmlns:p14="http://schemas.microsoft.com/office/powerpoint/2010/main"/>
</p:sldLayout>
</file>

<file path=ppt/slideLayouts/slideLayout4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E5D36DF0-1835-D14D-9D16-04855C8F5B9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16210223"/>
      </p:ext>
    </p:extLst>
  </p:cSld>
  <p:clrMapOvr>
    <a:masterClrMapping/>
  </p:clrMapOvr>
  <p:transition xmlns:p14="http://schemas.microsoft.com/office/powerpoint/2010/main"/>
</p:sldLayout>
</file>

<file path=ppt/slideLayouts/slideLayout4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94D1BA1E-770A-6D4D-A1FD-36213ED27A6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58150526"/>
      </p:ext>
    </p:extLst>
  </p:cSld>
  <p:clrMapOvr>
    <a:masterClrMapping/>
  </p:clrMapOvr>
  <p:transition xmlns:p14="http://schemas.microsoft.com/office/powerpoint/2010/main"/>
</p:sldLayout>
</file>

<file path=ppt/slideLayouts/slideLayout4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D341FD7C-1AE1-0545-9494-DFC5ABA6D89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22430744"/>
      </p:ext>
    </p:extLst>
  </p:cSld>
  <p:clrMapOvr>
    <a:masterClrMapping/>
  </p:clrMapOvr>
  <p:transition xmlns:p14="http://schemas.microsoft.com/office/powerpoint/2010/main"/>
</p:sldLayout>
</file>

<file path=ppt/slideLayouts/slideLayout4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DDD92E9B-C169-A540-8BBA-E3CEA95B47A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57136022"/>
      </p:ext>
    </p:extLst>
  </p:cSld>
  <p:clrMapOvr>
    <a:masterClrMapping/>
  </p:clrMapOvr>
  <p:transition xmlns:p14="http://schemas.microsoft.com/office/powerpoint/2010/main"/>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FE53C06E-1BA5-454B-AA9A-B7A05D87FBA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4466803"/>
      </p:ext>
    </p:extLst>
  </p:cSld>
  <p:clrMapOvr>
    <a:masterClrMapping/>
  </p:clrMapOvr>
  <p:transition xmlns:p14="http://schemas.microsoft.com/office/powerpoint/2010/main"/>
</p:sldLayout>
</file>

<file path=ppt/slideLayouts/slideLayout489.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228600" y="1371600"/>
            <a:ext cx="8610600" cy="4876800"/>
          </a:xfrm>
        </p:spPr>
        <p:txBody>
          <a:bodyPr/>
          <a:lstStyle/>
          <a:p>
            <a:pPr lvl="0"/>
            <a:endParaRPr lang="en-US" noProof="0" smtClean="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8716A9FA-F86C-8242-A499-74AAE058860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73084447"/>
      </p:ext>
    </p:extLst>
  </p:cSld>
  <p:clrMapOvr>
    <a:masterClrMapping/>
  </p:clrMapOvr>
  <p:transition xmlns:p14="http://schemas.microsoft.com/office/powerpoint/2010/main"/>
</p:sldLayout>
</file>

<file path=ppt/slideLayouts/slideLayout490.xml><?xml version="1.0" encoding="utf-8"?>
<p:sldLayout xmlns:a="http://schemas.openxmlformats.org/drawingml/2006/main" xmlns:r="http://schemas.openxmlformats.org/officeDocument/2006/relationships" xmlns:p="http://schemas.openxmlformats.org/presentationml/2006/main" showMasterSp="0" type="tx">
  <p:cSld name="Bullet">
    <p:bg>
      <p:bgPr>
        <a:solidFill>
          <a:srgbClr val="FFFFFF"/>
        </a:solidFill>
        <a:effectLst/>
      </p:bgPr>
    </p:bg>
    <p:spTree>
      <p:nvGrpSpPr>
        <p:cNvPr id="1" name=""/>
        <p:cNvGrpSpPr/>
        <p:nvPr/>
      </p:nvGrpSpPr>
      <p:grpSpPr>
        <a:xfrm>
          <a:off x="0" y="0"/>
          <a:ext cx="0" cy="0"/>
          <a:chOff x="0" y="0"/>
          <a:chExt cx="0" cy="0"/>
        </a:xfrm>
      </p:grpSpPr>
      <p:sp>
        <p:nvSpPr>
          <p:cNvPr id="18" name="Shape 18"/>
          <p:cNvSpPr>
            <a:spLocks noGrp="1"/>
          </p:cNvSpPr>
          <p:nvPr>
            <p:ph type="title"/>
          </p:nvPr>
        </p:nvSpPr>
        <p:spPr>
          <a:prstGeom prst="rect">
            <a:avLst/>
          </a:prstGeom>
        </p:spPr>
        <p:txBody>
          <a:bodyPr/>
          <a:lstStyle/>
          <a:p>
            <a:pPr lvl="0">
              <a:defRPr sz="1800" spc="0"/>
            </a:pPr>
            <a:r>
              <a:rPr sz="3500" spc="-34"/>
              <a:t>Title Text</a:t>
            </a:r>
          </a:p>
        </p:txBody>
      </p:sp>
      <p:sp>
        <p:nvSpPr>
          <p:cNvPr id="19" name="Shape 19"/>
          <p:cNvSpPr>
            <a:spLocks noGrp="1"/>
          </p:cNvSpPr>
          <p:nvPr>
            <p:ph type="body" idx="1"/>
          </p:nvPr>
        </p:nvSpPr>
        <p:spPr>
          <a:xfrm>
            <a:off x="553641" y="1360884"/>
            <a:ext cx="8027789" cy="5025628"/>
          </a:xfrm>
          <a:prstGeom prst="rect">
            <a:avLst/>
          </a:prstGeom>
        </p:spPr>
        <p:txBody>
          <a:bodyPr/>
          <a:lstStyle>
            <a:lvl1pPr marL="162579" indent="-162579">
              <a:lnSpc>
                <a:spcPct val="110000"/>
              </a:lnSpc>
              <a:spcBef>
                <a:spcPts val="1287"/>
              </a:spcBef>
              <a:buClr>
                <a:srgbClr val="3B5998"/>
              </a:buClr>
              <a:buSzPct val="65000"/>
              <a:buFont typeface="Lucida Grande"/>
              <a:buChar char="▪"/>
              <a:defRPr sz="2100" spc="-64">
                <a:solidFill>
                  <a:srgbClr val="000000"/>
                </a:solidFill>
                <a:latin typeface="+mn-lt"/>
                <a:ea typeface="+mn-ea"/>
                <a:cs typeface="+mn-cs"/>
                <a:sym typeface="Vista Sans OT Reg"/>
              </a:defRPr>
            </a:lvl1pPr>
            <a:lvl2pPr marL="363792" indent="-181080">
              <a:lnSpc>
                <a:spcPct val="110000"/>
              </a:lnSpc>
              <a:spcBef>
                <a:spcPts val="1060"/>
              </a:spcBef>
              <a:buClr>
                <a:srgbClr val="9A9A9A"/>
              </a:buClr>
              <a:buFont typeface="Lucida Grande"/>
              <a:buChar char="▪"/>
              <a:defRPr sz="2100" spc="-64">
                <a:solidFill>
                  <a:srgbClr val="000000"/>
                </a:solidFill>
                <a:latin typeface="+mn-lt"/>
                <a:ea typeface="+mn-ea"/>
                <a:cs typeface="+mn-cs"/>
                <a:sym typeface="Vista Sans OT Reg"/>
              </a:defRPr>
            </a:lvl2pPr>
            <a:lvl3pPr marL="527279" indent="-133005">
              <a:lnSpc>
                <a:spcPct val="110000"/>
              </a:lnSpc>
              <a:spcBef>
                <a:spcPts val="1060"/>
              </a:spcBef>
              <a:buClr>
                <a:srgbClr val="9A9A9A"/>
              </a:buClr>
              <a:buSzPct val="54999"/>
              <a:buFont typeface="Lucida Grande"/>
              <a:buChar char="▪"/>
              <a:defRPr sz="2000" spc="-59">
                <a:solidFill>
                  <a:srgbClr val="000000"/>
                </a:solidFill>
                <a:latin typeface="+mn-lt"/>
                <a:ea typeface="+mn-ea"/>
                <a:cs typeface="+mn-cs"/>
                <a:sym typeface="Vista Sans OT Reg"/>
              </a:defRPr>
            </a:lvl3pPr>
            <a:lvl4pPr marL="704382" indent="-137012">
              <a:lnSpc>
                <a:spcPct val="110000"/>
              </a:lnSpc>
              <a:spcBef>
                <a:spcPts val="1060"/>
              </a:spcBef>
              <a:buClr>
                <a:srgbClr val="9A9A9A"/>
              </a:buClr>
              <a:buSzPct val="45000"/>
              <a:buFont typeface="Lucida Grande"/>
              <a:buChar char="▪"/>
              <a:defRPr sz="2000" spc="-59">
                <a:solidFill>
                  <a:srgbClr val="000000"/>
                </a:solidFill>
                <a:latin typeface="+mn-lt"/>
                <a:ea typeface="+mn-ea"/>
                <a:cs typeface="+mn-cs"/>
                <a:sym typeface="Vista Sans OT Reg"/>
              </a:defRPr>
            </a:lvl4pPr>
            <a:lvl5pPr marL="878158" indent="-120987">
              <a:lnSpc>
                <a:spcPct val="110000"/>
              </a:lnSpc>
              <a:spcBef>
                <a:spcPts val="1060"/>
              </a:spcBef>
              <a:buClr>
                <a:srgbClr val="9A9A9A"/>
              </a:buClr>
              <a:buFont typeface="Lucida Grande"/>
              <a:buChar char="▪"/>
              <a:defRPr sz="1800" spc="-55">
                <a:solidFill>
                  <a:srgbClr val="000000"/>
                </a:solidFill>
                <a:latin typeface="+mn-lt"/>
                <a:ea typeface="+mn-ea"/>
                <a:cs typeface="+mn-cs"/>
                <a:sym typeface="Vista Sans OT Reg"/>
              </a:defRPr>
            </a:lvl5pPr>
          </a:lstStyle>
          <a:p>
            <a:pPr lvl="0">
              <a:defRPr sz="1800" spc="0"/>
            </a:pPr>
            <a:r>
              <a:rPr sz="2100" spc="-64"/>
              <a:t>Body Level One</a:t>
            </a:r>
          </a:p>
          <a:p>
            <a:pPr lvl="1">
              <a:defRPr sz="1800" spc="0"/>
            </a:pPr>
            <a:r>
              <a:rPr sz="2100" spc="-64"/>
              <a:t>Body Level Two</a:t>
            </a:r>
          </a:p>
          <a:p>
            <a:pPr lvl="2">
              <a:defRPr sz="1800" spc="0"/>
            </a:pPr>
            <a:r>
              <a:rPr sz="2000" spc="-59"/>
              <a:t>Body Level Three</a:t>
            </a:r>
          </a:p>
          <a:p>
            <a:pPr lvl="3">
              <a:defRPr sz="1800" spc="0"/>
            </a:pPr>
            <a:r>
              <a:rPr sz="2000" spc="-59"/>
              <a:t>Body Level Four</a:t>
            </a:r>
          </a:p>
          <a:p>
            <a:pPr lvl="4">
              <a:defRPr sz="1800" spc="0"/>
            </a:pPr>
            <a:r>
              <a:rPr sz="1800" spc="-55"/>
              <a:t>Body Level Five</a:t>
            </a:r>
          </a:p>
        </p:txBody>
      </p:sp>
    </p:spTree>
    <p:extLst>
      <p:ext uri="{BB962C8B-B14F-4D97-AF65-F5344CB8AC3E}">
        <p14:creationId xmlns:p14="http://schemas.microsoft.com/office/powerpoint/2010/main" val="2695844501"/>
      </p:ext>
    </p:extLst>
  </p:cSld>
  <p:clrMapOvr>
    <a:masterClrMapping/>
  </p:clrMapOvr>
  <p:transition xmlns:p14="http://schemas.microsoft.com/office/powerpoint/2010/main" spd="med"/>
</p:sldLayout>
</file>

<file path=ppt/slideLayouts/slideLayout4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2113009339"/>
      </p:ext>
    </p:extLst>
  </p:cSld>
  <p:clrMapOvr>
    <a:masterClrMapping/>
  </p:clrMapOvr>
  <p:transition xmlns:p14="http://schemas.microsoft.com/office/powerpoint/2010/main"/>
</p:sldLayout>
</file>

<file path=ppt/slideLayouts/slideLayout4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842257355"/>
      </p:ext>
    </p:extLst>
  </p:cSld>
  <p:clrMapOvr>
    <a:masterClrMapping/>
  </p:clrMapOvr>
  <p:transition xmlns:p14="http://schemas.microsoft.com/office/powerpoint/2010/main"/>
</p:sldLayout>
</file>

<file path=ppt/slideLayouts/slideLayout4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3814249059"/>
      </p:ext>
    </p:extLst>
  </p:cSld>
  <p:clrMapOvr>
    <a:masterClrMapping/>
  </p:clrMapOvr>
  <p:transition xmlns:p14="http://schemas.microsoft.com/office/powerpoint/2010/main"/>
</p:sldLayout>
</file>

<file path=ppt/slideLayouts/slideLayout4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2433839088"/>
      </p:ext>
    </p:extLst>
  </p:cSld>
  <p:clrMapOvr>
    <a:masterClrMapping/>
  </p:clrMapOvr>
  <p:transition xmlns:p14="http://schemas.microsoft.com/office/powerpoint/2010/main"/>
</p:sldLayout>
</file>

<file path=ppt/slideLayouts/slideLayout4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12622870"/>
      </p:ext>
    </p:extLst>
  </p:cSld>
  <p:clrMapOvr>
    <a:masterClrMapping/>
  </p:clrMapOvr>
  <p:transition xmlns:p14="http://schemas.microsoft.com/office/powerpoint/2010/main"/>
</p:sldLayout>
</file>

<file path=ppt/slideLayouts/slideLayout4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2087616177"/>
      </p:ext>
    </p:extLst>
  </p:cSld>
  <p:clrMapOvr>
    <a:masterClrMapping/>
  </p:clrMapOvr>
  <p:transition xmlns:p14="http://schemas.microsoft.com/office/powerpoint/2010/main"/>
</p:sldLayout>
</file>

<file path=ppt/slideLayouts/slideLayout4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2646255053"/>
      </p:ext>
    </p:extLst>
  </p:cSld>
  <p:clrMapOvr>
    <a:masterClrMapping/>
  </p:clrMapOvr>
  <p:transition xmlns:p14="http://schemas.microsoft.com/office/powerpoint/2010/main"/>
</p:sldLayout>
</file>

<file path=ppt/slideLayouts/slideLayout4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835305242"/>
      </p:ext>
    </p:extLst>
  </p:cSld>
  <p:clrMapOvr>
    <a:masterClrMapping/>
  </p:clrMapOvr>
  <p:transition xmlns:p14="http://schemas.microsoft.com/office/powerpoint/2010/main"/>
</p:sldLayout>
</file>

<file path=ppt/slideLayouts/slideLayout4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2204167407"/>
      </p:ext>
    </p:extLst>
  </p:cSld>
  <p:clrMapOvr>
    <a:masterClrMapping/>
  </p:clrMapOvr>
  <p:transition xmlns:p14="http://schemas.microsoft.com/office/powerpoint/2010/main"/>
</p:sldLayout>
</file>

<file path=ppt/slideLayouts/slideLayout5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3602476091"/>
      </p:ext>
    </p:extLst>
  </p:cSld>
  <p:clrMapOvr>
    <a:masterClrMapping/>
  </p:clrMapOvr>
  <p:transition xmlns:p14="http://schemas.microsoft.com/office/powerpoint/2010/main"/>
</p:sldLayout>
</file>

<file path=ppt/slideLayouts/slideLayout5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706093677"/>
      </p:ext>
    </p:extLst>
  </p:cSld>
  <p:clrMapOvr>
    <a:masterClrMapping/>
  </p:clrMapOvr>
  <p:transition xmlns:p14="http://schemas.microsoft.com/office/powerpoint/2010/main"/>
</p:sldLayout>
</file>

<file path=ppt/slideLayouts/slideLayout50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US" dirty="0"/>
          </a:p>
        </p:txBody>
      </p:sp>
      <p:sp>
        <p:nvSpPr>
          <p:cNvPr id="3" name="Rectangle 4"/>
          <p:cNvSpPr>
            <a:spLocks noGrp="1" noChangeArrowheads="1"/>
          </p:cNvSpPr>
          <p:nvPr>
            <p:ph type="dt" sz="half" idx="10"/>
          </p:nvPr>
        </p:nvSpPr>
        <p:spPr>
          <a:ln/>
        </p:spPr>
        <p:txBody>
          <a:bodyPr/>
          <a:lstStyle>
            <a:lvl1pPr>
              <a:defRPr/>
            </a:lvl1pPr>
          </a:lstStyle>
          <a:p>
            <a:pPr>
              <a:defRPr/>
            </a:pPr>
            <a:r>
              <a:rPr lang="en-US"/>
              <a:t>Efficient Runahead Execution</a:t>
            </a:r>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20CAF0C4-D837-6C46-94E3-5BC8E6610C9A}" type="slidenum">
              <a:rPr lang="en-US"/>
              <a:pPr>
                <a:defRPr/>
              </a:pPr>
              <a:t>‹#›</a:t>
            </a:fld>
            <a:endParaRPr lang="en-US"/>
          </a:p>
        </p:txBody>
      </p:sp>
    </p:spTree>
    <p:extLst>
      <p:ext uri="{BB962C8B-B14F-4D97-AF65-F5344CB8AC3E}">
        <p14:creationId xmlns:p14="http://schemas.microsoft.com/office/powerpoint/2010/main" val="1822636505"/>
      </p:ext>
    </p:extLst>
  </p:cSld>
  <p:clrMapOvr>
    <a:masterClrMapping/>
  </p:clrMapOvr>
  <p:transition xmlns:p14="http://schemas.microsoft.com/office/powerpoint/2010/main"/>
</p:sldLayout>
</file>

<file path=ppt/slideLayouts/slideLayout5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187035"/>
            <a:ext cx="8610600" cy="1066800"/>
          </a:xfr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4"/>
          <p:cNvSpPr>
            <a:spLocks noGrp="1" noChangeArrowheads="1"/>
          </p:cNvSpPr>
          <p:nvPr>
            <p:ph type="dt" sz="half" idx="10"/>
          </p:nvPr>
        </p:nvSpPr>
        <p:spPr>
          <a:ln/>
        </p:spPr>
        <p:txBody>
          <a:bodyPr/>
          <a:lstStyle>
            <a:lvl1pPr>
              <a:defRPr/>
            </a:lvl1pPr>
          </a:lstStyle>
          <a:p>
            <a:pPr>
              <a:defRPr/>
            </a:pPr>
            <a:r>
              <a:rPr lang="en-US"/>
              <a:t>Efficient Runahead Execution</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440BA29-F9EE-E949-A023-5C86A1DB6E97}" type="slidenum">
              <a:rPr lang="en-US"/>
              <a:pPr>
                <a:defRPr/>
              </a:pPr>
              <a:t>‹#›</a:t>
            </a:fld>
            <a:endParaRPr lang="en-US"/>
          </a:p>
        </p:txBody>
      </p:sp>
    </p:spTree>
    <p:extLst>
      <p:ext uri="{BB962C8B-B14F-4D97-AF65-F5344CB8AC3E}">
        <p14:creationId xmlns:p14="http://schemas.microsoft.com/office/powerpoint/2010/main" val="475746241"/>
      </p:ext>
    </p:extLst>
  </p:cSld>
  <p:clrMapOvr>
    <a:masterClrMapping/>
  </p:clrMapOvr>
  <p:transition xmlns:p14="http://schemas.microsoft.com/office/powerpoint/2010/main"/>
</p:sldLayout>
</file>

<file path=ppt/slideLayouts/slideLayout5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r>
              <a:rPr lang="en-US"/>
              <a:t>Efficient Runahead Execution</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5AC4AF8-F565-FA4E-8274-2B4BC4F93B5A}" type="slidenum">
              <a:rPr lang="en-US"/>
              <a:pPr>
                <a:defRPr/>
              </a:pPr>
              <a:t>‹#›</a:t>
            </a:fld>
            <a:endParaRPr lang="en-US"/>
          </a:p>
        </p:txBody>
      </p:sp>
    </p:spTree>
    <p:extLst>
      <p:ext uri="{BB962C8B-B14F-4D97-AF65-F5344CB8AC3E}">
        <p14:creationId xmlns:p14="http://schemas.microsoft.com/office/powerpoint/2010/main" val="2581815902"/>
      </p:ext>
    </p:extLst>
  </p:cSld>
  <p:clrMapOvr>
    <a:masterClrMapping/>
  </p:clrMapOvr>
  <p:transition xmlns:p14="http://schemas.microsoft.com/office/powerpoint/2010/main"/>
</p:sldLayout>
</file>

<file path=ppt/slideLayouts/slideLayout5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r>
              <a:rPr lang="en-US"/>
              <a:t>Efficient Runahead Execution</a:t>
            </a:r>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A7BD23F-ECFE-0D4D-B2E6-436DBE557B89}" type="slidenum">
              <a:rPr lang="en-US"/>
              <a:pPr>
                <a:defRPr/>
              </a:pPr>
              <a:t>‹#›</a:t>
            </a:fld>
            <a:endParaRPr lang="en-US"/>
          </a:p>
        </p:txBody>
      </p:sp>
    </p:spTree>
    <p:extLst>
      <p:ext uri="{BB962C8B-B14F-4D97-AF65-F5344CB8AC3E}">
        <p14:creationId xmlns:p14="http://schemas.microsoft.com/office/powerpoint/2010/main" val="1716858017"/>
      </p:ext>
    </p:extLst>
  </p:cSld>
  <p:clrMapOvr>
    <a:masterClrMapping/>
  </p:clrMapOvr>
  <p:transition xmlns:p14="http://schemas.microsoft.com/office/powerpoint/2010/main"/>
</p:sldLayout>
</file>

<file path=ppt/slideLayouts/slideLayout5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r>
              <a:rPr lang="en-US"/>
              <a:t>Efficient Runahead Execution</a:t>
            </a:r>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9B1B8958-2976-E04C-95F2-F7BA9969FBF0}" type="slidenum">
              <a:rPr lang="en-US"/>
              <a:pPr>
                <a:defRPr/>
              </a:pPr>
              <a:t>‹#›</a:t>
            </a:fld>
            <a:endParaRPr lang="en-US"/>
          </a:p>
        </p:txBody>
      </p:sp>
    </p:spTree>
    <p:extLst>
      <p:ext uri="{BB962C8B-B14F-4D97-AF65-F5344CB8AC3E}">
        <p14:creationId xmlns:p14="http://schemas.microsoft.com/office/powerpoint/2010/main" val="2304279795"/>
      </p:ext>
    </p:extLst>
  </p:cSld>
  <p:clrMapOvr>
    <a:masterClrMapping/>
  </p:clrMapOvr>
  <p:transition xmlns:p14="http://schemas.microsoft.com/office/powerpoint/2010/main"/>
</p:sldLayout>
</file>

<file path=ppt/slideLayouts/slideLayout5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r>
              <a:rPr lang="en-US"/>
              <a:t>Efficient Runahead Execution</a:t>
            </a:r>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5B7DA203-5F4A-D242-BFFC-E67BEF3CFE7E}" type="slidenum">
              <a:rPr lang="en-US"/>
              <a:pPr>
                <a:defRPr/>
              </a:pPr>
              <a:t>‹#›</a:t>
            </a:fld>
            <a:endParaRPr lang="en-US"/>
          </a:p>
        </p:txBody>
      </p:sp>
    </p:spTree>
    <p:extLst>
      <p:ext uri="{BB962C8B-B14F-4D97-AF65-F5344CB8AC3E}">
        <p14:creationId xmlns:p14="http://schemas.microsoft.com/office/powerpoint/2010/main" val="2528364278"/>
      </p:ext>
    </p:extLst>
  </p:cSld>
  <p:clrMapOvr>
    <a:masterClrMapping/>
  </p:clrMapOvr>
  <p:transition xmlns:p14="http://schemas.microsoft.com/office/powerpoint/2010/main"/>
</p:sldLayout>
</file>

<file path=ppt/slideLayouts/slideLayout5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r>
              <a:rPr lang="en-US"/>
              <a:t>Efficient Runahead Execution</a:t>
            </a:r>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8A497C03-D1F7-7649-B25E-C69A9A058DFB}" type="slidenum">
              <a:rPr lang="en-US"/>
              <a:pPr>
                <a:defRPr/>
              </a:pPr>
              <a:t>‹#›</a:t>
            </a:fld>
            <a:endParaRPr lang="en-US"/>
          </a:p>
        </p:txBody>
      </p:sp>
    </p:spTree>
    <p:extLst>
      <p:ext uri="{BB962C8B-B14F-4D97-AF65-F5344CB8AC3E}">
        <p14:creationId xmlns:p14="http://schemas.microsoft.com/office/powerpoint/2010/main" val="1398082797"/>
      </p:ext>
    </p:extLst>
  </p:cSld>
  <p:clrMapOvr>
    <a:masterClrMapping/>
  </p:clrMapOvr>
  <p:transition xmlns:p14="http://schemas.microsoft.com/office/powerpoint/2010/main"/>
</p:sldLayout>
</file>

<file path=ppt/slideLayouts/slideLayout5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a:t>Efficient Runahead Execution</a:t>
            </a:r>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9C9D415-29BD-5044-BE0B-B5623DC50F46}" type="slidenum">
              <a:rPr lang="en-US"/>
              <a:pPr>
                <a:defRPr/>
              </a:pPr>
              <a:t>‹#›</a:t>
            </a:fld>
            <a:endParaRPr lang="en-US"/>
          </a:p>
        </p:txBody>
      </p:sp>
    </p:spTree>
    <p:extLst>
      <p:ext uri="{BB962C8B-B14F-4D97-AF65-F5344CB8AC3E}">
        <p14:creationId xmlns:p14="http://schemas.microsoft.com/office/powerpoint/2010/main" val="1392563092"/>
      </p:ext>
    </p:extLst>
  </p:cSld>
  <p:clrMapOvr>
    <a:masterClrMapping/>
  </p:clrMapOvr>
  <p:transition xmlns:p14="http://schemas.microsoft.com/office/powerpoint/2010/main"/>
</p:sldLayout>
</file>

<file path=ppt/slideLayouts/slideLayout5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a:t>Efficient Runahead Execution</a:t>
            </a:r>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684EE9C-08F4-D945-A98A-16C395F1E5D2}" type="slidenum">
              <a:rPr lang="en-US"/>
              <a:pPr>
                <a:defRPr/>
              </a:pPr>
              <a:t>‹#›</a:t>
            </a:fld>
            <a:endParaRPr lang="en-US"/>
          </a:p>
        </p:txBody>
      </p:sp>
    </p:spTree>
    <p:extLst>
      <p:ext uri="{BB962C8B-B14F-4D97-AF65-F5344CB8AC3E}">
        <p14:creationId xmlns:p14="http://schemas.microsoft.com/office/powerpoint/2010/main" val="3070066578"/>
      </p:ext>
    </p:extLst>
  </p:cSld>
  <p:clrMapOvr>
    <a:masterClrMapping/>
  </p:clrMapOvr>
  <p:transition xmlns:p14="http://schemas.microsoft.com/office/powerpoint/2010/main"/>
</p:sldLayout>
</file>

<file path=ppt/slideLayouts/slideLayout5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a:t>Efficient Runahead Execution</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CE85E11-9A4B-6843-BC27-2F8F67338CE2}" type="slidenum">
              <a:rPr lang="en-US"/>
              <a:pPr>
                <a:defRPr/>
              </a:pPr>
              <a:t>‹#›</a:t>
            </a:fld>
            <a:endParaRPr lang="en-US"/>
          </a:p>
        </p:txBody>
      </p:sp>
    </p:spTree>
    <p:extLst>
      <p:ext uri="{BB962C8B-B14F-4D97-AF65-F5344CB8AC3E}">
        <p14:creationId xmlns:p14="http://schemas.microsoft.com/office/powerpoint/2010/main" val="2988364294"/>
      </p:ext>
    </p:extLst>
  </p:cSld>
  <p:clrMapOvr>
    <a:masterClrMapping/>
  </p:clrMapOvr>
  <p:transition xmlns:p14="http://schemas.microsoft.com/office/powerpoint/2010/main"/>
</p:sldLayout>
</file>

<file path=ppt/slideLayouts/slideLayout5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r>
              <a:rPr lang="en-US"/>
              <a:t>Efficient Runahead Execution</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344EFA6-DAD4-8B47-9894-0243E5AC196B}" type="slidenum">
              <a:rPr lang="en-US"/>
              <a:pPr>
                <a:defRPr/>
              </a:pPr>
              <a:t>‹#›</a:t>
            </a:fld>
            <a:endParaRPr lang="en-US"/>
          </a:p>
        </p:txBody>
      </p:sp>
    </p:spTree>
    <p:extLst>
      <p:ext uri="{BB962C8B-B14F-4D97-AF65-F5344CB8AC3E}">
        <p14:creationId xmlns:p14="http://schemas.microsoft.com/office/powerpoint/2010/main" val="982126204"/>
      </p:ext>
    </p:extLst>
  </p:cSld>
  <p:clrMapOvr>
    <a:masterClrMapping/>
  </p:clrMapOvr>
  <p:transition xmlns:p14="http://schemas.microsoft.com/office/powerpoint/2010/main"/>
</p:sldLayout>
</file>

<file path=ppt/slideLayouts/slideLayout5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27DA41EA-6AD8-A84E-A074-C1AD0F61773B}" type="slidenum">
              <a:rPr lang="en-US"/>
              <a:pPr>
                <a:defRPr/>
              </a:pPr>
              <a:t>‹#›</a:t>
            </a:fld>
            <a:endParaRPr lang="en-US"/>
          </a:p>
        </p:txBody>
      </p:sp>
    </p:spTree>
    <p:extLst>
      <p:ext uri="{BB962C8B-B14F-4D97-AF65-F5344CB8AC3E}">
        <p14:creationId xmlns:p14="http://schemas.microsoft.com/office/powerpoint/2010/main" val="1264077334"/>
      </p:ext>
    </p:extLst>
  </p:cSld>
  <p:clrMapOvr>
    <a:masterClrMapping/>
  </p:clrMapOvr>
  <p:transition xmlns:p14="http://schemas.microsoft.com/office/powerpoint/2010/main"/>
</p:sldLayout>
</file>

<file path=ppt/slideLayouts/slideLayout5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55EF769A-21AF-414A-93C1-6CCCC861D6AA}" type="slidenum">
              <a:rPr lang="en-US"/>
              <a:pPr>
                <a:defRPr/>
              </a:pPr>
              <a:t>‹#›</a:t>
            </a:fld>
            <a:endParaRPr lang="en-US"/>
          </a:p>
        </p:txBody>
      </p:sp>
    </p:spTree>
    <p:extLst>
      <p:ext uri="{BB962C8B-B14F-4D97-AF65-F5344CB8AC3E}">
        <p14:creationId xmlns:p14="http://schemas.microsoft.com/office/powerpoint/2010/main" val="2427296815"/>
      </p:ext>
    </p:extLst>
  </p:cSld>
  <p:clrMapOvr>
    <a:masterClrMapping/>
  </p:clrMapOvr>
  <p:transition xmlns:p14="http://schemas.microsoft.com/office/powerpoint/2010/main"/>
</p:sldLayout>
</file>

<file path=ppt/slideLayouts/slideLayout5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6BBDD30-43F7-E347-81C9-5ABCA823DB5D}" type="slidenum">
              <a:rPr lang="en-US"/>
              <a:pPr>
                <a:defRPr/>
              </a:pPr>
              <a:t>‹#›</a:t>
            </a:fld>
            <a:endParaRPr lang="en-US"/>
          </a:p>
        </p:txBody>
      </p:sp>
    </p:spTree>
    <p:extLst>
      <p:ext uri="{BB962C8B-B14F-4D97-AF65-F5344CB8AC3E}">
        <p14:creationId xmlns:p14="http://schemas.microsoft.com/office/powerpoint/2010/main" val="3225436272"/>
      </p:ext>
    </p:extLst>
  </p:cSld>
  <p:clrMapOvr>
    <a:masterClrMapping/>
  </p:clrMapOvr>
  <p:transition xmlns:p14="http://schemas.microsoft.com/office/powerpoint/2010/main"/>
</p:sldLayout>
</file>

<file path=ppt/slideLayouts/slideLayout5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A5BDAD92-39C3-FC48-BB61-090AABD77ABA}" type="slidenum">
              <a:rPr lang="en-US"/>
              <a:pPr>
                <a:defRPr/>
              </a:pPr>
              <a:t>‹#›</a:t>
            </a:fld>
            <a:endParaRPr lang="en-US"/>
          </a:p>
        </p:txBody>
      </p:sp>
    </p:spTree>
    <p:extLst>
      <p:ext uri="{BB962C8B-B14F-4D97-AF65-F5344CB8AC3E}">
        <p14:creationId xmlns:p14="http://schemas.microsoft.com/office/powerpoint/2010/main" val="2215902296"/>
      </p:ext>
    </p:extLst>
  </p:cSld>
  <p:clrMapOvr>
    <a:masterClrMapping/>
  </p:clrMapOvr>
  <p:transition xmlns:p14="http://schemas.microsoft.com/office/powerpoint/2010/main"/>
</p:sldLayout>
</file>

<file path=ppt/slideLayouts/slideLayout5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A685A976-F99D-A54B-B526-B3E0C403CB9C}" type="slidenum">
              <a:rPr lang="en-US"/>
              <a:pPr>
                <a:defRPr/>
              </a:pPr>
              <a:t>‹#›</a:t>
            </a:fld>
            <a:endParaRPr lang="en-US"/>
          </a:p>
        </p:txBody>
      </p:sp>
    </p:spTree>
    <p:extLst>
      <p:ext uri="{BB962C8B-B14F-4D97-AF65-F5344CB8AC3E}">
        <p14:creationId xmlns:p14="http://schemas.microsoft.com/office/powerpoint/2010/main" val="3266292550"/>
      </p:ext>
    </p:extLst>
  </p:cSld>
  <p:clrMapOvr>
    <a:masterClrMapping/>
  </p:clrMapOvr>
  <p:transition xmlns:p14="http://schemas.microsoft.com/office/powerpoint/2010/main"/>
</p:sldLayout>
</file>

<file path=ppt/slideLayouts/slideLayout5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D8132F35-3FFB-6045-A749-9F10694F9456}" type="slidenum">
              <a:rPr lang="en-US"/>
              <a:pPr>
                <a:defRPr/>
              </a:pPr>
              <a:t>‹#›</a:t>
            </a:fld>
            <a:endParaRPr lang="en-US"/>
          </a:p>
        </p:txBody>
      </p:sp>
    </p:spTree>
    <p:extLst>
      <p:ext uri="{BB962C8B-B14F-4D97-AF65-F5344CB8AC3E}">
        <p14:creationId xmlns:p14="http://schemas.microsoft.com/office/powerpoint/2010/main" val="1075629130"/>
      </p:ext>
    </p:extLst>
  </p:cSld>
  <p:clrMapOvr>
    <a:masterClrMapping/>
  </p:clrMapOvr>
  <p:transition xmlns:p14="http://schemas.microsoft.com/office/powerpoint/2010/main"/>
</p:sldLayout>
</file>

<file path=ppt/slideLayouts/slideLayout5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CCD07EBC-6480-9A4A-85D2-A7E2CCF9BF77}" type="slidenum">
              <a:rPr lang="en-US"/>
              <a:pPr>
                <a:defRPr/>
              </a:pPr>
              <a:t>‹#›</a:t>
            </a:fld>
            <a:endParaRPr lang="en-US"/>
          </a:p>
        </p:txBody>
      </p:sp>
    </p:spTree>
    <p:extLst>
      <p:ext uri="{BB962C8B-B14F-4D97-AF65-F5344CB8AC3E}">
        <p14:creationId xmlns:p14="http://schemas.microsoft.com/office/powerpoint/2010/main" val="4053648270"/>
      </p:ext>
    </p:extLst>
  </p:cSld>
  <p:clrMapOvr>
    <a:masterClrMapping/>
  </p:clrMapOvr>
  <p:transition xmlns:p14="http://schemas.microsoft.com/office/powerpoint/2010/main"/>
</p:sldLayout>
</file>

<file path=ppt/slideLayouts/slideLayout5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1D442D9-2A93-3048-AD6E-812CC59C86E7}" type="slidenum">
              <a:rPr lang="en-US"/>
              <a:pPr>
                <a:defRPr/>
              </a:pPr>
              <a:t>‹#›</a:t>
            </a:fld>
            <a:endParaRPr lang="en-US"/>
          </a:p>
        </p:txBody>
      </p:sp>
    </p:spTree>
    <p:extLst>
      <p:ext uri="{BB962C8B-B14F-4D97-AF65-F5344CB8AC3E}">
        <p14:creationId xmlns:p14="http://schemas.microsoft.com/office/powerpoint/2010/main" val="3387434085"/>
      </p:ext>
    </p:extLst>
  </p:cSld>
  <p:clrMapOvr>
    <a:masterClrMapping/>
  </p:clrMapOvr>
  <p:transition xmlns:p14="http://schemas.microsoft.com/office/powerpoint/2010/main"/>
</p:sldLayout>
</file>

<file path=ppt/slideLayouts/slideLayout5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7BC29692-427A-D044-9850-338DF4B6D8DA}" type="slidenum">
              <a:rPr lang="en-US"/>
              <a:pPr>
                <a:defRPr/>
              </a:pPr>
              <a:t>‹#›</a:t>
            </a:fld>
            <a:endParaRPr lang="en-US"/>
          </a:p>
        </p:txBody>
      </p:sp>
    </p:spTree>
    <p:extLst>
      <p:ext uri="{BB962C8B-B14F-4D97-AF65-F5344CB8AC3E}">
        <p14:creationId xmlns:p14="http://schemas.microsoft.com/office/powerpoint/2010/main" val="404293997"/>
      </p:ext>
    </p:extLst>
  </p:cSld>
  <p:clrMapOvr>
    <a:masterClrMapping/>
  </p:clrMapOvr>
  <p:transition xmlns:p14="http://schemas.microsoft.com/office/powerpoint/2010/main"/>
</p:sldLayout>
</file>

<file path=ppt/slideLayouts/slideLayout5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5C302519-7011-7742-869E-263EBCE94EBC}" type="slidenum">
              <a:rPr lang="en-US"/>
              <a:pPr>
                <a:defRPr/>
              </a:pPr>
              <a:t>‹#›</a:t>
            </a:fld>
            <a:endParaRPr lang="en-US"/>
          </a:p>
        </p:txBody>
      </p:sp>
    </p:spTree>
    <p:extLst>
      <p:ext uri="{BB962C8B-B14F-4D97-AF65-F5344CB8AC3E}">
        <p14:creationId xmlns:p14="http://schemas.microsoft.com/office/powerpoint/2010/main" val="4066888386"/>
      </p:ext>
    </p:extLst>
  </p:cSld>
  <p:clrMapOvr>
    <a:masterClrMapping/>
  </p:clrMapOvr>
  <p:transition xmlns:p14="http://schemas.microsoft.com/office/powerpoint/2010/main"/>
</p:sldLayout>
</file>

<file path=ppt/slideLayouts/slideLayout5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AF9E09C-CCCB-F34D-8B3D-3514A7054822}" type="slidenum">
              <a:rPr lang="en-US"/>
              <a:pPr>
                <a:defRPr/>
              </a:pPr>
              <a:t>‹#›</a:t>
            </a:fld>
            <a:endParaRPr lang="en-US"/>
          </a:p>
        </p:txBody>
      </p:sp>
    </p:spTree>
    <p:extLst>
      <p:ext uri="{BB962C8B-B14F-4D97-AF65-F5344CB8AC3E}">
        <p14:creationId xmlns:p14="http://schemas.microsoft.com/office/powerpoint/2010/main" val="1448884862"/>
      </p:ext>
    </p:extLst>
  </p:cSld>
  <p:clrMapOvr>
    <a:masterClrMapping/>
  </p:clrMapOvr>
  <p:transition xmlns:p14="http://schemas.microsoft.com/office/powerpoint/2010/main"/>
</p:sldLayout>
</file>

<file path=ppt/slideLayouts/slideLayout52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228600" y="1371600"/>
            <a:ext cx="8610600" cy="4876800"/>
          </a:xfrm>
        </p:spPr>
        <p:txBody>
          <a:bodyPr/>
          <a:lstStyle/>
          <a:p>
            <a:pPr lvl="0"/>
            <a:endParaRPr lang="en-US" noProof="0" smtClean="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6392D6-2602-0A4F-9B74-B323EC70C69E}" type="slidenum">
              <a:rPr lang="en-US"/>
              <a:pPr>
                <a:defRPr/>
              </a:pPr>
              <a:t>‹#›</a:t>
            </a:fld>
            <a:endParaRPr lang="en-US"/>
          </a:p>
        </p:txBody>
      </p:sp>
    </p:spTree>
    <p:extLst>
      <p:ext uri="{BB962C8B-B14F-4D97-AF65-F5344CB8AC3E}">
        <p14:creationId xmlns:p14="http://schemas.microsoft.com/office/powerpoint/2010/main" val="4075772528"/>
      </p:ext>
    </p:extLst>
  </p:cSld>
  <p:clrMapOvr>
    <a:masterClrMapping/>
  </p:clrMapOvr>
  <p:transition xmlns:p14="http://schemas.microsoft.com/office/powerpoint/2010/main"/>
</p:sldLayout>
</file>

<file path=ppt/slideLayouts/slideLayout5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EE72C9BE-E5F4-4C4D-A2E6-8C0248ACC52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10380503"/>
      </p:ext>
    </p:extLst>
  </p:cSld>
  <p:clrMapOvr>
    <a:masterClrMapping/>
  </p:clrMapOvr>
  <p:transition xmlns:p14="http://schemas.microsoft.com/office/powerpoint/2010/main"/>
</p:sldLayout>
</file>

<file path=ppt/slideLayouts/slideLayout5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6FF26340-CDE4-4E4A-9420-2A87E5020C2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7595100"/>
      </p:ext>
    </p:extLst>
  </p:cSld>
  <p:clrMapOvr>
    <a:masterClrMapping/>
  </p:clrMapOvr>
  <p:transition xmlns:p14="http://schemas.microsoft.com/office/powerpoint/2010/main"/>
</p:sldLayout>
</file>

<file path=ppt/slideLayouts/slideLayout5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31BF67AA-AE81-C945-8601-06951EFA2B9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37209278"/>
      </p:ext>
    </p:extLst>
  </p:cSld>
  <p:clrMapOvr>
    <a:masterClrMapping/>
  </p:clrMapOvr>
  <p:transition xmlns:p14="http://schemas.microsoft.com/office/powerpoint/2010/main"/>
</p:sldLayout>
</file>

<file path=ppt/slideLayouts/slideLayout5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CC518F6D-66A9-7548-8FEA-3AAEA8ABAE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76590316"/>
      </p:ext>
    </p:extLst>
  </p:cSld>
  <p:clrMapOvr>
    <a:masterClrMapping/>
  </p:clrMapOvr>
  <p:transition xmlns:p14="http://schemas.microsoft.com/office/powerpoint/2010/main"/>
</p:sldLayout>
</file>

<file path=ppt/slideLayouts/slideLayout5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DB0DABC3-D591-1741-A3C4-2DCAC7BE965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24963445"/>
      </p:ext>
    </p:extLst>
  </p:cSld>
  <p:clrMapOvr>
    <a:masterClrMapping/>
  </p:clrMapOvr>
  <p:transition xmlns:p14="http://schemas.microsoft.com/office/powerpoint/2010/main"/>
</p:sldLayout>
</file>

<file path=ppt/slideLayouts/slideLayout5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4240C5D0-DE20-F44C-9199-26925A0CD7F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20130493"/>
      </p:ext>
    </p:extLst>
  </p:cSld>
  <p:clrMapOvr>
    <a:masterClrMapping/>
  </p:clrMapOvr>
  <p:transition xmlns:p14="http://schemas.microsoft.com/office/powerpoint/2010/main"/>
</p:sldLayout>
</file>

<file path=ppt/slideLayouts/slideLayout5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394E95E8-6B2D-E046-9715-7EB4F7541B2C}"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4894352"/>
      </p:ext>
    </p:extLst>
  </p:cSld>
  <p:clrMapOvr>
    <a:masterClrMapping/>
  </p:clrMapOvr>
  <p:transition xmlns:p14="http://schemas.microsoft.com/office/powerpoint/2010/main"/>
</p:sldLayout>
</file>

<file path=ppt/slideLayouts/slideLayout5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C178BC5-7996-F840-84FA-40F1399D13E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38255533"/>
      </p:ext>
    </p:extLst>
  </p:cSld>
  <p:clrMapOvr>
    <a:masterClrMapping/>
  </p:clrMapOvr>
  <p:transition xmlns:p14="http://schemas.microsoft.com/office/powerpoint/2010/main"/>
</p:sldLayout>
</file>

<file path=ppt/slideLayouts/slideLayout5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9298E289-7A6A-0649-AE32-846A55D9B9B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08824946"/>
      </p:ext>
    </p:extLst>
  </p:cSld>
  <p:clrMapOvr>
    <a:masterClrMapping/>
  </p:clrMapOvr>
  <p:transition xmlns:p14="http://schemas.microsoft.com/office/powerpoint/2010/main"/>
</p:sldLayout>
</file>

<file path=ppt/slideLayouts/slideLayout5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01855882-CF79-A248-88C2-2F45B3B28F0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30487409"/>
      </p:ext>
    </p:extLst>
  </p:cSld>
  <p:clrMapOvr>
    <a:masterClrMapping/>
  </p:clrMapOvr>
  <p:transition xmlns:p14="http://schemas.microsoft.com/office/powerpoint/2010/main"/>
</p:sldLayout>
</file>

<file path=ppt/slideLayouts/slideLayout5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5FE53D0-0C84-884F-9305-71FBD632812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56029969"/>
      </p:ext>
    </p:extLst>
  </p:cSld>
  <p:clrMapOvr>
    <a:masterClrMapping/>
  </p:clrMapOvr>
  <p:transition xmlns:p14="http://schemas.microsoft.com/office/powerpoint/2010/main"/>
</p:sldLayout>
</file>

<file path=ppt/slideLayouts/slideLayout536.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228600" y="1371600"/>
            <a:ext cx="8610600" cy="4876800"/>
          </a:xfrm>
        </p:spPr>
        <p:txBody>
          <a:bodyPr/>
          <a:lstStyle/>
          <a:p>
            <a:pPr lvl="0"/>
            <a:endParaRPr lang="en-US" noProof="0" smtClean="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3A4E8666-F172-8746-A4D3-B4623EB79F0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7119164"/>
      </p:ext>
    </p:extLst>
  </p:cSld>
  <p:clrMapOvr>
    <a:masterClrMapping/>
  </p:clrMapOvr>
  <p:transition xmlns:p14="http://schemas.microsoft.com/office/powerpoint/2010/main"/>
</p:sldLayout>
</file>

<file path=ppt/slideLayouts/slideLayout53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768000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268704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20364283"/>
      </p:ext>
    </p:extLst>
  </p:cSld>
  <p:clrMapOvr>
    <a:masterClrMapping/>
  </p:clrMapOvr>
  <p:transition xmlns:p14="http://schemas.microsoft.com/office/powerpoint/2010/main"/>
</p:sldLayout>
</file>

<file path=ppt/slideLayouts/slideLayout5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00054383"/>
      </p:ext>
    </p:extLst>
  </p:cSld>
  <p:clrMapOvr>
    <a:masterClrMapping/>
  </p:clrMapOvr>
  <p:transition xmlns:p14="http://schemas.microsoft.com/office/powerpoint/2010/main"/>
</p:sldLayout>
</file>

<file path=ppt/slideLayouts/slideLayout5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5333705"/>
      </p:ext>
    </p:extLst>
  </p:cSld>
  <p:clrMapOvr>
    <a:masterClrMapping/>
  </p:clrMapOvr>
  <p:transition xmlns:p14="http://schemas.microsoft.com/office/powerpoint/2010/main"/>
</p:sldLayout>
</file>

<file path=ppt/slideLayouts/slideLayout5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08803035"/>
      </p:ext>
    </p:extLst>
  </p:cSld>
  <p:clrMapOvr>
    <a:masterClrMapping/>
  </p:clrMapOvr>
  <p:transition xmlns:p14="http://schemas.microsoft.com/office/powerpoint/2010/main"/>
</p:sldLayout>
</file>

<file path=ppt/slideLayouts/slideLayout5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2618282"/>
      </p:ext>
    </p:extLst>
  </p:cSld>
  <p:clrMapOvr>
    <a:masterClrMapping/>
  </p:clrMapOvr>
  <p:transition xmlns:p14="http://schemas.microsoft.com/office/powerpoint/2010/main"/>
</p:sldLayout>
</file>

<file path=ppt/slideLayouts/slideLayout5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86360029"/>
      </p:ext>
    </p:extLst>
  </p:cSld>
  <p:clrMapOvr>
    <a:masterClrMapping/>
  </p:clrMapOvr>
  <p:transition xmlns:p14="http://schemas.microsoft.com/office/powerpoint/2010/main"/>
</p:sldLayout>
</file>

<file path=ppt/slideLayouts/slideLayout5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68826934"/>
      </p:ext>
    </p:extLst>
  </p:cSld>
  <p:clrMapOvr>
    <a:masterClrMapping/>
  </p:clrMapOvr>
  <p:transition xmlns:p14="http://schemas.microsoft.com/office/powerpoint/2010/main"/>
</p:sldLayout>
</file>

<file path=ppt/slideLayouts/slideLayout5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8031914"/>
      </p:ext>
    </p:extLst>
  </p:cSld>
  <p:clrMapOvr>
    <a:masterClrMapping/>
  </p:clrMapOvr>
  <p:transition xmlns:p14="http://schemas.microsoft.com/office/powerpoint/2010/main"/>
</p:sldLayout>
</file>

<file path=ppt/slideLayouts/slideLayout5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59894710"/>
      </p:ext>
    </p:extLst>
  </p:cSld>
  <p:clrMapOvr>
    <a:masterClrMapping/>
  </p:clrMapOvr>
  <p:transition xmlns:p14="http://schemas.microsoft.com/office/powerpoint/2010/main"/>
</p:sldLayout>
</file>

<file path=ppt/slideLayouts/slideLayout54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727780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11292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8706453"/>
      </p:ext>
    </p:extLst>
  </p:cSld>
  <p:clrMapOvr>
    <a:masterClrMapping/>
  </p:clrMapOvr>
  <p:transition xmlns:p14="http://schemas.microsoft.com/office/powerpoint/2010/main"/>
</p:sldLayout>
</file>

<file path=ppt/slideLayouts/slideLayout5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9693918"/>
      </p:ext>
    </p:extLst>
  </p:cSld>
  <p:clrMapOvr>
    <a:masterClrMapping/>
  </p:clrMapOvr>
  <p:transition xmlns:p14="http://schemas.microsoft.com/office/powerpoint/2010/main"/>
</p:sldLayout>
</file>

<file path=ppt/slideLayouts/slideLayout5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73021594"/>
      </p:ext>
    </p:extLst>
  </p:cSld>
  <p:clrMapOvr>
    <a:masterClrMapping/>
  </p:clrMapOvr>
  <p:transition xmlns:p14="http://schemas.microsoft.com/office/powerpoint/2010/main"/>
</p:sldLayout>
</file>

<file path=ppt/slideLayouts/slideLayout5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1842770"/>
      </p:ext>
    </p:extLst>
  </p:cSld>
  <p:clrMapOvr>
    <a:masterClrMapping/>
  </p:clrMapOvr>
  <p:transition xmlns:p14="http://schemas.microsoft.com/office/powerpoint/2010/main"/>
</p:sldLayout>
</file>

<file path=ppt/slideLayouts/slideLayout5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9641316"/>
      </p:ext>
    </p:extLst>
  </p:cSld>
  <p:clrMapOvr>
    <a:masterClrMapping/>
  </p:clrMapOvr>
  <p:transition xmlns:p14="http://schemas.microsoft.com/office/powerpoint/2010/main"/>
</p:sldLayout>
</file>

<file path=ppt/slideLayouts/slideLayout5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11122003"/>
      </p:ext>
    </p:extLst>
  </p:cSld>
  <p:clrMapOvr>
    <a:masterClrMapping/>
  </p:clrMapOvr>
  <p:transition xmlns:p14="http://schemas.microsoft.com/office/powerpoint/2010/main"/>
</p:sldLayout>
</file>

<file path=ppt/slideLayouts/slideLayout5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6998866"/>
      </p:ext>
    </p:extLst>
  </p:cSld>
  <p:clrMapOvr>
    <a:masterClrMapping/>
  </p:clrMapOvr>
  <p:transition xmlns:p14="http://schemas.microsoft.com/office/powerpoint/2010/main"/>
</p:sldLayout>
</file>

<file path=ppt/slideLayouts/slideLayout5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8705585"/>
      </p:ext>
    </p:extLst>
  </p:cSld>
  <p:clrMapOvr>
    <a:masterClrMapping/>
  </p:clrMapOvr>
  <p:transition xmlns:p14="http://schemas.microsoft.com/office/powerpoint/2010/main"/>
</p:sldLayout>
</file>

<file path=ppt/slideLayouts/slideLayout5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344911"/>
      </p:ext>
    </p:extLst>
  </p:cSld>
  <p:clrMapOvr>
    <a:masterClrMapping/>
  </p:clrMapOvr>
  <p:transition xmlns:p14="http://schemas.microsoft.com/office/powerpoint/2010/main"/>
</p:sldLayout>
</file>

<file path=ppt/slideLayouts/slideLayout55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5929887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4631018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62152295"/>
      </p:ext>
    </p:extLst>
  </p:cSld>
  <p:clrMapOvr>
    <a:masterClrMapping/>
  </p:clrMapOvr>
  <p:transition xmlns:p14="http://schemas.microsoft.com/office/powerpoint/2010/main"/>
</p:sldLayout>
</file>

<file path=ppt/slideLayouts/slideLayout5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0538"/>
      </p:ext>
    </p:extLst>
  </p:cSld>
  <p:clrMapOvr>
    <a:masterClrMapping/>
  </p:clrMapOvr>
  <p:transition xmlns:p14="http://schemas.microsoft.com/office/powerpoint/2010/main"/>
</p:sldLayout>
</file>

<file path=ppt/slideLayouts/slideLayout5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8194837"/>
      </p:ext>
    </p:extLst>
  </p:cSld>
  <p:clrMapOvr>
    <a:masterClrMapping/>
  </p:clrMapOvr>
  <p:transition xmlns:p14="http://schemas.microsoft.com/office/powerpoint/2010/main"/>
</p:sldLayout>
</file>

<file path=ppt/slideLayouts/slideLayout5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89274103"/>
      </p:ext>
    </p:extLst>
  </p:cSld>
  <p:clrMapOvr>
    <a:masterClrMapping/>
  </p:clrMapOvr>
  <p:transition xmlns:p14="http://schemas.microsoft.com/office/powerpoint/2010/main"/>
</p:sldLayout>
</file>

<file path=ppt/slideLayouts/slideLayout5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9638978"/>
      </p:ext>
    </p:extLst>
  </p:cSld>
  <p:clrMapOvr>
    <a:masterClrMapping/>
  </p:clrMapOvr>
  <p:transition xmlns:p14="http://schemas.microsoft.com/office/powerpoint/2010/main"/>
</p:sldLayout>
</file>

<file path=ppt/slideLayouts/slideLayout5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5074748"/>
      </p:ext>
    </p:extLst>
  </p:cSld>
  <p:clrMapOvr>
    <a:masterClrMapping/>
  </p:clrMapOvr>
  <p:transition xmlns:p14="http://schemas.microsoft.com/office/powerpoint/2010/main"/>
</p:sldLayout>
</file>

<file path=ppt/slideLayouts/slideLayout5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6596420"/>
      </p:ext>
    </p:extLst>
  </p:cSld>
  <p:clrMapOvr>
    <a:masterClrMapping/>
  </p:clrMapOvr>
  <p:transition xmlns:p14="http://schemas.microsoft.com/office/powerpoint/2010/main"/>
</p:sldLayout>
</file>

<file path=ppt/slideLayouts/slideLayout5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013835"/>
      </p:ext>
    </p:extLst>
  </p:cSld>
  <p:clrMapOvr>
    <a:masterClrMapping/>
  </p:clrMapOvr>
  <p:transition xmlns:p14="http://schemas.microsoft.com/office/powerpoint/2010/main"/>
</p:sldLayout>
</file>

<file path=ppt/slideLayouts/slideLayout5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925222"/>
      </p:ext>
    </p:extLst>
  </p:cSld>
  <p:clrMapOvr>
    <a:masterClrMapping/>
  </p:clrMapOvr>
  <p:transition xmlns:p14="http://schemas.microsoft.com/office/powerpoint/2010/main"/>
</p:sldLayout>
</file>

<file path=ppt/slideLayouts/slideLayout57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5" name="Date Placeholder 5"/>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AAD4463F-F2C4-BD43-9CF4-0EC14BFDF8D4}" type="datetime1">
              <a:rPr lang="en-US"/>
              <a:pPr>
                <a:defRPr/>
              </a:pPr>
              <a:t>3/12/16</a:t>
            </a:fld>
            <a:endParaRPr lang="en-US"/>
          </a:p>
        </p:txBody>
      </p:sp>
      <p:sp>
        <p:nvSpPr>
          <p:cNvPr id="6" name="Footer Placeholder 9"/>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10"/>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7460E46-E011-CA4B-B460-87BF7D156767}" type="slidenum">
              <a:rPr lang="en-US"/>
              <a:pPr>
                <a:defRPr/>
              </a:pPr>
              <a:t>‹#›</a:t>
            </a:fld>
            <a:endParaRPr lang="en-US" dirty="0"/>
          </a:p>
        </p:txBody>
      </p:sp>
    </p:spTree>
    <p:extLst>
      <p:ext uri="{BB962C8B-B14F-4D97-AF65-F5344CB8AC3E}">
        <p14:creationId xmlns:p14="http://schemas.microsoft.com/office/powerpoint/2010/main" val="3531343851"/>
      </p:ext>
    </p:extLst>
  </p:cSld>
  <p:clrMapOvr>
    <a:overrideClrMapping bg1="lt1" tx1="dk1" bg2="lt2" tx2="dk2" accent1="accent1" accent2="accent2" accent3="accent3" accent4="accent4" accent5="accent5" accent6="accent6" hlink="hlink" folHlink="folHlink"/>
  </p:clrMapOvr>
</p:sldLayout>
</file>

<file path=ppt/slideLayouts/slideLayout57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4" name="Rectangle 3"/>
          <p:cNvSpPr/>
          <p:nvPr userDrawn="1"/>
        </p:nvSpPr>
        <p:spPr>
          <a:xfrm>
            <a:off x="0" y="6543675"/>
            <a:ext cx="1196975" cy="3143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5" name="Footer Placeholder 5"/>
          <p:cNvSpPr>
            <a:spLocks noGrp="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9"/>
          <p:cNvSpPr>
            <a:spLocks noGrp="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6FFB184-0EDF-4F42-861F-5CC2C08EEC50}" type="slidenum">
              <a:rPr lang="en-US"/>
              <a:pPr>
                <a:defRPr/>
              </a:pPr>
              <a:t>‹#›</a:t>
            </a:fld>
            <a:endParaRPr lang="en-US" dirty="0"/>
          </a:p>
        </p:txBody>
      </p:sp>
      <p:sp>
        <p:nvSpPr>
          <p:cNvPr id="7" name="Date Placeholder 4"/>
          <p:cNvSpPr>
            <a:spLocks noGrp="1"/>
          </p:cNvSpPr>
          <p:nvPr>
            <p:ph type="dt" sz="half" idx="12"/>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9F810F96-B0A2-3A4B-A5C0-B349BC103730}" type="datetime1">
              <a:rPr lang="en-US"/>
              <a:pPr>
                <a:defRPr/>
              </a:pPr>
              <a:t>3/12/16</a:t>
            </a:fld>
            <a:endParaRPr lang="en-US"/>
          </a:p>
        </p:txBody>
      </p:sp>
    </p:spTree>
    <p:extLst>
      <p:ext uri="{BB962C8B-B14F-4D97-AF65-F5344CB8AC3E}">
        <p14:creationId xmlns:p14="http://schemas.microsoft.com/office/powerpoint/2010/main" val="1998813599"/>
      </p:ext>
    </p:extLst>
  </p:cSld>
  <p:clrMapOvr>
    <a:overrideClrMapping bg1="lt1" tx1="dk1" bg2="lt2" tx2="dk2" accent1="accent1" accent2="accent2" accent3="accent3" accent4="accent4" accent5="accent5" accent6="accent6" hlink="hlink" folHlink="folHlink"/>
  </p:clrMapOvr>
</p:sldLayout>
</file>

<file path=ppt/slideLayouts/slideLayout57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1371600" y="0"/>
            <a:ext cx="7772399" cy="1085850"/>
          </a:xfrm>
          <a:prstGeom prst="rect">
            <a:avLst/>
          </a:prstGeom>
        </p:spPr>
        <p:txBody>
          <a:bodyPr/>
          <a:lstStyle>
            <a:lvl1pPr marL="0">
              <a:defRPr/>
            </a:lvl1pPr>
          </a:lstStyle>
          <a:p>
            <a:r>
              <a:rPr lang="en-US" dirty="0" smtClean="0"/>
              <a:t>Click to edit Master title style</a:t>
            </a:r>
            <a:endParaRPr lang="en-US" dirty="0"/>
          </a:p>
        </p:txBody>
      </p:sp>
      <p:sp>
        <p:nvSpPr>
          <p:cNvPr id="24" name="Content Placeholder 22"/>
          <p:cNvSpPr>
            <a:spLocks noGrp="1"/>
          </p:cNvSpPr>
          <p:nvPr>
            <p:ph sz="quarter" idx="11"/>
          </p:nvPr>
        </p:nvSpPr>
        <p:spPr>
          <a:xfrm>
            <a:off x="123825" y="1241652"/>
            <a:ext cx="8897938" cy="5224462"/>
          </a:xfrm>
        </p:spPr>
        <p:txBody>
          <a:bodyPr>
            <a:normAutofit/>
          </a:bodyPr>
          <a:lstStyle>
            <a:lvl1pPr>
              <a:defRPr sz="3600">
                <a:solidFill>
                  <a:schemeClr val="tx1"/>
                </a:solidFill>
                <a:latin typeface="+mj-lt"/>
              </a:defRPr>
            </a:lvl1pPr>
            <a:lvl2pPr>
              <a:defRPr sz="3200">
                <a:solidFill>
                  <a:schemeClr val="tx1"/>
                </a:solidFill>
                <a:latin typeface="+mj-lt"/>
              </a:defRPr>
            </a:lvl2pPr>
            <a:lvl3pPr>
              <a:defRPr sz="2800">
                <a:solidFill>
                  <a:schemeClr val="tx1"/>
                </a:solidFill>
                <a:latin typeface="+mj-lt"/>
              </a:defRPr>
            </a:lvl3pPr>
            <a:lvl4pPr>
              <a:defRPr sz="2400">
                <a:solidFill>
                  <a:schemeClr val="tx1"/>
                </a:solidFill>
                <a:latin typeface="+mj-lt"/>
              </a:defRPr>
            </a:lvl4pPr>
            <a:lvl5pPr>
              <a:defRPr sz="2400">
                <a:solidFill>
                  <a:schemeClr val="tx1"/>
                </a:solidFill>
                <a:latin typeface="+mj-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4"/>
          <p:cNvSpPr>
            <a:spLocks noGrp="1"/>
          </p:cNvSpPr>
          <p:nvPr>
            <p:ph type="dt" sz="half" idx="12"/>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D47AB44D-F518-5846-A0F3-D23C485E1DC1}" type="datetime1">
              <a:rPr lang="en-US"/>
              <a:pPr>
                <a:defRPr/>
              </a:pPr>
              <a:t>3/12/16</a:t>
            </a:fld>
            <a:endParaRPr lang="en-US"/>
          </a:p>
        </p:txBody>
      </p:sp>
      <p:sp>
        <p:nvSpPr>
          <p:cNvPr id="5" name="Footer Placeholder 5"/>
          <p:cNvSpPr>
            <a:spLocks noGrp="1"/>
          </p:cNvSpPr>
          <p:nvPr>
            <p:ph type="ftr" sz="quarter" idx="13"/>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6"/>
          <p:cNvSpPr>
            <a:spLocks noGrp="1"/>
          </p:cNvSpPr>
          <p:nvPr>
            <p:ph type="sldNum" sz="quarter" idx="14"/>
          </p:nvPr>
        </p:nvSpPr>
        <p:spPr/>
        <p:txBody>
          <a:bodyPr/>
          <a:lstStyle>
            <a:lvl1pPr fontAlgn="base">
              <a:spcBef>
                <a:spcPct val="0"/>
              </a:spcBef>
              <a:spcAft>
                <a:spcPct val="0"/>
              </a:spcAft>
              <a:defRPr>
                <a:ea typeface="ＭＳ Ｐゴシック" charset="0"/>
                <a:cs typeface="ＭＳ Ｐゴシック" charset="0"/>
              </a:defRPr>
            </a:lvl1pPr>
          </a:lstStyle>
          <a:p>
            <a:pPr>
              <a:defRPr/>
            </a:pPr>
            <a:fld id="{F6D417AC-0B7D-1544-9519-92C9BC378595}" type="slidenum">
              <a:rPr lang="en-US"/>
              <a:pPr>
                <a:defRPr/>
              </a:pPr>
              <a:t>‹#›</a:t>
            </a:fld>
            <a:endParaRPr lang="en-US" dirty="0"/>
          </a:p>
        </p:txBody>
      </p:sp>
    </p:spTree>
    <p:extLst>
      <p:ext uri="{BB962C8B-B14F-4D97-AF65-F5344CB8AC3E}">
        <p14:creationId xmlns:p14="http://schemas.microsoft.com/office/powerpoint/2010/main" val="3010500258"/>
      </p:ext>
    </p:extLst>
  </p:cSld>
  <p:clrMapOvr>
    <a:masterClrMapping/>
  </p:clrMapOvr>
</p:sldLayout>
</file>

<file path=ppt/slideLayouts/slideLayout57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0" y="6651625"/>
            <a:ext cx="849313" cy="206375"/>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a:solidFill>
                <a:prstClr val="black"/>
              </a:solidFill>
              <a:latin typeface="Calibri"/>
            </a:endParaRPr>
          </a:p>
        </p:txBody>
      </p:sp>
      <p:sp>
        <p:nvSpPr>
          <p:cNvPr id="2" name="Title 1"/>
          <p:cNvSpPr>
            <a:spLocks noGrp="1"/>
          </p:cNvSpPr>
          <p:nvPr>
            <p:ph type="title"/>
          </p:nvPr>
        </p:nvSpPr>
        <p:spPr>
          <a:xfrm>
            <a:off x="452628" y="767419"/>
            <a:ext cx="8085582" cy="3355848"/>
          </a:xfrm>
          <a:solidFill>
            <a:schemeClr val="bg1"/>
          </a:solidFill>
        </p:spPr>
        <p:txBody>
          <a:bodyPr anchor="b"/>
          <a:lstStyle>
            <a:lvl1pPr>
              <a:lnSpc>
                <a:spcPct val="80000"/>
              </a:lnSpc>
              <a:defRPr sz="8000" b="0" baseline="0">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837C38E7-792E-C949-BA89-014185BDF33F}" type="datetime1">
              <a:rPr lang="en-US"/>
              <a:pPr>
                <a:defRPr/>
              </a:pPr>
              <a:t>3/12/16</a:t>
            </a:fld>
            <a:endParaRPr lang="en-US"/>
          </a:p>
        </p:txBody>
      </p:sp>
      <p:sp>
        <p:nvSpPr>
          <p:cNvPr id="6"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691DE03-51FF-8143-BDE1-430BD10E2E4A}" type="slidenum">
              <a:rPr lang="en-US"/>
              <a:pPr>
                <a:defRPr/>
              </a:pPr>
              <a:t>‹#›</a:t>
            </a:fld>
            <a:endParaRPr lang="en-US" dirty="0"/>
          </a:p>
        </p:txBody>
      </p:sp>
    </p:spTree>
    <p:extLst>
      <p:ext uri="{BB962C8B-B14F-4D97-AF65-F5344CB8AC3E}">
        <p14:creationId xmlns:p14="http://schemas.microsoft.com/office/powerpoint/2010/main" val="832671822"/>
      </p:ext>
    </p:extLst>
  </p:cSld>
  <p:clrMapOvr>
    <a:masterClrMapping/>
  </p:clrMapOvr>
</p:sldLayout>
</file>

<file path=ppt/slideLayouts/slideLayout5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CEBD8585-0863-9E4E-905D-9CEF8FDAD9EB}" type="datetime1">
              <a:rPr lang="en-US"/>
              <a:pPr>
                <a:defRPr/>
              </a:pPr>
              <a:t>3/12/16</a:t>
            </a:fld>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9"/>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320E52D-6757-584F-B7E7-785E1A237AA2}" type="slidenum">
              <a:rPr lang="en-US"/>
              <a:pPr>
                <a:defRPr/>
              </a:pPr>
              <a:t>‹#›</a:t>
            </a:fld>
            <a:endParaRPr lang="en-US" dirty="0"/>
          </a:p>
        </p:txBody>
      </p:sp>
    </p:spTree>
    <p:extLst>
      <p:ext uri="{BB962C8B-B14F-4D97-AF65-F5344CB8AC3E}">
        <p14:creationId xmlns:p14="http://schemas.microsoft.com/office/powerpoint/2010/main" val="3692932909"/>
      </p:ext>
    </p:extLst>
  </p:cSld>
  <p:clrMapOvr>
    <a:masterClrMapping/>
  </p:clrMapOvr>
</p:sldLayout>
</file>

<file path=ppt/slideLayouts/slideLayout57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1"/>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5056110C-D3FC-4B48-8CE3-9E44AE1FE741}" type="datetime1">
              <a:rPr lang="en-US"/>
              <a:pPr>
                <a:defRPr/>
              </a:pPr>
              <a:t>3/12/16</a:t>
            </a:fld>
            <a:endParaRPr lang="en-US"/>
          </a:p>
        </p:txBody>
      </p:sp>
      <p:sp>
        <p:nvSpPr>
          <p:cNvPr id="8" name="Footer Placeholder 6"/>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7"/>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666AD99-BF79-9947-A208-847908387E11}" type="slidenum">
              <a:rPr lang="en-US"/>
              <a:pPr>
                <a:defRPr/>
              </a:pPr>
              <a:t>‹#›</a:t>
            </a:fld>
            <a:endParaRPr lang="en-US" dirty="0"/>
          </a:p>
        </p:txBody>
      </p:sp>
    </p:spTree>
    <p:extLst>
      <p:ext uri="{BB962C8B-B14F-4D97-AF65-F5344CB8AC3E}">
        <p14:creationId xmlns:p14="http://schemas.microsoft.com/office/powerpoint/2010/main" val="2999553217"/>
      </p:ext>
    </p:extLst>
  </p:cSld>
  <p:clrMapOvr>
    <a:masterClrMapping/>
  </p:clrMapOvr>
</p:sldLayout>
</file>

<file path=ppt/slideLayouts/slideLayout5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3" name="Date Placeholder 1"/>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DF1868F6-D38B-C741-AF2B-0305D9AF5E8E}" type="datetime1">
              <a:rPr lang="en-US"/>
              <a:pPr>
                <a:defRPr/>
              </a:pPr>
              <a:t>3/12/16</a:t>
            </a:fld>
            <a:endParaRPr lang="en-US"/>
          </a:p>
        </p:txBody>
      </p:sp>
      <p:sp>
        <p:nvSpPr>
          <p:cNvPr id="4" name="Footer Placeholder 6"/>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7"/>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923E1AA0-5084-1342-BC23-437787FE5398}" type="slidenum">
              <a:rPr lang="en-US"/>
              <a:pPr>
                <a:defRPr/>
              </a:pPr>
              <a:t>‹#›</a:t>
            </a:fld>
            <a:endParaRPr lang="en-US" dirty="0"/>
          </a:p>
        </p:txBody>
      </p:sp>
    </p:spTree>
    <p:extLst>
      <p:ext uri="{BB962C8B-B14F-4D97-AF65-F5344CB8AC3E}">
        <p14:creationId xmlns:p14="http://schemas.microsoft.com/office/powerpoint/2010/main" val="2596473154"/>
      </p:ext>
    </p:extLst>
  </p:cSld>
  <p:clrMapOvr>
    <a:masterClrMapping/>
  </p:clrMapOvr>
</p:sldLayout>
</file>

<file path=ppt/slideLayouts/slideLayout5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4"/>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5CB047CC-DA7E-AE44-B7FA-AED6F144CC9D}" type="datetime1">
              <a:rPr lang="en-US"/>
              <a:pPr>
                <a:defRPr/>
              </a:pPr>
              <a:t>3/12/16</a:t>
            </a:fld>
            <a:endParaRPr lang="en-US"/>
          </a:p>
        </p:txBody>
      </p:sp>
      <p:sp>
        <p:nvSpPr>
          <p:cNvPr id="3"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856EB2A5-1CF7-C040-B3E4-57206D0ACC63}" type="slidenum">
              <a:rPr lang="en-US"/>
              <a:pPr>
                <a:defRPr/>
              </a:pPr>
              <a:t>‹#›</a:t>
            </a:fld>
            <a:endParaRPr lang="en-US" dirty="0"/>
          </a:p>
        </p:txBody>
      </p:sp>
    </p:spTree>
    <p:extLst>
      <p:ext uri="{BB962C8B-B14F-4D97-AF65-F5344CB8AC3E}">
        <p14:creationId xmlns:p14="http://schemas.microsoft.com/office/powerpoint/2010/main" val="50792077"/>
      </p:ext>
    </p:extLst>
  </p:cSld>
  <p:clrMapOvr>
    <a:masterClrMapping/>
  </p:clrMapOvr>
</p:sldLayout>
</file>

<file path=ppt/slideLayouts/slideLayout57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4"/>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Date Placeholder 7"/>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FAF63276-CF76-854C-BB3C-81762C11F6D2}" type="datetime1">
              <a:rPr lang="en-US"/>
              <a:pPr>
                <a:defRPr/>
              </a:pPr>
              <a:t>3/12/16</a:t>
            </a:fld>
            <a:endParaRPr lang="en-US"/>
          </a:p>
        </p:txBody>
      </p:sp>
      <p:sp>
        <p:nvSpPr>
          <p:cNvPr id="7" name="Footer Placeholder 9"/>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Slide Number Placeholder 10"/>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B95DBBC-6EC3-AF4F-8A21-F3C5BF793469}" type="slidenum">
              <a:rPr lang="en-US"/>
              <a:pPr>
                <a:defRPr/>
              </a:pPr>
              <a:t>‹#›</a:t>
            </a:fld>
            <a:endParaRPr lang="en-US" dirty="0"/>
          </a:p>
        </p:txBody>
      </p:sp>
    </p:spTree>
    <p:extLst>
      <p:ext uri="{BB962C8B-B14F-4D97-AF65-F5344CB8AC3E}">
        <p14:creationId xmlns:p14="http://schemas.microsoft.com/office/powerpoint/2010/main" val="3913947213"/>
      </p:ext>
    </p:extLst>
  </p:cSld>
  <p:clrMapOvr>
    <a:masterClrMapping/>
  </p:clrMapOvr>
</p:sldLayout>
</file>

<file path=ppt/slideLayouts/slideLayout57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lstStyle>
            <a:lvl1pPr>
              <a:lnSpc>
                <a:spcPct val="85000"/>
              </a:lnSpc>
              <a:defRPr sz="28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rtlCol="0">
            <a:normAutofit/>
          </a:bodyPr>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7"/>
          <p:cNvSpPr>
            <a:spLocks noGrp="1"/>
          </p:cNvSpPr>
          <p:nvPr>
            <p:ph type="dt" sz="half" idx="10"/>
          </p:nvPr>
        </p:nvSpPr>
        <p:spPr/>
        <p:txBody>
          <a:bodyPr/>
          <a:lstStyle>
            <a:lvl1pPr fontAlgn="base">
              <a:spcBef>
                <a:spcPct val="0"/>
              </a:spcBef>
              <a:spcAft>
                <a:spcPct val="0"/>
              </a:spcAft>
              <a:defRPr sz="950">
                <a:solidFill>
                  <a:prstClr val="white">
                    <a:lumMod val="65000"/>
                    <a:lumOff val="35000"/>
                    <a:alpha val="75000"/>
                  </a:prstClr>
                </a:solidFill>
                <a:ea typeface="ＭＳ Ｐゴシック" charset="0"/>
                <a:cs typeface="ＭＳ Ｐゴシック" charset="0"/>
              </a:defRPr>
            </a:lvl1pPr>
          </a:lstStyle>
          <a:p>
            <a:pPr>
              <a:defRPr/>
            </a:pPr>
            <a:fld id="{6C7C023C-D4B5-1643-94F9-F6C8C94697C0}" type="datetime1">
              <a:rPr lang="en-US"/>
              <a:pPr>
                <a:defRPr/>
              </a:pPr>
              <a:t>3/12/16</a:t>
            </a:fld>
            <a:endParaRPr lang="en-US"/>
          </a:p>
        </p:txBody>
      </p:sp>
      <p:sp>
        <p:nvSpPr>
          <p:cNvPr id="6" name="Footer Placeholder 8"/>
          <p:cNvSpPr>
            <a:spLocks noGrp="1"/>
          </p:cNvSpPr>
          <p:nvPr>
            <p:ph type="ftr" sz="quarter" idx="11"/>
          </p:nvPr>
        </p:nvSpPr>
        <p:spPr/>
        <p:txBody>
          <a:bodyPr/>
          <a:lstStyle>
            <a:lvl1pPr fontAlgn="base">
              <a:spcBef>
                <a:spcPct val="0"/>
              </a:spcBef>
              <a:spcAft>
                <a:spcPct val="0"/>
              </a:spcAft>
              <a:defRPr>
                <a:solidFill>
                  <a:prstClr val="white">
                    <a:alpha val="75000"/>
                  </a:prstClr>
                </a:solidFill>
                <a:ea typeface="ＭＳ Ｐゴシック" charset="0"/>
                <a:cs typeface="ＭＳ Ｐゴシック" charset="0"/>
              </a:defRPr>
            </a:lvl1pPr>
          </a:lstStyle>
          <a:p>
            <a:pPr>
              <a:defRPr/>
            </a:pPr>
            <a:endParaRPr lang="en-US"/>
          </a:p>
        </p:txBody>
      </p:sp>
      <p:sp>
        <p:nvSpPr>
          <p:cNvPr id="7" name="Slide Number Placeholder 9"/>
          <p:cNvSpPr>
            <a:spLocks noGrp="1"/>
          </p:cNvSpPr>
          <p:nvPr>
            <p:ph type="sldNum" sz="quarter" idx="12"/>
          </p:nvPr>
        </p:nvSpPr>
        <p:spPr/>
        <p:txBody>
          <a:bodyPr/>
          <a:lstStyle>
            <a:lvl1pPr fontAlgn="base">
              <a:spcBef>
                <a:spcPct val="0"/>
              </a:spcBef>
              <a:spcAft>
                <a:spcPct val="0"/>
              </a:spcAft>
              <a:defRPr>
                <a:solidFill>
                  <a:prstClr val="white">
                    <a:lumMod val="65000"/>
                    <a:lumOff val="35000"/>
                  </a:prstClr>
                </a:solidFill>
                <a:ea typeface="ＭＳ Ｐゴシック" charset="0"/>
                <a:cs typeface="ＭＳ Ｐゴシック" charset="0"/>
              </a:defRPr>
            </a:lvl1pPr>
          </a:lstStyle>
          <a:p>
            <a:pPr>
              <a:defRPr/>
            </a:pPr>
            <a:fld id="{68A0FFF1-7861-B740-AFE3-7C12C3BB2EA0}" type="slidenum">
              <a:rPr lang="en-US"/>
              <a:pPr>
                <a:defRPr/>
              </a:pPr>
              <a:t>‹#›</a:t>
            </a:fld>
            <a:endParaRPr lang="en-US" dirty="0"/>
          </a:p>
        </p:txBody>
      </p:sp>
    </p:spTree>
    <p:extLst>
      <p:ext uri="{BB962C8B-B14F-4D97-AF65-F5344CB8AC3E}">
        <p14:creationId xmlns:p14="http://schemas.microsoft.com/office/powerpoint/2010/main" val="1338581692"/>
      </p:ext>
    </p:extLst>
  </p:cSld>
  <p:clrMapOvr>
    <a:overrideClrMapping bg1="dk1" tx1="lt1" bg2="dk2" tx2="lt2" accent1="accent1" accent2="accent2" accent3="accent3" accent4="accent4" accent5="accent5" accent6="accent6" hlink="hlink" folHlink="folHlink"/>
  </p:clrMapOvr>
</p:sldLayout>
</file>

<file path=ppt/slideLayouts/slideLayout5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6"/>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A367E4A7-226F-9141-A6D7-949194224FE7}" type="datetime1">
              <a:rPr lang="en-US"/>
              <a:pPr>
                <a:defRPr/>
              </a:pPr>
              <a:t>3/12/16</a:t>
            </a:fld>
            <a:endParaRPr lang="en-US"/>
          </a:p>
        </p:txBody>
      </p:sp>
      <p:sp>
        <p:nvSpPr>
          <p:cNvPr id="5"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8C43F04D-B50A-994F-9979-39A435F6C493}" type="slidenum">
              <a:rPr lang="en-US"/>
              <a:pPr>
                <a:defRPr/>
              </a:pPr>
              <a:t>‹#›</a:t>
            </a:fld>
            <a:endParaRPr lang="en-US" dirty="0"/>
          </a:p>
        </p:txBody>
      </p:sp>
    </p:spTree>
    <p:extLst>
      <p:ext uri="{BB962C8B-B14F-4D97-AF65-F5344CB8AC3E}">
        <p14:creationId xmlns:p14="http://schemas.microsoft.com/office/powerpoint/2010/main" val="2288307105"/>
      </p:ext>
    </p:extLst>
  </p:cSld>
  <p:clrMapOvr>
    <a:masterClrMapping/>
  </p:clrMapOvr>
</p:sldLayout>
</file>

<file path=ppt/slideLayouts/slideLayout5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6"/>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DB921374-CE6E-B44D-9CC1-EBE6EF70217F}" type="datetime1">
              <a:rPr lang="en-US"/>
              <a:pPr>
                <a:defRPr/>
              </a:pPr>
              <a:t>3/12/16</a:t>
            </a:fld>
            <a:endParaRPr lang="en-US"/>
          </a:p>
        </p:txBody>
      </p:sp>
      <p:sp>
        <p:nvSpPr>
          <p:cNvPr id="5"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B1CBC36-8413-5444-B2AE-E8AB8CC5A05B}" type="slidenum">
              <a:rPr lang="en-US"/>
              <a:pPr>
                <a:defRPr/>
              </a:pPr>
              <a:t>‹#›</a:t>
            </a:fld>
            <a:endParaRPr lang="en-US" dirty="0"/>
          </a:p>
        </p:txBody>
      </p:sp>
    </p:spTree>
    <p:extLst>
      <p:ext uri="{BB962C8B-B14F-4D97-AF65-F5344CB8AC3E}">
        <p14:creationId xmlns:p14="http://schemas.microsoft.com/office/powerpoint/2010/main" val="1895410148"/>
      </p:ext>
    </p:extLst>
  </p:cSld>
  <p:clrMapOvr>
    <a:masterClrMapping/>
  </p:clrMapOvr>
</p:sldLayout>
</file>

<file path=ppt/slideLayouts/slideLayout58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910401414"/>
      </p:ext>
    </p:extLst>
  </p:cSld>
  <p:clrMapOvr>
    <a:masterClrMapping/>
  </p:clrMapOvr>
  <p:transition xmlns:p14="http://schemas.microsoft.com/office/powerpoint/2010/main"/>
</p:sldLayout>
</file>

<file path=ppt/slideLayouts/slideLayout5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2271565500"/>
      </p:ext>
    </p:extLst>
  </p:cSld>
  <p:clrMapOvr>
    <a:masterClrMapping/>
  </p:clrMapOvr>
  <p:transition xmlns:p14="http://schemas.microsoft.com/office/powerpoint/2010/main"/>
</p:sldLayout>
</file>

<file path=ppt/slideLayouts/slideLayout58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4061413240"/>
      </p:ext>
    </p:extLst>
  </p:cSld>
  <p:clrMapOvr>
    <a:masterClrMapping/>
  </p:clrMapOvr>
  <p:transition xmlns:p14="http://schemas.microsoft.com/office/powerpoint/2010/main"/>
</p:sldLayout>
</file>

<file path=ppt/slideLayouts/slideLayout58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3415329898"/>
      </p:ext>
    </p:extLst>
  </p:cSld>
  <p:clrMapOvr>
    <a:masterClrMapping/>
  </p:clrMapOvr>
  <p:transition xmlns:p14="http://schemas.microsoft.com/office/powerpoint/2010/main"/>
</p:sldLayout>
</file>

<file path=ppt/slideLayouts/slideLayout58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84820860"/>
      </p:ext>
    </p:extLst>
  </p:cSld>
  <p:clrMapOvr>
    <a:masterClrMapping/>
  </p:clrMapOvr>
  <p:transition xmlns:p14="http://schemas.microsoft.com/office/powerpoint/2010/main"/>
</p:sldLayout>
</file>

<file path=ppt/slideLayouts/slideLayout5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462954300"/>
      </p:ext>
    </p:extLst>
  </p:cSld>
  <p:clrMapOvr>
    <a:masterClrMapping/>
  </p:clrMapOvr>
  <p:transition xmlns:p14="http://schemas.microsoft.com/office/powerpoint/2010/main"/>
</p:sldLayout>
</file>

<file path=ppt/slideLayouts/slideLayout5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3997556402"/>
      </p:ext>
    </p:extLst>
  </p:cSld>
  <p:clrMapOvr>
    <a:masterClrMapping/>
  </p:clrMapOvr>
  <p:transition xmlns:p14="http://schemas.microsoft.com/office/powerpoint/2010/main"/>
</p:sldLayout>
</file>

<file path=ppt/slideLayouts/slideLayout58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450409029"/>
      </p:ext>
    </p:extLst>
  </p:cSld>
  <p:clrMapOvr>
    <a:masterClrMapping/>
  </p:clrMapOvr>
  <p:transition xmlns:p14="http://schemas.microsoft.com/office/powerpoint/2010/main"/>
</p:sldLayout>
</file>

<file path=ppt/slideLayouts/slideLayout59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986696970"/>
      </p:ext>
    </p:extLst>
  </p:cSld>
  <p:clrMapOvr>
    <a:masterClrMapping/>
  </p:clrMapOvr>
  <p:transition xmlns:p14="http://schemas.microsoft.com/office/powerpoint/2010/main"/>
</p:sldLayout>
</file>

<file path=ppt/slideLayouts/slideLayout59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3255745669"/>
      </p:ext>
    </p:extLst>
  </p:cSld>
  <p:clrMapOvr>
    <a:masterClrMapping/>
  </p:clrMapOvr>
  <p:transition xmlns:p14="http://schemas.microsoft.com/office/powerpoint/2010/main"/>
</p:sldLayout>
</file>

<file path=ppt/slideLayouts/slideLayout59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47096865"/>
      </p:ext>
    </p:extLst>
  </p:cSld>
  <p:clrMapOvr>
    <a:masterClrMapping/>
  </p:clrMapOvr>
  <p:transition xmlns:p14="http://schemas.microsoft.com/office/powerpoint/2010/main"/>
</p:sldLayout>
</file>

<file path=ppt/slideLayouts/slideLayout59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8536090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551417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50974418"/>
      </p:ext>
    </p:extLst>
  </p:cSld>
  <p:clrMapOvr>
    <a:masterClrMapping/>
  </p:clrMapOvr>
  <p:transition xmlns:p14="http://schemas.microsoft.com/office/powerpoint/2010/main"/>
</p:sldLayout>
</file>

<file path=ppt/slideLayouts/slideLayout5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37819677"/>
      </p:ext>
    </p:extLst>
  </p:cSld>
  <p:clrMapOvr>
    <a:masterClrMapping/>
  </p:clrMapOvr>
  <p:transition xmlns:p14="http://schemas.microsoft.com/office/powerpoint/2010/main"/>
</p:sldLayout>
</file>

<file path=ppt/slideLayouts/slideLayout59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158867"/>
      </p:ext>
    </p:extLst>
  </p:cSld>
  <p:clrMapOvr>
    <a:masterClrMapping/>
  </p:clrMapOvr>
  <p:transition xmlns:p14="http://schemas.microsoft.com/office/powerpoint/2010/main"/>
</p:sldLayout>
</file>

<file path=ppt/slideLayouts/slideLayout5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8639164"/>
      </p:ext>
    </p:extLst>
  </p:cSld>
  <p:clrMapOvr>
    <a:masterClrMapping/>
  </p:clrMapOvr>
  <p:transition xmlns:p14="http://schemas.microsoft.com/office/powerpoint/2010/main"/>
</p:sldLayout>
</file>

<file path=ppt/slideLayouts/slideLayout5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0962387"/>
      </p:ext>
    </p:extLst>
  </p:cSld>
  <p:clrMapOvr>
    <a:masterClrMapping/>
  </p:clrMapOvr>
  <p:transition xmlns:p14="http://schemas.microsoft.com/office/powerpoint/2010/main"/>
</p:sldLayout>
</file>

<file path=ppt/slideLayouts/slideLayout60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61792596"/>
      </p:ext>
    </p:extLst>
  </p:cSld>
  <p:clrMapOvr>
    <a:masterClrMapping/>
  </p:clrMapOvr>
  <p:transition xmlns:p14="http://schemas.microsoft.com/office/powerpoint/2010/main"/>
</p:sldLayout>
</file>

<file path=ppt/slideLayouts/slideLayout60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8817800"/>
      </p:ext>
    </p:extLst>
  </p:cSld>
  <p:clrMapOvr>
    <a:masterClrMapping/>
  </p:clrMapOvr>
  <p:transition xmlns:p14="http://schemas.microsoft.com/office/powerpoint/2010/main"/>
</p:sldLayout>
</file>

<file path=ppt/slideLayouts/slideLayout60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00878661"/>
      </p:ext>
    </p:extLst>
  </p:cSld>
  <p:clrMapOvr>
    <a:masterClrMapping/>
  </p:clrMapOvr>
  <p:transition xmlns:p14="http://schemas.microsoft.com/office/powerpoint/2010/main"/>
</p:sldLayout>
</file>

<file path=ppt/slideLayouts/slideLayout60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01849"/>
      </p:ext>
    </p:extLst>
  </p:cSld>
  <p:clrMapOvr>
    <a:masterClrMapping/>
  </p:clrMapOvr>
  <p:transition xmlns:p14="http://schemas.microsoft.com/office/powerpoint/2010/main"/>
</p:sldLayout>
</file>

<file path=ppt/slideLayouts/slideLayout60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6138448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1778684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9228103"/>
      </p:ext>
    </p:extLst>
  </p:cSld>
  <p:clrMapOvr>
    <a:masterClrMapping/>
  </p:clrMapOvr>
  <p:transition xmlns:p14="http://schemas.microsoft.com/office/powerpoint/2010/main"/>
</p:sldLayout>
</file>

<file path=ppt/slideLayouts/slideLayout6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71576654"/>
      </p:ext>
    </p:extLst>
  </p:cSld>
  <p:clrMapOvr>
    <a:masterClrMapping/>
  </p:clrMapOvr>
  <p:transition xmlns:p14="http://schemas.microsoft.com/office/powerpoint/2010/main"/>
</p:sldLayout>
</file>

<file path=ppt/slideLayouts/slideLayout6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459649"/>
      </p:ext>
    </p:extLst>
  </p:cSld>
  <p:clrMapOvr>
    <a:masterClrMapping/>
  </p:clrMapOvr>
  <p:transition xmlns:p14="http://schemas.microsoft.com/office/powerpoint/2010/main"/>
</p:sldLayout>
</file>

<file path=ppt/slideLayouts/slideLayout6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4150402"/>
      </p:ext>
    </p:extLst>
  </p:cSld>
  <p:clrMapOvr>
    <a:masterClrMapping/>
  </p:clrMapOvr>
  <p:transition xmlns:p14="http://schemas.microsoft.com/office/powerpoint/2010/main"/>
</p:sldLayout>
</file>

<file path=ppt/slideLayouts/slideLayout6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64417761"/>
      </p:ext>
    </p:extLst>
  </p:cSld>
  <p:clrMapOvr>
    <a:masterClrMapping/>
  </p:clrMapOvr>
  <p:transition xmlns:p14="http://schemas.microsoft.com/office/powerpoint/2010/main"/>
</p:sldLayout>
</file>

<file path=ppt/slideLayouts/slideLayout6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73674950"/>
      </p:ext>
    </p:extLst>
  </p:cSld>
  <p:clrMapOvr>
    <a:masterClrMapping/>
  </p:clrMapOvr>
  <p:transition xmlns:p14="http://schemas.microsoft.com/office/powerpoint/2010/main"/>
</p:sldLayout>
</file>

<file path=ppt/slideLayouts/slideLayout6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09804524"/>
      </p:ext>
    </p:extLst>
  </p:cSld>
  <p:clrMapOvr>
    <a:masterClrMapping/>
  </p:clrMapOvr>
  <p:transition xmlns:p14="http://schemas.microsoft.com/office/powerpoint/2010/main"/>
</p:sldLayout>
</file>

<file path=ppt/slideLayouts/slideLayout6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24849884"/>
      </p:ext>
    </p:extLst>
  </p:cSld>
  <p:clrMapOvr>
    <a:masterClrMapping/>
  </p:clrMapOvr>
  <p:transition xmlns:p14="http://schemas.microsoft.com/office/powerpoint/2010/main"/>
</p:sldLayout>
</file>

<file path=ppt/slideLayouts/slideLayout6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42082168"/>
      </p:ext>
    </p:extLst>
  </p:cSld>
  <p:clrMapOvr>
    <a:masterClrMapping/>
  </p:clrMapOvr>
  <p:transition xmlns:p14="http://schemas.microsoft.com/office/powerpoint/2010/main"/>
</p:sldLayout>
</file>

<file path=ppt/slideLayouts/slideLayout6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Tree>
    <p:extLst>
      <p:ext uri="{BB962C8B-B14F-4D97-AF65-F5344CB8AC3E}">
        <p14:creationId xmlns:p14="http://schemas.microsoft.com/office/powerpoint/2010/main" val="181550941"/>
      </p:ext>
    </p:extLst>
  </p:cSld>
  <p:clrMapOvr>
    <a:masterClrMapping/>
  </p:clrMapOvr>
</p:sldLayout>
</file>

<file path=ppt/slideLayouts/slideLayout6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smtClean="0"/>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Slide Number Placeholder 5"/>
          <p:cNvSpPr>
            <a:spLocks noGrp="1"/>
          </p:cNvSpPr>
          <p:nvPr>
            <p:ph type="sldNum" sz="quarter" idx="10"/>
          </p:nvPr>
        </p:nvSpPr>
        <p:spPr>
          <a:xfrm>
            <a:off x="8077200" y="6340475"/>
            <a:ext cx="685800" cy="365125"/>
          </a:xfrm>
        </p:spPr>
        <p:txBody>
          <a:bodyPr wrap="square" numCol="1" anchorCtr="0" compatLnSpc="1">
            <a:prstTxWarp prst="textNoShape">
              <a:avLst/>
            </a:prstTxWarp>
          </a:bodyPr>
          <a:lstStyle>
            <a:lvl1pPr fontAlgn="base">
              <a:spcBef>
                <a:spcPct val="0"/>
              </a:spcBef>
              <a:spcAft>
                <a:spcPct val="0"/>
              </a:spcAft>
              <a:defRPr sz="2000">
                <a:solidFill>
                  <a:srgbClr val="898989"/>
                </a:solidFill>
                <a:latin typeface="Cambria Math" charset="0"/>
                <a:ea typeface="ＭＳ Ｐゴシック" charset="0"/>
                <a:cs typeface="Cambria Math" charset="0"/>
              </a:defRPr>
            </a:lvl1pPr>
          </a:lstStyle>
          <a:p>
            <a:fld id="{2F9AB1DC-1F54-3E4A-95A3-3C4F38B38287}" type="slidenum">
              <a:rPr lang="en-US"/>
              <a:pPr/>
              <a:t>‹#›</a:t>
            </a:fld>
            <a:endParaRPr lang="en-US"/>
          </a:p>
        </p:txBody>
      </p:sp>
    </p:spTree>
    <p:extLst>
      <p:ext uri="{BB962C8B-B14F-4D97-AF65-F5344CB8AC3E}">
        <p14:creationId xmlns:p14="http://schemas.microsoft.com/office/powerpoint/2010/main" val="537926205"/>
      </p:ext>
    </p:extLst>
  </p:cSld>
  <p:clrMapOvr>
    <a:masterClrMapping/>
  </p:clrMapOvr>
</p:sldLayout>
</file>

<file path=ppt/slideLayouts/slideLayout6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0D5ABD69-D797-204B-8AF8-3D380E6914CA}" type="slidenum">
              <a:rPr lang="en-US"/>
              <a:pPr>
                <a:defRPr/>
              </a:pPr>
              <a:t>‹#›</a:t>
            </a:fld>
            <a:endParaRPr lang="en-US"/>
          </a:p>
        </p:txBody>
      </p:sp>
    </p:spTree>
    <p:extLst>
      <p:ext uri="{BB962C8B-B14F-4D97-AF65-F5344CB8AC3E}">
        <p14:creationId xmlns:p14="http://schemas.microsoft.com/office/powerpoint/2010/main" val="2112200869"/>
      </p:ext>
    </p:extLst>
  </p:cSld>
  <p:clrMapOvr>
    <a:masterClrMapping/>
  </p:clrMapOvr>
</p:sldLayout>
</file>

<file path=ppt/slideLayouts/slideLayout6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4167CB6-3B08-5F41-8B2C-916DD676D121}" type="slidenum">
              <a:rPr lang="en-US"/>
              <a:pPr>
                <a:defRPr/>
              </a:pPr>
              <a:t>‹#›</a:t>
            </a:fld>
            <a:endParaRPr lang="en-US"/>
          </a:p>
        </p:txBody>
      </p:sp>
    </p:spTree>
    <p:extLst>
      <p:ext uri="{BB962C8B-B14F-4D97-AF65-F5344CB8AC3E}">
        <p14:creationId xmlns:p14="http://schemas.microsoft.com/office/powerpoint/2010/main" val="2402296261"/>
      </p:ext>
    </p:extLst>
  </p:cSld>
  <p:clrMapOvr>
    <a:masterClrMapping/>
  </p:clrMapOvr>
</p:sldLayout>
</file>

<file path=ppt/slideLayouts/slideLayout6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A0D681A-F5B4-9644-896C-61B2B0FDE4AA}" type="slidenum">
              <a:rPr lang="en-US"/>
              <a:pPr>
                <a:defRPr/>
              </a:pPr>
              <a:t>‹#›</a:t>
            </a:fld>
            <a:endParaRPr lang="en-US"/>
          </a:p>
        </p:txBody>
      </p:sp>
    </p:spTree>
    <p:extLst>
      <p:ext uri="{BB962C8B-B14F-4D97-AF65-F5344CB8AC3E}">
        <p14:creationId xmlns:p14="http://schemas.microsoft.com/office/powerpoint/2010/main" val="111373139"/>
      </p:ext>
    </p:extLst>
  </p:cSld>
  <p:clrMapOvr>
    <a:masterClrMapping/>
  </p:clrMapOvr>
</p:sldLayout>
</file>

<file path=ppt/slideLayouts/slideLayout6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E9EE30A7-2F09-2442-8BD0-04F2DD3C2603}" type="slidenum">
              <a:rPr lang="en-US"/>
              <a:pPr>
                <a:defRPr/>
              </a:pPr>
              <a:t>‹#›</a:t>
            </a:fld>
            <a:endParaRPr lang="en-US"/>
          </a:p>
        </p:txBody>
      </p:sp>
    </p:spTree>
    <p:extLst>
      <p:ext uri="{BB962C8B-B14F-4D97-AF65-F5344CB8AC3E}">
        <p14:creationId xmlns:p14="http://schemas.microsoft.com/office/powerpoint/2010/main" val="3092019079"/>
      </p:ext>
    </p:extLst>
  </p:cSld>
  <p:clrMapOvr>
    <a:masterClrMapping/>
  </p:clrMapOvr>
</p:sldLayout>
</file>

<file path=ppt/slideLayouts/slideLayout6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56C5735-7F4B-8947-B422-F91141E3F4AD}" type="slidenum">
              <a:rPr lang="en-US"/>
              <a:pPr>
                <a:defRPr/>
              </a:pPr>
              <a:t>‹#›</a:t>
            </a:fld>
            <a:endParaRPr lang="en-US"/>
          </a:p>
        </p:txBody>
      </p:sp>
    </p:spTree>
    <p:extLst>
      <p:ext uri="{BB962C8B-B14F-4D97-AF65-F5344CB8AC3E}">
        <p14:creationId xmlns:p14="http://schemas.microsoft.com/office/powerpoint/2010/main" val="3543397967"/>
      </p:ext>
    </p:extLst>
  </p:cSld>
  <p:clrMapOvr>
    <a:masterClrMapping/>
  </p:clrMapOvr>
</p:sldLayout>
</file>

<file path=ppt/slideLayouts/slideLayout6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84826-6BA8-884D-A601-2AAB8825DBC3}" type="slidenum">
              <a:rPr lang="en-US"/>
              <a:pPr>
                <a:defRPr/>
              </a:pPr>
              <a:t>‹#›</a:t>
            </a:fld>
            <a:endParaRPr lang="en-US"/>
          </a:p>
        </p:txBody>
      </p:sp>
    </p:spTree>
    <p:extLst>
      <p:ext uri="{BB962C8B-B14F-4D97-AF65-F5344CB8AC3E}">
        <p14:creationId xmlns:p14="http://schemas.microsoft.com/office/powerpoint/2010/main" val="2680816078"/>
      </p:ext>
    </p:extLst>
  </p:cSld>
  <p:clrMapOvr>
    <a:masterClrMapping/>
  </p:clrMapOvr>
</p:sldLayout>
</file>

<file path=ppt/slideLayouts/slideLayout6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531BACC-C330-6040-8E9C-315FB8A2D4F3}" type="slidenum">
              <a:rPr lang="en-US"/>
              <a:pPr>
                <a:defRPr/>
              </a:pPr>
              <a:t>‹#›</a:t>
            </a:fld>
            <a:endParaRPr lang="en-US"/>
          </a:p>
        </p:txBody>
      </p:sp>
    </p:spTree>
    <p:extLst>
      <p:ext uri="{BB962C8B-B14F-4D97-AF65-F5344CB8AC3E}">
        <p14:creationId xmlns:p14="http://schemas.microsoft.com/office/powerpoint/2010/main" val="2598846564"/>
      </p:ext>
    </p:extLst>
  </p:cSld>
  <p:clrMapOvr>
    <a:masterClrMapping/>
  </p:clrMapOvr>
</p:sldLayout>
</file>

<file path=ppt/slideLayouts/slideLayout6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A13EE9E-551C-B04A-8AEF-33C040418E39}" type="slidenum">
              <a:rPr lang="en-US"/>
              <a:pPr>
                <a:defRPr/>
              </a:pPr>
              <a:t>‹#›</a:t>
            </a:fld>
            <a:endParaRPr lang="en-US"/>
          </a:p>
        </p:txBody>
      </p:sp>
    </p:spTree>
    <p:extLst>
      <p:ext uri="{BB962C8B-B14F-4D97-AF65-F5344CB8AC3E}">
        <p14:creationId xmlns:p14="http://schemas.microsoft.com/office/powerpoint/2010/main" val="2136379603"/>
      </p:ext>
    </p:extLst>
  </p:cSld>
  <p:clrMapOvr>
    <a:masterClrMapping/>
  </p:clrMapOvr>
</p:sldLayout>
</file>

<file path=ppt/slideLayouts/slideLayout6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200974D-7775-EC48-B655-6C7A7623F53B}" type="slidenum">
              <a:rPr lang="en-US"/>
              <a:pPr>
                <a:defRPr/>
              </a:pPr>
              <a:t>‹#›</a:t>
            </a:fld>
            <a:endParaRPr lang="en-US"/>
          </a:p>
        </p:txBody>
      </p:sp>
    </p:spTree>
    <p:extLst>
      <p:ext uri="{BB962C8B-B14F-4D97-AF65-F5344CB8AC3E}">
        <p14:creationId xmlns:p14="http://schemas.microsoft.com/office/powerpoint/2010/main" val="2199499603"/>
      </p:ext>
    </p:extLst>
  </p:cSld>
  <p:clrMapOvr>
    <a:masterClrMapping/>
  </p:clrMapOvr>
</p:sldLayout>
</file>

<file path=ppt/slideLayouts/slideLayout6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3687839611"/>
      </p:ext>
    </p:extLst>
  </p:cSld>
  <p:clrMapOvr>
    <a:masterClrMapping/>
  </p:clrMapOvr>
  <p:timing>
    <p:tnLst>
      <p:par>
        <p:cTn xmlns:p14="http://schemas.microsoft.com/office/powerpoint/2010/main" id="1" dur="indefinite" restart="never" nodeType="tmRoot"/>
      </p:par>
    </p:tnLst>
  </p:timing>
</p:sldLayout>
</file>

<file path=ppt/slideLayouts/slideLayout6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smtClean="0"/>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73495748"/>
      </p:ext>
    </p:extLst>
  </p:cSld>
  <p:clrMapOvr>
    <a:masterClrMapping/>
  </p:clrMapOvr>
  <p:timing>
    <p:tnLst>
      <p:par>
        <p:cTn xmlns:p14="http://schemas.microsoft.com/office/powerpoint/2010/main" id="1" dur="indefinite" restart="never" nodeType="tmRoot"/>
      </p:par>
    </p:tnLst>
  </p:timing>
</p:sldLayout>
</file>

<file path=ppt/slideLayouts/slideLayout6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19959300"/>
      </p:ext>
    </p:extLst>
  </p:cSld>
  <p:clrMapOvr>
    <a:masterClrMapping/>
  </p:clrMapOvr>
</p:sldLayout>
</file>

<file path=ppt/slideLayouts/slideLayout6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51661833"/>
      </p:ext>
    </p:extLst>
  </p:cSld>
  <p:clrMapOvr>
    <a:masterClrMapping/>
  </p:clrMapOvr>
</p:sldLayout>
</file>

<file path=ppt/slideLayouts/slideLayout6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884445875"/>
      </p:ext>
    </p:extLst>
  </p:cSld>
  <p:clrMapOvr>
    <a:masterClrMapping/>
  </p:clrMapOvr>
</p:sldLayout>
</file>

<file path=ppt/slideLayouts/slideLayout6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110953985"/>
      </p:ext>
    </p:extLst>
  </p:cSld>
  <p:clrMapOvr>
    <a:masterClrMapping/>
  </p:clrMapOvr>
</p:sldLayout>
</file>

<file path=ppt/slideLayouts/slideLayout6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955411782"/>
      </p:ext>
    </p:extLst>
  </p:cSld>
  <p:clrMapOvr>
    <a:masterClrMapping/>
  </p:clrMapOvr>
</p:sldLayout>
</file>

<file path=ppt/slideLayouts/slideLayout6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359886018"/>
      </p:ext>
    </p:extLst>
  </p:cSld>
  <p:clrMapOvr>
    <a:masterClrMapping/>
  </p:clrMapOvr>
</p:sldLayout>
</file>

<file path=ppt/slideLayouts/slideLayout6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849270563"/>
      </p:ext>
    </p:extLst>
  </p:cSld>
  <p:clrMapOvr>
    <a:masterClrMapping/>
  </p:clrMapOvr>
</p:sldLayout>
</file>

<file path=ppt/slideLayouts/slideLayout6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512235414"/>
      </p:ext>
    </p:extLst>
  </p:cSld>
  <p:clrMapOvr>
    <a:masterClrMapping/>
  </p:clrMapOvr>
</p:sldLayout>
</file>

<file path=ppt/slideLayouts/slideLayout6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609123670"/>
      </p:ext>
    </p:extLst>
  </p:cSld>
  <p:clrMapOvr>
    <a:masterClrMapping/>
  </p:clrMapOvr>
</p:sldLayout>
</file>

<file path=ppt/slideLayouts/slideLayout6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3172245821"/>
      </p:ext>
    </p:extLst>
  </p:cSld>
  <p:clrMapOvr>
    <a:masterClrMapping/>
  </p:clrMapOvr>
  <p:timing>
    <p:tnLst>
      <p:par>
        <p:cTn xmlns:p14="http://schemas.microsoft.com/office/powerpoint/2010/main" id="1" dur="indefinite" restart="never" nodeType="tmRoot"/>
      </p:par>
    </p:tnLst>
  </p:timing>
</p:sldLayout>
</file>

<file path=ppt/slideLayouts/slideLayout6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smtClean="0"/>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75623967"/>
      </p:ext>
    </p:extLst>
  </p:cSld>
  <p:clrMapOvr>
    <a:masterClrMapping/>
  </p:clrMapOvr>
  <p:timing>
    <p:tnLst>
      <p:par>
        <p:cTn xmlns:p14="http://schemas.microsoft.com/office/powerpoint/2010/main" id="1" dur="indefinite" restart="never" nodeType="tmRoot"/>
      </p:par>
    </p:tnLst>
  </p:timing>
</p:sldLayout>
</file>

<file path=ppt/slideLayouts/slideLayout6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733848161"/>
      </p:ext>
    </p:extLst>
  </p:cSld>
  <p:clrMapOvr>
    <a:masterClrMapping/>
  </p:clrMapOvr>
</p:sldLayout>
</file>

<file path=ppt/slideLayouts/slideLayout6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625414556"/>
      </p:ext>
    </p:extLst>
  </p:cSld>
  <p:clrMapOvr>
    <a:masterClrMapping/>
  </p:clrMapOvr>
</p:sldLayout>
</file>

<file path=ppt/slideLayouts/slideLayout6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95499460"/>
      </p:ext>
    </p:extLst>
  </p:cSld>
  <p:clrMapOvr>
    <a:masterClrMapping/>
  </p:clrMapOvr>
</p:sldLayout>
</file>

<file path=ppt/slideLayouts/slideLayout6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055075481"/>
      </p:ext>
    </p:extLst>
  </p:cSld>
  <p:clrMapOvr>
    <a:masterClrMapping/>
  </p:clrMapOvr>
</p:sldLayout>
</file>

<file path=ppt/slideLayouts/slideLayout6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060490961"/>
      </p:ext>
    </p:extLst>
  </p:cSld>
  <p:clrMapOvr>
    <a:masterClrMapping/>
  </p:clrMapOvr>
</p:sldLayout>
</file>

<file path=ppt/slideLayouts/slideLayout6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431718137"/>
      </p:ext>
    </p:extLst>
  </p:cSld>
  <p:clrMapOvr>
    <a:masterClrMapping/>
  </p:clrMapOvr>
</p:sldLayout>
</file>

<file path=ppt/slideLayouts/slideLayout6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651049713"/>
      </p:ext>
    </p:extLst>
  </p:cSld>
  <p:clrMapOvr>
    <a:masterClrMapping/>
  </p:clrMapOvr>
</p:sldLayout>
</file>

<file path=ppt/slideLayouts/slideLayout6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347632713"/>
      </p:ext>
    </p:extLst>
  </p:cSld>
  <p:clrMapOvr>
    <a:masterClrMapping/>
  </p:clrMapOvr>
</p:sldLayout>
</file>

<file path=ppt/slideLayouts/slideLayout6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341001871"/>
      </p:ext>
    </p:extLst>
  </p:cSld>
  <p:clrMapOvr>
    <a:masterClrMapping/>
  </p:clrMapOvr>
</p:sldLayout>
</file>

<file path=ppt/slideLayouts/slideLayout6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r>
              <a:rPr lang="en-US" smtClean="0">
                <a:solidFill>
                  <a:prstClr val="black">
                    <a:tint val="75000"/>
                  </a:prstClr>
                </a:solidFill>
                <a:latin typeface="Calibri Light"/>
              </a:rPr>
              <a:t>/4</a:t>
            </a:r>
            <a:endParaRPr lang="en-US">
              <a:solidFill>
                <a:prstClr val="black">
                  <a:tint val="75000"/>
                </a:prstClr>
              </a:solidFill>
              <a:latin typeface="Calibri Light"/>
            </a:endParaRPr>
          </a:p>
        </p:txBody>
      </p:sp>
    </p:spTree>
    <p:extLst>
      <p:ext uri="{BB962C8B-B14F-4D97-AF65-F5344CB8AC3E}">
        <p14:creationId xmlns:p14="http://schemas.microsoft.com/office/powerpoint/2010/main" val="4162209796"/>
      </p:ext>
    </p:extLst>
  </p:cSld>
  <p:clrMapOvr>
    <a:masterClrMapping/>
  </p:clrMapOvr>
  <p:timing>
    <p:tnLst>
      <p:par>
        <p:cTn xmlns:p14="http://schemas.microsoft.com/office/powerpoint/2010/main" id="1" dur="indefinite" restart="never" nodeType="tmRoot"/>
      </p:par>
    </p:tnLst>
  </p:timing>
</p:sldLayout>
</file>

<file path=ppt/slideLayouts/slideLayout6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smtClean="0"/>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Slide Number Placeholder 5"/>
          <p:cNvSpPr>
            <a:spLocks noGrp="1"/>
          </p:cNvSpPr>
          <p:nvPr>
            <p:ph type="sldNum" sz="quarter" idx="4"/>
          </p:nvPr>
        </p:nvSpPr>
        <p:spPr>
          <a:xfrm>
            <a:off x="6858000" y="6188075"/>
            <a:ext cx="2057400" cy="365125"/>
          </a:xfrm>
          <a:prstGeom prst="rect">
            <a:avLst/>
          </a:prstGeom>
        </p:spPr>
        <p:txBody>
          <a:bodyPr vert="horz" lIns="91440" tIns="45720" rIns="91440" bIns="45720" rtlCol="0" anchor="ctr"/>
          <a:lstStyle>
            <a:lvl1pPr algn="r">
              <a:defRPr sz="2400">
                <a:solidFill>
                  <a:schemeClr val="tx1">
                    <a:tint val="75000"/>
                  </a:schemeClr>
                </a:solidFill>
                <a:latin typeface="+mj-lt"/>
              </a:defRPr>
            </a:lvl1pPr>
          </a:lstStyle>
          <a:p>
            <a:fld id="{D4D2B188-1D62-4FCA-8363-938AD4629BBB}" type="slidenum">
              <a:rPr lang="en-US" smtClean="0">
                <a:solidFill>
                  <a:prstClr val="black">
                    <a:tint val="75000"/>
                  </a:prstClr>
                </a:solidFill>
                <a:latin typeface="Calibri Light"/>
              </a:rPr>
              <a:pPr/>
              <a:t>‹#›</a:t>
            </a:fld>
            <a:r>
              <a:rPr lang="en-US" smtClean="0">
                <a:solidFill>
                  <a:prstClr val="black">
                    <a:tint val="75000"/>
                  </a:prstClr>
                </a:solidFill>
                <a:latin typeface="Calibri Light"/>
              </a:rPr>
              <a:t>/4</a:t>
            </a:r>
            <a:endParaRPr lang="en-US">
              <a:solidFill>
                <a:prstClr val="black">
                  <a:tint val="75000"/>
                </a:prstClr>
              </a:solidFill>
              <a:latin typeface="Calibri Light"/>
            </a:endParaRPr>
          </a:p>
        </p:txBody>
      </p:sp>
    </p:spTree>
    <p:extLst>
      <p:ext uri="{BB962C8B-B14F-4D97-AF65-F5344CB8AC3E}">
        <p14:creationId xmlns:p14="http://schemas.microsoft.com/office/powerpoint/2010/main" val="2462162154"/>
      </p:ext>
    </p:extLst>
  </p:cSld>
  <p:clrMapOvr>
    <a:masterClrMapping/>
  </p:clrMapOvr>
  <p:timing>
    <p:tnLst>
      <p:par>
        <p:cTn xmlns:p14="http://schemas.microsoft.com/office/powerpoint/2010/main" id="1" dur="indefinite" restart="never" nodeType="tmRoot"/>
      </p:par>
    </p:tnLst>
  </p:timing>
</p:sldLayout>
</file>

<file path=ppt/slideLayouts/slideLayout6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Tree>
    <p:extLst>
      <p:ext uri="{BB962C8B-B14F-4D97-AF65-F5344CB8AC3E}">
        <p14:creationId xmlns:p14="http://schemas.microsoft.com/office/powerpoint/2010/main" val="2676545168"/>
      </p:ext>
    </p:extLst>
  </p:cSld>
  <p:clrMapOvr>
    <a:masterClrMapping/>
  </p:clrMapOvr>
  <p:timing>
    <p:tnLst>
      <p:par>
        <p:cTn xmlns:p14="http://schemas.microsoft.com/office/powerpoint/2010/main" id="1" dur="indefinite" restart="never" nodeType="tmRoot"/>
      </p:par>
    </p:tnLst>
  </p:timing>
</p:sldLayout>
</file>

<file path=ppt/slideLayouts/slideLayout6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503667216"/>
      </p:ext>
    </p:extLst>
  </p:cSld>
  <p:clrMapOvr>
    <a:masterClrMapping/>
  </p:clrMapOvr>
</p:sldLayout>
</file>

<file path=ppt/slideLayouts/slideLayout6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2117053256"/>
      </p:ext>
    </p:extLst>
  </p:cSld>
  <p:clrMapOvr>
    <a:masterClrMapping/>
  </p:clrMapOvr>
</p:sldLayout>
</file>

<file path=ppt/slideLayouts/slideLayout6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860270466"/>
      </p:ext>
    </p:extLst>
  </p:cSld>
  <p:clrMapOvr>
    <a:masterClrMapping/>
  </p:clrMapOvr>
  <p:timing>
    <p:tnLst>
      <p:par>
        <p:cTn xmlns:p14="http://schemas.microsoft.com/office/powerpoint/2010/main" id="1" dur="indefinite" restart="never" nodeType="tmRoot"/>
      </p:par>
    </p:tnLst>
  </p:timing>
</p:sldLayout>
</file>

<file path=ppt/slideLayouts/slideLayout6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3980922215"/>
      </p:ext>
    </p:extLst>
  </p:cSld>
  <p:clrMapOvr>
    <a:masterClrMapping/>
  </p:clrMapOvr>
</p:sldLayout>
</file>

<file path=ppt/slideLayouts/slideLayout6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460988563"/>
      </p:ext>
    </p:extLst>
  </p:cSld>
  <p:clrMapOvr>
    <a:masterClrMapping/>
  </p:clrMapOvr>
</p:sldLayout>
</file>

<file path=ppt/slideLayouts/slideLayout6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2418003014"/>
      </p:ext>
    </p:extLst>
  </p:cSld>
  <p:clrMapOvr>
    <a:masterClrMapping/>
  </p:clrMapOvr>
</p:sldLayout>
</file>

<file path=ppt/slideLayouts/slideLayout6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221794383"/>
      </p:ext>
    </p:extLst>
  </p:cSld>
  <p:clrMapOvr>
    <a:masterClrMapping/>
  </p:clrMapOvr>
</p:sldLayout>
</file>

<file path=ppt/slideLayouts/slideLayout6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129490463"/>
      </p:ext>
    </p:extLst>
  </p:cSld>
  <p:clrMapOvr>
    <a:masterClrMapping/>
  </p:clrMapOvr>
</p:sldLayout>
</file>

<file path=ppt/slideLayouts/slideLayout6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2865406577"/>
      </p:ext>
    </p:extLst>
  </p:cSld>
  <p:clrMapOvr>
    <a:masterClrMapping/>
  </p:clrMapOvr>
  <p:timing>
    <p:tnLst>
      <p:par>
        <p:cTn xmlns:p14="http://schemas.microsoft.com/office/powerpoint/2010/main" id="1" dur="indefinite" restart="never" nodeType="tmRoot"/>
      </p:par>
    </p:tnLst>
  </p:timing>
</p:sldLayout>
</file>

<file path=ppt/slideLayouts/slideLayout6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smtClean="0"/>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16595676"/>
      </p:ext>
    </p:extLst>
  </p:cSld>
  <p:clrMapOvr>
    <a:masterClrMapping/>
  </p:clrMapOvr>
  <p:timing>
    <p:tnLst>
      <p:par>
        <p:cTn xmlns:p14="http://schemas.microsoft.com/office/powerpoint/2010/main" id="1" dur="indefinite" restart="never" nodeType="tmRoot"/>
      </p:par>
    </p:tnLst>
  </p:timing>
</p:sldLayout>
</file>

<file path=ppt/slideLayouts/slideLayout6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58524580"/>
      </p:ext>
    </p:extLst>
  </p:cSld>
  <p:clrMapOvr>
    <a:masterClrMapping/>
  </p:clrMapOvr>
</p:sldLayout>
</file>

<file path=ppt/slideLayouts/slideLayout6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029979491"/>
      </p:ext>
    </p:extLst>
  </p:cSld>
  <p:clrMapOvr>
    <a:masterClrMapping/>
  </p:clrMapOvr>
</p:sldLayout>
</file>

<file path=ppt/slideLayouts/slideLayout6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54139168"/>
      </p:ext>
    </p:extLst>
  </p:cSld>
  <p:clrMapOvr>
    <a:masterClrMapping/>
  </p:clrMapOvr>
</p:sldLayout>
</file>

<file path=ppt/slideLayouts/slideLayout6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221765457"/>
      </p:ext>
    </p:extLst>
  </p:cSld>
  <p:clrMapOvr>
    <a:masterClrMapping/>
  </p:clrMapOvr>
</p:sldLayout>
</file>

<file path=ppt/slideLayouts/slideLayout6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360697533"/>
      </p:ext>
    </p:extLst>
  </p:cSld>
  <p:clrMapOvr>
    <a:masterClrMapping/>
  </p:clrMapOvr>
</p:sldLayout>
</file>

<file path=ppt/slideLayouts/slideLayout6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153129965"/>
      </p:ext>
    </p:extLst>
  </p:cSld>
  <p:clrMapOvr>
    <a:masterClrMapping/>
  </p:clrMapOvr>
</p:sldLayout>
</file>

<file path=ppt/slideLayouts/slideLayout6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909344466"/>
      </p:ext>
    </p:extLst>
  </p:cSld>
  <p:clrMapOvr>
    <a:masterClrMapping/>
  </p:clrMapOvr>
</p:sldLayout>
</file>

<file path=ppt/slideLayouts/slideLayout6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214280704"/>
      </p:ext>
    </p:extLst>
  </p:cSld>
  <p:clrMapOvr>
    <a:masterClrMapping/>
  </p:clrMapOvr>
</p:sldLayout>
</file>

<file path=ppt/slideLayouts/slideLayout6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272384083"/>
      </p:ext>
    </p:extLst>
  </p:cSld>
  <p:clrMapOvr>
    <a:masterClrMapping/>
  </p:clrMapOvr>
</p:sldLayout>
</file>

<file path=ppt/slideLayouts/slideLayout67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815837682"/>
      </p:ext>
    </p:extLst>
  </p:cSld>
  <p:clrMapOvr>
    <a:masterClrMapping/>
  </p:clrMapOvr>
  <p:transition xmlns:p14="http://schemas.microsoft.com/office/powerpoint/2010/main"/>
</p:sldLayout>
</file>

<file path=ppt/slideLayouts/slideLayout6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28600" y="997527"/>
            <a:ext cx="8610600" cy="519372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3256322409"/>
      </p:ext>
    </p:extLst>
  </p:cSld>
  <p:clrMapOvr>
    <a:masterClrMapping/>
  </p:clrMapOvr>
  <p:transition xmlns:p14="http://schemas.microsoft.com/office/powerpoint/2010/main"/>
</p:sldLayout>
</file>

<file path=ppt/slideLayouts/slideLayout6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3139869450"/>
      </p:ext>
    </p:extLst>
  </p:cSld>
  <p:clrMapOvr>
    <a:masterClrMapping/>
  </p:clrMapOvr>
  <p:transition xmlns:p14="http://schemas.microsoft.com/office/powerpoint/2010/main"/>
</p:sldLayout>
</file>

<file path=ppt/slideLayouts/slideLayout6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1222663575"/>
      </p:ext>
    </p:extLst>
  </p:cSld>
  <p:clrMapOvr>
    <a:masterClrMapping/>
  </p:clrMapOvr>
  <p:transition xmlns:p14="http://schemas.microsoft.com/office/powerpoint/2010/main"/>
</p:sldLayout>
</file>

<file path=ppt/slideLayouts/slideLayout6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327662723"/>
      </p:ext>
    </p:extLst>
  </p:cSld>
  <p:clrMapOvr>
    <a:masterClrMapping/>
  </p:clrMapOvr>
  <p:transition xmlns:p14="http://schemas.microsoft.com/office/powerpoint/2010/main"/>
</p:sldLayout>
</file>

<file path=ppt/slideLayouts/slideLayout6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503070451"/>
      </p:ext>
    </p:extLst>
  </p:cSld>
  <p:clrMapOvr>
    <a:masterClrMapping/>
  </p:clrMapOvr>
  <p:transition xmlns:p14="http://schemas.microsoft.com/office/powerpoint/2010/main"/>
</p:sldLayout>
</file>

<file path=ppt/slideLayouts/slideLayout6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3265949819"/>
      </p:ext>
    </p:extLst>
  </p:cSld>
  <p:clrMapOvr>
    <a:masterClrMapping/>
  </p:clrMapOvr>
  <p:transition xmlns:p14="http://schemas.microsoft.com/office/powerpoint/2010/main"/>
</p:sldLayout>
</file>

<file path=ppt/slideLayouts/slideLayout6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54066524"/>
      </p:ext>
    </p:extLst>
  </p:cSld>
  <p:clrMapOvr>
    <a:masterClrMapping/>
  </p:clrMapOvr>
  <p:transition xmlns:p14="http://schemas.microsoft.com/office/powerpoint/2010/main"/>
</p:sldLayout>
</file>

<file path=ppt/slideLayouts/slideLayout6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1430650488"/>
      </p:ext>
    </p:extLst>
  </p:cSld>
  <p:clrMapOvr>
    <a:masterClrMapping/>
  </p:clrMapOvr>
  <p:transition xmlns:p14="http://schemas.microsoft.com/office/powerpoint/2010/main"/>
</p:sldLayout>
</file>

<file path=ppt/slideLayouts/slideLayout6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648568013"/>
      </p:ext>
    </p:extLst>
  </p:cSld>
  <p:clrMapOvr>
    <a:masterClrMapping/>
  </p:clrMapOvr>
  <p:transition xmlns:p14="http://schemas.microsoft.com/office/powerpoint/2010/main"/>
</p:sldLayout>
</file>

<file path=ppt/slideLayouts/slideLayout6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561740815"/>
      </p:ext>
    </p:extLst>
  </p:cSld>
  <p:clrMapOvr>
    <a:masterClrMapping/>
  </p:clrMapOvr>
  <p:transition xmlns:p14="http://schemas.microsoft.com/office/powerpoint/2010/main"/>
</p:sldLayout>
</file>

<file path=ppt/slideLayouts/slideLayout68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smtClean="0"/>
          </a:p>
        </p:txBody>
      </p:sp>
      <p:sp>
        <p:nvSpPr>
          <p:cNvPr id="4" name="Text Placeholder 3"/>
          <p:cNvSpPr>
            <a:spLocks noGrp="1"/>
          </p:cNvSpPr>
          <p:nvPr>
            <p:ph type="body" sz="half" idx="2"/>
          </p:nvPr>
        </p:nvSpPr>
        <p:spPr>
          <a:xfrm>
            <a:off x="4610100" y="1371600"/>
            <a:ext cx="42291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608998057"/>
      </p:ext>
    </p:extLst>
  </p:cSld>
  <p:clrMapOvr>
    <a:masterClrMapping/>
  </p:clrMapOvr>
  <p:transition xmlns:p14="http://schemas.microsoft.com/office/powerpoint/2010/main"/>
</p:sldLayout>
</file>

<file path=ppt/slideLayouts/slideLayout68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6232067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316875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8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885299"/>
      </p:ext>
    </p:extLst>
  </p:cSld>
  <p:clrMapOvr>
    <a:masterClrMapping/>
  </p:clrMapOvr>
  <p:transition xmlns:p14="http://schemas.microsoft.com/office/powerpoint/2010/main"/>
</p:sldLayout>
</file>

<file path=ppt/slideLayouts/slideLayout68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782170"/>
      </p:ext>
    </p:extLst>
  </p:cSld>
  <p:clrMapOvr>
    <a:masterClrMapping/>
  </p:clrMapOvr>
  <p:transition xmlns:p14="http://schemas.microsoft.com/office/powerpoint/2010/main"/>
</p:sldLayout>
</file>

<file path=ppt/slideLayouts/slideLayout68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304052"/>
      </p:ext>
    </p:extLst>
  </p:cSld>
  <p:clrMapOvr>
    <a:masterClrMapping/>
  </p:clrMapOvr>
  <p:transition xmlns:p14="http://schemas.microsoft.com/office/powerpoint/2010/main"/>
</p:sldLayout>
</file>

<file path=ppt/slideLayouts/slideLayout6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9674425"/>
      </p:ext>
    </p:extLst>
  </p:cSld>
  <p:clrMapOvr>
    <a:masterClrMapping/>
  </p:clrMapOvr>
  <p:transition xmlns:p14="http://schemas.microsoft.com/office/powerpoint/2010/main"/>
</p:sldLayout>
</file>

<file path=ppt/slideLayouts/slideLayout6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14430214"/>
      </p:ext>
    </p:extLst>
  </p:cSld>
  <p:clrMapOvr>
    <a:masterClrMapping/>
  </p:clrMapOvr>
  <p:transition xmlns:p14="http://schemas.microsoft.com/office/powerpoint/2010/main"/>
</p:sldLayout>
</file>

<file path=ppt/slideLayouts/slideLayout68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7631376"/>
      </p:ext>
    </p:extLst>
  </p:cSld>
  <p:clrMapOvr>
    <a:masterClrMapping/>
  </p:clrMapOvr>
  <p:transition xmlns:p14="http://schemas.microsoft.com/office/powerpoint/2010/main"/>
</p:sldLayout>
</file>

<file path=ppt/slideLayouts/slideLayout69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8297684"/>
      </p:ext>
    </p:extLst>
  </p:cSld>
  <p:clrMapOvr>
    <a:masterClrMapping/>
  </p:clrMapOvr>
  <p:transition xmlns:p14="http://schemas.microsoft.com/office/powerpoint/2010/main"/>
</p:sldLayout>
</file>

<file path=ppt/slideLayouts/slideLayout69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81470161"/>
      </p:ext>
    </p:extLst>
  </p:cSld>
  <p:clrMapOvr>
    <a:masterClrMapping/>
  </p:clrMapOvr>
  <p:transition xmlns:p14="http://schemas.microsoft.com/office/powerpoint/2010/main"/>
</p:sldLayout>
</file>

<file path=ppt/slideLayouts/slideLayout69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62130870"/>
      </p:ext>
    </p:extLst>
  </p:cSld>
  <p:clrMapOvr>
    <a:masterClrMapping/>
  </p:clrMapOvr>
  <p:transition xmlns:p14="http://schemas.microsoft.com/office/powerpoint/2010/main"/>
</p:sldLayout>
</file>

<file path=ppt/slideLayouts/slideLayout69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227906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193550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54411120"/>
      </p:ext>
    </p:extLst>
  </p:cSld>
  <p:clrMapOvr>
    <a:masterClrMapping/>
  </p:clrMapOvr>
  <p:transition xmlns:p14="http://schemas.microsoft.com/office/powerpoint/2010/main"/>
</p:sldLayout>
</file>

<file path=ppt/slideLayouts/slideLayout6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4834082"/>
      </p:ext>
    </p:extLst>
  </p:cSld>
  <p:clrMapOvr>
    <a:masterClrMapping/>
  </p:clrMapOvr>
  <p:transition xmlns:p14="http://schemas.microsoft.com/office/powerpoint/2010/main"/>
</p:sldLayout>
</file>

<file path=ppt/slideLayouts/slideLayout69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7465237"/>
      </p:ext>
    </p:extLst>
  </p:cSld>
  <p:clrMapOvr>
    <a:masterClrMapping/>
  </p:clrMapOvr>
  <p:transition xmlns:p14="http://schemas.microsoft.com/office/powerpoint/2010/main"/>
</p:sldLayout>
</file>

<file path=ppt/slideLayouts/slideLayout6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9571723"/>
      </p:ext>
    </p:extLst>
  </p:cSld>
  <p:clrMapOvr>
    <a:masterClrMapping/>
  </p:clrMapOvr>
  <p:transition xmlns:p14="http://schemas.microsoft.com/office/powerpoint/2010/main"/>
</p:sldLayout>
</file>

<file path=ppt/slideLayouts/slideLayout6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71038780"/>
      </p:ext>
    </p:extLst>
  </p:cSld>
  <p:clrMapOvr>
    <a:masterClrMapping/>
  </p:clrMapOvr>
  <p:transition xmlns:p14="http://schemas.microsoft.com/office/powerpoint/2010/main"/>
</p:sldLayout>
</file>

<file path=ppt/slideLayouts/slideLayout70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9779386"/>
      </p:ext>
    </p:extLst>
  </p:cSld>
  <p:clrMapOvr>
    <a:masterClrMapping/>
  </p:clrMapOvr>
  <p:transition xmlns:p14="http://schemas.microsoft.com/office/powerpoint/2010/main"/>
</p:sldLayout>
</file>

<file path=ppt/slideLayouts/slideLayout70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72068007"/>
      </p:ext>
    </p:extLst>
  </p:cSld>
  <p:clrMapOvr>
    <a:masterClrMapping/>
  </p:clrMapOvr>
  <p:transition xmlns:p14="http://schemas.microsoft.com/office/powerpoint/2010/main"/>
</p:sldLayout>
</file>

<file path=ppt/slideLayouts/slideLayout70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7735840"/>
      </p:ext>
    </p:extLst>
  </p:cSld>
  <p:clrMapOvr>
    <a:masterClrMapping/>
  </p:clrMapOvr>
  <p:transition xmlns:p14="http://schemas.microsoft.com/office/powerpoint/2010/main"/>
</p:sldLayout>
</file>

<file path=ppt/slideLayouts/slideLayout70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7764171"/>
      </p:ext>
    </p:extLst>
  </p:cSld>
  <p:clrMapOvr>
    <a:masterClrMapping/>
  </p:clrMapOvr>
  <p:transition xmlns:p14="http://schemas.microsoft.com/office/powerpoint/2010/main"/>
</p:sldLayout>
</file>

<file path=ppt/slideLayouts/slideLayout70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3002117272"/>
      </p:ext>
    </p:extLst>
  </p:cSld>
  <p:clrMapOvr>
    <a:masterClrMapping/>
  </p:clrMapOvr>
  <p:timing>
    <p:tnLst>
      <p:par>
        <p:cTn xmlns:p14="http://schemas.microsoft.com/office/powerpoint/2010/main" id="1" dur="indefinite" restart="never" nodeType="tmRoot"/>
      </p:par>
    </p:tnLst>
  </p:timing>
</p:sldLayout>
</file>

<file path=ppt/slideLayouts/slideLayout7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smtClean="0"/>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32525733"/>
      </p:ext>
    </p:extLst>
  </p:cSld>
  <p:clrMapOvr>
    <a:masterClrMapping/>
  </p:clrMapOvr>
  <p:timing>
    <p:tnLst>
      <p:par>
        <p:cTn xmlns:p14="http://schemas.microsoft.com/office/powerpoint/2010/main" id="1" dur="indefinite" restart="never" nodeType="tmRoot"/>
      </p:par>
    </p:tnLst>
  </p:timing>
</p:sldLayout>
</file>

<file path=ppt/slideLayouts/slideLayout7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765328151"/>
      </p:ext>
    </p:extLst>
  </p:cSld>
  <p:clrMapOvr>
    <a:masterClrMapping/>
  </p:clrMapOvr>
</p:sldLayout>
</file>

<file path=ppt/slideLayouts/slideLayout7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68526539"/>
      </p:ext>
    </p:extLst>
  </p:cSld>
  <p:clrMapOvr>
    <a:masterClrMapping/>
  </p:clrMapOvr>
</p:sldLayout>
</file>

<file path=ppt/slideLayouts/slideLayout7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790322360"/>
      </p:ext>
    </p:extLst>
  </p:cSld>
  <p:clrMapOvr>
    <a:masterClrMapping/>
  </p:clrMapOvr>
</p:sldLayout>
</file>

<file path=ppt/slideLayouts/slideLayout7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204320629"/>
      </p:ext>
    </p:extLst>
  </p:cSld>
  <p:clrMapOvr>
    <a:masterClrMapping/>
  </p:clrMapOvr>
</p:sldLayout>
</file>

<file path=ppt/slideLayouts/slideLayout7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125521870"/>
      </p:ext>
    </p:extLst>
  </p:cSld>
  <p:clrMapOvr>
    <a:masterClrMapping/>
  </p:clrMapOvr>
</p:sldLayout>
</file>

<file path=ppt/slideLayouts/slideLayout7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01645032"/>
      </p:ext>
    </p:extLst>
  </p:cSld>
  <p:clrMapOvr>
    <a:masterClrMapping/>
  </p:clrMapOvr>
</p:sldLayout>
</file>

<file path=ppt/slideLayouts/slideLayout7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293133081"/>
      </p:ext>
    </p:extLst>
  </p:cSld>
  <p:clrMapOvr>
    <a:masterClrMapping/>
  </p:clrMapOvr>
</p:sldLayout>
</file>

<file path=ppt/slideLayouts/slideLayout7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8208710"/>
      </p:ext>
    </p:extLst>
  </p:cSld>
  <p:clrMapOvr>
    <a:masterClrMapping/>
  </p:clrMapOvr>
</p:sldLayout>
</file>

<file path=ppt/slideLayouts/slideLayout7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89131896"/>
      </p:ext>
    </p:extLst>
  </p:cSld>
  <p:clrMapOvr>
    <a:masterClrMapping/>
  </p:clrMapOvr>
</p:sldLayout>
</file>

<file path=ppt/slideLayouts/slideLayout7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544573735"/>
      </p:ext>
    </p:extLst>
  </p:cSld>
  <p:clrMapOvr>
    <a:masterClrMapping/>
  </p:clrMapOvr>
  <p:timing>
    <p:tnLst>
      <p:par>
        <p:cTn xmlns:p14="http://schemas.microsoft.com/office/powerpoint/2010/main" id="1" dur="indefinite" restart="never" nodeType="tmRoot"/>
      </p:par>
    </p:tnLst>
  </p:timing>
</p:sldLayout>
</file>

<file path=ppt/slideLayouts/slideLayout7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smtClean="0"/>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77765160"/>
      </p:ext>
    </p:extLst>
  </p:cSld>
  <p:clrMapOvr>
    <a:masterClrMapping/>
  </p:clrMapOvr>
  <p:timing>
    <p:tnLst>
      <p:par>
        <p:cTn xmlns:p14="http://schemas.microsoft.com/office/powerpoint/2010/main" id="1" dur="indefinite" restart="never" nodeType="tmRoot"/>
      </p:par>
    </p:tnLst>
  </p:timing>
</p:sldLayout>
</file>

<file path=ppt/slideLayouts/slideLayout7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64316996"/>
      </p:ext>
    </p:extLst>
  </p:cSld>
  <p:clrMapOvr>
    <a:masterClrMapping/>
  </p:clrMapOvr>
</p:sldLayout>
</file>

<file path=ppt/slideLayouts/slideLayout7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980873409"/>
      </p:ext>
    </p:extLst>
  </p:cSld>
  <p:clrMapOvr>
    <a:masterClrMapping/>
  </p:clrMapOvr>
</p:sldLayout>
</file>

<file path=ppt/slideLayouts/slideLayout7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950695526"/>
      </p:ext>
    </p:extLst>
  </p:cSld>
  <p:clrMapOvr>
    <a:masterClrMapping/>
  </p:clrMapOvr>
</p:sldLayout>
</file>

<file path=ppt/slideLayouts/slideLayout7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053045607"/>
      </p:ext>
    </p:extLst>
  </p:cSld>
  <p:clrMapOvr>
    <a:masterClrMapping/>
  </p:clrMapOvr>
</p:sldLayout>
</file>

<file path=ppt/slideLayouts/slideLayout7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515546571"/>
      </p:ext>
    </p:extLst>
  </p:cSld>
  <p:clrMapOvr>
    <a:masterClrMapping/>
  </p:clrMapOvr>
</p:sldLayout>
</file>

<file path=ppt/slideLayouts/slideLayout7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168327666"/>
      </p:ext>
    </p:extLst>
  </p:cSld>
  <p:clrMapOvr>
    <a:masterClrMapping/>
  </p:clrMapOvr>
</p:sldLayout>
</file>

<file path=ppt/slideLayouts/slideLayout7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077783043"/>
      </p:ext>
    </p:extLst>
  </p:cSld>
  <p:clrMapOvr>
    <a:masterClrMapping/>
  </p:clrMapOvr>
</p:sldLayout>
</file>

<file path=ppt/slideLayouts/slideLayout7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830866046"/>
      </p:ext>
    </p:extLst>
  </p:cSld>
  <p:clrMapOvr>
    <a:masterClrMapping/>
  </p:clrMapOvr>
</p:sldLayout>
</file>

<file path=ppt/slideLayouts/slideLayout7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920461441"/>
      </p:ext>
    </p:extLst>
  </p:cSld>
  <p:clrMapOvr>
    <a:masterClrMapping/>
  </p:clrMapOvr>
</p:sldLayout>
</file>

<file path=ppt/slideLayouts/slideLayout7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003727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2869538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3084127"/>
      </p:ext>
    </p:extLst>
  </p:cSld>
  <p:clrMapOvr>
    <a:masterClrMapping/>
  </p:clrMapOvr>
  <p:transition xmlns:p14="http://schemas.microsoft.com/office/powerpoint/2010/main"/>
</p:sldLayout>
</file>

<file path=ppt/slideLayouts/slideLayout7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521384"/>
      </p:ext>
    </p:extLst>
  </p:cSld>
  <p:clrMapOvr>
    <a:masterClrMapping/>
  </p:clrMapOvr>
  <p:transition xmlns:p14="http://schemas.microsoft.com/office/powerpoint/2010/main"/>
</p:sldLayout>
</file>

<file path=ppt/slideLayouts/slideLayout7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8660507"/>
      </p:ext>
    </p:extLst>
  </p:cSld>
  <p:clrMapOvr>
    <a:masterClrMapping/>
  </p:clrMapOvr>
  <p:transition xmlns:p14="http://schemas.microsoft.com/office/powerpoint/2010/main"/>
</p:sldLayout>
</file>

<file path=ppt/slideLayouts/slideLayout7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0368802"/>
      </p:ext>
    </p:extLst>
  </p:cSld>
  <p:clrMapOvr>
    <a:masterClrMapping/>
  </p:clrMapOvr>
  <p:transition xmlns:p14="http://schemas.microsoft.com/office/powerpoint/2010/main"/>
</p:sldLayout>
</file>

<file path=ppt/slideLayouts/slideLayout7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7565352"/>
      </p:ext>
    </p:extLst>
  </p:cSld>
  <p:clrMapOvr>
    <a:masterClrMapping/>
  </p:clrMapOvr>
  <p:transition xmlns:p14="http://schemas.microsoft.com/office/powerpoint/2010/main"/>
</p:sldLayout>
</file>

<file path=ppt/slideLayouts/slideLayout7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0468891"/>
      </p:ext>
    </p:extLst>
  </p:cSld>
  <p:clrMapOvr>
    <a:masterClrMapping/>
  </p:clrMapOvr>
  <p:transition xmlns:p14="http://schemas.microsoft.com/office/powerpoint/2010/main"/>
</p:sldLayout>
</file>

<file path=ppt/slideLayouts/slideLayout7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1187683"/>
      </p:ext>
    </p:extLst>
  </p:cSld>
  <p:clrMapOvr>
    <a:masterClrMapping/>
  </p:clrMapOvr>
  <p:transition xmlns:p14="http://schemas.microsoft.com/office/powerpoint/2010/main"/>
</p:sldLayout>
</file>

<file path=ppt/slideLayouts/slideLayout7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9740060"/>
      </p:ext>
    </p:extLst>
  </p:cSld>
  <p:clrMapOvr>
    <a:masterClrMapping/>
  </p:clrMapOvr>
  <p:transition xmlns:p14="http://schemas.microsoft.com/office/powerpoint/2010/main"/>
</p:sldLayout>
</file>

<file path=ppt/slideLayouts/slideLayout7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8274344"/>
      </p:ext>
    </p:extLst>
  </p:cSld>
  <p:clrMapOvr>
    <a:masterClrMapping/>
  </p:clrMapOvr>
  <p:transition xmlns:p14="http://schemas.microsoft.com/office/powerpoint/2010/main"/>
</p:sldLayout>
</file>

<file path=ppt/slideLayouts/slideLayout73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115434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346045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5856678"/>
      </p:ext>
    </p:extLst>
  </p:cSld>
  <p:clrMapOvr>
    <a:masterClrMapping/>
  </p:clrMapOvr>
  <p:transition xmlns:p14="http://schemas.microsoft.com/office/powerpoint/2010/main"/>
</p:sldLayout>
</file>

<file path=ppt/slideLayouts/slideLayout7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2258596"/>
      </p:ext>
    </p:extLst>
  </p:cSld>
  <p:clrMapOvr>
    <a:masterClrMapping/>
  </p:clrMapOvr>
  <p:transition xmlns:p14="http://schemas.microsoft.com/office/powerpoint/2010/main"/>
</p:sldLayout>
</file>

<file path=ppt/slideLayouts/slideLayout7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87571157"/>
      </p:ext>
    </p:extLst>
  </p:cSld>
  <p:clrMapOvr>
    <a:masterClrMapping/>
  </p:clrMapOvr>
  <p:transition xmlns:p14="http://schemas.microsoft.com/office/powerpoint/2010/main"/>
</p:sldLayout>
</file>

<file path=ppt/slideLayouts/slideLayout7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02493183"/>
      </p:ext>
    </p:extLst>
  </p:cSld>
  <p:clrMapOvr>
    <a:masterClrMapping/>
  </p:clrMapOvr>
  <p:transition xmlns:p14="http://schemas.microsoft.com/office/powerpoint/2010/main"/>
</p:sldLayout>
</file>

<file path=ppt/slideLayouts/slideLayout7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04544380"/>
      </p:ext>
    </p:extLst>
  </p:cSld>
  <p:clrMapOvr>
    <a:masterClrMapping/>
  </p:clrMapOvr>
  <p:transition xmlns:p14="http://schemas.microsoft.com/office/powerpoint/2010/main"/>
</p:sldLayout>
</file>

<file path=ppt/slideLayouts/slideLayout7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4047367"/>
      </p:ext>
    </p:extLst>
  </p:cSld>
  <p:clrMapOvr>
    <a:masterClrMapping/>
  </p:clrMapOvr>
  <p:transition xmlns:p14="http://schemas.microsoft.com/office/powerpoint/2010/main"/>
</p:sldLayout>
</file>

<file path=ppt/slideLayouts/slideLayout7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55639211"/>
      </p:ext>
    </p:extLst>
  </p:cSld>
  <p:clrMapOvr>
    <a:masterClrMapping/>
  </p:clrMapOvr>
  <p:transition xmlns:p14="http://schemas.microsoft.com/office/powerpoint/2010/main"/>
</p:sldLayout>
</file>

<file path=ppt/slideLayouts/slideLayout7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45861046"/>
      </p:ext>
    </p:extLst>
  </p:cSld>
  <p:clrMapOvr>
    <a:masterClrMapping/>
  </p:clrMapOvr>
  <p:transition xmlns:p14="http://schemas.microsoft.com/office/powerpoint/2010/main"/>
</p:sldLayout>
</file>

<file path=ppt/slideLayouts/slideLayout7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52052179"/>
      </p:ext>
    </p:extLst>
  </p:cSld>
  <p:clrMapOvr>
    <a:masterClrMapping/>
  </p:clrMapOvr>
  <p:transition xmlns:p14="http://schemas.microsoft.com/office/powerpoint/2010/main"/>
</p:sldLayout>
</file>

<file path=ppt/slideLayouts/slideLayout7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6787C98-EF19-2D41-8AE2-C78C29A91753}" type="datetime1">
              <a:rPr lang="en-US" smtClean="0">
                <a:solidFill>
                  <a:prstClr val="black">
                    <a:tint val="75000"/>
                  </a:prstClr>
                </a:solidFill>
                <a:latin typeface="Calibri"/>
              </a:rPr>
              <a:pPr/>
              <a:t>3/12/16</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301801780"/>
      </p:ext>
    </p:extLst>
  </p:cSld>
  <p:clrMapOvr>
    <a:masterClrMapping/>
  </p:clrMapOvr>
</p:sldLayout>
</file>

<file path=ppt/slideLayouts/slideLayout7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ED0917-0EB3-7141-A444-A387010585BF}" type="datetime1">
              <a:rPr lang="en-US" smtClean="0">
                <a:solidFill>
                  <a:prstClr val="black">
                    <a:tint val="75000"/>
                  </a:prstClr>
                </a:solidFill>
                <a:latin typeface="Calibri"/>
              </a:rPr>
              <a:pPr/>
              <a:t>3/12/16</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6868922"/>
      </p:ext>
    </p:extLst>
  </p:cSld>
  <p:clrMapOvr>
    <a:masterClrMapping/>
  </p:clrMapOvr>
</p:sldLayout>
</file>

<file path=ppt/slideLayouts/slideLayout7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0846C5F-3BD8-3C4D-84D7-D37C2B096AF8}" type="datetime1">
              <a:rPr lang="en-US" smtClean="0">
                <a:solidFill>
                  <a:prstClr val="black">
                    <a:tint val="75000"/>
                  </a:prstClr>
                </a:solidFill>
                <a:latin typeface="Calibri"/>
              </a:rPr>
              <a:pPr/>
              <a:t>3/12/16</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782726927"/>
      </p:ext>
    </p:extLst>
  </p:cSld>
  <p:clrMapOvr>
    <a:masterClrMapping/>
  </p:clrMapOvr>
</p:sldLayout>
</file>

<file path=ppt/slideLayouts/slideLayout7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B22019D-5D10-3149-8CD8-BD03F92784D8}" type="datetime1">
              <a:rPr lang="en-US" smtClean="0">
                <a:solidFill>
                  <a:prstClr val="black">
                    <a:tint val="75000"/>
                  </a:prstClr>
                </a:solidFill>
                <a:latin typeface="Calibri"/>
              </a:rPr>
              <a:pPr/>
              <a:t>3/12/16</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648187069"/>
      </p:ext>
    </p:extLst>
  </p:cSld>
  <p:clrMapOvr>
    <a:masterClrMapping/>
  </p:clrMapOvr>
</p:sldLayout>
</file>

<file path=ppt/slideLayouts/slideLayout7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7725DA2-1889-3049-ACC5-92373F9B15B1}" type="datetime1">
              <a:rPr lang="en-US" smtClean="0">
                <a:solidFill>
                  <a:prstClr val="black">
                    <a:tint val="75000"/>
                  </a:prstClr>
                </a:solidFill>
                <a:latin typeface="Calibri"/>
              </a:rPr>
              <a:pPr/>
              <a:t>3/12/16</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33008547"/>
      </p:ext>
    </p:extLst>
  </p:cSld>
  <p:clrMapOvr>
    <a:masterClrMapping/>
  </p:clrMapOvr>
</p:sldLayout>
</file>

<file path=ppt/slideLayouts/slideLayout7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7436F41-2D70-8B40-B592-BF9582E6D96F}" type="datetime1">
              <a:rPr lang="en-US" smtClean="0">
                <a:solidFill>
                  <a:prstClr val="black">
                    <a:tint val="75000"/>
                  </a:prstClr>
                </a:solidFill>
                <a:latin typeface="Calibri"/>
              </a:rPr>
              <a:pPr/>
              <a:t>3/12/16</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328097085"/>
      </p:ext>
    </p:extLst>
  </p:cSld>
  <p:clrMapOvr>
    <a:masterClrMapping/>
  </p:clrMapOvr>
</p:sldLayout>
</file>

<file path=ppt/slideLayouts/slideLayout7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533FDD-DD0B-7249-B401-953A314C5C72}" type="datetime1">
              <a:rPr lang="en-US" smtClean="0">
                <a:solidFill>
                  <a:prstClr val="black">
                    <a:tint val="75000"/>
                  </a:prstClr>
                </a:solidFill>
                <a:latin typeface="Calibri"/>
              </a:rPr>
              <a:pPr/>
              <a:t>3/12/16</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398758357"/>
      </p:ext>
    </p:extLst>
  </p:cSld>
  <p:clrMapOvr>
    <a:masterClrMapping/>
  </p:clrMapOvr>
</p:sldLayout>
</file>

<file path=ppt/slideLayouts/slideLayout7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B54BD72-E4F6-E246-95E4-7BB340D440F2}" type="datetime1">
              <a:rPr lang="en-US" smtClean="0">
                <a:solidFill>
                  <a:prstClr val="black">
                    <a:tint val="75000"/>
                  </a:prstClr>
                </a:solidFill>
                <a:latin typeface="Calibri"/>
              </a:rPr>
              <a:pPr/>
              <a:t>3/12/16</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667595460"/>
      </p:ext>
    </p:extLst>
  </p:cSld>
  <p:clrMapOvr>
    <a:masterClrMapping/>
  </p:clrMapOvr>
</p:sldLayout>
</file>

<file path=ppt/slideLayouts/slideLayout7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AA39B0-2979-5C4C-9B59-8BF91C9B1EC0}" type="datetime1">
              <a:rPr lang="en-US" smtClean="0">
                <a:solidFill>
                  <a:prstClr val="black">
                    <a:tint val="75000"/>
                  </a:prstClr>
                </a:solidFill>
                <a:latin typeface="Calibri"/>
              </a:rPr>
              <a:pPr/>
              <a:t>3/12/16</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419734687"/>
      </p:ext>
    </p:extLst>
  </p:cSld>
  <p:clrMapOvr>
    <a:masterClrMapping/>
  </p:clrMapOvr>
</p:sldLayout>
</file>

<file path=ppt/slideLayouts/slideLayout7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10F440D-942A-F045-A3A7-7FA60C3CA708}" type="datetime1">
              <a:rPr lang="en-US" smtClean="0">
                <a:solidFill>
                  <a:prstClr val="black">
                    <a:tint val="75000"/>
                  </a:prstClr>
                </a:solidFill>
                <a:latin typeface="Calibri"/>
              </a:rPr>
              <a:pPr/>
              <a:t>3/12/16</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061915676"/>
      </p:ext>
    </p:extLst>
  </p:cSld>
  <p:clrMapOvr>
    <a:masterClrMapping/>
  </p:clrMapOvr>
</p:sldLayout>
</file>

<file path=ppt/slideLayouts/slideLayout7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F25B134-63CD-C54C-A1E9-052D295C62EA}" type="datetime1">
              <a:rPr lang="en-US" smtClean="0">
                <a:solidFill>
                  <a:prstClr val="black">
                    <a:tint val="75000"/>
                  </a:prstClr>
                </a:solidFill>
                <a:latin typeface="Calibri"/>
              </a:rPr>
              <a:pPr/>
              <a:t>3/12/16</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263294409"/>
      </p:ext>
    </p:extLst>
  </p:cSld>
  <p:clrMapOvr>
    <a:masterClrMapping/>
  </p:clrMapOvr>
</p:sldLayout>
</file>

<file path=ppt/slideLayouts/slideLayout75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786549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9939737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1286403"/>
      </p:ext>
    </p:extLst>
  </p:cSld>
  <p:clrMapOvr>
    <a:masterClrMapping/>
  </p:clrMapOvr>
  <p:transition xmlns:p14="http://schemas.microsoft.com/office/powerpoint/2010/main"/>
</p:sldLayout>
</file>

<file path=ppt/slideLayouts/slideLayout7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4558493"/>
      </p:ext>
    </p:extLst>
  </p:cSld>
  <p:clrMapOvr>
    <a:masterClrMapping/>
  </p:clrMapOvr>
  <p:transition xmlns:p14="http://schemas.microsoft.com/office/powerpoint/2010/main"/>
</p:sldLayout>
</file>

<file path=ppt/slideLayouts/slideLayout7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1458756"/>
      </p:ext>
    </p:extLst>
  </p:cSld>
  <p:clrMapOvr>
    <a:masterClrMapping/>
  </p:clrMapOvr>
  <p:transition xmlns:p14="http://schemas.microsoft.com/office/powerpoint/2010/main"/>
</p:sldLayout>
</file>

<file path=ppt/slideLayouts/slideLayout7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8991311"/>
      </p:ext>
    </p:extLst>
  </p:cSld>
  <p:clrMapOvr>
    <a:masterClrMapping/>
  </p:clrMapOvr>
  <p:transition xmlns:p14="http://schemas.microsoft.com/office/powerpoint/2010/main"/>
</p:sldLayout>
</file>

<file path=ppt/slideLayouts/slideLayout7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4826655"/>
      </p:ext>
    </p:extLst>
  </p:cSld>
  <p:clrMapOvr>
    <a:masterClrMapping/>
  </p:clrMapOvr>
  <p:transition xmlns:p14="http://schemas.microsoft.com/office/powerpoint/2010/main"/>
</p:sldLayout>
</file>

<file path=ppt/slideLayouts/slideLayout7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68201930"/>
      </p:ext>
    </p:extLst>
  </p:cSld>
  <p:clrMapOvr>
    <a:masterClrMapping/>
  </p:clrMapOvr>
  <p:transition xmlns:p14="http://schemas.microsoft.com/office/powerpoint/2010/main"/>
</p:sldLayout>
</file>

<file path=ppt/slideLayouts/slideLayout7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76597831"/>
      </p:ext>
    </p:extLst>
  </p:cSld>
  <p:clrMapOvr>
    <a:masterClrMapping/>
  </p:clrMapOvr>
  <p:transition xmlns:p14="http://schemas.microsoft.com/office/powerpoint/2010/main"/>
</p:sldLayout>
</file>

<file path=ppt/slideLayouts/slideLayout7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3501546"/>
      </p:ext>
    </p:extLst>
  </p:cSld>
  <p:clrMapOvr>
    <a:masterClrMapping/>
  </p:clrMapOvr>
  <p:transition xmlns:p14="http://schemas.microsoft.com/office/powerpoint/2010/main"/>
</p:sldLayout>
</file>

<file path=ppt/slideLayouts/slideLayout7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4846180"/>
      </p:ext>
    </p:extLst>
  </p:cSld>
  <p:clrMapOvr>
    <a:masterClrMapping/>
  </p:clrMapOvr>
  <p:transition xmlns:p14="http://schemas.microsoft.com/office/powerpoint/2010/main"/>
</p:sldLayout>
</file>

<file path=ppt/slideLayouts/slideLayout77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365091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821405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2469692"/>
      </p:ext>
    </p:extLst>
  </p:cSld>
  <p:clrMapOvr>
    <a:masterClrMapping/>
  </p:clrMapOvr>
  <p:transition xmlns:p14="http://schemas.microsoft.com/office/powerpoint/2010/main"/>
</p:sldLayout>
</file>

<file path=ppt/slideLayouts/slideLayout7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38509529"/>
      </p:ext>
    </p:extLst>
  </p:cSld>
  <p:clrMapOvr>
    <a:masterClrMapping/>
  </p:clrMapOvr>
  <p:transition xmlns:p14="http://schemas.microsoft.com/office/powerpoint/2010/main"/>
</p:sldLayout>
</file>

<file path=ppt/slideLayouts/slideLayout7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6830488"/>
      </p:ext>
    </p:extLst>
  </p:cSld>
  <p:clrMapOvr>
    <a:masterClrMapping/>
  </p:clrMapOvr>
  <p:transition xmlns:p14="http://schemas.microsoft.com/office/powerpoint/2010/main"/>
</p:sldLayout>
</file>

<file path=ppt/slideLayouts/slideLayout7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5108999"/>
      </p:ext>
    </p:extLst>
  </p:cSld>
  <p:clrMapOvr>
    <a:masterClrMapping/>
  </p:clrMapOvr>
  <p:transition xmlns:p14="http://schemas.microsoft.com/office/powerpoint/2010/main"/>
</p:sldLayout>
</file>

<file path=ppt/slideLayouts/slideLayout7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9494509"/>
      </p:ext>
    </p:extLst>
  </p:cSld>
  <p:clrMapOvr>
    <a:masterClrMapping/>
  </p:clrMapOvr>
  <p:transition xmlns:p14="http://schemas.microsoft.com/office/powerpoint/2010/main"/>
</p:sldLayout>
</file>

<file path=ppt/slideLayouts/slideLayout7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7269251"/>
      </p:ext>
    </p:extLst>
  </p:cSld>
  <p:clrMapOvr>
    <a:masterClrMapping/>
  </p:clrMapOvr>
  <p:transition xmlns:p14="http://schemas.microsoft.com/office/powerpoint/2010/main"/>
</p:sldLayout>
</file>

<file path=ppt/slideLayouts/slideLayout7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4583629"/>
      </p:ext>
    </p:extLst>
  </p:cSld>
  <p:clrMapOvr>
    <a:masterClrMapping/>
  </p:clrMapOvr>
  <p:transition xmlns:p14="http://schemas.microsoft.com/office/powerpoint/2010/main"/>
</p:sldLayout>
</file>

<file path=ppt/slideLayouts/slideLayout7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8978149"/>
      </p:ext>
    </p:extLst>
  </p:cSld>
  <p:clrMapOvr>
    <a:masterClrMapping/>
  </p:clrMapOvr>
  <p:transition xmlns:p14="http://schemas.microsoft.com/office/powerpoint/2010/main"/>
</p:sldLayout>
</file>

<file path=ppt/slideLayouts/slideLayout7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8667667"/>
      </p:ext>
    </p:extLst>
  </p:cSld>
  <p:clrMapOvr>
    <a:masterClrMapping/>
  </p:clrMapOvr>
  <p:transition xmlns:p14="http://schemas.microsoft.com/office/powerpoint/2010/main"/>
</p:sldLayout>
</file>

<file path=ppt/slideLayouts/slideLayout78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61608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7096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31906804"/>
      </p:ext>
    </p:extLst>
  </p:cSld>
  <p:clrMapOvr>
    <a:masterClrMapping/>
  </p:clrMapOvr>
  <p:transition xmlns:p14="http://schemas.microsoft.com/office/powerpoint/2010/main"/>
</p:sldLayout>
</file>

<file path=ppt/slideLayouts/slideLayout7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7738014"/>
      </p:ext>
    </p:extLst>
  </p:cSld>
  <p:clrMapOvr>
    <a:masterClrMapping/>
  </p:clrMapOvr>
  <p:transition xmlns:p14="http://schemas.microsoft.com/office/powerpoint/2010/main"/>
</p:sldLayout>
</file>

<file path=ppt/slideLayouts/slideLayout7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08299136"/>
      </p:ext>
    </p:extLst>
  </p:cSld>
  <p:clrMapOvr>
    <a:masterClrMapping/>
  </p:clrMapOvr>
  <p:transition xmlns:p14="http://schemas.microsoft.com/office/powerpoint/2010/main"/>
</p:sldLayout>
</file>

<file path=ppt/slideLayouts/slideLayout7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77553515"/>
      </p:ext>
    </p:extLst>
  </p:cSld>
  <p:clrMapOvr>
    <a:masterClrMapping/>
  </p:clrMapOvr>
  <p:transition xmlns:p14="http://schemas.microsoft.com/office/powerpoint/2010/main"/>
</p:sldLayout>
</file>

<file path=ppt/slideLayouts/slideLayout7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0463943"/>
      </p:ext>
    </p:extLst>
  </p:cSld>
  <p:clrMapOvr>
    <a:masterClrMapping/>
  </p:clrMapOvr>
  <p:transition xmlns:p14="http://schemas.microsoft.com/office/powerpoint/2010/main"/>
</p:sldLayout>
</file>

<file path=ppt/slideLayouts/slideLayout7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0387919"/>
      </p:ext>
    </p:extLst>
  </p:cSld>
  <p:clrMapOvr>
    <a:masterClrMapping/>
  </p:clrMapOvr>
  <p:transition xmlns:p14="http://schemas.microsoft.com/office/powerpoint/2010/main"/>
</p:sldLayout>
</file>

<file path=ppt/slideLayouts/slideLayout7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15847538"/>
      </p:ext>
    </p:extLst>
  </p:cSld>
  <p:clrMapOvr>
    <a:masterClrMapping/>
  </p:clrMapOvr>
  <p:transition xmlns:p14="http://schemas.microsoft.com/office/powerpoint/2010/main"/>
</p:sldLayout>
</file>

<file path=ppt/slideLayouts/slideLayout7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71430381"/>
      </p:ext>
    </p:extLst>
  </p:cSld>
  <p:clrMapOvr>
    <a:masterClrMapping/>
  </p:clrMapOvr>
  <p:transition xmlns:p14="http://schemas.microsoft.com/office/powerpoint/2010/main"/>
</p:sldLayout>
</file>

<file path=ppt/slideLayouts/slideLayout7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3273957"/>
      </p:ext>
    </p:extLst>
  </p:cSld>
  <p:clrMapOvr>
    <a:masterClrMapping/>
  </p:clrMapOvr>
  <p:transition xmlns:p14="http://schemas.microsoft.com/office/powerpoint/2010/main"/>
</p:sldLayout>
</file>

<file path=ppt/slideLayouts/slideLayout7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506957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7695759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27162268"/>
      </p:ext>
    </p:extLst>
  </p:cSld>
  <p:clrMapOvr>
    <a:masterClrMapping/>
  </p:clrMapOvr>
  <p:transition xmlns:p14="http://schemas.microsoft.com/office/powerpoint/2010/main"/>
</p:sldLayout>
</file>

<file path=ppt/slideLayouts/slideLayout7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4378841"/>
      </p:ext>
    </p:extLst>
  </p:cSld>
  <p:clrMapOvr>
    <a:masterClrMapping/>
  </p:clrMapOvr>
  <p:transition xmlns:p14="http://schemas.microsoft.com/office/powerpoint/2010/main"/>
</p:sldLayout>
</file>

<file path=ppt/slideLayouts/slideLayout7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0980135"/>
      </p:ext>
    </p:extLst>
  </p:cSld>
  <p:clrMapOvr>
    <a:masterClrMapping/>
  </p:clrMapOvr>
  <p:transition xmlns:p14="http://schemas.microsoft.com/office/powerpoint/2010/main"/>
</p:sldLayout>
</file>

<file path=ppt/slideLayouts/slideLayout7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27505840"/>
      </p:ext>
    </p:extLst>
  </p:cSld>
  <p:clrMapOvr>
    <a:masterClrMapping/>
  </p:clrMapOvr>
  <p:transition xmlns:p14="http://schemas.microsoft.com/office/powerpoint/2010/main"/>
</p:sldLayout>
</file>

<file path=ppt/slideLayouts/slideLayout7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580028"/>
      </p:ext>
    </p:extLst>
  </p:cSld>
  <p:clrMapOvr>
    <a:masterClrMapping/>
  </p:clrMapOvr>
  <p:transition xmlns:p14="http://schemas.microsoft.com/office/powerpoint/2010/main"/>
</p:sldLayout>
</file>

<file path=ppt/slideLayouts/slideLayout7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6448601"/>
      </p:ext>
    </p:extLst>
  </p:cSld>
  <p:clrMapOvr>
    <a:masterClrMapping/>
  </p:clrMapOvr>
  <p:transition xmlns:p14="http://schemas.microsoft.com/office/powerpoint/2010/main"/>
</p:sldLayout>
</file>

<file path=ppt/slideLayouts/slideLayout8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9256773"/>
      </p:ext>
    </p:extLst>
  </p:cSld>
  <p:clrMapOvr>
    <a:masterClrMapping/>
  </p:clrMapOvr>
  <p:transition xmlns:p14="http://schemas.microsoft.com/office/powerpoint/2010/main"/>
</p:sldLayout>
</file>

<file path=ppt/slideLayouts/slideLayout8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89197623"/>
      </p:ext>
    </p:extLst>
  </p:cSld>
  <p:clrMapOvr>
    <a:masterClrMapping/>
  </p:clrMapOvr>
  <p:transition xmlns:p14="http://schemas.microsoft.com/office/powerpoint/2010/main"/>
</p:sldLayout>
</file>

<file path=ppt/slideLayouts/slideLayout8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8169854"/>
      </p:ext>
    </p:extLst>
  </p:cSld>
  <p:clrMapOvr>
    <a:masterClrMapping/>
  </p:clrMapOvr>
  <p:transition xmlns:p14="http://schemas.microsoft.com/office/powerpoint/2010/main"/>
</p:sldLayout>
</file>

<file path=ppt/slideLayouts/slideLayout8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9110732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21368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3827702"/>
      </p:ext>
    </p:extLst>
  </p:cSld>
  <p:clrMapOvr>
    <a:masterClrMapping/>
  </p:clrMapOvr>
  <p:transition xmlns:p14="http://schemas.microsoft.com/office/powerpoint/2010/main"/>
</p:sldLayout>
</file>

<file path=ppt/slideLayouts/slideLayout8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27442311"/>
      </p:ext>
    </p:extLst>
  </p:cSld>
  <p:clrMapOvr>
    <a:masterClrMapping/>
  </p:clrMapOvr>
  <p:transition xmlns:p14="http://schemas.microsoft.com/office/powerpoint/2010/main"/>
</p:sldLayout>
</file>

<file path=ppt/slideLayouts/slideLayout8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46438355"/>
      </p:ext>
    </p:extLst>
  </p:cSld>
  <p:clrMapOvr>
    <a:masterClrMapping/>
  </p:clrMapOvr>
  <p:transition xmlns:p14="http://schemas.microsoft.com/office/powerpoint/2010/main"/>
</p:sldLayout>
</file>

<file path=ppt/slideLayouts/slideLayout8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45245546"/>
      </p:ext>
    </p:extLst>
  </p:cSld>
  <p:clrMapOvr>
    <a:masterClrMapping/>
  </p:clrMapOvr>
  <p:transition xmlns:p14="http://schemas.microsoft.com/office/powerpoint/2010/main"/>
</p:sldLayout>
</file>

<file path=ppt/slideLayouts/slideLayout8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63725372"/>
      </p:ext>
    </p:extLst>
  </p:cSld>
  <p:clrMapOvr>
    <a:masterClrMapping/>
  </p:clrMapOvr>
  <p:transition xmlns:p14="http://schemas.microsoft.com/office/powerpoint/2010/main"/>
</p:sldLayout>
</file>

<file path=ppt/slideLayouts/slideLayout8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50041306"/>
      </p:ext>
    </p:extLst>
  </p:cSld>
  <p:clrMapOvr>
    <a:masterClrMapping/>
  </p:clrMapOvr>
  <p:transition xmlns:p14="http://schemas.microsoft.com/office/powerpoint/2010/main"/>
</p:sldLayout>
</file>

<file path=ppt/slideLayouts/slideLayout8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2654648"/>
      </p:ext>
    </p:extLst>
  </p:cSld>
  <p:clrMapOvr>
    <a:masterClrMapping/>
  </p:clrMapOvr>
  <p:transition xmlns:p14="http://schemas.microsoft.com/office/powerpoint/2010/main"/>
</p:sldLayout>
</file>

<file path=ppt/slideLayouts/slideLayout8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09699016"/>
      </p:ext>
    </p:extLst>
  </p:cSld>
  <p:clrMapOvr>
    <a:masterClrMapping/>
  </p:clrMapOvr>
  <p:transition xmlns:p14="http://schemas.microsoft.com/office/powerpoint/2010/main"/>
</p:sldLayout>
</file>

<file path=ppt/slideLayouts/slideLayout8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2270077"/>
      </p:ext>
    </p:extLst>
  </p:cSld>
  <p:clrMapOvr>
    <a:masterClrMapping/>
  </p:clrMapOvr>
  <p:transition xmlns:p14="http://schemas.microsoft.com/office/powerpoint/2010/main"/>
</p:sldLayout>
</file>

<file path=ppt/slideLayouts/slideLayout8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5343313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1449812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88463681"/>
      </p:ext>
    </p:extLst>
  </p:cSld>
  <p:clrMapOvr>
    <a:masterClrMapping/>
  </p:clrMapOvr>
  <p:transition xmlns:p14="http://schemas.microsoft.com/office/powerpoint/2010/main"/>
</p:sldLayout>
</file>

<file path=ppt/slideLayouts/slideLayout8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2456355"/>
      </p:ext>
    </p:extLst>
  </p:cSld>
  <p:clrMapOvr>
    <a:masterClrMapping/>
  </p:clrMapOvr>
  <p:transition xmlns:p14="http://schemas.microsoft.com/office/powerpoint/2010/main"/>
</p:sldLayout>
</file>

<file path=ppt/slideLayouts/slideLayout8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8607443"/>
      </p:ext>
    </p:extLst>
  </p:cSld>
  <p:clrMapOvr>
    <a:masterClrMapping/>
  </p:clrMapOvr>
  <p:transition xmlns:p14="http://schemas.microsoft.com/office/powerpoint/2010/main"/>
</p:sldLayout>
</file>

<file path=ppt/slideLayouts/slideLayout8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4413185"/>
      </p:ext>
    </p:extLst>
  </p:cSld>
  <p:clrMapOvr>
    <a:masterClrMapping/>
  </p:clrMapOvr>
  <p:transition xmlns:p14="http://schemas.microsoft.com/office/powerpoint/2010/main"/>
</p:sldLayout>
</file>

<file path=ppt/slideLayouts/slideLayout8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36579504"/>
      </p:ext>
    </p:extLst>
  </p:cSld>
  <p:clrMapOvr>
    <a:masterClrMapping/>
  </p:clrMapOvr>
  <p:transition xmlns:p14="http://schemas.microsoft.com/office/powerpoint/2010/main"/>
</p:sldLayout>
</file>

<file path=ppt/slideLayouts/slideLayout8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12348027"/>
      </p:ext>
    </p:extLst>
  </p:cSld>
  <p:clrMapOvr>
    <a:masterClrMapping/>
  </p:clrMapOvr>
  <p:transition xmlns:p14="http://schemas.microsoft.com/office/powerpoint/2010/main"/>
</p:sldLayout>
</file>

<file path=ppt/slideLayouts/slideLayout8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55496073"/>
      </p:ext>
    </p:extLst>
  </p:cSld>
  <p:clrMapOvr>
    <a:masterClrMapping/>
  </p:clrMapOvr>
  <p:transition xmlns:p14="http://schemas.microsoft.com/office/powerpoint/2010/main"/>
</p:sldLayout>
</file>

<file path=ppt/slideLayouts/slideLayout8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3946313"/>
      </p:ext>
    </p:extLst>
  </p:cSld>
  <p:clrMapOvr>
    <a:masterClrMapping/>
  </p:clrMapOvr>
  <p:transition xmlns:p14="http://schemas.microsoft.com/office/powerpoint/2010/main"/>
</p:sldLayout>
</file>

<file path=ppt/slideLayouts/slideLayout8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0555665"/>
      </p:ext>
    </p:extLst>
  </p:cSld>
  <p:clrMapOvr>
    <a:masterClrMapping/>
  </p:clrMapOvr>
  <p:transition xmlns:p14="http://schemas.microsoft.com/office/powerpoint/2010/main"/>
</p:sldLayout>
</file>

<file path=ppt/slideLayouts/slideLayout8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3637722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942959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199752"/>
      </p:ext>
    </p:extLst>
  </p:cSld>
  <p:clrMapOvr>
    <a:masterClrMapping/>
  </p:clrMapOvr>
  <p:transition xmlns:p14="http://schemas.microsoft.com/office/powerpoint/2010/main"/>
</p:sldLayout>
</file>

<file path=ppt/slideLayouts/slideLayout8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384610"/>
      </p:ext>
    </p:extLst>
  </p:cSld>
  <p:clrMapOvr>
    <a:masterClrMapping/>
  </p:clrMapOvr>
  <p:transition xmlns:p14="http://schemas.microsoft.com/office/powerpoint/2010/main"/>
</p:sldLayout>
</file>

<file path=ppt/slideLayouts/slideLayout8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8133260"/>
      </p:ext>
    </p:extLst>
  </p:cSld>
  <p:clrMapOvr>
    <a:masterClrMapping/>
  </p:clrMapOvr>
  <p:transition xmlns:p14="http://schemas.microsoft.com/office/powerpoint/2010/main"/>
</p:sldLayout>
</file>

<file path=ppt/slideLayouts/slideLayout8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92957489"/>
      </p:ext>
    </p:extLst>
  </p:cSld>
  <p:clrMapOvr>
    <a:masterClrMapping/>
  </p:clrMapOvr>
  <p:transition xmlns:p14="http://schemas.microsoft.com/office/powerpoint/2010/main"/>
</p:sldLayout>
</file>

<file path=ppt/slideLayouts/slideLayout8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7023162"/>
      </p:ext>
    </p:extLst>
  </p:cSld>
  <p:clrMapOvr>
    <a:masterClrMapping/>
  </p:clrMapOvr>
  <p:transition xmlns:p14="http://schemas.microsoft.com/office/powerpoint/2010/main"/>
</p:sldLayout>
</file>

<file path=ppt/slideLayouts/slideLayout8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94537563"/>
      </p:ext>
    </p:extLst>
  </p:cSld>
  <p:clrMapOvr>
    <a:masterClrMapping/>
  </p:clrMapOvr>
  <p:transition xmlns:p14="http://schemas.microsoft.com/office/powerpoint/2010/main"/>
</p:sldLayout>
</file>

<file path=ppt/slideLayouts/slideLayout8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70593014"/>
      </p:ext>
    </p:extLst>
  </p:cSld>
  <p:clrMapOvr>
    <a:masterClrMapping/>
  </p:clrMapOvr>
  <p:transition xmlns:p14="http://schemas.microsoft.com/office/powerpoint/2010/main"/>
</p:sldLayout>
</file>

<file path=ppt/slideLayouts/slideLayout8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60280006"/>
      </p:ext>
    </p:extLst>
  </p:cSld>
  <p:clrMapOvr>
    <a:masterClrMapping/>
  </p:clrMapOvr>
  <p:transition xmlns:p14="http://schemas.microsoft.com/office/powerpoint/2010/main"/>
</p:sldLayout>
</file>

<file path=ppt/slideLayouts/slideLayout8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6671981"/>
      </p:ext>
    </p:extLst>
  </p:cSld>
  <p:clrMapOvr>
    <a:masterClrMapping/>
  </p:clrMapOvr>
  <p:transition xmlns:p14="http://schemas.microsoft.com/office/powerpoint/2010/main"/>
</p:sldLayout>
</file>

<file path=ppt/slideLayouts/slideLayout8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smtClean="0"/>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smtClean="0"/>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123336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102888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53203900"/>
      </p:ext>
    </p:extLst>
  </p:cSld>
  <p:clrMapOvr>
    <a:masterClrMapping/>
  </p:clrMapOvr>
  <p:transition xmlns:p14="http://schemas.microsoft.com/office/powerpoint/2010/main"/>
</p:sldLayout>
</file>

<file path=ppt/slideLayouts/slideLayout8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39036697"/>
      </p:ext>
    </p:extLst>
  </p:cSld>
  <p:clrMapOvr>
    <a:masterClrMapping/>
  </p:clrMapOvr>
  <p:transition xmlns:p14="http://schemas.microsoft.com/office/powerpoint/2010/main"/>
</p:sldLayout>
</file>

<file path=ppt/slideLayouts/slideLayout8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52155591"/>
      </p:ext>
    </p:extLst>
  </p:cSld>
  <p:clrMapOvr>
    <a:masterClrMapping/>
  </p:clrMapOvr>
  <p:transition xmlns:p14="http://schemas.microsoft.com/office/powerpoint/2010/main"/>
</p:sldLayout>
</file>

<file path=ppt/slideLayouts/slideLayout8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6002645"/>
      </p:ext>
    </p:extLst>
  </p:cSld>
  <p:clrMapOvr>
    <a:masterClrMapping/>
  </p:clrMapOvr>
  <p:transition xmlns:p14="http://schemas.microsoft.com/office/powerpoint/2010/main"/>
</p:sldLayout>
</file>

<file path=ppt/slideLayouts/slideLayout8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1728059"/>
      </p:ext>
    </p:extLst>
  </p:cSld>
  <p:clrMapOvr>
    <a:masterClrMapping/>
  </p:clrMapOvr>
  <p:transition xmlns:p14="http://schemas.microsoft.com/office/powerpoint/2010/main"/>
</p:sldLayout>
</file>

<file path=ppt/slideLayouts/slideLayout8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87861374"/>
      </p:ext>
    </p:extLst>
  </p:cSld>
  <p:clrMapOvr>
    <a:masterClrMapping/>
  </p:clrMapOvr>
  <p:transition xmlns:p14="http://schemas.microsoft.com/office/powerpoint/2010/main"/>
</p:sldLayout>
</file>

<file path=ppt/slideLayouts/slideLayout8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36090818"/>
      </p:ext>
    </p:extLst>
  </p:cSld>
  <p:clrMapOvr>
    <a:masterClrMapping/>
  </p:clrMapOvr>
  <p:transition xmlns:p14="http://schemas.microsoft.com/office/powerpoint/2010/main"/>
</p:sldLayout>
</file>

<file path=ppt/slideLayouts/slideLayout8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5658975"/>
      </p:ext>
    </p:extLst>
  </p:cSld>
  <p:clrMapOvr>
    <a:masterClrMapping/>
  </p:clrMapOvr>
  <p:transition xmlns:p14="http://schemas.microsoft.com/office/powerpoint/2010/main"/>
</p:sldLayout>
</file>

<file path=ppt/slideLayouts/slideLayout8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17767339"/>
      </p:ext>
    </p:extLst>
  </p:cSld>
  <p:clrMapOvr>
    <a:masterClrMapping/>
  </p:clrMapOvr>
  <p:transition xmlns:p14="http://schemas.microsoft.com/office/powerpoint/2010/main"/>
</p:sldLayout>
</file>

<file path=ppt/slideLayouts/slideLayout847.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3/12/16</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2419736"/>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Layout>
</file>

<file path=ppt/slideLayouts/slideLayout848.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smtClean="0"/>
              <a:t>Click to edit Master subtitle style</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3/12/16</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3018504"/>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Layout>
</file>

<file path=ppt/slideLayouts/slideLayout84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smtClean="0"/>
              <a:t>Click to edit Master title style</a:t>
            </a:r>
            <a:endParaRPr lang="en-US" dirty="0"/>
          </a:p>
        </p:txBody>
      </p:sp>
      <p:sp>
        <p:nvSpPr>
          <p:cNvPr id="24" name="Content Placeholder 22"/>
          <p:cNvSpPr>
            <a:spLocks noGrp="1"/>
          </p:cNvSpPr>
          <p:nvPr>
            <p:ph sz="quarter" idx="11"/>
          </p:nvPr>
        </p:nvSpPr>
        <p:spPr>
          <a:xfrm>
            <a:off x="123825" y="1241652"/>
            <a:ext cx="8897938" cy="52244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3/12/16</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01651248"/>
      </p:ext>
    </p:extLst>
  </p:cSld>
  <p:clrMapOvr>
    <a:masterClrMapping/>
  </p:clrMapOvr>
  <p:timing>
    <p:tnLst>
      <p:par>
        <p:cTn xmlns:p14="http://schemas.microsoft.com/office/powerpoint/2010/main" id="1" dur="indefinite" restart="never" nodeType="tmRoot"/>
      </p:par>
    </p:tnLst>
  </p:timing>
</p:sldLayout>
</file>

<file path=ppt/slideLayouts/slideLayout8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3/12/16</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2091735"/>
      </p:ext>
    </p:extLst>
  </p:cSld>
  <p:clrMapOvr>
    <a:masterClrMapping/>
  </p:clrMapOvr>
  <p:timing>
    <p:tnLst>
      <p:par>
        <p:cTn xmlns:p14="http://schemas.microsoft.com/office/powerpoint/2010/main" id="1" dur="indefinite" restart="never" nodeType="tmRoot"/>
      </p:par>
    </p:tnLst>
  </p:timing>
</p:sldLayout>
</file>

<file path=ppt/slideLayouts/slideLayout8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3/12/16</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98925192"/>
      </p:ext>
    </p:extLst>
  </p:cSld>
  <p:clrMapOvr>
    <a:masterClrMapping/>
  </p:clrMapOvr>
  <p:timing>
    <p:tnLst>
      <p:par>
        <p:cTn xmlns:p14="http://schemas.microsoft.com/office/powerpoint/2010/main" id="1" dur="indefinite" restart="never" nodeType="tmRoot"/>
      </p:par>
    </p:tnLst>
  </p:timing>
</p:sldLayout>
</file>

<file path=ppt/slideLayouts/slideLayout85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3/12/16</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86156754"/>
      </p:ext>
    </p:extLst>
  </p:cSld>
  <p:clrMapOvr>
    <a:masterClrMapping/>
  </p:clrMapOvr>
  <p:timing>
    <p:tnLst>
      <p:par>
        <p:cTn xmlns:p14="http://schemas.microsoft.com/office/powerpoint/2010/main" id="1" dur="indefinite" restart="never" nodeType="tmRoot"/>
      </p:par>
    </p:tnLst>
  </p:timing>
</p:sldLayout>
</file>

<file path=ppt/slideLayouts/slideLayout8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3/12/16</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06019270"/>
      </p:ext>
    </p:extLst>
  </p:cSld>
  <p:clrMapOvr>
    <a:masterClrMapping/>
  </p:clrMapOvr>
  <p:timing>
    <p:tnLst>
      <p:par>
        <p:cTn xmlns:p14="http://schemas.microsoft.com/office/powerpoint/2010/main" id="1" dur="indefinite" restart="never" nodeType="tmRoot"/>
      </p:par>
    </p:tnLst>
  </p:timing>
</p:sldLayout>
</file>

<file path=ppt/slideLayouts/slideLayout8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3/12/16</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76589738"/>
      </p:ext>
    </p:extLst>
  </p:cSld>
  <p:clrMapOvr>
    <a:masterClrMapping/>
  </p:clrMapOvr>
  <p:timing>
    <p:tnLst>
      <p:par>
        <p:cTn xmlns:p14="http://schemas.microsoft.com/office/powerpoint/2010/main" id="1" dur="indefinite" restart="never" nodeType="tmRoot"/>
      </p:par>
    </p:tnLst>
  </p:timing>
</p:sldLayout>
</file>

<file path=ppt/slideLayouts/slideLayout8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smtClean="0"/>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3/12/16</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7152300"/>
      </p:ext>
    </p:extLst>
  </p:cSld>
  <p:clrMapOvr>
    <a:masterClrMapping/>
  </p:clrMapOvr>
  <p:timing>
    <p:tnLst>
      <p:par>
        <p:cTn xmlns:p14="http://schemas.microsoft.com/office/powerpoint/2010/main" id="1" dur="indefinite" restart="never" nodeType="tmRoot"/>
      </p:par>
    </p:tnLst>
  </p:timing>
</p:sldLayout>
</file>

<file path=ppt/slideLayouts/slideLayout856.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3/12/16</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1404768848"/>
      </p:ext>
    </p:extLst>
  </p:cSld>
  <p:clrMapOvr>
    <a:overrideClrMapping bg1="dk1" tx1="lt1" bg2="dk2" tx2="lt2" accent1="accent1" accent2="accent2" accent3="accent3" accent4="accent4" accent5="accent5" accent6="accent6" hlink="hlink" folHlink="folHlink"/>
  </p:clrMapOvr>
</p:sldLayout>
</file>

<file path=ppt/slideLayouts/slideLayout8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3/12/16</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477393157"/>
      </p:ext>
    </p:extLst>
  </p:cSld>
  <p:clrMapOvr>
    <a:masterClrMapping/>
  </p:clrMapOvr>
</p:sldLayout>
</file>

<file path=ppt/slideLayouts/slideLayout8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3/12/16</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69652973"/>
      </p:ext>
    </p:extLst>
  </p:cSld>
  <p:clrMapOvr>
    <a:masterClrMapping/>
  </p:clrMapOvr>
  <p:timing>
    <p:tnLst>
      <p:par>
        <p:cTn xmlns:p14="http://schemas.microsoft.com/office/powerpoint/2010/main" id="1" dur="indefinite" restart="never" nodeType="tmRoot"/>
      </p:par>
    </p:tnLst>
  </p:timing>
</p:sldLayout>
</file>

<file path=ppt/slideLayouts/slideLayout859.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5" name="Date Placeholder 4"/>
          <p:cNvSpPr>
            <a:spLocks noGrp="1"/>
          </p:cNvSpPr>
          <p:nvPr>
            <p:ph type="dt" sz="half" idx="10"/>
          </p:nvPr>
        </p:nvSpPr>
        <p:spPr/>
        <p:txBody>
          <a:bodyPr/>
          <a:lstStyle/>
          <a:p>
            <a:fld id="{7E91C678-4BCA-47DB-A467-32B445B5DAD1}" type="datetime1">
              <a:rPr lang="en-US" smtClean="0">
                <a:solidFill>
                  <a:prstClr val="black">
                    <a:alpha val="75000"/>
                  </a:prstClr>
                </a:solidFill>
                <a:latin typeface="Calibri"/>
              </a:rPr>
              <a:pPr/>
              <a:t>3/12/16</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89C61C6F-02EC-42D1-8B5C-25CEF9A2D1E1}"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053068856"/>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Layout>
</file>

<file path=ppt/slideLayouts/slideLayout860.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7E91C678-4BCA-47DB-A467-32B445B5DAD1}" type="datetime1">
              <a:rPr lang="en-US" smtClean="0">
                <a:solidFill>
                  <a:prstClr val="black">
                    <a:alpha val="75000"/>
                  </a:prstClr>
                </a:solidFill>
                <a:latin typeface="Calibri"/>
              </a:rPr>
              <a:pPr/>
              <a:t>3/12/16</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alpha val="75000"/>
                </a:prstClr>
              </a:solidFill>
              <a:latin typeface="Calibri"/>
            </a:endParaRPr>
          </a:p>
        </p:txBody>
      </p:sp>
      <p:sp>
        <p:nvSpPr>
          <p:cNvPr id="6" name="Slide Number Placeholder 5"/>
          <p:cNvSpPr>
            <a:spLocks noGrp="1"/>
          </p:cNvSpPr>
          <p:nvPr>
            <p:ph type="sldNum" sz="quarter" idx="12"/>
          </p:nvPr>
        </p:nvSpPr>
        <p:spPr/>
        <p:txBody>
          <a:bodyPr/>
          <a:lstStyle/>
          <a:p>
            <a:fld id="{89C61C6F-02EC-42D1-8B5C-25CEF9A2D1E1}"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4915161"/>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Layout>
</file>

<file path=ppt/slideLayouts/slideLayout86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smtClean="0"/>
              <a:t>Click to edit Master title style</a:t>
            </a:r>
            <a:endParaRPr lang="en-US" dirty="0"/>
          </a:p>
        </p:txBody>
      </p:sp>
      <p:sp>
        <p:nvSpPr>
          <p:cNvPr id="24" name="Content Placeholder 22"/>
          <p:cNvSpPr>
            <a:spLocks noGrp="1"/>
          </p:cNvSpPr>
          <p:nvPr>
            <p:ph sz="quarter" idx="11"/>
          </p:nvPr>
        </p:nvSpPr>
        <p:spPr>
          <a:xfrm>
            <a:off x="123825" y="1241652"/>
            <a:ext cx="8897938" cy="52244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Date Placeholder 1"/>
          <p:cNvSpPr>
            <a:spLocks noGrp="1"/>
          </p:cNvSpPr>
          <p:nvPr>
            <p:ph type="dt" sz="half" idx="12"/>
          </p:nvPr>
        </p:nvSpPr>
        <p:spPr/>
        <p:txBody>
          <a:bodyPr/>
          <a:lstStyle/>
          <a:p>
            <a:fld id="{7E91C678-4BCA-47DB-A467-32B445B5DAD1}" type="datetime1">
              <a:rPr lang="en-US" smtClean="0">
                <a:solidFill>
                  <a:prstClr val="black">
                    <a:alpha val="75000"/>
                  </a:prstClr>
                </a:solidFill>
                <a:latin typeface="Calibri"/>
              </a:rPr>
              <a:pPr/>
              <a:t>3/12/16</a:t>
            </a:fld>
            <a:endParaRPr lang="en-US">
              <a:solidFill>
                <a:prstClr val="black">
                  <a:alpha val="75000"/>
                </a:prstClr>
              </a:solidFill>
              <a:latin typeface="Calibri"/>
            </a:endParaRPr>
          </a:p>
        </p:txBody>
      </p:sp>
      <p:sp>
        <p:nvSpPr>
          <p:cNvPr id="3" name="Footer Placeholder 2"/>
          <p:cNvSpPr>
            <a:spLocks noGrp="1"/>
          </p:cNvSpPr>
          <p:nvPr>
            <p:ph type="ftr" sz="quarter" idx="13"/>
          </p:nvPr>
        </p:nvSpPr>
        <p:spPr/>
        <p:txBody>
          <a:bodyPr/>
          <a:lstStyle/>
          <a:p>
            <a:endParaRPr lang="en-US">
              <a:solidFill>
                <a:prstClr val="black">
                  <a:alpha val="75000"/>
                </a:prstClr>
              </a:solidFill>
              <a:latin typeface="Calibri"/>
            </a:endParaRPr>
          </a:p>
        </p:txBody>
      </p:sp>
      <p:sp>
        <p:nvSpPr>
          <p:cNvPr id="4" name="Slide Number Placeholder 3"/>
          <p:cNvSpPr>
            <a:spLocks noGrp="1"/>
          </p:cNvSpPr>
          <p:nvPr>
            <p:ph type="sldNum" sz="quarter" idx="14"/>
          </p:nvPr>
        </p:nvSpPr>
        <p:spPr/>
        <p:txBody>
          <a:bodyPr/>
          <a:lstStyle/>
          <a:p>
            <a:fld id="{89C61C6F-02EC-42D1-8B5C-25CEF9A2D1E1}"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663579084"/>
      </p:ext>
    </p:extLst>
  </p:cSld>
  <p:clrMapOvr>
    <a:masterClrMapping/>
  </p:clrMapOvr>
  <p:timing>
    <p:tnLst>
      <p:par>
        <p:cTn xmlns:p14="http://schemas.microsoft.com/office/powerpoint/2010/main" id="1" dur="indefinite" restart="never" nodeType="tmRoot"/>
      </p:par>
    </p:tnLst>
  </p:timing>
</p:sldLayout>
</file>

<file path=ppt/slideLayouts/slideLayout8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E91C678-4BCA-47DB-A467-32B445B5DAD1}" type="datetime1">
              <a:rPr lang="en-US" smtClean="0">
                <a:solidFill>
                  <a:prstClr val="black">
                    <a:alpha val="75000"/>
                  </a:prstClr>
                </a:solidFill>
                <a:latin typeface="Calibri"/>
              </a:rPr>
              <a:pPr/>
              <a:t>3/12/16</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89C61C6F-02EC-42D1-8B5C-25CEF9A2D1E1}"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584819339"/>
      </p:ext>
    </p:extLst>
  </p:cSld>
  <p:clrMapOvr>
    <a:masterClrMapping/>
  </p:clrMapOvr>
  <p:timing>
    <p:tnLst>
      <p:par>
        <p:cTn xmlns:p14="http://schemas.microsoft.com/office/powerpoint/2010/main" id="1" dur="indefinite" restart="never" nodeType="tmRoot"/>
      </p:par>
    </p:tnLst>
  </p:timing>
</p:sldLayout>
</file>

<file path=ppt/slideLayouts/slideLayout8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6"/>
          <p:cNvSpPr>
            <a:spLocks noGrp="1"/>
          </p:cNvSpPr>
          <p:nvPr>
            <p:ph type="sldNum" sz="quarter" idx="12"/>
          </p:nvPr>
        </p:nvSpPr>
        <p:spPr>
          <a:xfrm>
            <a:off x="6541192" y="5829749"/>
            <a:ext cx="2602807" cy="1028251"/>
          </a:xfrm>
          <a:prstGeom prst="rect">
            <a:avLst/>
          </a:prstGeom>
        </p:spPr>
        <p:txBody>
          <a:bodyPr/>
          <a:lstStyle/>
          <a:p>
            <a:fld id="{4DB4CB9A-C63F-4E87-AA38-9916D0B520C4}" type="slidenum">
              <a:rPr lang="en-US" smtClean="0">
                <a:solidFill>
                  <a:prstClr val="black"/>
                </a:solidFill>
                <a:latin typeface="Calibri"/>
              </a:rPr>
              <a:pPr/>
              <a:t>‹#›</a:t>
            </a:fld>
            <a:endParaRPr lang="en-US">
              <a:solidFill>
                <a:prstClr val="black"/>
              </a:solidFill>
              <a:latin typeface="Calibri"/>
            </a:endParaRPr>
          </a:p>
        </p:txBody>
      </p:sp>
      <p:sp>
        <p:nvSpPr>
          <p:cNvPr id="8" name="Date Placeholder 3"/>
          <p:cNvSpPr>
            <a:spLocks noGrp="1"/>
          </p:cNvSpPr>
          <p:nvPr>
            <p:ph type="dt" sz="half" idx="10"/>
          </p:nvPr>
        </p:nvSpPr>
        <p:spPr>
          <a:xfrm>
            <a:off x="188798" y="6405592"/>
            <a:ext cx="3086100" cy="228600"/>
          </a:xfrm>
        </p:spPr>
        <p:txBody>
          <a:bodyPr/>
          <a:lstStyle/>
          <a:p>
            <a:fld id="{631AED5B-0B8E-4D50-8AE6-A937FB3569CB}" type="datetime1">
              <a:rPr lang="en-US" smtClean="0">
                <a:solidFill>
                  <a:prstClr val="black">
                    <a:alpha val="75000"/>
                  </a:prstClr>
                </a:solidFill>
                <a:latin typeface="Calibri"/>
              </a:rPr>
              <a:pPr/>
              <a:t>3/12/16</a:t>
            </a:fld>
            <a:endParaRPr lang="en-US">
              <a:solidFill>
                <a:prstClr val="black">
                  <a:alpha val="75000"/>
                </a:prstClr>
              </a:solidFill>
              <a:latin typeface="Calibri"/>
            </a:endParaRPr>
          </a:p>
        </p:txBody>
      </p:sp>
      <p:sp>
        <p:nvSpPr>
          <p:cNvPr id="9" name="Footer Placeholder 4"/>
          <p:cNvSpPr>
            <a:spLocks noGrp="1"/>
          </p:cNvSpPr>
          <p:nvPr>
            <p:ph type="ftr" sz="quarter" idx="11"/>
          </p:nvPr>
        </p:nvSpPr>
        <p:spPr>
          <a:xfrm>
            <a:off x="3274898" y="6405592"/>
            <a:ext cx="3266295" cy="228600"/>
          </a:xfrm>
        </p:spPr>
        <p:txBody>
          <a:bodyPr/>
          <a:lstStyle/>
          <a:p>
            <a:endParaRPr lang="en-US">
              <a:solidFill>
                <a:prstClr val="black">
                  <a:alpha val="75000"/>
                </a:prstClr>
              </a:solidFill>
              <a:latin typeface="Calibri"/>
            </a:endParaRPr>
          </a:p>
        </p:txBody>
      </p:sp>
    </p:spTree>
    <p:extLst>
      <p:ext uri="{BB962C8B-B14F-4D97-AF65-F5344CB8AC3E}">
        <p14:creationId xmlns:p14="http://schemas.microsoft.com/office/powerpoint/2010/main" val="2178301522"/>
      </p:ext>
    </p:extLst>
  </p:cSld>
  <p:clrMapOvr>
    <a:masterClrMapping/>
  </p:clrMapOvr>
  <p:timing>
    <p:tnLst>
      <p:par>
        <p:cTn xmlns:p14="http://schemas.microsoft.com/office/powerpoint/2010/main" id="1" dur="indefinite" restart="never" nodeType="tmRoot"/>
      </p:par>
    </p:tnLst>
  </p:timing>
</p:sldLayout>
</file>

<file path=ppt/slideLayouts/slideLayout86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Slide Number Placeholder 8"/>
          <p:cNvSpPr>
            <a:spLocks noGrp="1"/>
          </p:cNvSpPr>
          <p:nvPr>
            <p:ph type="sldNum" sz="quarter" idx="12"/>
          </p:nvPr>
        </p:nvSpPr>
        <p:spPr>
          <a:xfrm>
            <a:off x="6541192" y="5829749"/>
            <a:ext cx="2602807" cy="1028251"/>
          </a:xfrm>
          <a:prstGeom prst="rect">
            <a:avLst/>
          </a:prstGeom>
        </p:spPr>
        <p:txBody>
          <a:bodyPr/>
          <a:lstStyle/>
          <a:p>
            <a:fld id="{4DB4CB9A-C63F-4E87-AA38-9916D0B520C4}" type="slidenum">
              <a:rPr lang="en-US" smtClean="0">
                <a:solidFill>
                  <a:prstClr val="black"/>
                </a:solidFill>
                <a:latin typeface="Calibri"/>
              </a:rPr>
              <a:pPr/>
              <a:t>‹#›</a:t>
            </a:fld>
            <a:endParaRPr lang="en-US">
              <a:solidFill>
                <a:prstClr val="black"/>
              </a:solidFill>
              <a:latin typeface="Calibri"/>
            </a:endParaRPr>
          </a:p>
        </p:txBody>
      </p:sp>
      <p:sp>
        <p:nvSpPr>
          <p:cNvPr id="11" name="Date Placeholder 3"/>
          <p:cNvSpPr>
            <a:spLocks noGrp="1"/>
          </p:cNvSpPr>
          <p:nvPr>
            <p:ph type="dt" sz="half" idx="10"/>
          </p:nvPr>
        </p:nvSpPr>
        <p:spPr>
          <a:xfrm>
            <a:off x="188798" y="6405592"/>
            <a:ext cx="3086100" cy="228600"/>
          </a:xfrm>
        </p:spPr>
        <p:txBody>
          <a:bodyPr/>
          <a:lstStyle/>
          <a:p>
            <a:fld id="{93D63F6A-0689-4256-96F7-DFA80A71208E}" type="datetime1">
              <a:rPr lang="en-US" smtClean="0">
                <a:solidFill>
                  <a:prstClr val="black">
                    <a:alpha val="75000"/>
                  </a:prstClr>
                </a:solidFill>
                <a:latin typeface="Calibri"/>
              </a:rPr>
              <a:pPr/>
              <a:t>3/12/16</a:t>
            </a:fld>
            <a:endParaRPr lang="en-US">
              <a:solidFill>
                <a:prstClr val="black">
                  <a:alpha val="75000"/>
                </a:prstClr>
              </a:solidFill>
              <a:latin typeface="Calibri"/>
            </a:endParaRPr>
          </a:p>
        </p:txBody>
      </p:sp>
      <p:sp>
        <p:nvSpPr>
          <p:cNvPr id="12" name="Footer Placeholder 4"/>
          <p:cNvSpPr>
            <a:spLocks noGrp="1"/>
          </p:cNvSpPr>
          <p:nvPr>
            <p:ph type="ftr" sz="quarter" idx="11"/>
          </p:nvPr>
        </p:nvSpPr>
        <p:spPr>
          <a:xfrm>
            <a:off x="3274898" y="6405592"/>
            <a:ext cx="3266295" cy="228600"/>
          </a:xfrm>
        </p:spPr>
        <p:txBody>
          <a:bodyPr/>
          <a:lstStyle/>
          <a:p>
            <a:endParaRPr lang="en-US">
              <a:solidFill>
                <a:prstClr val="black">
                  <a:alpha val="75000"/>
                </a:prstClr>
              </a:solidFill>
              <a:latin typeface="Calibri"/>
            </a:endParaRPr>
          </a:p>
        </p:txBody>
      </p:sp>
    </p:spTree>
    <p:extLst>
      <p:ext uri="{BB962C8B-B14F-4D97-AF65-F5344CB8AC3E}">
        <p14:creationId xmlns:p14="http://schemas.microsoft.com/office/powerpoint/2010/main" val="246581036"/>
      </p:ext>
    </p:extLst>
  </p:cSld>
  <p:clrMapOvr>
    <a:masterClrMapping/>
  </p:clrMapOvr>
  <p:timing>
    <p:tnLst>
      <p:par>
        <p:cTn xmlns:p14="http://schemas.microsoft.com/office/powerpoint/2010/main" id="1" dur="indefinite" restart="never" nodeType="tmRoot"/>
      </p:par>
    </p:tnLst>
  </p:timing>
</p:sldLayout>
</file>

<file path=ppt/slideLayouts/slideLayout8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2" name="Date Placeholder 1"/>
          <p:cNvSpPr>
            <a:spLocks noGrp="1"/>
          </p:cNvSpPr>
          <p:nvPr>
            <p:ph type="dt" sz="half" idx="10"/>
          </p:nvPr>
        </p:nvSpPr>
        <p:spPr/>
        <p:txBody>
          <a:bodyPr/>
          <a:lstStyle/>
          <a:p>
            <a:fld id="{7E91C678-4BCA-47DB-A467-32B445B5DAD1}" type="datetime1">
              <a:rPr lang="en-US" smtClean="0">
                <a:solidFill>
                  <a:prstClr val="black">
                    <a:alpha val="75000"/>
                  </a:prstClr>
                </a:solidFill>
                <a:latin typeface="Calibri"/>
              </a:rPr>
              <a:pPr/>
              <a:t>3/12/16</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89C61C6F-02EC-42D1-8B5C-25CEF9A2D1E1}"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984735722"/>
      </p:ext>
    </p:extLst>
  </p:cSld>
  <p:clrMapOvr>
    <a:masterClrMapping/>
  </p:clrMapOvr>
  <p:timing>
    <p:tnLst>
      <p:par>
        <p:cTn xmlns:p14="http://schemas.microsoft.com/office/powerpoint/2010/main" id="1" dur="indefinite" restart="never" nodeType="tmRoot"/>
      </p:par>
    </p:tnLst>
  </p:timing>
</p:sldLayout>
</file>

<file path=ppt/slideLayouts/slideLayout8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BA5FA3-3CD8-48C0-9A93-BD988252B551}" type="datetime1">
              <a:rPr lang="en-US" smtClean="0">
                <a:solidFill>
                  <a:prstClr val="black">
                    <a:alpha val="75000"/>
                  </a:prstClr>
                </a:solidFill>
                <a:latin typeface="Calibri"/>
              </a:rPr>
              <a:pPr/>
              <a:t>3/12/16</a:t>
            </a:fld>
            <a:endParaRPr lang="en-US">
              <a:solidFill>
                <a:prstClr val="black">
                  <a:alpha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alpha val="75000"/>
                </a:prstClr>
              </a:solidFill>
              <a:latin typeface="Calibri"/>
            </a:endParaRPr>
          </a:p>
        </p:txBody>
      </p:sp>
      <p:sp>
        <p:nvSpPr>
          <p:cNvPr id="4" name="Slide Number Placeholder 3"/>
          <p:cNvSpPr>
            <a:spLocks noGrp="1"/>
          </p:cNvSpPr>
          <p:nvPr>
            <p:ph type="sldNum" sz="quarter" idx="12"/>
          </p:nvPr>
        </p:nvSpPr>
        <p:spPr>
          <a:xfrm>
            <a:off x="6541192" y="5829749"/>
            <a:ext cx="2602807" cy="1028251"/>
          </a:xfrm>
          <a:prstGeom prst="rect">
            <a:avLst/>
          </a:prstGeom>
        </p:spPr>
        <p:txBody>
          <a:bodyPr/>
          <a:lstStyle/>
          <a:p>
            <a:fld id="{4DB4CB9A-C63F-4E87-AA38-9916D0B520C4}"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2306110391"/>
      </p:ext>
    </p:extLst>
  </p:cSld>
  <p:clrMapOvr>
    <a:masterClrMapping/>
  </p:clrMapOvr>
  <p:timing>
    <p:tnLst>
      <p:par>
        <p:cTn xmlns:p14="http://schemas.microsoft.com/office/powerpoint/2010/main" id="1" dur="indefinite" restart="never" nodeType="tmRoot"/>
      </p:par>
    </p:tnLst>
  </p:timing>
</p:sldLayout>
</file>

<file path=ppt/slideLayouts/slideLayout8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smtClean="0"/>
              <a:t>Click to edit Master text styles</a:t>
            </a:r>
          </a:p>
        </p:txBody>
      </p:sp>
      <p:sp>
        <p:nvSpPr>
          <p:cNvPr id="5" name="Date Placeholder 4"/>
          <p:cNvSpPr>
            <a:spLocks noGrp="1"/>
          </p:cNvSpPr>
          <p:nvPr>
            <p:ph type="dt" sz="half" idx="10"/>
          </p:nvPr>
        </p:nvSpPr>
        <p:spPr/>
        <p:txBody>
          <a:bodyPr/>
          <a:lstStyle/>
          <a:p>
            <a:fld id="{4D082FB2-D5CA-4468-BD9F-CE329C05C7E1}" type="datetime1">
              <a:rPr lang="en-US" smtClean="0">
                <a:solidFill>
                  <a:prstClr val="black">
                    <a:alpha val="75000"/>
                  </a:prstClr>
                </a:solidFill>
                <a:latin typeface="Calibri"/>
              </a:rPr>
              <a:pPr/>
              <a:t>3/12/16</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alpha val="75000"/>
                </a:prstClr>
              </a:solidFill>
              <a:latin typeface="Calibri"/>
            </a:endParaRPr>
          </a:p>
        </p:txBody>
      </p:sp>
      <p:sp>
        <p:nvSpPr>
          <p:cNvPr id="7" name="Slide Number Placeholder 6"/>
          <p:cNvSpPr>
            <a:spLocks noGrp="1"/>
          </p:cNvSpPr>
          <p:nvPr>
            <p:ph type="sldNum" sz="quarter" idx="12"/>
          </p:nvPr>
        </p:nvSpPr>
        <p:spPr>
          <a:xfrm>
            <a:off x="6541192" y="5829749"/>
            <a:ext cx="2602807" cy="1028251"/>
          </a:xfrm>
          <a:prstGeom prst="rect">
            <a:avLst/>
          </a:prstGeom>
        </p:spPr>
        <p:txBody>
          <a:bodyPr/>
          <a:lstStyle>
            <a:lvl1pPr>
              <a:defRPr>
                <a:solidFill>
                  <a:srgbClr val="FFFFFF">
                    <a:alpha val="20000"/>
                  </a:srgbClr>
                </a:solidFill>
              </a:defRPr>
            </a:lvl1pPr>
          </a:lstStyle>
          <a:p>
            <a:fld id="{4DB4CB9A-C63F-4E87-AA38-9916D0B520C4}"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2112852839"/>
      </p:ext>
    </p:extLst>
  </p:cSld>
  <p:clrMapOvr>
    <a:masterClrMapping/>
  </p:clrMapOvr>
  <p:timing>
    <p:tnLst>
      <p:par>
        <p:cTn xmlns:p14="http://schemas.microsoft.com/office/powerpoint/2010/main" id="1" dur="indefinite" restart="never" nodeType="tmRoot"/>
      </p:par>
    </p:tnLst>
  </p:timing>
</p:sldLayout>
</file>

<file path=ppt/slideLayouts/slideLayout86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rgbClr val="FFFFFF">
                    <a:alpha val="75000"/>
                  </a:srgbClr>
                </a:solidFill>
              </a:defRPr>
            </a:lvl1pPr>
          </a:lstStyle>
          <a:p>
            <a:fld id="{12730508-2AE3-46B9-8E42-779036CDE91D}" type="datetime1">
              <a:rPr lang="en-US" smtClean="0">
                <a:latin typeface="Calibri"/>
              </a:rPr>
              <a:pPr/>
              <a:t>3/12/16</a:t>
            </a:fld>
            <a:endParaRPr lang="en-US">
              <a:latin typeface="Calibri"/>
            </a:endParaRPr>
          </a:p>
        </p:txBody>
      </p:sp>
      <p:sp>
        <p:nvSpPr>
          <p:cNvPr id="6" name="Footer Placeholder 5"/>
          <p:cNvSpPr>
            <a:spLocks noGrp="1"/>
          </p:cNvSpPr>
          <p:nvPr>
            <p:ph type="ftr" sz="quarter" idx="11"/>
          </p:nvPr>
        </p:nvSpPr>
        <p:spPr/>
        <p:txBody>
          <a:bodyPr/>
          <a:lstStyle>
            <a:lvl1pPr>
              <a:defRPr>
                <a:solidFill>
                  <a:srgbClr val="FFFFFF">
                    <a:alpha val="75000"/>
                  </a:srgbClr>
                </a:solidFill>
              </a:defRPr>
            </a:lvl1pPr>
          </a:lstStyle>
          <a:p>
            <a:endParaRPr lang="en-US">
              <a:latin typeface="Calibri"/>
            </a:endParaRPr>
          </a:p>
        </p:txBody>
      </p:sp>
      <p:sp>
        <p:nvSpPr>
          <p:cNvPr id="7" name="Slide Number Placeholder 6"/>
          <p:cNvSpPr>
            <a:spLocks noGrp="1"/>
          </p:cNvSpPr>
          <p:nvPr>
            <p:ph type="sldNum" sz="quarter" idx="12"/>
          </p:nvPr>
        </p:nvSpPr>
        <p:spPr>
          <a:xfrm>
            <a:off x="6541192" y="5829749"/>
            <a:ext cx="2602807" cy="1028251"/>
          </a:xfrm>
          <a:prstGeom prst="rect">
            <a:avLst/>
          </a:prstGeom>
        </p:spPr>
        <p:txBody>
          <a:bodyPr/>
          <a:lstStyle>
            <a:lvl1pPr>
              <a:defRPr>
                <a:solidFill>
                  <a:srgbClr val="FFFFFF">
                    <a:alpha val="20000"/>
                  </a:srgbClr>
                </a:solidFill>
              </a:defRPr>
            </a:lvl1pPr>
          </a:lstStyle>
          <a:p>
            <a:fld id="{4DB4CB9A-C63F-4E87-AA38-9916D0B520C4}" type="slidenum">
              <a:rPr lang="en-US" smtClean="0">
                <a:latin typeface="Calibri"/>
              </a:rPr>
              <a:pPr/>
              <a:t>‹#›</a:t>
            </a:fld>
            <a:endParaRPr lang="en-US">
              <a:latin typeface="Calibri"/>
            </a:endParaRPr>
          </a:p>
        </p:txBody>
      </p:sp>
    </p:spTree>
    <p:extLst>
      <p:ext uri="{BB962C8B-B14F-4D97-AF65-F5344CB8AC3E}">
        <p14:creationId xmlns:p14="http://schemas.microsoft.com/office/powerpoint/2010/main" val="3960579114"/>
      </p:ext>
    </p:extLst>
  </p:cSld>
  <p:clrMapOvr>
    <a:overrideClrMapping bg1="dk1" tx1="lt1" bg2="dk2" tx2="lt2" accent1="accent1" accent2="accent2" accent3="accent3" accent4="accent4" accent5="accent5" accent6="accent6" hlink="hlink" folHlink="folHlink"/>
  </p:clrMapOvr>
</p:sldLayout>
</file>

<file path=ppt/slideLayouts/slideLayout8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810BBE7-97D0-4058-A938-1DB84AE8E331}" type="datetime1">
              <a:rPr lang="en-US" smtClean="0">
                <a:solidFill>
                  <a:prstClr val="black">
                    <a:alpha val="75000"/>
                  </a:prstClr>
                </a:solidFill>
                <a:latin typeface="Calibri"/>
              </a:rPr>
              <a:pPr/>
              <a:t>3/12/16</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alpha val="75000"/>
                </a:prstClr>
              </a:solidFill>
              <a:latin typeface="Calibri"/>
            </a:endParaRPr>
          </a:p>
        </p:txBody>
      </p:sp>
      <p:sp>
        <p:nvSpPr>
          <p:cNvPr id="6" name="Slide Number Placeholder 5"/>
          <p:cNvSpPr>
            <a:spLocks noGrp="1"/>
          </p:cNvSpPr>
          <p:nvPr>
            <p:ph type="sldNum" sz="quarter" idx="12"/>
          </p:nvPr>
        </p:nvSpPr>
        <p:spPr>
          <a:xfrm>
            <a:off x="6541192" y="5829749"/>
            <a:ext cx="2602807" cy="1028251"/>
          </a:xfrm>
          <a:prstGeom prst="rect">
            <a:avLst/>
          </a:prstGeom>
        </p:spPr>
        <p:txBody>
          <a:bodyPr/>
          <a:lstStyle/>
          <a:p>
            <a:fld id="{4DB4CB9A-C63F-4E87-AA38-9916D0B520C4}"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2383210344"/>
      </p:ext>
    </p:extLst>
  </p:cSld>
  <p:clrMapOvr>
    <a:masterClrMapping/>
  </p:clrMapOvr>
  <p:timing>
    <p:tnLst>
      <p:par>
        <p:cTn xmlns:p14="http://schemas.microsoft.com/office/powerpoint/2010/main" id="1" dur="indefinite" restart="never" nodeType="tmRoot"/>
      </p:par>
    </p:tnLst>
  </p:timing>
</p:sldLayout>
</file>

<file path=ppt/slideLayouts/slideLayout8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AF7BD51-B50B-4149-8355-6A430C647D02}" type="datetime1">
              <a:rPr lang="en-US" smtClean="0">
                <a:solidFill>
                  <a:prstClr val="black">
                    <a:alpha val="75000"/>
                  </a:prstClr>
                </a:solidFill>
                <a:latin typeface="Calibri"/>
              </a:rPr>
              <a:pPr/>
              <a:t>3/12/16</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alpha val="75000"/>
                </a:prstClr>
              </a:solidFill>
              <a:latin typeface="Calibri"/>
            </a:endParaRPr>
          </a:p>
        </p:txBody>
      </p:sp>
      <p:sp>
        <p:nvSpPr>
          <p:cNvPr id="6" name="Slide Number Placeholder 5"/>
          <p:cNvSpPr>
            <a:spLocks noGrp="1"/>
          </p:cNvSpPr>
          <p:nvPr>
            <p:ph type="sldNum" sz="quarter" idx="12"/>
          </p:nvPr>
        </p:nvSpPr>
        <p:spPr>
          <a:xfrm>
            <a:off x="6541192" y="5829749"/>
            <a:ext cx="2602807" cy="1028251"/>
          </a:xfrm>
          <a:prstGeom prst="rect">
            <a:avLst/>
          </a:prstGeom>
        </p:spPr>
        <p:txBody>
          <a:bodyPr/>
          <a:lstStyle/>
          <a:p>
            <a:fld id="{4DB4CB9A-C63F-4E87-AA38-9916D0B520C4}" type="slidenum">
              <a:rPr lang="en-US" smtClean="0">
                <a:solidFill>
                  <a:prstClr val="black"/>
                </a:solidFill>
                <a:latin typeface="Calibri"/>
              </a:rPr>
              <a:pPr/>
              <a:t>‹#›</a:t>
            </a:fld>
            <a:endParaRPr lang="en-US">
              <a:solidFill>
                <a:prstClr val="black"/>
              </a:solidFill>
              <a:latin typeface="Calibri"/>
            </a:endParaRPr>
          </a:p>
        </p:txBody>
      </p:sp>
    </p:spTree>
    <p:extLst>
      <p:ext uri="{BB962C8B-B14F-4D97-AF65-F5344CB8AC3E}">
        <p14:creationId xmlns:p14="http://schemas.microsoft.com/office/powerpoint/2010/main" val="1543709329"/>
      </p:ext>
    </p:extLst>
  </p:cSld>
  <p:clrMapOvr>
    <a:masterClrMapping/>
  </p:clrMapOvr>
  <p:timing>
    <p:tnLst>
      <p:par>
        <p:cTn xmlns:p14="http://schemas.microsoft.com/office/powerpoint/2010/main" id="1" dur="indefinite" restart="never" nodeType="tmRoot"/>
      </p:par>
    </p:tnLst>
  </p:timing>
</p:sldLayout>
</file>

<file path=ppt/slideLayouts/slideLayout87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3/12/16</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83349434"/>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Layout>
</file>

<file path=ppt/slideLayouts/slideLayout872.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smtClean="0"/>
              <a:t>Click to edit Master subtitle style</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3/12/16</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490376463"/>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Layout>
</file>

<file path=ppt/slideLayouts/slideLayout87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smtClean="0"/>
              <a:t>Click to edit Master title style</a:t>
            </a:r>
            <a:endParaRPr lang="en-US" dirty="0"/>
          </a:p>
        </p:txBody>
      </p:sp>
      <p:sp>
        <p:nvSpPr>
          <p:cNvPr id="24" name="Content Placeholder 22"/>
          <p:cNvSpPr>
            <a:spLocks noGrp="1"/>
          </p:cNvSpPr>
          <p:nvPr>
            <p:ph sz="quarter" idx="11"/>
          </p:nvPr>
        </p:nvSpPr>
        <p:spPr>
          <a:xfrm>
            <a:off x="123825" y="1241652"/>
            <a:ext cx="8897938" cy="52244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3/12/16</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50790320"/>
      </p:ext>
    </p:extLst>
  </p:cSld>
  <p:clrMapOvr>
    <a:masterClrMapping/>
  </p:clrMapOvr>
  <p:timing>
    <p:tnLst>
      <p:par>
        <p:cTn xmlns:p14="http://schemas.microsoft.com/office/powerpoint/2010/main" id="1" dur="indefinite" restart="never" nodeType="tmRoot"/>
      </p:par>
    </p:tnLst>
  </p:timing>
</p:sldLayout>
</file>

<file path=ppt/slideLayouts/slideLayout8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3/12/16</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45251471"/>
      </p:ext>
    </p:extLst>
  </p:cSld>
  <p:clrMapOvr>
    <a:masterClrMapping/>
  </p:clrMapOvr>
  <p:timing>
    <p:tnLst>
      <p:par>
        <p:cTn xmlns:p14="http://schemas.microsoft.com/office/powerpoint/2010/main" id="1" dur="indefinite" restart="never" nodeType="tmRoot"/>
      </p:par>
    </p:tnLst>
  </p:timing>
</p:sldLayout>
</file>

<file path=ppt/slideLayouts/slideLayout8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3/12/16</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75244683"/>
      </p:ext>
    </p:extLst>
  </p:cSld>
  <p:clrMapOvr>
    <a:masterClrMapping/>
  </p:clrMapOvr>
  <p:timing>
    <p:tnLst>
      <p:par>
        <p:cTn xmlns:p14="http://schemas.microsoft.com/office/powerpoint/2010/main" id="1" dur="indefinite" restart="never" nodeType="tmRoot"/>
      </p:par>
    </p:tnLst>
  </p:timing>
</p:sldLayout>
</file>

<file path=ppt/slideLayouts/slideLayout87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3/12/16</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428164350"/>
      </p:ext>
    </p:extLst>
  </p:cSld>
  <p:clrMapOvr>
    <a:masterClrMapping/>
  </p:clrMapOvr>
  <p:timing>
    <p:tnLst>
      <p:par>
        <p:cTn xmlns:p14="http://schemas.microsoft.com/office/powerpoint/2010/main" id="1" dur="indefinite" restart="never" nodeType="tmRoot"/>
      </p:par>
    </p:tnLst>
  </p:timing>
</p:sldLayout>
</file>

<file path=ppt/slideLayouts/slideLayout8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3/12/16</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063660836"/>
      </p:ext>
    </p:extLst>
  </p:cSld>
  <p:clrMapOvr>
    <a:masterClrMapping/>
  </p:clrMapOvr>
  <p:timing>
    <p:tnLst>
      <p:par>
        <p:cTn xmlns:p14="http://schemas.microsoft.com/office/powerpoint/2010/main" id="1" dur="indefinite" restart="never" nodeType="tmRoot"/>
      </p:par>
    </p:tnLst>
  </p:timing>
</p:sldLayout>
</file>

<file path=ppt/slideLayouts/slideLayout8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3/12/16</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68421750"/>
      </p:ext>
    </p:extLst>
  </p:cSld>
  <p:clrMapOvr>
    <a:masterClrMapping/>
  </p:clrMapOvr>
  <p:timing>
    <p:tnLst>
      <p:par>
        <p:cTn xmlns:p14="http://schemas.microsoft.com/office/powerpoint/2010/main" id="1" dur="indefinite" restart="never" nodeType="tmRoot"/>
      </p:par>
    </p:tnLst>
  </p:timing>
</p:sldLayout>
</file>

<file path=ppt/slideLayouts/slideLayout8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smtClean="0"/>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3/12/16</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685014016"/>
      </p:ext>
    </p:extLst>
  </p:cSld>
  <p:clrMapOvr>
    <a:masterClrMapping/>
  </p:clrMapOvr>
  <p:timing>
    <p:tnLst>
      <p:par>
        <p:cTn xmlns:p14="http://schemas.microsoft.com/office/powerpoint/2010/main" id="1" dur="indefinite" restart="never" nodeType="tmRoot"/>
      </p:par>
    </p:tnLst>
  </p:timing>
</p:sldLayout>
</file>

<file path=ppt/slideLayouts/slideLayout88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3/12/16</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1182636117"/>
      </p:ext>
    </p:extLst>
  </p:cSld>
  <p:clrMapOvr>
    <a:overrideClrMapping bg1="dk1" tx1="lt1" bg2="dk2" tx2="lt2" accent1="accent1" accent2="accent2" accent3="accent3" accent4="accent4" accent5="accent5" accent6="accent6" hlink="hlink" folHlink="folHlink"/>
  </p:clrMapOvr>
</p:sldLayout>
</file>

<file path=ppt/slideLayouts/slideLayout8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3/12/16</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5076689"/>
      </p:ext>
    </p:extLst>
  </p:cSld>
  <p:clrMapOvr>
    <a:masterClrMapping/>
  </p:clrMapOvr>
</p:sldLayout>
</file>

<file path=ppt/slideLayouts/slideLayout8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3/12/16</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21324352"/>
      </p:ext>
    </p:extLst>
  </p:cSld>
  <p:clrMapOvr>
    <a:masterClrMapping/>
  </p:clrMapOvr>
  <p:timing>
    <p:tnLst>
      <p:par>
        <p:cTn xmlns:p14="http://schemas.microsoft.com/office/powerpoint/2010/main" id="1" dur="indefinite" restart="never" nodeType="tmRoot"/>
      </p:par>
    </p:tnLst>
  </p:timing>
</p:sldLayout>
</file>

<file path=ppt/slideLayouts/slideLayout88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1421480703"/>
      </p:ext>
    </p:extLst>
  </p:cSld>
  <p:clrMapOvr>
    <a:masterClrMapping/>
  </p:clrMapOvr>
  <p:timing>
    <p:tnLst>
      <p:par>
        <p:cTn xmlns:p14="http://schemas.microsoft.com/office/powerpoint/2010/main" id="1" dur="indefinite" restart="never" nodeType="tmRoot"/>
      </p:par>
    </p:tnLst>
  </p:timing>
</p:sldLayout>
</file>

<file path=ppt/slideLayouts/slideLayout88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smtClean="0"/>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56020511"/>
      </p:ext>
    </p:extLst>
  </p:cSld>
  <p:clrMapOvr>
    <a:masterClrMapping/>
  </p:clrMapOvr>
  <p:timing>
    <p:tnLst>
      <p:par>
        <p:cTn xmlns:p14="http://schemas.microsoft.com/office/powerpoint/2010/main" id="1" dur="indefinite" restart="never" nodeType="tmRoot"/>
      </p:par>
    </p:tnLst>
  </p:timing>
</p:sldLayout>
</file>

<file path=ppt/slideLayouts/slideLayout88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016501893"/>
      </p:ext>
    </p:extLst>
  </p:cSld>
  <p:clrMapOvr>
    <a:masterClrMapping/>
  </p:clrMapOvr>
</p:sldLayout>
</file>

<file path=ppt/slideLayouts/slideLayout88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663653219"/>
      </p:ext>
    </p:extLst>
  </p:cSld>
  <p:clrMapOvr>
    <a:masterClrMapping/>
  </p:clrMapOvr>
</p:sldLayout>
</file>

<file path=ppt/slideLayouts/slideLayout88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968832481"/>
      </p:ext>
    </p:extLst>
  </p:cSld>
  <p:clrMapOvr>
    <a:masterClrMapping/>
  </p:clrMapOvr>
</p:sldLayout>
</file>

<file path=ppt/slideLayouts/slideLayout88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559462380"/>
      </p:ext>
    </p:extLst>
  </p:cSld>
  <p:clrMapOvr>
    <a:masterClrMapping/>
  </p:clrMapOvr>
</p:sldLayout>
</file>

<file path=ppt/slideLayouts/slideLayout88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936302159"/>
      </p:ext>
    </p:extLst>
  </p:cSld>
  <p:clrMapOvr>
    <a:masterClrMapping/>
  </p:clrMapOvr>
</p:sldLayout>
</file>

<file path=ppt/slideLayouts/slideLayout89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033020877"/>
      </p:ext>
    </p:extLst>
  </p:cSld>
  <p:clrMapOvr>
    <a:masterClrMapping/>
  </p:clrMapOvr>
</p:sldLayout>
</file>

<file path=ppt/slideLayouts/slideLayout89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762147516"/>
      </p:ext>
    </p:extLst>
  </p:cSld>
  <p:clrMapOvr>
    <a:masterClrMapping/>
  </p:clrMapOvr>
</p:sldLayout>
</file>

<file path=ppt/slideLayouts/slideLayout89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8656025"/>
      </p:ext>
    </p:extLst>
  </p:cSld>
  <p:clrMapOvr>
    <a:masterClrMapping/>
  </p:clrMapOvr>
</p:sldLayout>
</file>

<file path=ppt/slideLayouts/slideLayout89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52424950"/>
      </p:ext>
    </p:extLst>
  </p:cSld>
  <p:clrMapOvr>
    <a:masterClrMapping/>
  </p:clrMapOvr>
</p:sldLayout>
</file>

<file path=ppt/slideLayouts/slideLayout89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3709160613"/>
      </p:ext>
    </p:extLst>
  </p:cSld>
  <p:clrMapOvr>
    <a:masterClrMapping/>
  </p:clrMapOvr>
  <p:timing>
    <p:tnLst>
      <p:par>
        <p:cTn xmlns:p14="http://schemas.microsoft.com/office/powerpoint/2010/main" id="1" dur="indefinite" restart="never" nodeType="tmRoot"/>
      </p:par>
    </p:tnLst>
  </p:timing>
</p:sldLayout>
</file>

<file path=ppt/slideLayouts/slideLayout89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smtClean="0"/>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50622018"/>
      </p:ext>
    </p:extLst>
  </p:cSld>
  <p:clrMapOvr>
    <a:masterClrMapping/>
  </p:clrMapOvr>
  <p:timing>
    <p:tnLst>
      <p:par>
        <p:cTn xmlns:p14="http://schemas.microsoft.com/office/powerpoint/2010/main" id="1" dur="indefinite" restart="never" nodeType="tmRoot"/>
      </p:par>
    </p:tnLst>
  </p:timing>
</p:sldLayout>
</file>

<file path=ppt/slideLayouts/slideLayout89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679451416"/>
      </p:ext>
    </p:extLst>
  </p:cSld>
  <p:clrMapOvr>
    <a:masterClrMapping/>
  </p:clrMapOvr>
</p:sldLayout>
</file>

<file path=ppt/slideLayouts/slideLayout89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647039851"/>
      </p:ext>
    </p:extLst>
  </p:cSld>
  <p:clrMapOvr>
    <a:masterClrMapping/>
  </p:clrMapOvr>
</p:sldLayout>
</file>

<file path=ppt/slideLayouts/slideLayout89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111854953"/>
      </p:ext>
    </p:extLst>
  </p:cSld>
  <p:clrMapOvr>
    <a:masterClrMapping/>
  </p:clrMapOvr>
</p:sldLayout>
</file>

<file path=ppt/slideLayouts/slideLayout89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703807545"/>
      </p:ext>
    </p:extLst>
  </p:cSld>
  <p:clrMapOvr>
    <a:masterClrMapping/>
  </p:clrMapOvr>
</p:sldLayout>
</file>

<file path=ppt/slideLayouts/slideLayout90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181381125"/>
      </p:ext>
    </p:extLst>
  </p:cSld>
  <p:clrMapOvr>
    <a:masterClrMapping/>
  </p:clrMapOvr>
</p:sldLayout>
</file>

<file path=ppt/slideLayouts/slideLayout90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62377788"/>
      </p:ext>
    </p:extLst>
  </p:cSld>
  <p:clrMapOvr>
    <a:masterClrMapping/>
  </p:clrMapOvr>
</p:sldLayout>
</file>

<file path=ppt/slideLayouts/slideLayout90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424088640"/>
      </p:ext>
    </p:extLst>
  </p:cSld>
  <p:clrMapOvr>
    <a:masterClrMapping/>
  </p:clrMapOvr>
</p:sldLayout>
</file>

<file path=ppt/slideLayouts/slideLayout90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792327755"/>
      </p:ext>
    </p:extLst>
  </p:cSld>
  <p:clrMapOvr>
    <a:masterClrMapping/>
  </p:clrMapOvr>
</p:sldLayout>
</file>

<file path=ppt/slideLayouts/slideLayout90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31207233"/>
      </p:ext>
    </p:extLst>
  </p:cSld>
  <p:clrMapOvr>
    <a:masterClrMapping/>
  </p:clrMapOvr>
</p:sldLayout>
</file>

<file path=ppt/slideLayouts/slideLayout90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123463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0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9334772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0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70185924"/>
      </p:ext>
    </p:extLst>
  </p:cSld>
  <p:clrMapOvr>
    <a:masterClrMapping/>
  </p:clrMapOvr>
  <p:transition xmlns:p14="http://schemas.microsoft.com/office/powerpoint/2010/main"/>
</p:sldLayout>
</file>

<file path=ppt/slideLayouts/slideLayout90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2974166"/>
      </p:ext>
    </p:extLst>
  </p:cSld>
  <p:clrMapOvr>
    <a:masterClrMapping/>
  </p:clrMapOvr>
  <p:transition xmlns:p14="http://schemas.microsoft.com/office/powerpoint/2010/main"/>
</p:sldLayout>
</file>

<file path=ppt/slideLayouts/slideLayout90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43701212"/>
      </p:ext>
    </p:extLst>
  </p:cSld>
  <p:clrMapOvr>
    <a:masterClrMapping/>
  </p:clrMapOvr>
  <p:transition xmlns:p14="http://schemas.microsoft.com/office/powerpoint/2010/main"/>
</p:sldLayout>
</file>

<file path=ppt/slideLayouts/slideLayout9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2573769"/>
      </p:ext>
    </p:extLst>
  </p:cSld>
  <p:clrMapOvr>
    <a:masterClrMapping/>
  </p:clrMapOvr>
  <p:transition xmlns:p14="http://schemas.microsoft.com/office/powerpoint/2010/main"/>
</p:sldLayout>
</file>

<file path=ppt/slideLayouts/slideLayout9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62163801"/>
      </p:ext>
    </p:extLst>
  </p:cSld>
  <p:clrMapOvr>
    <a:masterClrMapping/>
  </p:clrMapOvr>
  <p:transition xmlns:p14="http://schemas.microsoft.com/office/powerpoint/2010/main"/>
</p:sldLayout>
</file>

<file path=ppt/slideLayouts/slideLayout9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82784626"/>
      </p:ext>
    </p:extLst>
  </p:cSld>
  <p:clrMapOvr>
    <a:masterClrMapping/>
  </p:clrMapOvr>
  <p:transition xmlns:p14="http://schemas.microsoft.com/office/powerpoint/2010/main"/>
</p:sldLayout>
</file>

<file path=ppt/slideLayouts/slideLayout9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37699714"/>
      </p:ext>
    </p:extLst>
  </p:cSld>
  <p:clrMapOvr>
    <a:masterClrMapping/>
  </p:clrMapOvr>
  <p:transition xmlns:p14="http://schemas.microsoft.com/office/powerpoint/2010/main"/>
</p:sldLayout>
</file>

<file path=ppt/slideLayouts/slideLayout9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7293153"/>
      </p:ext>
    </p:extLst>
  </p:cSld>
  <p:clrMapOvr>
    <a:masterClrMapping/>
  </p:clrMapOvr>
  <p:transition xmlns:p14="http://schemas.microsoft.com/office/powerpoint/2010/main"/>
</p:sldLayout>
</file>

<file path=ppt/slideLayouts/slideLayout9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3842512"/>
      </p:ext>
    </p:extLst>
  </p:cSld>
  <p:clrMapOvr>
    <a:masterClrMapping/>
  </p:clrMapOvr>
  <p:transition xmlns:p14="http://schemas.microsoft.com/office/powerpoint/2010/main"/>
</p:sldLayout>
</file>

<file path=ppt/slideLayouts/slideLayout91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lIns="91426" tIns="45714" rIns="91426" bIns="45714"/>
          <a:lstStyle/>
          <a:p>
            <a:pPr defTabSz="914263"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lIns="91426" tIns="45714" rIns="91426" bIns="45714"/>
          <a:lstStyle/>
          <a:p>
            <a:pPr defTabSz="914263"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lIns="91426" tIns="45714" rIns="91426" bIns="45714"/>
          <a:lstStyle/>
          <a:p>
            <a:pPr defTabSz="914263"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6" tIns="45714" rIns="91426" bIns="45714"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defTabSz="914263"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pPr>
              <a:defRPr/>
            </a:pPr>
            <a:fld id="{53EC4547-E2B1-9B4F-845F-F274F3C623A5}" type="slidenum">
              <a:rPr lang="en-US"/>
              <a:pPr>
                <a:defRPr/>
              </a:pPr>
              <a:t>‹#›</a:t>
            </a:fld>
            <a:endParaRPr lang="en-US"/>
          </a:p>
        </p:txBody>
      </p:sp>
    </p:spTree>
    <p:extLst>
      <p:ext uri="{BB962C8B-B14F-4D97-AF65-F5344CB8AC3E}">
        <p14:creationId xmlns:p14="http://schemas.microsoft.com/office/powerpoint/2010/main" val="1556714332"/>
      </p:ext>
    </p:extLst>
  </p:cSld>
  <p:clrMapOvr>
    <a:masterClrMapping/>
  </p:clrMapOvr>
  <p:transition xmlns:p14="http://schemas.microsoft.com/office/powerpoint/2010/main"/>
</p:sldLayout>
</file>

<file path=ppt/slideLayouts/slideLayout9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28600" y="997529"/>
            <a:ext cx="8610600" cy="519372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6BB4180-6920-9C42-9DA1-4829E0437063}" type="slidenum">
              <a:rPr lang="en-US"/>
              <a:pPr>
                <a:defRPr/>
              </a:pPr>
              <a:t>‹#›</a:t>
            </a:fld>
            <a:endParaRPr lang="en-US"/>
          </a:p>
        </p:txBody>
      </p:sp>
    </p:spTree>
    <p:extLst>
      <p:ext uri="{BB962C8B-B14F-4D97-AF65-F5344CB8AC3E}">
        <p14:creationId xmlns:p14="http://schemas.microsoft.com/office/powerpoint/2010/main" val="353209041"/>
      </p:ext>
    </p:extLst>
  </p:cSld>
  <p:clrMapOvr>
    <a:masterClrMapping/>
  </p:clrMapOvr>
  <p:transition xmlns:p14="http://schemas.microsoft.com/office/powerpoint/2010/main"/>
</p:sldLayout>
</file>

<file path=ppt/slideLayouts/slideLayout9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131" indent="0">
              <a:buNone/>
              <a:defRPr sz="1800"/>
            </a:lvl2pPr>
            <a:lvl3pPr marL="914263" indent="0">
              <a:buNone/>
              <a:defRPr sz="1600"/>
            </a:lvl3pPr>
            <a:lvl4pPr marL="1371395" indent="0">
              <a:buNone/>
              <a:defRPr sz="1400"/>
            </a:lvl4pPr>
            <a:lvl5pPr marL="1828527" indent="0">
              <a:buNone/>
              <a:defRPr sz="1400"/>
            </a:lvl5pPr>
            <a:lvl6pPr marL="2285658" indent="0">
              <a:buNone/>
              <a:defRPr sz="1400"/>
            </a:lvl6pPr>
            <a:lvl7pPr marL="2742789" indent="0">
              <a:buNone/>
              <a:defRPr sz="1400"/>
            </a:lvl7pPr>
            <a:lvl8pPr marL="3199920" indent="0">
              <a:buNone/>
              <a:defRPr sz="1400"/>
            </a:lvl8pPr>
            <a:lvl9pPr marL="3657051"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4330D3C-7D80-0940-9C38-883CA56758D1}" type="slidenum">
              <a:rPr lang="en-US"/>
              <a:pPr>
                <a:defRPr/>
              </a:pPr>
              <a:t>‹#›</a:t>
            </a:fld>
            <a:endParaRPr lang="en-US"/>
          </a:p>
        </p:txBody>
      </p:sp>
    </p:spTree>
    <p:extLst>
      <p:ext uri="{BB962C8B-B14F-4D97-AF65-F5344CB8AC3E}">
        <p14:creationId xmlns:p14="http://schemas.microsoft.com/office/powerpoint/2010/main" val="48559360"/>
      </p:ext>
    </p:extLst>
  </p:cSld>
  <p:clrMapOvr>
    <a:masterClrMapping/>
  </p:clrMapOvr>
  <p:transition xmlns:p14="http://schemas.microsoft.com/office/powerpoint/2010/main"/>
</p:sldLayout>
</file>

<file path=ppt/slideLayouts/slideLayout9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7649F32B-3CEF-984C-BBF2-963F764B3663}" type="slidenum">
              <a:rPr lang="en-US"/>
              <a:pPr>
                <a:defRPr/>
              </a:pPr>
              <a:t>‹#›</a:t>
            </a:fld>
            <a:endParaRPr lang="en-US"/>
          </a:p>
        </p:txBody>
      </p:sp>
    </p:spTree>
    <p:extLst>
      <p:ext uri="{BB962C8B-B14F-4D97-AF65-F5344CB8AC3E}">
        <p14:creationId xmlns:p14="http://schemas.microsoft.com/office/powerpoint/2010/main" val="749740514"/>
      </p:ext>
    </p:extLst>
  </p:cSld>
  <p:clrMapOvr>
    <a:masterClrMapping/>
  </p:clrMapOvr>
  <p:transition xmlns:p14="http://schemas.microsoft.com/office/powerpoint/2010/main"/>
</p:sldLayout>
</file>

<file path=ppt/slideLayouts/slideLayout9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4" y="1535113"/>
            <a:ext cx="4040188" cy="639762"/>
          </a:xfrm>
        </p:spPr>
        <p:txBody>
          <a:bodyPr anchor="b"/>
          <a:lstStyle>
            <a:lvl1pPr marL="0" indent="0">
              <a:buNone/>
              <a:defRPr sz="2400" b="1"/>
            </a:lvl1pPr>
            <a:lvl2pPr marL="457131" indent="0">
              <a:buNone/>
              <a:defRPr sz="2000" b="1"/>
            </a:lvl2pPr>
            <a:lvl3pPr marL="914263" indent="0">
              <a:buNone/>
              <a:defRPr sz="1800" b="1"/>
            </a:lvl3pPr>
            <a:lvl4pPr marL="1371395" indent="0">
              <a:buNone/>
              <a:defRPr sz="1600" b="1"/>
            </a:lvl4pPr>
            <a:lvl5pPr marL="1828527" indent="0">
              <a:buNone/>
              <a:defRPr sz="1600" b="1"/>
            </a:lvl5pPr>
            <a:lvl6pPr marL="2285658" indent="0">
              <a:buNone/>
              <a:defRPr sz="1600" b="1"/>
            </a:lvl6pPr>
            <a:lvl7pPr marL="2742789" indent="0">
              <a:buNone/>
              <a:defRPr sz="1600" b="1"/>
            </a:lvl7pPr>
            <a:lvl8pPr marL="3199920" indent="0">
              <a:buNone/>
              <a:defRPr sz="1600" b="1"/>
            </a:lvl8pPr>
            <a:lvl9pPr marL="3657051"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4"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131" indent="0">
              <a:buNone/>
              <a:defRPr sz="2000" b="1"/>
            </a:lvl2pPr>
            <a:lvl3pPr marL="914263" indent="0">
              <a:buNone/>
              <a:defRPr sz="1800" b="1"/>
            </a:lvl3pPr>
            <a:lvl4pPr marL="1371395" indent="0">
              <a:buNone/>
              <a:defRPr sz="1600" b="1"/>
            </a:lvl4pPr>
            <a:lvl5pPr marL="1828527" indent="0">
              <a:buNone/>
              <a:defRPr sz="1600" b="1"/>
            </a:lvl5pPr>
            <a:lvl6pPr marL="2285658" indent="0">
              <a:buNone/>
              <a:defRPr sz="1600" b="1"/>
            </a:lvl6pPr>
            <a:lvl7pPr marL="2742789" indent="0">
              <a:buNone/>
              <a:defRPr sz="1600" b="1"/>
            </a:lvl7pPr>
            <a:lvl8pPr marL="3199920" indent="0">
              <a:buNone/>
              <a:defRPr sz="1600" b="1"/>
            </a:lvl8pPr>
            <a:lvl9pPr marL="3657051"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68434898-7376-D942-82A4-9987F9AC7C42}" type="slidenum">
              <a:rPr lang="en-US"/>
              <a:pPr>
                <a:defRPr/>
              </a:pPr>
              <a:t>‹#›</a:t>
            </a:fld>
            <a:endParaRPr lang="en-US"/>
          </a:p>
        </p:txBody>
      </p:sp>
    </p:spTree>
    <p:extLst>
      <p:ext uri="{BB962C8B-B14F-4D97-AF65-F5344CB8AC3E}">
        <p14:creationId xmlns:p14="http://schemas.microsoft.com/office/powerpoint/2010/main" val="669639901"/>
      </p:ext>
    </p:extLst>
  </p:cSld>
  <p:clrMapOvr>
    <a:masterClrMapping/>
  </p:clrMapOvr>
  <p:transition xmlns:p14="http://schemas.microsoft.com/office/powerpoint/2010/main"/>
</p:sldLayout>
</file>

<file path=ppt/slideLayouts/slideLayout9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BDAE4D29-6AD3-F447-89DA-A4F13DC75D38}" type="slidenum">
              <a:rPr lang="en-US"/>
              <a:pPr>
                <a:defRPr/>
              </a:pPr>
              <a:t>‹#›</a:t>
            </a:fld>
            <a:endParaRPr lang="en-US"/>
          </a:p>
        </p:txBody>
      </p:sp>
    </p:spTree>
    <p:extLst>
      <p:ext uri="{BB962C8B-B14F-4D97-AF65-F5344CB8AC3E}">
        <p14:creationId xmlns:p14="http://schemas.microsoft.com/office/powerpoint/2010/main" val="571379659"/>
      </p:ext>
    </p:extLst>
  </p:cSld>
  <p:clrMapOvr>
    <a:masterClrMapping/>
  </p:clrMapOvr>
  <p:transition xmlns:p14="http://schemas.microsoft.com/office/powerpoint/2010/main"/>
</p:sldLayout>
</file>

<file path=ppt/slideLayouts/slideLayout9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5C9A4055-98B6-5F49-80DA-F6F7DEF7F674}" type="slidenum">
              <a:rPr lang="en-US"/>
              <a:pPr>
                <a:defRPr/>
              </a:pPr>
              <a:t>‹#›</a:t>
            </a:fld>
            <a:endParaRPr lang="en-US"/>
          </a:p>
        </p:txBody>
      </p:sp>
    </p:spTree>
    <p:extLst>
      <p:ext uri="{BB962C8B-B14F-4D97-AF65-F5344CB8AC3E}">
        <p14:creationId xmlns:p14="http://schemas.microsoft.com/office/powerpoint/2010/main" val="1220836691"/>
      </p:ext>
    </p:extLst>
  </p:cSld>
  <p:clrMapOvr>
    <a:masterClrMapping/>
  </p:clrMapOvr>
  <p:transition xmlns:p14="http://schemas.microsoft.com/office/powerpoint/2010/main"/>
</p:sldLayout>
</file>

<file path=ppt/slideLayouts/slideLayout9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9"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6"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9" y="1435105"/>
            <a:ext cx="3008313" cy="4691063"/>
          </a:xfrm>
        </p:spPr>
        <p:txBody>
          <a:bodyPr/>
          <a:lstStyle>
            <a:lvl1pPr marL="0" indent="0">
              <a:buNone/>
              <a:defRPr sz="1400"/>
            </a:lvl1pPr>
            <a:lvl2pPr marL="457131" indent="0">
              <a:buNone/>
              <a:defRPr sz="1200"/>
            </a:lvl2pPr>
            <a:lvl3pPr marL="914263" indent="0">
              <a:buNone/>
              <a:defRPr sz="1000"/>
            </a:lvl3pPr>
            <a:lvl4pPr marL="1371395" indent="0">
              <a:buNone/>
              <a:defRPr sz="900"/>
            </a:lvl4pPr>
            <a:lvl5pPr marL="1828527" indent="0">
              <a:buNone/>
              <a:defRPr sz="900"/>
            </a:lvl5pPr>
            <a:lvl6pPr marL="2285658" indent="0">
              <a:buNone/>
              <a:defRPr sz="900"/>
            </a:lvl6pPr>
            <a:lvl7pPr marL="2742789" indent="0">
              <a:buNone/>
              <a:defRPr sz="900"/>
            </a:lvl7pPr>
            <a:lvl8pPr marL="3199920" indent="0">
              <a:buNone/>
              <a:defRPr sz="900"/>
            </a:lvl8pPr>
            <a:lvl9pPr marL="3657051"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4C89ECD9-3D5F-7F4F-998D-56B78CDEA664}" type="slidenum">
              <a:rPr lang="en-US"/>
              <a:pPr>
                <a:defRPr/>
              </a:pPr>
              <a:t>‹#›</a:t>
            </a:fld>
            <a:endParaRPr lang="en-US"/>
          </a:p>
        </p:txBody>
      </p:sp>
    </p:spTree>
    <p:extLst>
      <p:ext uri="{BB962C8B-B14F-4D97-AF65-F5344CB8AC3E}">
        <p14:creationId xmlns:p14="http://schemas.microsoft.com/office/powerpoint/2010/main" val="1210048481"/>
      </p:ext>
    </p:extLst>
  </p:cSld>
  <p:clrMapOvr>
    <a:masterClrMapping/>
  </p:clrMapOvr>
  <p:transition xmlns:p14="http://schemas.microsoft.com/office/powerpoint/2010/main"/>
</p:sldLayout>
</file>

<file path=ppt/slideLayouts/slideLayout9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1" indent="0">
              <a:buNone/>
              <a:defRPr sz="2800"/>
            </a:lvl2pPr>
            <a:lvl3pPr marL="914263" indent="0">
              <a:buNone/>
              <a:defRPr sz="2400"/>
            </a:lvl3pPr>
            <a:lvl4pPr marL="1371395" indent="0">
              <a:buNone/>
              <a:defRPr sz="2000"/>
            </a:lvl4pPr>
            <a:lvl5pPr marL="1828527" indent="0">
              <a:buNone/>
              <a:defRPr sz="2000"/>
            </a:lvl5pPr>
            <a:lvl6pPr marL="2285658" indent="0">
              <a:buNone/>
              <a:defRPr sz="2000"/>
            </a:lvl6pPr>
            <a:lvl7pPr marL="2742789" indent="0">
              <a:buNone/>
              <a:defRPr sz="2000"/>
            </a:lvl7pPr>
            <a:lvl8pPr marL="3199920" indent="0">
              <a:buNone/>
              <a:defRPr sz="2000"/>
            </a:lvl8pPr>
            <a:lvl9pPr marL="3657051" indent="0">
              <a:buNone/>
              <a:defRPr sz="2000"/>
            </a:lvl9pPr>
          </a:lstStyle>
          <a:p>
            <a:pPr lvl="0"/>
            <a:endParaRPr lang="en-US" noProof="0" smtClean="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131" indent="0">
              <a:buNone/>
              <a:defRPr sz="1200"/>
            </a:lvl2pPr>
            <a:lvl3pPr marL="914263" indent="0">
              <a:buNone/>
              <a:defRPr sz="1000"/>
            </a:lvl3pPr>
            <a:lvl4pPr marL="1371395" indent="0">
              <a:buNone/>
              <a:defRPr sz="900"/>
            </a:lvl4pPr>
            <a:lvl5pPr marL="1828527" indent="0">
              <a:buNone/>
              <a:defRPr sz="900"/>
            </a:lvl5pPr>
            <a:lvl6pPr marL="2285658" indent="0">
              <a:buNone/>
              <a:defRPr sz="900"/>
            </a:lvl6pPr>
            <a:lvl7pPr marL="2742789" indent="0">
              <a:buNone/>
              <a:defRPr sz="900"/>
            </a:lvl7pPr>
            <a:lvl8pPr marL="3199920" indent="0">
              <a:buNone/>
              <a:defRPr sz="900"/>
            </a:lvl8pPr>
            <a:lvl9pPr marL="3657051"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EFA65131-7DE5-1D4D-A3CF-3D0607171E1C}" type="slidenum">
              <a:rPr lang="en-US"/>
              <a:pPr>
                <a:defRPr/>
              </a:pPr>
              <a:t>‹#›</a:t>
            </a:fld>
            <a:endParaRPr lang="en-US"/>
          </a:p>
        </p:txBody>
      </p:sp>
    </p:spTree>
    <p:extLst>
      <p:ext uri="{BB962C8B-B14F-4D97-AF65-F5344CB8AC3E}">
        <p14:creationId xmlns:p14="http://schemas.microsoft.com/office/powerpoint/2010/main" val="3507993873"/>
      </p:ext>
    </p:extLst>
  </p:cSld>
  <p:clrMapOvr>
    <a:masterClrMapping/>
  </p:clrMapOvr>
  <p:transition xmlns:p14="http://schemas.microsoft.com/office/powerpoint/2010/main"/>
</p:sldLayout>
</file>

<file path=ppt/slideLayouts/slideLayout9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FC0B6F9A-1324-4947-8B68-D47C27442892}" type="slidenum">
              <a:rPr lang="en-US"/>
              <a:pPr>
                <a:defRPr/>
              </a:pPr>
              <a:t>‹#›</a:t>
            </a:fld>
            <a:endParaRPr lang="en-US"/>
          </a:p>
        </p:txBody>
      </p:sp>
    </p:spTree>
    <p:extLst>
      <p:ext uri="{BB962C8B-B14F-4D97-AF65-F5344CB8AC3E}">
        <p14:creationId xmlns:p14="http://schemas.microsoft.com/office/powerpoint/2010/main" val="843717371"/>
      </p:ext>
    </p:extLst>
  </p:cSld>
  <p:clrMapOvr>
    <a:masterClrMapping/>
  </p:clrMapOvr>
  <p:transition xmlns:p14="http://schemas.microsoft.com/office/powerpoint/2010/main"/>
</p:sldLayout>
</file>

<file path=ppt/slideLayouts/slideLayout9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1" y="152400"/>
            <a:ext cx="2152651"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4A0D1EA7-F64C-644A-BE34-B5A402A870E5}" type="slidenum">
              <a:rPr lang="en-US"/>
              <a:pPr>
                <a:defRPr/>
              </a:pPr>
              <a:t>‹#›</a:t>
            </a:fld>
            <a:endParaRPr lang="en-US"/>
          </a:p>
        </p:txBody>
      </p:sp>
    </p:spTree>
    <p:extLst>
      <p:ext uri="{BB962C8B-B14F-4D97-AF65-F5344CB8AC3E}">
        <p14:creationId xmlns:p14="http://schemas.microsoft.com/office/powerpoint/2010/main" val="1152725273"/>
      </p:ext>
    </p:extLst>
  </p:cSld>
  <p:clrMapOvr>
    <a:masterClrMapping/>
  </p:clrMapOvr>
  <p:transition xmlns:p14="http://schemas.microsoft.com/office/powerpoint/2010/main"/>
</p:sldLayout>
</file>

<file path=ppt/slideLayouts/slideLayout92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smtClean="0"/>
          </a:p>
        </p:txBody>
      </p:sp>
      <p:sp>
        <p:nvSpPr>
          <p:cNvPr id="4" name="Text Placeholder 3"/>
          <p:cNvSpPr>
            <a:spLocks noGrp="1"/>
          </p:cNvSpPr>
          <p:nvPr>
            <p:ph type="body" sz="half" idx="2"/>
          </p:nvPr>
        </p:nvSpPr>
        <p:spPr>
          <a:xfrm>
            <a:off x="4610103" y="1371600"/>
            <a:ext cx="42291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E6C4A1C-A8E8-3C42-88AB-792537E5FFC6}" type="slidenum">
              <a:rPr lang="en-US"/>
              <a:pPr>
                <a:defRPr/>
              </a:pPr>
              <a:t>‹#›</a:t>
            </a:fld>
            <a:endParaRPr lang="en-US"/>
          </a:p>
        </p:txBody>
      </p:sp>
    </p:spTree>
    <p:extLst>
      <p:ext uri="{BB962C8B-B14F-4D97-AF65-F5344CB8AC3E}">
        <p14:creationId xmlns:p14="http://schemas.microsoft.com/office/powerpoint/2010/main" val="1556070006"/>
      </p:ext>
    </p:extLst>
  </p:cSld>
  <p:clrMapOvr>
    <a:masterClrMapping/>
  </p:clrMapOvr>
  <p:transition xmlns:p14="http://schemas.microsoft.com/office/powerpoint/2010/main"/>
</p:sldLayout>
</file>

<file path=ppt/slideLayouts/slideLayout928.xml><?xml version="1.0" encoding="utf-8"?>
<p:sldLayout xmlns:a="http://schemas.openxmlformats.org/drawingml/2006/main" xmlns:r="http://schemas.openxmlformats.org/officeDocument/2006/relationships" xmlns:p="http://schemas.openxmlformats.org/presentationml/2006/main" showMasterSp="0" type="tx">
  <p:cSld name="Bullet">
    <p:bg>
      <p:bgPr>
        <a:solidFill>
          <a:srgbClr val="FFFFFF"/>
        </a:solidFill>
        <a:effectLst/>
      </p:bgPr>
    </p:bg>
    <p:spTree>
      <p:nvGrpSpPr>
        <p:cNvPr id="1" name=""/>
        <p:cNvGrpSpPr/>
        <p:nvPr/>
      </p:nvGrpSpPr>
      <p:grpSpPr>
        <a:xfrm>
          <a:off x="0" y="0"/>
          <a:ext cx="0" cy="0"/>
          <a:chOff x="0" y="0"/>
          <a:chExt cx="0" cy="0"/>
        </a:xfrm>
      </p:grpSpPr>
      <p:sp>
        <p:nvSpPr>
          <p:cNvPr id="18" name="Shape 18"/>
          <p:cNvSpPr>
            <a:spLocks noGrp="1"/>
          </p:cNvSpPr>
          <p:nvPr>
            <p:ph type="title"/>
          </p:nvPr>
        </p:nvSpPr>
        <p:spPr>
          <a:prstGeom prst="rect">
            <a:avLst/>
          </a:prstGeom>
        </p:spPr>
        <p:txBody>
          <a:bodyPr/>
          <a:lstStyle/>
          <a:p>
            <a:pPr lvl="0">
              <a:defRPr sz="1800" spc="0"/>
            </a:pPr>
            <a:r>
              <a:rPr sz="3500" spc="-34"/>
              <a:t>Title Text</a:t>
            </a:r>
          </a:p>
        </p:txBody>
      </p:sp>
      <p:sp>
        <p:nvSpPr>
          <p:cNvPr id="19" name="Shape 19"/>
          <p:cNvSpPr>
            <a:spLocks noGrp="1"/>
          </p:cNvSpPr>
          <p:nvPr>
            <p:ph type="body" idx="1"/>
          </p:nvPr>
        </p:nvSpPr>
        <p:spPr>
          <a:xfrm>
            <a:off x="553641" y="1360884"/>
            <a:ext cx="8027789" cy="5025628"/>
          </a:xfrm>
          <a:prstGeom prst="rect">
            <a:avLst/>
          </a:prstGeom>
        </p:spPr>
        <p:txBody>
          <a:bodyPr/>
          <a:lstStyle>
            <a:lvl1pPr marL="162579" indent="-162579">
              <a:lnSpc>
                <a:spcPct val="110000"/>
              </a:lnSpc>
              <a:spcBef>
                <a:spcPts val="1287"/>
              </a:spcBef>
              <a:buClr>
                <a:srgbClr val="3B5998"/>
              </a:buClr>
              <a:buSzPct val="65000"/>
              <a:buFont typeface="Lucida Grande"/>
              <a:buChar char="▪"/>
              <a:defRPr sz="2100" spc="-64">
                <a:solidFill>
                  <a:srgbClr val="000000"/>
                </a:solidFill>
                <a:latin typeface="+mn-lt"/>
                <a:ea typeface="+mn-ea"/>
                <a:cs typeface="+mn-cs"/>
                <a:sym typeface="Vista Sans OT Reg"/>
              </a:defRPr>
            </a:lvl1pPr>
            <a:lvl2pPr marL="363792" indent="-181080">
              <a:lnSpc>
                <a:spcPct val="110000"/>
              </a:lnSpc>
              <a:spcBef>
                <a:spcPts val="1060"/>
              </a:spcBef>
              <a:buClr>
                <a:srgbClr val="9A9A9A"/>
              </a:buClr>
              <a:buFont typeface="Lucida Grande"/>
              <a:buChar char="▪"/>
              <a:defRPr sz="2100" spc="-64">
                <a:solidFill>
                  <a:srgbClr val="000000"/>
                </a:solidFill>
                <a:latin typeface="+mn-lt"/>
                <a:ea typeface="+mn-ea"/>
                <a:cs typeface="+mn-cs"/>
                <a:sym typeface="Vista Sans OT Reg"/>
              </a:defRPr>
            </a:lvl2pPr>
            <a:lvl3pPr marL="527279" indent="-133005">
              <a:lnSpc>
                <a:spcPct val="110000"/>
              </a:lnSpc>
              <a:spcBef>
                <a:spcPts val="1060"/>
              </a:spcBef>
              <a:buClr>
                <a:srgbClr val="9A9A9A"/>
              </a:buClr>
              <a:buSzPct val="54999"/>
              <a:buFont typeface="Lucida Grande"/>
              <a:buChar char="▪"/>
              <a:defRPr sz="2000" spc="-59">
                <a:solidFill>
                  <a:srgbClr val="000000"/>
                </a:solidFill>
                <a:latin typeface="+mn-lt"/>
                <a:ea typeface="+mn-ea"/>
                <a:cs typeface="+mn-cs"/>
                <a:sym typeface="Vista Sans OT Reg"/>
              </a:defRPr>
            </a:lvl3pPr>
            <a:lvl4pPr marL="704382" indent="-137012">
              <a:lnSpc>
                <a:spcPct val="110000"/>
              </a:lnSpc>
              <a:spcBef>
                <a:spcPts val="1060"/>
              </a:spcBef>
              <a:buClr>
                <a:srgbClr val="9A9A9A"/>
              </a:buClr>
              <a:buSzPct val="45000"/>
              <a:buFont typeface="Lucida Grande"/>
              <a:buChar char="▪"/>
              <a:defRPr sz="2000" spc="-59">
                <a:solidFill>
                  <a:srgbClr val="000000"/>
                </a:solidFill>
                <a:latin typeface="+mn-lt"/>
                <a:ea typeface="+mn-ea"/>
                <a:cs typeface="+mn-cs"/>
                <a:sym typeface="Vista Sans OT Reg"/>
              </a:defRPr>
            </a:lvl4pPr>
            <a:lvl5pPr marL="878158" indent="-120987">
              <a:lnSpc>
                <a:spcPct val="110000"/>
              </a:lnSpc>
              <a:spcBef>
                <a:spcPts val="1060"/>
              </a:spcBef>
              <a:buClr>
                <a:srgbClr val="9A9A9A"/>
              </a:buClr>
              <a:buFont typeface="Lucida Grande"/>
              <a:buChar char="▪"/>
              <a:defRPr sz="1800" spc="-55">
                <a:solidFill>
                  <a:srgbClr val="000000"/>
                </a:solidFill>
                <a:latin typeface="+mn-lt"/>
                <a:ea typeface="+mn-ea"/>
                <a:cs typeface="+mn-cs"/>
                <a:sym typeface="Vista Sans OT Reg"/>
              </a:defRPr>
            </a:lvl5pPr>
          </a:lstStyle>
          <a:p>
            <a:pPr lvl="0">
              <a:defRPr sz="1800" spc="0"/>
            </a:pPr>
            <a:r>
              <a:rPr sz="2100" spc="-64"/>
              <a:t>Body Level One</a:t>
            </a:r>
          </a:p>
          <a:p>
            <a:pPr lvl="1">
              <a:defRPr sz="1800" spc="0"/>
            </a:pPr>
            <a:r>
              <a:rPr sz="2100" spc="-64"/>
              <a:t>Body Level Two</a:t>
            </a:r>
          </a:p>
          <a:p>
            <a:pPr lvl="2">
              <a:defRPr sz="1800" spc="0"/>
            </a:pPr>
            <a:r>
              <a:rPr sz="2000" spc="-59"/>
              <a:t>Body Level Three</a:t>
            </a:r>
          </a:p>
          <a:p>
            <a:pPr lvl="3">
              <a:defRPr sz="1800" spc="0"/>
            </a:pPr>
            <a:r>
              <a:rPr sz="2000" spc="-59"/>
              <a:t>Body Level Four</a:t>
            </a:r>
          </a:p>
          <a:p>
            <a:pPr lvl="4">
              <a:defRPr sz="1800" spc="0"/>
            </a:pPr>
            <a:r>
              <a:rPr sz="1800" spc="-55"/>
              <a:t>Body Level Five</a:t>
            </a:r>
          </a:p>
        </p:txBody>
      </p:sp>
    </p:spTree>
    <p:extLst>
      <p:ext uri="{BB962C8B-B14F-4D97-AF65-F5344CB8AC3E}">
        <p14:creationId xmlns:p14="http://schemas.microsoft.com/office/powerpoint/2010/main" val="3278732983"/>
      </p:ext>
    </p:extLst>
  </p:cSld>
  <p:clrMapOvr>
    <a:masterClrMapping/>
  </p:clrMapOvr>
  <p:transition xmlns:p14="http://schemas.microsoft.com/office/powerpoint/2010/main" spd="med"/>
</p:sldLayout>
</file>

<file path=ppt/slideLayouts/slideLayout9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5" name="Date Placeholder 5"/>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AAD4463F-F2C4-BD43-9CF4-0EC14BFDF8D4}" type="datetime1">
              <a:rPr lang="en-US"/>
              <a:pPr>
                <a:defRPr/>
              </a:pPr>
              <a:t>3/12/16</a:t>
            </a:fld>
            <a:endParaRPr lang="en-US"/>
          </a:p>
        </p:txBody>
      </p:sp>
      <p:sp>
        <p:nvSpPr>
          <p:cNvPr id="6" name="Footer Placeholder 9"/>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10"/>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7460E46-E011-CA4B-B460-87BF7D156767}" type="slidenum">
              <a:rPr lang="en-US"/>
              <a:pPr>
                <a:defRPr/>
              </a:pPr>
              <a:t>‹#›</a:t>
            </a:fld>
            <a:endParaRPr lang="en-US" dirty="0"/>
          </a:p>
        </p:txBody>
      </p:sp>
    </p:spTree>
    <p:extLst>
      <p:ext uri="{BB962C8B-B14F-4D97-AF65-F5344CB8AC3E}">
        <p14:creationId xmlns:p14="http://schemas.microsoft.com/office/powerpoint/2010/main" val="919153930"/>
      </p:ext>
    </p:extLst>
  </p:cSld>
  <p:clrMapOvr>
    <a:overrideClrMapping bg1="lt1" tx1="dk1" bg2="lt2" tx2="dk2" accent1="accent1" accent2="accent2" accent3="accent3" accent4="accent4" accent5="accent5" accent6="accent6" hlink="hlink" folHlink="folHlink"/>
  </p:clrMapOvr>
</p:sldLayout>
</file>

<file path=ppt/slideLayouts/slideLayout930.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4" name="Rectangle 3"/>
          <p:cNvSpPr/>
          <p:nvPr userDrawn="1"/>
        </p:nvSpPr>
        <p:spPr>
          <a:xfrm>
            <a:off x="0" y="6543675"/>
            <a:ext cx="1196975" cy="3143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5" name="Footer Placeholder 5"/>
          <p:cNvSpPr>
            <a:spLocks noGrp="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9"/>
          <p:cNvSpPr>
            <a:spLocks noGrp="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6FFB184-0EDF-4F42-861F-5CC2C08EEC50}" type="slidenum">
              <a:rPr lang="en-US"/>
              <a:pPr>
                <a:defRPr/>
              </a:pPr>
              <a:t>‹#›</a:t>
            </a:fld>
            <a:endParaRPr lang="en-US" dirty="0"/>
          </a:p>
        </p:txBody>
      </p:sp>
      <p:sp>
        <p:nvSpPr>
          <p:cNvPr id="7" name="Date Placeholder 4"/>
          <p:cNvSpPr>
            <a:spLocks noGrp="1"/>
          </p:cNvSpPr>
          <p:nvPr>
            <p:ph type="dt" sz="half" idx="12"/>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9F810F96-B0A2-3A4B-A5C0-B349BC103730}" type="datetime1">
              <a:rPr lang="en-US"/>
              <a:pPr>
                <a:defRPr/>
              </a:pPr>
              <a:t>3/12/16</a:t>
            </a:fld>
            <a:endParaRPr lang="en-US"/>
          </a:p>
        </p:txBody>
      </p:sp>
    </p:spTree>
    <p:extLst>
      <p:ext uri="{BB962C8B-B14F-4D97-AF65-F5344CB8AC3E}">
        <p14:creationId xmlns:p14="http://schemas.microsoft.com/office/powerpoint/2010/main" val="3853268296"/>
      </p:ext>
    </p:extLst>
  </p:cSld>
  <p:clrMapOvr>
    <a:overrideClrMapping bg1="lt1" tx1="dk1" bg2="lt2" tx2="dk2" accent1="accent1" accent2="accent2" accent3="accent3" accent4="accent4" accent5="accent5" accent6="accent6" hlink="hlink" folHlink="folHlink"/>
  </p:clrMapOvr>
</p:sldLayout>
</file>

<file path=ppt/slideLayouts/slideLayout93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1371600" y="0"/>
            <a:ext cx="7772399" cy="1085850"/>
          </a:xfrm>
          <a:prstGeom prst="rect">
            <a:avLst/>
          </a:prstGeom>
        </p:spPr>
        <p:txBody>
          <a:bodyPr/>
          <a:lstStyle>
            <a:lvl1pPr marL="0">
              <a:defRPr/>
            </a:lvl1pPr>
          </a:lstStyle>
          <a:p>
            <a:r>
              <a:rPr lang="en-US" dirty="0" smtClean="0"/>
              <a:t>Click to edit Master title style</a:t>
            </a:r>
            <a:endParaRPr lang="en-US" dirty="0"/>
          </a:p>
        </p:txBody>
      </p:sp>
      <p:sp>
        <p:nvSpPr>
          <p:cNvPr id="24" name="Content Placeholder 22"/>
          <p:cNvSpPr>
            <a:spLocks noGrp="1"/>
          </p:cNvSpPr>
          <p:nvPr>
            <p:ph sz="quarter" idx="11"/>
          </p:nvPr>
        </p:nvSpPr>
        <p:spPr>
          <a:xfrm>
            <a:off x="123825" y="1241652"/>
            <a:ext cx="8897938" cy="5224462"/>
          </a:xfrm>
        </p:spPr>
        <p:txBody>
          <a:bodyPr>
            <a:normAutofit/>
          </a:bodyPr>
          <a:lstStyle>
            <a:lvl1pPr>
              <a:defRPr sz="3600">
                <a:solidFill>
                  <a:schemeClr val="tx1"/>
                </a:solidFill>
                <a:latin typeface="+mj-lt"/>
              </a:defRPr>
            </a:lvl1pPr>
            <a:lvl2pPr>
              <a:defRPr sz="3200">
                <a:solidFill>
                  <a:schemeClr val="tx1"/>
                </a:solidFill>
                <a:latin typeface="+mj-lt"/>
              </a:defRPr>
            </a:lvl2pPr>
            <a:lvl3pPr>
              <a:defRPr sz="2800">
                <a:solidFill>
                  <a:schemeClr val="tx1"/>
                </a:solidFill>
                <a:latin typeface="+mj-lt"/>
              </a:defRPr>
            </a:lvl3pPr>
            <a:lvl4pPr>
              <a:defRPr sz="2400">
                <a:solidFill>
                  <a:schemeClr val="tx1"/>
                </a:solidFill>
                <a:latin typeface="+mj-lt"/>
              </a:defRPr>
            </a:lvl4pPr>
            <a:lvl5pPr>
              <a:defRPr sz="2400">
                <a:solidFill>
                  <a:schemeClr val="tx1"/>
                </a:solidFill>
                <a:latin typeface="+mj-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4"/>
          <p:cNvSpPr>
            <a:spLocks noGrp="1"/>
          </p:cNvSpPr>
          <p:nvPr>
            <p:ph type="dt" sz="half" idx="12"/>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D47AB44D-F518-5846-A0F3-D23C485E1DC1}" type="datetime1">
              <a:rPr lang="en-US"/>
              <a:pPr>
                <a:defRPr/>
              </a:pPr>
              <a:t>3/12/16</a:t>
            </a:fld>
            <a:endParaRPr lang="en-US"/>
          </a:p>
        </p:txBody>
      </p:sp>
      <p:sp>
        <p:nvSpPr>
          <p:cNvPr id="5" name="Footer Placeholder 5"/>
          <p:cNvSpPr>
            <a:spLocks noGrp="1"/>
          </p:cNvSpPr>
          <p:nvPr>
            <p:ph type="ftr" sz="quarter" idx="13"/>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6"/>
          <p:cNvSpPr>
            <a:spLocks noGrp="1"/>
          </p:cNvSpPr>
          <p:nvPr>
            <p:ph type="sldNum" sz="quarter" idx="14"/>
          </p:nvPr>
        </p:nvSpPr>
        <p:spPr/>
        <p:txBody>
          <a:bodyPr/>
          <a:lstStyle>
            <a:lvl1pPr fontAlgn="base">
              <a:spcBef>
                <a:spcPct val="0"/>
              </a:spcBef>
              <a:spcAft>
                <a:spcPct val="0"/>
              </a:spcAft>
              <a:defRPr>
                <a:ea typeface="ＭＳ Ｐゴシック" charset="0"/>
                <a:cs typeface="ＭＳ Ｐゴシック" charset="0"/>
              </a:defRPr>
            </a:lvl1pPr>
          </a:lstStyle>
          <a:p>
            <a:pPr>
              <a:defRPr/>
            </a:pPr>
            <a:fld id="{F6D417AC-0B7D-1544-9519-92C9BC378595}" type="slidenum">
              <a:rPr lang="en-US"/>
              <a:pPr>
                <a:defRPr/>
              </a:pPr>
              <a:t>‹#›</a:t>
            </a:fld>
            <a:endParaRPr lang="en-US" dirty="0"/>
          </a:p>
        </p:txBody>
      </p:sp>
    </p:spTree>
    <p:extLst>
      <p:ext uri="{BB962C8B-B14F-4D97-AF65-F5344CB8AC3E}">
        <p14:creationId xmlns:p14="http://schemas.microsoft.com/office/powerpoint/2010/main" val="479538067"/>
      </p:ext>
    </p:extLst>
  </p:cSld>
  <p:clrMapOvr>
    <a:masterClrMapping/>
  </p:clrMapOvr>
</p:sldLayout>
</file>

<file path=ppt/slideLayouts/slideLayout9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0" y="6651625"/>
            <a:ext cx="849313" cy="206375"/>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a:solidFill>
                <a:prstClr val="black"/>
              </a:solidFill>
              <a:latin typeface="Calibri"/>
            </a:endParaRPr>
          </a:p>
        </p:txBody>
      </p:sp>
      <p:sp>
        <p:nvSpPr>
          <p:cNvPr id="2" name="Title 1"/>
          <p:cNvSpPr>
            <a:spLocks noGrp="1"/>
          </p:cNvSpPr>
          <p:nvPr>
            <p:ph type="title"/>
          </p:nvPr>
        </p:nvSpPr>
        <p:spPr>
          <a:xfrm>
            <a:off x="452628" y="767419"/>
            <a:ext cx="8085582" cy="3355848"/>
          </a:xfrm>
          <a:solidFill>
            <a:schemeClr val="bg1"/>
          </a:solidFill>
        </p:spPr>
        <p:txBody>
          <a:bodyPr anchor="b"/>
          <a:lstStyle>
            <a:lvl1pPr>
              <a:lnSpc>
                <a:spcPct val="80000"/>
              </a:lnSpc>
              <a:defRPr sz="8000" b="0" baseline="0">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837C38E7-792E-C949-BA89-014185BDF33F}" type="datetime1">
              <a:rPr lang="en-US"/>
              <a:pPr>
                <a:defRPr/>
              </a:pPr>
              <a:t>3/12/16</a:t>
            </a:fld>
            <a:endParaRPr lang="en-US"/>
          </a:p>
        </p:txBody>
      </p:sp>
      <p:sp>
        <p:nvSpPr>
          <p:cNvPr id="6"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691DE03-51FF-8143-BDE1-430BD10E2E4A}" type="slidenum">
              <a:rPr lang="en-US"/>
              <a:pPr>
                <a:defRPr/>
              </a:pPr>
              <a:t>‹#›</a:t>
            </a:fld>
            <a:endParaRPr lang="en-US" dirty="0"/>
          </a:p>
        </p:txBody>
      </p:sp>
    </p:spTree>
    <p:extLst>
      <p:ext uri="{BB962C8B-B14F-4D97-AF65-F5344CB8AC3E}">
        <p14:creationId xmlns:p14="http://schemas.microsoft.com/office/powerpoint/2010/main" val="3359740631"/>
      </p:ext>
    </p:extLst>
  </p:cSld>
  <p:clrMapOvr>
    <a:masterClrMapping/>
  </p:clrMapOvr>
</p:sldLayout>
</file>

<file path=ppt/slideLayouts/slideLayout9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CEBD8585-0863-9E4E-905D-9CEF8FDAD9EB}" type="datetime1">
              <a:rPr lang="en-US"/>
              <a:pPr>
                <a:defRPr/>
              </a:pPr>
              <a:t>3/12/16</a:t>
            </a:fld>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9"/>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320E52D-6757-584F-B7E7-785E1A237AA2}" type="slidenum">
              <a:rPr lang="en-US"/>
              <a:pPr>
                <a:defRPr/>
              </a:pPr>
              <a:t>‹#›</a:t>
            </a:fld>
            <a:endParaRPr lang="en-US" dirty="0"/>
          </a:p>
        </p:txBody>
      </p:sp>
    </p:spTree>
    <p:extLst>
      <p:ext uri="{BB962C8B-B14F-4D97-AF65-F5344CB8AC3E}">
        <p14:creationId xmlns:p14="http://schemas.microsoft.com/office/powerpoint/2010/main" val="1702051737"/>
      </p:ext>
    </p:extLst>
  </p:cSld>
  <p:clrMapOvr>
    <a:masterClrMapping/>
  </p:clrMapOvr>
</p:sldLayout>
</file>

<file path=ppt/slideLayouts/slideLayout93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1"/>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5056110C-D3FC-4B48-8CE3-9E44AE1FE741}" type="datetime1">
              <a:rPr lang="en-US"/>
              <a:pPr>
                <a:defRPr/>
              </a:pPr>
              <a:t>3/12/16</a:t>
            </a:fld>
            <a:endParaRPr lang="en-US"/>
          </a:p>
        </p:txBody>
      </p:sp>
      <p:sp>
        <p:nvSpPr>
          <p:cNvPr id="8" name="Footer Placeholder 6"/>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7"/>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666AD99-BF79-9947-A208-847908387E11}" type="slidenum">
              <a:rPr lang="en-US"/>
              <a:pPr>
                <a:defRPr/>
              </a:pPr>
              <a:t>‹#›</a:t>
            </a:fld>
            <a:endParaRPr lang="en-US" dirty="0"/>
          </a:p>
        </p:txBody>
      </p:sp>
    </p:spTree>
    <p:extLst>
      <p:ext uri="{BB962C8B-B14F-4D97-AF65-F5344CB8AC3E}">
        <p14:creationId xmlns:p14="http://schemas.microsoft.com/office/powerpoint/2010/main" val="3601552635"/>
      </p:ext>
    </p:extLst>
  </p:cSld>
  <p:clrMapOvr>
    <a:masterClrMapping/>
  </p:clrMapOvr>
</p:sldLayout>
</file>

<file path=ppt/slideLayouts/slideLayout9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3" name="Date Placeholder 1"/>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DF1868F6-D38B-C741-AF2B-0305D9AF5E8E}" type="datetime1">
              <a:rPr lang="en-US"/>
              <a:pPr>
                <a:defRPr/>
              </a:pPr>
              <a:t>3/12/16</a:t>
            </a:fld>
            <a:endParaRPr lang="en-US"/>
          </a:p>
        </p:txBody>
      </p:sp>
      <p:sp>
        <p:nvSpPr>
          <p:cNvPr id="4" name="Footer Placeholder 6"/>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7"/>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923E1AA0-5084-1342-BC23-437787FE5398}" type="slidenum">
              <a:rPr lang="en-US"/>
              <a:pPr>
                <a:defRPr/>
              </a:pPr>
              <a:t>‹#›</a:t>
            </a:fld>
            <a:endParaRPr lang="en-US" dirty="0"/>
          </a:p>
        </p:txBody>
      </p:sp>
    </p:spTree>
    <p:extLst>
      <p:ext uri="{BB962C8B-B14F-4D97-AF65-F5344CB8AC3E}">
        <p14:creationId xmlns:p14="http://schemas.microsoft.com/office/powerpoint/2010/main" val="2928698826"/>
      </p:ext>
    </p:extLst>
  </p:cSld>
  <p:clrMapOvr>
    <a:masterClrMapping/>
  </p:clrMapOvr>
</p:sldLayout>
</file>

<file path=ppt/slideLayouts/slideLayout9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4"/>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5CB047CC-DA7E-AE44-B7FA-AED6F144CC9D}" type="datetime1">
              <a:rPr lang="en-US"/>
              <a:pPr>
                <a:defRPr/>
              </a:pPr>
              <a:t>3/12/16</a:t>
            </a:fld>
            <a:endParaRPr lang="en-US"/>
          </a:p>
        </p:txBody>
      </p:sp>
      <p:sp>
        <p:nvSpPr>
          <p:cNvPr id="3"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856EB2A5-1CF7-C040-B3E4-57206D0ACC63}" type="slidenum">
              <a:rPr lang="en-US"/>
              <a:pPr>
                <a:defRPr/>
              </a:pPr>
              <a:t>‹#›</a:t>
            </a:fld>
            <a:endParaRPr lang="en-US" dirty="0"/>
          </a:p>
        </p:txBody>
      </p:sp>
    </p:spTree>
    <p:extLst>
      <p:ext uri="{BB962C8B-B14F-4D97-AF65-F5344CB8AC3E}">
        <p14:creationId xmlns:p14="http://schemas.microsoft.com/office/powerpoint/2010/main" val="4040492262"/>
      </p:ext>
    </p:extLst>
  </p:cSld>
  <p:clrMapOvr>
    <a:masterClrMapping/>
  </p:clrMapOvr>
</p:sldLayout>
</file>

<file path=ppt/slideLayouts/slideLayout9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4"/>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Date Placeholder 7"/>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FAF63276-CF76-854C-BB3C-81762C11F6D2}" type="datetime1">
              <a:rPr lang="en-US"/>
              <a:pPr>
                <a:defRPr/>
              </a:pPr>
              <a:t>3/12/16</a:t>
            </a:fld>
            <a:endParaRPr lang="en-US"/>
          </a:p>
        </p:txBody>
      </p:sp>
      <p:sp>
        <p:nvSpPr>
          <p:cNvPr id="7" name="Footer Placeholder 9"/>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Slide Number Placeholder 10"/>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B95DBBC-6EC3-AF4F-8A21-F3C5BF793469}" type="slidenum">
              <a:rPr lang="en-US"/>
              <a:pPr>
                <a:defRPr/>
              </a:pPr>
              <a:t>‹#›</a:t>
            </a:fld>
            <a:endParaRPr lang="en-US" dirty="0"/>
          </a:p>
        </p:txBody>
      </p:sp>
    </p:spTree>
    <p:extLst>
      <p:ext uri="{BB962C8B-B14F-4D97-AF65-F5344CB8AC3E}">
        <p14:creationId xmlns:p14="http://schemas.microsoft.com/office/powerpoint/2010/main" val="2266468252"/>
      </p:ext>
    </p:extLst>
  </p:cSld>
  <p:clrMapOvr>
    <a:masterClrMapping/>
  </p:clrMapOvr>
</p:sldLayout>
</file>

<file path=ppt/slideLayouts/slideLayout93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lstStyle>
            <a:lvl1pPr>
              <a:lnSpc>
                <a:spcPct val="85000"/>
              </a:lnSpc>
              <a:defRPr sz="28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rtlCol="0">
            <a:normAutofit/>
          </a:bodyPr>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7"/>
          <p:cNvSpPr>
            <a:spLocks noGrp="1"/>
          </p:cNvSpPr>
          <p:nvPr>
            <p:ph type="dt" sz="half" idx="10"/>
          </p:nvPr>
        </p:nvSpPr>
        <p:spPr/>
        <p:txBody>
          <a:bodyPr/>
          <a:lstStyle>
            <a:lvl1pPr fontAlgn="base">
              <a:spcBef>
                <a:spcPct val="0"/>
              </a:spcBef>
              <a:spcAft>
                <a:spcPct val="0"/>
              </a:spcAft>
              <a:defRPr sz="950">
                <a:solidFill>
                  <a:prstClr val="white">
                    <a:lumMod val="65000"/>
                    <a:lumOff val="35000"/>
                    <a:alpha val="75000"/>
                  </a:prstClr>
                </a:solidFill>
                <a:ea typeface="ＭＳ Ｐゴシック" charset="0"/>
                <a:cs typeface="ＭＳ Ｐゴシック" charset="0"/>
              </a:defRPr>
            </a:lvl1pPr>
          </a:lstStyle>
          <a:p>
            <a:pPr>
              <a:defRPr/>
            </a:pPr>
            <a:fld id="{6C7C023C-D4B5-1643-94F9-F6C8C94697C0}" type="datetime1">
              <a:rPr lang="en-US"/>
              <a:pPr>
                <a:defRPr/>
              </a:pPr>
              <a:t>3/12/16</a:t>
            </a:fld>
            <a:endParaRPr lang="en-US"/>
          </a:p>
        </p:txBody>
      </p:sp>
      <p:sp>
        <p:nvSpPr>
          <p:cNvPr id="6" name="Footer Placeholder 8"/>
          <p:cNvSpPr>
            <a:spLocks noGrp="1"/>
          </p:cNvSpPr>
          <p:nvPr>
            <p:ph type="ftr" sz="quarter" idx="11"/>
          </p:nvPr>
        </p:nvSpPr>
        <p:spPr/>
        <p:txBody>
          <a:bodyPr/>
          <a:lstStyle>
            <a:lvl1pPr fontAlgn="base">
              <a:spcBef>
                <a:spcPct val="0"/>
              </a:spcBef>
              <a:spcAft>
                <a:spcPct val="0"/>
              </a:spcAft>
              <a:defRPr>
                <a:solidFill>
                  <a:prstClr val="white">
                    <a:alpha val="75000"/>
                  </a:prstClr>
                </a:solidFill>
                <a:ea typeface="ＭＳ Ｐゴシック" charset="0"/>
                <a:cs typeface="ＭＳ Ｐゴシック" charset="0"/>
              </a:defRPr>
            </a:lvl1pPr>
          </a:lstStyle>
          <a:p>
            <a:pPr>
              <a:defRPr/>
            </a:pPr>
            <a:endParaRPr lang="en-US"/>
          </a:p>
        </p:txBody>
      </p:sp>
      <p:sp>
        <p:nvSpPr>
          <p:cNvPr id="7" name="Slide Number Placeholder 9"/>
          <p:cNvSpPr>
            <a:spLocks noGrp="1"/>
          </p:cNvSpPr>
          <p:nvPr>
            <p:ph type="sldNum" sz="quarter" idx="12"/>
          </p:nvPr>
        </p:nvSpPr>
        <p:spPr/>
        <p:txBody>
          <a:bodyPr/>
          <a:lstStyle>
            <a:lvl1pPr fontAlgn="base">
              <a:spcBef>
                <a:spcPct val="0"/>
              </a:spcBef>
              <a:spcAft>
                <a:spcPct val="0"/>
              </a:spcAft>
              <a:defRPr>
                <a:solidFill>
                  <a:prstClr val="white">
                    <a:lumMod val="65000"/>
                    <a:lumOff val="35000"/>
                  </a:prstClr>
                </a:solidFill>
                <a:ea typeface="ＭＳ Ｐゴシック" charset="0"/>
                <a:cs typeface="ＭＳ Ｐゴシック" charset="0"/>
              </a:defRPr>
            </a:lvl1pPr>
          </a:lstStyle>
          <a:p>
            <a:pPr>
              <a:defRPr/>
            </a:pPr>
            <a:fld id="{68A0FFF1-7861-B740-AFE3-7C12C3BB2EA0}" type="slidenum">
              <a:rPr lang="en-US"/>
              <a:pPr>
                <a:defRPr/>
              </a:pPr>
              <a:t>‹#›</a:t>
            </a:fld>
            <a:endParaRPr lang="en-US" dirty="0"/>
          </a:p>
        </p:txBody>
      </p:sp>
    </p:spTree>
    <p:extLst>
      <p:ext uri="{BB962C8B-B14F-4D97-AF65-F5344CB8AC3E}">
        <p14:creationId xmlns:p14="http://schemas.microsoft.com/office/powerpoint/2010/main" val="2119457215"/>
      </p:ext>
    </p:extLst>
  </p:cSld>
  <p:clrMapOvr>
    <a:overrideClrMapping bg1="dk1" tx1="lt1" bg2="dk2" tx2="lt2" accent1="accent1" accent2="accent2" accent3="accent3" accent4="accent4" accent5="accent5" accent6="accent6" hlink="hlink" folHlink="folHlink"/>
  </p:clrMapOvr>
</p:sldLayout>
</file>

<file path=ppt/slideLayouts/slideLayout9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6"/>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A367E4A7-226F-9141-A6D7-949194224FE7}" type="datetime1">
              <a:rPr lang="en-US"/>
              <a:pPr>
                <a:defRPr/>
              </a:pPr>
              <a:t>3/12/16</a:t>
            </a:fld>
            <a:endParaRPr lang="en-US"/>
          </a:p>
        </p:txBody>
      </p:sp>
      <p:sp>
        <p:nvSpPr>
          <p:cNvPr id="5"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8C43F04D-B50A-994F-9979-39A435F6C493}" type="slidenum">
              <a:rPr lang="en-US"/>
              <a:pPr>
                <a:defRPr/>
              </a:pPr>
              <a:t>‹#›</a:t>
            </a:fld>
            <a:endParaRPr lang="en-US" dirty="0"/>
          </a:p>
        </p:txBody>
      </p:sp>
    </p:spTree>
    <p:extLst>
      <p:ext uri="{BB962C8B-B14F-4D97-AF65-F5344CB8AC3E}">
        <p14:creationId xmlns:p14="http://schemas.microsoft.com/office/powerpoint/2010/main" val="3320673759"/>
      </p:ext>
    </p:extLst>
  </p:cSld>
  <p:clrMapOvr>
    <a:masterClrMapping/>
  </p:clrMapOvr>
</p:sldLayout>
</file>

<file path=ppt/slideLayouts/slideLayout9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6"/>
          <p:cNvSpPr>
            <a:spLocks noGrp="1"/>
          </p:cNvSpPr>
          <p:nvPr>
            <p:ph type="dt" sz="half" idx="10"/>
          </p:nvPr>
        </p:nvSpPr>
        <p:spPr/>
        <p:txBody>
          <a:bodyPr/>
          <a:lstStyle>
            <a:lvl1pPr fontAlgn="base">
              <a:spcBef>
                <a:spcPct val="0"/>
              </a:spcBef>
              <a:spcAft>
                <a:spcPct val="0"/>
              </a:spcAft>
              <a:defRPr sz="950">
                <a:ea typeface="ＭＳ Ｐゴシック" charset="0"/>
                <a:cs typeface="ＭＳ Ｐゴシック" charset="0"/>
              </a:defRPr>
            </a:lvl1pPr>
          </a:lstStyle>
          <a:p>
            <a:pPr>
              <a:defRPr/>
            </a:pPr>
            <a:fld id="{DB921374-CE6E-B44D-9CC1-EBE6EF70217F}" type="datetime1">
              <a:rPr lang="en-US"/>
              <a:pPr>
                <a:defRPr/>
              </a:pPr>
              <a:t>3/12/16</a:t>
            </a:fld>
            <a:endParaRPr lang="en-US"/>
          </a:p>
        </p:txBody>
      </p:sp>
      <p:sp>
        <p:nvSpPr>
          <p:cNvPr id="5"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B1CBC36-8413-5444-B2AE-E8AB8CC5A05B}" type="slidenum">
              <a:rPr lang="en-US"/>
              <a:pPr>
                <a:defRPr/>
              </a:pPr>
              <a:t>‹#›</a:t>
            </a:fld>
            <a:endParaRPr lang="en-US" dirty="0"/>
          </a:p>
        </p:txBody>
      </p:sp>
    </p:spTree>
    <p:extLst>
      <p:ext uri="{BB962C8B-B14F-4D97-AF65-F5344CB8AC3E}">
        <p14:creationId xmlns:p14="http://schemas.microsoft.com/office/powerpoint/2010/main" val="804780979"/>
      </p:ext>
    </p:extLst>
  </p:cSld>
  <p:clrMapOvr>
    <a:masterClrMapping/>
  </p:clrMapOvr>
</p:sldLayout>
</file>

<file path=ppt/slideLayouts/slideLayout94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3/12/16</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883235061"/>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Layout>
</file>

<file path=ppt/slideLayouts/slideLayout942.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smtClean="0"/>
              <a:t>Click to edit Master subtitle style</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3/12/16</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771517558"/>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Layout>
</file>

<file path=ppt/slideLayouts/slideLayout94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smtClean="0"/>
              <a:t>Click to edit Master title style</a:t>
            </a:r>
            <a:endParaRPr lang="en-US" dirty="0"/>
          </a:p>
        </p:txBody>
      </p:sp>
      <p:sp>
        <p:nvSpPr>
          <p:cNvPr id="24" name="Content Placeholder 22"/>
          <p:cNvSpPr>
            <a:spLocks noGrp="1"/>
          </p:cNvSpPr>
          <p:nvPr>
            <p:ph sz="quarter" idx="11"/>
          </p:nvPr>
        </p:nvSpPr>
        <p:spPr>
          <a:xfrm>
            <a:off x="123825" y="1241652"/>
            <a:ext cx="8897938" cy="52244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3/12/16</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58818031"/>
      </p:ext>
    </p:extLst>
  </p:cSld>
  <p:clrMapOvr>
    <a:masterClrMapping/>
  </p:clrMapOvr>
  <p:timing>
    <p:tnLst>
      <p:par>
        <p:cTn xmlns:p14="http://schemas.microsoft.com/office/powerpoint/2010/main" id="1" dur="indefinite" restart="never" nodeType="tmRoot"/>
      </p:par>
    </p:tnLst>
  </p:timing>
</p:sldLayout>
</file>

<file path=ppt/slideLayouts/slideLayout9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3/12/16</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016180407"/>
      </p:ext>
    </p:extLst>
  </p:cSld>
  <p:clrMapOvr>
    <a:masterClrMapping/>
  </p:clrMapOvr>
  <p:timing>
    <p:tnLst>
      <p:par>
        <p:cTn xmlns:p14="http://schemas.microsoft.com/office/powerpoint/2010/main" id="1" dur="indefinite" restart="never" nodeType="tmRoot"/>
      </p:par>
    </p:tnLst>
  </p:timing>
</p:sldLayout>
</file>

<file path=ppt/slideLayouts/slideLayout9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3/12/16</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483359540"/>
      </p:ext>
    </p:extLst>
  </p:cSld>
  <p:clrMapOvr>
    <a:masterClrMapping/>
  </p:clrMapOvr>
  <p:timing>
    <p:tnLst>
      <p:par>
        <p:cTn xmlns:p14="http://schemas.microsoft.com/office/powerpoint/2010/main" id="1" dur="indefinite" restart="never" nodeType="tmRoot"/>
      </p:par>
    </p:tnLst>
  </p:timing>
</p:sldLayout>
</file>

<file path=ppt/slideLayouts/slideLayout94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3/12/16</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40395145"/>
      </p:ext>
    </p:extLst>
  </p:cSld>
  <p:clrMapOvr>
    <a:masterClrMapping/>
  </p:clrMapOvr>
  <p:timing>
    <p:tnLst>
      <p:par>
        <p:cTn xmlns:p14="http://schemas.microsoft.com/office/powerpoint/2010/main" id="1" dur="indefinite" restart="never" nodeType="tmRoot"/>
      </p:par>
    </p:tnLst>
  </p:timing>
</p:sldLayout>
</file>

<file path=ppt/slideLayouts/slideLayout9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3/12/16</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585780291"/>
      </p:ext>
    </p:extLst>
  </p:cSld>
  <p:clrMapOvr>
    <a:masterClrMapping/>
  </p:clrMapOvr>
  <p:timing>
    <p:tnLst>
      <p:par>
        <p:cTn xmlns:p14="http://schemas.microsoft.com/office/powerpoint/2010/main" id="1" dur="indefinite" restart="never" nodeType="tmRoot"/>
      </p:par>
    </p:tnLst>
  </p:timing>
</p:sldLayout>
</file>

<file path=ppt/slideLayouts/slideLayout9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3/12/16</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50693947"/>
      </p:ext>
    </p:extLst>
  </p:cSld>
  <p:clrMapOvr>
    <a:masterClrMapping/>
  </p:clrMapOvr>
  <p:timing>
    <p:tnLst>
      <p:par>
        <p:cTn xmlns:p14="http://schemas.microsoft.com/office/powerpoint/2010/main" id="1" dur="indefinite" restart="never" nodeType="tmRoot"/>
      </p:par>
    </p:tnLst>
  </p:timing>
</p:sldLayout>
</file>

<file path=ppt/slideLayouts/slideLayout9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smtClean="0"/>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3/12/16</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47453877"/>
      </p:ext>
    </p:extLst>
  </p:cSld>
  <p:clrMapOvr>
    <a:masterClrMapping/>
  </p:clrMapOvr>
  <p:timing>
    <p:tnLst>
      <p:par>
        <p:cTn xmlns:p14="http://schemas.microsoft.com/office/powerpoint/2010/main" id="1" dur="indefinite" restart="never" nodeType="tmRoot"/>
      </p:par>
    </p:tnLst>
  </p:timing>
</p:sldLayout>
</file>

<file path=ppt/slideLayouts/slideLayout95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3/12/16</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1692160630"/>
      </p:ext>
    </p:extLst>
  </p:cSld>
  <p:clrMapOvr>
    <a:overrideClrMapping bg1="dk1" tx1="lt1" bg2="dk2" tx2="lt2" accent1="accent1" accent2="accent2" accent3="accent3" accent4="accent4" accent5="accent5" accent6="accent6" hlink="hlink" folHlink="folHlink"/>
  </p:clrMapOvr>
</p:sldLayout>
</file>

<file path=ppt/slideLayouts/slideLayout9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3/12/16</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177616197"/>
      </p:ext>
    </p:extLst>
  </p:cSld>
  <p:clrMapOvr>
    <a:masterClrMapping/>
  </p:clrMapOvr>
</p:sldLayout>
</file>

<file path=ppt/slideLayouts/slideLayout9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3/12/16</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9153596"/>
      </p:ext>
    </p:extLst>
  </p:cSld>
  <p:clrMapOvr>
    <a:masterClrMapping/>
  </p:clrMapOvr>
  <p:timing>
    <p:tnLst>
      <p:par>
        <p:cTn xmlns:p14="http://schemas.microsoft.com/office/powerpoint/2010/main" id="1" dur="indefinite" restart="never" nodeType="tmRoot"/>
      </p:par>
    </p:tnLst>
  </p:timing>
</p:sldLayout>
</file>

<file path=ppt/slideLayouts/slideLayout95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14A9B989-1DDC-A546-AF44-8CE1EC44B2B8}" type="datetime1">
              <a:rPr lang="en-US" smtClean="0">
                <a:solidFill>
                  <a:prstClr val="black">
                    <a:tint val="75000"/>
                  </a:prstClr>
                </a:solidFill>
              </a:rPr>
              <a:pPr>
                <a:defRPr/>
              </a:pPr>
              <a:t>3/12/16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EFF91FF-D894-6140-848C-994C3FF0AA80}" type="slidenum">
              <a:rPr lang="en-US">
                <a:solidFill>
                  <a:srgbClr val="9BBB59"/>
                </a:solidFill>
              </a:rPr>
              <a:pPr>
                <a:defRPr/>
              </a:pPr>
              <a:t>‹#›</a:t>
            </a:fld>
            <a:endParaRPr lang="en-US" dirty="0">
              <a:solidFill>
                <a:srgbClr val="9BBB59"/>
              </a:solidFill>
            </a:endParaRPr>
          </a:p>
        </p:txBody>
      </p:sp>
    </p:spTree>
    <p:extLst>
      <p:ext uri="{BB962C8B-B14F-4D97-AF65-F5344CB8AC3E}">
        <p14:creationId xmlns:p14="http://schemas.microsoft.com/office/powerpoint/2010/main" val="1761476760"/>
      </p:ext>
    </p:extLst>
  </p:cSld>
  <p:clrMapOvr>
    <a:masterClrMapping/>
  </p:clrMapOvr>
  <p:timing>
    <p:tnLst>
      <p:par>
        <p:cTn xmlns:p14="http://schemas.microsoft.com/office/powerpoint/2010/main" id="1" dur="indefinite" restart="never" nodeType="tmRoot"/>
      </p:par>
    </p:tnLst>
  </p:timing>
</p:sldLayout>
</file>

<file path=ppt/slideLayouts/slideLayout9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buSzPct val="120000"/>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CE36A4BA-E04F-6046-9ED7-9ADF7E148717}" type="datetime1">
              <a:rPr lang="en-US" smtClean="0">
                <a:solidFill>
                  <a:prstClr val="black">
                    <a:tint val="75000"/>
                  </a:prstClr>
                </a:solidFill>
              </a:rPr>
              <a:pPr>
                <a:defRPr/>
              </a:pPr>
              <a:t>3/12/16</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66DA6C0-E8D2-8D44-A834-246A4BF6B0E5}" type="slidenum">
              <a:rPr lang="en-US">
                <a:solidFill>
                  <a:srgbClr val="9BBB59"/>
                </a:solidFill>
              </a:rPr>
              <a:pPr>
                <a:defRPr/>
              </a:pPr>
              <a:t>‹#›</a:t>
            </a:fld>
            <a:endParaRPr lang="en-US">
              <a:solidFill>
                <a:srgbClr val="9BBB59"/>
              </a:solidFill>
            </a:endParaRPr>
          </a:p>
        </p:txBody>
      </p:sp>
    </p:spTree>
    <p:extLst>
      <p:ext uri="{BB962C8B-B14F-4D97-AF65-F5344CB8AC3E}">
        <p14:creationId xmlns:p14="http://schemas.microsoft.com/office/powerpoint/2010/main" val="164445757"/>
      </p:ext>
    </p:extLst>
  </p:cSld>
  <p:clrMapOvr>
    <a:masterClrMapping/>
  </p:clrMapOvr>
  <p:timing>
    <p:tnLst>
      <p:par>
        <p:cTn xmlns:p14="http://schemas.microsoft.com/office/powerpoint/2010/main" id="1" dur="indefinite" restart="never" nodeType="tmRoot"/>
      </p:par>
    </p:tnLst>
  </p:timing>
</p:sldLayout>
</file>

<file path=ppt/slideLayouts/slideLayout9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CE59C1B5-126E-294E-8011-7E99B19B2715}" type="datetime1">
              <a:rPr lang="en-US" smtClean="0">
                <a:solidFill>
                  <a:prstClr val="black">
                    <a:tint val="75000"/>
                  </a:prstClr>
                </a:solidFill>
              </a:rPr>
              <a:pPr>
                <a:defRPr/>
              </a:pPr>
              <a:t>3/12/16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143F148-38EE-9D41-A399-46640A86DCFE}" type="slidenum">
              <a:rPr lang="en-US">
                <a:solidFill>
                  <a:srgbClr val="9BBB59"/>
                </a:solidFill>
              </a:rPr>
              <a:pPr>
                <a:defRPr/>
              </a:pPr>
              <a:t>‹#›</a:t>
            </a:fld>
            <a:endParaRPr lang="en-US" dirty="0">
              <a:solidFill>
                <a:srgbClr val="9BBB59"/>
              </a:solidFill>
            </a:endParaRPr>
          </a:p>
        </p:txBody>
      </p:sp>
    </p:spTree>
    <p:extLst>
      <p:ext uri="{BB962C8B-B14F-4D97-AF65-F5344CB8AC3E}">
        <p14:creationId xmlns:p14="http://schemas.microsoft.com/office/powerpoint/2010/main" val="177378632"/>
      </p:ext>
    </p:extLst>
  </p:cSld>
  <p:clrMapOvr>
    <a:masterClrMapping/>
  </p:clrMapOvr>
</p:sldLayout>
</file>

<file path=ppt/slideLayouts/slideLayout9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3"/>
          <p:cNvSpPr>
            <a:spLocks noGrp="1"/>
          </p:cNvSpPr>
          <p:nvPr>
            <p:ph type="dt" sz="half" idx="10"/>
          </p:nvPr>
        </p:nvSpPr>
        <p:spPr/>
        <p:txBody>
          <a:bodyPr/>
          <a:lstStyle>
            <a:lvl1pPr>
              <a:defRPr/>
            </a:lvl1pPr>
          </a:lstStyle>
          <a:p>
            <a:pPr>
              <a:defRPr/>
            </a:pPr>
            <a:fld id="{77FBC39C-3586-B343-8EA2-23724747138B}" type="datetime1">
              <a:rPr lang="en-US" smtClean="0">
                <a:solidFill>
                  <a:prstClr val="black">
                    <a:tint val="75000"/>
                  </a:prstClr>
                </a:solidFill>
              </a:rPr>
              <a:pPr>
                <a:defRPr/>
              </a:pPr>
              <a:t>3/12/16</a:t>
            </a:fld>
            <a:endParaRPr lang="en-US">
              <a:solidFill>
                <a:prstClr val="black">
                  <a:tint val="75000"/>
                </a:prstClr>
              </a:solidFill>
            </a:endParaRPr>
          </a:p>
        </p:txBody>
      </p:sp>
      <p:sp>
        <p:nvSpPr>
          <p:cNvPr id="7" name="Footer Placeholder 4"/>
          <p:cNvSpPr>
            <a:spLocks noGrp="1"/>
          </p:cNvSpPr>
          <p:nvPr>
            <p:ph type="ftr" sz="quarter" idx="11"/>
          </p:nvPr>
        </p:nvSpPr>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a:lvl1pPr>
          </a:lstStyle>
          <a:p>
            <a:pPr>
              <a:defRPr/>
            </a:pPr>
            <a:fld id="{95CE7248-CC89-3641-A7E7-47B62CEA8426}" type="slidenum">
              <a:rPr lang="en-US">
                <a:solidFill>
                  <a:srgbClr val="9BBB59"/>
                </a:solidFill>
              </a:rPr>
              <a:pPr>
                <a:defRPr/>
              </a:pPr>
              <a:t>‹#›</a:t>
            </a:fld>
            <a:endParaRPr lang="en-US">
              <a:solidFill>
                <a:srgbClr val="9BBB59"/>
              </a:solidFill>
            </a:endParaRPr>
          </a:p>
        </p:txBody>
      </p:sp>
    </p:spTree>
    <p:extLst>
      <p:ext uri="{BB962C8B-B14F-4D97-AF65-F5344CB8AC3E}">
        <p14:creationId xmlns:p14="http://schemas.microsoft.com/office/powerpoint/2010/main" val="1075059650"/>
      </p:ext>
    </p:extLst>
  </p:cSld>
  <p:clrMapOvr>
    <a:masterClrMapping/>
  </p:clrMapOvr>
</p:sldLayout>
</file>

<file path=ppt/slideLayouts/slideLayout9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3"/>
          <p:cNvSpPr>
            <a:spLocks noGrp="1"/>
          </p:cNvSpPr>
          <p:nvPr>
            <p:ph type="dt" sz="half" idx="10"/>
          </p:nvPr>
        </p:nvSpPr>
        <p:spPr/>
        <p:txBody>
          <a:bodyPr/>
          <a:lstStyle>
            <a:lvl1pPr>
              <a:defRPr/>
            </a:lvl1pPr>
          </a:lstStyle>
          <a:p>
            <a:pPr>
              <a:defRPr/>
            </a:pPr>
            <a:fld id="{213ECBEB-1D09-0648-BA66-44A8D313B1AC}" type="datetime1">
              <a:rPr lang="en-US" smtClean="0">
                <a:solidFill>
                  <a:prstClr val="black">
                    <a:tint val="75000"/>
                  </a:prstClr>
                </a:solidFill>
              </a:rPr>
              <a:pPr>
                <a:defRPr/>
              </a:pPr>
              <a:t>3/12/16</a:t>
            </a:fld>
            <a:endParaRPr lang="en-US">
              <a:solidFill>
                <a:prstClr val="black">
                  <a:tint val="75000"/>
                </a:prstClr>
              </a:solidFill>
            </a:endParaRPr>
          </a:p>
        </p:txBody>
      </p:sp>
      <p:sp>
        <p:nvSpPr>
          <p:cNvPr id="9" name="Footer Placeholder 4"/>
          <p:cNvSpPr>
            <a:spLocks noGrp="1"/>
          </p:cNvSpPr>
          <p:nvPr>
            <p:ph type="ftr" sz="quarter" idx="11"/>
          </p:nvPr>
        </p:nvSpPr>
        <p:spPr/>
        <p:txBody>
          <a:bodyPr/>
          <a:lstStyle>
            <a:lvl1pPr>
              <a:defRPr/>
            </a:lvl1pPr>
          </a:lstStyle>
          <a:p>
            <a:pPr>
              <a:defRPr/>
            </a:pPr>
            <a:endParaRPr lang="en-US"/>
          </a:p>
        </p:txBody>
      </p:sp>
      <p:sp>
        <p:nvSpPr>
          <p:cNvPr id="10" name="Slide Number Placeholder 5"/>
          <p:cNvSpPr>
            <a:spLocks noGrp="1"/>
          </p:cNvSpPr>
          <p:nvPr>
            <p:ph type="sldNum" sz="quarter" idx="12"/>
          </p:nvPr>
        </p:nvSpPr>
        <p:spPr/>
        <p:txBody>
          <a:bodyPr/>
          <a:lstStyle>
            <a:lvl1pPr>
              <a:defRPr/>
            </a:lvl1pPr>
          </a:lstStyle>
          <a:p>
            <a:pPr>
              <a:defRPr/>
            </a:pPr>
            <a:fld id="{197AEE38-385D-F945-8ABA-6CFF9E8196B2}" type="slidenum">
              <a:rPr lang="en-US">
                <a:solidFill>
                  <a:srgbClr val="9BBB59"/>
                </a:solidFill>
              </a:rPr>
              <a:pPr>
                <a:defRPr/>
              </a:pPr>
              <a:t>‹#›</a:t>
            </a:fld>
            <a:endParaRPr lang="en-US">
              <a:solidFill>
                <a:srgbClr val="9BBB59"/>
              </a:solidFill>
            </a:endParaRPr>
          </a:p>
        </p:txBody>
      </p:sp>
    </p:spTree>
    <p:extLst>
      <p:ext uri="{BB962C8B-B14F-4D97-AF65-F5344CB8AC3E}">
        <p14:creationId xmlns:p14="http://schemas.microsoft.com/office/powerpoint/2010/main" val="1375668711"/>
      </p:ext>
    </p:extLst>
  </p:cSld>
  <p:clrMapOvr>
    <a:masterClrMapping/>
  </p:clrMapOvr>
</p:sldLayout>
</file>

<file path=ppt/slideLayouts/slideLayout9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Date Placeholder 3"/>
          <p:cNvSpPr>
            <a:spLocks noGrp="1"/>
          </p:cNvSpPr>
          <p:nvPr>
            <p:ph type="dt" sz="half" idx="10"/>
          </p:nvPr>
        </p:nvSpPr>
        <p:spPr/>
        <p:txBody>
          <a:bodyPr/>
          <a:lstStyle>
            <a:lvl1pPr>
              <a:defRPr/>
            </a:lvl1pPr>
          </a:lstStyle>
          <a:p>
            <a:pPr>
              <a:defRPr/>
            </a:pPr>
            <a:fld id="{4EBE4C7B-9664-7B46-842B-7DC00B0DD9F0}" type="datetime1">
              <a:rPr lang="en-US" smtClean="0">
                <a:solidFill>
                  <a:prstClr val="black">
                    <a:tint val="75000"/>
                  </a:prstClr>
                </a:solidFill>
              </a:rPr>
              <a:pPr>
                <a:defRPr/>
              </a:pPr>
              <a:t>3/12/16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FCB3398-78C0-5B46-8BCF-97493A0BAED3}" type="slidenum">
              <a:rPr lang="en-US">
                <a:solidFill>
                  <a:srgbClr val="9BBB59"/>
                </a:solidFill>
              </a:rPr>
              <a:pPr>
                <a:defRPr/>
              </a:pPr>
              <a:t>‹#›</a:t>
            </a:fld>
            <a:endParaRPr lang="en-US">
              <a:solidFill>
                <a:srgbClr val="9BBB59"/>
              </a:solidFill>
            </a:endParaRPr>
          </a:p>
        </p:txBody>
      </p:sp>
    </p:spTree>
    <p:extLst>
      <p:ext uri="{BB962C8B-B14F-4D97-AF65-F5344CB8AC3E}">
        <p14:creationId xmlns:p14="http://schemas.microsoft.com/office/powerpoint/2010/main" val="1306034838"/>
      </p:ext>
    </p:extLst>
  </p:cSld>
  <p:clrMapOvr>
    <a:masterClrMapping/>
  </p:clrMapOvr>
</p:sldLayout>
</file>

<file path=ppt/slideLayouts/slideLayout9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Date Placeholder 3"/>
          <p:cNvSpPr>
            <a:spLocks noGrp="1"/>
          </p:cNvSpPr>
          <p:nvPr>
            <p:ph type="dt" sz="half" idx="10"/>
          </p:nvPr>
        </p:nvSpPr>
        <p:spPr/>
        <p:txBody>
          <a:bodyPr/>
          <a:lstStyle>
            <a:lvl1pPr>
              <a:defRPr/>
            </a:lvl1pPr>
          </a:lstStyle>
          <a:p>
            <a:pPr>
              <a:defRPr/>
            </a:pPr>
            <a:fld id="{FFC218DE-2B62-5242-9D74-C392291347B9}" type="datetime1">
              <a:rPr lang="en-US" smtClean="0">
                <a:solidFill>
                  <a:prstClr val="black">
                    <a:tint val="75000"/>
                  </a:prstClr>
                </a:solidFill>
              </a:rPr>
              <a:pPr>
                <a:defRPr/>
              </a:pPr>
              <a:t>3/12/16</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87CB12DC-9BA3-E849-8DAB-53097B1F748C}" type="slidenum">
              <a:rPr lang="en-US">
                <a:solidFill>
                  <a:srgbClr val="9BBB59"/>
                </a:solidFill>
              </a:rPr>
              <a:pPr>
                <a:defRPr/>
              </a:pPr>
              <a:t>‹#›</a:t>
            </a:fld>
            <a:endParaRPr lang="en-US">
              <a:solidFill>
                <a:srgbClr val="9BBB59"/>
              </a:solidFill>
            </a:endParaRPr>
          </a:p>
        </p:txBody>
      </p:sp>
    </p:spTree>
    <p:extLst>
      <p:ext uri="{BB962C8B-B14F-4D97-AF65-F5344CB8AC3E}">
        <p14:creationId xmlns:p14="http://schemas.microsoft.com/office/powerpoint/2010/main" val="1823767521"/>
      </p:ext>
    </p:extLst>
  </p:cSld>
  <p:clrMapOvr>
    <a:masterClrMapping/>
  </p:clrMapOvr>
</p:sldLayout>
</file>

<file path=ppt/slideLayouts/slideLayout9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lstStyle>
          <a:p>
            <a:pPr>
              <a:defRPr/>
            </a:pPr>
            <a:fld id="{9A73A221-8A2B-A645-A3F8-C7819C3CE5BE}" type="datetime1">
              <a:rPr lang="en-US" smtClean="0">
                <a:solidFill>
                  <a:prstClr val="black">
                    <a:tint val="75000"/>
                  </a:prstClr>
                </a:solidFill>
              </a:rPr>
              <a:pPr>
                <a:defRPr/>
              </a:pPr>
              <a:t>3/12/16</a:t>
            </a:fld>
            <a:endParaRPr lang="en-US">
              <a:solidFill>
                <a:prstClr val="black">
                  <a:tint val="75000"/>
                </a:prstClr>
              </a:solidFill>
            </a:endParaRPr>
          </a:p>
        </p:txBody>
      </p:sp>
      <p:sp>
        <p:nvSpPr>
          <p:cNvPr id="7" name="Footer Placeholder 4"/>
          <p:cNvSpPr>
            <a:spLocks noGrp="1"/>
          </p:cNvSpPr>
          <p:nvPr>
            <p:ph type="ftr" sz="quarter" idx="11"/>
          </p:nvPr>
        </p:nvSpPr>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a:lvl1pPr>
          </a:lstStyle>
          <a:p>
            <a:pPr>
              <a:defRPr/>
            </a:pPr>
            <a:fld id="{01BA44EC-0D86-C44E-97A0-48A19801D204}" type="slidenum">
              <a:rPr lang="en-US">
                <a:solidFill>
                  <a:srgbClr val="9BBB59"/>
                </a:solidFill>
              </a:rPr>
              <a:pPr>
                <a:defRPr/>
              </a:pPr>
              <a:t>‹#›</a:t>
            </a:fld>
            <a:endParaRPr lang="en-US">
              <a:solidFill>
                <a:srgbClr val="9BBB59"/>
              </a:solidFill>
            </a:endParaRPr>
          </a:p>
        </p:txBody>
      </p:sp>
    </p:spTree>
    <p:extLst>
      <p:ext uri="{BB962C8B-B14F-4D97-AF65-F5344CB8AC3E}">
        <p14:creationId xmlns:p14="http://schemas.microsoft.com/office/powerpoint/2010/main" val="3049058768"/>
      </p:ext>
    </p:extLst>
  </p:cSld>
  <p:clrMapOvr>
    <a:masterClrMapping/>
  </p:clrMapOvr>
</p:sldLayout>
</file>

<file path=ppt/slideLayouts/slideLayout9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lstStyle>
          <a:p>
            <a:pPr>
              <a:defRPr/>
            </a:pPr>
            <a:fld id="{8D7EB322-1335-B747-8FD4-F55BB3B2815F}" type="datetime1">
              <a:rPr lang="en-US" smtClean="0">
                <a:solidFill>
                  <a:prstClr val="black">
                    <a:tint val="75000"/>
                  </a:prstClr>
                </a:solidFill>
              </a:rPr>
              <a:pPr>
                <a:defRPr/>
              </a:pPr>
              <a:t>3/12/16</a:t>
            </a:fld>
            <a:endParaRPr lang="en-US">
              <a:solidFill>
                <a:prstClr val="black">
                  <a:tint val="75000"/>
                </a:prstClr>
              </a:solidFill>
            </a:endParaRPr>
          </a:p>
        </p:txBody>
      </p:sp>
      <p:sp>
        <p:nvSpPr>
          <p:cNvPr id="7" name="Footer Placeholder 4"/>
          <p:cNvSpPr>
            <a:spLocks noGrp="1"/>
          </p:cNvSpPr>
          <p:nvPr>
            <p:ph type="ftr" sz="quarter" idx="11"/>
          </p:nvPr>
        </p:nvSpPr>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a:lvl1pPr>
          </a:lstStyle>
          <a:p>
            <a:pPr>
              <a:defRPr/>
            </a:pPr>
            <a:fld id="{9FC0C591-9DB5-3C46-BAB1-1FD3C04251A7}" type="slidenum">
              <a:rPr lang="en-US">
                <a:solidFill>
                  <a:srgbClr val="9BBB59"/>
                </a:solidFill>
              </a:rPr>
              <a:pPr>
                <a:defRPr/>
              </a:pPr>
              <a:t>‹#›</a:t>
            </a:fld>
            <a:endParaRPr lang="en-US">
              <a:solidFill>
                <a:srgbClr val="9BBB59"/>
              </a:solidFill>
            </a:endParaRPr>
          </a:p>
        </p:txBody>
      </p:sp>
    </p:spTree>
    <p:extLst>
      <p:ext uri="{BB962C8B-B14F-4D97-AF65-F5344CB8AC3E}">
        <p14:creationId xmlns:p14="http://schemas.microsoft.com/office/powerpoint/2010/main" val="2974587602"/>
      </p:ext>
    </p:extLst>
  </p:cSld>
  <p:clrMapOvr>
    <a:masterClrMapping/>
  </p:clrMapOvr>
</p:sldLayout>
</file>

<file path=ppt/slideLayouts/slideLayout9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759AB0B2-58B9-A44C-A5A6-A8FBBE530850}" type="datetime1">
              <a:rPr lang="en-US" smtClean="0">
                <a:solidFill>
                  <a:prstClr val="black">
                    <a:tint val="75000"/>
                  </a:prstClr>
                </a:solidFill>
              </a:rPr>
              <a:pPr>
                <a:defRPr/>
              </a:pPr>
              <a:t>3/12/16</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DC9B385-7E4F-D648-854E-B5FBE5911DB7}" type="slidenum">
              <a:rPr lang="en-US">
                <a:solidFill>
                  <a:srgbClr val="9BBB59"/>
                </a:solidFill>
              </a:rPr>
              <a:pPr>
                <a:defRPr/>
              </a:pPr>
              <a:t>‹#›</a:t>
            </a:fld>
            <a:endParaRPr lang="en-US">
              <a:solidFill>
                <a:srgbClr val="9BBB59"/>
              </a:solidFill>
            </a:endParaRPr>
          </a:p>
        </p:txBody>
      </p:sp>
    </p:spTree>
    <p:extLst>
      <p:ext uri="{BB962C8B-B14F-4D97-AF65-F5344CB8AC3E}">
        <p14:creationId xmlns:p14="http://schemas.microsoft.com/office/powerpoint/2010/main" val="1520382279"/>
      </p:ext>
    </p:extLst>
  </p:cSld>
  <p:clrMapOvr>
    <a:masterClrMapping/>
  </p:clrMapOvr>
</p:sldLayout>
</file>

<file path=ppt/slideLayouts/slideLayout9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39481B22-01FA-A943-9BB9-8B65F5C80F50}" type="datetime1">
              <a:rPr lang="en-US" smtClean="0">
                <a:solidFill>
                  <a:prstClr val="black">
                    <a:tint val="75000"/>
                  </a:prstClr>
                </a:solidFill>
              </a:rPr>
              <a:pPr>
                <a:defRPr/>
              </a:pPr>
              <a:t>3/12/16</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6709091-ADEF-0E4F-807D-32AD63D403A3}" type="slidenum">
              <a:rPr lang="en-US">
                <a:solidFill>
                  <a:srgbClr val="9BBB59"/>
                </a:solidFill>
              </a:rPr>
              <a:pPr>
                <a:defRPr/>
              </a:pPr>
              <a:t>‹#›</a:t>
            </a:fld>
            <a:endParaRPr lang="en-US">
              <a:solidFill>
                <a:srgbClr val="9BBB59"/>
              </a:solidFill>
            </a:endParaRPr>
          </a:p>
        </p:txBody>
      </p:sp>
    </p:spTree>
    <p:extLst>
      <p:ext uri="{BB962C8B-B14F-4D97-AF65-F5344CB8AC3E}">
        <p14:creationId xmlns:p14="http://schemas.microsoft.com/office/powerpoint/2010/main" val="2820456486"/>
      </p:ext>
    </p:extLst>
  </p:cSld>
  <p:clrMapOvr>
    <a:masterClrMapping/>
  </p:clrMapOvr>
</p:sldLayout>
</file>

<file path=ppt/slideLayouts/slideLayout96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5588" y="198438"/>
            <a:ext cx="8382000" cy="4873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242888" y="1200150"/>
            <a:ext cx="4114800" cy="48307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10088" y="1200150"/>
            <a:ext cx="4114800" cy="48307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F403E011-89A9-6E48-A945-79C971F164E7}" type="datetime1">
              <a:rPr lang="en-US" smtClean="0">
                <a:solidFill>
                  <a:prstClr val="black">
                    <a:tint val="75000"/>
                  </a:prstClr>
                </a:solidFill>
              </a:rPr>
              <a:pPr>
                <a:defRPr/>
              </a:pPr>
              <a:t>3/12/16</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D97A91E-0216-8544-A00D-3713641DF831}" type="slidenum">
              <a:rPr lang="en-US">
                <a:solidFill>
                  <a:srgbClr val="9BBB59"/>
                </a:solidFill>
              </a:rPr>
              <a:pPr>
                <a:defRPr/>
              </a:pPr>
              <a:t>‹#›</a:t>
            </a:fld>
            <a:endParaRPr lang="en-US" dirty="0">
              <a:solidFill>
                <a:srgbClr val="9BBB59"/>
              </a:solidFill>
            </a:endParaRPr>
          </a:p>
        </p:txBody>
      </p:sp>
    </p:spTree>
    <p:extLst>
      <p:ext uri="{BB962C8B-B14F-4D97-AF65-F5344CB8AC3E}">
        <p14:creationId xmlns:p14="http://schemas.microsoft.com/office/powerpoint/2010/main" val="3176963772"/>
      </p:ext>
    </p:extLst>
  </p:cSld>
  <p:clrMapOvr>
    <a:masterClrMapping/>
  </p:clrMapOvr>
</p:sldLayout>
</file>

<file path=ppt/slideLayouts/slideLayout965.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55588" y="198438"/>
            <a:ext cx="8382000" cy="48736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242888" y="1200150"/>
            <a:ext cx="8382000" cy="4830763"/>
          </a:xfrm>
        </p:spPr>
        <p:txBody>
          <a:bodyPr/>
          <a:lstStyle/>
          <a:p>
            <a:pPr lvl="0"/>
            <a:r>
              <a:rPr lang="en-US" noProof="0" smtClean="0"/>
              <a:t>Click icon to add table</a:t>
            </a:r>
            <a:endParaRPr lang="en-US" noProof="0"/>
          </a:p>
        </p:txBody>
      </p:sp>
      <p:sp>
        <p:nvSpPr>
          <p:cNvPr id="4" name="Date Placeholder 3"/>
          <p:cNvSpPr>
            <a:spLocks noGrp="1"/>
          </p:cNvSpPr>
          <p:nvPr>
            <p:ph type="dt" sz="half" idx="10"/>
          </p:nvPr>
        </p:nvSpPr>
        <p:spPr/>
        <p:txBody>
          <a:bodyPr/>
          <a:lstStyle>
            <a:lvl1pPr>
              <a:defRPr/>
            </a:lvl1pPr>
          </a:lstStyle>
          <a:p>
            <a:pPr>
              <a:defRPr/>
            </a:pPr>
            <a:fld id="{8715C56D-A987-284F-BCDA-11A8D583DC1B}" type="datetime1">
              <a:rPr lang="en-US" smtClean="0">
                <a:solidFill>
                  <a:prstClr val="black">
                    <a:tint val="75000"/>
                  </a:prstClr>
                </a:solidFill>
              </a:rPr>
              <a:pPr>
                <a:defRPr/>
              </a:pPr>
              <a:t>3/12/16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BBFA2E4-188F-1F44-91FC-27C47CA5D22F}" type="slidenum">
              <a:rPr lang="en-US">
                <a:solidFill>
                  <a:srgbClr val="9BBB59"/>
                </a:solidFill>
              </a:rPr>
              <a:pPr>
                <a:defRPr/>
              </a:pPr>
              <a:t>‹#›</a:t>
            </a:fld>
            <a:endParaRPr lang="en-US" dirty="0">
              <a:solidFill>
                <a:srgbClr val="9BBB59"/>
              </a:solidFill>
            </a:endParaRPr>
          </a:p>
        </p:txBody>
      </p:sp>
    </p:spTree>
    <p:extLst>
      <p:ext uri="{BB962C8B-B14F-4D97-AF65-F5344CB8AC3E}">
        <p14:creationId xmlns:p14="http://schemas.microsoft.com/office/powerpoint/2010/main" val="1177721838"/>
      </p:ext>
    </p:extLst>
  </p:cSld>
  <p:clrMapOvr>
    <a:masterClrMapping/>
  </p:clrMapOvr>
</p:sldLayout>
</file>

<file path=ppt/slideLayouts/slideLayout9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3770638165"/>
      </p:ext>
    </p:extLst>
  </p:cSld>
  <p:clrMapOvr>
    <a:masterClrMapping/>
  </p:clrMapOvr>
  <p:transition xmlns:p14="http://schemas.microsoft.com/office/powerpoint/2010/main"/>
</p:sldLayout>
</file>

<file path=ppt/slideLayouts/slideLayout9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2274032623"/>
      </p:ext>
    </p:extLst>
  </p:cSld>
  <p:clrMapOvr>
    <a:masterClrMapping/>
  </p:clrMapOvr>
  <p:transition xmlns:p14="http://schemas.microsoft.com/office/powerpoint/2010/main"/>
</p:sldLayout>
</file>

<file path=ppt/slideLayouts/slideLayout9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2972265739"/>
      </p:ext>
    </p:extLst>
  </p:cSld>
  <p:clrMapOvr>
    <a:masterClrMapping/>
  </p:clrMapOvr>
  <p:transition xmlns:p14="http://schemas.microsoft.com/office/powerpoint/2010/main"/>
</p:sldLayout>
</file>

<file path=ppt/slideLayouts/slideLayout9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1805849309"/>
      </p:ext>
    </p:extLst>
  </p:cSld>
  <p:clrMapOvr>
    <a:masterClrMapping/>
  </p:clrMapOvr>
  <p:transition xmlns:p14="http://schemas.microsoft.com/office/powerpoint/2010/main"/>
</p:sldLayout>
</file>

<file path=ppt/slideLayouts/slideLayout9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2924957320"/>
      </p:ext>
    </p:extLst>
  </p:cSld>
  <p:clrMapOvr>
    <a:masterClrMapping/>
  </p:clrMapOvr>
  <p:transition xmlns:p14="http://schemas.microsoft.com/office/powerpoint/2010/main"/>
</p:sldLayout>
</file>

<file path=ppt/slideLayouts/slideLayout9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2559589098"/>
      </p:ext>
    </p:extLst>
  </p:cSld>
  <p:clrMapOvr>
    <a:masterClrMapping/>
  </p:clrMapOvr>
  <p:transition xmlns:p14="http://schemas.microsoft.com/office/powerpoint/2010/main"/>
</p:sldLayout>
</file>

<file path=ppt/slideLayouts/slideLayout9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4263511427"/>
      </p:ext>
    </p:extLst>
  </p:cSld>
  <p:clrMapOvr>
    <a:masterClrMapping/>
  </p:clrMapOvr>
  <p:transition xmlns:p14="http://schemas.microsoft.com/office/powerpoint/2010/main"/>
</p:sldLayout>
</file>

<file path=ppt/slideLayouts/slideLayout9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999904016"/>
      </p:ext>
    </p:extLst>
  </p:cSld>
  <p:clrMapOvr>
    <a:masterClrMapping/>
  </p:clrMapOvr>
  <p:transition xmlns:p14="http://schemas.microsoft.com/office/powerpoint/2010/main"/>
</p:sldLayout>
</file>

<file path=ppt/slideLayouts/slideLayout9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746532324"/>
      </p:ext>
    </p:extLst>
  </p:cSld>
  <p:clrMapOvr>
    <a:masterClrMapping/>
  </p:clrMapOvr>
  <p:transition xmlns:p14="http://schemas.microsoft.com/office/powerpoint/2010/main"/>
</p:sldLayout>
</file>

<file path=ppt/slideLayouts/slideLayout9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264445852"/>
      </p:ext>
    </p:extLst>
  </p:cSld>
  <p:clrMapOvr>
    <a:masterClrMapping/>
  </p:clrMapOvr>
  <p:transition xmlns:p14="http://schemas.microsoft.com/office/powerpoint/2010/main"/>
</p:sldLayout>
</file>

<file path=ppt/slideLayouts/slideLayout9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3752725520"/>
      </p:ext>
    </p:extLst>
  </p:cSld>
  <p:clrMapOvr>
    <a:masterClrMapping/>
  </p:clrMapOvr>
  <p:transition xmlns:p14="http://schemas.microsoft.com/office/powerpoint/2010/main"/>
</p:sldLayout>
</file>

<file path=ppt/slideLayouts/slideLayout97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0" y="6543675"/>
            <a:ext cx="1597025" cy="3143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
        <p:nvSpPr>
          <p:cNvPr id="2" name="Title 1"/>
          <p:cNvSpPr>
            <a:spLocks noGrp="1"/>
          </p:cNvSpPr>
          <p:nvPr>
            <p:ph type="ctrTitle"/>
          </p:nvPr>
        </p:nvSpPr>
        <p:spPr>
          <a:xfrm>
            <a:off x="0" y="2130425"/>
            <a:ext cx="91440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304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5"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fld id="{81D58B9F-78D6-474A-B4A1-30F92F017107}" type="datetime1">
              <a:rPr lang="en-US"/>
              <a:pPr>
                <a:defRPr/>
              </a:pPr>
              <a:t>3/12/16</a:t>
            </a:fld>
            <a:endParaRPr lang="en-US"/>
          </a:p>
        </p:txBody>
      </p:sp>
      <p:sp>
        <p:nvSpPr>
          <p:cNvPr id="6"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19CD3F8-C83B-CD49-9180-D976955590CD}" type="slidenum">
              <a:rPr lang="en-US"/>
              <a:pPr>
                <a:defRPr/>
              </a:pPr>
              <a:t>‹#›</a:t>
            </a:fld>
            <a:endParaRPr lang="en-US"/>
          </a:p>
        </p:txBody>
      </p:sp>
    </p:spTree>
    <p:extLst>
      <p:ext uri="{BB962C8B-B14F-4D97-AF65-F5344CB8AC3E}">
        <p14:creationId xmlns:p14="http://schemas.microsoft.com/office/powerpoint/2010/main" val="1466403844"/>
      </p:ext>
    </p:extLst>
  </p:cSld>
  <p:clrMapOvr>
    <a:masterClrMapping/>
  </p:clrMapOvr>
</p:sldLayout>
</file>

<file path=ppt/slideLayouts/slideLayout9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fld id="{0E6DACDD-8A40-9C46-BD4A-B171AF1B92B6}" type="datetime1">
              <a:rPr lang="en-US"/>
              <a:pPr>
                <a:defRPr/>
              </a:pPr>
              <a:t>3/12/16</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F06CD442-EF4D-2B48-A340-495A4698F2CF}" type="slidenum">
              <a:rPr lang="en-US"/>
              <a:pPr>
                <a:defRPr/>
              </a:pPr>
              <a:t>‹#›</a:t>
            </a:fld>
            <a:endParaRPr lang="en-US"/>
          </a:p>
        </p:txBody>
      </p:sp>
    </p:spTree>
    <p:extLst>
      <p:ext uri="{BB962C8B-B14F-4D97-AF65-F5344CB8AC3E}">
        <p14:creationId xmlns:p14="http://schemas.microsoft.com/office/powerpoint/2010/main" val="160329605"/>
      </p:ext>
    </p:extLst>
  </p:cSld>
  <p:clrMapOvr>
    <a:masterClrMapping/>
  </p:clrMapOvr>
</p:sldLayout>
</file>

<file path=ppt/slideLayouts/slideLayout9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fld id="{2DCCC5E7-A30B-BA4C-B028-5930A2EE6403}" type="datetime1">
              <a:rPr lang="en-US"/>
              <a:pPr>
                <a:defRPr/>
              </a:pPr>
              <a:t>3/12/16</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7F229EE0-A788-A349-A020-7F1FCE5DCBA8}" type="slidenum">
              <a:rPr lang="en-US"/>
              <a:pPr>
                <a:defRPr/>
              </a:pPr>
              <a:t>‹#›</a:t>
            </a:fld>
            <a:endParaRPr lang="en-US"/>
          </a:p>
        </p:txBody>
      </p:sp>
    </p:spTree>
    <p:extLst>
      <p:ext uri="{BB962C8B-B14F-4D97-AF65-F5344CB8AC3E}">
        <p14:creationId xmlns:p14="http://schemas.microsoft.com/office/powerpoint/2010/main" val="1602335441"/>
      </p:ext>
    </p:extLst>
  </p:cSld>
  <p:clrMapOvr>
    <a:masterClrMapping/>
  </p:clrMapOvr>
</p:sldLayout>
</file>

<file path=ppt/slideLayouts/slideLayout9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fld id="{39D6479F-329B-824F-AB83-C9C9D848ADAC}" type="datetime1">
              <a:rPr lang="en-US"/>
              <a:pPr>
                <a:defRPr/>
              </a:pPr>
              <a:t>3/12/16</a:t>
            </a:fld>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2D5A80A1-75EE-1C4E-A2CB-B41883D27E3B}" type="slidenum">
              <a:rPr lang="en-US"/>
              <a:pPr>
                <a:defRPr/>
              </a:pPr>
              <a:t>‹#›</a:t>
            </a:fld>
            <a:endParaRPr lang="en-US"/>
          </a:p>
        </p:txBody>
      </p:sp>
    </p:spTree>
    <p:extLst>
      <p:ext uri="{BB962C8B-B14F-4D97-AF65-F5344CB8AC3E}">
        <p14:creationId xmlns:p14="http://schemas.microsoft.com/office/powerpoint/2010/main" val="316689333"/>
      </p:ext>
    </p:extLst>
  </p:cSld>
  <p:clrMapOvr>
    <a:masterClrMapping/>
  </p:clrMapOvr>
</p:sldLayout>
</file>

<file path=ppt/slideLayouts/slideLayout9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fld id="{77B74D31-30C6-CE49-B18E-02CD5163DE1A}" type="datetime1">
              <a:rPr lang="en-US"/>
              <a:pPr>
                <a:defRPr/>
              </a:pPr>
              <a:t>3/12/16</a:t>
            </a:fld>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9FC713-899F-AC4D-8317-642C5D1BE609}" type="slidenum">
              <a:rPr lang="en-US"/>
              <a:pPr>
                <a:defRPr/>
              </a:pPr>
              <a:t>‹#›</a:t>
            </a:fld>
            <a:endParaRPr lang="en-US"/>
          </a:p>
        </p:txBody>
      </p:sp>
    </p:spTree>
    <p:extLst>
      <p:ext uri="{BB962C8B-B14F-4D97-AF65-F5344CB8AC3E}">
        <p14:creationId xmlns:p14="http://schemas.microsoft.com/office/powerpoint/2010/main" val="2479776540"/>
      </p:ext>
    </p:extLst>
  </p:cSld>
  <p:clrMapOvr>
    <a:masterClrMapping/>
  </p:clrMapOvr>
</p:sldLayout>
</file>

<file path=ppt/slideLayouts/slideLayout9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fld id="{5AA2E6B5-0805-2143-B85B-456CD56C0B34}" type="datetime1">
              <a:rPr lang="en-US"/>
              <a:pPr>
                <a:defRPr/>
              </a:pPr>
              <a:t>3/12/16</a:t>
            </a:fld>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A6961CF-A6F8-FD4A-A828-0B1E1D4CA4C3}" type="slidenum">
              <a:rPr lang="en-US"/>
              <a:pPr>
                <a:defRPr/>
              </a:pPr>
              <a:t>‹#›</a:t>
            </a:fld>
            <a:endParaRPr lang="en-US"/>
          </a:p>
        </p:txBody>
      </p:sp>
    </p:spTree>
    <p:extLst>
      <p:ext uri="{BB962C8B-B14F-4D97-AF65-F5344CB8AC3E}">
        <p14:creationId xmlns:p14="http://schemas.microsoft.com/office/powerpoint/2010/main" val="3074412085"/>
      </p:ext>
    </p:extLst>
  </p:cSld>
  <p:clrMapOvr>
    <a:masterClrMapping/>
  </p:clrMapOvr>
</p:sldLayout>
</file>

<file path=ppt/slideLayouts/slideLayout9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fld id="{D894755E-AEB7-9543-B435-CAD8FF56240C}" type="datetime1">
              <a:rPr lang="en-US"/>
              <a:pPr>
                <a:defRPr/>
              </a:pPr>
              <a:t>3/12/16</a:t>
            </a:fld>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369718DA-DEEA-3243-954F-5CD660078CBA}" type="slidenum">
              <a:rPr lang="en-US"/>
              <a:pPr>
                <a:defRPr/>
              </a:pPr>
              <a:t>‹#›</a:t>
            </a:fld>
            <a:endParaRPr lang="en-US"/>
          </a:p>
        </p:txBody>
      </p:sp>
    </p:spTree>
    <p:extLst>
      <p:ext uri="{BB962C8B-B14F-4D97-AF65-F5344CB8AC3E}">
        <p14:creationId xmlns:p14="http://schemas.microsoft.com/office/powerpoint/2010/main" val="305733463"/>
      </p:ext>
    </p:extLst>
  </p:cSld>
  <p:clrMapOvr>
    <a:masterClrMapping/>
  </p:clrMapOvr>
</p:sldLayout>
</file>

<file path=ppt/slideLayouts/slideLayout9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fld id="{4AD05C70-86EF-B448-B912-1AE1DD6F3FB4}" type="datetime1">
              <a:rPr lang="en-US"/>
              <a:pPr>
                <a:defRPr/>
              </a:pPr>
              <a:t>3/12/16</a:t>
            </a:fld>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7F77ECCC-2C4C-6E41-909E-06546A882713}" type="slidenum">
              <a:rPr lang="en-US"/>
              <a:pPr>
                <a:defRPr/>
              </a:pPr>
              <a:t>‹#›</a:t>
            </a:fld>
            <a:endParaRPr lang="en-US"/>
          </a:p>
        </p:txBody>
      </p:sp>
    </p:spTree>
    <p:extLst>
      <p:ext uri="{BB962C8B-B14F-4D97-AF65-F5344CB8AC3E}">
        <p14:creationId xmlns:p14="http://schemas.microsoft.com/office/powerpoint/2010/main" val="3729430390"/>
      </p:ext>
    </p:extLst>
  </p:cSld>
  <p:clrMapOvr>
    <a:masterClrMapping/>
  </p:clrMapOvr>
</p:sldLayout>
</file>

<file path=ppt/slideLayouts/slideLayout9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93ABB-CAD2-E34C-9012-FEB1BE3C83FB}" type="datetime1">
              <a:rPr lang="en-US"/>
              <a:pPr>
                <a:defRPr/>
              </a:pPr>
              <a:t>3/12/16</a:t>
            </a:fld>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92C56FD6-2C75-224E-87EE-E409EB791069}" type="slidenum">
              <a:rPr lang="en-US"/>
              <a:pPr>
                <a:defRPr/>
              </a:pPr>
              <a:t>‹#›</a:t>
            </a:fld>
            <a:endParaRPr lang="en-US"/>
          </a:p>
        </p:txBody>
      </p:sp>
    </p:spTree>
    <p:extLst>
      <p:ext uri="{BB962C8B-B14F-4D97-AF65-F5344CB8AC3E}">
        <p14:creationId xmlns:p14="http://schemas.microsoft.com/office/powerpoint/2010/main" val="1749961746"/>
      </p:ext>
    </p:extLst>
  </p:cSld>
  <p:clrMapOvr>
    <a:masterClrMapping/>
  </p:clrMapOvr>
</p:sldLayout>
</file>

<file path=ppt/slideLayouts/slideLayout9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fld id="{C3BD05E2-2B70-B144-94F5-59B68186DDF2}" type="datetime1">
              <a:rPr lang="en-US"/>
              <a:pPr>
                <a:defRPr/>
              </a:pPr>
              <a:t>3/12/16</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99198FC1-CCE4-5A43-98F7-1CDB260DEE1D}" type="slidenum">
              <a:rPr lang="en-US"/>
              <a:pPr>
                <a:defRPr/>
              </a:pPr>
              <a:t>‹#›</a:t>
            </a:fld>
            <a:endParaRPr lang="en-US"/>
          </a:p>
        </p:txBody>
      </p:sp>
    </p:spTree>
    <p:extLst>
      <p:ext uri="{BB962C8B-B14F-4D97-AF65-F5344CB8AC3E}">
        <p14:creationId xmlns:p14="http://schemas.microsoft.com/office/powerpoint/2010/main" val="2969070195"/>
      </p:ext>
    </p:extLst>
  </p:cSld>
  <p:clrMapOvr>
    <a:masterClrMapping/>
  </p:clrMapOvr>
</p:sldLayout>
</file>

<file path=ppt/slideLayouts/slideLayout9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fld id="{47FB7513-D9A0-314D-84F4-FBD754095A45}" type="datetime1">
              <a:rPr lang="en-US"/>
              <a:pPr>
                <a:defRPr/>
              </a:pPr>
              <a:t>3/12/16</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27A9A9A-BBC5-F84A-BD6C-CB1C5943B0EE}" type="slidenum">
              <a:rPr lang="en-US"/>
              <a:pPr>
                <a:defRPr/>
              </a:pPr>
              <a:t>‹#›</a:t>
            </a:fld>
            <a:endParaRPr lang="en-US"/>
          </a:p>
        </p:txBody>
      </p:sp>
    </p:spTree>
    <p:extLst>
      <p:ext uri="{BB962C8B-B14F-4D97-AF65-F5344CB8AC3E}">
        <p14:creationId xmlns:p14="http://schemas.microsoft.com/office/powerpoint/2010/main" val="1159626371"/>
      </p:ext>
    </p:extLst>
  </p:cSld>
  <p:clrMapOvr>
    <a:masterClrMapping/>
  </p:clrMapOvr>
</p:sldLayout>
</file>

<file path=ppt/slideLayouts/slideLayout9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1CEB2C4C-EBE0-7944-8661-A4C50B2A4806}" type="slidenum">
              <a:rPr lang="en-US" altLang="en-US"/>
              <a:pPr>
                <a:defRPr/>
              </a:pPr>
              <a:t>‹#›</a:t>
            </a:fld>
            <a:endParaRPr lang="en-US" altLang="en-US"/>
          </a:p>
        </p:txBody>
      </p:sp>
    </p:spTree>
    <p:extLst>
      <p:ext uri="{BB962C8B-B14F-4D97-AF65-F5344CB8AC3E}">
        <p14:creationId xmlns:p14="http://schemas.microsoft.com/office/powerpoint/2010/main" val="1022342798"/>
      </p:ext>
    </p:extLst>
  </p:cSld>
  <p:clrMapOvr>
    <a:masterClrMapping/>
  </p:clrMapOvr>
  <p:transition xmlns:p14="http://schemas.microsoft.com/office/powerpoint/2010/main"/>
</p:sldLayout>
</file>

<file path=ppt/slideLayouts/slideLayout9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D641877-13B0-0E40-87D3-072466D52B0B}" type="slidenum">
              <a:rPr lang="en-US" altLang="en-US"/>
              <a:pPr>
                <a:defRPr/>
              </a:pPr>
              <a:t>‹#›</a:t>
            </a:fld>
            <a:endParaRPr lang="en-US" altLang="en-US"/>
          </a:p>
        </p:txBody>
      </p:sp>
    </p:spTree>
    <p:extLst>
      <p:ext uri="{BB962C8B-B14F-4D97-AF65-F5344CB8AC3E}">
        <p14:creationId xmlns:p14="http://schemas.microsoft.com/office/powerpoint/2010/main" val="2716151897"/>
      </p:ext>
    </p:extLst>
  </p:cSld>
  <p:clrMapOvr>
    <a:masterClrMapping/>
  </p:clrMapOvr>
  <p:transition xmlns:p14="http://schemas.microsoft.com/office/powerpoint/2010/main"/>
</p:sldLayout>
</file>

<file path=ppt/slideLayouts/slideLayout9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66AA02-CA04-8547-8A4A-A1E346945740}" type="slidenum">
              <a:rPr lang="en-US" altLang="en-US"/>
              <a:pPr>
                <a:defRPr/>
              </a:pPr>
              <a:t>‹#›</a:t>
            </a:fld>
            <a:endParaRPr lang="en-US" altLang="en-US"/>
          </a:p>
        </p:txBody>
      </p:sp>
    </p:spTree>
    <p:extLst>
      <p:ext uri="{BB962C8B-B14F-4D97-AF65-F5344CB8AC3E}">
        <p14:creationId xmlns:p14="http://schemas.microsoft.com/office/powerpoint/2010/main" val="229477986"/>
      </p:ext>
    </p:extLst>
  </p:cSld>
  <p:clrMapOvr>
    <a:masterClrMapping/>
  </p:clrMapOvr>
  <p:transition xmlns:p14="http://schemas.microsoft.com/office/powerpoint/2010/main"/>
</p:sldLayout>
</file>

<file path=ppt/slideLayouts/slideLayout9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014C232D-5EB3-AA47-BCFF-7D56750E2BF7}" type="slidenum">
              <a:rPr lang="en-US" altLang="en-US"/>
              <a:pPr>
                <a:defRPr/>
              </a:pPr>
              <a:t>‹#›</a:t>
            </a:fld>
            <a:endParaRPr lang="en-US" altLang="en-US"/>
          </a:p>
        </p:txBody>
      </p:sp>
    </p:spTree>
    <p:extLst>
      <p:ext uri="{BB962C8B-B14F-4D97-AF65-F5344CB8AC3E}">
        <p14:creationId xmlns:p14="http://schemas.microsoft.com/office/powerpoint/2010/main" val="100183988"/>
      </p:ext>
    </p:extLst>
  </p:cSld>
  <p:clrMapOvr>
    <a:masterClrMapping/>
  </p:clrMapOvr>
  <p:transition xmlns:p14="http://schemas.microsoft.com/office/powerpoint/2010/main"/>
</p:sldLayout>
</file>

<file path=ppt/slideLayouts/slideLayout9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7A5356B-EC91-1A4E-9912-B5C6169997C2}" type="slidenum">
              <a:rPr lang="en-US" altLang="en-US"/>
              <a:pPr>
                <a:defRPr/>
              </a:pPr>
              <a:t>‹#›</a:t>
            </a:fld>
            <a:endParaRPr lang="en-US" altLang="en-US"/>
          </a:p>
        </p:txBody>
      </p:sp>
    </p:spTree>
    <p:extLst>
      <p:ext uri="{BB962C8B-B14F-4D97-AF65-F5344CB8AC3E}">
        <p14:creationId xmlns:p14="http://schemas.microsoft.com/office/powerpoint/2010/main" val="4018185132"/>
      </p:ext>
    </p:extLst>
  </p:cSld>
  <p:clrMapOvr>
    <a:masterClrMapping/>
  </p:clrMapOvr>
  <p:transition xmlns:p14="http://schemas.microsoft.com/office/powerpoint/2010/main"/>
</p:sldLayout>
</file>

<file path=ppt/slideLayouts/slideLayout9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6F18FF5-BE7B-DD43-AB01-8C9D3DCBAFA8}" type="slidenum">
              <a:rPr lang="en-US" altLang="en-US"/>
              <a:pPr>
                <a:defRPr/>
              </a:pPr>
              <a:t>‹#›</a:t>
            </a:fld>
            <a:endParaRPr lang="en-US" altLang="en-US"/>
          </a:p>
        </p:txBody>
      </p:sp>
    </p:spTree>
    <p:extLst>
      <p:ext uri="{BB962C8B-B14F-4D97-AF65-F5344CB8AC3E}">
        <p14:creationId xmlns:p14="http://schemas.microsoft.com/office/powerpoint/2010/main" val="2923848406"/>
      </p:ext>
    </p:extLst>
  </p:cSld>
  <p:clrMapOvr>
    <a:masterClrMapping/>
  </p:clrMapOvr>
  <p:transition xmlns:p14="http://schemas.microsoft.com/office/powerpoint/2010/main"/>
</p:sldLayout>
</file>

<file path=ppt/slideLayouts/slideLayout9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C3A3DF8-62F0-E643-804D-B5A1D2FECD8C}" type="slidenum">
              <a:rPr lang="en-US" altLang="en-US"/>
              <a:pPr>
                <a:defRPr/>
              </a:pPr>
              <a:t>‹#›</a:t>
            </a:fld>
            <a:endParaRPr lang="en-US" altLang="en-US"/>
          </a:p>
        </p:txBody>
      </p:sp>
    </p:spTree>
    <p:extLst>
      <p:ext uri="{BB962C8B-B14F-4D97-AF65-F5344CB8AC3E}">
        <p14:creationId xmlns:p14="http://schemas.microsoft.com/office/powerpoint/2010/main" val="3254811430"/>
      </p:ext>
    </p:extLst>
  </p:cSld>
  <p:clrMapOvr>
    <a:masterClrMapping/>
  </p:clrMapOvr>
  <p:transition xmlns:p14="http://schemas.microsoft.com/office/powerpoint/2010/main"/>
</p:sldLayout>
</file>

<file path=ppt/slideLayouts/slideLayout9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5BA9E84-FDE2-114B-BAFB-8019EFC5C1EF}" type="slidenum">
              <a:rPr lang="en-US" altLang="en-US"/>
              <a:pPr>
                <a:defRPr/>
              </a:pPr>
              <a:t>‹#›</a:t>
            </a:fld>
            <a:endParaRPr lang="en-US" altLang="en-US"/>
          </a:p>
        </p:txBody>
      </p:sp>
    </p:spTree>
    <p:extLst>
      <p:ext uri="{BB962C8B-B14F-4D97-AF65-F5344CB8AC3E}">
        <p14:creationId xmlns:p14="http://schemas.microsoft.com/office/powerpoint/2010/main" val="4212666313"/>
      </p:ext>
    </p:extLst>
  </p:cSld>
  <p:clrMapOvr>
    <a:masterClrMapping/>
  </p:clrMapOvr>
  <p:transition xmlns:p14="http://schemas.microsoft.com/office/powerpoint/2010/main"/>
</p:sldLayout>
</file>

<file path=ppt/slideLayouts/slideLayout9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F65B3ED9-2847-2445-86BC-51D43754941D}" type="slidenum">
              <a:rPr lang="en-US" altLang="en-US"/>
              <a:pPr>
                <a:defRPr/>
              </a:pPr>
              <a:t>‹#›</a:t>
            </a:fld>
            <a:endParaRPr lang="en-US" altLang="en-US"/>
          </a:p>
        </p:txBody>
      </p:sp>
    </p:spTree>
    <p:extLst>
      <p:ext uri="{BB962C8B-B14F-4D97-AF65-F5344CB8AC3E}">
        <p14:creationId xmlns:p14="http://schemas.microsoft.com/office/powerpoint/2010/main" val="2274558267"/>
      </p:ext>
    </p:extLst>
  </p:cSld>
  <p:clrMapOvr>
    <a:masterClrMapping/>
  </p:clrMapOvr>
  <p:transition xmlns:p14="http://schemas.microsoft.com/office/powerpoint/2010/main"/>
</p:sldLayout>
</file>

<file path=ppt/slideLayouts/slideLayout9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544E288-2E80-3149-949E-C1C0BEF6495A}" type="slidenum">
              <a:rPr lang="en-US" altLang="en-US"/>
              <a:pPr>
                <a:defRPr/>
              </a:pPr>
              <a:t>‹#›</a:t>
            </a:fld>
            <a:endParaRPr lang="en-US" altLang="en-US"/>
          </a:p>
        </p:txBody>
      </p:sp>
    </p:spTree>
    <p:extLst>
      <p:ext uri="{BB962C8B-B14F-4D97-AF65-F5344CB8AC3E}">
        <p14:creationId xmlns:p14="http://schemas.microsoft.com/office/powerpoint/2010/main" val="3349604347"/>
      </p:ext>
    </p:extLst>
  </p:cSld>
  <p:clrMapOvr>
    <a:masterClrMapping/>
  </p:clrMapOvr>
  <p:transition xmlns:p14="http://schemas.microsoft.com/office/powerpoint/2010/main"/>
</p:sldLayout>
</file>

<file path=ppt/slideLayouts/slideLayout9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548223-8FAD-ED48-83B7-B78B7CCBB91B}" type="slidenum">
              <a:rPr lang="en-US" altLang="en-US"/>
              <a:pPr>
                <a:defRPr/>
              </a:pPr>
              <a:t>‹#›</a:t>
            </a:fld>
            <a:endParaRPr lang="en-US" altLang="en-US"/>
          </a:p>
        </p:txBody>
      </p:sp>
    </p:spTree>
    <p:extLst>
      <p:ext uri="{BB962C8B-B14F-4D97-AF65-F5344CB8AC3E}">
        <p14:creationId xmlns:p14="http://schemas.microsoft.com/office/powerpoint/2010/main" val="306771776"/>
      </p:ext>
    </p:extLst>
  </p:cSld>
  <p:clrMapOvr>
    <a:masterClrMapping/>
  </p:clrMapOvr>
  <p:transition xmlns:p14="http://schemas.microsoft.com/office/powerpoint/2010/main"/>
</p:sldLayout>
</file>

<file path=ppt/slideLayouts/slideLayout99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C54149E2-863B-114B-BD65-9F134A8CE572}" type="slidenum">
              <a:rPr lang="en-US"/>
              <a:pPr>
                <a:defRPr/>
              </a:pPr>
              <a:t>‹#›</a:t>
            </a:fld>
            <a:endParaRPr lang="en-US"/>
          </a:p>
        </p:txBody>
      </p:sp>
    </p:spTree>
    <p:extLst>
      <p:ext uri="{BB962C8B-B14F-4D97-AF65-F5344CB8AC3E}">
        <p14:creationId xmlns:p14="http://schemas.microsoft.com/office/powerpoint/2010/main" val="3021090898"/>
      </p:ext>
    </p:extLst>
  </p:cSld>
  <p:clrMapOvr>
    <a:masterClrMapping/>
  </p:clrMapOvr>
  <p:transition xmlns:p14="http://schemas.microsoft.com/office/powerpoint/2010/main"/>
</p:sldLayout>
</file>

<file path=ppt/slideLayouts/slideLayout10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28600" y="997527"/>
            <a:ext cx="8610600" cy="519372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EF9B9161-E11A-E14C-9B55-9159261E6067}" type="slidenum">
              <a:rPr lang="en-US"/>
              <a:pPr>
                <a:defRPr/>
              </a:pPr>
              <a:t>‹#›</a:t>
            </a:fld>
            <a:endParaRPr lang="en-US"/>
          </a:p>
        </p:txBody>
      </p:sp>
    </p:spTree>
    <p:extLst>
      <p:ext uri="{BB962C8B-B14F-4D97-AF65-F5344CB8AC3E}">
        <p14:creationId xmlns:p14="http://schemas.microsoft.com/office/powerpoint/2010/main" val="1540888727"/>
      </p:ext>
    </p:extLst>
  </p:cSld>
  <p:clrMapOvr>
    <a:masterClrMapping/>
  </p:clrMapOvr>
  <p:transition xmlns:p14="http://schemas.microsoft.com/office/powerpoint/2010/main"/>
</p:sldLayout>
</file>

<file path=ppt/slideLayouts/slideLayout10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3EE5F57-3778-7A40-B187-04ECAB987619}" type="slidenum">
              <a:rPr lang="en-US"/>
              <a:pPr>
                <a:defRPr/>
              </a:pPr>
              <a:t>‹#›</a:t>
            </a:fld>
            <a:endParaRPr lang="en-US"/>
          </a:p>
        </p:txBody>
      </p:sp>
    </p:spTree>
    <p:extLst>
      <p:ext uri="{BB962C8B-B14F-4D97-AF65-F5344CB8AC3E}">
        <p14:creationId xmlns:p14="http://schemas.microsoft.com/office/powerpoint/2010/main" val="2078347104"/>
      </p:ext>
    </p:extLst>
  </p:cSld>
  <p:clrMapOvr>
    <a:masterClrMapping/>
  </p:clrMapOvr>
  <p:transition xmlns:p14="http://schemas.microsoft.com/office/powerpoint/2010/main"/>
</p:sldLayout>
</file>

<file path=ppt/slideLayouts/slideLayout10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F6510AF3-64D9-BC4B-A563-0D103980584B}" type="slidenum">
              <a:rPr lang="en-US"/>
              <a:pPr>
                <a:defRPr/>
              </a:pPr>
              <a:t>‹#›</a:t>
            </a:fld>
            <a:endParaRPr lang="en-US"/>
          </a:p>
        </p:txBody>
      </p:sp>
    </p:spTree>
    <p:extLst>
      <p:ext uri="{BB962C8B-B14F-4D97-AF65-F5344CB8AC3E}">
        <p14:creationId xmlns:p14="http://schemas.microsoft.com/office/powerpoint/2010/main" val="685975602"/>
      </p:ext>
    </p:extLst>
  </p:cSld>
  <p:clrMapOvr>
    <a:masterClrMapping/>
  </p:clrMapOvr>
  <p:transition xmlns:p14="http://schemas.microsoft.com/office/powerpoint/2010/main"/>
</p:sldLayout>
</file>

<file path=ppt/slideLayouts/slideLayout10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41456C95-7206-9649-A476-C5FB794D888F}" type="slidenum">
              <a:rPr lang="en-US"/>
              <a:pPr>
                <a:defRPr/>
              </a:pPr>
              <a:t>‹#›</a:t>
            </a:fld>
            <a:endParaRPr lang="en-US"/>
          </a:p>
        </p:txBody>
      </p:sp>
    </p:spTree>
    <p:extLst>
      <p:ext uri="{BB962C8B-B14F-4D97-AF65-F5344CB8AC3E}">
        <p14:creationId xmlns:p14="http://schemas.microsoft.com/office/powerpoint/2010/main" val="4271722794"/>
      </p:ext>
    </p:extLst>
  </p:cSld>
  <p:clrMapOvr>
    <a:masterClrMapping/>
  </p:clrMapOvr>
  <p:transition xmlns:p14="http://schemas.microsoft.com/office/powerpoint/2010/main"/>
</p:sldLayout>
</file>

<file path=ppt/slideLayouts/slideLayout10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8135BE9F-B8EB-1743-9D0E-8604A1507F8F}" type="slidenum">
              <a:rPr lang="en-US"/>
              <a:pPr>
                <a:defRPr/>
              </a:pPr>
              <a:t>‹#›</a:t>
            </a:fld>
            <a:endParaRPr lang="en-US"/>
          </a:p>
        </p:txBody>
      </p:sp>
    </p:spTree>
    <p:extLst>
      <p:ext uri="{BB962C8B-B14F-4D97-AF65-F5344CB8AC3E}">
        <p14:creationId xmlns:p14="http://schemas.microsoft.com/office/powerpoint/2010/main" val="2441753267"/>
      </p:ext>
    </p:extLst>
  </p:cSld>
  <p:clrMapOvr>
    <a:masterClrMapping/>
  </p:clrMapOvr>
  <p:transition xmlns:p14="http://schemas.microsoft.com/office/powerpoint/2010/main"/>
</p:sldLayout>
</file>

<file path=ppt/slideLayouts/slideLayout10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19016E58-271B-4645-B608-3D1566BEB57F}" type="slidenum">
              <a:rPr lang="en-US"/>
              <a:pPr>
                <a:defRPr/>
              </a:pPr>
              <a:t>‹#›</a:t>
            </a:fld>
            <a:endParaRPr lang="en-US"/>
          </a:p>
        </p:txBody>
      </p:sp>
    </p:spTree>
    <p:extLst>
      <p:ext uri="{BB962C8B-B14F-4D97-AF65-F5344CB8AC3E}">
        <p14:creationId xmlns:p14="http://schemas.microsoft.com/office/powerpoint/2010/main" val="4114748841"/>
      </p:ext>
    </p:extLst>
  </p:cSld>
  <p:clrMapOvr>
    <a:masterClrMapping/>
  </p:clrMapOvr>
  <p:transition xmlns:p14="http://schemas.microsoft.com/office/powerpoint/2010/main"/>
</p:sldLayout>
</file>

<file path=ppt/slideLayouts/slideLayout10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34EC8DE-66A3-354A-81D5-251FD3488942}" type="slidenum">
              <a:rPr lang="en-US"/>
              <a:pPr>
                <a:defRPr/>
              </a:pPr>
              <a:t>‹#›</a:t>
            </a:fld>
            <a:endParaRPr lang="en-US"/>
          </a:p>
        </p:txBody>
      </p:sp>
    </p:spTree>
    <p:extLst>
      <p:ext uri="{BB962C8B-B14F-4D97-AF65-F5344CB8AC3E}">
        <p14:creationId xmlns:p14="http://schemas.microsoft.com/office/powerpoint/2010/main" val="3651078605"/>
      </p:ext>
    </p:extLst>
  </p:cSld>
  <p:clrMapOvr>
    <a:masterClrMapping/>
  </p:clrMapOvr>
  <p:transition xmlns:p14="http://schemas.microsoft.com/office/powerpoint/2010/main"/>
</p:sldLayout>
</file>

<file path=ppt/slideLayouts/slideLayout10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316D94FE-C012-0F4D-A00A-251E5832D8BA}" type="slidenum">
              <a:rPr lang="en-US"/>
              <a:pPr>
                <a:defRPr/>
              </a:pPr>
              <a:t>‹#›</a:t>
            </a:fld>
            <a:endParaRPr lang="en-US"/>
          </a:p>
        </p:txBody>
      </p:sp>
    </p:spTree>
    <p:extLst>
      <p:ext uri="{BB962C8B-B14F-4D97-AF65-F5344CB8AC3E}">
        <p14:creationId xmlns:p14="http://schemas.microsoft.com/office/powerpoint/2010/main" val="3525179511"/>
      </p:ext>
    </p:extLst>
  </p:cSld>
  <p:clrMapOvr>
    <a:masterClrMapping/>
  </p:clrMapOvr>
  <p:transition xmlns:p14="http://schemas.microsoft.com/office/powerpoint/2010/main"/>
</p:sldLayout>
</file>

<file path=ppt/slideLayouts/slideLayout10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98028DBC-033B-9245-8B00-08B9B33737ED}" type="slidenum">
              <a:rPr lang="en-US"/>
              <a:pPr>
                <a:defRPr/>
              </a:pPr>
              <a:t>‹#›</a:t>
            </a:fld>
            <a:endParaRPr lang="en-US"/>
          </a:p>
        </p:txBody>
      </p:sp>
    </p:spTree>
    <p:extLst>
      <p:ext uri="{BB962C8B-B14F-4D97-AF65-F5344CB8AC3E}">
        <p14:creationId xmlns:p14="http://schemas.microsoft.com/office/powerpoint/2010/main" val="1973236757"/>
      </p:ext>
    </p:extLst>
  </p:cSld>
  <p:clrMapOvr>
    <a:masterClrMapping/>
  </p:clrMapOvr>
  <p:transition xmlns:p14="http://schemas.microsoft.com/office/powerpoint/2010/main"/>
</p:sldLayout>
</file>

<file path=ppt/slideLayouts/slideLayout10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5ED02A6-349B-694A-AE02-D9FB83E0A33B}" type="slidenum">
              <a:rPr lang="en-US"/>
              <a:pPr>
                <a:defRPr/>
              </a:pPr>
              <a:t>‹#›</a:t>
            </a:fld>
            <a:endParaRPr lang="en-US"/>
          </a:p>
        </p:txBody>
      </p:sp>
    </p:spTree>
    <p:extLst>
      <p:ext uri="{BB962C8B-B14F-4D97-AF65-F5344CB8AC3E}">
        <p14:creationId xmlns:p14="http://schemas.microsoft.com/office/powerpoint/2010/main" val="1779925339"/>
      </p:ext>
    </p:extLst>
  </p:cSld>
  <p:clrMapOvr>
    <a:masterClrMapping/>
  </p:clrMapOvr>
  <p:transition xmlns:p14="http://schemas.microsoft.com/office/powerpoint/2010/main"/>
</p:sldLayout>
</file>

<file path=ppt/slideLayouts/slideLayout101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smtClean="0"/>
          </a:p>
        </p:txBody>
      </p:sp>
      <p:sp>
        <p:nvSpPr>
          <p:cNvPr id="4" name="Text Placeholder 3"/>
          <p:cNvSpPr>
            <a:spLocks noGrp="1"/>
          </p:cNvSpPr>
          <p:nvPr>
            <p:ph type="body" sz="half" idx="2"/>
          </p:nvPr>
        </p:nvSpPr>
        <p:spPr>
          <a:xfrm>
            <a:off x="4610100" y="1371600"/>
            <a:ext cx="42291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A6C164ED-1D60-FE4A-B66C-481616443FE2}" type="slidenum">
              <a:rPr lang="en-US"/>
              <a:pPr>
                <a:defRPr/>
              </a:pPr>
              <a:t>‹#›</a:t>
            </a:fld>
            <a:endParaRPr lang="en-US"/>
          </a:p>
        </p:txBody>
      </p:sp>
    </p:spTree>
    <p:extLst>
      <p:ext uri="{BB962C8B-B14F-4D97-AF65-F5344CB8AC3E}">
        <p14:creationId xmlns:p14="http://schemas.microsoft.com/office/powerpoint/2010/main" val="2349167709"/>
      </p:ext>
    </p:extLst>
  </p:cSld>
  <p:clrMapOvr>
    <a:masterClrMapping/>
  </p:clrMapOvr>
  <p:transition xmlns:p14="http://schemas.microsoft.com/office/powerpoint/2010/main"/>
</p:sldLayout>
</file>

<file path=ppt/slideLayouts/slideLayout10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914400 h 1000"/>
              <a:gd name="T2" fmla="*/ 0 w 1000"/>
              <a:gd name="T3" fmla="*/ 0 h 1000"/>
              <a:gd name="T4" fmla="*/ 82296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15989A55-CA04-3341-86F5-6045EC647F9E}" type="slidenum">
              <a:rPr lang="en-US"/>
              <a:pPr>
                <a:defRPr/>
              </a:pPr>
              <a:t>‹#›</a:t>
            </a:fld>
            <a:endParaRPr lang="en-US"/>
          </a:p>
        </p:txBody>
      </p:sp>
    </p:spTree>
    <p:extLst>
      <p:ext uri="{BB962C8B-B14F-4D97-AF65-F5344CB8AC3E}">
        <p14:creationId xmlns:p14="http://schemas.microsoft.com/office/powerpoint/2010/main" val="1934327183"/>
      </p:ext>
    </p:extLst>
  </p:cSld>
  <p:clrMapOvr>
    <a:masterClrMapping/>
  </p:clrMapOvr>
  <p:transition xmlns:p14="http://schemas.microsoft.com/office/powerpoint/2010/main"/>
</p:sldLayout>
</file>

<file path=ppt/slideLayouts/slideLayout10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228600" y="997527"/>
            <a:ext cx="8610600" cy="519372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99DDF9AC-7A74-134B-8C6A-FC4C3D566403}" type="slidenum">
              <a:rPr lang="en-US"/>
              <a:pPr>
                <a:defRPr/>
              </a:pPr>
              <a:t>‹#›</a:t>
            </a:fld>
            <a:endParaRPr lang="en-US"/>
          </a:p>
        </p:txBody>
      </p:sp>
    </p:spTree>
    <p:extLst>
      <p:ext uri="{BB962C8B-B14F-4D97-AF65-F5344CB8AC3E}">
        <p14:creationId xmlns:p14="http://schemas.microsoft.com/office/powerpoint/2010/main" val="302829233"/>
      </p:ext>
    </p:extLst>
  </p:cSld>
  <p:clrMapOvr>
    <a:masterClrMapping/>
  </p:clrMapOvr>
  <p:transition xmlns:p14="http://schemas.microsoft.com/office/powerpoint/2010/main"/>
</p:sldLayout>
</file>

<file path=ppt/slideLayouts/slideLayout10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9BE68D9-1A49-564B-8291-C7060CDE8832}" type="slidenum">
              <a:rPr lang="en-US"/>
              <a:pPr>
                <a:defRPr/>
              </a:pPr>
              <a:t>‹#›</a:t>
            </a:fld>
            <a:endParaRPr lang="en-US"/>
          </a:p>
        </p:txBody>
      </p:sp>
    </p:spTree>
    <p:extLst>
      <p:ext uri="{BB962C8B-B14F-4D97-AF65-F5344CB8AC3E}">
        <p14:creationId xmlns:p14="http://schemas.microsoft.com/office/powerpoint/2010/main" val="2636401016"/>
      </p:ext>
    </p:extLst>
  </p:cSld>
  <p:clrMapOvr>
    <a:masterClrMapping/>
  </p:clrMapOvr>
  <p:transition xmlns:p14="http://schemas.microsoft.com/office/powerpoint/2010/main"/>
</p:sldLayout>
</file>

<file path=ppt/slideLayouts/slideLayout10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D643A744-A4F7-8144-AD02-907A9AFC635B}" type="slidenum">
              <a:rPr lang="en-US"/>
              <a:pPr>
                <a:defRPr/>
              </a:pPr>
              <a:t>‹#›</a:t>
            </a:fld>
            <a:endParaRPr lang="en-US"/>
          </a:p>
        </p:txBody>
      </p:sp>
    </p:spTree>
    <p:extLst>
      <p:ext uri="{BB962C8B-B14F-4D97-AF65-F5344CB8AC3E}">
        <p14:creationId xmlns:p14="http://schemas.microsoft.com/office/powerpoint/2010/main" val="1075167704"/>
      </p:ext>
    </p:extLst>
  </p:cSld>
  <p:clrMapOvr>
    <a:masterClrMapping/>
  </p:clrMapOvr>
  <p:transition xmlns:p14="http://schemas.microsoft.com/office/powerpoint/2010/main"/>
</p:sldLayout>
</file>

<file path=ppt/slideLayouts/slideLayout10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BE722671-6D88-E44C-8D27-ED0D24616BA8}" type="slidenum">
              <a:rPr lang="en-US"/>
              <a:pPr>
                <a:defRPr/>
              </a:pPr>
              <a:t>‹#›</a:t>
            </a:fld>
            <a:endParaRPr lang="en-US"/>
          </a:p>
        </p:txBody>
      </p:sp>
    </p:spTree>
    <p:extLst>
      <p:ext uri="{BB962C8B-B14F-4D97-AF65-F5344CB8AC3E}">
        <p14:creationId xmlns:p14="http://schemas.microsoft.com/office/powerpoint/2010/main" val="3471410762"/>
      </p:ext>
    </p:extLst>
  </p:cSld>
  <p:clrMapOvr>
    <a:masterClrMapping/>
  </p:clrMapOvr>
  <p:transition xmlns:p14="http://schemas.microsoft.com/office/powerpoint/2010/main"/>
</p:sldLayout>
</file>

<file path=ppt/slideLayouts/slideLayout10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35E5094F-ECBD-FF4F-AA70-57AE2ECEF9F1}" type="slidenum">
              <a:rPr lang="en-US"/>
              <a:pPr>
                <a:defRPr/>
              </a:pPr>
              <a:t>‹#›</a:t>
            </a:fld>
            <a:endParaRPr lang="en-US"/>
          </a:p>
        </p:txBody>
      </p:sp>
    </p:spTree>
    <p:extLst>
      <p:ext uri="{BB962C8B-B14F-4D97-AF65-F5344CB8AC3E}">
        <p14:creationId xmlns:p14="http://schemas.microsoft.com/office/powerpoint/2010/main" val="2582196018"/>
      </p:ext>
    </p:extLst>
  </p:cSld>
  <p:clrMapOvr>
    <a:masterClrMapping/>
  </p:clrMapOvr>
  <p:transition xmlns:p14="http://schemas.microsoft.com/office/powerpoint/2010/main"/>
</p:sldLayout>
</file>

<file path=ppt/slideLayouts/slideLayout10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98CF19C0-DBF9-8A4F-8DE3-198AFD5218C3}" type="slidenum">
              <a:rPr lang="en-US"/>
              <a:pPr>
                <a:defRPr/>
              </a:pPr>
              <a:t>‹#›</a:t>
            </a:fld>
            <a:endParaRPr lang="en-US"/>
          </a:p>
        </p:txBody>
      </p:sp>
    </p:spTree>
    <p:extLst>
      <p:ext uri="{BB962C8B-B14F-4D97-AF65-F5344CB8AC3E}">
        <p14:creationId xmlns:p14="http://schemas.microsoft.com/office/powerpoint/2010/main" val="3535469844"/>
      </p:ext>
    </p:extLst>
  </p:cSld>
  <p:clrMapOvr>
    <a:masterClrMapping/>
  </p:clrMapOvr>
  <p:transition xmlns:p14="http://schemas.microsoft.com/office/powerpoint/2010/main"/>
</p:sldLayout>
</file>

<file path=ppt/slideLayouts/slideLayout10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37A814C-6D18-E346-B616-A31FCBB2860E}" type="slidenum">
              <a:rPr lang="en-US"/>
              <a:pPr>
                <a:defRPr/>
              </a:pPr>
              <a:t>‹#›</a:t>
            </a:fld>
            <a:endParaRPr lang="en-US"/>
          </a:p>
        </p:txBody>
      </p:sp>
    </p:spTree>
    <p:extLst>
      <p:ext uri="{BB962C8B-B14F-4D97-AF65-F5344CB8AC3E}">
        <p14:creationId xmlns:p14="http://schemas.microsoft.com/office/powerpoint/2010/main" val="2919329359"/>
      </p:ext>
    </p:extLst>
  </p:cSld>
  <p:clrMapOvr>
    <a:masterClrMapping/>
  </p:clrMapOvr>
  <p:transition xmlns:p14="http://schemas.microsoft.com/office/powerpoint/2010/main"/>
</p:sldLayout>
</file>

<file path=ppt/slideLayouts/slideLayout10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A642E80-21A4-C847-82C7-6F1535E0DEF9}" type="slidenum">
              <a:rPr lang="en-US"/>
              <a:pPr>
                <a:defRPr/>
              </a:pPr>
              <a:t>‹#›</a:t>
            </a:fld>
            <a:endParaRPr lang="en-US"/>
          </a:p>
        </p:txBody>
      </p:sp>
    </p:spTree>
    <p:extLst>
      <p:ext uri="{BB962C8B-B14F-4D97-AF65-F5344CB8AC3E}">
        <p14:creationId xmlns:p14="http://schemas.microsoft.com/office/powerpoint/2010/main" val="2886249330"/>
      </p:ext>
    </p:extLst>
  </p:cSld>
  <p:clrMapOvr>
    <a:masterClrMapping/>
  </p:clrMapOvr>
  <p:transition xmlns:p14="http://schemas.microsoft.com/office/powerpoint/2010/main"/>
</p:sldLayout>
</file>

<file path=ppt/slideLayouts/slideLayout10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2DAD64F1-22F8-9B4A-82D8-2312CD2A2FF9}" type="slidenum">
              <a:rPr lang="en-US"/>
              <a:pPr>
                <a:defRPr/>
              </a:pPr>
              <a:t>‹#›</a:t>
            </a:fld>
            <a:endParaRPr lang="en-US"/>
          </a:p>
        </p:txBody>
      </p:sp>
    </p:spTree>
    <p:extLst>
      <p:ext uri="{BB962C8B-B14F-4D97-AF65-F5344CB8AC3E}">
        <p14:creationId xmlns:p14="http://schemas.microsoft.com/office/powerpoint/2010/main" val="1018434570"/>
      </p:ext>
    </p:extLst>
  </p:cSld>
  <p:clrMapOvr>
    <a:masterClrMapping/>
  </p:clrMapOvr>
  <p:transition xmlns:p14="http://schemas.microsoft.com/office/powerpoint/2010/main"/>
</p:sldLayout>
</file>

<file path=ppt/slideLayouts/slideLayout10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93CA24FB-D685-774F-BDC2-F763C6D0AE88}" type="slidenum">
              <a:rPr lang="en-US"/>
              <a:pPr>
                <a:defRPr/>
              </a:pPr>
              <a:t>‹#›</a:t>
            </a:fld>
            <a:endParaRPr lang="en-US"/>
          </a:p>
        </p:txBody>
      </p:sp>
    </p:spTree>
    <p:extLst>
      <p:ext uri="{BB962C8B-B14F-4D97-AF65-F5344CB8AC3E}">
        <p14:creationId xmlns:p14="http://schemas.microsoft.com/office/powerpoint/2010/main" val="1687754640"/>
      </p:ext>
    </p:extLst>
  </p:cSld>
  <p:clrMapOvr>
    <a:masterClrMapping/>
  </p:clrMapOvr>
  <p:transition xmlns:p14="http://schemas.microsoft.com/office/powerpoint/2010/main"/>
</p:sldLayout>
</file>

<file path=ppt/slideLayouts/slideLayout102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smtClean="0"/>
          </a:p>
        </p:txBody>
      </p:sp>
      <p:sp>
        <p:nvSpPr>
          <p:cNvPr id="4" name="Text Placeholder 3"/>
          <p:cNvSpPr>
            <a:spLocks noGrp="1"/>
          </p:cNvSpPr>
          <p:nvPr>
            <p:ph type="body" sz="half" idx="2"/>
          </p:nvPr>
        </p:nvSpPr>
        <p:spPr>
          <a:xfrm>
            <a:off x="4610100" y="1371600"/>
            <a:ext cx="42291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C415BE31-096B-1C48-800D-F28D36517856}" type="slidenum">
              <a:rPr lang="en-US"/>
              <a:pPr>
                <a:defRPr/>
              </a:pPr>
              <a:t>‹#›</a:t>
            </a:fld>
            <a:endParaRPr lang="en-US"/>
          </a:p>
        </p:txBody>
      </p:sp>
    </p:spTree>
    <p:extLst>
      <p:ext uri="{BB962C8B-B14F-4D97-AF65-F5344CB8AC3E}">
        <p14:creationId xmlns:p14="http://schemas.microsoft.com/office/powerpoint/2010/main" val="349849629"/>
      </p:ext>
    </p:extLst>
  </p:cSld>
  <p:clrMapOvr>
    <a:masterClrMapping/>
  </p:clrMapOvr>
  <p:transition xmlns:p14="http://schemas.microsoft.com/office/powerpoint/2010/mai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23.xml"/><Relationship Id="rId12" Type="http://schemas.openxmlformats.org/officeDocument/2006/relationships/theme" Target="../theme/theme3.xml"/><Relationship Id="rId13" Type="http://schemas.openxmlformats.org/officeDocument/2006/relationships/image" Target="../media/image1.png"/><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 Id="rId9" Type="http://schemas.openxmlformats.org/officeDocument/2006/relationships/slideLayout" Target="../slideLayouts/slideLayout21.xml"/><Relationship Id="rId10" Type="http://schemas.openxmlformats.org/officeDocument/2006/relationships/slideLayout" Target="../slideLayouts/slideLayout22.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34.xml"/><Relationship Id="rId12" Type="http://schemas.openxmlformats.org/officeDocument/2006/relationships/theme" Target="../theme/theme4.xml"/><Relationship Id="rId1" Type="http://schemas.openxmlformats.org/officeDocument/2006/relationships/slideLayout" Target="../slideLayouts/slideLayout24.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 Id="rId9" Type="http://schemas.openxmlformats.org/officeDocument/2006/relationships/slideLayout" Target="../slideLayouts/slideLayout32.xml"/><Relationship Id="rId10" Type="http://schemas.openxmlformats.org/officeDocument/2006/relationships/slideLayout" Target="../slideLayouts/slideLayout33.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45.xml"/><Relationship Id="rId12" Type="http://schemas.openxmlformats.org/officeDocument/2006/relationships/theme" Target="../theme/theme5.xml"/><Relationship Id="rId13" Type="http://schemas.openxmlformats.org/officeDocument/2006/relationships/image" Target="../media/image1.png"/><Relationship Id="rId1" Type="http://schemas.openxmlformats.org/officeDocument/2006/relationships/slideLayout" Target="../slideLayouts/slideLayout35.xml"/><Relationship Id="rId2" Type="http://schemas.openxmlformats.org/officeDocument/2006/relationships/slideLayout" Target="../slideLayouts/slideLayout36.xml"/><Relationship Id="rId3" Type="http://schemas.openxmlformats.org/officeDocument/2006/relationships/slideLayout" Target="../slideLayouts/slideLayout37.xml"/><Relationship Id="rId4" Type="http://schemas.openxmlformats.org/officeDocument/2006/relationships/slideLayout" Target="../slideLayouts/slideLayout38.xml"/><Relationship Id="rId5" Type="http://schemas.openxmlformats.org/officeDocument/2006/relationships/slideLayout" Target="../slideLayouts/slideLayout39.xml"/><Relationship Id="rId6" Type="http://schemas.openxmlformats.org/officeDocument/2006/relationships/slideLayout" Target="../slideLayouts/slideLayout40.xml"/><Relationship Id="rId7" Type="http://schemas.openxmlformats.org/officeDocument/2006/relationships/slideLayout" Target="../slideLayouts/slideLayout41.xml"/><Relationship Id="rId8" Type="http://schemas.openxmlformats.org/officeDocument/2006/relationships/slideLayout" Target="../slideLayouts/slideLayout42.xml"/><Relationship Id="rId9" Type="http://schemas.openxmlformats.org/officeDocument/2006/relationships/slideLayout" Target="../slideLayouts/slideLayout43.xml"/><Relationship Id="rId10" Type="http://schemas.openxmlformats.org/officeDocument/2006/relationships/slideLayout" Target="../slideLayouts/slideLayout44.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56.xml"/><Relationship Id="rId12" Type="http://schemas.openxmlformats.org/officeDocument/2006/relationships/theme" Target="../theme/theme6.xml"/><Relationship Id="rId13" Type="http://schemas.openxmlformats.org/officeDocument/2006/relationships/image" Target="../media/image1.png"/><Relationship Id="rId1" Type="http://schemas.openxmlformats.org/officeDocument/2006/relationships/slideLayout" Target="../slideLayouts/slideLayout46.xml"/><Relationship Id="rId2" Type="http://schemas.openxmlformats.org/officeDocument/2006/relationships/slideLayout" Target="../slideLayouts/slideLayout47.xml"/><Relationship Id="rId3" Type="http://schemas.openxmlformats.org/officeDocument/2006/relationships/slideLayout" Target="../slideLayouts/slideLayout48.xml"/><Relationship Id="rId4" Type="http://schemas.openxmlformats.org/officeDocument/2006/relationships/slideLayout" Target="../slideLayouts/slideLayout49.xml"/><Relationship Id="rId5" Type="http://schemas.openxmlformats.org/officeDocument/2006/relationships/slideLayout" Target="../slideLayouts/slideLayout50.xml"/><Relationship Id="rId6" Type="http://schemas.openxmlformats.org/officeDocument/2006/relationships/slideLayout" Target="../slideLayouts/slideLayout51.xml"/><Relationship Id="rId7" Type="http://schemas.openxmlformats.org/officeDocument/2006/relationships/slideLayout" Target="../slideLayouts/slideLayout52.xml"/><Relationship Id="rId8" Type="http://schemas.openxmlformats.org/officeDocument/2006/relationships/slideLayout" Target="../slideLayouts/slideLayout53.xml"/><Relationship Id="rId9" Type="http://schemas.openxmlformats.org/officeDocument/2006/relationships/slideLayout" Target="../slideLayouts/slideLayout54.xml"/><Relationship Id="rId10" Type="http://schemas.openxmlformats.org/officeDocument/2006/relationships/slideLayout" Target="../slideLayouts/slideLayout55.xml"/></Relationships>
</file>

<file path=ppt/slideMasters/_rels/slideMaster7.xml.rels><?xml version="1.0" encoding="UTF-8" standalone="yes"?>
<Relationships xmlns="http://schemas.openxmlformats.org/package/2006/relationships"><Relationship Id="rId11" Type="http://schemas.openxmlformats.org/officeDocument/2006/relationships/slideLayout" Target="../slideLayouts/slideLayout67.xml"/><Relationship Id="rId12" Type="http://schemas.openxmlformats.org/officeDocument/2006/relationships/theme" Target="../theme/theme7.xml"/><Relationship Id="rId13" Type="http://schemas.openxmlformats.org/officeDocument/2006/relationships/image" Target="../media/image1.png"/><Relationship Id="rId1" Type="http://schemas.openxmlformats.org/officeDocument/2006/relationships/slideLayout" Target="../slideLayouts/slideLayout57.xml"/><Relationship Id="rId2" Type="http://schemas.openxmlformats.org/officeDocument/2006/relationships/slideLayout" Target="../slideLayouts/slideLayout58.xml"/><Relationship Id="rId3" Type="http://schemas.openxmlformats.org/officeDocument/2006/relationships/slideLayout" Target="../slideLayouts/slideLayout59.xml"/><Relationship Id="rId4" Type="http://schemas.openxmlformats.org/officeDocument/2006/relationships/slideLayout" Target="../slideLayouts/slideLayout60.xml"/><Relationship Id="rId5" Type="http://schemas.openxmlformats.org/officeDocument/2006/relationships/slideLayout" Target="../slideLayouts/slideLayout61.xml"/><Relationship Id="rId6" Type="http://schemas.openxmlformats.org/officeDocument/2006/relationships/slideLayout" Target="../slideLayouts/slideLayout62.xml"/><Relationship Id="rId7" Type="http://schemas.openxmlformats.org/officeDocument/2006/relationships/slideLayout" Target="../slideLayouts/slideLayout63.xml"/><Relationship Id="rId8" Type="http://schemas.openxmlformats.org/officeDocument/2006/relationships/slideLayout" Target="../slideLayouts/slideLayout64.xml"/><Relationship Id="rId9" Type="http://schemas.openxmlformats.org/officeDocument/2006/relationships/slideLayout" Target="../slideLayouts/slideLayout65.xml"/><Relationship Id="rId10" Type="http://schemas.openxmlformats.org/officeDocument/2006/relationships/slideLayout" Target="../slideLayouts/slideLayout66.xml"/></Relationships>
</file>

<file path=ppt/slideMasters/_rels/slideMaster8.xml.rels><?xml version="1.0" encoding="UTF-8" standalone="yes"?>
<Relationships xmlns="http://schemas.openxmlformats.org/package/2006/relationships"><Relationship Id="rId11" Type="http://schemas.openxmlformats.org/officeDocument/2006/relationships/slideLayout" Target="../slideLayouts/slideLayout78.xml"/><Relationship Id="rId12" Type="http://schemas.openxmlformats.org/officeDocument/2006/relationships/theme" Target="../theme/theme8.xml"/><Relationship Id="rId13" Type="http://schemas.openxmlformats.org/officeDocument/2006/relationships/image" Target="../media/image1.png"/><Relationship Id="rId1" Type="http://schemas.openxmlformats.org/officeDocument/2006/relationships/slideLayout" Target="../slideLayouts/slideLayout68.xml"/><Relationship Id="rId2" Type="http://schemas.openxmlformats.org/officeDocument/2006/relationships/slideLayout" Target="../slideLayouts/slideLayout69.xml"/><Relationship Id="rId3" Type="http://schemas.openxmlformats.org/officeDocument/2006/relationships/slideLayout" Target="../slideLayouts/slideLayout70.xml"/><Relationship Id="rId4" Type="http://schemas.openxmlformats.org/officeDocument/2006/relationships/slideLayout" Target="../slideLayouts/slideLayout71.xml"/><Relationship Id="rId5" Type="http://schemas.openxmlformats.org/officeDocument/2006/relationships/slideLayout" Target="../slideLayouts/slideLayout72.xml"/><Relationship Id="rId6" Type="http://schemas.openxmlformats.org/officeDocument/2006/relationships/slideLayout" Target="../slideLayouts/slideLayout73.xml"/><Relationship Id="rId7" Type="http://schemas.openxmlformats.org/officeDocument/2006/relationships/slideLayout" Target="../slideLayouts/slideLayout74.xml"/><Relationship Id="rId8" Type="http://schemas.openxmlformats.org/officeDocument/2006/relationships/slideLayout" Target="../slideLayouts/slideLayout75.xml"/><Relationship Id="rId9" Type="http://schemas.openxmlformats.org/officeDocument/2006/relationships/slideLayout" Target="../slideLayouts/slideLayout76.xml"/><Relationship Id="rId10"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11" Type="http://schemas.openxmlformats.org/officeDocument/2006/relationships/slideLayout" Target="../slideLayouts/slideLayout89.xml"/><Relationship Id="rId12" Type="http://schemas.openxmlformats.org/officeDocument/2006/relationships/slideLayout" Target="../slideLayouts/slideLayout90.xml"/><Relationship Id="rId13" Type="http://schemas.openxmlformats.org/officeDocument/2006/relationships/slideLayout" Target="../slideLayouts/slideLayout91.xml"/><Relationship Id="rId14" Type="http://schemas.openxmlformats.org/officeDocument/2006/relationships/slideLayout" Target="../slideLayouts/slideLayout92.xml"/><Relationship Id="rId15" Type="http://schemas.openxmlformats.org/officeDocument/2006/relationships/theme" Target="../theme/theme9.xml"/><Relationship Id="rId16" Type="http://schemas.openxmlformats.org/officeDocument/2006/relationships/image" Target="../media/image2.png"/><Relationship Id="rId17" Type="http://schemas.openxmlformats.org/officeDocument/2006/relationships/image" Target="../media/image3.png"/><Relationship Id="rId18" Type="http://schemas.openxmlformats.org/officeDocument/2006/relationships/image" Target="../media/image4.png"/><Relationship Id="rId19" Type="http://schemas.openxmlformats.org/officeDocument/2006/relationships/image" Target="../media/image5.emf"/><Relationship Id="rId1" Type="http://schemas.openxmlformats.org/officeDocument/2006/relationships/slideLayout" Target="../slideLayouts/slideLayout79.xml"/><Relationship Id="rId2" Type="http://schemas.openxmlformats.org/officeDocument/2006/relationships/slideLayout" Target="../slideLayouts/slideLayout80.xml"/><Relationship Id="rId3" Type="http://schemas.openxmlformats.org/officeDocument/2006/relationships/slideLayout" Target="../slideLayouts/slideLayout81.xml"/><Relationship Id="rId4" Type="http://schemas.openxmlformats.org/officeDocument/2006/relationships/slideLayout" Target="../slideLayouts/slideLayout82.xml"/><Relationship Id="rId5" Type="http://schemas.openxmlformats.org/officeDocument/2006/relationships/slideLayout" Target="../slideLayouts/slideLayout83.xml"/><Relationship Id="rId6" Type="http://schemas.openxmlformats.org/officeDocument/2006/relationships/slideLayout" Target="../slideLayouts/slideLayout84.xml"/><Relationship Id="rId7" Type="http://schemas.openxmlformats.org/officeDocument/2006/relationships/slideLayout" Target="../slideLayouts/slideLayout85.xml"/><Relationship Id="rId8" Type="http://schemas.openxmlformats.org/officeDocument/2006/relationships/slideLayout" Target="../slideLayouts/slideLayout86.xml"/><Relationship Id="rId9" Type="http://schemas.openxmlformats.org/officeDocument/2006/relationships/slideLayout" Target="../slideLayouts/slideLayout87.xml"/><Relationship Id="rId10"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11" Type="http://schemas.openxmlformats.org/officeDocument/2006/relationships/slideLayout" Target="../slideLayouts/slideLayout103.xml"/><Relationship Id="rId12" Type="http://schemas.openxmlformats.org/officeDocument/2006/relationships/theme" Target="../theme/theme10.xml"/><Relationship Id="rId13" Type="http://schemas.openxmlformats.org/officeDocument/2006/relationships/image" Target="../media/image1.png"/><Relationship Id="rId1" Type="http://schemas.openxmlformats.org/officeDocument/2006/relationships/slideLayout" Target="../slideLayouts/slideLayout93.xml"/><Relationship Id="rId2" Type="http://schemas.openxmlformats.org/officeDocument/2006/relationships/slideLayout" Target="../slideLayouts/slideLayout94.xml"/><Relationship Id="rId3" Type="http://schemas.openxmlformats.org/officeDocument/2006/relationships/slideLayout" Target="../slideLayouts/slideLayout95.xml"/><Relationship Id="rId4" Type="http://schemas.openxmlformats.org/officeDocument/2006/relationships/slideLayout" Target="../slideLayouts/slideLayout96.xml"/><Relationship Id="rId5" Type="http://schemas.openxmlformats.org/officeDocument/2006/relationships/slideLayout" Target="../slideLayouts/slideLayout97.xml"/><Relationship Id="rId6" Type="http://schemas.openxmlformats.org/officeDocument/2006/relationships/slideLayout" Target="../slideLayouts/slideLayout98.xml"/><Relationship Id="rId7" Type="http://schemas.openxmlformats.org/officeDocument/2006/relationships/slideLayout" Target="../slideLayouts/slideLayout99.xml"/><Relationship Id="rId8" Type="http://schemas.openxmlformats.org/officeDocument/2006/relationships/slideLayout" Target="../slideLayouts/slideLayout100.xml"/><Relationship Id="rId9" Type="http://schemas.openxmlformats.org/officeDocument/2006/relationships/slideLayout" Target="../slideLayouts/slideLayout101.xml"/><Relationship Id="rId10" Type="http://schemas.openxmlformats.org/officeDocument/2006/relationships/slideLayout" Target="../slideLayouts/slideLayout102.xml"/></Relationships>
</file>

<file path=ppt/slideMasters/_rels/slideMaster11.xml.rels><?xml version="1.0" encoding="UTF-8" standalone="yes"?>
<Relationships xmlns="http://schemas.openxmlformats.org/package/2006/relationships"><Relationship Id="rId11" Type="http://schemas.openxmlformats.org/officeDocument/2006/relationships/slideLayout" Target="../slideLayouts/slideLayout114.xml"/><Relationship Id="rId12" Type="http://schemas.openxmlformats.org/officeDocument/2006/relationships/theme" Target="../theme/theme11.xml"/><Relationship Id="rId13" Type="http://schemas.openxmlformats.org/officeDocument/2006/relationships/image" Target="../media/image1.png"/><Relationship Id="rId1" Type="http://schemas.openxmlformats.org/officeDocument/2006/relationships/slideLayout" Target="../slideLayouts/slideLayout104.xml"/><Relationship Id="rId2" Type="http://schemas.openxmlformats.org/officeDocument/2006/relationships/slideLayout" Target="../slideLayouts/slideLayout105.xml"/><Relationship Id="rId3" Type="http://schemas.openxmlformats.org/officeDocument/2006/relationships/slideLayout" Target="../slideLayouts/slideLayout106.xml"/><Relationship Id="rId4" Type="http://schemas.openxmlformats.org/officeDocument/2006/relationships/slideLayout" Target="../slideLayouts/slideLayout107.xml"/><Relationship Id="rId5" Type="http://schemas.openxmlformats.org/officeDocument/2006/relationships/slideLayout" Target="../slideLayouts/slideLayout108.xml"/><Relationship Id="rId6" Type="http://schemas.openxmlformats.org/officeDocument/2006/relationships/slideLayout" Target="../slideLayouts/slideLayout109.xml"/><Relationship Id="rId7" Type="http://schemas.openxmlformats.org/officeDocument/2006/relationships/slideLayout" Target="../slideLayouts/slideLayout110.xml"/><Relationship Id="rId8" Type="http://schemas.openxmlformats.org/officeDocument/2006/relationships/slideLayout" Target="../slideLayouts/slideLayout111.xml"/><Relationship Id="rId9" Type="http://schemas.openxmlformats.org/officeDocument/2006/relationships/slideLayout" Target="../slideLayouts/slideLayout112.xml"/><Relationship Id="rId10" Type="http://schemas.openxmlformats.org/officeDocument/2006/relationships/slideLayout" Target="../slideLayouts/slideLayout113.xml"/></Relationships>
</file>

<file path=ppt/slideMasters/_rels/slideMaster12.xml.rels><?xml version="1.0" encoding="UTF-8" standalone="yes"?>
<Relationships xmlns="http://schemas.openxmlformats.org/package/2006/relationships"><Relationship Id="rId11" Type="http://schemas.openxmlformats.org/officeDocument/2006/relationships/slideLayout" Target="../slideLayouts/slideLayout125.xml"/><Relationship Id="rId12" Type="http://schemas.openxmlformats.org/officeDocument/2006/relationships/theme" Target="../theme/theme12.xml"/><Relationship Id="rId13" Type="http://schemas.openxmlformats.org/officeDocument/2006/relationships/image" Target="../media/image1.png"/><Relationship Id="rId1" Type="http://schemas.openxmlformats.org/officeDocument/2006/relationships/slideLayout" Target="../slideLayouts/slideLayout115.xml"/><Relationship Id="rId2" Type="http://schemas.openxmlformats.org/officeDocument/2006/relationships/slideLayout" Target="../slideLayouts/slideLayout116.xml"/><Relationship Id="rId3" Type="http://schemas.openxmlformats.org/officeDocument/2006/relationships/slideLayout" Target="../slideLayouts/slideLayout117.xml"/><Relationship Id="rId4" Type="http://schemas.openxmlformats.org/officeDocument/2006/relationships/slideLayout" Target="../slideLayouts/slideLayout118.xml"/><Relationship Id="rId5" Type="http://schemas.openxmlformats.org/officeDocument/2006/relationships/slideLayout" Target="../slideLayouts/slideLayout119.xml"/><Relationship Id="rId6" Type="http://schemas.openxmlformats.org/officeDocument/2006/relationships/slideLayout" Target="../slideLayouts/slideLayout120.xml"/><Relationship Id="rId7" Type="http://schemas.openxmlformats.org/officeDocument/2006/relationships/slideLayout" Target="../slideLayouts/slideLayout121.xml"/><Relationship Id="rId8" Type="http://schemas.openxmlformats.org/officeDocument/2006/relationships/slideLayout" Target="../slideLayouts/slideLayout122.xml"/><Relationship Id="rId9" Type="http://schemas.openxmlformats.org/officeDocument/2006/relationships/slideLayout" Target="../slideLayouts/slideLayout123.xml"/><Relationship Id="rId10" Type="http://schemas.openxmlformats.org/officeDocument/2006/relationships/slideLayout" Target="../slideLayouts/slideLayout124.xml"/></Relationships>
</file>

<file path=ppt/slideMasters/_rels/slideMaster13.xml.rels><?xml version="1.0" encoding="UTF-8" standalone="yes"?>
<Relationships xmlns="http://schemas.openxmlformats.org/package/2006/relationships"><Relationship Id="rId11" Type="http://schemas.openxmlformats.org/officeDocument/2006/relationships/slideLayout" Target="../slideLayouts/slideLayout136.xml"/><Relationship Id="rId12" Type="http://schemas.openxmlformats.org/officeDocument/2006/relationships/theme" Target="../theme/theme13.xml"/><Relationship Id="rId13" Type="http://schemas.openxmlformats.org/officeDocument/2006/relationships/image" Target="../media/image1.png"/><Relationship Id="rId1" Type="http://schemas.openxmlformats.org/officeDocument/2006/relationships/slideLayout" Target="../slideLayouts/slideLayout126.xml"/><Relationship Id="rId2" Type="http://schemas.openxmlformats.org/officeDocument/2006/relationships/slideLayout" Target="../slideLayouts/slideLayout127.xml"/><Relationship Id="rId3" Type="http://schemas.openxmlformats.org/officeDocument/2006/relationships/slideLayout" Target="../slideLayouts/slideLayout128.xml"/><Relationship Id="rId4" Type="http://schemas.openxmlformats.org/officeDocument/2006/relationships/slideLayout" Target="../slideLayouts/slideLayout129.xml"/><Relationship Id="rId5" Type="http://schemas.openxmlformats.org/officeDocument/2006/relationships/slideLayout" Target="../slideLayouts/slideLayout130.xml"/><Relationship Id="rId6" Type="http://schemas.openxmlformats.org/officeDocument/2006/relationships/slideLayout" Target="../slideLayouts/slideLayout131.xml"/><Relationship Id="rId7" Type="http://schemas.openxmlformats.org/officeDocument/2006/relationships/slideLayout" Target="../slideLayouts/slideLayout132.xml"/><Relationship Id="rId8" Type="http://schemas.openxmlformats.org/officeDocument/2006/relationships/slideLayout" Target="../slideLayouts/slideLayout133.xml"/><Relationship Id="rId9" Type="http://schemas.openxmlformats.org/officeDocument/2006/relationships/slideLayout" Target="../slideLayouts/slideLayout134.xml"/><Relationship Id="rId10" Type="http://schemas.openxmlformats.org/officeDocument/2006/relationships/slideLayout" Target="../slideLayouts/slideLayout135.xml"/></Relationships>
</file>

<file path=ppt/slideMasters/_rels/slideMaster14.xml.rels><?xml version="1.0" encoding="UTF-8" standalone="yes"?>
<Relationships xmlns="http://schemas.openxmlformats.org/package/2006/relationships"><Relationship Id="rId11" Type="http://schemas.openxmlformats.org/officeDocument/2006/relationships/slideLayout" Target="../slideLayouts/slideLayout147.xml"/><Relationship Id="rId12" Type="http://schemas.openxmlformats.org/officeDocument/2006/relationships/theme" Target="../theme/theme14.xml"/><Relationship Id="rId13" Type="http://schemas.openxmlformats.org/officeDocument/2006/relationships/image" Target="../media/image1.png"/><Relationship Id="rId1" Type="http://schemas.openxmlformats.org/officeDocument/2006/relationships/slideLayout" Target="../slideLayouts/slideLayout137.xml"/><Relationship Id="rId2" Type="http://schemas.openxmlformats.org/officeDocument/2006/relationships/slideLayout" Target="../slideLayouts/slideLayout138.xml"/><Relationship Id="rId3" Type="http://schemas.openxmlformats.org/officeDocument/2006/relationships/slideLayout" Target="../slideLayouts/slideLayout139.xml"/><Relationship Id="rId4" Type="http://schemas.openxmlformats.org/officeDocument/2006/relationships/slideLayout" Target="../slideLayouts/slideLayout140.xml"/><Relationship Id="rId5" Type="http://schemas.openxmlformats.org/officeDocument/2006/relationships/slideLayout" Target="../slideLayouts/slideLayout141.xml"/><Relationship Id="rId6" Type="http://schemas.openxmlformats.org/officeDocument/2006/relationships/slideLayout" Target="../slideLayouts/slideLayout142.xml"/><Relationship Id="rId7" Type="http://schemas.openxmlformats.org/officeDocument/2006/relationships/slideLayout" Target="../slideLayouts/slideLayout143.xml"/><Relationship Id="rId8" Type="http://schemas.openxmlformats.org/officeDocument/2006/relationships/slideLayout" Target="../slideLayouts/slideLayout144.xml"/><Relationship Id="rId9" Type="http://schemas.openxmlformats.org/officeDocument/2006/relationships/slideLayout" Target="../slideLayouts/slideLayout145.xml"/><Relationship Id="rId10" Type="http://schemas.openxmlformats.org/officeDocument/2006/relationships/slideLayout" Target="../slideLayouts/slideLayout146.xml"/></Relationships>
</file>

<file path=ppt/slideMasters/_rels/slideMaster15.xml.rels><?xml version="1.0" encoding="UTF-8" standalone="yes"?>
<Relationships xmlns="http://schemas.openxmlformats.org/package/2006/relationships"><Relationship Id="rId11" Type="http://schemas.openxmlformats.org/officeDocument/2006/relationships/slideLayout" Target="../slideLayouts/slideLayout158.xml"/><Relationship Id="rId12" Type="http://schemas.openxmlformats.org/officeDocument/2006/relationships/theme" Target="../theme/theme15.xml"/><Relationship Id="rId13" Type="http://schemas.openxmlformats.org/officeDocument/2006/relationships/image" Target="../media/image1.png"/><Relationship Id="rId1" Type="http://schemas.openxmlformats.org/officeDocument/2006/relationships/slideLayout" Target="../slideLayouts/slideLayout148.xml"/><Relationship Id="rId2" Type="http://schemas.openxmlformats.org/officeDocument/2006/relationships/slideLayout" Target="../slideLayouts/slideLayout149.xml"/><Relationship Id="rId3" Type="http://schemas.openxmlformats.org/officeDocument/2006/relationships/slideLayout" Target="../slideLayouts/slideLayout150.xml"/><Relationship Id="rId4" Type="http://schemas.openxmlformats.org/officeDocument/2006/relationships/slideLayout" Target="../slideLayouts/slideLayout151.xml"/><Relationship Id="rId5" Type="http://schemas.openxmlformats.org/officeDocument/2006/relationships/slideLayout" Target="../slideLayouts/slideLayout152.xml"/><Relationship Id="rId6" Type="http://schemas.openxmlformats.org/officeDocument/2006/relationships/slideLayout" Target="../slideLayouts/slideLayout153.xml"/><Relationship Id="rId7" Type="http://schemas.openxmlformats.org/officeDocument/2006/relationships/slideLayout" Target="../slideLayouts/slideLayout154.xml"/><Relationship Id="rId8" Type="http://schemas.openxmlformats.org/officeDocument/2006/relationships/slideLayout" Target="../slideLayouts/slideLayout155.xml"/><Relationship Id="rId9" Type="http://schemas.openxmlformats.org/officeDocument/2006/relationships/slideLayout" Target="../slideLayouts/slideLayout156.xml"/><Relationship Id="rId10" Type="http://schemas.openxmlformats.org/officeDocument/2006/relationships/slideLayout" Target="../slideLayouts/slideLayout157.xml"/></Relationships>
</file>

<file path=ppt/slideMasters/_rels/slideMaster16.xml.rels><?xml version="1.0" encoding="UTF-8" standalone="yes"?>
<Relationships xmlns="http://schemas.openxmlformats.org/package/2006/relationships"><Relationship Id="rId11" Type="http://schemas.openxmlformats.org/officeDocument/2006/relationships/slideLayout" Target="../slideLayouts/slideLayout169.xml"/><Relationship Id="rId12" Type="http://schemas.openxmlformats.org/officeDocument/2006/relationships/theme" Target="../theme/theme16.xml"/><Relationship Id="rId13" Type="http://schemas.openxmlformats.org/officeDocument/2006/relationships/image" Target="../media/image1.png"/><Relationship Id="rId1" Type="http://schemas.openxmlformats.org/officeDocument/2006/relationships/slideLayout" Target="../slideLayouts/slideLayout159.xml"/><Relationship Id="rId2" Type="http://schemas.openxmlformats.org/officeDocument/2006/relationships/slideLayout" Target="../slideLayouts/slideLayout160.xml"/><Relationship Id="rId3" Type="http://schemas.openxmlformats.org/officeDocument/2006/relationships/slideLayout" Target="../slideLayouts/slideLayout161.xml"/><Relationship Id="rId4" Type="http://schemas.openxmlformats.org/officeDocument/2006/relationships/slideLayout" Target="../slideLayouts/slideLayout162.xml"/><Relationship Id="rId5" Type="http://schemas.openxmlformats.org/officeDocument/2006/relationships/slideLayout" Target="../slideLayouts/slideLayout163.xml"/><Relationship Id="rId6" Type="http://schemas.openxmlformats.org/officeDocument/2006/relationships/slideLayout" Target="../slideLayouts/slideLayout164.xml"/><Relationship Id="rId7" Type="http://schemas.openxmlformats.org/officeDocument/2006/relationships/slideLayout" Target="../slideLayouts/slideLayout165.xml"/><Relationship Id="rId8" Type="http://schemas.openxmlformats.org/officeDocument/2006/relationships/slideLayout" Target="../slideLayouts/slideLayout166.xml"/><Relationship Id="rId9" Type="http://schemas.openxmlformats.org/officeDocument/2006/relationships/slideLayout" Target="../slideLayouts/slideLayout167.xml"/><Relationship Id="rId10" Type="http://schemas.openxmlformats.org/officeDocument/2006/relationships/slideLayout" Target="../slideLayouts/slideLayout168.xml"/></Relationships>
</file>

<file path=ppt/slideMasters/_rels/slideMaster17.xml.rels><?xml version="1.0" encoding="UTF-8" standalone="yes"?>
<Relationships xmlns="http://schemas.openxmlformats.org/package/2006/relationships"><Relationship Id="rId11" Type="http://schemas.openxmlformats.org/officeDocument/2006/relationships/slideLayout" Target="../slideLayouts/slideLayout180.xml"/><Relationship Id="rId12" Type="http://schemas.openxmlformats.org/officeDocument/2006/relationships/theme" Target="../theme/theme17.xml"/><Relationship Id="rId13" Type="http://schemas.openxmlformats.org/officeDocument/2006/relationships/image" Target="../media/image1.png"/><Relationship Id="rId1" Type="http://schemas.openxmlformats.org/officeDocument/2006/relationships/slideLayout" Target="../slideLayouts/slideLayout170.xml"/><Relationship Id="rId2" Type="http://schemas.openxmlformats.org/officeDocument/2006/relationships/slideLayout" Target="../slideLayouts/slideLayout171.xml"/><Relationship Id="rId3" Type="http://schemas.openxmlformats.org/officeDocument/2006/relationships/slideLayout" Target="../slideLayouts/slideLayout172.xml"/><Relationship Id="rId4" Type="http://schemas.openxmlformats.org/officeDocument/2006/relationships/slideLayout" Target="../slideLayouts/slideLayout173.xml"/><Relationship Id="rId5" Type="http://schemas.openxmlformats.org/officeDocument/2006/relationships/slideLayout" Target="../slideLayouts/slideLayout174.xml"/><Relationship Id="rId6" Type="http://schemas.openxmlformats.org/officeDocument/2006/relationships/slideLayout" Target="../slideLayouts/slideLayout175.xml"/><Relationship Id="rId7" Type="http://schemas.openxmlformats.org/officeDocument/2006/relationships/slideLayout" Target="../slideLayouts/slideLayout176.xml"/><Relationship Id="rId8" Type="http://schemas.openxmlformats.org/officeDocument/2006/relationships/slideLayout" Target="../slideLayouts/slideLayout177.xml"/><Relationship Id="rId9" Type="http://schemas.openxmlformats.org/officeDocument/2006/relationships/slideLayout" Target="../slideLayouts/slideLayout178.xml"/><Relationship Id="rId10" Type="http://schemas.openxmlformats.org/officeDocument/2006/relationships/slideLayout" Target="../slideLayouts/slideLayout179.xml"/></Relationships>
</file>

<file path=ppt/slideMasters/_rels/slideMaster18.xml.rels><?xml version="1.0" encoding="UTF-8" standalone="yes"?>
<Relationships xmlns="http://schemas.openxmlformats.org/package/2006/relationships"><Relationship Id="rId11" Type="http://schemas.openxmlformats.org/officeDocument/2006/relationships/slideLayout" Target="../slideLayouts/slideLayout191.xml"/><Relationship Id="rId12" Type="http://schemas.openxmlformats.org/officeDocument/2006/relationships/theme" Target="../theme/theme18.xml"/><Relationship Id="rId13" Type="http://schemas.openxmlformats.org/officeDocument/2006/relationships/image" Target="../media/image1.png"/><Relationship Id="rId1" Type="http://schemas.openxmlformats.org/officeDocument/2006/relationships/slideLayout" Target="../slideLayouts/slideLayout181.xml"/><Relationship Id="rId2" Type="http://schemas.openxmlformats.org/officeDocument/2006/relationships/slideLayout" Target="../slideLayouts/slideLayout182.xml"/><Relationship Id="rId3" Type="http://schemas.openxmlformats.org/officeDocument/2006/relationships/slideLayout" Target="../slideLayouts/slideLayout183.xml"/><Relationship Id="rId4" Type="http://schemas.openxmlformats.org/officeDocument/2006/relationships/slideLayout" Target="../slideLayouts/slideLayout184.xml"/><Relationship Id="rId5" Type="http://schemas.openxmlformats.org/officeDocument/2006/relationships/slideLayout" Target="../slideLayouts/slideLayout185.xml"/><Relationship Id="rId6" Type="http://schemas.openxmlformats.org/officeDocument/2006/relationships/slideLayout" Target="../slideLayouts/slideLayout186.xml"/><Relationship Id="rId7" Type="http://schemas.openxmlformats.org/officeDocument/2006/relationships/slideLayout" Target="../slideLayouts/slideLayout187.xml"/><Relationship Id="rId8" Type="http://schemas.openxmlformats.org/officeDocument/2006/relationships/slideLayout" Target="../slideLayouts/slideLayout188.xml"/><Relationship Id="rId9" Type="http://schemas.openxmlformats.org/officeDocument/2006/relationships/slideLayout" Target="../slideLayouts/slideLayout189.xml"/><Relationship Id="rId10" Type="http://schemas.openxmlformats.org/officeDocument/2006/relationships/slideLayout" Target="../slideLayouts/slideLayout190.xml"/></Relationships>
</file>

<file path=ppt/slideMasters/_rels/slideMaster19.xml.rels><?xml version="1.0" encoding="UTF-8" standalone="yes"?>
<Relationships xmlns="http://schemas.openxmlformats.org/package/2006/relationships"><Relationship Id="rId11" Type="http://schemas.openxmlformats.org/officeDocument/2006/relationships/slideLayout" Target="../slideLayouts/slideLayout202.xml"/><Relationship Id="rId12" Type="http://schemas.openxmlformats.org/officeDocument/2006/relationships/theme" Target="../theme/theme19.xml"/><Relationship Id="rId13" Type="http://schemas.openxmlformats.org/officeDocument/2006/relationships/image" Target="../media/image1.png"/><Relationship Id="rId1" Type="http://schemas.openxmlformats.org/officeDocument/2006/relationships/slideLayout" Target="../slideLayouts/slideLayout192.xml"/><Relationship Id="rId2" Type="http://schemas.openxmlformats.org/officeDocument/2006/relationships/slideLayout" Target="../slideLayouts/slideLayout193.xml"/><Relationship Id="rId3" Type="http://schemas.openxmlformats.org/officeDocument/2006/relationships/slideLayout" Target="../slideLayouts/slideLayout194.xml"/><Relationship Id="rId4" Type="http://schemas.openxmlformats.org/officeDocument/2006/relationships/slideLayout" Target="../slideLayouts/slideLayout195.xml"/><Relationship Id="rId5" Type="http://schemas.openxmlformats.org/officeDocument/2006/relationships/slideLayout" Target="../slideLayouts/slideLayout196.xml"/><Relationship Id="rId6" Type="http://schemas.openxmlformats.org/officeDocument/2006/relationships/slideLayout" Target="../slideLayouts/slideLayout197.xml"/><Relationship Id="rId7" Type="http://schemas.openxmlformats.org/officeDocument/2006/relationships/slideLayout" Target="../slideLayouts/slideLayout198.xml"/><Relationship Id="rId8" Type="http://schemas.openxmlformats.org/officeDocument/2006/relationships/slideLayout" Target="../slideLayouts/slideLayout199.xml"/><Relationship Id="rId9" Type="http://schemas.openxmlformats.org/officeDocument/2006/relationships/slideLayout" Target="../slideLayouts/slideLayout200.xml"/><Relationship Id="rId10" Type="http://schemas.openxmlformats.org/officeDocument/2006/relationships/slideLayout" Target="../slideLayouts/slideLayout201.xml"/></Relationships>
</file>

<file path=ppt/slideMasters/_rels/slideMaster20.xml.rels><?xml version="1.0" encoding="UTF-8" standalone="yes"?>
<Relationships xmlns="http://schemas.openxmlformats.org/package/2006/relationships"><Relationship Id="rId11" Type="http://schemas.openxmlformats.org/officeDocument/2006/relationships/slideLayout" Target="../slideLayouts/slideLayout213.xml"/><Relationship Id="rId12" Type="http://schemas.openxmlformats.org/officeDocument/2006/relationships/theme" Target="../theme/theme20.xml"/><Relationship Id="rId13" Type="http://schemas.openxmlformats.org/officeDocument/2006/relationships/image" Target="../media/image1.png"/><Relationship Id="rId1" Type="http://schemas.openxmlformats.org/officeDocument/2006/relationships/slideLayout" Target="../slideLayouts/slideLayout203.xml"/><Relationship Id="rId2" Type="http://schemas.openxmlformats.org/officeDocument/2006/relationships/slideLayout" Target="../slideLayouts/slideLayout204.xml"/><Relationship Id="rId3" Type="http://schemas.openxmlformats.org/officeDocument/2006/relationships/slideLayout" Target="../slideLayouts/slideLayout205.xml"/><Relationship Id="rId4" Type="http://schemas.openxmlformats.org/officeDocument/2006/relationships/slideLayout" Target="../slideLayouts/slideLayout206.xml"/><Relationship Id="rId5" Type="http://schemas.openxmlformats.org/officeDocument/2006/relationships/slideLayout" Target="../slideLayouts/slideLayout207.xml"/><Relationship Id="rId6" Type="http://schemas.openxmlformats.org/officeDocument/2006/relationships/slideLayout" Target="../slideLayouts/slideLayout208.xml"/><Relationship Id="rId7" Type="http://schemas.openxmlformats.org/officeDocument/2006/relationships/slideLayout" Target="../slideLayouts/slideLayout209.xml"/><Relationship Id="rId8" Type="http://schemas.openxmlformats.org/officeDocument/2006/relationships/slideLayout" Target="../slideLayouts/slideLayout210.xml"/><Relationship Id="rId9" Type="http://schemas.openxmlformats.org/officeDocument/2006/relationships/slideLayout" Target="../slideLayouts/slideLayout211.xml"/><Relationship Id="rId10" Type="http://schemas.openxmlformats.org/officeDocument/2006/relationships/slideLayout" Target="../slideLayouts/slideLayout212.xml"/></Relationships>
</file>

<file path=ppt/slideMasters/_rels/slideMaster21.xml.rels><?xml version="1.0" encoding="UTF-8" standalone="yes"?>
<Relationships xmlns="http://schemas.openxmlformats.org/package/2006/relationships"><Relationship Id="rId11" Type="http://schemas.openxmlformats.org/officeDocument/2006/relationships/slideLayout" Target="../slideLayouts/slideLayout224.xml"/><Relationship Id="rId12" Type="http://schemas.openxmlformats.org/officeDocument/2006/relationships/theme" Target="../theme/theme21.xml"/><Relationship Id="rId13" Type="http://schemas.openxmlformats.org/officeDocument/2006/relationships/image" Target="../media/image1.png"/><Relationship Id="rId1" Type="http://schemas.openxmlformats.org/officeDocument/2006/relationships/slideLayout" Target="../slideLayouts/slideLayout214.xml"/><Relationship Id="rId2" Type="http://schemas.openxmlformats.org/officeDocument/2006/relationships/slideLayout" Target="../slideLayouts/slideLayout215.xml"/><Relationship Id="rId3" Type="http://schemas.openxmlformats.org/officeDocument/2006/relationships/slideLayout" Target="../slideLayouts/slideLayout216.xml"/><Relationship Id="rId4" Type="http://schemas.openxmlformats.org/officeDocument/2006/relationships/slideLayout" Target="../slideLayouts/slideLayout217.xml"/><Relationship Id="rId5" Type="http://schemas.openxmlformats.org/officeDocument/2006/relationships/slideLayout" Target="../slideLayouts/slideLayout218.xml"/><Relationship Id="rId6" Type="http://schemas.openxmlformats.org/officeDocument/2006/relationships/slideLayout" Target="../slideLayouts/slideLayout219.xml"/><Relationship Id="rId7" Type="http://schemas.openxmlformats.org/officeDocument/2006/relationships/slideLayout" Target="../slideLayouts/slideLayout220.xml"/><Relationship Id="rId8" Type="http://schemas.openxmlformats.org/officeDocument/2006/relationships/slideLayout" Target="../slideLayouts/slideLayout221.xml"/><Relationship Id="rId9" Type="http://schemas.openxmlformats.org/officeDocument/2006/relationships/slideLayout" Target="../slideLayouts/slideLayout222.xml"/><Relationship Id="rId10" Type="http://schemas.openxmlformats.org/officeDocument/2006/relationships/slideLayout" Target="../slideLayouts/slideLayout223.xml"/></Relationships>
</file>

<file path=ppt/slideMasters/_rels/slideMaster22.xml.rels><?xml version="1.0" encoding="UTF-8" standalone="yes"?>
<Relationships xmlns="http://schemas.openxmlformats.org/package/2006/relationships"><Relationship Id="rId11" Type="http://schemas.openxmlformats.org/officeDocument/2006/relationships/slideLayout" Target="../slideLayouts/slideLayout235.xml"/><Relationship Id="rId12" Type="http://schemas.openxmlformats.org/officeDocument/2006/relationships/theme" Target="../theme/theme22.xml"/><Relationship Id="rId13" Type="http://schemas.openxmlformats.org/officeDocument/2006/relationships/image" Target="../media/image1.png"/><Relationship Id="rId1" Type="http://schemas.openxmlformats.org/officeDocument/2006/relationships/slideLayout" Target="../slideLayouts/slideLayout225.xml"/><Relationship Id="rId2" Type="http://schemas.openxmlformats.org/officeDocument/2006/relationships/slideLayout" Target="../slideLayouts/slideLayout226.xml"/><Relationship Id="rId3" Type="http://schemas.openxmlformats.org/officeDocument/2006/relationships/slideLayout" Target="../slideLayouts/slideLayout227.xml"/><Relationship Id="rId4" Type="http://schemas.openxmlformats.org/officeDocument/2006/relationships/slideLayout" Target="../slideLayouts/slideLayout228.xml"/><Relationship Id="rId5" Type="http://schemas.openxmlformats.org/officeDocument/2006/relationships/slideLayout" Target="../slideLayouts/slideLayout229.xml"/><Relationship Id="rId6" Type="http://schemas.openxmlformats.org/officeDocument/2006/relationships/slideLayout" Target="../slideLayouts/slideLayout230.xml"/><Relationship Id="rId7" Type="http://schemas.openxmlformats.org/officeDocument/2006/relationships/slideLayout" Target="../slideLayouts/slideLayout231.xml"/><Relationship Id="rId8" Type="http://schemas.openxmlformats.org/officeDocument/2006/relationships/slideLayout" Target="../slideLayouts/slideLayout232.xml"/><Relationship Id="rId9" Type="http://schemas.openxmlformats.org/officeDocument/2006/relationships/slideLayout" Target="../slideLayouts/slideLayout233.xml"/><Relationship Id="rId10" Type="http://schemas.openxmlformats.org/officeDocument/2006/relationships/slideLayout" Target="../slideLayouts/slideLayout234.xml"/></Relationships>
</file>

<file path=ppt/slideMasters/_rels/slideMaster23.xml.rels><?xml version="1.0" encoding="UTF-8" standalone="yes"?>
<Relationships xmlns="http://schemas.openxmlformats.org/package/2006/relationships"><Relationship Id="rId11" Type="http://schemas.openxmlformats.org/officeDocument/2006/relationships/slideLayout" Target="../slideLayouts/slideLayout246.xml"/><Relationship Id="rId12" Type="http://schemas.openxmlformats.org/officeDocument/2006/relationships/theme" Target="../theme/theme23.xml"/><Relationship Id="rId13" Type="http://schemas.openxmlformats.org/officeDocument/2006/relationships/image" Target="../media/image1.png"/><Relationship Id="rId1" Type="http://schemas.openxmlformats.org/officeDocument/2006/relationships/slideLayout" Target="../slideLayouts/slideLayout236.xml"/><Relationship Id="rId2" Type="http://schemas.openxmlformats.org/officeDocument/2006/relationships/slideLayout" Target="../slideLayouts/slideLayout237.xml"/><Relationship Id="rId3" Type="http://schemas.openxmlformats.org/officeDocument/2006/relationships/slideLayout" Target="../slideLayouts/slideLayout238.xml"/><Relationship Id="rId4" Type="http://schemas.openxmlformats.org/officeDocument/2006/relationships/slideLayout" Target="../slideLayouts/slideLayout239.xml"/><Relationship Id="rId5" Type="http://schemas.openxmlformats.org/officeDocument/2006/relationships/slideLayout" Target="../slideLayouts/slideLayout240.xml"/><Relationship Id="rId6" Type="http://schemas.openxmlformats.org/officeDocument/2006/relationships/slideLayout" Target="../slideLayouts/slideLayout241.xml"/><Relationship Id="rId7" Type="http://schemas.openxmlformats.org/officeDocument/2006/relationships/slideLayout" Target="../slideLayouts/slideLayout242.xml"/><Relationship Id="rId8" Type="http://schemas.openxmlformats.org/officeDocument/2006/relationships/slideLayout" Target="../slideLayouts/slideLayout243.xml"/><Relationship Id="rId9" Type="http://schemas.openxmlformats.org/officeDocument/2006/relationships/slideLayout" Target="../slideLayouts/slideLayout244.xml"/><Relationship Id="rId10" Type="http://schemas.openxmlformats.org/officeDocument/2006/relationships/slideLayout" Target="../slideLayouts/slideLayout245.xml"/></Relationships>
</file>

<file path=ppt/slideMasters/_rels/slideMaster24.xml.rels><?xml version="1.0" encoding="UTF-8" standalone="yes"?>
<Relationships xmlns="http://schemas.openxmlformats.org/package/2006/relationships"><Relationship Id="rId11" Type="http://schemas.openxmlformats.org/officeDocument/2006/relationships/slideLayout" Target="../slideLayouts/slideLayout257.xml"/><Relationship Id="rId12" Type="http://schemas.openxmlformats.org/officeDocument/2006/relationships/theme" Target="../theme/theme24.xml"/><Relationship Id="rId13" Type="http://schemas.openxmlformats.org/officeDocument/2006/relationships/image" Target="../media/image1.png"/><Relationship Id="rId1" Type="http://schemas.openxmlformats.org/officeDocument/2006/relationships/slideLayout" Target="../slideLayouts/slideLayout247.xml"/><Relationship Id="rId2" Type="http://schemas.openxmlformats.org/officeDocument/2006/relationships/slideLayout" Target="../slideLayouts/slideLayout248.xml"/><Relationship Id="rId3" Type="http://schemas.openxmlformats.org/officeDocument/2006/relationships/slideLayout" Target="../slideLayouts/slideLayout249.xml"/><Relationship Id="rId4" Type="http://schemas.openxmlformats.org/officeDocument/2006/relationships/slideLayout" Target="../slideLayouts/slideLayout250.xml"/><Relationship Id="rId5" Type="http://schemas.openxmlformats.org/officeDocument/2006/relationships/slideLayout" Target="../slideLayouts/slideLayout251.xml"/><Relationship Id="rId6" Type="http://schemas.openxmlformats.org/officeDocument/2006/relationships/slideLayout" Target="../slideLayouts/slideLayout252.xml"/><Relationship Id="rId7" Type="http://schemas.openxmlformats.org/officeDocument/2006/relationships/slideLayout" Target="../slideLayouts/slideLayout253.xml"/><Relationship Id="rId8" Type="http://schemas.openxmlformats.org/officeDocument/2006/relationships/slideLayout" Target="../slideLayouts/slideLayout254.xml"/><Relationship Id="rId9" Type="http://schemas.openxmlformats.org/officeDocument/2006/relationships/slideLayout" Target="../slideLayouts/slideLayout255.xml"/><Relationship Id="rId10" Type="http://schemas.openxmlformats.org/officeDocument/2006/relationships/slideLayout" Target="../slideLayouts/slideLayout256.xml"/></Relationships>
</file>

<file path=ppt/slideMasters/_rels/slideMaster25.xml.rels><?xml version="1.0" encoding="UTF-8" standalone="yes"?>
<Relationships xmlns="http://schemas.openxmlformats.org/package/2006/relationships"><Relationship Id="rId11" Type="http://schemas.openxmlformats.org/officeDocument/2006/relationships/slideLayout" Target="../slideLayouts/slideLayout268.xml"/><Relationship Id="rId12" Type="http://schemas.openxmlformats.org/officeDocument/2006/relationships/theme" Target="../theme/theme25.xml"/><Relationship Id="rId13" Type="http://schemas.openxmlformats.org/officeDocument/2006/relationships/image" Target="../media/image1.png"/><Relationship Id="rId1" Type="http://schemas.openxmlformats.org/officeDocument/2006/relationships/slideLayout" Target="../slideLayouts/slideLayout258.xml"/><Relationship Id="rId2" Type="http://schemas.openxmlformats.org/officeDocument/2006/relationships/slideLayout" Target="../slideLayouts/slideLayout259.xml"/><Relationship Id="rId3" Type="http://schemas.openxmlformats.org/officeDocument/2006/relationships/slideLayout" Target="../slideLayouts/slideLayout260.xml"/><Relationship Id="rId4" Type="http://schemas.openxmlformats.org/officeDocument/2006/relationships/slideLayout" Target="../slideLayouts/slideLayout261.xml"/><Relationship Id="rId5" Type="http://schemas.openxmlformats.org/officeDocument/2006/relationships/slideLayout" Target="../slideLayouts/slideLayout262.xml"/><Relationship Id="rId6" Type="http://schemas.openxmlformats.org/officeDocument/2006/relationships/slideLayout" Target="../slideLayouts/slideLayout263.xml"/><Relationship Id="rId7" Type="http://schemas.openxmlformats.org/officeDocument/2006/relationships/slideLayout" Target="../slideLayouts/slideLayout264.xml"/><Relationship Id="rId8" Type="http://schemas.openxmlformats.org/officeDocument/2006/relationships/slideLayout" Target="../slideLayouts/slideLayout265.xml"/><Relationship Id="rId9" Type="http://schemas.openxmlformats.org/officeDocument/2006/relationships/slideLayout" Target="../slideLayouts/slideLayout266.xml"/><Relationship Id="rId10" Type="http://schemas.openxmlformats.org/officeDocument/2006/relationships/slideLayout" Target="../slideLayouts/slideLayout267.xml"/></Relationships>
</file>

<file path=ppt/slideMasters/_rels/slideMaster26.xml.rels><?xml version="1.0" encoding="UTF-8" standalone="yes"?>
<Relationships xmlns="http://schemas.openxmlformats.org/package/2006/relationships"><Relationship Id="rId11" Type="http://schemas.openxmlformats.org/officeDocument/2006/relationships/slideLayout" Target="../slideLayouts/slideLayout279.xml"/><Relationship Id="rId12" Type="http://schemas.openxmlformats.org/officeDocument/2006/relationships/theme" Target="../theme/theme26.xml"/><Relationship Id="rId13" Type="http://schemas.openxmlformats.org/officeDocument/2006/relationships/image" Target="../media/image1.png"/><Relationship Id="rId1" Type="http://schemas.openxmlformats.org/officeDocument/2006/relationships/slideLayout" Target="../slideLayouts/slideLayout269.xml"/><Relationship Id="rId2" Type="http://schemas.openxmlformats.org/officeDocument/2006/relationships/slideLayout" Target="../slideLayouts/slideLayout270.xml"/><Relationship Id="rId3" Type="http://schemas.openxmlformats.org/officeDocument/2006/relationships/slideLayout" Target="../slideLayouts/slideLayout271.xml"/><Relationship Id="rId4" Type="http://schemas.openxmlformats.org/officeDocument/2006/relationships/slideLayout" Target="../slideLayouts/slideLayout272.xml"/><Relationship Id="rId5" Type="http://schemas.openxmlformats.org/officeDocument/2006/relationships/slideLayout" Target="../slideLayouts/slideLayout273.xml"/><Relationship Id="rId6" Type="http://schemas.openxmlformats.org/officeDocument/2006/relationships/slideLayout" Target="../slideLayouts/slideLayout274.xml"/><Relationship Id="rId7" Type="http://schemas.openxmlformats.org/officeDocument/2006/relationships/slideLayout" Target="../slideLayouts/slideLayout275.xml"/><Relationship Id="rId8" Type="http://schemas.openxmlformats.org/officeDocument/2006/relationships/slideLayout" Target="../slideLayouts/slideLayout276.xml"/><Relationship Id="rId9" Type="http://schemas.openxmlformats.org/officeDocument/2006/relationships/slideLayout" Target="../slideLayouts/slideLayout277.xml"/><Relationship Id="rId10" Type="http://schemas.openxmlformats.org/officeDocument/2006/relationships/slideLayout" Target="../slideLayouts/slideLayout278.xml"/></Relationships>
</file>

<file path=ppt/slideMasters/_rels/slideMaster27.xml.rels><?xml version="1.0" encoding="UTF-8" standalone="yes"?>
<Relationships xmlns="http://schemas.openxmlformats.org/package/2006/relationships"><Relationship Id="rId11" Type="http://schemas.openxmlformats.org/officeDocument/2006/relationships/slideLayout" Target="../slideLayouts/slideLayout290.xml"/><Relationship Id="rId12" Type="http://schemas.openxmlformats.org/officeDocument/2006/relationships/theme" Target="../theme/theme27.xml"/><Relationship Id="rId13" Type="http://schemas.openxmlformats.org/officeDocument/2006/relationships/image" Target="../media/image1.png"/><Relationship Id="rId1" Type="http://schemas.openxmlformats.org/officeDocument/2006/relationships/slideLayout" Target="../slideLayouts/slideLayout280.xml"/><Relationship Id="rId2" Type="http://schemas.openxmlformats.org/officeDocument/2006/relationships/slideLayout" Target="../slideLayouts/slideLayout281.xml"/><Relationship Id="rId3" Type="http://schemas.openxmlformats.org/officeDocument/2006/relationships/slideLayout" Target="../slideLayouts/slideLayout282.xml"/><Relationship Id="rId4" Type="http://schemas.openxmlformats.org/officeDocument/2006/relationships/slideLayout" Target="../slideLayouts/slideLayout283.xml"/><Relationship Id="rId5" Type="http://schemas.openxmlformats.org/officeDocument/2006/relationships/slideLayout" Target="../slideLayouts/slideLayout284.xml"/><Relationship Id="rId6" Type="http://schemas.openxmlformats.org/officeDocument/2006/relationships/slideLayout" Target="../slideLayouts/slideLayout285.xml"/><Relationship Id="rId7" Type="http://schemas.openxmlformats.org/officeDocument/2006/relationships/slideLayout" Target="../slideLayouts/slideLayout286.xml"/><Relationship Id="rId8" Type="http://schemas.openxmlformats.org/officeDocument/2006/relationships/slideLayout" Target="../slideLayouts/slideLayout287.xml"/><Relationship Id="rId9" Type="http://schemas.openxmlformats.org/officeDocument/2006/relationships/slideLayout" Target="../slideLayouts/slideLayout288.xml"/><Relationship Id="rId10" Type="http://schemas.openxmlformats.org/officeDocument/2006/relationships/slideLayout" Target="../slideLayouts/slideLayout289.xml"/></Relationships>
</file>

<file path=ppt/slideMasters/_rels/slideMaster28.xml.rels><?xml version="1.0" encoding="UTF-8" standalone="yes"?>
<Relationships xmlns="http://schemas.openxmlformats.org/package/2006/relationships"><Relationship Id="rId11" Type="http://schemas.openxmlformats.org/officeDocument/2006/relationships/slideLayout" Target="../slideLayouts/slideLayout301.xml"/><Relationship Id="rId12" Type="http://schemas.openxmlformats.org/officeDocument/2006/relationships/theme" Target="../theme/theme28.xml"/><Relationship Id="rId1" Type="http://schemas.openxmlformats.org/officeDocument/2006/relationships/slideLayout" Target="../slideLayouts/slideLayout291.xml"/><Relationship Id="rId2" Type="http://schemas.openxmlformats.org/officeDocument/2006/relationships/slideLayout" Target="../slideLayouts/slideLayout292.xml"/><Relationship Id="rId3" Type="http://schemas.openxmlformats.org/officeDocument/2006/relationships/slideLayout" Target="../slideLayouts/slideLayout293.xml"/><Relationship Id="rId4" Type="http://schemas.openxmlformats.org/officeDocument/2006/relationships/slideLayout" Target="../slideLayouts/slideLayout294.xml"/><Relationship Id="rId5" Type="http://schemas.openxmlformats.org/officeDocument/2006/relationships/slideLayout" Target="../slideLayouts/slideLayout295.xml"/><Relationship Id="rId6" Type="http://schemas.openxmlformats.org/officeDocument/2006/relationships/slideLayout" Target="../slideLayouts/slideLayout296.xml"/><Relationship Id="rId7" Type="http://schemas.openxmlformats.org/officeDocument/2006/relationships/slideLayout" Target="../slideLayouts/slideLayout297.xml"/><Relationship Id="rId8" Type="http://schemas.openxmlformats.org/officeDocument/2006/relationships/slideLayout" Target="../slideLayouts/slideLayout298.xml"/><Relationship Id="rId9" Type="http://schemas.openxmlformats.org/officeDocument/2006/relationships/slideLayout" Target="../slideLayouts/slideLayout299.xml"/><Relationship Id="rId10" Type="http://schemas.openxmlformats.org/officeDocument/2006/relationships/slideLayout" Target="../slideLayouts/slideLayout300.xml"/></Relationships>
</file>

<file path=ppt/slideMasters/_rels/slideMaster29.xml.rels><?xml version="1.0" encoding="UTF-8" standalone="yes"?>
<Relationships xmlns="http://schemas.openxmlformats.org/package/2006/relationships"><Relationship Id="rId11" Type="http://schemas.openxmlformats.org/officeDocument/2006/relationships/slideLayout" Target="../slideLayouts/slideLayout312.xml"/><Relationship Id="rId12" Type="http://schemas.openxmlformats.org/officeDocument/2006/relationships/theme" Target="../theme/theme29.xml"/><Relationship Id="rId1" Type="http://schemas.openxmlformats.org/officeDocument/2006/relationships/slideLayout" Target="../slideLayouts/slideLayout302.xml"/><Relationship Id="rId2" Type="http://schemas.openxmlformats.org/officeDocument/2006/relationships/slideLayout" Target="../slideLayouts/slideLayout303.xml"/><Relationship Id="rId3" Type="http://schemas.openxmlformats.org/officeDocument/2006/relationships/slideLayout" Target="../slideLayouts/slideLayout304.xml"/><Relationship Id="rId4" Type="http://schemas.openxmlformats.org/officeDocument/2006/relationships/slideLayout" Target="../slideLayouts/slideLayout305.xml"/><Relationship Id="rId5" Type="http://schemas.openxmlformats.org/officeDocument/2006/relationships/slideLayout" Target="../slideLayouts/slideLayout306.xml"/><Relationship Id="rId6" Type="http://schemas.openxmlformats.org/officeDocument/2006/relationships/slideLayout" Target="../slideLayouts/slideLayout307.xml"/><Relationship Id="rId7" Type="http://schemas.openxmlformats.org/officeDocument/2006/relationships/slideLayout" Target="../slideLayouts/slideLayout308.xml"/><Relationship Id="rId8" Type="http://schemas.openxmlformats.org/officeDocument/2006/relationships/slideLayout" Target="../slideLayouts/slideLayout309.xml"/><Relationship Id="rId9" Type="http://schemas.openxmlformats.org/officeDocument/2006/relationships/slideLayout" Target="../slideLayouts/slideLayout310.xml"/><Relationship Id="rId10" Type="http://schemas.openxmlformats.org/officeDocument/2006/relationships/slideLayout" Target="../slideLayouts/slideLayout311.xml"/></Relationships>
</file>

<file path=ppt/slideMasters/_rels/slideMaster30.xml.rels><?xml version="1.0" encoding="UTF-8" standalone="yes"?>
<Relationships xmlns="http://schemas.openxmlformats.org/package/2006/relationships"><Relationship Id="rId11" Type="http://schemas.openxmlformats.org/officeDocument/2006/relationships/slideLayout" Target="../slideLayouts/slideLayout323.xml"/><Relationship Id="rId12" Type="http://schemas.openxmlformats.org/officeDocument/2006/relationships/theme" Target="../theme/theme30.xml"/><Relationship Id="rId13" Type="http://schemas.openxmlformats.org/officeDocument/2006/relationships/image" Target="../media/image1.png"/><Relationship Id="rId1" Type="http://schemas.openxmlformats.org/officeDocument/2006/relationships/slideLayout" Target="../slideLayouts/slideLayout313.xml"/><Relationship Id="rId2" Type="http://schemas.openxmlformats.org/officeDocument/2006/relationships/slideLayout" Target="../slideLayouts/slideLayout314.xml"/><Relationship Id="rId3" Type="http://schemas.openxmlformats.org/officeDocument/2006/relationships/slideLayout" Target="../slideLayouts/slideLayout315.xml"/><Relationship Id="rId4" Type="http://schemas.openxmlformats.org/officeDocument/2006/relationships/slideLayout" Target="../slideLayouts/slideLayout316.xml"/><Relationship Id="rId5" Type="http://schemas.openxmlformats.org/officeDocument/2006/relationships/slideLayout" Target="../slideLayouts/slideLayout317.xml"/><Relationship Id="rId6" Type="http://schemas.openxmlformats.org/officeDocument/2006/relationships/slideLayout" Target="../slideLayouts/slideLayout318.xml"/><Relationship Id="rId7" Type="http://schemas.openxmlformats.org/officeDocument/2006/relationships/slideLayout" Target="../slideLayouts/slideLayout319.xml"/><Relationship Id="rId8" Type="http://schemas.openxmlformats.org/officeDocument/2006/relationships/slideLayout" Target="../slideLayouts/slideLayout320.xml"/><Relationship Id="rId9" Type="http://schemas.openxmlformats.org/officeDocument/2006/relationships/slideLayout" Target="../slideLayouts/slideLayout321.xml"/><Relationship Id="rId10" Type="http://schemas.openxmlformats.org/officeDocument/2006/relationships/slideLayout" Target="../slideLayouts/slideLayout322.xml"/></Relationships>
</file>

<file path=ppt/slideMasters/_rels/slideMaster31.xml.rels><?xml version="1.0" encoding="UTF-8" standalone="yes"?>
<Relationships xmlns="http://schemas.openxmlformats.org/package/2006/relationships"><Relationship Id="rId11" Type="http://schemas.openxmlformats.org/officeDocument/2006/relationships/slideLayout" Target="../slideLayouts/slideLayout334.xml"/><Relationship Id="rId12" Type="http://schemas.openxmlformats.org/officeDocument/2006/relationships/theme" Target="../theme/theme31.xml"/><Relationship Id="rId1" Type="http://schemas.openxmlformats.org/officeDocument/2006/relationships/slideLayout" Target="../slideLayouts/slideLayout324.xml"/><Relationship Id="rId2" Type="http://schemas.openxmlformats.org/officeDocument/2006/relationships/slideLayout" Target="../slideLayouts/slideLayout325.xml"/><Relationship Id="rId3" Type="http://schemas.openxmlformats.org/officeDocument/2006/relationships/slideLayout" Target="../slideLayouts/slideLayout326.xml"/><Relationship Id="rId4" Type="http://schemas.openxmlformats.org/officeDocument/2006/relationships/slideLayout" Target="../slideLayouts/slideLayout327.xml"/><Relationship Id="rId5" Type="http://schemas.openxmlformats.org/officeDocument/2006/relationships/slideLayout" Target="../slideLayouts/slideLayout328.xml"/><Relationship Id="rId6" Type="http://schemas.openxmlformats.org/officeDocument/2006/relationships/slideLayout" Target="../slideLayouts/slideLayout329.xml"/><Relationship Id="rId7" Type="http://schemas.openxmlformats.org/officeDocument/2006/relationships/slideLayout" Target="../slideLayouts/slideLayout330.xml"/><Relationship Id="rId8" Type="http://schemas.openxmlformats.org/officeDocument/2006/relationships/slideLayout" Target="../slideLayouts/slideLayout331.xml"/><Relationship Id="rId9" Type="http://schemas.openxmlformats.org/officeDocument/2006/relationships/slideLayout" Target="../slideLayouts/slideLayout332.xml"/><Relationship Id="rId10" Type="http://schemas.openxmlformats.org/officeDocument/2006/relationships/slideLayout" Target="../slideLayouts/slideLayout333.xml"/></Relationships>
</file>

<file path=ppt/slideMasters/_rels/slideMaster32.xml.rels><?xml version="1.0" encoding="UTF-8" standalone="yes"?>
<Relationships xmlns="http://schemas.openxmlformats.org/package/2006/relationships"><Relationship Id="rId11" Type="http://schemas.openxmlformats.org/officeDocument/2006/relationships/slideLayout" Target="../slideLayouts/slideLayout345.xml"/><Relationship Id="rId12" Type="http://schemas.openxmlformats.org/officeDocument/2006/relationships/theme" Target="../theme/theme32.xml"/><Relationship Id="rId13" Type="http://schemas.openxmlformats.org/officeDocument/2006/relationships/image" Target="../media/image1.png"/><Relationship Id="rId1" Type="http://schemas.openxmlformats.org/officeDocument/2006/relationships/slideLayout" Target="../slideLayouts/slideLayout335.xml"/><Relationship Id="rId2" Type="http://schemas.openxmlformats.org/officeDocument/2006/relationships/slideLayout" Target="../slideLayouts/slideLayout336.xml"/><Relationship Id="rId3" Type="http://schemas.openxmlformats.org/officeDocument/2006/relationships/slideLayout" Target="../slideLayouts/slideLayout337.xml"/><Relationship Id="rId4" Type="http://schemas.openxmlformats.org/officeDocument/2006/relationships/slideLayout" Target="../slideLayouts/slideLayout338.xml"/><Relationship Id="rId5" Type="http://schemas.openxmlformats.org/officeDocument/2006/relationships/slideLayout" Target="../slideLayouts/slideLayout339.xml"/><Relationship Id="rId6" Type="http://schemas.openxmlformats.org/officeDocument/2006/relationships/slideLayout" Target="../slideLayouts/slideLayout340.xml"/><Relationship Id="rId7" Type="http://schemas.openxmlformats.org/officeDocument/2006/relationships/slideLayout" Target="../slideLayouts/slideLayout341.xml"/><Relationship Id="rId8" Type="http://schemas.openxmlformats.org/officeDocument/2006/relationships/slideLayout" Target="../slideLayouts/slideLayout342.xml"/><Relationship Id="rId9" Type="http://schemas.openxmlformats.org/officeDocument/2006/relationships/slideLayout" Target="../slideLayouts/slideLayout343.xml"/><Relationship Id="rId10" Type="http://schemas.openxmlformats.org/officeDocument/2006/relationships/slideLayout" Target="../slideLayouts/slideLayout344.xml"/></Relationships>
</file>

<file path=ppt/slideMasters/_rels/slideMaster33.xml.rels><?xml version="1.0" encoding="UTF-8" standalone="yes"?>
<Relationships xmlns="http://schemas.openxmlformats.org/package/2006/relationships"><Relationship Id="rId11" Type="http://schemas.openxmlformats.org/officeDocument/2006/relationships/slideLayout" Target="../slideLayouts/slideLayout356.xml"/><Relationship Id="rId12" Type="http://schemas.openxmlformats.org/officeDocument/2006/relationships/theme" Target="../theme/theme33.xml"/><Relationship Id="rId13" Type="http://schemas.openxmlformats.org/officeDocument/2006/relationships/image" Target="../media/image1.png"/><Relationship Id="rId1" Type="http://schemas.openxmlformats.org/officeDocument/2006/relationships/slideLayout" Target="../slideLayouts/slideLayout346.xml"/><Relationship Id="rId2" Type="http://schemas.openxmlformats.org/officeDocument/2006/relationships/slideLayout" Target="../slideLayouts/slideLayout347.xml"/><Relationship Id="rId3" Type="http://schemas.openxmlformats.org/officeDocument/2006/relationships/slideLayout" Target="../slideLayouts/slideLayout348.xml"/><Relationship Id="rId4" Type="http://schemas.openxmlformats.org/officeDocument/2006/relationships/slideLayout" Target="../slideLayouts/slideLayout349.xml"/><Relationship Id="rId5" Type="http://schemas.openxmlformats.org/officeDocument/2006/relationships/slideLayout" Target="../slideLayouts/slideLayout350.xml"/><Relationship Id="rId6" Type="http://schemas.openxmlformats.org/officeDocument/2006/relationships/slideLayout" Target="../slideLayouts/slideLayout351.xml"/><Relationship Id="rId7" Type="http://schemas.openxmlformats.org/officeDocument/2006/relationships/slideLayout" Target="../slideLayouts/slideLayout352.xml"/><Relationship Id="rId8" Type="http://schemas.openxmlformats.org/officeDocument/2006/relationships/slideLayout" Target="../slideLayouts/slideLayout353.xml"/><Relationship Id="rId9" Type="http://schemas.openxmlformats.org/officeDocument/2006/relationships/slideLayout" Target="../slideLayouts/slideLayout354.xml"/><Relationship Id="rId10" Type="http://schemas.openxmlformats.org/officeDocument/2006/relationships/slideLayout" Target="../slideLayouts/slideLayout355.xml"/></Relationships>
</file>

<file path=ppt/slideMasters/_rels/slideMaster34.xml.rels><?xml version="1.0" encoding="UTF-8" standalone="yes"?>
<Relationships xmlns="http://schemas.openxmlformats.org/package/2006/relationships"><Relationship Id="rId11" Type="http://schemas.openxmlformats.org/officeDocument/2006/relationships/slideLayout" Target="../slideLayouts/slideLayout367.xml"/><Relationship Id="rId12" Type="http://schemas.openxmlformats.org/officeDocument/2006/relationships/theme" Target="../theme/theme34.xml"/><Relationship Id="rId13" Type="http://schemas.openxmlformats.org/officeDocument/2006/relationships/image" Target="../media/image1.png"/><Relationship Id="rId1" Type="http://schemas.openxmlformats.org/officeDocument/2006/relationships/slideLayout" Target="../slideLayouts/slideLayout357.xml"/><Relationship Id="rId2" Type="http://schemas.openxmlformats.org/officeDocument/2006/relationships/slideLayout" Target="../slideLayouts/slideLayout358.xml"/><Relationship Id="rId3" Type="http://schemas.openxmlformats.org/officeDocument/2006/relationships/slideLayout" Target="../slideLayouts/slideLayout359.xml"/><Relationship Id="rId4" Type="http://schemas.openxmlformats.org/officeDocument/2006/relationships/slideLayout" Target="../slideLayouts/slideLayout360.xml"/><Relationship Id="rId5" Type="http://schemas.openxmlformats.org/officeDocument/2006/relationships/slideLayout" Target="../slideLayouts/slideLayout361.xml"/><Relationship Id="rId6" Type="http://schemas.openxmlformats.org/officeDocument/2006/relationships/slideLayout" Target="../slideLayouts/slideLayout362.xml"/><Relationship Id="rId7" Type="http://schemas.openxmlformats.org/officeDocument/2006/relationships/slideLayout" Target="../slideLayouts/slideLayout363.xml"/><Relationship Id="rId8" Type="http://schemas.openxmlformats.org/officeDocument/2006/relationships/slideLayout" Target="../slideLayouts/slideLayout364.xml"/><Relationship Id="rId9" Type="http://schemas.openxmlformats.org/officeDocument/2006/relationships/slideLayout" Target="../slideLayouts/slideLayout365.xml"/><Relationship Id="rId10" Type="http://schemas.openxmlformats.org/officeDocument/2006/relationships/slideLayout" Target="../slideLayouts/slideLayout366.xml"/></Relationships>
</file>

<file path=ppt/slideMasters/_rels/slideMaster35.xml.rels><?xml version="1.0" encoding="UTF-8" standalone="yes"?>
<Relationships xmlns="http://schemas.openxmlformats.org/package/2006/relationships"><Relationship Id="rId11" Type="http://schemas.openxmlformats.org/officeDocument/2006/relationships/slideLayout" Target="../slideLayouts/slideLayout378.xml"/><Relationship Id="rId12" Type="http://schemas.openxmlformats.org/officeDocument/2006/relationships/theme" Target="../theme/theme35.xml"/><Relationship Id="rId13" Type="http://schemas.openxmlformats.org/officeDocument/2006/relationships/image" Target="../media/image1.png"/><Relationship Id="rId1" Type="http://schemas.openxmlformats.org/officeDocument/2006/relationships/slideLayout" Target="../slideLayouts/slideLayout368.xml"/><Relationship Id="rId2" Type="http://schemas.openxmlformats.org/officeDocument/2006/relationships/slideLayout" Target="../slideLayouts/slideLayout369.xml"/><Relationship Id="rId3" Type="http://schemas.openxmlformats.org/officeDocument/2006/relationships/slideLayout" Target="../slideLayouts/slideLayout370.xml"/><Relationship Id="rId4" Type="http://schemas.openxmlformats.org/officeDocument/2006/relationships/slideLayout" Target="../slideLayouts/slideLayout371.xml"/><Relationship Id="rId5" Type="http://schemas.openxmlformats.org/officeDocument/2006/relationships/slideLayout" Target="../slideLayouts/slideLayout372.xml"/><Relationship Id="rId6" Type="http://schemas.openxmlformats.org/officeDocument/2006/relationships/slideLayout" Target="../slideLayouts/slideLayout373.xml"/><Relationship Id="rId7" Type="http://schemas.openxmlformats.org/officeDocument/2006/relationships/slideLayout" Target="../slideLayouts/slideLayout374.xml"/><Relationship Id="rId8" Type="http://schemas.openxmlformats.org/officeDocument/2006/relationships/slideLayout" Target="../slideLayouts/slideLayout375.xml"/><Relationship Id="rId9" Type="http://schemas.openxmlformats.org/officeDocument/2006/relationships/slideLayout" Target="../slideLayouts/slideLayout376.xml"/><Relationship Id="rId10" Type="http://schemas.openxmlformats.org/officeDocument/2006/relationships/slideLayout" Target="../slideLayouts/slideLayout377.xml"/></Relationships>
</file>

<file path=ppt/slideMasters/_rels/slideMaster36.xml.rels><?xml version="1.0" encoding="UTF-8" standalone="yes"?>
<Relationships xmlns="http://schemas.openxmlformats.org/package/2006/relationships"><Relationship Id="rId11" Type="http://schemas.openxmlformats.org/officeDocument/2006/relationships/slideLayout" Target="../slideLayouts/slideLayout389.xml"/><Relationship Id="rId12" Type="http://schemas.openxmlformats.org/officeDocument/2006/relationships/theme" Target="../theme/theme36.xml"/><Relationship Id="rId13" Type="http://schemas.openxmlformats.org/officeDocument/2006/relationships/image" Target="../media/image1.png"/><Relationship Id="rId1" Type="http://schemas.openxmlformats.org/officeDocument/2006/relationships/slideLayout" Target="../slideLayouts/slideLayout379.xml"/><Relationship Id="rId2" Type="http://schemas.openxmlformats.org/officeDocument/2006/relationships/slideLayout" Target="../slideLayouts/slideLayout380.xml"/><Relationship Id="rId3" Type="http://schemas.openxmlformats.org/officeDocument/2006/relationships/slideLayout" Target="../slideLayouts/slideLayout381.xml"/><Relationship Id="rId4" Type="http://schemas.openxmlformats.org/officeDocument/2006/relationships/slideLayout" Target="../slideLayouts/slideLayout382.xml"/><Relationship Id="rId5" Type="http://schemas.openxmlformats.org/officeDocument/2006/relationships/slideLayout" Target="../slideLayouts/slideLayout383.xml"/><Relationship Id="rId6" Type="http://schemas.openxmlformats.org/officeDocument/2006/relationships/slideLayout" Target="../slideLayouts/slideLayout384.xml"/><Relationship Id="rId7" Type="http://schemas.openxmlformats.org/officeDocument/2006/relationships/slideLayout" Target="../slideLayouts/slideLayout385.xml"/><Relationship Id="rId8" Type="http://schemas.openxmlformats.org/officeDocument/2006/relationships/slideLayout" Target="../slideLayouts/slideLayout386.xml"/><Relationship Id="rId9" Type="http://schemas.openxmlformats.org/officeDocument/2006/relationships/slideLayout" Target="../slideLayouts/slideLayout387.xml"/><Relationship Id="rId10" Type="http://schemas.openxmlformats.org/officeDocument/2006/relationships/slideLayout" Target="../slideLayouts/slideLayout388.xml"/></Relationships>
</file>

<file path=ppt/slideMasters/_rels/slideMaster37.xml.rels><?xml version="1.0" encoding="UTF-8" standalone="yes"?>
<Relationships xmlns="http://schemas.openxmlformats.org/package/2006/relationships"><Relationship Id="rId11" Type="http://schemas.openxmlformats.org/officeDocument/2006/relationships/slideLayout" Target="../slideLayouts/slideLayout400.xml"/><Relationship Id="rId12" Type="http://schemas.openxmlformats.org/officeDocument/2006/relationships/theme" Target="../theme/theme37.xml"/><Relationship Id="rId13" Type="http://schemas.openxmlformats.org/officeDocument/2006/relationships/image" Target="../media/image1.png"/><Relationship Id="rId1" Type="http://schemas.openxmlformats.org/officeDocument/2006/relationships/slideLayout" Target="../slideLayouts/slideLayout390.xml"/><Relationship Id="rId2" Type="http://schemas.openxmlformats.org/officeDocument/2006/relationships/slideLayout" Target="../slideLayouts/slideLayout391.xml"/><Relationship Id="rId3" Type="http://schemas.openxmlformats.org/officeDocument/2006/relationships/slideLayout" Target="../slideLayouts/slideLayout392.xml"/><Relationship Id="rId4" Type="http://schemas.openxmlformats.org/officeDocument/2006/relationships/slideLayout" Target="../slideLayouts/slideLayout393.xml"/><Relationship Id="rId5" Type="http://schemas.openxmlformats.org/officeDocument/2006/relationships/slideLayout" Target="../slideLayouts/slideLayout394.xml"/><Relationship Id="rId6" Type="http://schemas.openxmlformats.org/officeDocument/2006/relationships/slideLayout" Target="../slideLayouts/slideLayout395.xml"/><Relationship Id="rId7" Type="http://schemas.openxmlformats.org/officeDocument/2006/relationships/slideLayout" Target="../slideLayouts/slideLayout396.xml"/><Relationship Id="rId8" Type="http://schemas.openxmlformats.org/officeDocument/2006/relationships/slideLayout" Target="../slideLayouts/slideLayout397.xml"/><Relationship Id="rId9" Type="http://schemas.openxmlformats.org/officeDocument/2006/relationships/slideLayout" Target="../slideLayouts/slideLayout398.xml"/><Relationship Id="rId10" Type="http://schemas.openxmlformats.org/officeDocument/2006/relationships/slideLayout" Target="../slideLayouts/slideLayout399.xml"/></Relationships>
</file>

<file path=ppt/slideMasters/_rels/slideMaster38.xml.rels><?xml version="1.0" encoding="UTF-8" standalone="yes"?>
<Relationships xmlns="http://schemas.openxmlformats.org/package/2006/relationships"><Relationship Id="rId11" Type="http://schemas.openxmlformats.org/officeDocument/2006/relationships/slideLayout" Target="../slideLayouts/slideLayout411.xml"/><Relationship Id="rId12" Type="http://schemas.openxmlformats.org/officeDocument/2006/relationships/theme" Target="../theme/theme38.xml"/><Relationship Id="rId13" Type="http://schemas.openxmlformats.org/officeDocument/2006/relationships/image" Target="../media/image1.png"/><Relationship Id="rId1" Type="http://schemas.openxmlformats.org/officeDocument/2006/relationships/slideLayout" Target="../slideLayouts/slideLayout401.xml"/><Relationship Id="rId2" Type="http://schemas.openxmlformats.org/officeDocument/2006/relationships/slideLayout" Target="../slideLayouts/slideLayout402.xml"/><Relationship Id="rId3" Type="http://schemas.openxmlformats.org/officeDocument/2006/relationships/slideLayout" Target="../slideLayouts/slideLayout403.xml"/><Relationship Id="rId4" Type="http://schemas.openxmlformats.org/officeDocument/2006/relationships/slideLayout" Target="../slideLayouts/slideLayout404.xml"/><Relationship Id="rId5" Type="http://schemas.openxmlformats.org/officeDocument/2006/relationships/slideLayout" Target="../slideLayouts/slideLayout405.xml"/><Relationship Id="rId6" Type="http://schemas.openxmlformats.org/officeDocument/2006/relationships/slideLayout" Target="../slideLayouts/slideLayout406.xml"/><Relationship Id="rId7" Type="http://schemas.openxmlformats.org/officeDocument/2006/relationships/slideLayout" Target="../slideLayouts/slideLayout407.xml"/><Relationship Id="rId8" Type="http://schemas.openxmlformats.org/officeDocument/2006/relationships/slideLayout" Target="../slideLayouts/slideLayout408.xml"/><Relationship Id="rId9" Type="http://schemas.openxmlformats.org/officeDocument/2006/relationships/slideLayout" Target="../slideLayouts/slideLayout409.xml"/><Relationship Id="rId10" Type="http://schemas.openxmlformats.org/officeDocument/2006/relationships/slideLayout" Target="../slideLayouts/slideLayout410.xml"/></Relationships>
</file>

<file path=ppt/slideMasters/_rels/slideMaster39.xml.rels><?xml version="1.0" encoding="UTF-8" standalone="yes"?>
<Relationships xmlns="http://schemas.openxmlformats.org/package/2006/relationships"><Relationship Id="rId11" Type="http://schemas.openxmlformats.org/officeDocument/2006/relationships/slideLayout" Target="../slideLayouts/slideLayout422.xml"/><Relationship Id="rId12" Type="http://schemas.openxmlformats.org/officeDocument/2006/relationships/theme" Target="../theme/theme39.xml"/><Relationship Id="rId1" Type="http://schemas.openxmlformats.org/officeDocument/2006/relationships/slideLayout" Target="../slideLayouts/slideLayout412.xml"/><Relationship Id="rId2" Type="http://schemas.openxmlformats.org/officeDocument/2006/relationships/slideLayout" Target="../slideLayouts/slideLayout413.xml"/><Relationship Id="rId3" Type="http://schemas.openxmlformats.org/officeDocument/2006/relationships/slideLayout" Target="../slideLayouts/slideLayout414.xml"/><Relationship Id="rId4" Type="http://schemas.openxmlformats.org/officeDocument/2006/relationships/slideLayout" Target="../slideLayouts/slideLayout415.xml"/><Relationship Id="rId5" Type="http://schemas.openxmlformats.org/officeDocument/2006/relationships/slideLayout" Target="../slideLayouts/slideLayout416.xml"/><Relationship Id="rId6" Type="http://schemas.openxmlformats.org/officeDocument/2006/relationships/slideLayout" Target="../slideLayouts/slideLayout417.xml"/><Relationship Id="rId7" Type="http://schemas.openxmlformats.org/officeDocument/2006/relationships/slideLayout" Target="../slideLayouts/slideLayout418.xml"/><Relationship Id="rId8" Type="http://schemas.openxmlformats.org/officeDocument/2006/relationships/slideLayout" Target="../slideLayouts/slideLayout419.xml"/><Relationship Id="rId9" Type="http://schemas.openxmlformats.org/officeDocument/2006/relationships/slideLayout" Target="../slideLayouts/slideLayout420.xml"/><Relationship Id="rId10" Type="http://schemas.openxmlformats.org/officeDocument/2006/relationships/slideLayout" Target="../slideLayouts/slideLayout421.xml"/></Relationships>
</file>

<file path=ppt/slideMasters/_rels/slideMaster40.xml.rels><?xml version="1.0" encoding="UTF-8" standalone="yes"?>
<Relationships xmlns="http://schemas.openxmlformats.org/package/2006/relationships"><Relationship Id="rId11" Type="http://schemas.openxmlformats.org/officeDocument/2006/relationships/slideLayout" Target="../slideLayouts/slideLayout433.xml"/><Relationship Id="rId12" Type="http://schemas.openxmlformats.org/officeDocument/2006/relationships/theme" Target="../theme/theme40.xml"/><Relationship Id="rId13" Type="http://schemas.openxmlformats.org/officeDocument/2006/relationships/image" Target="../media/image1.png"/><Relationship Id="rId1" Type="http://schemas.openxmlformats.org/officeDocument/2006/relationships/slideLayout" Target="../slideLayouts/slideLayout423.xml"/><Relationship Id="rId2" Type="http://schemas.openxmlformats.org/officeDocument/2006/relationships/slideLayout" Target="../slideLayouts/slideLayout424.xml"/><Relationship Id="rId3" Type="http://schemas.openxmlformats.org/officeDocument/2006/relationships/slideLayout" Target="../slideLayouts/slideLayout425.xml"/><Relationship Id="rId4" Type="http://schemas.openxmlformats.org/officeDocument/2006/relationships/slideLayout" Target="../slideLayouts/slideLayout426.xml"/><Relationship Id="rId5" Type="http://schemas.openxmlformats.org/officeDocument/2006/relationships/slideLayout" Target="../slideLayouts/slideLayout427.xml"/><Relationship Id="rId6" Type="http://schemas.openxmlformats.org/officeDocument/2006/relationships/slideLayout" Target="../slideLayouts/slideLayout428.xml"/><Relationship Id="rId7" Type="http://schemas.openxmlformats.org/officeDocument/2006/relationships/slideLayout" Target="../slideLayouts/slideLayout429.xml"/><Relationship Id="rId8" Type="http://schemas.openxmlformats.org/officeDocument/2006/relationships/slideLayout" Target="../slideLayouts/slideLayout430.xml"/><Relationship Id="rId9" Type="http://schemas.openxmlformats.org/officeDocument/2006/relationships/slideLayout" Target="../slideLayouts/slideLayout431.xml"/><Relationship Id="rId10" Type="http://schemas.openxmlformats.org/officeDocument/2006/relationships/slideLayout" Target="../slideLayouts/slideLayout432.xml"/></Relationships>
</file>

<file path=ppt/slideMasters/_rels/slideMaster41.xml.rels><?xml version="1.0" encoding="UTF-8" standalone="yes"?>
<Relationships xmlns="http://schemas.openxmlformats.org/package/2006/relationships"><Relationship Id="rId11" Type="http://schemas.openxmlformats.org/officeDocument/2006/relationships/slideLayout" Target="../slideLayouts/slideLayout444.xml"/><Relationship Id="rId12" Type="http://schemas.openxmlformats.org/officeDocument/2006/relationships/theme" Target="../theme/theme41.xml"/><Relationship Id="rId13" Type="http://schemas.openxmlformats.org/officeDocument/2006/relationships/image" Target="../media/image1.png"/><Relationship Id="rId1" Type="http://schemas.openxmlformats.org/officeDocument/2006/relationships/slideLayout" Target="../slideLayouts/slideLayout434.xml"/><Relationship Id="rId2" Type="http://schemas.openxmlformats.org/officeDocument/2006/relationships/slideLayout" Target="../slideLayouts/slideLayout435.xml"/><Relationship Id="rId3" Type="http://schemas.openxmlformats.org/officeDocument/2006/relationships/slideLayout" Target="../slideLayouts/slideLayout436.xml"/><Relationship Id="rId4" Type="http://schemas.openxmlformats.org/officeDocument/2006/relationships/slideLayout" Target="../slideLayouts/slideLayout437.xml"/><Relationship Id="rId5" Type="http://schemas.openxmlformats.org/officeDocument/2006/relationships/slideLayout" Target="../slideLayouts/slideLayout438.xml"/><Relationship Id="rId6" Type="http://schemas.openxmlformats.org/officeDocument/2006/relationships/slideLayout" Target="../slideLayouts/slideLayout439.xml"/><Relationship Id="rId7" Type="http://schemas.openxmlformats.org/officeDocument/2006/relationships/slideLayout" Target="../slideLayouts/slideLayout440.xml"/><Relationship Id="rId8" Type="http://schemas.openxmlformats.org/officeDocument/2006/relationships/slideLayout" Target="../slideLayouts/slideLayout441.xml"/><Relationship Id="rId9" Type="http://schemas.openxmlformats.org/officeDocument/2006/relationships/slideLayout" Target="../slideLayouts/slideLayout442.xml"/><Relationship Id="rId10" Type="http://schemas.openxmlformats.org/officeDocument/2006/relationships/slideLayout" Target="../slideLayouts/slideLayout443.xml"/></Relationships>
</file>

<file path=ppt/slideMasters/_rels/slideMaster42.xml.rels><?xml version="1.0" encoding="UTF-8" standalone="yes"?>
<Relationships xmlns="http://schemas.openxmlformats.org/package/2006/relationships"><Relationship Id="rId11" Type="http://schemas.openxmlformats.org/officeDocument/2006/relationships/slideLayout" Target="../slideLayouts/slideLayout455.xml"/><Relationship Id="rId12" Type="http://schemas.openxmlformats.org/officeDocument/2006/relationships/theme" Target="../theme/theme42.xml"/><Relationship Id="rId1" Type="http://schemas.openxmlformats.org/officeDocument/2006/relationships/slideLayout" Target="../slideLayouts/slideLayout445.xml"/><Relationship Id="rId2" Type="http://schemas.openxmlformats.org/officeDocument/2006/relationships/slideLayout" Target="../slideLayouts/slideLayout446.xml"/><Relationship Id="rId3" Type="http://schemas.openxmlformats.org/officeDocument/2006/relationships/slideLayout" Target="../slideLayouts/slideLayout447.xml"/><Relationship Id="rId4" Type="http://schemas.openxmlformats.org/officeDocument/2006/relationships/slideLayout" Target="../slideLayouts/slideLayout448.xml"/><Relationship Id="rId5" Type="http://schemas.openxmlformats.org/officeDocument/2006/relationships/slideLayout" Target="../slideLayouts/slideLayout449.xml"/><Relationship Id="rId6" Type="http://schemas.openxmlformats.org/officeDocument/2006/relationships/slideLayout" Target="../slideLayouts/slideLayout450.xml"/><Relationship Id="rId7" Type="http://schemas.openxmlformats.org/officeDocument/2006/relationships/slideLayout" Target="../slideLayouts/slideLayout451.xml"/><Relationship Id="rId8" Type="http://schemas.openxmlformats.org/officeDocument/2006/relationships/slideLayout" Target="../slideLayouts/slideLayout452.xml"/><Relationship Id="rId9" Type="http://schemas.openxmlformats.org/officeDocument/2006/relationships/slideLayout" Target="../slideLayouts/slideLayout453.xml"/><Relationship Id="rId10" Type="http://schemas.openxmlformats.org/officeDocument/2006/relationships/slideLayout" Target="../slideLayouts/slideLayout454.xml"/></Relationships>
</file>

<file path=ppt/slideMasters/_rels/slideMaster43.xml.rels><?xml version="1.0" encoding="UTF-8" standalone="yes"?>
<Relationships xmlns="http://schemas.openxmlformats.org/package/2006/relationships"><Relationship Id="rId11" Type="http://schemas.openxmlformats.org/officeDocument/2006/relationships/slideLayout" Target="../slideLayouts/slideLayout466.xml"/><Relationship Id="rId12" Type="http://schemas.openxmlformats.org/officeDocument/2006/relationships/theme" Target="../theme/theme43.xml"/><Relationship Id="rId13" Type="http://schemas.openxmlformats.org/officeDocument/2006/relationships/image" Target="../media/image1.png"/><Relationship Id="rId1" Type="http://schemas.openxmlformats.org/officeDocument/2006/relationships/slideLayout" Target="../slideLayouts/slideLayout456.xml"/><Relationship Id="rId2" Type="http://schemas.openxmlformats.org/officeDocument/2006/relationships/slideLayout" Target="../slideLayouts/slideLayout457.xml"/><Relationship Id="rId3" Type="http://schemas.openxmlformats.org/officeDocument/2006/relationships/slideLayout" Target="../slideLayouts/slideLayout458.xml"/><Relationship Id="rId4" Type="http://schemas.openxmlformats.org/officeDocument/2006/relationships/slideLayout" Target="../slideLayouts/slideLayout459.xml"/><Relationship Id="rId5" Type="http://schemas.openxmlformats.org/officeDocument/2006/relationships/slideLayout" Target="../slideLayouts/slideLayout460.xml"/><Relationship Id="rId6" Type="http://schemas.openxmlformats.org/officeDocument/2006/relationships/slideLayout" Target="../slideLayouts/slideLayout461.xml"/><Relationship Id="rId7" Type="http://schemas.openxmlformats.org/officeDocument/2006/relationships/slideLayout" Target="../slideLayouts/slideLayout462.xml"/><Relationship Id="rId8" Type="http://schemas.openxmlformats.org/officeDocument/2006/relationships/slideLayout" Target="../slideLayouts/slideLayout463.xml"/><Relationship Id="rId9" Type="http://schemas.openxmlformats.org/officeDocument/2006/relationships/slideLayout" Target="../slideLayouts/slideLayout464.xml"/><Relationship Id="rId10" Type="http://schemas.openxmlformats.org/officeDocument/2006/relationships/slideLayout" Target="../slideLayouts/slideLayout465.xml"/></Relationships>
</file>

<file path=ppt/slideMasters/_rels/slideMaster44.xml.rels><?xml version="1.0" encoding="UTF-8" standalone="yes"?>
<Relationships xmlns="http://schemas.openxmlformats.org/package/2006/relationships"><Relationship Id="rId11" Type="http://schemas.openxmlformats.org/officeDocument/2006/relationships/slideLayout" Target="../slideLayouts/slideLayout477.xml"/><Relationship Id="rId12" Type="http://schemas.openxmlformats.org/officeDocument/2006/relationships/theme" Target="../theme/theme44.xml"/><Relationship Id="rId1" Type="http://schemas.openxmlformats.org/officeDocument/2006/relationships/slideLayout" Target="../slideLayouts/slideLayout467.xml"/><Relationship Id="rId2" Type="http://schemas.openxmlformats.org/officeDocument/2006/relationships/slideLayout" Target="../slideLayouts/slideLayout468.xml"/><Relationship Id="rId3" Type="http://schemas.openxmlformats.org/officeDocument/2006/relationships/slideLayout" Target="../slideLayouts/slideLayout469.xml"/><Relationship Id="rId4" Type="http://schemas.openxmlformats.org/officeDocument/2006/relationships/slideLayout" Target="../slideLayouts/slideLayout470.xml"/><Relationship Id="rId5" Type="http://schemas.openxmlformats.org/officeDocument/2006/relationships/slideLayout" Target="../slideLayouts/slideLayout471.xml"/><Relationship Id="rId6" Type="http://schemas.openxmlformats.org/officeDocument/2006/relationships/slideLayout" Target="../slideLayouts/slideLayout472.xml"/><Relationship Id="rId7" Type="http://schemas.openxmlformats.org/officeDocument/2006/relationships/slideLayout" Target="../slideLayouts/slideLayout473.xml"/><Relationship Id="rId8" Type="http://schemas.openxmlformats.org/officeDocument/2006/relationships/slideLayout" Target="../slideLayouts/slideLayout474.xml"/><Relationship Id="rId9" Type="http://schemas.openxmlformats.org/officeDocument/2006/relationships/slideLayout" Target="../slideLayouts/slideLayout475.xml"/><Relationship Id="rId10" Type="http://schemas.openxmlformats.org/officeDocument/2006/relationships/slideLayout" Target="../slideLayouts/slideLayout476.xml"/></Relationships>
</file>

<file path=ppt/slideMasters/_rels/slideMaster45.xml.rels><?xml version="1.0" encoding="UTF-8" standalone="yes"?>
<Relationships xmlns="http://schemas.openxmlformats.org/package/2006/relationships"><Relationship Id="rId11" Type="http://schemas.openxmlformats.org/officeDocument/2006/relationships/slideLayout" Target="../slideLayouts/slideLayout488.xml"/><Relationship Id="rId12" Type="http://schemas.openxmlformats.org/officeDocument/2006/relationships/slideLayout" Target="../slideLayouts/slideLayout489.xml"/><Relationship Id="rId13" Type="http://schemas.openxmlformats.org/officeDocument/2006/relationships/slideLayout" Target="../slideLayouts/slideLayout490.xml"/><Relationship Id="rId14" Type="http://schemas.openxmlformats.org/officeDocument/2006/relationships/theme" Target="../theme/theme45.xml"/><Relationship Id="rId15" Type="http://schemas.openxmlformats.org/officeDocument/2006/relationships/image" Target="../media/image1.png"/><Relationship Id="rId1" Type="http://schemas.openxmlformats.org/officeDocument/2006/relationships/slideLayout" Target="../slideLayouts/slideLayout478.xml"/><Relationship Id="rId2" Type="http://schemas.openxmlformats.org/officeDocument/2006/relationships/slideLayout" Target="../slideLayouts/slideLayout479.xml"/><Relationship Id="rId3" Type="http://schemas.openxmlformats.org/officeDocument/2006/relationships/slideLayout" Target="../slideLayouts/slideLayout480.xml"/><Relationship Id="rId4" Type="http://schemas.openxmlformats.org/officeDocument/2006/relationships/slideLayout" Target="../slideLayouts/slideLayout481.xml"/><Relationship Id="rId5" Type="http://schemas.openxmlformats.org/officeDocument/2006/relationships/slideLayout" Target="../slideLayouts/slideLayout482.xml"/><Relationship Id="rId6" Type="http://schemas.openxmlformats.org/officeDocument/2006/relationships/slideLayout" Target="../slideLayouts/slideLayout483.xml"/><Relationship Id="rId7" Type="http://schemas.openxmlformats.org/officeDocument/2006/relationships/slideLayout" Target="../slideLayouts/slideLayout484.xml"/><Relationship Id="rId8" Type="http://schemas.openxmlformats.org/officeDocument/2006/relationships/slideLayout" Target="../slideLayouts/slideLayout485.xml"/><Relationship Id="rId9" Type="http://schemas.openxmlformats.org/officeDocument/2006/relationships/slideLayout" Target="../slideLayouts/slideLayout486.xml"/><Relationship Id="rId10" Type="http://schemas.openxmlformats.org/officeDocument/2006/relationships/slideLayout" Target="../slideLayouts/slideLayout487.xml"/></Relationships>
</file>

<file path=ppt/slideMasters/_rels/slideMaster46.xml.rels><?xml version="1.0" encoding="UTF-8" standalone="yes"?>
<Relationships xmlns="http://schemas.openxmlformats.org/package/2006/relationships"><Relationship Id="rId11" Type="http://schemas.openxmlformats.org/officeDocument/2006/relationships/slideLayout" Target="../slideLayouts/slideLayout501.xml"/><Relationship Id="rId12" Type="http://schemas.openxmlformats.org/officeDocument/2006/relationships/theme" Target="../theme/theme46.xml"/><Relationship Id="rId13" Type="http://schemas.openxmlformats.org/officeDocument/2006/relationships/image" Target="../media/image1.png"/><Relationship Id="rId1" Type="http://schemas.openxmlformats.org/officeDocument/2006/relationships/slideLayout" Target="../slideLayouts/slideLayout491.xml"/><Relationship Id="rId2" Type="http://schemas.openxmlformats.org/officeDocument/2006/relationships/slideLayout" Target="../slideLayouts/slideLayout492.xml"/><Relationship Id="rId3" Type="http://schemas.openxmlformats.org/officeDocument/2006/relationships/slideLayout" Target="../slideLayouts/slideLayout493.xml"/><Relationship Id="rId4" Type="http://schemas.openxmlformats.org/officeDocument/2006/relationships/slideLayout" Target="../slideLayouts/slideLayout494.xml"/><Relationship Id="rId5" Type="http://schemas.openxmlformats.org/officeDocument/2006/relationships/slideLayout" Target="../slideLayouts/slideLayout495.xml"/><Relationship Id="rId6" Type="http://schemas.openxmlformats.org/officeDocument/2006/relationships/slideLayout" Target="../slideLayouts/slideLayout496.xml"/><Relationship Id="rId7" Type="http://schemas.openxmlformats.org/officeDocument/2006/relationships/slideLayout" Target="../slideLayouts/slideLayout497.xml"/><Relationship Id="rId8" Type="http://schemas.openxmlformats.org/officeDocument/2006/relationships/slideLayout" Target="../slideLayouts/slideLayout498.xml"/><Relationship Id="rId9" Type="http://schemas.openxmlformats.org/officeDocument/2006/relationships/slideLayout" Target="../slideLayouts/slideLayout499.xml"/><Relationship Id="rId10" Type="http://schemas.openxmlformats.org/officeDocument/2006/relationships/slideLayout" Target="../slideLayouts/slideLayout500.xml"/></Relationships>
</file>

<file path=ppt/slideMasters/_rels/slideMaster47.xml.rels><?xml version="1.0" encoding="UTF-8" standalone="yes"?>
<Relationships xmlns="http://schemas.openxmlformats.org/package/2006/relationships"><Relationship Id="rId11" Type="http://schemas.openxmlformats.org/officeDocument/2006/relationships/slideLayout" Target="../slideLayouts/slideLayout512.xml"/><Relationship Id="rId12" Type="http://schemas.openxmlformats.org/officeDocument/2006/relationships/theme" Target="../theme/theme47.xml"/><Relationship Id="rId1" Type="http://schemas.openxmlformats.org/officeDocument/2006/relationships/slideLayout" Target="../slideLayouts/slideLayout502.xml"/><Relationship Id="rId2" Type="http://schemas.openxmlformats.org/officeDocument/2006/relationships/slideLayout" Target="../slideLayouts/slideLayout503.xml"/><Relationship Id="rId3" Type="http://schemas.openxmlformats.org/officeDocument/2006/relationships/slideLayout" Target="../slideLayouts/slideLayout504.xml"/><Relationship Id="rId4" Type="http://schemas.openxmlformats.org/officeDocument/2006/relationships/slideLayout" Target="../slideLayouts/slideLayout505.xml"/><Relationship Id="rId5" Type="http://schemas.openxmlformats.org/officeDocument/2006/relationships/slideLayout" Target="../slideLayouts/slideLayout506.xml"/><Relationship Id="rId6" Type="http://schemas.openxmlformats.org/officeDocument/2006/relationships/slideLayout" Target="../slideLayouts/slideLayout507.xml"/><Relationship Id="rId7" Type="http://schemas.openxmlformats.org/officeDocument/2006/relationships/slideLayout" Target="../slideLayouts/slideLayout508.xml"/><Relationship Id="rId8" Type="http://schemas.openxmlformats.org/officeDocument/2006/relationships/slideLayout" Target="../slideLayouts/slideLayout509.xml"/><Relationship Id="rId9" Type="http://schemas.openxmlformats.org/officeDocument/2006/relationships/slideLayout" Target="../slideLayouts/slideLayout510.xml"/><Relationship Id="rId10" Type="http://schemas.openxmlformats.org/officeDocument/2006/relationships/slideLayout" Target="../slideLayouts/slideLayout511.xml"/></Relationships>
</file>

<file path=ppt/slideMasters/_rels/slideMaster48.xml.rels><?xml version="1.0" encoding="UTF-8" standalone="yes"?>
<Relationships xmlns="http://schemas.openxmlformats.org/package/2006/relationships"><Relationship Id="rId11" Type="http://schemas.openxmlformats.org/officeDocument/2006/relationships/slideLayout" Target="../slideLayouts/slideLayout523.xml"/><Relationship Id="rId12" Type="http://schemas.openxmlformats.org/officeDocument/2006/relationships/slideLayout" Target="../slideLayouts/slideLayout524.xml"/><Relationship Id="rId13" Type="http://schemas.openxmlformats.org/officeDocument/2006/relationships/theme" Target="../theme/theme48.xml"/><Relationship Id="rId14" Type="http://schemas.openxmlformats.org/officeDocument/2006/relationships/image" Target="../media/image1.png"/><Relationship Id="rId1" Type="http://schemas.openxmlformats.org/officeDocument/2006/relationships/slideLayout" Target="../slideLayouts/slideLayout513.xml"/><Relationship Id="rId2" Type="http://schemas.openxmlformats.org/officeDocument/2006/relationships/slideLayout" Target="../slideLayouts/slideLayout514.xml"/><Relationship Id="rId3" Type="http://schemas.openxmlformats.org/officeDocument/2006/relationships/slideLayout" Target="../slideLayouts/slideLayout515.xml"/><Relationship Id="rId4" Type="http://schemas.openxmlformats.org/officeDocument/2006/relationships/slideLayout" Target="../slideLayouts/slideLayout516.xml"/><Relationship Id="rId5" Type="http://schemas.openxmlformats.org/officeDocument/2006/relationships/slideLayout" Target="../slideLayouts/slideLayout517.xml"/><Relationship Id="rId6" Type="http://schemas.openxmlformats.org/officeDocument/2006/relationships/slideLayout" Target="../slideLayouts/slideLayout518.xml"/><Relationship Id="rId7" Type="http://schemas.openxmlformats.org/officeDocument/2006/relationships/slideLayout" Target="../slideLayouts/slideLayout519.xml"/><Relationship Id="rId8" Type="http://schemas.openxmlformats.org/officeDocument/2006/relationships/slideLayout" Target="../slideLayouts/slideLayout520.xml"/><Relationship Id="rId9" Type="http://schemas.openxmlformats.org/officeDocument/2006/relationships/slideLayout" Target="../slideLayouts/slideLayout521.xml"/><Relationship Id="rId10" Type="http://schemas.openxmlformats.org/officeDocument/2006/relationships/slideLayout" Target="../slideLayouts/slideLayout522.xml"/></Relationships>
</file>

<file path=ppt/slideMasters/_rels/slideMaster49.xml.rels><?xml version="1.0" encoding="UTF-8" standalone="yes"?>
<Relationships xmlns="http://schemas.openxmlformats.org/package/2006/relationships"><Relationship Id="rId11" Type="http://schemas.openxmlformats.org/officeDocument/2006/relationships/slideLayout" Target="../slideLayouts/slideLayout535.xml"/><Relationship Id="rId12" Type="http://schemas.openxmlformats.org/officeDocument/2006/relationships/slideLayout" Target="../slideLayouts/slideLayout536.xml"/><Relationship Id="rId13" Type="http://schemas.openxmlformats.org/officeDocument/2006/relationships/theme" Target="../theme/theme49.xml"/><Relationship Id="rId14" Type="http://schemas.openxmlformats.org/officeDocument/2006/relationships/image" Target="../media/image7.jpeg"/><Relationship Id="rId15" Type="http://schemas.openxmlformats.org/officeDocument/2006/relationships/image" Target="../media/image1.png"/><Relationship Id="rId1" Type="http://schemas.openxmlformats.org/officeDocument/2006/relationships/slideLayout" Target="../slideLayouts/slideLayout525.xml"/><Relationship Id="rId2" Type="http://schemas.openxmlformats.org/officeDocument/2006/relationships/slideLayout" Target="../slideLayouts/slideLayout526.xml"/><Relationship Id="rId3" Type="http://schemas.openxmlformats.org/officeDocument/2006/relationships/slideLayout" Target="../slideLayouts/slideLayout527.xml"/><Relationship Id="rId4" Type="http://schemas.openxmlformats.org/officeDocument/2006/relationships/slideLayout" Target="../slideLayouts/slideLayout528.xml"/><Relationship Id="rId5" Type="http://schemas.openxmlformats.org/officeDocument/2006/relationships/slideLayout" Target="../slideLayouts/slideLayout529.xml"/><Relationship Id="rId6" Type="http://schemas.openxmlformats.org/officeDocument/2006/relationships/slideLayout" Target="../slideLayouts/slideLayout530.xml"/><Relationship Id="rId7" Type="http://schemas.openxmlformats.org/officeDocument/2006/relationships/slideLayout" Target="../slideLayouts/slideLayout531.xml"/><Relationship Id="rId8" Type="http://schemas.openxmlformats.org/officeDocument/2006/relationships/slideLayout" Target="../slideLayouts/slideLayout532.xml"/><Relationship Id="rId9" Type="http://schemas.openxmlformats.org/officeDocument/2006/relationships/slideLayout" Target="../slideLayouts/slideLayout533.xml"/><Relationship Id="rId10" Type="http://schemas.openxmlformats.org/officeDocument/2006/relationships/slideLayout" Target="../slideLayouts/slideLayout534.xml"/></Relationships>
</file>

<file path=ppt/slideMasters/_rels/slideMaster50.xml.rels><?xml version="1.0" encoding="UTF-8" standalone="yes"?>
<Relationships xmlns="http://schemas.openxmlformats.org/package/2006/relationships"><Relationship Id="rId1" Type="http://schemas.openxmlformats.org/officeDocument/2006/relationships/theme" Target="../theme/theme50.xml"/></Relationships>
</file>

<file path=ppt/slideMasters/_rels/slideMaster51.xml.rels><?xml version="1.0" encoding="UTF-8" standalone="yes"?>
<Relationships xmlns="http://schemas.openxmlformats.org/package/2006/relationships"><Relationship Id="rId1" Type="http://schemas.openxmlformats.org/officeDocument/2006/relationships/theme" Target="../theme/theme51.xml"/></Relationships>
</file>

<file path=ppt/slideMasters/_rels/slideMaster52.xml.rels><?xml version="1.0" encoding="UTF-8" standalone="yes"?>
<Relationships xmlns="http://schemas.openxmlformats.org/package/2006/relationships"><Relationship Id="rId1" Type="http://schemas.openxmlformats.org/officeDocument/2006/relationships/theme" Target="../theme/theme52.xml"/></Relationships>
</file>

<file path=ppt/slideMasters/_rels/slideMaster53.xml.rels><?xml version="1.0" encoding="UTF-8" standalone="yes"?>
<Relationships xmlns="http://schemas.openxmlformats.org/package/2006/relationships"><Relationship Id="rId1" Type="http://schemas.openxmlformats.org/officeDocument/2006/relationships/theme" Target="../theme/theme53.xml"/></Relationships>
</file>

<file path=ppt/slideMasters/_rels/slideMaster54.xml.rels><?xml version="1.0" encoding="UTF-8" standalone="yes"?>
<Relationships xmlns="http://schemas.openxmlformats.org/package/2006/relationships"><Relationship Id="rId11" Type="http://schemas.openxmlformats.org/officeDocument/2006/relationships/slideLayout" Target="../slideLayouts/slideLayout547.xml"/><Relationship Id="rId12" Type="http://schemas.openxmlformats.org/officeDocument/2006/relationships/theme" Target="../theme/theme54.xml"/><Relationship Id="rId13" Type="http://schemas.openxmlformats.org/officeDocument/2006/relationships/image" Target="../media/image1.png"/><Relationship Id="rId1" Type="http://schemas.openxmlformats.org/officeDocument/2006/relationships/slideLayout" Target="../slideLayouts/slideLayout537.xml"/><Relationship Id="rId2" Type="http://schemas.openxmlformats.org/officeDocument/2006/relationships/slideLayout" Target="../slideLayouts/slideLayout538.xml"/><Relationship Id="rId3" Type="http://schemas.openxmlformats.org/officeDocument/2006/relationships/slideLayout" Target="../slideLayouts/slideLayout539.xml"/><Relationship Id="rId4" Type="http://schemas.openxmlformats.org/officeDocument/2006/relationships/slideLayout" Target="../slideLayouts/slideLayout540.xml"/><Relationship Id="rId5" Type="http://schemas.openxmlformats.org/officeDocument/2006/relationships/slideLayout" Target="../slideLayouts/slideLayout541.xml"/><Relationship Id="rId6" Type="http://schemas.openxmlformats.org/officeDocument/2006/relationships/slideLayout" Target="../slideLayouts/slideLayout542.xml"/><Relationship Id="rId7" Type="http://schemas.openxmlformats.org/officeDocument/2006/relationships/slideLayout" Target="../slideLayouts/slideLayout543.xml"/><Relationship Id="rId8" Type="http://schemas.openxmlformats.org/officeDocument/2006/relationships/slideLayout" Target="../slideLayouts/slideLayout544.xml"/><Relationship Id="rId9" Type="http://schemas.openxmlformats.org/officeDocument/2006/relationships/slideLayout" Target="../slideLayouts/slideLayout545.xml"/><Relationship Id="rId10" Type="http://schemas.openxmlformats.org/officeDocument/2006/relationships/slideLayout" Target="../slideLayouts/slideLayout546.xml"/></Relationships>
</file>

<file path=ppt/slideMasters/_rels/slideMaster55.xml.rels><?xml version="1.0" encoding="UTF-8" standalone="yes"?>
<Relationships xmlns="http://schemas.openxmlformats.org/package/2006/relationships"><Relationship Id="rId11" Type="http://schemas.openxmlformats.org/officeDocument/2006/relationships/slideLayout" Target="../slideLayouts/slideLayout558.xml"/><Relationship Id="rId12" Type="http://schemas.openxmlformats.org/officeDocument/2006/relationships/theme" Target="../theme/theme55.xml"/><Relationship Id="rId13" Type="http://schemas.openxmlformats.org/officeDocument/2006/relationships/image" Target="../media/image1.png"/><Relationship Id="rId1" Type="http://schemas.openxmlformats.org/officeDocument/2006/relationships/slideLayout" Target="../slideLayouts/slideLayout548.xml"/><Relationship Id="rId2" Type="http://schemas.openxmlformats.org/officeDocument/2006/relationships/slideLayout" Target="../slideLayouts/slideLayout549.xml"/><Relationship Id="rId3" Type="http://schemas.openxmlformats.org/officeDocument/2006/relationships/slideLayout" Target="../slideLayouts/slideLayout550.xml"/><Relationship Id="rId4" Type="http://schemas.openxmlformats.org/officeDocument/2006/relationships/slideLayout" Target="../slideLayouts/slideLayout551.xml"/><Relationship Id="rId5" Type="http://schemas.openxmlformats.org/officeDocument/2006/relationships/slideLayout" Target="../slideLayouts/slideLayout552.xml"/><Relationship Id="rId6" Type="http://schemas.openxmlformats.org/officeDocument/2006/relationships/slideLayout" Target="../slideLayouts/slideLayout553.xml"/><Relationship Id="rId7" Type="http://schemas.openxmlformats.org/officeDocument/2006/relationships/slideLayout" Target="../slideLayouts/slideLayout554.xml"/><Relationship Id="rId8" Type="http://schemas.openxmlformats.org/officeDocument/2006/relationships/slideLayout" Target="../slideLayouts/slideLayout555.xml"/><Relationship Id="rId9" Type="http://schemas.openxmlformats.org/officeDocument/2006/relationships/slideLayout" Target="../slideLayouts/slideLayout556.xml"/><Relationship Id="rId10" Type="http://schemas.openxmlformats.org/officeDocument/2006/relationships/slideLayout" Target="../slideLayouts/slideLayout557.xml"/></Relationships>
</file>

<file path=ppt/slideMasters/_rels/slideMaster56.xml.rels><?xml version="1.0" encoding="UTF-8" standalone="yes"?>
<Relationships xmlns="http://schemas.openxmlformats.org/package/2006/relationships"><Relationship Id="rId11" Type="http://schemas.openxmlformats.org/officeDocument/2006/relationships/slideLayout" Target="../slideLayouts/slideLayout569.xml"/><Relationship Id="rId12" Type="http://schemas.openxmlformats.org/officeDocument/2006/relationships/theme" Target="../theme/theme56.xml"/><Relationship Id="rId13" Type="http://schemas.openxmlformats.org/officeDocument/2006/relationships/image" Target="../media/image1.png"/><Relationship Id="rId1" Type="http://schemas.openxmlformats.org/officeDocument/2006/relationships/slideLayout" Target="../slideLayouts/slideLayout559.xml"/><Relationship Id="rId2" Type="http://schemas.openxmlformats.org/officeDocument/2006/relationships/slideLayout" Target="../slideLayouts/slideLayout560.xml"/><Relationship Id="rId3" Type="http://schemas.openxmlformats.org/officeDocument/2006/relationships/slideLayout" Target="../slideLayouts/slideLayout561.xml"/><Relationship Id="rId4" Type="http://schemas.openxmlformats.org/officeDocument/2006/relationships/slideLayout" Target="../slideLayouts/slideLayout562.xml"/><Relationship Id="rId5" Type="http://schemas.openxmlformats.org/officeDocument/2006/relationships/slideLayout" Target="../slideLayouts/slideLayout563.xml"/><Relationship Id="rId6" Type="http://schemas.openxmlformats.org/officeDocument/2006/relationships/slideLayout" Target="../slideLayouts/slideLayout564.xml"/><Relationship Id="rId7" Type="http://schemas.openxmlformats.org/officeDocument/2006/relationships/slideLayout" Target="../slideLayouts/slideLayout565.xml"/><Relationship Id="rId8" Type="http://schemas.openxmlformats.org/officeDocument/2006/relationships/slideLayout" Target="../slideLayouts/slideLayout566.xml"/><Relationship Id="rId9" Type="http://schemas.openxmlformats.org/officeDocument/2006/relationships/slideLayout" Target="../slideLayouts/slideLayout567.xml"/><Relationship Id="rId10" Type="http://schemas.openxmlformats.org/officeDocument/2006/relationships/slideLayout" Target="../slideLayouts/slideLayout568.xml"/></Relationships>
</file>

<file path=ppt/slideMasters/_rels/slideMaster57.xml.rels><?xml version="1.0" encoding="UTF-8" standalone="yes"?>
<Relationships xmlns="http://schemas.openxmlformats.org/package/2006/relationships"><Relationship Id="rId11" Type="http://schemas.openxmlformats.org/officeDocument/2006/relationships/slideLayout" Target="../slideLayouts/slideLayout580.xml"/><Relationship Id="rId12" Type="http://schemas.openxmlformats.org/officeDocument/2006/relationships/slideLayout" Target="../slideLayouts/slideLayout581.xml"/><Relationship Id="rId13" Type="http://schemas.openxmlformats.org/officeDocument/2006/relationships/theme" Target="../theme/theme57.xml"/><Relationship Id="rId14" Type="http://schemas.openxmlformats.org/officeDocument/2006/relationships/image" Target="../media/image8.png"/><Relationship Id="rId15" Type="http://schemas.openxmlformats.org/officeDocument/2006/relationships/image" Target="../media/image1.png"/><Relationship Id="rId1" Type="http://schemas.openxmlformats.org/officeDocument/2006/relationships/slideLayout" Target="../slideLayouts/slideLayout570.xml"/><Relationship Id="rId2" Type="http://schemas.openxmlformats.org/officeDocument/2006/relationships/slideLayout" Target="../slideLayouts/slideLayout571.xml"/><Relationship Id="rId3" Type="http://schemas.openxmlformats.org/officeDocument/2006/relationships/slideLayout" Target="../slideLayouts/slideLayout572.xml"/><Relationship Id="rId4" Type="http://schemas.openxmlformats.org/officeDocument/2006/relationships/slideLayout" Target="../slideLayouts/slideLayout573.xml"/><Relationship Id="rId5" Type="http://schemas.openxmlformats.org/officeDocument/2006/relationships/slideLayout" Target="../slideLayouts/slideLayout574.xml"/><Relationship Id="rId6" Type="http://schemas.openxmlformats.org/officeDocument/2006/relationships/slideLayout" Target="../slideLayouts/slideLayout575.xml"/><Relationship Id="rId7" Type="http://schemas.openxmlformats.org/officeDocument/2006/relationships/slideLayout" Target="../slideLayouts/slideLayout576.xml"/><Relationship Id="rId8" Type="http://schemas.openxmlformats.org/officeDocument/2006/relationships/slideLayout" Target="../slideLayouts/slideLayout577.xml"/><Relationship Id="rId9" Type="http://schemas.openxmlformats.org/officeDocument/2006/relationships/slideLayout" Target="../slideLayouts/slideLayout578.xml"/><Relationship Id="rId10" Type="http://schemas.openxmlformats.org/officeDocument/2006/relationships/slideLayout" Target="../slideLayouts/slideLayout579.xml"/></Relationships>
</file>

<file path=ppt/slideMasters/_rels/slideMaster58.xml.rels><?xml version="1.0" encoding="UTF-8" standalone="yes"?>
<Relationships xmlns="http://schemas.openxmlformats.org/package/2006/relationships"><Relationship Id="rId11" Type="http://schemas.openxmlformats.org/officeDocument/2006/relationships/slideLayout" Target="../slideLayouts/slideLayout592.xml"/><Relationship Id="rId12" Type="http://schemas.openxmlformats.org/officeDocument/2006/relationships/theme" Target="../theme/theme58.xml"/><Relationship Id="rId1" Type="http://schemas.openxmlformats.org/officeDocument/2006/relationships/slideLayout" Target="../slideLayouts/slideLayout582.xml"/><Relationship Id="rId2" Type="http://schemas.openxmlformats.org/officeDocument/2006/relationships/slideLayout" Target="../slideLayouts/slideLayout583.xml"/><Relationship Id="rId3" Type="http://schemas.openxmlformats.org/officeDocument/2006/relationships/slideLayout" Target="../slideLayouts/slideLayout584.xml"/><Relationship Id="rId4" Type="http://schemas.openxmlformats.org/officeDocument/2006/relationships/slideLayout" Target="../slideLayouts/slideLayout585.xml"/><Relationship Id="rId5" Type="http://schemas.openxmlformats.org/officeDocument/2006/relationships/slideLayout" Target="../slideLayouts/slideLayout586.xml"/><Relationship Id="rId6" Type="http://schemas.openxmlformats.org/officeDocument/2006/relationships/slideLayout" Target="../slideLayouts/slideLayout587.xml"/><Relationship Id="rId7" Type="http://schemas.openxmlformats.org/officeDocument/2006/relationships/slideLayout" Target="../slideLayouts/slideLayout588.xml"/><Relationship Id="rId8" Type="http://schemas.openxmlformats.org/officeDocument/2006/relationships/slideLayout" Target="../slideLayouts/slideLayout589.xml"/><Relationship Id="rId9" Type="http://schemas.openxmlformats.org/officeDocument/2006/relationships/slideLayout" Target="../slideLayouts/slideLayout590.xml"/><Relationship Id="rId10" Type="http://schemas.openxmlformats.org/officeDocument/2006/relationships/slideLayout" Target="../slideLayouts/slideLayout591.xml"/></Relationships>
</file>

<file path=ppt/slideMasters/_rels/slideMaster59.xml.rels><?xml version="1.0" encoding="UTF-8" standalone="yes"?>
<Relationships xmlns="http://schemas.openxmlformats.org/package/2006/relationships"><Relationship Id="rId11" Type="http://schemas.openxmlformats.org/officeDocument/2006/relationships/slideLayout" Target="../slideLayouts/slideLayout603.xml"/><Relationship Id="rId12" Type="http://schemas.openxmlformats.org/officeDocument/2006/relationships/theme" Target="../theme/theme59.xml"/><Relationship Id="rId13" Type="http://schemas.openxmlformats.org/officeDocument/2006/relationships/image" Target="../media/image1.png"/><Relationship Id="rId1" Type="http://schemas.openxmlformats.org/officeDocument/2006/relationships/slideLayout" Target="../slideLayouts/slideLayout593.xml"/><Relationship Id="rId2" Type="http://schemas.openxmlformats.org/officeDocument/2006/relationships/slideLayout" Target="../slideLayouts/slideLayout594.xml"/><Relationship Id="rId3" Type="http://schemas.openxmlformats.org/officeDocument/2006/relationships/slideLayout" Target="../slideLayouts/slideLayout595.xml"/><Relationship Id="rId4" Type="http://schemas.openxmlformats.org/officeDocument/2006/relationships/slideLayout" Target="../slideLayouts/slideLayout596.xml"/><Relationship Id="rId5" Type="http://schemas.openxmlformats.org/officeDocument/2006/relationships/slideLayout" Target="../slideLayouts/slideLayout597.xml"/><Relationship Id="rId6" Type="http://schemas.openxmlformats.org/officeDocument/2006/relationships/slideLayout" Target="../slideLayouts/slideLayout598.xml"/><Relationship Id="rId7" Type="http://schemas.openxmlformats.org/officeDocument/2006/relationships/slideLayout" Target="../slideLayouts/slideLayout599.xml"/><Relationship Id="rId8" Type="http://schemas.openxmlformats.org/officeDocument/2006/relationships/slideLayout" Target="../slideLayouts/slideLayout600.xml"/><Relationship Id="rId9" Type="http://schemas.openxmlformats.org/officeDocument/2006/relationships/slideLayout" Target="../slideLayouts/slideLayout601.xml"/><Relationship Id="rId10" Type="http://schemas.openxmlformats.org/officeDocument/2006/relationships/slideLayout" Target="../slideLayouts/slideLayout602.xml"/></Relationships>
</file>

<file path=ppt/slideMasters/_rels/slideMaster60.xml.rels><?xml version="1.0" encoding="UTF-8" standalone="yes"?>
<Relationships xmlns="http://schemas.openxmlformats.org/package/2006/relationships"><Relationship Id="rId11" Type="http://schemas.openxmlformats.org/officeDocument/2006/relationships/slideLayout" Target="../slideLayouts/slideLayout614.xml"/><Relationship Id="rId12" Type="http://schemas.openxmlformats.org/officeDocument/2006/relationships/theme" Target="../theme/theme60.xml"/><Relationship Id="rId13" Type="http://schemas.openxmlformats.org/officeDocument/2006/relationships/image" Target="../media/image1.png"/><Relationship Id="rId1" Type="http://schemas.openxmlformats.org/officeDocument/2006/relationships/slideLayout" Target="../slideLayouts/slideLayout604.xml"/><Relationship Id="rId2" Type="http://schemas.openxmlformats.org/officeDocument/2006/relationships/slideLayout" Target="../slideLayouts/slideLayout605.xml"/><Relationship Id="rId3" Type="http://schemas.openxmlformats.org/officeDocument/2006/relationships/slideLayout" Target="../slideLayouts/slideLayout606.xml"/><Relationship Id="rId4" Type="http://schemas.openxmlformats.org/officeDocument/2006/relationships/slideLayout" Target="../slideLayouts/slideLayout607.xml"/><Relationship Id="rId5" Type="http://schemas.openxmlformats.org/officeDocument/2006/relationships/slideLayout" Target="../slideLayouts/slideLayout608.xml"/><Relationship Id="rId6" Type="http://schemas.openxmlformats.org/officeDocument/2006/relationships/slideLayout" Target="../slideLayouts/slideLayout609.xml"/><Relationship Id="rId7" Type="http://schemas.openxmlformats.org/officeDocument/2006/relationships/slideLayout" Target="../slideLayouts/slideLayout610.xml"/><Relationship Id="rId8" Type="http://schemas.openxmlformats.org/officeDocument/2006/relationships/slideLayout" Target="../slideLayouts/slideLayout611.xml"/><Relationship Id="rId9" Type="http://schemas.openxmlformats.org/officeDocument/2006/relationships/slideLayout" Target="../slideLayouts/slideLayout612.xml"/><Relationship Id="rId10" Type="http://schemas.openxmlformats.org/officeDocument/2006/relationships/slideLayout" Target="../slideLayouts/slideLayout613.xml"/></Relationships>
</file>

<file path=ppt/slideMasters/_rels/slideMaster61.xml.rels><?xml version="1.0" encoding="UTF-8" standalone="yes"?>
<Relationships xmlns="http://schemas.openxmlformats.org/package/2006/relationships"><Relationship Id="rId11" Type="http://schemas.openxmlformats.org/officeDocument/2006/relationships/slideLayout" Target="../slideLayouts/slideLayout625.xml"/><Relationship Id="rId12" Type="http://schemas.openxmlformats.org/officeDocument/2006/relationships/theme" Target="../theme/theme61.xml"/><Relationship Id="rId1" Type="http://schemas.openxmlformats.org/officeDocument/2006/relationships/slideLayout" Target="../slideLayouts/slideLayout615.xml"/><Relationship Id="rId2" Type="http://schemas.openxmlformats.org/officeDocument/2006/relationships/slideLayout" Target="../slideLayouts/slideLayout616.xml"/><Relationship Id="rId3" Type="http://schemas.openxmlformats.org/officeDocument/2006/relationships/slideLayout" Target="../slideLayouts/slideLayout617.xml"/><Relationship Id="rId4" Type="http://schemas.openxmlformats.org/officeDocument/2006/relationships/slideLayout" Target="../slideLayouts/slideLayout618.xml"/><Relationship Id="rId5" Type="http://schemas.openxmlformats.org/officeDocument/2006/relationships/slideLayout" Target="../slideLayouts/slideLayout619.xml"/><Relationship Id="rId6" Type="http://schemas.openxmlformats.org/officeDocument/2006/relationships/slideLayout" Target="../slideLayouts/slideLayout620.xml"/><Relationship Id="rId7" Type="http://schemas.openxmlformats.org/officeDocument/2006/relationships/slideLayout" Target="../slideLayouts/slideLayout621.xml"/><Relationship Id="rId8" Type="http://schemas.openxmlformats.org/officeDocument/2006/relationships/slideLayout" Target="../slideLayouts/slideLayout622.xml"/><Relationship Id="rId9" Type="http://schemas.openxmlformats.org/officeDocument/2006/relationships/slideLayout" Target="../slideLayouts/slideLayout623.xml"/><Relationship Id="rId10" Type="http://schemas.openxmlformats.org/officeDocument/2006/relationships/slideLayout" Target="../slideLayouts/slideLayout624.xml"/></Relationships>
</file>

<file path=ppt/slideMasters/_rels/slideMaster62.xml.rels><?xml version="1.0" encoding="UTF-8" standalone="yes"?>
<Relationships xmlns="http://schemas.openxmlformats.org/package/2006/relationships"><Relationship Id="rId11" Type="http://schemas.openxmlformats.org/officeDocument/2006/relationships/slideLayout" Target="../slideLayouts/slideLayout636.xml"/><Relationship Id="rId12" Type="http://schemas.openxmlformats.org/officeDocument/2006/relationships/theme" Target="../theme/theme62.xml"/><Relationship Id="rId1" Type="http://schemas.openxmlformats.org/officeDocument/2006/relationships/slideLayout" Target="../slideLayouts/slideLayout626.xml"/><Relationship Id="rId2" Type="http://schemas.openxmlformats.org/officeDocument/2006/relationships/slideLayout" Target="../slideLayouts/slideLayout627.xml"/><Relationship Id="rId3" Type="http://schemas.openxmlformats.org/officeDocument/2006/relationships/slideLayout" Target="../slideLayouts/slideLayout628.xml"/><Relationship Id="rId4" Type="http://schemas.openxmlformats.org/officeDocument/2006/relationships/slideLayout" Target="../slideLayouts/slideLayout629.xml"/><Relationship Id="rId5" Type="http://schemas.openxmlformats.org/officeDocument/2006/relationships/slideLayout" Target="../slideLayouts/slideLayout630.xml"/><Relationship Id="rId6" Type="http://schemas.openxmlformats.org/officeDocument/2006/relationships/slideLayout" Target="../slideLayouts/slideLayout631.xml"/><Relationship Id="rId7" Type="http://schemas.openxmlformats.org/officeDocument/2006/relationships/slideLayout" Target="../slideLayouts/slideLayout632.xml"/><Relationship Id="rId8" Type="http://schemas.openxmlformats.org/officeDocument/2006/relationships/slideLayout" Target="../slideLayouts/slideLayout633.xml"/><Relationship Id="rId9" Type="http://schemas.openxmlformats.org/officeDocument/2006/relationships/slideLayout" Target="../slideLayouts/slideLayout634.xml"/><Relationship Id="rId10" Type="http://schemas.openxmlformats.org/officeDocument/2006/relationships/slideLayout" Target="../slideLayouts/slideLayout635.xml"/></Relationships>
</file>

<file path=ppt/slideMasters/_rels/slideMaster63.xml.rels><?xml version="1.0" encoding="UTF-8" standalone="yes"?>
<Relationships xmlns="http://schemas.openxmlformats.org/package/2006/relationships"><Relationship Id="rId11" Type="http://schemas.openxmlformats.org/officeDocument/2006/relationships/slideLayout" Target="../slideLayouts/slideLayout647.xml"/><Relationship Id="rId12" Type="http://schemas.openxmlformats.org/officeDocument/2006/relationships/theme" Target="../theme/theme63.xml"/><Relationship Id="rId1" Type="http://schemas.openxmlformats.org/officeDocument/2006/relationships/slideLayout" Target="../slideLayouts/slideLayout637.xml"/><Relationship Id="rId2" Type="http://schemas.openxmlformats.org/officeDocument/2006/relationships/slideLayout" Target="../slideLayouts/slideLayout638.xml"/><Relationship Id="rId3" Type="http://schemas.openxmlformats.org/officeDocument/2006/relationships/slideLayout" Target="../slideLayouts/slideLayout639.xml"/><Relationship Id="rId4" Type="http://schemas.openxmlformats.org/officeDocument/2006/relationships/slideLayout" Target="../slideLayouts/slideLayout640.xml"/><Relationship Id="rId5" Type="http://schemas.openxmlformats.org/officeDocument/2006/relationships/slideLayout" Target="../slideLayouts/slideLayout641.xml"/><Relationship Id="rId6" Type="http://schemas.openxmlformats.org/officeDocument/2006/relationships/slideLayout" Target="../slideLayouts/slideLayout642.xml"/><Relationship Id="rId7" Type="http://schemas.openxmlformats.org/officeDocument/2006/relationships/slideLayout" Target="../slideLayouts/slideLayout643.xml"/><Relationship Id="rId8" Type="http://schemas.openxmlformats.org/officeDocument/2006/relationships/slideLayout" Target="../slideLayouts/slideLayout644.xml"/><Relationship Id="rId9" Type="http://schemas.openxmlformats.org/officeDocument/2006/relationships/slideLayout" Target="../slideLayouts/slideLayout645.xml"/><Relationship Id="rId10" Type="http://schemas.openxmlformats.org/officeDocument/2006/relationships/slideLayout" Target="../slideLayouts/slideLayout646.xml"/></Relationships>
</file>

<file path=ppt/slideMasters/_rels/slideMaster64.xml.rels><?xml version="1.0" encoding="UTF-8" standalone="yes"?>
<Relationships xmlns="http://schemas.openxmlformats.org/package/2006/relationships"><Relationship Id="rId11" Type="http://schemas.openxmlformats.org/officeDocument/2006/relationships/slideLayout" Target="../slideLayouts/slideLayout658.xml"/><Relationship Id="rId12" Type="http://schemas.openxmlformats.org/officeDocument/2006/relationships/theme" Target="../theme/theme64.xml"/><Relationship Id="rId1" Type="http://schemas.openxmlformats.org/officeDocument/2006/relationships/slideLayout" Target="../slideLayouts/slideLayout648.xml"/><Relationship Id="rId2" Type="http://schemas.openxmlformats.org/officeDocument/2006/relationships/slideLayout" Target="../slideLayouts/slideLayout649.xml"/><Relationship Id="rId3" Type="http://schemas.openxmlformats.org/officeDocument/2006/relationships/slideLayout" Target="../slideLayouts/slideLayout650.xml"/><Relationship Id="rId4" Type="http://schemas.openxmlformats.org/officeDocument/2006/relationships/slideLayout" Target="../slideLayouts/slideLayout651.xml"/><Relationship Id="rId5" Type="http://schemas.openxmlformats.org/officeDocument/2006/relationships/slideLayout" Target="../slideLayouts/slideLayout652.xml"/><Relationship Id="rId6" Type="http://schemas.openxmlformats.org/officeDocument/2006/relationships/slideLayout" Target="../slideLayouts/slideLayout653.xml"/><Relationship Id="rId7" Type="http://schemas.openxmlformats.org/officeDocument/2006/relationships/slideLayout" Target="../slideLayouts/slideLayout654.xml"/><Relationship Id="rId8" Type="http://schemas.openxmlformats.org/officeDocument/2006/relationships/slideLayout" Target="../slideLayouts/slideLayout655.xml"/><Relationship Id="rId9" Type="http://schemas.openxmlformats.org/officeDocument/2006/relationships/slideLayout" Target="../slideLayouts/slideLayout656.xml"/><Relationship Id="rId10" Type="http://schemas.openxmlformats.org/officeDocument/2006/relationships/slideLayout" Target="../slideLayouts/slideLayout657.xml"/></Relationships>
</file>

<file path=ppt/slideMasters/_rels/slideMaster65.xml.rels><?xml version="1.0" encoding="UTF-8" standalone="yes"?>
<Relationships xmlns="http://schemas.openxmlformats.org/package/2006/relationships"><Relationship Id="rId11" Type="http://schemas.openxmlformats.org/officeDocument/2006/relationships/slideLayout" Target="../slideLayouts/slideLayout669.xml"/><Relationship Id="rId12" Type="http://schemas.openxmlformats.org/officeDocument/2006/relationships/theme" Target="../theme/theme65.xml"/><Relationship Id="rId1" Type="http://schemas.openxmlformats.org/officeDocument/2006/relationships/slideLayout" Target="../slideLayouts/slideLayout659.xml"/><Relationship Id="rId2" Type="http://schemas.openxmlformats.org/officeDocument/2006/relationships/slideLayout" Target="../slideLayouts/slideLayout660.xml"/><Relationship Id="rId3" Type="http://schemas.openxmlformats.org/officeDocument/2006/relationships/slideLayout" Target="../slideLayouts/slideLayout661.xml"/><Relationship Id="rId4" Type="http://schemas.openxmlformats.org/officeDocument/2006/relationships/slideLayout" Target="../slideLayouts/slideLayout662.xml"/><Relationship Id="rId5" Type="http://schemas.openxmlformats.org/officeDocument/2006/relationships/slideLayout" Target="../slideLayouts/slideLayout663.xml"/><Relationship Id="rId6" Type="http://schemas.openxmlformats.org/officeDocument/2006/relationships/slideLayout" Target="../slideLayouts/slideLayout664.xml"/><Relationship Id="rId7" Type="http://schemas.openxmlformats.org/officeDocument/2006/relationships/slideLayout" Target="../slideLayouts/slideLayout665.xml"/><Relationship Id="rId8" Type="http://schemas.openxmlformats.org/officeDocument/2006/relationships/slideLayout" Target="../slideLayouts/slideLayout666.xml"/><Relationship Id="rId9" Type="http://schemas.openxmlformats.org/officeDocument/2006/relationships/slideLayout" Target="../slideLayouts/slideLayout667.xml"/><Relationship Id="rId10" Type="http://schemas.openxmlformats.org/officeDocument/2006/relationships/slideLayout" Target="../slideLayouts/slideLayout668.xml"/></Relationships>
</file>

<file path=ppt/slideMasters/_rels/slideMaster66.xml.rels><?xml version="1.0" encoding="UTF-8" standalone="yes"?>
<Relationships xmlns="http://schemas.openxmlformats.org/package/2006/relationships"><Relationship Id="rId11" Type="http://schemas.openxmlformats.org/officeDocument/2006/relationships/slideLayout" Target="../slideLayouts/slideLayout680.xml"/><Relationship Id="rId12" Type="http://schemas.openxmlformats.org/officeDocument/2006/relationships/slideLayout" Target="../slideLayouts/slideLayout681.xml"/><Relationship Id="rId13" Type="http://schemas.openxmlformats.org/officeDocument/2006/relationships/theme" Target="../theme/theme66.xml"/><Relationship Id="rId1" Type="http://schemas.openxmlformats.org/officeDocument/2006/relationships/slideLayout" Target="../slideLayouts/slideLayout670.xml"/><Relationship Id="rId2" Type="http://schemas.openxmlformats.org/officeDocument/2006/relationships/slideLayout" Target="../slideLayouts/slideLayout671.xml"/><Relationship Id="rId3" Type="http://schemas.openxmlformats.org/officeDocument/2006/relationships/slideLayout" Target="../slideLayouts/slideLayout672.xml"/><Relationship Id="rId4" Type="http://schemas.openxmlformats.org/officeDocument/2006/relationships/slideLayout" Target="../slideLayouts/slideLayout673.xml"/><Relationship Id="rId5" Type="http://schemas.openxmlformats.org/officeDocument/2006/relationships/slideLayout" Target="../slideLayouts/slideLayout674.xml"/><Relationship Id="rId6" Type="http://schemas.openxmlformats.org/officeDocument/2006/relationships/slideLayout" Target="../slideLayouts/slideLayout675.xml"/><Relationship Id="rId7" Type="http://schemas.openxmlformats.org/officeDocument/2006/relationships/slideLayout" Target="../slideLayouts/slideLayout676.xml"/><Relationship Id="rId8" Type="http://schemas.openxmlformats.org/officeDocument/2006/relationships/slideLayout" Target="../slideLayouts/slideLayout677.xml"/><Relationship Id="rId9" Type="http://schemas.openxmlformats.org/officeDocument/2006/relationships/slideLayout" Target="../slideLayouts/slideLayout678.xml"/><Relationship Id="rId10" Type="http://schemas.openxmlformats.org/officeDocument/2006/relationships/slideLayout" Target="../slideLayouts/slideLayout679.xml"/></Relationships>
</file>

<file path=ppt/slideMasters/_rels/slideMaster67.xml.rels><?xml version="1.0" encoding="UTF-8" standalone="yes"?>
<Relationships xmlns="http://schemas.openxmlformats.org/package/2006/relationships"><Relationship Id="rId11" Type="http://schemas.openxmlformats.org/officeDocument/2006/relationships/slideLayout" Target="../slideLayouts/slideLayout692.xml"/><Relationship Id="rId12" Type="http://schemas.openxmlformats.org/officeDocument/2006/relationships/theme" Target="../theme/theme67.xml"/><Relationship Id="rId13" Type="http://schemas.openxmlformats.org/officeDocument/2006/relationships/image" Target="../media/image1.png"/><Relationship Id="rId1" Type="http://schemas.openxmlformats.org/officeDocument/2006/relationships/slideLayout" Target="../slideLayouts/slideLayout682.xml"/><Relationship Id="rId2" Type="http://schemas.openxmlformats.org/officeDocument/2006/relationships/slideLayout" Target="../slideLayouts/slideLayout683.xml"/><Relationship Id="rId3" Type="http://schemas.openxmlformats.org/officeDocument/2006/relationships/slideLayout" Target="../slideLayouts/slideLayout684.xml"/><Relationship Id="rId4" Type="http://schemas.openxmlformats.org/officeDocument/2006/relationships/slideLayout" Target="../slideLayouts/slideLayout685.xml"/><Relationship Id="rId5" Type="http://schemas.openxmlformats.org/officeDocument/2006/relationships/slideLayout" Target="../slideLayouts/slideLayout686.xml"/><Relationship Id="rId6" Type="http://schemas.openxmlformats.org/officeDocument/2006/relationships/slideLayout" Target="../slideLayouts/slideLayout687.xml"/><Relationship Id="rId7" Type="http://schemas.openxmlformats.org/officeDocument/2006/relationships/slideLayout" Target="../slideLayouts/slideLayout688.xml"/><Relationship Id="rId8" Type="http://schemas.openxmlformats.org/officeDocument/2006/relationships/slideLayout" Target="../slideLayouts/slideLayout689.xml"/><Relationship Id="rId9" Type="http://schemas.openxmlformats.org/officeDocument/2006/relationships/slideLayout" Target="../slideLayouts/slideLayout690.xml"/><Relationship Id="rId10" Type="http://schemas.openxmlformats.org/officeDocument/2006/relationships/slideLayout" Target="../slideLayouts/slideLayout691.xml"/></Relationships>
</file>

<file path=ppt/slideMasters/_rels/slideMaster68.xml.rels><?xml version="1.0" encoding="UTF-8" standalone="yes"?>
<Relationships xmlns="http://schemas.openxmlformats.org/package/2006/relationships"><Relationship Id="rId11" Type="http://schemas.openxmlformats.org/officeDocument/2006/relationships/slideLayout" Target="../slideLayouts/slideLayout703.xml"/><Relationship Id="rId12" Type="http://schemas.openxmlformats.org/officeDocument/2006/relationships/theme" Target="../theme/theme68.xml"/><Relationship Id="rId13" Type="http://schemas.openxmlformats.org/officeDocument/2006/relationships/image" Target="../media/image1.png"/><Relationship Id="rId1" Type="http://schemas.openxmlformats.org/officeDocument/2006/relationships/slideLayout" Target="../slideLayouts/slideLayout693.xml"/><Relationship Id="rId2" Type="http://schemas.openxmlformats.org/officeDocument/2006/relationships/slideLayout" Target="../slideLayouts/slideLayout694.xml"/><Relationship Id="rId3" Type="http://schemas.openxmlformats.org/officeDocument/2006/relationships/slideLayout" Target="../slideLayouts/slideLayout695.xml"/><Relationship Id="rId4" Type="http://schemas.openxmlformats.org/officeDocument/2006/relationships/slideLayout" Target="../slideLayouts/slideLayout696.xml"/><Relationship Id="rId5" Type="http://schemas.openxmlformats.org/officeDocument/2006/relationships/slideLayout" Target="../slideLayouts/slideLayout697.xml"/><Relationship Id="rId6" Type="http://schemas.openxmlformats.org/officeDocument/2006/relationships/slideLayout" Target="../slideLayouts/slideLayout698.xml"/><Relationship Id="rId7" Type="http://schemas.openxmlformats.org/officeDocument/2006/relationships/slideLayout" Target="../slideLayouts/slideLayout699.xml"/><Relationship Id="rId8" Type="http://schemas.openxmlformats.org/officeDocument/2006/relationships/slideLayout" Target="../slideLayouts/slideLayout700.xml"/><Relationship Id="rId9" Type="http://schemas.openxmlformats.org/officeDocument/2006/relationships/slideLayout" Target="../slideLayouts/slideLayout701.xml"/><Relationship Id="rId10" Type="http://schemas.openxmlformats.org/officeDocument/2006/relationships/slideLayout" Target="../slideLayouts/slideLayout702.xml"/></Relationships>
</file>

<file path=ppt/slideMasters/_rels/slideMaster69.xml.rels><?xml version="1.0" encoding="UTF-8" standalone="yes"?>
<Relationships xmlns="http://schemas.openxmlformats.org/package/2006/relationships"><Relationship Id="rId11" Type="http://schemas.openxmlformats.org/officeDocument/2006/relationships/slideLayout" Target="../slideLayouts/slideLayout714.xml"/><Relationship Id="rId12" Type="http://schemas.openxmlformats.org/officeDocument/2006/relationships/theme" Target="../theme/theme69.xml"/><Relationship Id="rId1" Type="http://schemas.openxmlformats.org/officeDocument/2006/relationships/slideLayout" Target="../slideLayouts/slideLayout704.xml"/><Relationship Id="rId2" Type="http://schemas.openxmlformats.org/officeDocument/2006/relationships/slideLayout" Target="../slideLayouts/slideLayout705.xml"/><Relationship Id="rId3" Type="http://schemas.openxmlformats.org/officeDocument/2006/relationships/slideLayout" Target="../slideLayouts/slideLayout706.xml"/><Relationship Id="rId4" Type="http://schemas.openxmlformats.org/officeDocument/2006/relationships/slideLayout" Target="../slideLayouts/slideLayout707.xml"/><Relationship Id="rId5" Type="http://schemas.openxmlformats.org/officeDocument/2006/relationships/slideLayout" Target="../slideLayouts/slideLayout708.xml"/><Relationship Id="rId6" Type="http://schemas.openxmlformats.org/officeDocument/2006/relationships/slideLayout" Target="../slideLayouts/slideLayout709.xml"/><Relationship Id="rId7" Type="http://schemas.openxmlformats.org/officeDocument/2006/relationships/slideLayout" Target="../slideLayouts/slideLayout710.xml"/><Relationship Id="rId8" Type="http://schemas.openxmlformats.org/officeDocument/2006/relationships/slideLayout" Target="../slideLayouts/slideLayout711.xml"/><Relationship Id="rId9" Type="http://schemas.openxmlformats.org/officeDocument/2006/relationships/slideLayout" Target="../slideLayouts/slideLayout712.xml"/><Relationship Id="rId10" Type="http://schemas.openxmlformats.org/officeDocument/2006/relationships/slideLayout" Target="../slideLayouts/slideLayout713.xml"/></Relationships>
</file>

<file path=ppt/slideMasters/_rels/slideMaster70.xml.rels><?xml version="1.0" encoding="UTF-8" standalone="yes"?>
<Relationships xmlns="http://schemas.openxmlformats.org/package/2006/relationships"><Relationship Id="rId11" Type="http://schemas.openxmlformats.org/officeDocument/2006/relationships/slideLayout" Target="../slideLayouts/slideLayout725.xml"/><Relationship Id="rId12" Type="http://schemas.openxmlformats.org/officeDocument/2006/relationships/theme" Target="../theme/theme70.xml"/><Relationship Id="rId1" Type="http://schemas.openxmlformats.org/officeDocument/2006/relationships/slideLayout" Target="../slideLayouts/slideLayout715.xml"/><Relationship Id="rId2" Type="http://schemas.openxmlformats.org/officeDocument/2006/relationships/slideLayout" Target="../slideLayouts/slideLayout716.xml"/><Relationship Id="rId3" Type="http://schemas.openxmlformats.org/officeDocument/2006/relationships/slideLayout" Target="../slideLayouts/slideLayout717.xml"/><Relationship Id="rId4" Type="http://schemas.openxmlformats.org/officeDocument/2006/relationships/slideLayout" Target="../slideLayouts/slideLayout718.xml"/><Relationship Id="rId5" Type="http://schemas.openxmlformats.org/officeDocument/2006/relationships/slideLayout" Target="../slideLayouts/slideLayout719.xml"/><Relationship Id="rId6" Type="http://schemas.openxmlformats.org/officeDocument/2006/relationships/slideLayout" Target="../slideLayouts/slideLayout720.xml"/><Relationship Id="rId7" Type="http://schemas.openxmlformats.org/officeDocument/2006/relationships/slideLayout" Target="../slideLayouts/slideLayout721.xml"/><Relationship Id="rId8" Type="http://schemas.openxmlformats.org/officeDocument/2006/relationships/slideLayout" Target="../slideLayouts/slideLayout722.xml"/><Relationship Id="rId9" Type="http://schemas.openxmlformats.org/officeDocument/2006/relationships/slideLayout" Target="../slideLayouts/slideLayout723.xml"/><Relationship Id="rId10" Type="http://schemas.openxmlformats.org/officeDocument/2006/relationships/slideLayout" Target="../slideLayouts/slideLayout724.xml"/></Relationships>
</file>

<file path=ppt/slideMasters/_rels/slideMaster71.xml.rels><?xml version="1.0" encoding="UTF-8" standalone="yes"?>
<Relationships xmlns="http://schemas.openxmlformats.org/package/2006/relationships"><Relationship Id="rId11" Type="http://schemas.openxmlformats.org/officeDocument/2006/relationships/slideLayout" Target="../slideLayouts/slideLayout736.xml"/><Relationship Id="rId12" Type="http://schemas.openxmlformats.org/officeDocument/2006/relationships/theme" Target="../theme/theme71.xml"/><Relationship Id="rId13" Type="http://schemas.openxmlformats.org/officeDocument/2006/relationships/image" Target="../media/image1.png"/><Relationship Id="rId1" Type="http://schemas.openxmlformats.org/officeDocument/2006/relationships/slideLayout" Target="../slideLayouts/slideLayout726.xml"/><Relationship Id="rId2" Type="http://schemas.openxmlformats.org/officeDocument/2006/relationships/slideLayout" Target="../slideLayouts/slideLayout727.xml"/><Relationship Id="rId3" Type="http://schemas.openxmlformats.org/officeDocument/2006/relationships/slideLayout" Target="../slideLayouts/slideLayout728.xml"/><Relationship Id="rId4" Type="http://schemas.openxmlformats.org/officeDocument/2006/relationships/slideLayout" Target="../slideLayouts/slideLayout729.xml"/><Relationship Id="rId5" Type="http://schemas.openxmlformats.org/officeDocument/2006/relationships/slideLayout" Target="../slideLayouts/slideLayout730.xml"/><Relationship Id="rId6" Type="http://schemas.openxmlformats.org/officeDocument/2006/relationships/slideLayout" Target="../slideLayouts/slideLayout731.xml"/><Relationship Id="rId7" Type="http://schemas.openxmlformats.org/officeDocument/2006/relationships/slideLayout" Target="../slideLayouts/slideLayout732.xml"/><Relationship Id="rId8" Type="http://schemas.openxmlformats.org/officeDocument/2006/relationships/slideLayout" Target="../slideLayouts/slideLayout733.xml"/><Relationship Id="rId9" Type="http://schemas.openxmlformats.org/officeDocument/2006/relationships/slideLayout" Target="../slideLayouts/slideLayout734.xml"/><Relationship Id="rId10" Type="http://schemas.openxmlformats.org/officeDocument/2006/relationships/slideLayout" Target="../slideLayouts/slideLayout735.xml"/></Relationships>
</file>

<file path=ppt/slideMasters/_rels/slideMaster72.xml.rels><?xml version="1.0" encoding="UTF-8" standalone="yes"?>
<Relationships xmlns="http://schemas.openxmlformats.org/package/2006/relationships"><Relationship Id="rId11" Type="http://schemas.openxmlformats.org/officeDocument/2006/relationships/slideLayout" Target="../slideLayouts/slideLayout747.xml"/><Relationship Id="rId12" Type="http://schemas.openxmlformats.org/officeDocument/2006/relationships/theme" Target="../theme/theme72.xml"/><Relationship Id="rId13" Type="http://schemas.openxmlformats.org/officeDocument/2006/relationships/image" Target="../media/image1.png"/><Relationship Id="rId1" Type="http://schemas.openxmlformats.org/officeDocument/2006/relationships/slideLayout" Target="../slideLayouts/slideLayout737.xml"/><Relationship Id="rId2" Type="http://schemas.openxmlformats.org/officeDocument/2006/relationships/slideLayout" Target="../slideLayouts/slideLayout738.xml"/><Relationship Id="rId3" Type="http://schemas.openxmlformats.org/officeDocument/2006/relationships/slideLayout" Target="../slideLayouts/slideLayout739.xml"/><Relationship Id="rId4" Type="http://schemas.openxmlformats.org/officeDocument/2006/relationships/slideLayout" Target="../slideLayouts/slideLayout740.xml"/><Relationship Id="rId5" Type="http://schemas.openxmlformats.org/officeDocument/2006/relationships/slideLayout" Target="../slideLayouts/slideLayout741.xml"/><Relationship Id="rId6" Type="http://schemas.openxmlformats.org/officeDocument/2006/relationships/slideLayout" Target="../slideLayouts/slideLayout742.xml"/><Relationship Id="rId7" Type="http://schemas.openxmlformats.org/officeDocument/2006/relationships/slideLayout" Target="../slideLayouts/slideLayout743.xml"/><Relationship Id="rId8" Type="http://schemas.openxmlformats.org/officeDocument/2006/relationships/slideLayout" Target="../slideLayouts/slideLayout744.xml"/><Relationship Id="rId9" Type="http://schemas.openxmlformats.org/officeDocument/2006/relationships/slideLayout" Target="../slideLayouts/slideLayout745.xml"/><Relationship Id="rId10" Type="http://schemas.openxmlformats.org/officeDocument/2006/relationships/slideLayout" Target="../slideLayouts/slideLayout746.xml"/></Relationships>
</file>

<file path=ppt/slideMasters/_rels/slideMaster73.xml.rels><?xml version="1.0" encoding="UTF-8" standalone="yes"?>
<Relationships xmlns="http://schemas.openxmlformats.org/package/2006/relationships"><Relationship Id="rId11" Type="http://schemas.openxmlformats.org/officeDocument/2006/relationships/slideLayout" Target="../slideLayouts/slideLayout758.xml"/><Relationship Id="rId12" Type="http://schemas.openxmlformats.org/officeDocument/2006/relationships/theme" Target="../theme/theme73.xml"/><Relationship Id="rId1" Type="http://schemas.openxmlformats.org/officeDocument/2006/relationships/slideLayout" Target="../slideLayouts/slideLayout748.xml"/><Relationship Id="rId2" Type="http://schemas.openxmlformats.org/officeDocument/2006/relationships/slideLayout" Target="../slideLayouts/slideLayout749.xml"/><Relationship Id="rId3" Type="http://schemas.openxmlformats.org/officeDocument/2006/relationships/slideLayout" Target="../slideLayouts/slideLayout750.xml"/><Relationship Id="rId4" Type="http://schemas.openxmlformats.org/officeDocument/2006/relationships/slideLayout" Target="../slideLayouts/slideLayout751.xml"/><Relationship Id="rId5" Type="http://schemas.openxmlformats.org/officeDocument/2006/relationships/slideLayout" Target="../slideLayouts/slideLayout752.xml"/><Relationship Id="rId6" Type="http://schemas.openxmlformats.org/officeDocument/2006/relationships/slideLayout" Target="../slideLayouts/slideLayout753.xml"/><Relationship Id="rId7" Type="http://schemas.openxmlformats.org/officeDocument/2006/relationships/slideLayout" Target="../slideLayouts/slideLayout754.xml"/><Relationship Id="rId8" Type="http://schemas.openxmlformats.org/officeDocument/2006/relationships/slideLayout" Target="../slideLayouts/slideLayout755.xml"/><Relationship Id="rId9" Type="http://schemas.openxmlformats.org/officeDocument/2006/relationships/slideLayout" Target="../slideLayouts/slideLayout756.xml"/><Relationship Id="rId10" Type="http://schemas.openxmlformats.org/officeDocument/2006/relationships/slideLayout" Target="../slideLayouts/slideLayout757.xml"/></Relationships>
</file>

<file path=ppt/slideMasters/_rels/slideMaster74.xml.rels><?xml version="1.0" encoding="UTF-8" standalone="yes"?>
<Relationships xmlns="http://schemas.openxmlformats.org/package/2006/relationships"><Relationship Id="rId11" Type="http://schemas.openxmlformats.org/officeDocument/2006/relationships/slideLayout" Target="../slideLayouts/slideLayout769.xml"/><Relationship Id="rId12" Type="http://schemas.openxmlformats.org/officeDocument/2006/relationships/theme" Target="../theme/theme74.xml"/><Relationship Id="rId13" Type="http://schemas.openxmlformats.org/officeDocument/2006/relationships/image" Target="../media/image1.png"/><Relationship Id="rId1" Type="http://schemas.openxmlformats.org/officeDocument/2006/relationships/slideLayout" Target="../slideLayouts/slideLayout759.xml"/><Relationship Id="rId2" Type="http://schemas.openxmlformats.org/officeDocument/2006/relationships/slideLayout" Target="../slideLayouts/slideLayout760.xml"/><Relationship Id="rId3" Type="http://schemas.openxmlformats.org/officeDocument/2006/relationships/slideLayout" Target="../slideLayouts/slideLayout761.xml"/><Relationship Id="rId4" Type="http://schemas.openxmlformats.org/officeDocument/2006/relationships/slideLayout" Target="../slideLayouts/slideLayout762.xml"/><Relationship Id="rId5" Type="http://schemas.openxmlformats.org/officeDocument/2006/relationships/slideLayout" Target="../slideLayouts/slideLayout763.xml"/><Relationship Id="rId6" Type="http://schemas.openxmlformats.org/officeDocument/2006/relationships/slideLayout" Target="../slideLayouts/slideLayout764.xml"/><Relationship Id="rId7" Type="http://schemas.openxmlformats.org/officeDocument/2006/relationships/slideLayout" Target="../slideLayouts/slideLayout765.xml"/><Relationship Id="rId8" Type="http://schemas.openxmlformats.org/officeDocument/2006/relationships/slideLayout" Target="../slideLayouts/slideLayout766.xml"/><Relationship Id="rId9" Type="http://schemas.openxmlformats.org/officeDocument/2006/relationships/slideLayout" Target="../slideLayouts/slideLayout767.xml"/><Relationship Id="rId10" Type="http://schemas.openxmlformats.org/officeDocument/2006/relationships/slideLayout" Target="../slideLayouts/slideLayout768.xml"/></Relationships>
</file>

<file path=ppt/slideMasters/_rels/slideMaster75.xml.rels><?xml version="1.0" encoding="UTF-8" standalone="yes"?>
<Relationships xmlns="http://schemas.openxmlformats.org/package/2006/relationships"><Relationship Id="rId11" Type="http://schemas.openxmlformats.org/officeDocument/2006/relationships/slideLayout" Target="../slideLayouts/slideLayout780.xml"/><Relationship Id="rId12" Type="http://schemas.openxmlformats.org/officeDocument/2006/relationships/theme" Target="../theme/theme75.xml"/><Relationship Id="rId13" Type="http://schemas.openxmlformats.org/officeDocument/2006/relationships/image" Target="../media/image1.png"/><Relationship Id="rId1" Type="http://schemas.openxmlformats.org/officeDocument/2006/relationships/slideLayout" Target="../slideLayouts/slideLayout770.xml"/><Relationship Id="rId2" Type="http://schemas.openxmlformats.org/officeDocument/2006/relationships/slideLayout" Target="../slideLayouts/slideLayout771.xml"/><Relationship Id="rId3" Type="http://schemas.openxmlformats.org/officeDocument/2006/relationships/slideLayout" Target="../slideLayouts/slideLayout772.xml"/><Relationship Id="rId4" Type="http://schemas.openxmlformats.org/officeDocument/2006/relationships/slideLayout" Target="../slideLayouts/slideLayout773.xml"/><Relationship Id="rId5" Type="http://schemas.openxmlformats.org/officeDocument/2006/relationships/slideLayout" Target="../slideLayouts/slideLayout774.xml"/><Relationship Id="rId6" Type="http://schemas.openxmlformats.org/officeDocument/2006/relationships/slideLayout" Target="../slideLayouts/slideLayout775.xml"/><Relationship Id="rId7" Type="http://schemas.openxmlformats.org/officeDocument/2006/relationships/slideLayout" Target="../slideLayouts/slideLayout776.xml"/><Relationship Id="rId8" Type="http://schemas.openxmlformats.org/officeDocument/2006/relationships/slideLayout" Target="../slideLayouts/slideLayout777.xml"/><Relationship Id="rId9" Type="http://schemas.openxmlformats.org/officeDocument/2006/relationships/slideLayout" Target="../slideLayouts/slideLayout778.xml"/><Relationship Id="rId10" Type="http://schemas.openxmlformats.org/officeDocument/2006/relationships/slideLayout" Target="../slideLayouts/slideLayout779.xml"/></Relationships>
</file>

<file path=ppt/slideMasters/_rels/slideMaster76.xml.rels><?xml version="1.0" encoding="UTF-8" standalone="yes"?>
<Relationships xmlns="http://schemas.openxmlformats.org/package/2006/relationships"><Relationship Id="rId11" Type="http://schemas.openxmlformats.org/officeDocument/2006/relationships/slideLayout" Target="../slideLayouts/slideLayout791.xml"/><Relationship Id="rId12" Type="http://schemas.openxmlformats.org/officeDocument/2006/relationships/theme" Target="../theme/theme76.xml"/><Relationship Id="rId13" Type="http://schemas.openxmlformats.org/officeDocument/2006/relationships/image" Target="../media/image1.png"/><Relationship Id="rId1" Type="http://schemas.openxmlformats.org/officeDocument/2006/relationships/slideLayout" Target="../slideLayouts/slideLayout781.xml"/><Relationship Id="rId2" Type="http://schemas.openxmlformats.org/officeDocument/2006/relationships/slideLayout" Target="../slideLayouts/slideLayout782.xml"/><Relationship Id="rId3" Type="http://schemas.openxmlformats.org/officeDocument/2006/relationships/slideLayout" Target="../slideLayouts/slideLayout783.xml"/><Relationship Id="rId4" Type="http://schemas.openxmlformats.org/officeDocument/2006/relationships/slideLayout" Target="../slideLayouts/slideLayout784.xml"/><Relationship Id="rId5" Type="http://schemas.openxmlformats.org/officeDocument/2006/relationships/slideLayout" Target="../slideLayouts/slideLayout785.xml"/><Relationship Id="rId6" Type="http://schemas.openxmlformats.org/officeDocument/2006/relationships/slideLayout" Target="../slideLayouts/slideLayout786.xml"/><Relationship Id="rId7" Type="http://schemas.openxmlformats.org/officeDocument/2006/relationships/slideLayout" Target="../slideLayouts/slideLayout787.xml"/><Relationship Id="rId8" Type="http://schemas.openxmlformats.org/officeDocument/2006/relationships/slideLayout" Target="../slideLayouts/slideLayout788.xml"/><Relationship Id="rId9" Type="http://schemas.openxmlformats.org/officeDocument/2006/relationships/slideLayout" Target="../slideLayouts/slideLayout789.xml"/><Relationship Id="rId10" Type="http://schemas.openxmlformats.org/officeDocument/2006/relationships/slideLayout" Target="../slideLayouts/slideLayout790.xml"/></Relationships>
</file>

<file path=ppt/slideMasters/_rels/slideMaster77.xml.rels><?xml version="1.0" encoding="UTF-8" standalone="yes"?>
<Relationships xmlns="http://schemas.openxmlformats.org/package/2006/relationships"><Relationship Id="rId11" Type="http://schemas.openxmlformats.org/officeDocument/2006/relationships/slideLayout" Target="../slideLayouts/slideLayout802.xml"/><Relationship Id="rId12" Type="http://schemas.openxmlformats.org/officeDocument/2006/relationships/theme" Target="../theme/theme77.xml"/><Relationship Id="rId1" Type="http://schemas.openxmlformats.org/officeDocument/2006/relationships/slideLayout" Target="../slideLayouts/slideLayout792.xml"/><Relationship Id="rId2" Type="http://schemas.openxmlformats.org/officeDocument/2006/relationships/slideLayout" Target="../slideLayouts/slideLayout793.xml"/><Relationship Id="rId3" Type="http://schemas.openxmlformats.org/officeDocument/2006/relationships/slideLayout" Target="../slideLayouts/slideLayout794.xml"/><Relationship Id="rId4" Type="http://schemas.openxmlformats.org/officeDocument/2006/relationships/slideLayout" Target="../slideLayouts/slideLayout795.xml"/><Relationship Id="rId5" Type="http://schemas.openxmlformats.org/officeDocument/2006/relationships/slideLayout" Target="../slideLayouts/slideLayout796.xml"/><Relationship Id="rId6" Type="http://schemas.openxmlformats.org/officeDocument/2006/relationships/slideLayout" Target="../slideLayouts/slideLayout797.xml"/><Relationship Id="rId7" Type="http://schemas.openxmlformats.org/officeDocument/2006/relationships/slideLayout" Target="../slideLayouts/slideLayout798.xml"/><Relationship Id="rId8" Type="http://schemas.openxmlformats.org/officeDocument/2006/relationships/slideLayout" Target="../slideLayouts/slideLayout799.xml"/><Relationship Id="rId9" Type="http://schemas.openxmlformats.org/officeDocument/2006/relationships/slideLayout" Target="../slideLayouts/slideLayout800.xml"/><Relationship Id="rId10" Type="http://schemas.openxmlformats.org/officeDocument/2006/relationships/slideLayout" Target="../slideLayouts/slideLayout801.xml"/></Relationships>
</file>

<file path=ppt/slideMasters/_rels/slideMaster78.xml.rels><?xml version="1.0" encoding="UTF-8" standalone="yes"?>
<Relationships xmlns="http://schemas.openxmlformats.org/package/2006/relationships"><Relationship Id="rId11" Type="http://schemas.openxmlformats.org/officeDocument/2006/relationships/slideLayout" Target="../slideLayouts/slideLayout813.xml"/><Relationship Id="rId12" Type="http://schemas.openxmlformats.org/officeDocument/2006/relationships/theme" Target="../theme/theme78.xml"/><Relationship Id="rId1" Type="http://schemas.openxmlformats.org/officeDocument/2006/relationships/slideLayout" Target="../slideLayouts/slideLayout803.xml"/><Relationship Id="rId2" Type="http://schemas.openxmlformats.org/officeDocument/2006/relationships/slideLayout" Target="../slideLayouts/slideLayout804.xml"/><Relationship Id="rId3" Type="http://schemas.openxmlformats.org/officeDocument/2006/relationships/slideLayout" Target="../slideLayouts/slideLayout805.xml"/><Relationship Id="rId4" Type="http://schemas.openxmlformats.org/officeDocument/2006/relationships/slideLayout" Target="../slideLayouts/slideLayout806.xml"/><Relationship Id="rId5" Type="http://schemas.openxmlformats.org/officeDocument/2006/relationships/slideLayout" Target="../slideLayouts/slideLayout807.xml"/><Relationship Id="rId6" Type="http://schemas.openxmlformats.org/officeDocument/2006/relationships/slideLayout" Target="../slideLayouts/slideLayout808.xml"/><Relationship Id="rId7" Type="http://schemas.openxmlformats.org/officeDocument/2006/relationships/slideLayout" Target="../slideLayouts/slideLayout809.xml"/><Relationship Id="rId8" Type="http://schemas.openxmlformats.org/officeDocument/2006/relationships/slideLayout" Target="../slideLayouts/slideLayout810.xml"/><Relationship Id="rId9" Type="http://schemas.openxmlformats.org/officeDocument/2006/relationships/slideLayout" Target="../slideLayouts/slideLayout811.xml"/><Relationship Id="rId10" Type="http://schemas.openxmlformats.org/officeDocument/2006/relationships/slideLayout" Target="../slideLayouts/slideLayout812.xml"/></Relationships>
</file>

<file path=ppt/slideMasters/_rels/slideMaster79.xml.rels><?xml version="1.0" encoding="UTF-8" standalone="yes"?>
<Relationships xmlns="http://schemas.openxmlformats.org/package/2006/relationships"><Relationship Id="rId11" Type="http://schemas.openxmlformats.org/officeDocument/2006/relationships/slideLayout" Target="../slideLayouts/slideLayout824.xml"/><Relationship Id="rId12" Type="http://schemas.openxmlformats.org/officeDocument/2006/relationships/theme" Target="../theme/theme79.xml"/><Relationship Id="rId1" Type="http://schemas.openxmlformats.org/officeDocument/2006/relationships/slideLayout" Target="../slideLayouts/slideLayout814.xml"/><Relationship Id="rId2" Type="http://schemas.openxmlformats.org/officeDocument/2006/relationships/slideLayout" Target="../slideLayouts/slideLayout815.xml"/><Relationship Id="rId3" Type="http://schemas.openxmlformats.org/officeDocument/2006/relationships/slideLayout" Target="../slideLayouts/slideLayout816.xml"/><Relationship Id="rId4" Type="http://schemas.openxmlformats.org/officeDocument/2006/relationships/slideLayout" Target="../slideLayouts/slideLayout817.xml"/><Relationship Id="rId5" Type="http://schemas.openxmlformats.org/officeDocument/2006/relationships/slideLayout" Target="../slideLayouts/slideLayout818.xml"/><Relationship Id="rId6" Type="http://schemas.openxmlformats.org/officeDocument/2006/relationships/slideLayout" Target="../slideLayouts/slideLayout819.xml"/><Relationship Id="rId7" Type="http://schemas.openxmlformats.org/officeDocument/2006/relationships/slideLayout" Target="../slideLayouts/slideLayout820.xml"/><Relationship Id="rId8" Type="http://schemas.openxmlformats.org/officeDocument/2006/relationships/slideLayout" Target="../slideLayouts/slideLayout821.xml"/><Relationship Id="rId9" Type="http://schemas.openxmlformats.org/officeDocument/2006/relationships/slideLayout" Target="../slideLayouts/slideLayout822.xml"/><Relationship Id="rId10" Type="http://schemas.openxmlformats.org/officeDocument/2006/relationships/slideLayout" Target="../slideLayouts/slideLayout823.xml"/></Relationships>
</file>

<file path=ppt/slideMasters/_rels/slideMaster80.xml.rels><?xml version="1.0" encoding="UTF-8" standalone="yes"?>
<Relationships xmlns="http://schemas.openxmlformats.org/package/2006/relationships"><Relationship Id="rId11" Type="http://schemas.openxmlformats.org/officeDocument/2006/relationships/slideLayout" Target="../slideLayouts/slideLayout835.xml"/><Relationship Id="rId12" Type="http://schemas.openxmlformats.org/officeDocument/2006/relationships/theme" Target="../theme/theme80.xml"/><Relationship Id="rId1" Type="http://schemas.openxmlformats.org/officeDocument/2006/relationships/slideLayout" Target="../slideLayouts/slideLayout825.xml"/><Relationship Id="rId2" Type="http://schemas.openxmlformats.org/officeDocument/2006/relationships/slideLayout" Target="../slideLayouts/slideLayout826.xml"/><Relationship Id="rId3" Type="http://schemas.openxmlformats.org/officeDocument/2006/relationships/slideLayout" Target="../slideLayouts/slideLayout827.xml"/><Relationship Id="rId4" Type="http://schemas.openxmlformats.org/officeDocument/2006/relationships/slideLayout" Target="../slideLayouts/slideLayout828.xml"/><Relationship Id="rId5" Type="http://schemas.openxmlformats.org/officeDocument/2006/relationships/slideLayout" Target="../slideLayouts/slideLayout829.xml"/><Relationship Id="rId6" Type="http://schemas.openxmlformats.org/officeDocument/2006/relationships/slideLayout" Target="../slideLayouts/slideLayout830.xml"/><Relationship Id="rId7" Type="http://schemas.openxmlformats.org/officeDocument/2006/relationships/slideLayout" Target="../slideLayouts/slideLayout831.xml"/><Relationship Id="rId8" Type="http://schemas.openxmlformats.org/officeDocument/2006/relationships/slideLayout" Target="../slideLayouts/slideLayout832.xml"/><Relationship Id="rId9" Type="http://schemas.openxmlformats.org/officeDocument/2006/relationships/slideLayout" Target="../slideLayouts/slideLayout833.xml"/><Relationship Id="rId10" Type="http://schemas.openxmlformats.org/officeDocument/2006/relationships/slideLayout" Target="../slideLayouts/slideLayout834.xml"/></Relationships>
</file>

<file path=ppt/slideMasters/_rels/slideMaster81.xml.rels><?xml version="1.0" encoding="UTF-8" standalone="yes"?>
<Relationships xmlns="http://schemas.openxmlformats.org/package/2006/relationships"><Relationship Id="rId11" Type="http://schemas.openxmlformats.org/officeDocument/2006/relationships/slideLayout" Target="../slideLayouts/slideLayout846.xml"/><Relationship Id="rId12" Type="http://schemas.openxmlformats.org/officeDocument/2006/relationships/theme" Target="../theme/theme81.xml"/><Relationship Id="rId1" Type="http://schemas.openxmlformats.org/officeDocument/2006/relationships/slideLayout" Target="../slideLayouts/slideLayout836.xml"/><Relationship Id="rId2" Type="http://schemas.openxmlformats.org/officeDocument/2006/relationships/slideLayout" Target="../slideLayouts/slideLayout837.xml"/><Relationship Id="rId3" Type="http://schemas.openxmlformats.org/officeDocument/2006/relationships/slideLayout" Target="../slideLayouts/slideLayout838.xml"/><Relationship Id="rId4" Type="http://schemas.openxmlformats.org/officeDocument/2006/relationships/slideLayout" Target="../slideLayouts/slideLayout839.xml"/><Relationship Id="rId5" Type="http://schemas.openxmlformats.org/officeDocument/2006/relationships/slideLayout" Target="../slideLayouts/slideLayout840.xml"/><Relationship Id="rId6" Type="http://schemas.openxmlformats.org/officeDocument/2006/relationships/slideLayout" Target="../slideLayouts/slideLayout841.xml"/><Relationship Id="rId7" Type="http://schemas.openxmlformats.org/officeDocument/2006/relationships/slideLayout" Target="../slideLayouts/slideLayout842.xml"/><Relationship Id="rId8" Type="http://schemas.openxmlformats.org/officeDocument/2006/relationships/slideLayout" Target="../slideLayouts/slideLayout843.xml"/><Relationship Id="rId9" Type="http://schemas.openxmlformats.org/officeDocument/2006/relationships/slideLayout" Target="../slideLayouts/slideLayout844.xml"/><Relationship Id="rId10" Type="http://schemas.openxmlformats.org/officeDocument/2006/relationships/slideLayout" Target="../slideLayouts/slideLayout845.xml"/></Relationships>
</file>

<file path=ppt/slideMasters/_rels/slideMaster82.xml.rels><?xml version="1.0" encoding="UTF-8" standalone="yes"?>
<Relationships xmlns="http://schemas.openxmlformats.org/package/2006/relationships"><Relationship Id="rId11" Type="http://schemas.openxmlformats.org/officeDocument/2006/relationships/slideLayout" Target="../slideLayouts/slideLayout857.xml"/><Relationship Id="rId12" Type="http://schemas.openxmlformats.org/officeDocument/2006/relationships/slideLayout" Target="../slideLayouts/slideLayout858.xml"/><Relationship Id="rId13" Type="http://schemas.openxmlformats.org/officeDocument/2006/relationships/theme" Target="../theme/theme82.xml"/><Relationship Id="rId1" Type="http://schemas.openxmlformats.org/officeDocument/2006/relationships/slideLayout" Target="../slideLayouts/slideLayout847.xml"/><Relationship Id="rId2" Type="http://schemas.openxmlformats.org/officeDocument/2006/relationships/slideLayout" Target="../slideLayouts/slideLayout848.xml"/><Relationship Id="rId3" Type="http://schemas.openxmlformats.org/officeDocument/2006/relationships/slideLayout" Target="../slideLayouts/slideLayout849.xml"/><Relationship Id="rId4" Type="http://schemas.openxmlformats.org/officeDocument/2006/relationships/slideLayout" Target="../slideLayouts/slideLayout850.xml"/><Relationship Id="rId5" Type="http://schemas.openxmlformats.org/officeDocument/2006/relationships/slideLayout" Target="../slideLayouts/slideLayout851.xml"/><Relationship Id="rId6" Type="http://schemas.openxmlformats.org/officeDocument/2006/relationships/slideLayout" Target="../slideLayouts/slideLayout852.xml"/><Relationship Id="rId7" Type="http://schemas.openxmlformats.org/officeDocument/2006/relationships/slideLayout" Target="../slideLayouts/slideLayout853.xml"/><Relationship Id="rId8" Type="http://schemas.openxmlformats.org/officeDocument/2006/relationships/slideLayout" Target="../slideLayouts/slideLayout854.xml"/><Relationship Id="rId9" Type="http://schemas.openxmlformats.org/officeDocument/2006/relationships/slideLayout" Target="../slideLayouts/slideLayout855.xml"/><Relationship Id="rId10" Type="http://schemas.openxmlformats.org/officeDocument/2006/relationships/slideLayout" Target="../slideLayouts/slideLayout856.xml"/></Relationships>
</file>

<file path=ppt/slideMasters/_rels/slideMaster83.xml.rels><?xml version="1.0" encoding="UTF-8" standalone="yes"?>
<Relationships xmlns="http://schemas.openxmlformats.org/package/2006/relationships"><Relationship Id="rId11" Type="http://schemas.openxmlformats.org/officeDocument/2006/relationships/slideLayout" Target="../slideLayouts/slideLayout869.xml"/><Relationship Id="rId12" Type="http://schemas.openxmlformats.org/officeDocument/2006/relationships/slideLayout" Target="../slideLayouts/slideLayout870.xml"/><Relationship Id="rId13" Type="http://schemas.openxmlformats.org/officeDocument/2006/relationships/theme" Target="../theme/theme83.xml"/><Relationship Id="rId1" Type="http://schemas.openxmlformats.org/officeDocument/2006/relationships/slideLayout" Target="../slideLayouts/slideLayout859.xml"/><Relationship Id="rId2" Type="http://schemas.openxmlformats.org/officeDocument/2006/relationships/slideLayout" Target="../slideLayouts/slideLayout860.xml"/><Relationship Id="rId3" Type="http://schemas.openxmlformats.org/officeDocument/2006/relationships/slideLayout" Target="../slideLayouts/slideLayout861.xml"/><Relationship Id="rId4" Type="http://schemas.openxmlformats.org/officeDocument/2006/relationships/slideLayout" Target="../slideLayouts/slideLayout862.xml"/><Relationship Id="rId5" Type="http://schemas.openxmlformats.org/officeDocument/2006/relationships/slideLayout" Target="../slideLayouts/slideLayout863.xml"/><Relationship Id="rId6" Type="http://schemas.openxmlformats.org/officeDocument/2006/relationships/slideLayout" Target="../slideLayouts/slideLayout864.xml"/><Relationship Id="rId7" Type="http://schemas.openxmlformats.org/officeDocument/2006/relationships/slideLayout" Target="../slideLayouts/slideLayout865.xml"/><Relationship Id="rId8" Type="http://schemas.openxmlformats.org/officeDocument/2006/relationships/slideLayout" Target="../slideLayouts/slideLayout866.xml"/><Relationship Id="rId9" Type="http://schemas.openxmlformats.org/officeDocument/2006/relationships/slideLayout" Target="../slideLayouts/slideLayout867.xml"/><Relationship Id="rId10" Type="http://schemas.openxmlformats.org/officeDocument/2006/relationships/slideLayout" Target="../slideLayouts/slideLayout868.xml"/></Relationships>
</file>

<file path=ppt/slideMasters/_rels/slideMaster84.xml.rels><?xml version="1.0" encoding="UTF-8" standalone="yes"?>
<Relationships xmlns="http://schemas.openxmlformats.org/package/2006/relationships"><Relationship Id="rId11" Type="http://schemas.openxmlformats.org/officeDocument/2006/relationships/slideLayout" Target="../slideLayouts/slideLayout881.xml"/><Relationship Id="rId12" Type="http://schemas.openxmlformats.org/officeDocument/2006/relationships/slideLayout" Target="../slideLayouts/slideLayout882.xml"/><Relationship Id="rId13" Type="http://schemas.openxmlformats.org/officeDocument/2006/relationships/theme" Target="../theme/theme84.xml"/><Relationship Id="rId1" Type="http://schemas.openxmlformats.org/officeDocument/2006/relationships/slideLayout" Target="../slideLayouts/slideLayout871.xml"/><Relationship Id="rId2" Type="http://schemas.openxmlformats.org/officeDocument/2006/relationships/slideLayout" Target="../slideLayouts/slideLayout872.xml"/><Relationship Id="rId3" Type="http://schemas.openxmlformats.org/officeDocument/2006/relationships/slideLayout" Target="../slideLayouts/slideLayout873.xml"/><Relationship Id="rId4" Type="http://schemas.openxmlformats.org/officeDocument/2006/relationships/slideLayout" Target="../slideLayouts/slideLayout874.xml"/><Relationship Id="rId5" Type="http://schemas.openxmlformats.org/officeDocument/2006/relationships/slideLayout" Target="../slideLayouts/slideLayout875.xml"/><Relationship Id="rId6" Type="http://schemas.openxmlformats.org/officeDocument/2006/relationships/slideLayout" Target="../slideLayouts/slideLayout876.xml"/><Relationship Id="rId7" Type="http://schemas.openxmlformats.org/officeDocument/2006/relationships/slideLayout" Target="../slideLayouts/slideLayout877.xml"/><Relationship Id="rId8" Type="http://schemas.openxmlformats.org/officeDocument/2006/relationships/slideLayout" Target="../slideLayouts/slideLayout878.xml"/><Relationship Id="rId9" Type="http://schemas.openxmlformats.org/officeDocument/2006/relationships/slideLayout" Target="../slideLayouts/slideLayout879.xml"/><Relationship Id="rId10" Type="http://schemas.openxmlformats.org/officeDocument/2006/relationships/slideLayout" Target="../slideLayouts/slideLayout880.xml"/></Relationships>
</file>

<file path=ppt/slideMasters/_rels/slideMaster85.xml.rels><?xml version="1.0" encoding="UTF-8" standalone="yes"?>
<Relationships xmlns="http://schemas.openxmlformats.org/package/2006/relationships"><Relationship Id="rId11" Type="http://schemas.openxmlformats.org/officeDocument/2006/relationships/slideLayout" Target="../slideLayouts/slideLayout893.xml"/><Relationship Id="rId12" Type="http://schemas.openxmlformats.org/officeDocument/2006/relationships/theme" Target="../theme/theme85.xml"/><Relationship Id="rId1" Type="http://schemas.openxmlformats.org/officeDocument/2006/relationships/slideLayout" Target="../slideLayouts/slideLayout883.xml"/><Relationship Id="rId2" Type="http://schemas.openxmlformats.org/officeDocument/2006/relationships/slideLayout" Target="../slideLayouts/slideLayout884.xml"/><Relationship Id="rId3" Type="http://schemas.openxmlformats.org/officeDocument/2006/relationships/slideLayout" Target="../slideLayouts/slideLayout885.xml"/><Relationship Id="rId4" Type="http://schemas.openxmlformats.org/officeDocument/2006/relationships/slideLayout" Target="../slideLayouts/slideLayout886.xml"/><Relationship Id="rId5" Type="http://schemas.openxmlformats.org/officeDocument/2006/relationships/slideLayout" Target="../slideLayouts/slideLayout887.xml"/><Relationship Id="rId6" Type="http://schemas.openxmlformats.org/officeDocument/2006/relationships/slideLayout" Target="../slideLayouts/slideLayout888.xml"/><Relationship Id="rId7" Type="http://schemas.openxmlformats.org/officeDocument/2006/relationships/slideLayout" Target="../slideLayouts/slideLayout889.xml"/><Relationship Id="rId8" Type="http://schemas.openxmlformats.org/officeDocument/2006/relationships/slideLayout" Target="../slideLayouts/slideLayout890.xml"/><Relationship Id="rId9" Type="http://schemas.openxmlformats.org/officeDocument/2006/relationships/slideLayout" Target="../slideLayouts/slideLayout891.xml"/><Relationship Id="rId10" Type="http://schemas.openxmlformats.org/officeDocument/2006/relationships/slideLayout" Target="../slideLayouts/slideLayout892.xml"/></Relationships>
</file>

<file path=ppt/slideMasters/_rels/slideMaster86.xml.rels><?xml version="1.0" encoding="UTF-8" standalone="yes"?>
<Relationships xmlns="http://schemas.openxmlformats.org/package/2006/relationships"><Relationship Id="rId11" Type="http://schemas.openxmlformats.org/officeDocument/2006/relationships/slideLayout" Target="../slideLayouts/slideLayout904.xml"/><Relationship Id="rId12" Type="http://schemas.openxmlformats.org/officeDocument/2006/relationships/theme" Target="../theme/theme86.xml"/><Relationship Id="rId1" Type="http://schemas.openxmlformats.org/officeDocument/2006/relationships/slideLayout" Target="../slideLayouts/slideLayout894.xml"/><Relationship Id="rId2" Type="http://schemas.openxmlformats.org/officeDocument/2006/relationships/slideLayout" Target="../slideLayouts/slideLayout895.xml"/><Relationship Id="rId3" Type="http://schemas.openxmlformats.org/officeDocument/2006/relationships/slideLayout" Target="../slideLayouts/slideLayout896.xml"/><Relationship Id="rId4" Type="http://schemas.openxmlformats.org/officeDocument/2006/relationships/slideLayout" Target="../slideLayouts/slideLayout897.xml"/><Relationship Id="rId5" Type="http://schemas.openxmlformats.org/officeDocument/2006/relationships/slideLayout" Target="../slideLayouts/slideLayout898.xml"/><Relationship Id="rId6" Type="http://schemas.openxmlformats.org/officeDocument/2006/relationships/slideLayout" Target="../slideLayouts/slideLayout899.xml"/><Relationship Id="rId7" Type="http://schemas.openxmlformats.org/officeDocument/2006/relationships/slideLayout" Target="../slideLayouts/slideLayout900.xml"/><Relationship Id="rId8" Type="http://schemas.openxmlformats.org/officeDocument/2006/relationships/slideLayout" Target="../slideLayouts/slideLayout901.xml"/><Relationship Id="rId9" Type="http://schemas.openxmlformats.org/officeDocument/2006/relationships/slideLayout" Target="../slideLayouts/slideLayout902.xml"/><Relationship Id="rId10" Type="http://schemas.openxmlformats.org/officeDocument/2006/relationships/slideLayout" Target="../slideLayouts/slideLayout903.xml"/></Relationships>
</file>

<file path=ppt/slideMasters/_rels/slideMaster87.xml.rels><?xml version="1.0" encoding="UTF-8" standalone="yes"?>
<Relationships xmlns="http://schemas.openxmlformats.org/package/2006/relationships"><Relationship Id="rId11" Type="http://schemas.openxmlformats.org/officeDocument/2006/relationships/slideLayout" Target="../slideLayouts/slideLayout915.xml"/><Relationship Id="rId12" Type="http://schemas.openxmlformats.org/officeDocument/2006/relationships/theme" Target="../theme/theme87.xml"/><Relationship Id="rId13" Type="http://schemas.openxmlformats.org/officeDocument/2006/relationships/image" Target="../media/image1.png"/><Relationship Id="rId1" Type="http://schemas.openxmlformats.org/officeDocument/2006/relationships/slideLayout" Target="../slideLayouts/slideLayout905.xml"/><Relationship Id="rId2" Type="http://schemas.openxmlformats.org/officeDocument/2006/relationships/slideLayout" Target="../slideLayouts/slideLayout906.xml"/><Relationship Id="rId3" Type="http://schemas.openxmlformats.org/officeDocument/2006/relationships/slideLayout" Target="../slideLayouts/slideLayout907.xml"/><Relationship Id="rId4" Type="http://schemas.openxmlformats.org/officeDocument/2006/relationships/slideLayout" Target="../slideLayouts/slideLayout908.xml"/><Relationship Id="rId5" Type="http://schemas.openxmlformats.org/officeDocument/2006/relationships/slideLayout" Target="../slideLayouts/slideLayout909.xml"/><Relationship Id="rId6" Type="http://schemas.openxmlformats.org/officeDocument/2006/relationships/slideLayout" Target="../slideLayouts/slideLayout910.xml"/><Relationship Id="rId7" Type="http://schemas.openxmlformats.org/officeDocument/2006/relationships/slideLayout" Target="../slideLayouts/slideLayout911.xml"/><Relationship Id="rId8" Type="http://schemas.openxmlformats.org/officeDocument/2006/relationships/slideLayout" Target="../slideLayouts/slideLayout912.xml"/><Relationship Id="rId9" Type="http://schemas.openxmlformats.org/officeDocument/2006/relationships/slideLayout" Target="../slideLayouts/slideLayout913.xml"/><Relationship Id="rId10" Type="http://schemas.openxmlformats.org/officeDocument/2006/relationships/slideLayout" Target="../slideLayouts/slideLayout914.xml"/></Relationships>
</file>

<file path=ppt/slideMasters/_rels/slideMaster88.xml.rels><?xml version="1.0" encoding="UTF-8" standalone="yes"?>
<Relationships xmlns="http://schemas.openxmlformats.org/package/2006/relationships"><Relationship Id="rId11" Type="http://schemas.openxmlformats.org/officeDocument/2006/relationships/slideLayout" Target="../slideLayouts/slideLayout926.xml"/><Relationship Id="rId12" Type="http://schemas.openxmlformats.org/officeDocument/2006/relationships/slideLayout" Target="../slideLayouts/slideLayout927.xml"/><Relationship Id="rId13" Type="http://schemas.openxmlformats.org/officeDocument/2006/relationships/slideLayout" Target="../slideLayouts/slideLayout928.xml"/><Relationship Id="rId14" Type="http://schemas.openxmlformats.org/officeDocument/2006/relationships/theme" Target="../theme/theme88.xml"/><Relationship Id="rId1" Type="http://schemas.openxmlformats.org/officeDocument/2006/relationships/slideLayout" Target="../slideLayouts/slideLayout916.xml"/><Relationship Id="rId2" Type="http://schemas.openxmlformats.org/officeDocument/2006/relationships/slideLayout" Target="../slideLayouts/slideLayout917.xml"/><Relationship Id="rId3" Type="http://schemas.openxmlformats.org/officeDocument/2006/relationships/slideLayout" Target="../slideLayouts/slideLayout918.xml"/><Relationship Id="rId4" Type="http://schemas.openxmlformats.org/officeDocument/2006/relationships/slideLayout" Target="../slideLayouts/slideLayout919.xml"/><Relationship Id="rId5" Type="http://schemas.openxmlformats.org/officeDocument/2006/relationships/slideLayout" Target="../slideLayouts/slideLayout920.xml"/><Relationship Id="rId6" Type="http://schemas.openxmlformats.org/officeDocument/2006/relationships/slideLayout" Target="../slideLayouts/slideLayout921.xml"/><Relationship Id="rId7" Type="http://schemas.openxmlformats.org/officeDocument/2006/relationships/slideLayout" Target="../slideLayouts/slideLayout922.xml"/><Relationship Id="rId8" Type="http://schemas.openxmlformats.org/officeDocument/2006/relationships/slideLayout" Target="../slideLayouts/slideLayout923.xml"/><Relationship Id="rId9" Type="http://schemas.openxmlformats.org/officeDocument/2006/relationships/slideLayout" Target="../slideLayouts/slideLayout924.xml"/><Relationship Id="rId10" Type="http://schemas.openxmlformats.org/officeDocument/2006/relationships/slideLayout" Target="../slideLayouts/slideLayout925.xml"/></Relationships>
</file>

<file path=ppt/slideMasters/_rels/slideMaster89.xml.rels><?xml version="1.0" encoding="UTF-8" standalone="yes"?>
<Relationships xmlns="http://schemas.openxmlformats.org/package/2006/relationships"><Relationship Id="rId11" Type="http://schemas.openxmlformats.org/officeDocument/2006/relationships/slideLayout" Target="../slideLayouts/slideLayout939.xml"/><Relationship Id="rId12" Type="http://schemas.openxmlformats.org/officeDocument/2006/relationships/slideLayout" Target="../slideLayouts/slideLayout940.xml"/><Relationship Id="rId13" Type="http://schemas.openxmlformats.org/officeDocument/2006/relationships/theme" Target="../theme/theme89.xml"/><Relationship Id="rId14" Type="http://schemas.openxmlformats.org/officeDocument/2006/relationships/image" Target="../media/image8.png"/><Relationship Id="rId15" Type="http://schemas.openxmlformats.org/officeDocument/2006/relationships/image" Target="../media/image1.png"/><Relationship Id="rId1" Type="http://schemas.openxmlformats.org/officeDocument/2006/relationships/slideLayout" Target="../slideLayouts/slideLayout929.xml"/><Relationship Id="rId2" Type="http://schemas.openxmlformats.org/officeDocument/2006/relationships/slideLayout" Target="../slideLayouts/slideLayout930.xml"/><Relationship Id="rId3" Type="http://schemas.openxmlformats.org/officeDocument/2006/relationships/slideLayout" Target="../slideLayouts/slideLayout931.xml"/><Relationship Id="rId4" Type="http://schemas.openxmlformats.org/officeDocument/2006/relationships/slideLayout" Target="../slideLayouts/slideLayout932.xml"/><Relationship Id="rId5" Type="http://schemas.openxmlformats.org/officeDocument/2006/relationships/slideLayout" Target="../slideLayouts/slideLayout933.xml"/><Relationship Id="rId6" Type="http://schemas.openxmlformats.org/officeDocument/2006/relationships/slideLayout" Target="../slideLayouts/slideLayout934.xml"/><Relationship Id="rId7" Type="http://schemas.openxmlformats.org/officeDocument/2006/relationships/slideLayout" Target="../slideLayouts/slideLayout935.xml"/><Relationship Id="rId8" Type="http://schemas.openxmlformats.org/officeDocument/2006/relationships/slideLayout" Target="../slideLayouts/slideLayout936.xml"/><Relationship Id="rId9" Type="http://schemas.openxmlformats.org/officeDocument/2006/relationships/slideLayout" Target="../slideLayouts/slideLayout937.xml"/><Relationship Id="rId10" Type="http://schemas.openxmlformats.org/officeDocument/2006/relationships/slideLayout" Target="../slideLayouts/slideLayout938.xml"/></Relationships>
</file>

<file path=ppt/slideMasters/_rels/slideMaster90.xml.rels><?xml version="1.0" encoding="UTF-8" standalone="yes"?>
<Relationships xmlns="http://schemas.openxmlformats.org/package/2006/relationships"><Relationship Id="rId11" Type="http://schemas.openxmlformats.org/officeDocument/2006/relationships/slideLayout" Target="../slideLayouts/slideLayout951.xml"/><Relationship Id="rId12" Type="http://schemas.openxmlformats.org/officeDocument/2006/relationships/slideLayout" Target="../slideLayouts/slideLayout952.xml"/><Relationship Id="rId13" Type="http://schemas.openxmlformats.org/officeDocument/2006/relationships/theme" Target="../theme/theme90.xml"/><Relationship Id="rId1" Type="http://schemas.openxmlformats.org/officeDocument/2006/relationships/slideLayout" Target="../slideLayouts/slideLayout941.xml"/><Relationship Id="rId2" Type="http://schemas.openxmlformats.org/officeDocument/2006/relationships/slideLayout" Target="../slideLayouts/slideLayout942.xml"/><Relationship Id="rId3" Type="http://schemas.openxmlformats.org/officeDocument/2006/relationships/slideLayout" Target="../slideLayouts/slideLayout943.xml"/><Relationship Id="rId4" Type="http://schemas.openxmlformats.org/officeDocument/2006/relationships/slideLayout" Target="../slideLayouts/slideLayout944.xml"/><Relationship Id="rId5" Type="http://schemas.openxmlformats.org/officeDocument/2006/relationships/slideLayout" Target="../slideLayouts/slideLayout945.xml"/><Relationship Id="rId6" Type="http://schemas.openxmlformats.org/officeDocument/2006/relationships/slideLayout" Target="../slideLayouts/slideLayout946.xml"/><Relationship Id="rId7" Type="http://schemas.openxmlformats.org/officeDocument/2006/relationships/slideLayout" Target="../slideLayouts/slideLayout947.xml"/><Relationship Id="rId8" Type="http://schemas.openxmlformats.org/officeDocument/2006/relationships/slideLayout" Target="../slideLayouts/slideLayout948.xml"/><Relationship Id="rId9" Type="http://schemas.openxmlformats.org/officeDocument/2006/relationships/slideLayout" Target="../slideLayouts/slideLayout949.xml"/><Relationship Id="rId10" Type="http://schemas.openxmlformats.org/officeDocument/2006/relationships/slideLayout" Target="../slideLayouts/slideLayout950.xml"/></Relationships>
</file>

<file path=ppt/slideMasters/_rels/slideMaster91.xml.rels><?xml version="1.0" encoding="UTF-8" standalone="yes"?>
<Relationships xmlns="http://schemas.openxmlformats.org/package/2006/relationships"><Relationship Id="rId11" Type="http://schemas.openxmlformats.org/officeDocument/2006/relationships/slideLayout" Target="../slideLayouts/slideLayout963.xml"/><Relationship Id="rId12" Type="http://schemas.openxmlformats.org/officeDocument/2006/relationships/slideLayout" Target="../slideLayouts/slideLayout964.xml"/><Relationship Id="rId13" Type="http://schemas.openxmlformats.org/officeDocument/2006/relationships/slideLayout" Target="../slideLayouts/slideLayout965.xml"/><Relationship Id="rId14" Type="http://schemas.openxmlformats.org/officeDocument/2006/relationships/theme" Target="../theme/theme91.xml"/><Relationship Id="rId15" Type="http://schemas.openxmlformats.org/officeDocument/2006/relationships/image" Target="../media/image9.jpeg"/><Relationship Id="rId1" Type="http://schemas.openxmlformats.org/officeDocument/2006/relationships/slideLayout" Target="../slideLayouts/slideLayout953.xml"/><Relationship Id="rId2" Type="http://schemas.openxmlformats.org/officeDocument/2006/relationships/slideLayout" Target="../slideLayouts/slideLayout954.xml"/><Relationship Id="rId3" Type="http://schemas.openxmlformats.org/officeDocument/2006/relationships/slideLayout" Target="../slideLayouts/slideLayout955.xml"/><Relationship Id="rId4" Type="http://schemas.openxmlformats.org/officeDocument/2006/relationships/slideLayout" Target="../slideLayouts/slideLayout956.xml"/><Relationship Id="rId5" Type="http://schemas.openxmlformats.org/officeDocument/2006/relationships/slideLayout" Target="../slideLayouts/slideLayout957.xml"/><Relationship Id="rId6" Type="http://schemas.openxmlformats.org/officeDocument/2006/relationships/slideLayout" Target="../slideLayouts/slideLayout958.xml"/><Relationship Id="rId7" Type="http://schemas.openxmlformats.org/officeDocument/2006/relationships/slideLayout" Target="../slideLayouts/slideLayout959.xml"/><Relationship Id="rId8" Type="http://schemas.openxmlformats.org/officeDocument/2006/relationships/slideLayout" Target="../slideLayouts/slideLayout960.xml"/><Relationship Id="rId9" Type="http://schemas.openxmlformats.org/officeDocument/2006/relationships/slideLayout" Target="../slideLayouts/slideLayout961.xml"/><Relationship Id="rId10" Type="http://schemas.openxmlformats.org/officeDocument/2006/relationships/slideLayout" Target="../slideLayouts/slideLayout962.xml"/></Relationships>
</file>

<file path=ppt/slideMasters/_rels/slideMaster92.xml.rels><?xml version="1.0" encoding="UTF-8" standalone="yes"?>
<Relationships xmlns="http://schemas.openxmlformats.org/package/2006/relationships"><Relationship Id="rId11" Type="http://schemas.openxmlformats.org/officeDocument/2006/relationships/slideLayout" Target="../slideLayouts/slideLayout976.xml"/><Relationship Id="rId12" Type="http://schemas.openxmlformats.org/officeDocument/2006/relationships/theme" Target="../theme/theme92.xml"/><Relationship Id="rId13" Type="http://schemas.openxmlformats.org/officeDocument/2006/relationships/image" Target="../media/image1.png"/><Relationship Id="rId1" Type="http://schemas.openxmlformats.org/officeDocument/2006/relationships/slideLayout" Target="../slideLayouts/slideLayout966.xml"/><Relationship Id="rId2" Type="http://schemas.openxmlformats.org/officeDocument/2006/relationships/slideLayout" Target="../slideLayouts/slideLayout967.xml"/><Relationship Id="rId3" Type="http://schemas.openxmlformats.org/officeDocument/2006/relationships/slideLayout" Target="../slideLayouts/slideLayout968.xml"/><Relationship Id="rId4" Type="http://schemas.openxmlformats.org/officeDocument/2006/relationships/slideLayout" Target="../slideLayouts/slideLayout969.xml"/><Relationship Id="rId5" Type="http://schemas.openxmlformats.org/officeDocument/2006/relationships/slideLayout" Target="../slideLayouts/slideLayout970.xml"/><Relationship Id="rId6" Type="http://schemas.openxmlformats.org/officeDocument/2006/relationships/slideLayout" Target="../slideLayouts/slideLayout971.xml"/><Relationship Id="rId7" Type="http://schemas.openxmlformats.org/officeDocument/2006/relationships/slideLayout" Target="../slideLayouts/slideLayout972.xml"/><Relationship Id="rId8" Type="http://schemas.openxmlformats.org/officeDocument/2006/relationships/slideLayout" Target="../slideLayouts/slideLayout973.xml"/><Relationship Id="rId9" Type="http://schemas.openxmlformats.org/officeDocument/2006/relationships/slideLayout" Target="../slideLayouts/slideLayout974.xml"/><Relationship Id="rId10" Type="http://schemas.openxmlformats.org/officeDocument/2006/relationships/slideLayout" Target="../slideLayouts/slideLayout975.xml"/></Relationships>
</file>

<file path=ppt/slideMasters/_rels/slideMaster93.xml.rels><?xml version="1.0" encoding="UTF-8" standalone="yes"?>
<Relationships xmlns="http://schemas.openxmlformats.org/package/2006/relationships"><Relationship Id="rId11" Type="http://schemas.openxmlformats.org/officeDocument/2006/relationships/slideLayout" Target="../slideLayouts/slideLayout987.xml"/><Relationship Id="rId12" Type="http://schemas.openxmlformats.org/officeDocument/2006/relationships/theme" Target="../theme/theme93.xml"/><Relationship Id="rId13" Type="http://schemas.openxmlformats.org/officeDocument/2006/relationships/image" Target="../media/image1.png"/><Relationship Id="rId1" Type="http://schemas.openxmlformats.org/officeDocument/2006/relationships/slideLayout" Target="../slideLayouts/slideLayout977.xml"/><Relationship Id="rId2" Type="http://schemas.openxmlformats.org/officeDocument/2006/relationships/slideLayout" Target="../slideLayouts/slideLayout978.xml"/><Relationship Id="rId3" Type="http://schemas.openxmlformats.org/officeDocument/2006/relationships/slideLayout" Target="../slideLayouts/slideLayout979.xml"/><Relationship Id="rId4" Type="http://schemas.openxmlformats.org/officeDocument/2006/relationships/slideLayout" Target="../slideLayouts/slideLayout980.xml"/><Relationship Id="rId5" Type="http://schemas.openxmlformats.org/officeDocument/2006/relationships/slideLayout" Target="../slideLayouts/slideLayout981.xml"/><Relationship Id="rId6" Type="http://schemas.openxmlformats.org/officeDocument/2006/relationships/slideLayout" Target="../slideLayouts/slideLayout982.xml"/><Relationship Id="rId7" Type="http://schemas.openxmlformats.org/officeDocument/2006/relationships/slideLayout" Target="../slideLayouts/slideLayout983.xml"/><Relationship Id="rId8" Type="http://schemas.openxmlformats.org/officeDocument/2006/relationships/slideLayout" Target="../slideLayouts/slideLayout984.xml"/><Relationship Id="rId9" Type="http://schemas.openxmlformats.org/officeDocument/2006/relationships/slideLayout" Target="../slideLayouts/slideLayout985.xml"/><Relationship Id="rId10" Type="http://schemas.openxmlformats.org/officeDocument/2006/relationships/slideLayout" Target="../slideLayouts/slideLayout986.xml"/></Relationships>
</file>

<file path=ppt/slideMasters/_rels/slideMaster94.xml.rels><?xml version="1.0" encoding="UTF-8" standalone="yes"?>
<Relationships xmlns="http://schemas.openxmlformats.org/package/2006/relationships"><Relationship Id="rId11" Type="http://schemas.openxmlformats.org/officeDocument/2006/relationships/slideLayout" Target="../slideLayouts/slideLayout998.xml"/><Relationship Id="rId12" Type="http://schemas.openxmlformats.org/officeDocument/2006/relationships/theme" Target="../theme/theme94.xml"/><Relationship Id="rId13" Type="http://schemas.openxmlformats.org/officeDocument/2006/relationships/image" Target="../media/image1.png"/><Relationship Id="rId1" Type="http://schemas.openxmlformats.org/officeDocument/2006/relationships/slideLayout" Target="../slideLayouts/slideLayout988.xml"/><Relationship Id="rId2" Type="http://schemas.openxmlformats.org/officeDocument/2006/relationships/slideLayout" Target="../slideLayouts/slideLayout989.xml"/><Relationship Id="rId3" Type="http://schemas.openxmlformats.org/officeDocument/2006/relationships/slideLayout" Target="../slideLayouts/slideLayout990.xml"/><Relationship Id="rId4" Type="http://schemas.openxmlformats.org/officeDocument/2006/relationships/slideLayout" Target="../slideLayouts/slideLayout991.xml"/><Relationship Id="rId5" Type="http://schemas.openxmlformats.org/officeDocument/2006/relationships/slideLayout" Target="../slideLayouts/slideLayout992.xml"/><Relationship Id="rId6" Type="http://schemas.openxmlformats.org/officeDocument/2006/relationships/slideLayout" Target="../slideLayouts/slideLayout993.xml"/><Relationship Id="rId7" Type="http://schemas.openxmlformats.org/officeDocument/2006/relationships/slideLayout" Target="../slideLayouts/slideLayout994.xml"/><Relationship Id="rId8" Type="http://schemas.openxmlformats.org/officeDocument/2006/relationships/slideLayout" Target="../slideLayouts/slideLayout995.xml"/><Relationship Id="rId9" Type="http://schemas.openxmlformats.org/officeDocument/2006/relationships/slideLayout" Target="../slideLayouts/slideLayout996.xml"/><Relationship Id="rId10" Type="http://schemas.openxmlformats.org/officeDocument/2006/relationships/slideLayout" Target="../slideLayouts/slideLayout997.xml"/></Relationships>
</file>

<file path=ppt/slideMasters/_rels/slideMaster95.xml.rels><?xml version="1.0" encoding="UTF-8" standalone="yes"?>
<Relationships xmlns="http://schemas.openxmlformats.org/package/2006/relationships"><Relationship Id="rId11" Type="http://schemas.openxmlformats.org/officeDocument/2006/relationships/slideLayout" Target="../slideLayouts/slideLayout1009.xml"/><Relationship Id="rId12" Type="http://schemas.openxmlformats.org/officeDocument/2006/relationships/slideLayout" Target="../slideLayouts/slideLayout1010.xml"/><Relationship Id="rId13" Type="http://schemas.openxmlformats.org/officeDocument/2006/relationships/theme" Target="../theme/theme95.xml"/><Relationship Id="rId14" Type="http://schemas.openxmlformats.org/officeDocument/2006/relationships/image" Target="../media/image1.png"/><Relationship Id="rId1" Type="http://schemas.openxmlformats.org/officeDocument/2006/relationships/slideLayout" Target="../slideLayouts/slideLayout999.xml"/><Relationship Id="rId2" Type="http://schemas.openxmlformats.org/officeDocument/2006/relationships/slideLayout" Target="../slideLayouts/slideLayout1000.xml"/><Relationship Id="rId3" Type="http://schemas.openxmlformats.org/officeDocument/2006/relationships/slideLayout" Target="../slideLayouts/slideLayout1001.xml"/><Relationship Id="rId4" Type="http://schemas.openxmlformats.org/officeDocument/2006/relationships/slideLayout" Target="../slideLayouts/slideLayout1002.xml"/><Relationship Id="rId5" Type="http://schemas.openxmlformats.org/officeDocument/2006/relationships/slideLayout" Target="../slideLayouts/slideLayout1003.xml"/><Relationship Id="rId6" Type="http://schemas.openxmlformats.org/officeDocument/2006/relationships/slideLayout" Target="../slideLayouts/slideLayout1004.xml"/><Relationship Id="rId7" Type="http://schemas.openxmlformats.org/officeDocument/2006/relationships/slideLayout" Target="../slideLayouts/slideLayout1005.xml"/><Relationship Id="rId8" Type="http://schemas.openxmlformats.org/officeDocument/2006/relationships/slideLayout" Target="../slideLayouts/slideLayout1006.xml"/><Relationship Id="rId9" Type="http://schemas.openxmlformats.org/officeDocument/2006/relationships/slideLayout" Target="../slideLayouts/slideLayout1007.xml"/><Relationship Id="rId10" Type="http://schemas.openxmlformats.org/officeDocument/2006/relationships/slideLayout" Target="../slideLayouts/slideLayout1008.xml"/></Relationships>
</file>

<file path=ppt/slideMasters/_rels/slideMaster96.xml.rels><?xml version="1.0" encoding="UTF-8" standalone="yes"?>
<Relationships xmlns="http://schemas.openxmlformats.org/package/2006/relationships"><Relationship Id="rId11" Type="http://schemas.openxmlformats.org/officeDocument/2006/relationships/slideLayout" Target="../slideLayouts/slideLayout1021.xml"/><Relationship Id="rId12" Type="http://schemas.openxmlformats.org/officeDocument/2006/relationships/slideLayout" Target="../slideLayouts/slideLayout1022.xml"/><Relationship Id="rId13" Type="http://schemas.openxmlformats.org/officeDocument/2006/relationships/theme" Target="../theme/theme96.xml"/><Relationship Id="rId14" Type="http://schemas.openxmlformats.org/officeDocument/2006/relationships/image" Target="../media/image1.png"/><Relationship Id="rId1" Type="http://schemas.openxmlformats.org/officeDocument/2006/relationships/slideLayout" Target="../slideLayouts/slideLayout1011.xml"/><Relationship Id="rId2" Type="http://schemas.openxmlformats.org/officeDocument/2006/relationships/slideLayout" Target="../slideLayouts/slideLayout1012.xml"/><Relationship Id="rId3" Type="http://schemas.openxmlformats.org/officeDocument/2006/relationships/slideLayout" Target="../slideLayouts/slideLayout1013.xml"/><Relationship Id="rId4" Type="http://schemas.openxmlformats.org/officeDocument/2006/relationships/slideLayout" Target="../slideLayouts/slideLayout1014.xml"/><Relationship Id="rId5" Type="http://schemas.openxmlformats.org/officeDocument/2006/relationships/slideLayout" Target="../slideLayouts/slideLayout1015.xml"/><Relationship Id="rId6" Type="http://schemas.openxmlformats.org/officeDocument/2006/relationships/slideLayout" Target="../slideLayouts/slideLayout1016.xml"/><Relationship Id="rId7" Type="http://schemas.openxmlformats.org/officeDocument/2006/relationships/slideLayout" Target="../slideLayouts/slideLayout1017.xml"/><Relationship Id="rId8" Type="http://schemas.openxmlformats.org/officeDocument/2006/relationships/slideLayout" Target="../slideLayouts/slideLayout1018.xml"/><Relationship Id="rId9" Type="http://schemas.openxmlformats.org/officeDocument/2006/relationships/slideLayout" Target="../slideLayouts/slideLayout1019.xml"/><Relationship Id="rId10" Type="http://schemas.openxmlformats.org/officeDocument/2006/relationships/slideLayout" Target="../slideLayouts/slideLayout10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4"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5648"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952091940"/>
      </p:ext>
    </p:extLst>
  </p:cSld>
  <p:clrMap bg1="lt1" tx1="dk1" bg2="lt2" tx2="dk2" accent1="accent1" accent2="accent2" accent3="accent3" accent4="accent4" accent5="accent5" accent6="accent6" hlink="hlink" folHlink="folHlink"/>
  <p:sldLayoutIdLst>
    <p:sldLayoutId id="2147483837" r:id="rId1"/>
    <p:sldLayoutId id="2147483838" r:id="rId2"/>
    <p:sldLayoutId id="2147483839" r:id="rId3"/>
    <p:sldLayoutId id="2147483840" r:id="rId4"/>
    <p:sldLayoutId id="2147483841" r:id="rId5"/>
    <p:sldLayoutId id="2147483842" r:id="rId6"/>
    <p:sldLayoutId id="2147483843" r:id="rId7"/>
    <p:sldLayoutId id="2147483844" r:id="rId8"/>
    <p:sldLayoutId id="2147483845" r:id="rId9"/>
    <p:sldLayoutId id="2147483846" r:id="rId10"/>
    <p:sldLayoutId id="214748384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910130626"/>
      </p:ext>
    </p:extLst>
  </p:cSld>
  <p:clrMap bg1="lt1" tx1="dk1" bg2="lt2" tx2="dk2" accent1="accent1" accent2="accent2" accent3="accent3" accent4="accent4" accent5="accent5" accent6="accent6" hlink="hlink" folHlink="folHlink"/>
  <p:sldLayoutIdLst>
    <p:sldLayoutId id="2147483861" r:id="rId1"/>
    <p:sldLayoutId id="2147483862" r:id="rId2"/>
    <p:sldLayoutId id="2147483863" r:id="rId3"/>
    <p:sldLayoutId id="2147483864" r:id="rId4"/>
    <p:sldLayoutId id="2147483865" r:id="rId5"/>
    <p:sldLayoutId id="2147483866" r:id="rId6"/>
    <p:sldLayoutId id="2147483867" r:id="rId7"/>
    <p:sldLayoutId id="2147483868" r:id="rId8"/>
    <p:sldLayoutId id="2147483869" r:id="rId9"/>
    <p:sldLayoutId id="2147483870" r:id="rId10"/>
    <p:sldLayoutId id="214748387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6"/>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smtClean="0"/>
              <a:t>Click edit Master title style</a:t>
            </a:r>
            <a:endParaRPr lang="en-US" dirty="0"/>
          </a:p>
        </p:txBody>
      </p:sp>
      <p:pic>
        <p:nvPicPr>
          <p:cNvPr id="9" name="Picture 8" descr="footer.png"/>
          <p:cNvPicPr>
            <a:picLocks noChangeAspect="1"/>
          </p:cNvPicPr>
          <p:nvPr userDrawn="1"/>
        </p:nvPicPr>
        <p:blipFill>
          <a:blip r:embed="rId17"/>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8">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9"/>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19" r:id="rId10"/>
    <p:sldLayoutId id="2147483920" r:id="rId11"/>
    <p:sldLayoutId id="2147483921" r:id="rId12"/>
    <p:sldLayoutId id="2147483922" r:id="rId13"/>
    <p:sldLayoutId id="2147483923" r:id="rId14"/>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169606243"/>
      </p:ext>
    </p:extLst>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410205793"/>
      </p:ext>
    </p:extLst>
  </p:cSld>
  <p:clrMap bg1="lt1" tx1="dk1" bg2="lt2" tx2="dk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 id="2147483953" r:id="rId5"/>
    <p:sldLayoutId id="2147483954" r:id="rId6"/>
    <p:sldLayoutId id="2147483955" r:id="rId7"/>
    <p:sldLayoutId id="2147483956" r:id="rId8"/>
    <p:sldLayoutId id="2147483957" r:id="rId9"/>
    <p:sldLayoutId id="2147483958" r:id="rId10"/>
    <p:sldLayoutId id="214748395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98903695"/>
      </p:ext>
    </p:extLst>
  </p:cSld>
  <p:clrMap bg1="lt1" tx1="dk1" bg2="lt2" tx2="dk2" accent1="accent1" accent2="accent2" accent3="accent3" accent4="accent4" accent5="accent5" accent6="accent6" hlink="hlink" folHlink="folHlink"/>
  <p:sldLayoutIdLst>
    <p:sldLayoutId id="2147483978" r:id="rId1"/>
    <p:sldLayoutId id="2147483979" r:id="rId2"/>
    <p:sldLayoutId id="2147483980" r:id="rId3"/>
    <p:sldLayoutId id="2147483981" r:id="rId4"/>
    <p:sldLayoutId id="2147483982" r:id="rId5"/>
    <p:sldLayoutId id="2147483983" r:id="rId6"/>
    <p:sldLayoutId id="2147483984" r:id="rId7"/>
    <p:sldLayoutId id="2147483985" r:id="rId8"/>
    <p:sldLayoutId id="2147483986" r:id="rId9"/>
    <p:sldLayoutId id="2147483987" r:id="rId10"/>
    <p:sldLayoutId id="214748398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23517911"/>
      </p:ext>
    </p:extLst>
  </p:cSld>
  <p:clrMap bg1="lt1" tx1="dk1" bg2="lt2" tx2="dk2" accent1="accent1" accent2="accent2" accent3="accent3" accent4="accent4" accent5="accent5" accent6="accent6" hlink="hlink" folHlink="folHlink"/>
  <p:sldLayoutIdLst>
    <p:sldLayoutId id="2147484003" r:id="rId1"/>
    <p:sldLayoutId id="2147484004" r:id="rId2"/>
    <p:sldLayoutId id="2147484005" r:id="rId3"/>
    <p:sldLayoutId id="2147484006" r:id="rId4"/>
    <p:sldLayoutId id="2147484007" r:id="rId5"/>
    <p:sldLayoutId id="2147484008" r:id="rId6"/>
    <p:sldLayoutId id="2147484009" r:id="rId7"/>
    <p:sldLayoutId id="2147484010" r:id="rId8"/>
    <p:sldLayoutId id="2147484011" r:id="rId9"/>
    <p:sldLayoutId id="2147484012" r:id="rId10"/>
    <p:sldLayoutId id="214748401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395245154"/>
      </p:ext>
    </p:extLst>
  </p:cSld>
  <p:clrMap bg1="lt1" tx1="dk1" bg2="lt2" tx2="dk2" accent1="accent1" accent2="accent2" accent3="accent3" accent4="accent4" accent5="accent5" accent6="accent6" hlink="hlink" folHlink="folHlink"/>
  <p:sldLayoutIdLst>
    <p:sldLayoutId id="2147484063" r:id="rId1"/>
    <p:sldLayoutId id="2147484064" r:id="rId2"/>
    <p:sldLayoutId id="2147484065" r:id="rId3"/>
    <p:sldLayoutId id="2147484066" r:id="rId4"/>
    <p:sldLayoutId id="2147484067" r:id="rId5"/>
    <p:sldLayoutId id="2147484068" r:id="rId6"/>
    <p:sldLayoutId id="2147484069" r:id="rId7"/>
    <p:sldLayoutId id="2147484070" r:id="rId8"/>
    <p:sldLayoutId id="2147484071" r:id="rId9"/>
    <p:sldLayoutId id="2147484072" r:id="rId10"/>
    <p:sldLayoutId id="214748407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46761712"/>
      </p:ext>
    </p:extLst>
  </p:cSld>
  <p:clrMap bg1="lt1" tx1="dk1" bg2="lt2" tx2="dk2" accent1="accent1" accent2="accent2" accent3="accent3" accent4="accent4" accent5="accent5" accent6="accent6" hlink="hlink" folHlink="folHlink"/>
  <p:sldLayoutIdLst>
    <p:sldLayoutId id="2147484112" r:id="rId1"/>
    <p:sldLayoutId id="2147484113" r:id="rId2"/>
    <p:sldLayoutId id="2147484114" r:id="rId3"/>
    <p:sldLayoutId id="2147484115" r:id="rId4"/>
    <p:sldLayoutId id="2147484116" r:id="rId5"/>
    <p:sldLayoutId id="2147484117" r:id="rId6"/>
    <p:sldLayoutId id="2147484118" r:id="rId7"/>
    <p:sldLayoutId id="2147484119" r:id="rId8"/>
    <p:sldLayoutId id="2147484120" r:id="rId9"/>
    <p:sldLayoutId id="2147484121" r:id="rId10"/>
    <p:sldLayoutId id="214748412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451334023"/>
      </p:ext>
    </p:extLst>
  </p:cSld>
  <p:clrMap bg1="lt1" tx1="dk1" bg2="lt2" tx2="dk2" accent1="accent1" accent2="accent2" accent3="accent3" accent4="accent4" accent5="accent5" accent6="accent6" hlink="hlink" folHlink="folHlink"/>
  <p:sldLayoutIdLst>
    <p:sldLayoutId id="2147484196" r:id="rId1"/>
    <p:sldLayoutId id="2147484197" r:id="rId2"/>
    <p:sldLayoutId id="2147484198" r:id="rId3"/>
    <p:sldLayoutId id="2147484199" r:id="rId4"/>
    <p:sldLayoutId id="2147484200" r:id="rId5"/>
    <p:sldLayoutId id="2147484201" r:id="rId6"/>
    <p:sldLayoutId id="2147484202" r:id="rId7"/>
    <p:sldLayoutId id="2147484203" r:id="rId8"/>
    <p:sldLayoutId id="2147484204" r:id="rId9"/>
    <p:sldLayoutId id="2147484205" r:id="rId10"/>
    <p:sldLayoutId id="214748420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532045670"/>
      </p:ext>
    </p:extLst>
  </p:cSld>
  <p:clrMap bg1="lt1" tx1="dk1" bg2="lt2" tx2="dk2" accent1="accent1" accent2="accent2" accent3="accent3" accent4="accent4" accent5="accent5" accent6="accent6" hlink="hlink" folHlink="folHlink"/>
  <p:sldLayoutIdLst>
    <p:sldLayoutId id="2147484246" r:id="rId1"/>
    <p:sldLayoutId id="2147484247" r:id="rId2"/>
    <p:sldLayoutId id="2147484248" r:id="rId3"/>
    <p:sldLayoutId id="2147484249" r:id="rId4"/>
    <p:sldLayoutId id="2147484250" r:id="rId5"/>
    <p:sldLayoutId id="2147484251" r:id="rId6"/>
    <p:sldLayoutId id="2147484252" r:id="rId7"/>
    <p:sldLayoutId id="2147484253" r:id="rId8"/>
    <p:sldLayoutId id="2147484254" r:id="rId9"/>
    <p:sldLayoutId id="2147484255" r:id="rId10"/>
    <p:sldLayoutId id="214748425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56234506"/>
      </p:ext>
    </p:extLst>
  </p:cSld>
  <p:clrMap bg1="lt1" tx1="dk1" bg2="lt2" tx2="dk2" accent1="accent1" accent2="accent2" accent3="accent3" accent4="accent4" accent5="accent5" accent6="accent6" hlink="hlink" folHlink="folHlink"/>
  <p:sldLayoutIdLst>
    <p:sldLayoutId id="2147484307" r:id="rId1"/>
    <p:sldLayoutId id="2147484308" r:id="rId2"/>
    <p:sldLayoutId id="2147484309" r:id="rId3"/>
    <p:sldLayoutId id="2147484310" r:id="rId4"/>
    <p:sldLayoutId id="2147484311" r:id="rId5"/>
    <p:sldLayoutId id="2147484312" r:id="rId6"/>
    <p:sldLayoutId id="2147484313" r:id="rId7"/>
    <p:sldLayoutId id="2147484314" r:id="rId8"/>
    <p:sldLayoutId id="2147484315" r:id="rId9"/>
    <p:sldLayoutId id="2147484316" r:id="rId10"/>
    <p:sldLayoutId id="214748431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97489780"/>
      </p:ext>
    </p:extLst>
  </p:cSld>
  <p:clrMap bg1="lt1" tx1="dk1" bg2="lt2" tx2="dk2" accent1="accent1" accent2="accent2" accent3="accent3" accent4="accent4" accent5="accent5" accent6="accent6" hlink="hlink" folHlink="folHlink"/>
  <p:sldLayoutIdLst>
    <p:sldLayoutId id="2147484355" r:id="rId1"/>
    <p:sldLayoutId id="2147484356" r:id="rId2"/>
    <p:sldLayoutId id="2147484357" r:id="rId3"/>
    <p:sldLayoutId id="2147484358" r:id="rId4"/>
    <p:sldLayoutId id="2147484359" r:id="rId5"/>
    <p:sldLayoutId id="2147484360" r:id="rId6"/>
    <p:sldLayoutId id="2147484361" r:id="rId7"/>
    <p:sldLayoutId id="2147484362" r:id="rId8"/>
    <p:sldLayoutId id="2147484363" r:id="rId9"/>
    <p:sldLayoutId id="2147484364" r:id="rId10"/>
    <p:sldLayoutId id="214748436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36955337"/>
      </p:ext>
    </p:extLst>
  </p:cSld>
  <p:clrMap bg1="lt1" tx1="dk1" bg2="lt2" tx2="dk2" accent1="accent1" accent2="accent2" accent3="accent3" accent4="accent4" accent5="accent5" accent6="accent6" hlink="hlink" folHlink="folHlink"/>
  <p:sldLayoutIdLst>
    <p:sldLayoutId id="2147484367" r:id="rId1"/>
    <p:sldLayoutId id="2147484368" r:id="rId2"/>
    <p:sldLayoutId id="2147484369" r:id="rId3"/>
    <p:sldLayoutId id="2147484370" r:id="rId4"/>
    <p:sldLayoutId id="2147484371" r:id="rId5"/>
    <p:sldLayoutId id="2147484372" r:id="rId6"/>
    <p:sldLayoutId id="2147484373" r:id="rId7"/>
    <p:sldLayoutId id="2147484374" r:id="rId8"/>
    <p:sldLayoutId id="2147484375" r:id="rId9"/>
    <p:sldLayoutId id="2147484376" r:id="rId10"/>
    <p:sldLayoutId id="214748437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25046945"/>
      </p:ext>
    </p:extLst>
  </p:cSld>
  <p:clrMap bg1="lt1" tx1="dk1" bg2="lt2" tx2="dk2" accent1="accent1" accent2="accent2" accent3="accent3" accent4="accent4" accent5="accent5" accent6="accent6" hlink="hlink" folHlink="folHlink"/>
  <p:sldLayoutIdLst>
    <p:sldLayoutId id="2147484379" r:id="rId1"/>
    <p:sldLayoutId id="2147484380" r:id="rId2"/>
    <p:sldLayoutId id="2147484381" r:id="rId3"/>
    <p:sldLayoutId id="2147484382" r:id="rId4"/>
    <p:sldLayoutId id="2147484383" r:id="rId5"/>
    <p:sldLayoutId id="2147484384" r:id="rId6"/>
    <p:sldLayoutId id="2147484385" r:id="rId7"/>
    <p:sldLayoutId id="2147484386" r:id="rId8"/>
    <p:sldLayoutId id="2147484387" r:id="rId9"/>
    <p:sldLayoutId id="2147484388" r:id="rId10"/>
    <p:sldLayoutId id="214748438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70183243"/>
      </p:ext>
    </p:extLst>
  </p:cSld>
  <p:clrMap bg1="lt1" tx1="dk1" bg2="lt2" tx2="dk2" accent1="accent1" accent2="accent2" accent3="accent3" accent4="accent4" accent5="accent5" accent6="accent6" hlink="hlink" folHlink="folHlink"/>
  <p:sldLayoutIdLst>
    <p:sldLayoutId id="2147484403" r:id="rId1"/>
    <p:sldLayoutId id="2147484404" r:id="rId2"/>
    <p:sldLayoutId id="2147484405" r:id="rId3"/>
    <p:sldLayoutId id="2147484406" r:id="rId4"/>
    <p:sldLayoutId id="2147484407" r:id="rId5"/>
    <p:sldLayoutId id="2147484408" r:id="rId6"/>
    <p:sldLayoutId id="2147484409" r:id="rId7"/>
    <p:sldLayoutId id="2147484410" r:id="rId8"/>
    <p:sldLayoutId id="2147484411" r:id="rId9"/>
    <p:sldLayoutId id="2147484412" r:id="rId10"/>
    <p:sldLayoutId id="214748441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262455760"/>
      </p:ext>
    </p:extLst>
  </p:cSld>
  <p:clrMap bg1="lt1" tx1="dk1" bg2="lt2" tx2="dk2" accent1="accent1" accent2="accent2" accent3="accent3" accent4="accent4" accent5="accent5" accent6="accent6" hlink="hlink" folHlink="folHlink"/>
  <p:sldLayoutIdLst>
    <p:sldLayoutId id="2147484415" r:id="rId1"/>
    <p:sldLayoutId id="2147484416" r:id="rId2"/>
    <p:sldLayoutId id="2147484417" r:id="rId3"/>
    <p:sldLayoutId id="2147484418" r:id="rId4"/>
    <p:sldLayoutId id="2147484419" r:id="rId5"/>
    <p:sldLayoutId id="2147484420" r:id="rId6"/>
    <p:sldLayoutId id="2147484421" r:id="rId7"/>
    <p:sldLayoutId id="2147484422" r:id="rId8"/>
    <p:sldLayoutId id="2147484423" r:id="rId9"/>
    <p:sldLayoutId id="2147484424" r:id="rId10"/>
    <p:sldLayoutId id="214748442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494392997"/>
      </p:ext>
    </p:extLst>
  </p:cSld>
  <p:clrMap bg1="lt1" tx1="dk1" bg2="lt2" tx2="dk2" accent1="accent1" accent2="accent2" accent3="accent3" accent4="accent4" accent5="accent5" accent6="accent6" hlink="hlink" folHlink="folHlink"/>
  <p:sldLayoutIdLst>
    <p:sldLayoutId id="2147484451" r:id="rId1"/>
    <p:sldLayoutId id="2147484452" r:id="rId2"/>
    <p:sldLayoutId id="2147484453" r:id="rId3"/>
    <p:sldLayoutId id="2147484454" r:id="rId4"/>
    <p:sldLayoutId id="2147484455" r:id="rId5"/>
    <p:sldLayoutId id="2147484456" r:id="rId6"/>
    <p:sldLayoutId id="2147484457" r:id="rId7"/>
    <p:sldLayoutId id="2147484458" r:id="rId8"/>
    <p:sldLayoutId id="2147484459" r:id="rId9"/>
    <p:sldLayoutId id="2147484460" r:id="rId10"/>
    <p:sldLayoutId id="214748446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923615628"/>
      </p:ext>
    </p:extLst>
  </p:cSld>
  <p:clrMap bg1="lt1" tx1="dk1" bg2="lt2" tx2="dk2" accent1="accent1" accent2="accent2" accent3="accent3" accent4="accent4" accent5="accent5" accent6="accent6" hlink="hlink" folHlink="folHlink"/>
  <p:sldLayoutIdLst>
    <p:sldLayoutId id="2147484463" r:id="rId1"/>
    <p:sldLayoutId id="2147484464" r:id="rId2"/>
    <p:sldLayoutId id="2147484465" r:id="rId3"/>
    <p:sldLayoutId id="2147484466" r:id="rId4"/>
    <p:sldLayoutId id="2147484467" r:id="rId5"/>
    <p:sldLayoutId id="2147484468" r:id="rId6"/>
    <p:sldLayoutId id="2147484469" r:id="rId7"/>
    <p:sldLayoutId id="2147484470" r:id="rId8"/>
    <p:sldLayoutId id="2147484471" r:id="rId9"/>
    <p:sldLayoutId id="2147484472" r:id="rId10"/>
    <p:sldLayoutId id="214748447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36232708"/>
      </p:ext>
    </p:extLst>
  </p:cSld>
  <p:clrMap bg1="lt1" tx1="dk1" bg2="lt2" tx2="dk2" accent1="accent1" accent2="accent2" accent3="accent3" accent4="accent4" accent5="accent5" accent6="accent6" hlink="hlink" folHlink="folHlink"/>
  <p:sldLayoutIdLst>
    <p:sldLayoutId id="2147484475" r:id="rId1"/>
    <p:sldLayoutId id="2147484476" r:id="rId2"/>
    <p:sldLayoutId id="2147484477" r:id="rId3"/>
    <p:sldLayoutId id="2147484478" r:id="rId4"/>
    <p:sldLayoutId id="2147484479" r:id="rId5"/>
    <p:sldLayoutId id="2147484480" r:id="rId6"/>
    <p:sldLayoutId id="2147484481" r:id="rId7"/>
    <p:sldLayoutId id="2147484482" r:id="rId8"/>
    <p:sldLayoutId id="2147484483" r:id="rId9"/>
    <p:sldLayoutId id="2147484484" r:id="rId10"/>
    <p:sldLayoutId id="214748448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2386331085"/>
      </p:ext>
    </p:extLst>
  </p:cSld>
  <p:clrMap bg1="lt1" tx1="dk1" bg2="lt2" tx2="dk2" accent1="accent1" accent2="accent2" accent3="accent3" accent4="accent4" accent5="accent5" accent6="accent6" hlink="hlink" folHlink="folHlink"/>
  <p:sldLayoutIdLst>
    <p:sldLayoutId id="2147484487" r:id="rId1"/>
    <p:sldLayoutId id="2147484488" r:id="rId2"/>
    <p:sldLayoutId id="2147484489" r:id="rId3"/>
    <p:sldLayoutId id="2147484490" r:id="rId4"/>
    <p:sldLayoutId id="2147484491" r:id="rId5"/>
    <p:sldLayoutId id="2147484492" r:id="rId6"/>
    <p:sldLayoutId id="2147484493" r:id="rId7"/>
    <p:sldLayoutId id="2147484494" r:id="rId8"/>
    <p:sldLayoutId id="2147484495" r:id="rId9"/>
    <p:sldLayoutId id="2147484496" r:id="rId10"/>
    <p:sldLayoutId id="214748449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91815299"/>
      </p:ext>
    </p:extLst>
  </p:cSld>
  <p:clrMap bg1="lt1" tx1="dk1" bg2="lt2" tx2="dk2" accent1="accent1" accent2="accent2" accent3="accent3" accent4="accent4" accent5="accent5" accent6="accent6" hlink="hlink" folHlink="folHlink"/>
  <p:sldLayoutIdLst>
    <p:sldLayoutId id="2147484535" r:id="rId1"/>
    <p:sldLayoutId id="2147484536" r:id="rId2"/>
    <p:sldLayoutId id="2147484537" r:id="rId3"/>
    <p:sldLayoutId id="2147484538" r:id="rId4"/>
    <p:sldLayoutId id="2147484539" r:id="rId5"/>
    <p:sldLayoutId id="2147484540" r:id="rId6"/>
    <p:sldLayoutId id="2147484541" r:id="rId7"/>
    <p:sldLayoutId id="2147484542" r:id="rId8"/>
    <p:sldLayoutId id="2147484543" r:id="rId9"/>
    <p:sldLayoutId id="2147484544" r:id="rId10"/>
    <p:sldLayoutId id="214748454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1084451837"/>
      </p:ext>
    </p:extLst>
  </p:cSld>
  <p:clrMap bg1="lt1" tx1="dk1" bg2="lt2" tx2="dk2" accent1="accent1" accent2="accent2" accent3="accent3" accent4="accent4" accent5="accent5" accent6="accent6" hlink="hlink" folHlink="folHlink"/>
  <p:sldLayoutIdLst>
    <p:sldLayoutId id="2147484547" r:id="rId1"/>
    <p:sldLayoutId id="2147484548" r:id="rId2"/>
    <p:sldLayoutId id="2147484549" r:id="rId3"/>
    <p:sldLayoutId id="2147484550" r:id="rId4"/>
    <p:sldLayoutId id="2147484551" r:id="rId5"/>
    <p:sldLayoutId id="2147484552" r:id="rId6"/>
    <p:sldLayoutId id="2147484553" r:id="rId7"/>
    <p:sldLayoutId id="2147484554" r:id="rId8"/>
    <p:sldLayoutId id="2147484555" r:id="rId9"/>
    <p:sldLayoutId id="2147484556" r:id="rId10"/>
    <p:sldLayoutId id="214748455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75321066"/>
      </p:ext>
    </p:extLst>
  </p:cSld>
  <p:clrMap bg1="lt1" tx1="dk1" bg2="lt2" tx2="dk2" accent1="accent1" accent2="accent2" accent3="accent3" accent4="accent4" accent5="accent5" accent6="accent6" hlink="hlink" folHlink="folHlink"/>
  <p:sldLayoutIdLst>
    <p:sldLayoutId id="2147484559" r:id="rId1"/>
    <p:sldLayoutId id="2147484560" r:id="rId2"/>
    <p:sldLayoutId id="2147484561" r:id="rId3"/>
    <p:sldLayoutId id="2147484562" r:id="rId4"/>
    <p:sldLayoutId id="2147484563" r:id="rId5"/>
    <p:sldLayoutId id="2147484564" r:id="rId6"/>
    <p:sldLayoutId id="2147484565" r:id="rId7"/>
    <p:sldLayoutId id="2147484566" r:id="rId8"/>
    <p:sldLayoutId id="2147484567" r:id="rId9"/>
    <p:sldLayoutId id="2147484568" r:id="rId10"/>
    <p:sldLayoutId id="214748456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561136409"/>
      </p:ext>
    </p:extLst>
  </p:cSld>
  <p:clrMap bg1="lt1" tx1="dk1" bg2="lt2" tx2="dk2" accent1="accent1" accent2="accent2" accent3="accent3" accent4="accent4" accent5="accent5" accent6="accent6" hlink="hlink" folHlink="folHlink"/>
  <p:sldLayoutIdLst>
    <p:sldLayoutId id="2147484631" r:id="rId1"/>
    <p:sldLayoutId id="2147484632" r:id="rId2"/>
    <p:sldLayoutId id="2147484633" r:id="rId3"/>
    <p:sldLayoutId id="2147484634" r:id="rId4"/>
    <p:sldLayoutId id="2147484635" r:id="rId5"/>
    <p:sldLayoutId id="2147484636" r:id="rId6"/>
    <p:sldLayoutId id="2147484637" r:id="rId7"/>
    <p:sldLayoutId id="2147484638" r:id="rId8"/>
    <p:sldLayoutId id="2147484639" r:id="rId9"/>
    <p:sldLayoutId id="2147484640" r:id="rId10"/>
    <p:sldLayoutId id="214748464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046060081"/>
      </p:ext>
    </p:extLst>
  </p:cSld>
  <p:clrMap bg1="lt1" tx1="dk1" bg2="lt2" tx2="dk2" accent1="accent1" accent2="accent2" accent3="accent3" accent4="accent4" accent5="accent5" accent6="accent6" hlink="hlink" folHlink="folHlink"/>
  <p:sldLayoutIdLst>
    <p:sldLayoutId id="2147484643" r:id="rId1"/>
    <p:sldLayoutId id="2147484644" r:id="rId2"/>
    <p:sldLayoutId id="2147484645" r:id="rId3"/>
    <p:sldLayoutId id="2147484646" r:id="rId4"/>
    <p:sldLayoutId id="2147484647" r:id="rId5"/>
    <p:sldLayoutId id="2147484648" r:id="rId6"/>
    <p:sldLayoutId id="2147484649" r:id="rId7"/>
    <p:sldLayoutId id="2147484650" r:id="rId8"/>
    <p:sldLayoutId id="2147484651" r:id="rId9"/>
    <p:sldLayoutId id="2147484652" r:id="rId10"/>
    <p:sldLayoutId id="214748465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15600325"/>
      </p:ext>
    </p:extLst>
  </p:cSld>
  <p:clrMap bg1="lt1" tx1="dk1" bg2="lt2" tx2="dk2" accent1="accent1" accent2="accent2" accent3="accent3" accent4="accent4" accent5="accent5" accent6="accent6" hlink="hlink" folHlink="folHlink"/>
  <p:sldLayoutIdLst>
    <p:sldLayoutId id="2147484680" r:id="rId1"/>
    <p:sldLayoutId id="2147484681" r:id="rId2"/>
    <p:sldLayoutId id="2147484682" r:id="rId3"/>
    <p:sldLayoutId id="2147484683" r:id="rId4"/>
    <p:sldLayoutId id="2147484684" r:id="rId5"/>
    <p:sldLayoutId id="2147484685" r:id="rId6"/>
    <p:sldLayoutId id="2147484686" r:id="rId7"/>
    <p:sldLayoutId id="2147484687" r:id="rId8"/>
    <p:sldLayoutId id="2147484688" r:id="rId9"/>
    <p:sldLayoutId id="2147484689" r:id="rId10"/>
    <p:sldLayoutId id="214748469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369" tIns="45685" rIns="91369" bIns="45685"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369" tIns="45685" rIns="91369" bIns="45685"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369" tIns="45685" rIns="91369" bIns="45685" numCol="1" anchor="b" anchorCtr="0" compatLnSpc="1">
            <a:prstTxWarp prst="textNoShape">
              <a:avLst/>
            </a:prstTxWarp>
          </a:bodyPr>
          <a:lstStyle>
            <a:lvl1pPr algn="ctr">
              <a:defRPr sz="1200">
                <a:latin typeface="Garamond" pitchFamily="18" charset="0"/>
              </a:defRPr>
            </a:lvl1pPr>
          </a:lstStyle>
          <a:p>
            <a:pPr defTabSz="913696"/>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369" tIns="45685" rIns="91369" bIns="45685" numCol="1" anchor="b" anchorCtr="0" compatLnSpc="1">
            <a:prstTxWarp prst="textNoShape">
              <a:avLst/>
            </a:prstTxWarp>
          </a:bodyPr>
          <a:lstStyle>
            <a:lvl1pPr algn="r">
              <a:defRPr sz="1600">
                <a:latin typeface="Garamond" pitchFamily="18" charset="0"/>
              </a:defRPr>
            </a:lvl1pPr>
          </a:lstStyle>
          <a:p>
            <a:pPr defTabSz="913696"/>
            <a:fld id="{6F400BD0-49BF-48FC-8114-37C1D4F5AB3D}" type="slidenum">
              <a:rPr lang="en-US" altLang="en-US">
                <a:solidFill>
                  <a:srgbClr val="000000"/>
                </a:solidFill>
              </a:rPr>
              <a:pPr defTabSz="913696"/>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369" tIns="45685" rIns="91369" bIns="45685"/>
          <a:lstStyle/>
          <a:p>
            <a:pPr defTabSz="913696">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369" tIns="45685" rIns="91369" bIns="45685"/>
          <a:lstStyle/>
          <a:p>
            <a:pPr defTabSz="913696">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2828045625"/>
      </p:ext>
    </p:extLst>
  </p:cSld>
  <p:clrMap bg1="lt1" tx1="dk1" bg2="lt2" tx2="dk2" accent1="accent1" accent2="accent2" accent3="accent3" accent4="accent4" accent5="accent5" accent6="accent6" hlink="hlink" folHlink="folHlink"/>
  <p:sldLayoutIdLst>
    <p:sldLayoutId id="2147484705" r:id="rId1"/>
    <p:sldLayoutId id="2147484706" r:id="rId2"/>
    <p:sldLayoutId id="2147484707" r:id="rId3"/>
    <p:sldLayoutId id="2147484708" r:id="rId4"/>
    <p:sldLayoutId id="2147484709" r:id="rId5"/>
    <p:sldLayoutId id="2147484710" r:id="rId6"/>
    <p:sldLayoutId id="2147484711" r:id="rId7"/>
    <p:sldLayoutId id="2147484712" r:id="rId8"/>
    <p:sldLayoutId id="2147484713" r:id="rId9"/>
    <p:sldLayoutId id="2147484714" r:id="rId10"/>
    <p:sldLayoutId id="214748471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6846" algn="l" rtl="0" fontAlgn="base">
        <a:spcBef>
          <a:spcPct val="0"/>
        </a:spcBef>
        <a:spcAft>
          <a:spcPct val="0"/>
        </a:spcAft>
        <a:defRPr sz="4000">
          <a:solidFill>
            <a:schemeClr val="tx2"/>
          </a:solidFill>
          <a:latin typeface="Garamond" pitchFamily="18" charset="0"/>
        </a:defRPr>
      </a:lvl6pPr>
      <a:lvl7pPr marL="913696" algn="l" rtl="0" fontAlgn="base">
        <a:spcBef>
          <a:spcPct val="0"/>
        </a:spcBef>
        <a:spcAft>
          <a:spcPct val="0"/>
        </a:spcAft>
        <a:defRPr sz="4000">
          <a:solidFill>
            <a:schemeClr val="tx2"/>
          </a:solidFill>
          <a:latin typeface="Garamond" pitchFamily="18" charset="0"/>
        </a:defRPr>
      </a:lvl7pPr>
      <a:lvl8pPr marL="1370550" algn="l" rtl="0" fontAlgn="base">
        <a:spcBef>
          <a:spcPct val="0"/>
        </a:spcBef>
        <a:spcAft>
          <a:spcPct val="0"/>
        </a:spcAft>
        <a:defRPr sz="4000">
          <a:solidFill>
            <a:schemeClr val="tx2"/>
          </a:solidFill>
          <a:latin typeface="Garamond" pitchFamily="18" charset="0"/>
        </a:defRPr>
      </a:lvl8pPr>
      <a:lvl9pPr marL="1827398" algn="l" rtl="0" fontAlgn="base">
        <a:spcBef>
          <a:spcPct val="0"/>
        </a:spcBef>
        <a:spcAft>
          <a:spcPct val="0"/>
        </a:spcAft>
        <a:defRPr sz="4000">
          <a:solidFill>
            <a:schemeClr val="tx2"/>
          </a:solidFill>
          <a:latin typeface="Garamond" pitchFamily="18" charset="0"/>
        </a:defRPr>
      </a:lvl9pPr>
    </p:titleStyle>
    <p:bodyStyle>
      <a:lvl1pPr marL="342640" indent="-34264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411" indent="-325189"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568" indent="-35056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8821" indent="-31567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79873" indent="-339466"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6728" indent="-339466"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3569" indent="-339466"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0421" indent="-339466"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7263" indent="-339466"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3696" rtl="0" eaLnBrk="1" latinLnBrk="0" hangingPunct="1">
        <a:defRPr sz="1800" kern="1200">
          <a:solidFill>
            <a:schemeClr val="tx1"/>
          </a:solidFill>
          <a:latin typeface="+mn-lt"/>
          <a:ea typeface="+mn-ea"/>
          <a:cs typeface="+mn-cs"/>
        </a:defRPr>
      </a:lvl1pPr>
      <a:lvl2pPr marL="456846" algn="l" defTabSz="913696" rtl="0" eaLnBrk="1" latinLnBrk="0" hangingPunct="1">
        <a:defRPr sz="1800" kern="1200">
          <a:solidFill>
            <a:schemeClr val="tx1"/>
          </a:solidFill>
          <a:latin typeface="+mn-lt"/>
          <a:ea typeface="+mn-ea"/>
          <a:cs typeface="+mn-cs"/>
        </a:defRPr>
      </a:lvl2pPr>
      <a:lvl3pPr marL="913696" algn="l" defTabSz="913696" rtl="0" eaLnBrk="1" latinLnBrk="0" hangingPunct="1">
        <a:defRPr sz="1800" kern="1200">
          <a:solidFill>
            <a:schemeClr val="tx1"/>
          </a:solidFill>
          <a:latin typeface="+mn-lt"/>
          <a:ea typeface="+mn-ea"/>
          <a:cs typeface="+mn-cs"/>
        </a:defRPr>
      </a:lvl3pPr>
      <a:lvl4pPr marL="1370550" algn="l" defTabSz="913696" rtl="0" eaLnBrk="1" latinLnBrk="0" hangingPunct="1">
        <a:defRPr sz="1800" kern="1200">
          <a:solidFill>
            <a:schemeClr val="tx1"/>
          </a:solidFill>
          <a:latin typeface="+mn-lt"/>
          <a:ea typeface="+mn-ea"/>
          <a:cs typeface="+mn-cs"/>
        </a:defRPr>
      </a:lvl4pPr>
      <a:lvl5pPr marL="1827398" algn="l" defTabSz="913696" rtl="0" eaLnBrk="1" latinLnBrk="0" hangingPunct="1">
        <a:defRPr sz="1800" kern="1200">
          <a:solidFill>
            <a:schemeClr val="tx1"/>
          </a:solidFill>
          <a:latin typeface="+mn-lt"/>
          <a:ea typeface="+mn-ea"/>
          <a:cs typeface="+mn-cs"/>
        </a:defRPr>
      </a:lvl5pPr>
      <a:lvl6pPr marL="2284245" algn="l" defTabSz="913696" rtl="0" eaLnBrk="1" latinLnBrk="0" hangingPunct="1">
        <a:defRPr sz="1800" kern="1200">
          <a:solidFill>
            <a:schemeClr val="tx1"/>
          </a:solidFill>
          <a:latin typeface="+mn-lt"/>
          <a:ea typeface="+mn-ea"/>
          <a:cs typeface="+mn-cs"/>
        </a:defRPr>
      </a:lvl6pPr>
      <a:lvl7pPr marL="2741098" algn="l" defTabSz="913696" rtl="0" eaLnBrk="1" latinLnBrk="0" hangingPunct="1">
        <a:defRPr sz="1800" kern="1200">
          <a:solidFill>
            <a:schemeClr val="tx1"/>
          </a:solidFill>
          <a:latin typeface="+mn-lt"/>
          <a:ea typeface="+mn-ea"/>
          <a:cs typeface="+mn-cs"/>
        </a:defRPr>
      </a:lvl7pPr>
      <a:lvl8pPr marL="3197941" algn="l" defTabSz="913696" rtl="0" eaLnBrk="1" latinLnBrk="0" hangingPunct="1">
        <a:defRPr sz="1800" kern="1200">
          <a:solidFill>
            <a:schemeClr val="tx1"/>
          </a:solidFill>
          <a:latin typeface="+mn-lt"/>
          <a:ea typeface="+mn-ea"/>
          <a:cs typeface="+mn-cs"/>
        </a:defRPr>
      </a:lvl8pPr>
      <a:lvl9pPr marL="3654795" algn="l" defTabSz="913696"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66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26627" name="Rectangle 1027"/>
          <p:cNvSpPr>
            <a:spLocks noGrp="1" noChangeArrowheads="1"/>
          </p:cNvSpPr>
          <p:nvPr>
            <p:ph type="body" idx="1"/>
          </p:nvPr>
        </p:nvSpPr>
        <p:spPr bwMode="auto">
          <a:xfrm>
            <a:off x="228600" y="1371600"/>
            <a:ext cx="8610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2DDFB6AD-FE1B-B34C-B1D2-58136F130176}" type="slidenum">
              <a:rPr lang="en-US" altLang="en-US"/>
              <a:pPr>
                <a:defRPr/>
              </a:pPr>
              <a:t>‹#›</a:t>
            </a:fld>
            <a:endParaRPr lang="en-US" altLang="en-US"/>
          </a:p>
        </p:txBody>
      </p:sp>
      <p:sp>
        <p:nvSpPr>
          <p:cNvPr id="2663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663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24285788"/>
      </p:ext>
    </p:extLst>
  </p:cSld>
  <p:clrMap bg1="lt1" tx1="dk1" bg2="lt2" tx2="dk2" accent1="accent1" accent2="accent2" accent3="accent3" accent4="accent4" accent5="accent5" accent6="accent6" hlink="hlink" folHlink="folHlink"/>
  <p:sldLayoutIdLst>
    <p:sldLayoutId id="2147484769" r:id="rId1"/>
    <p:sldLayoutId id="2147484770" r:id="rId2"/>
    <p:sldLayoutId id="2147484771" r:id="rId3"/>
    <p:sldLayoutId id="2147484772" r:id="rId4"/>
    <p:sldLayoutId id="2147484773" r:id="rId5"/>
    <p:sldLayoutId id="2147484774" r:id="rId6"/>
    <p:sldLayoutId id="2147484775" r:id="rId7"/>
    <p:sldLayoutId id="2147484776" r:id="rId8"/>
    <p:sldLayoutId id="2147484777" r:id="rId9"/>
    <p:sldLayoutId id="2147484778" r:id="rId10"/>
    <p:sldLayoutId id="214748477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59609221"/>
      </p:ext>
    </p:extLst>
  </p:cSld>
  <p:clrMap bg1="lt1" tx1="dk1" bg2="lt2" tx2="dk2" accent1="accent1" accent2="accent2" accent3="accent3" accent4="accent4" accent5="accent5" accent6="accent6" hlink="hlink" folHlink="folHlink"/>
  <p:sldLayoutIdLst>
    <p:sldLayoutId id="2147484781" r:id="rId1"/>
    <p:sldLayoutId id="2147484782" r:id="rId2"/>
    <p:sldLayoutId id="2147484783" r:id="rId3"/>
    <p:sldLayoutId id="2147484784" r:id="rId4"/>
    <p:sldLayoutId id="2147484785" r:id="rId5"/>
    <p:sldLayoutId id="2147484786" r:id="rId6"/>
    <p:sldLayoutId id="2147484787" r:id="rId7"/>
    <p:sldLayoutId id="2147484788" r:id="rId8"/>
    <p:sldLayoutId id="2147484789" r:id="rId9"/>
    <p:sldLayoutId id="2147484790" r:id="rId10"/>
    <p:sldLayoutId id="214748479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79272848"/>
      </p:ext>
    </p:extLst>
  </p:cSld>
  <p:clrMap bg1="lt1" tx1="dk1" bg2="lt2" tx2="dk2" accent1="accent1" accent2="accent2" accent3="accent3" accent4="accent4" accent5="accent5" accent6="accent6" hlink="hlink" folHlink="folHlink"/>
  <p:sldLayoutIdLst>
    <p:sldLayoutId id="2147484793" r:id="rId1"/>
    <p:sldLayoutId id="2147484794" r:id="rId2"/>
    <p:sldLayoutId id="2147484795" r:id="rId3"/>
    <p:sldLayoutId id="2147484796" r:id="rId4"/>
    <p:sldLayoutId id="2147484797" r:id="rId5"/>
    <p:sldLayoutId id="2147484798" r:id="rId6"/>
    <p:sldLayoutId id="2147484799" r:id="rId7"/>
    <p:sldLayoutId id="2147484800" r:id="rId8"/>
    <p:sldLayoutId id="2147484801" r:id="rId9"/>
    <p:sldLayoutId id="2147484802" r:id="rId10"/>
    <p:sldLayoutId id="214748480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endParaRPr lang="en-US" altLang="en-US" dirty="0" smtClean="0"/>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395893746"/>
      </p:ext>
    </p:extLst>
  </p:cSld>
  <p:clrMap bg1="lt1" tx1="dk1" bg2="lt2" tx2="dk2" accent1="accent1" accent2="accent2" accent3="accent3" accent4="accent4" accent5="accent5" accent6="accent6" hlink="hlink" folHlink="folHlink"/>
  <p:sldLayoutIdLst>
    <p:sldLayoutId id="2147484805" r:id="rId1"/>
    <p:sldLayoutId id="2147484806" r:id="rId2"/>
    <p:sldLayoutId id="2147484807" r:id="rId3"/>
    <p:sldLayoutId id="2147484808" r:id="rId4"/>
    <p:sldLayoutId id="2147484809" r:id="rId5"/>
    <p:sldLayoutId id="2147484810" r:id="rId6"/>
    <p:sldLayoutId id="2147484811" r:id="rId7"/>
    <p:sldLayoutId id="2147484812" r:id="rId8"/>
    <p:sldLayoutId id="2147484813" r:id="rId9"/>
    <p:sldLayoutId id="2147484814" r:id="rId10"/>
    <p:sldLayoutId id="214748481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1" fontAlgn="base" hangingPunct="1">
        <a:spcBef>
          <a:spcPct val="0"/>
        </a:spcBef>
        <a:spcAft>
          <a:spcPct val="0"/>
        </a:spcAft>
        <a:defRPr sz="4000">
          <a:solidFill>
            <a:schemeClr val="tx2"/>
          </a:solidFill>
          <a:latin typeface="+mj-lt"/>
          <a:ea typeface="+mj-ea"/>
          <a:cs typeface="+mj-cs"/>
        </a:defRPr>
      </a:lvl1pPr>
      <a:lvl2pPr algn="l" rtl="0" eaLnBrk="1" fontAlgn="base" hangingPunct="1">
        <a:spcBef>
          <a:spcPct val="0"/>
        </a:spcBef>
        <a:spcAft>
          <a:spcPct val="0"/>
        </a:spcAft>
        <a:defRPr sz="4000">
          <a:solidFill>
            <a:schemeClr val="tx2"/>
          </a:solidFill>
          <a:latin typeface="Garamond" pitchFamily="18" charset="0"/>
        </a:defRPr>
      </a:lvl2pPr>
      <a:lvl3pPr algn="l" rtl="0" eaLnBrk="1" fontAlgn="base" hangingPunct="1">
        <a:spcBef>
          <a:spcPct val="0"/>
        </a:spcBef>
        <a:spcAft>
          <a:spcPct val="0"/>
        </a:spcAft>
        <a:defRPr sz="4000">
          <a:solidFill>
            <a:schemeClr val="tx2"/>
          </a:solidFill>
          <a:latin typeface="Garamond" pitchFamily="18" charset="0"/>
        </a:defRPr>
      </a:lvl3pPr>
      <a:lvl4pPr algn="l" rtl="0" eaLnBrk="1" fontAlgn="base" hangingPunct="1">
        <a:spcBef>
          <a:spcPct val="0"/>
        </a:spcBef>
        <a:spcAft>
          <a:spcPct val="0"/>
        </a:spcAft>
        <a:defRPr sz="4000">
          <a:solidFill>
            <a:schemeClr val="tx2"/>
          </a:solidFill>
          <a:latin typeface="Garamond" pitchFamily="18" charset="0"/>
        </a:defRPr>
      </a:lvl4pPr>
      <a:lvl5pPr algn="l" rtl="0" eaLnBrk="1" fontAlgn="base" hangingPunct="1">
        <a:spcBef>
          <a:spcPct val="0"/>
        </a:spcBef>
        <a:spcAft>
          <a:spcPct val="0"/>
        </a:spcAft>
        <a:defRPr sz="4000">
          <a:solidFill>
            <a:schemeClr val="tx2"/>
          </a:solidFill>
          <a:latin typeface="Garamond" pitchFamily="18" charset="0"/>
        </a:defRPr>
      </a:lvl5pPr>
      <a:lvl6pPr marL="457200" algn="l" rtl="0" eaLnBrk="1" fontAlgn="base" hangingPunct="1">
        <a:spcBef>
          <a:spcPct val="0"/>
        </a:spcBef>
        <a:spcAft>
          <a:spcPct val="0"/>
        </a:spcAft>
        <a:defRPr sz="4000">
          <a:solidFill>
            <a:schemeClr val="tx2"/>
          </a:solidFill>
          <a:latin typeface="Garamond" pitchFamily="18" charset="0"/>
        </a:defRPr>
      </a:lvl6pPr>
      <a:lvl7pPr marL="914400" algn="l" rtl="0" eaLnBrk="1" fontAlgn="base" hangingPunct="1">
        <a:spcBef>
          <a:spcPct val="0"/>
        </a:spcBef>
        <a:spcAft>
          <a:spcPct val="0"/>
        </a:spcAft>
        <a:defRPr sz="4000">
          <a:solidFill>
            <a:schemeClr val="tx2"/>
          </a:solidFill>
          <a:latin typeface="Garamond" pitchFamily="18" charset="0"/>
        </a:defRPr>
      </a:lvl7pPr>
      <a:lvl8pPr marL="1371600" algn="l" rtl="0" eaLnBrk="1" fontAlgn="base" hangingPunct="1">
        <a:spcBef>
          <a:spcPct val="0"/>
        </a:spcBef>
        <a:spcAft>
          <a:spcPct val="0"/>
        </a:spcAft>
        <a:defRPr sz="4000">
          <a:solidFill>
            <a:schemeClr val="tx2"/>
          </a:solidFill>
          <a:latin typeface="Garamond" pitchFamily="18" charset="0"/>
        </a:defRPr>
      </a:lvl8pPr>
      <a:lvl9pPr marL="1828800" algn="l" rtl="0" eaLnBrk="1" fontAlgn="base" hangingPunct="1">
        <a:spcBef>
          <a:spcPct val="0"/>
        </a:spcBef>
        <a:spcAft>
          <a:spcPct val="0"/>
        </a:spcAft>
        <a:defRPr sz="40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288975140"/>
      </p:ext>
    </p:extLst>
  </p:cSld>
  <p:clrMap bg1="lt1" tx1="dk1" bg2="lt2" tx2="dk2" accent1="accent1" accent2="accent2" accent3="accent3" accent4="accent4" accent5="accent5" accent6="accent6" hlink="hlink" folHlink="folHlink"/>
  <p:sldLayoutIdLst>
    <p:sldLayoutId id="2147484817" r:id="rId1"/>
    <p:sldLayoutId id="2147484818" r:id="rId2"/>
    <p:sldLayoutId id="2147484819" r:id="rId3"/>
    <p:sldLayoutId id="2147484820" r:id="rId4"/>
    <p:sldLayoutId id="2147484821" r:id="rId5"/>
    <p:sldLayoutId id="2147484822" r:id="rId6"/>
    <p:sldLayoutId id="2147484823" r:id="rId7"/>
    <p:sldLayoutId id="2147484824" r:id="rId8"/>
    <p:sldLayoutId id="2147484825" r:id="rId9"/>
    <p:sldLayoutId id="2147484826" r:id="rId10"/>
    <p:sldLayoutId id="214748482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8" name="Freeform 7"/>
          <p:cNvSpPr>
            <a:spLocks noChangeArrowheads="1"/>
          </p:cNvSpPr>
          <p:nvPr/>
        </p:nvSpPr>
        <p:spPr bwMode="auto">
          <a:xfrm>
            <a:off x="457200" y="500063"/>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4339"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4340"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4341"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42" name="Rectangle 1027"/>
          <p:cNvSpPr>
            <a:spLocks noGrp="1" noChangeArrowheads="1"/>
          </p:cNvSpPr>
          <p:nvPr>
            <p:ph type="body" idx="1"/>
          </p:nvPr>
        </p:nvSpPr>
        <p:spPr bwMode="auto">
          <a:xfrm>
            <a:off x="228600" y="1371600"/>
            <a:ext cx="8610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4"/>
          <p:cNvSpPr>
            <a:spLocks noGrp="1" noChangeArrowheads="1"/>
          </p:cNvSpPr>
          <p:nvPr>
            <p:ph type="dt" sz="half" idx="2"/>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mj-lt"/>
                <a:ea typeface="+mn-ea"/>
                <a:cs typeface="+mn-cs"/>
              </a:defRPr>
            </a:lvl1pPr>
          </a:lstStyle>
          <a:p>
            <a:pPr fontAlgn="base">
              <a:spcBef>
                <a:spcPct val="0"/>
              </a:spcBef>
              <a:spcAft>
                <a:spcPct val="0"/>
              </a:spcAft>
              <a:defRPr/>
            </a:pPr>
            <a:r>
              <a:rPr lang="en-US">
                <a:solidFill>
                  <a:srgbClr val="000000"/>
                </a:solidFill>
                <a:latin typeface="Garamond"/>
              </a:rPr>
              <a:t>Efficient Runahead Execution</a:t>
            </a:r>
          </a:p>
        </p:txBody>
      </p:sp>
      <p:sp>
        <p:nvSpPr>
          <p:cNvPr id="12" name="Rectangle 5"/>
          <p:cNvSpPr>
            <a:spLocks noGrp="1" noChangeArrowheads="1"/>
          </p:cNvSpPr>
          <p:nvPr>
            <p:ph type="ftr" sz="quarter" idx="3"/>
          </p:nvPr>
        </p:nvSpPr>
        <p:spPr bwMode="auto">
          <a:xfrm>
            <a:off x="3124200" y="6243638"/>
            <a:ext cx="2895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3" name="Rectangle 6"/>
          <p:cNvSpPr>
            <a:spLocks noGrp="1" noChangeArrowheads="1"/>
          </p:cNvSpPr>
          <p:nvPr>
            <p:ph type="sldNum" sz="quarter" idx="4"/>
          </p:nvPr>
        </p:nvSpPr>
        <p:spPr bwMode="auto">
          <a:xfrm>
            <a:off x="6553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r">
              <a:defRPr sz="1200">
                <a:latin typeface="Garamond" charset="0"/>
              </a:defRPr>
            </a:lvl1pPr>
          </a:lstStyle>
          <a:p>
            <a:pPr fontAlgn="base">
              <a:spcBef>
                <a:spcPct val="0"/>
              </a:spcBef>
              <a:spcAft>
                <a:spcPct val="0"/>
              </a:spcAft>
              <a:defRPr/>
            </a:pPr>
            <a:fld id="{777C48D1-0A2D-6448-BAD7-D50BFB3AECB5}"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483198966"/>
      </p:ext>
    </p:extLst>
  </p:cSld>
  <p:clrMap bg1="lt1" tx1="dk1" bg2="lt2" tx2="dk2" accent1="accent1" accent2="accent2" accent3="accent3" accent4="accent4" accent5="accent5" accent6="accent6" hlink="hlink" folHlink="folHlink"/>
  <p:sldLayoutIdLst>
    <p:sldLayoutId id="2147484829" r:id="rId1"/>
    <p:sldLayoutId id="2147484830" r:id="rId2"/>
    <p:sldLayoutId id="2147484831" r:id="rId3"/>
    <p:sldLayoutId id="2147484832" r:id="rId4"/>
    <p:sldLayoutId id="2147484833" r:id="rId5"/>
    <p:sldLayoutId id="2147484834" r:id="rId6"/>
    <p:sldLayoutId id="2147484835" r:id="rId7"/>
    <p:sldLayoutId id="2147484836" r:id="rId8"/>
    <p:sldLayoutId id="2147484837" r:id="rId9"/>
    <p:sldLayoutId id="2147484838" r:id="rId10"/>
    <p:sldLayoutId id="214748483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EEEC5A93-40C1-004C-AC49-AA5A1C7A8159}"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5649295"/>
      </p:ext>
    </p:extLst>
  </p:cSld>
  <p:clrMap bg1="lt1" tx1="dk1" bg2="lt2" tx2="dk2" accent1="accent1" accent2="accent2" accent3="accent3" accent4="accent4" accent5="accent5" accent6="accent6" hlink="hlink" folHlink="folHlink"/>
  <p:sldLayoutIdLst>
    <p:sldLayoutId id="2147484841" r:id="rId1"/>
    <p:sldLayoutId id="2147484842" r:id="rId2"/>
    <p:sldLayoutId id="2147484843" r:id="rId3"/>
    <p:sldLayoutId id="2147484844" r:id="rId4"/>
    <p:sldLayoutId id="2147484845" r:id="rId5"/>
    <p:sldLayoutId id="2147484846" r:id="rId6"/>
    <p:sldLayoutId id="2147484847" r:id="rId7"/>
    <p:sldLayoutId id="2147484848" r:id="rId8"/>
    <p:sldLayoutId id="2147484849" r:id="rId9"/>
    <p:sldLayoutId id="2147484850" r:id="rId10"/>
    <p:sldLayoutId id="2147484851" r:id="rId11"/>
    <p:sldLayoutId id="2147484852" r:id="rId12"/>
    <p:sldLayoutId id="2147485307" r:id="rId13"/>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8581855"/>
      </p:ext>
    </p:extLst>
  </p:cSld>
  <p:clrMap bg1="lt1" tx1="dk1" bg2="lt2" tx2="dk2" accent1="accent1" accent2="accent2" accent3="accent3" accent4="accent4" accent5="accent5" accent6="accent6" hlink="hlink" folHlink="folHlink"/>
  <p:sldLayoutIdLst>
    <p:sldLayoutId id="2147484854" r:id="rId1"/>
    <p:sldLayoutId id="2147484855" r:id="rId2"/>
    <p:sldLayoutId id="2147484856" r:id="rId3"/>
    <p:sldLayoutId id="2147484857" r:id="rId4"/>
    <p:sldLayoutId id="2147484858" r:id="rId5"/>
    <p:sldLayoutId id="2147484859" r:id="rId6"/>
    <p:sldLayoutId id="2147484860" r:id="rId7"/>
    <p:sldLayoutId id="2147484861" r:id="rId8"/>
    <p:sldLayoutId id="2147484862" r:id="rId9"/>
    <p:sldLayoutId id="2147484863" r:id="rId10"/>
    <p:sldLayoutId id="2147484864"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95586" name="Freeform 7"/>
          <p:cNvSpPr>
            <a:spLocks noChangeArrowheads="1"/>
          </p:cNvSpPr>
          <p:nvPr/>
        </p:nvSpPr>
        <p:spPr bwMode="auto">
          <a:xfrm>
            <a:off x="457200" y="500063"/>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95587"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95588"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95589"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95590" name="Rectangle 1027"/>
          <p:cNvSpPr>
            <a:spLocks noGrp="1" noChangeArrowheads="1"/>
          </p:cNvSpPr>
          <p:nvPr>
            <p:ph type="body" idx="1"/>
          </p:nvPr>
        </p:nvSpPr>
        <p:spPr bwMode="auto">
          <a:xfrm>
            <a:off x="228600" y="1371600"/>
            <a:ext cx="8610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4"/>
          <p:cNvSpPr>
            <a:spLocks noGrp="1" noChangeArrowheads="1"/>
          </p:cNvSpPr>
          <p:nvPr>
            <p:ph type="dt" sz="half" idx="2"/>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a:ea typeface="+mn-ea"/>
                <a:cs typeface="+mn-cs"/>
              </a:defRPr>
            </a:lvl1pPr>
          </a:lstStyle>
          <a:p>
            <a:pPr fontAlgn="base">
              <a:spcBef>
                <a:spcPct val="0"/>
              </a:spcBef>
              <a:spcAft>
                <a:spcPct val="0"/>
              </a:spcAft>
              <a:defRPr/>
            </a:pPr>
            <a:r>
              <a:rPr lang="en-US"/>
              <a:t>Efficient Runahead Execution</a:t>
            </a:r>
          </a:p>
        </p:txBody>
      </p:sp>
      <p:sp>
        <p:nvSpPr>
          <p:cNvPr id="12" name="Rectangle 5"/>
          <p:cNvSpPr>
            <a:spLocks noGrp="1" noChangeArrowheads="1"/>
          </p:cNvSpPr>
          <p:nvPr>
            <p:ph type="ftr" sz="quarter" idx="3"/>
          </p:nvPr>
        </p:nvSpPr>
        <p:spPr bwMode="auto">
          <a:xfrm>
            <a:off x="3124200" y="6243638"/>
            <a:ext cx="2895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3" name="Rectangle 6"/>
          <p:cNvSpPr>
            <a:spLocks noGrp="1" noChangeArrowheads="1"/>
          </p:cNvSpPr>
          <p:nvPr>
            <p:ph type="sldNum" sz="quarter" idx="4"/>
          </p:nvPr>
        </p:nvSpPr>
        <p:spPr bwMode="auto">
          <a:xfrm>
            <a:off x="6553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r">
              <a:defRPr sz="1200">
                <a:solidFill>
                  <a:srgbClr val="000000"/>
                </a:solidFill>
                <a:latin typeface="Garamond" charset="0"/>
              </a:defRPr>
            </a:lvl1pPr>
          </a:lstStyle>
          <a:p>
            <a:pPr fontAlgn="base">
              <a:spcBef>
                <a:spcPct val="0"/>
              </a:spcBef>
              <a:spcAft>
                <a:spcPct val="0"/>
              </a:spcAft>
              <a:defRPr/>
            </a:pPr>
            <a:fld id="{4CAB802D-25DB-1149-B44D-EAC195EDF7D4}"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Tree>
    <p:extLst>
      <p:ext uri="{BB962C8B-B14F-4D97-AF65-F5344CB8AC3E}">
        <p14:creationId xmlns:p14="http://schemas.microsoft.com/office/powerpoint/2010/main" val="4092468080"/>
      </p:ext>
    </p:extLst>
  </p:cSld>
  <p:clrMap bg1="lt1" tx1="dk1" bg2="lt2" tx2="dk2" accent1="accent1" accent2="accent2" accent3="accent3" accent4="accent4" accent5="accent5" accent6="accent6" hlink="hlink" folHlink="folHlink"/>
  <p:sldLayoutIdLst>
    <p:sldLayoutId id="2147484866" r:id="rId1"/>
    <p:sldLayoutId id="2147484867" r:id="rId2"/>
    <p:sldLayoutId id="2147484868" r:id="rId3"/>
    <p:sldLayoutId id="2147484869" r:id="rId4"/>
    <p:sldLayoutId id="2147484870" r:id="rId5"/>
    <p:sldLayoutId id="2147484871" r:id="rId6"/>
    <p:sldLayoutId id="2147484872" r:id="rId7"/>
    <p:sldLayoutId id="2147484873" r:id="rId8"/>
    <p:sldLayoutId id="2147484874" r:id="rId9"/>
    <p:sldLayoutId id="2147484875" r:id="rId10"/>
    <p:sldLayoutId id="214748487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82B7CA05-D08B-324A-B21A-98259EFDA3FC}"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3100842"/>
      </p:ext>
    </p:extLst>
  </p:cSld>
  <p:clrMap bg1="lt1" tx1="dk1" bg2="lt2" tx2="dk2" accent1="accent1" accent2="accent2" accent3="accent3" accent4="accent4" accent5="accent5" accent6="accent6" hlink="hlink" folHlink="folHlink"/>
  <p:sldLayoutIdLst>
    <p:sldLayoutId id="2147484878" r:id="rId1"/>
    <p:sldLayoutId id="2147484879" r:id="rId2"/>
    <p:sldLayoutId id="2147484880" r:id="rId3"/>
    <p:sldLayoutId id="2147484881" r:id="rId4"/>
    <p:sldLayoutId id="2147484882" r:id="rId5"/>
    <p:sldLayoutId id="2147484883" r:id="rId6"/>
    <p:sldLayoutId id="2147484884" r:id="rId7"/>
    <p:sldLayoutId id="2147484885" r:id="rId8"/>
    <p:sldLayoutId id="2147484886" r:id="rId9"/>
    <p:sldLayoutId id="2147484887" r:id="rId10"/>
    <p:sldLayoutId id="2147484888" r:id="rId11"/>
    <p:sldLayoutId id="2147484889"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5" descr="Burgundy_CMU_JPG_Logo.jp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7162800" y="6488113"/>
            <a:ext cx="1549400"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itle Placeholder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8" name="Text Placeholder 1027"/>
          <p:cNvSpPr>
            <a:spLocks noGrp="1" noChangeArrowheads="1"/>
          </p:cNvSpPr>
          <p:nvPr>
            <p:ph type="body" idx="1"/>
          </p:nvPr>
        </p:nvSpPr>
        <p:spPr bwMode="auto">
          <a:xfrm>
            <a:off x="228600" y="1371600"/>
            <a:ext cx="8610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2690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3603C470-0343-5644-A9B5-95349323097B}"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1" name="Line 1032"/>
          <p:cNvSpPr>
            <a:spLocks noChangeShapeType="1"/>
          </p:cNvSpPr>
          <p:nvPr/>
        </p:nvSpPr>
        <p:spPr bwMode="auto">
          <a:xfrm>
            <a:off x="228600" y="6248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32"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pic>
        <p:nvPicPr>
          <p:cNvPr id="1033" name="Picture 7" descr="safari.png"/>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6795042"/>
      </p:ext>
    </p:extLst>
  </p:cSld>
  <p:clrMap bg1="lt1" tx1="dk1" bg2="lt2" tx2="dk2" accent1="accent1" accent2="accent2" accent3="accent3" accent4="accent4" accent5="accent5" accent6="accent6" hlink="hlink" folHlink="folHlink"/>
  <p:sldLayoutIdLst>
    <p:sldLayoutId id="2147484904" r:id="rId1"/>
    <p:sldLayoutId id="2147484905" r:id="rId2"/>
    <p:sldLayoutId id="2147484906" r:id="rId3"/>
    <p:sldLayoutId id="2147484907" r:id="rId4"/>
    <p:sldLayoutId id="2147484908" r:id="rId5"/>
    <p:sldLayoutId id="2147484909" r:id="rId6"/>
    <p:sldLayoutId id="2147484910" r:id="rId7"/>
    <p:sldLayoutId id="2147484911" r:id="rId8"/>
    <p:sldLayoutId id="2147484912" r:id="rId9"/>
    <p:sldLayoutId id="2147484913" r:id="rId10"/>
    <p:sldLayoutId id="2147484914" r:id="rId11"/>
    <p:sldLayoutId id="2147484915"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3490"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3491"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3492"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3493"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63494" name="Rectangle 1027"/>
          <p:cNvSpPr>
            <a:spLocks noGrp="1" noChangeArrowheads="1"/>
          </p:cNvSpPr>
          <p:nvPr>
            <p:ph type="body" idx="1"/>
          </p:nvPr>
        </p:nvSpPr>
        <p:spPr bwMode="auto">
          <a:xfrm>
            <a:off x="228600" y="1371600"/>
            <a:ext cx="8610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4"/>
          <p:cNvSpPr>
            <a:spLocks noGrp="1" noChangeArrowheads="1"/>
          </p:cNvSpPr>
          <p:nvPr>
            <p:ph type="dt" sz="half" idx="2"/>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a:ea typeface="+mn-ea"/>
                <a:cs typeface="+mn-cs"/>
              </a:defRPr>
            </a:lvl1pPr>
          </a:lstStyle>
          <a:p>
            <a:pPr fontAlgn="base">
              <a:spcBef>
                <a:spcPct val="0"/>
              </a:spcBef>
              <a:spcAft>
                <a:spcPct val="0"/>
              </a:spcAft>
              <a:defRPr/>
            </a:pPr>
            <a:r>
              <a:rPr lang="en-US"/>
              <a:t>Efficient Runahead Execution</a:t>
            </a:r>
          </a:p>
        </p:txBody>
      </p:sp>
      <p:sp>
        <p:nvSpPr>
          <p:cNvPr id="12" name="Rectangle 5"/>
          <p:cNvSpPr>
            <a:spLocks noGrp="1" noChangeArrowheads="1"/>
          </p:cNvSpPr>
          <p:nvPr>
            <p:ph type="ftr" sz="quarter" idx="3"/>
          </p:nvPr>
        </p:nvSpPr>
        <p:spPr bwMode="auto">
          <a:xfrm>
            <a:off x="3124200" y="6243638"/>
            <a:ext cx="2895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3" name="Rectangle 6"/>
          <p:cNvSpPr>
            <a:spLocks noGrp="1" noChangeArrowheads="1"/>
          </p:cNvSpPr>
          <p:nvPr>
            <p:ph type="sldNum" sz="quarter" idx="4"/>
          </p:nvPr>
        </p:nvSpPr>
        <p:spPr bwMode="auto">
          <a:xfrm>
            <a:off x="6553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r">
              <a:defRPr sz="1200">
                <a:solidFill>
                  <a:srgbClr val="000000"/>
                </a:solidFill>
                <a:latin typeface="Garamond" charset="0"/>
              </a:defRPr>
            </a:lvl1pPr>
          </a:lstStyle>
          <a:p>
            <a:pPr fontAlgn="base">
              <a:spcBef>
                <a:spcPct val="0"/>
              </a:spcBef>
              <a:spcAft>
                <a:spcPct val="0"/>
              </a:spcAft>
              <a:defRPr/>
            </a:pPr>
            <a:fld id="{559D6C4E-5E10-8D45-B291-D2068DCF206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Tree>
    <p:extLst>
      <p:ext uri="{BB962C8B-B14F-4D97-AF65-F5344CB8AC3E}">
        <p14:creationId xmlns:p14="http://schemas.microsoft.com/office/powerpoint/2010/main" val="4021410924"/>
      </p:ext>
    </p:extLst>
  </p:cSld>
  <p:clrMap bg1="lt1" tx1="dk1" bg2="lt2" tx2="dk2" accent1="accent1" accent2="accent2" accent3="accent3" accent4="accent4" accent5="accent5" accent6="accent6" hlink="hlink" folHlink="folHlink"/>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7650"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7651"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7652"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7653"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27654" name="Rectangle 1027"/>
          <p:cNvSpPr>
            <a:spLocks noGrp="1" noChangeArrowheads="1"/>
          </p:cNvSpPr>
          <p:nvPr>
            <p:ph type="body" idx="1"/>
          </p:nvPr>
        </p:nvSpPr>
        <p:spPr bwMode="auto">
          <a:xfrm>
            <a:off x="228600" y="1371600"/>
            <a:ext cx="8610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4"/>
          <p:cNvSpPr>
            <a:spLocks noGrp="1" noChangeArrowheads="1"/>
          </p:cNvSpPr>
          <p:nvPr>
            <p:ph type="dt" sz="half" idx="2"/>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mj-lt"/>
                <a:ea typeface="+mn-ea"/>
                <a:cs typeface="+mn-cs"/>
              </a:defRPr>
            </a:lvl1pPr>
          </a:lstStyle>
          <a:p>
            <a:pPr fontAlgn="base">
              <a:spcBef>
                <a:spcPct val="0"/>
              </a:spcBef>
              <a:spcAft>
                <a:spcPct val="0"/>
              </a:spcAft>
              <a:defRPr/>
            </a:pPr>
            <a:r>
              <a:rPr lang="en-US">
                <a:latin typeface="Garamond"/>
              </a:rPr>
              <a:t>Efficient Runahead Execution</a:t>
            </a:r>
          </a:p>
        </p:txBody>
      </p:sp>
      <p:sp>
        <p:nvSpPr>
          <p:cNvPr id="12" name="Rectangle 5"/>
          <p:cNvSpPr>
            <a:spLocks noGrp="1" noChangeArrowheads="1"/>
          </p:cNvSpPr>
          <p:nvPr>
            <p:ph type="ftr" sz="quarter" idx="3"/>
          </p:nvPr>
        </p:nvSpPr>
        <p:spPr bwMode="auto">
          <a:xfrm>
            <a:off x="3124200" y="6243638"/>
            <a:ext cx="2895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3" name="Rectangle 6"/>
          <p:cNvSpPr>
            <a:spLocks noGrp="1" noChangeArrowheads="1"/>
          </p:cNvSpPr>
          <p:nvPr>
            <p:ph type="sldNum" sz="quarter" idx="4"/>
          </p:nvPr>
        </p:nvSpPr>
        <p:spPr bwMode="auto">
          <a:xfrm>
            <a:off x="6553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r">
              <a:defRPr sz="1200">
                <a:solidFill>
                  <a:srgbClr val="000000"/>
                </a:solidFill>
                <a:latin typeface="Garamond" charset="0"/>
              </a:defRPr>
            </a:lvl1pPr>
          </a:lstStyle>
          <a:p>
            <a:pPr fontAlgn="base">
              <a:spcBef>
                <a:spcPct val="0"/>
              </a:spcBef>
              <a:spcAft>
                <a:spcPct val="0"/>
              </a:spcAft>
              <a:defRPr/>
            </a:pPr>
            <a:fld id="{52D48118-C85A-8346-A308-D7686941111E}"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Tree>
    <p:extLst>
      <p:ext uri="{BB962C8B-B14F-4D97-AF65-F5344CB8AC3E}">
        <p14:creationId xmlns:p14="http://schemas.microsoft.com/office/powerpoint/2010/main" val="2780278531"/>
      </p:ext>
    </p:extLst>
  </p:cSld>
  <p:clrMap bg1="lt1" tx1="dk1" bg2="lt2" tx2="dk2" accent1="accent1" accent2="accent2" accent3="accent3" accent4="accent4" accent5="accent5" accent6="accent6" hlink="hlink" folHlink="folHlink"/>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3490"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3491"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3492"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63493"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63494" name="Rectangle 1027"/>
          <p:cNvSpPr>
            <a:spLocks noGrp="1" noChangeArrowheads="1"/>
          </p:cNvSpPr>
          <p:nvPr>
            <p:ph type="body" idx="1"/>
          </p:nvPr>
        </p:nvSpPr>
        <p:spPr bwMode="auto">
          <a:xfrm>
            <a:off x="228600" y="1371600"/>
            <a:ext cx="8610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4"/>
          <p:cNvSpPr>
            <a:spLocks noGrp="1" noChangeArrowheads="1"/>
          </p:cNvSpPr>
          <p:nvPr>
            <p:ph type="dt" sz="half" idx="2"/>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a:ea typeface="+mn-ea"/>
                <a:cs typeface="+mn-cs"/>
              </a:defRPr>
            </a:lvl1pPr>
          </a:lstStyle>
          <a:p>
            <a:pPr fontAlgn="base">
              <a:spcBef>
                <a:spcPct val="0"/>
              </a:spcBef>
              <a:spcAft>
                <a:spcPct val="0"/>
              </a:spcAft>
              <a:defRPr/>
            </a:pPr>
            <a:r>
              <a:rPr lang="en-US"/>
              <a:t>Efficient Runahead Execution</a:t>
            </a:r>
          </a:p>
        </p:txBody>
      </p:sp>
      <p:sp>
        <p:nvSpPr>
          <p:cNvPr id="12" name="Rectangle 5"/>
          <p:cNvSpPr>
            <a:spLocks noGrp="1" noChangeArrowheads="1"/>
          </p:cNvSpPr>
          <p:nvPr>
            <p:ph type="ftr" sz="quarter" idx="3"/>
          </p:nvPr>
        </p:nvSpPr>
        <p:spPr bwMode="auto">
          <a:xfrm>
            <a:off x="3124200" y="6243638"/>
            <a:ext cx="2895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3" name="Rectangle 6"/>
          <p:cNvSpPr>
            <a:spLocks noGrp="1" noChangeArrowheads="1"/>
          </p:cNvSpPr>
          <p:nvPr>
            <p:ph type="sldNum" sz="quarter" idx="4"/>
          </p:nvPr>
        </p:nvSpPr>
        <p:spPr bwMode="auto">
          <a:xfrm>
            <a:off x="6553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r">
              <a:defRPr sz="1200">
                <a:solidFill>
                  <a:srgbClr val="000000"/>
                </a:solidFill>
                <a:latin typeface="Garamond" charset="0"/>
              </a:defRPr>
            </a:lvl1pPr>
          </a:lstStyle>
          <a:p>
            <a:pPr fontAlgn="base">
              <a:spcBef>
                <a:spcPct val="0"/>
              </a:spcBef>
              <a:spcAft>
                <a:spcPct val="0"/>
              </a:spcAft>
              <a:defRPr/>
            </a:pPr>
            <a:fld id="{559D6C4E-5E10-8D45-B291-D2068DCF206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Tree>
    <p:extLst>
      <p:ext uri="{BB962C8B-B14F-4D97-AF65-F5344CB8AC3E}">
        <p14:creationId xmlns:p14="http://schemas.microsoft.com/office/powerpoint/2010/main" val="3318123008"/>
      </p:ext>
    </p:extLst>
  </p:cSld>
  <p:clrMap bg1="lt1" tx1="dk1" bg2="lt2" tx2="dk2" accent1="accent1" accent2="accent2" accent3="accent3" accent4="accent4" accent5="accent5" accent6="accent6" hlink="hlink" folHlink="folHlink"/>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7650"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7651"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7652"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7653"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27654" name="Rectangle 1027"/>
          <p:cNvSpPr>
            <a:spLocks noGrp="1" noChangeArrowheads="1"/>
          </p:cNvSpPr>
          <p:nvPr>
            <p:ph type="body" idx="1"/>
          </p:nvPr>
        </p:nvSpPr>
        <p:spPr bwMode="auto">
          <a:xfrm>
            <a:off x="228600" y="1371600"/>
            <a:ext cx="8610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Rectangle 4"/>
          <p:cNvSpPr>
            <a:spLocks noGrp="1" noChangeArrowheads="1"/>
          </p:cNvSpPr>
          <p:nvPr>
            <p:ph type="dt" sz="half" idx="2"/>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mj-lt"/>
                <a:ea typeface="+mn-ea"/>
                <a:cs typeface="+mn-cs"/>
              </a:defRPr>
            </a:lvl1pPr>
          </a:lstStyle>
          <a:p>
            <a:pPr fontAlgn="base">
              <a:spcBef>
                <a:spcPct val="0"/>
              </a:spcBef>
              <a:spcAft>
                <a:spcPct val="0"/>
              </a:spcAft>
              <a:defRPr/>
            </a:pPr>
            <a:r>
              <a:rPr lang="en-US">
                <a:latin typeface="Garamond"/>
              </a:rPr>
              <a:t>Efficient Runahead Execution</a:t>
            </a:r>
          </a:p>
        </p:txBody>
      </p:sp>
      <p:sp>
        <p:nvSpPr>
          <p:cNvPr id="12" name="Rectangle 5"/>
          <p:cNvSpPr>
            <a:spLocks noGrp="1" noChangeArrowheads="1"/>
          </p:cNvSpPr>
          <p:nvPr>
            <p:ph type="ftr" sz="quarter" idx="3"/>
          </p:nvPr>
        </p:nvSpPr>
        <p:spPr bwMode="auto">
          <a:xfrm>
            <a:off x="3124200" y="6243638"/>
            <a:ext cx="2895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3" name="Rectangle 6"/>
          <p:cNvSpPr>
            <a:spLocks noGrp="1" noChangeArrowheads="1"/>
          </p:cNvSpPr>
          <p:nvPr>
            <p:ph type="sldNum" sz="quarter" idx="4"/>
          </p:nvPr>
        </p:nvSpPr>
        <p:spPr bwMode="auto">
          <a:xfrm>
            <a:off x="6553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r">
              <a:defRPr sz="1200">
                <a:solidFill>
                  <a:srgbClr val="000000"/>
                </a:solidFill>
                <a:latin typeface="Garamond" charset="0"/>
              </a:defRPr>
            </a:lvl1pPr>
          </a:lstStyle>
          <a:p>
            <a:pPr fontAlgn="base">
              <a:spcBef>
                <a:spcPct val="0"/>
              </a:spcBef>
              <a:spcAft>
                <a:spcPct val="0"/>
              </a:spcAft>
              <a:defRPr/>
            </a:pPr>
            <a:fld id="{52D48118-C85A-8346-A308-D7686941111E}"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Tree>
    <p:extLst>
      <p:ext uri="{BB962C8B-B14F-4D97-AF65-F5344CB8AC3E}">
        <p14:creationId xmlns:p14="http://schemas.microsoft.com/office/powerpoint/2010/main" val="1684068238"/>
      </p:ext>
    </p:extLst>
  </p:cSld>
  <p:clrMap bg1="lt1" tx1="dk1" bg2="lt2" tx2="dk2" accent1="accent1" accent2="accent2" accent3="accent3" accent4="accent4" accent5="accent5" accent6="accent6" hlink="hlink" folHlink="folHlink"/>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201025731"/>
      </p:ext>
    </p:extLst>
  </p:cSld>
  <p:clrMap bg1="lt1" tx1="dk1" bg2="lt2" tx2="dk2" accent1="accent1" accent2="accent2" accent3="accent3" accent4="accent4" accent5="accent5" accent6="accent6" hlink="hlink" folHlink="folHlink"/>
  <p:sldLayoutIdLst>
    <p:sldLayoutId id="2147484966" r:id="rId1"/>
    <p:sldLayoutId id="2147484967" r:id="rId2"/>
    <p:sldLayoutId id="2147484968" r:id="rId3"/>
    <p:sldLayoutId id="2147484969" r:id="rId4"/>
    <p:sldLayoutId id="2147484970" r:id="rId5"/>
    <p:sldLayoutId id="2147484971" r:id="rId6"/>
    <p:sldLayoutId id="2147484972" r:id="rId7"/>
    <p:sldLayoutId id="2147484973" r:id="rId8"/>
    <p:sldLayoutId id="2147484974" r:id="rId9"/>
    <p:sldLayoutId id="2147484975" r:id="rId10"/>
    <p:sldLayoutId id="214748497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624034637"/>
      </p:ext>
    </p:extLst>
  </p:cSld>
  <p:clrMap bg1="lt1" tx1="dk1" bg2="lt2" tx2="dk2" accent1="accent1" accent2="accent2" accent3="accent3" accent4="accent4" accent5="accent5" accent6="accent6" hlink="hlink" folHlink="folHlink"/>
  <p:sldLayoutIdLst>
    <p:sldLayoutId id="2147484978" r:id="rId1"/>
    <p:sldLayoutId id="2147484979" r:id="rId2"/>
    <p:sldLayoutId id="2147484980" r:id="rId3"/>
    <p:sldLayoutId id="2147484981" r:id="rId4"/>
    <p:sldLayoutId id="2147484982" r:id="rId5"/>
    <p:sldLayoutId id="2147484983" r:id="rId6"/>
    <p:sldLayoutId id="2147484984" r:id="rId7"/>
    <p:sldLayoutId id="2147484985" r:id="rId8"/>
    <p:sldLayoutId id="2147484986" r:id="rId9"/>
    <p:sldLayoutId id="2147484987" r:id="rId10"/>
    <p:sldLayoutId id="214748498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951566456"/>
      </p:ext>
    </p:extLst>
  </p:cSld>
  <p:clrMap bg1="lt1" tx1="dk1" bg2="lt2" tx2="dk2" accent1="accent1" accent2="accent2" accent3="accent3" accent4="accent4" accent5="accent5" accent6="accent6" hlink="hlink" folHlink="folHlink"/>
  <p:sldLayoutIdLst>
    <p:sldLayoutId id="2147485003" r:id="rId1"/>
    <p:sldLayoutId id="2147485004" r:id="rId2"/>
    <p:sldLayoutId id="2147485005" r:id="rId3"/>
    <p:sldLayoutId id="2147485006" r:id="rId4"/>
    <p:sldLayoutId id="2147485007" r:id="rId5"/>
    <p:sldLayoutId id="2147485008" r:id="rId6"/>
    <p:sldLayoutId id="2147485009" r:id="rId7"/>
    <p:sldLayoutId id="2147485010" r:id="rId8"/>
    <p:sldLayoutId id="2147485011" r:id="rId9"/>
    <p:sldLayoutId id="2147485012" r:id="rId10"/>
    <p:sldLayoutId id="214748501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66825" y="0"/>
            <a:ext cx="7877175" cy="1085850"/>
          </a:xfrm>
          <a:prstGeom prst="rect">
            <a:avLst/>
          </a:prstGeom>
          <a:noFill/>
        </p:spPr>
        <p:txBody>
          <a:bodyPr vert="horz" lIns="91440" tIns="45720" rIns="91440" bIns="45720" rtlCol="0" anchor="ctr">
            <a:normAutofit/>
          </a:bodyPr>
          <a:lstStyle/>
          <a:p>
            <a:r>
              <a:rPr lang="en-US" dirty="0" smtClean="0"/>
              <a:t>Click to edit Master title style</a:t>
            </a:r>
            <a:endParaRPr lang="en-US" dirty="0"/>
          </a:p>
        </p:txBody>
      </p:sp>
      <p:sp>
        <p:nvSpPr>
          <p:cNvPr id="225283" name="Text Placeholder 2"/>
          <p:cNvSpPr>
            <a:spLocks noGrp="1"/>
          </p:cNvSpPr>
          <p:nvPr>
            <p:ph type="body" idx="1"/>
          </p:nvPr>
        </p:nvSpPr>
        <p:spPr bwMode="auto">
          <a:xfrm>
            <a:off x="123825" y="1250950"/>
            <a:ext cx="8897938" cy="522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23825" y="6543675"/>
            <a:ext cx="1820863" cy="228600"/>
          </a:xfrm>
          <a:prstGeom prst="rect">
            <a:avLst/>
          </a:prstGeom>
        </p:spPr>
        <p:txBody>
          <a:bodyPr vert="horz" lIns="91440" tIns="45720" rIns="91440" bIns="45720" rtlCol="0" anchor="ctr"/>
          <a:lstStyle>
            <a:lvl1pPr algn="l" fontAlgn="auto">
              <a:spcBef>
                <a:spcPts val="0"/>
              </a:spcBef>
              <a:spcAft>
                <a:spcPts val="0"/>
              </a:spcAft>
              <a:defRPr sz="900">
                <a:solidFill>
                  <a:prstClr val="black">
                    <a:lumMod val="65000"/>
                    <a:lumOff val="35000"/>
                    <a:alpha val="75000"/>
                  </a:prstClr>
                </a:solidFill>
                <a:latin typeface="Calibri"/>
                <a:ea typeface="+mn-ea"/>
                <a:cs typeface="+mn-cs"/>
              </a:defRPr>
            </a:lvl1pPr>
          </a:lstStyle>
          <a:p>
            <a:pPr>
              <a:defRPr/>
            </a:pPr>
            <a:fld id="{B1AC335E-35A0-FD4D-BCD5-54BB91F67C51}" type="datetime1">
              <a:rPr lang="en-US"/>
              <a:pPr>
                <a:defRPr/>
              </a:pPr>
              <a:t>3/12/16</a:t>
            </a:fld>
            <a:endParaRPr lang="en-US" dirty="0"/>
          </a:p>
        </p:txBody>
      </p:sp>
      <p:sp>
        <p:nvSpPr>
          <p:cNvPr id="5" name="Footer Placeholder 4"/>
          <p:cNvSpPr>
            <a:spLocks noGrp="1"/>
          </p:cNvSpPr>
          <p:nvPr>
            <p:ph type="ftr" sz="quarter" idx="3"/>
          </p:nvPr>
        </p:nvSpPr>
        <p:spPr>
          <a:xfrm>
            <a:off x="2549525" y="6543675"/>
            <a:ext cx="3771900" cy="228600"/>
          </a:xfrm>
          <a:prstGeom prst="rect">
            <a:avLst/>
          </a:prstGeom>
        </p:spPr>
        <p:txBody>
          <a:bodyPr vert="horz" lIns="91440" tIns="45720" rIns="91440" bIns="45720" rtlCol="0" anchor="ctr"/>
          <a:lstStyle>
            <a:lvl1pPr algn="l" fontAlgn="auto">
              <a:spcBef>
                <a:spcPts val="0"/>
              </a:spcBef>
              <a:spcAft>
                <a:spcPts val="0"/>
              </a:spcAft>
              <a:defRPr sz="950" cap="all" baseline="0">
                <a:solidFill>
                  <a:prstClr val="black">
                    <a:alpha val="75000"/>
                  </a:prstClr>
                </a:solidFill>
                <a:latin typeface="Calibri"/>
                <a:ea typeface="+mn-ea"/>
                <a:cs typeface="+mn-cs"/>
              </a:defRPr>
            </a:lvl1pPr>
          </a:lstStyle>
          <a:p>
            <a:pPr>
              <a:defRPr/>
            </a:pPr>
            <a:endParaRPr lang="en-US"/>
          </a:p>
        </p:txBody>
      </p:sp>
      <p:sp>
        <p:nvSpPr>
          <p:cNvPr id="8" name="Slide Number Placeholder 7"/>
          <p:cNvSpPr>
            <a:spLocks noGrp="1"/>
          </p:cNvSpPr>
          <p:nvPr>
            <p:ph type="sldNum" sz="quarter" idx="4"/>
          </p:nvPr>
        </p:nvSpPr>
        <p:spPr>
          <a:xfrm>
            <a:off x="6924675" y="6456363"/>
            <a:ext cx="2057400" cy="365125"/>
          </a:xfrm>
          <a:prstGeom prst="rect">
            <a:avLst/>
          </a:prstGeom>
        </p:spPr>
        <p:txBody>
          <a:bodyPr vert="horz" lIns="91440" tIns="45720" rIns="91440" bIns="45720" rtlCol="0" anchor="ctr"/>
          <a:lstStyle>
            <a:lvl1pPr algn="r" fontAlgn="auto">
              <a:spcBef>
                <a:spcPts val="0"/>
              </a:spcBef>
              <a:spcAft>
                <a:spcPts val="0"/>
              </a:spcAft>
              <a:defRPr sz="1600">
                <a:solidFill>
                  <a:prstClr val="black">
                    <a:lumMod val="65000"/>
                    <a:lumOff val="35000"/>
                  </a:prstClr>
                </a:solidFill>
                <a:latin typeface="Calibri"/>
                <a:ea typeface="+mn-ea"/>
                <a:cs typeface="+mn-cs"/>
              </a:defRPr>
            </a:lvl1pPr>
          </a:lstStyle>
          <a:p>
            <a:pPr>
              <a:defRPr/>
            </a:pPr>
            <a:fld id="{BFCEF44F-023C-3C4F-B2E3-6DD80F318BEB}" type="slidenum">
              <a:rPr lang="en-US"/>
              <a:pPr>
                <a:defRPr/>
              </a:pPr>
              <a:t>‹#›</a:t>
            </a:fld>
            <a:endParaRPr lang="en-US" dirty="0"/>
          </a:p>
        </p:txBody>
      </p:sp>
      <p:pic>
        <p:nvPicPr>
          <p:cNvPr id="225287" name="Picture 6" descr="FMS_logo_lightbluematte_3C5CAE.gif"/>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23825" y="0"/>
            <a:ext cx="1143000" cy="65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288" name="Picture 9" descr="safari.png"/>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11113" y="6661150"/>
            <a:ext cx="871538" cy="25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5058083"/>
      </p:ext>
    </p:extLst>
  </p:cSld>
  <p:clrMap bg1="lt1" tx1="dk1" bg2="lt2" tx2="dk2" accent1="accent1" accent2="accent2" accent3="accent3" accent4="accent4" accent5="accent5" accent6="accent6" hlink="hlink" folHlink="folHlink"/>
  <p:sldLayoutIdLst>
    <p:sldLayoutId id="2147485015" r:id="rId1"/>
    <p:sldLayoutId id="2147485016" r:id="rId2"/>
    <p:sldLayoutId id="2147485017" r:id="rId3"/>
    <p:sldLayoutId id="2147485018" r:id="rId4"/>
    <p:sldLayoutId id="2147485019" r:id="rId5"/>
    <p:sldLayoutId id="2147485020" r:id="rId6"/>
    <p:sldLayoutId id="2147485021" r:id="rId7"/>
    <p:sldLayoutId id="2147485022" r:id="rId8"/>
    <p:sldLayoutId id="2147485023" r:id="rId9"/>
    <p:sldLayoutId id="2147485024" r:id="rId10"/>
    <p:sldLayoutId id="2147485025" r:id="rId11"/>
    <p:sldLayoutId id="2147485026" r:id="rId12"/>
  </p:sldLayoutIdLst>
  <p:timing>
    <p:tnLst>
      <p:par>
        <p:cTn xmlns:p14="http://schemas.microsoft.com/office/powerpoint/2010/main" id="1" dur="indefinite" restart="never" nodeType="tmRoot"/>
      </p:par>
    </p:tnLst>
  </p:timing>
  <p:hf hdr="0" ftr="0" dt="0"/>
  <p:txStyles>
    <p:titleStyle>
      <a:lvl1pPr algn="ctr" rtl="0" eaLnBrk="0" fontAlgn="base" hangingPunct="0">
        <a:lnSpc>
          <a:spcPct val="90000"/>
        </a:lnSpc>
        <a:spcBef>
          <a:spcPct val="0"/>
        </a:spcBef>
        <a:spcAft>
          <a:spcPct val="0"/>
        </a:spcAft>
        <a:defRPr sz="4800" kern="1200" spc="-120">
          <a:solidFill>
            <a:schemeClr val="tx1"/>
          </a:solidFill>
          <a:latin typeface="+mj-lt"/>
          <a:ea typeface="ＭＳ Ｐゴシック" charset="0"/>
          <a:cs typeface="ＭＳ Ｐゴシック" charset="0"/>
        </a:defRPr>
      </a:lvl1pPr>
      <a:lvl2pPr algn="ctr" rtl="0" eaLnBrk="0" fontAlgn="base" hangingPunct="0">
        <a:lnSpc>
          <a:spcPct val="90000"/>
        </a:lnSpc>
        <a:spcBef>
          <a:spcPct val="0"/>
        </a:spcBef>
        <a:spcAft>
          <a:spcPct val="0"/>
        </a:spcAft>
        <a:defRPr sz="4800">
          <a:solidFill>
            <a:schemeClr val="tx1"/>
          </a:solidFill>
          <a:latin typeface="Calibri" charset="0"/>
          <a:ea typeface="ＭＳ Ｐゴシック" charset="0"/>
          <a:cs typeface="ＭＳ Ｐゴシック" charset="0"/>
        </a:defRPr>
      </a:lvl2pPr>
      <a:lvl3pPr algn="ctr" rtl="0" eaLnBrk="0" fontAlgn="base" hangingPunct="0">
        <a:lnSpc>
          <a:spcPct val="90000"/>
        </a:lnSpc>
        <a:spcBef>
          <a:spcPct val="0"/>
        </a:spcBef>
        <a:spcAft>
          <a:spcPct val="0"/>
        </a:spcAft>
        <a:defRPr sz="4800">
          <a:solidFill>
            <a:schemeClr val="tx1"/>
          </a:solidFill>
          <a:latin typeface="Calibri" charset="0"/>
          <a:ea typeface="ＭＳ Ｐゴシック" charset="0"/>
          <a:cs typeface="ＭＳ Ｐゴシック" charset="0"/>
        </a:defRPr>
      </a:lvl3pPr>
      <a:lvl4pPr algn="ctr" rtl="0" eaLnBrk="0" fontAlgn="base" hangingPunct="0">
        <a:lnSpc>
          <a:spcPct val="90000"/>
        </a:lnSpc>
        <a:spcBef>
          <a:spcPct val="0"/>
        </a:spcBef>
        <a:spcAft>
          <a:spcPct val="0"/>
        </a:spcAft>
        <a:defRPr sz="4800">
          <a:solidFill>
            <a:schemeClr val="tx1"/>
          </a:solidFill>
          <a:latin typeface="Calibri" charset="0"/>
          <a:ea typeface="ＭＳ Ｐゴシック" charset="0"/>
          <a:cs typeface="ＭＳ Ｐゴシック" charset="0"/>
        </a:defRPr>
      </a:lvl4pPr>
      <a:lvl5pPr algn="ctr" rtl="0" eaLnBrk="0" fontAlgn="base" hangingPunct="0">
        <a:lnSpc>
          <a:spcPct val="90000"/>
        </a:lnSpc>
        <a:spcBef>
          <a:spcPct val="0"/>
        </a:spcBef>
        <a:spcAft>
          <a:spcPct val="0"/>
        </a:spcAft>
        <a:defRPr sz="4800">
          <a:solidFill>
            <a:schemeClr val="tx1"/>
          </a:solidFill>
          <a:latin typeface="Calibri" charset="0"/>
          <a:ea typeface="ＭＳ Ｐゴシック" charset="0"/>
          <a:cs typeface="ＭＳ Ｐゴシック" charset="0"/>
        </a:defRPr>
      </a:lvl5pPr>
      <a:lvl6pPr marL="457200" algn="ctr" rtl="0" fontAlgn="base">
        <a:lnSpc>
          <a:spcPct val="90000"/>
        </a:lnSpc>
        <a:spcBef>
          <a:spcPct val="0"/>
        </a:spcBef>
        <a:spcAft>
          <a:spcPct val="0"/>
        </a:spcAft>
        <a:defRPr sz="4800">
          <a:solidFill>
            <a:schemeClr val="tx1"/>
          </a:solidFill>
          <a:latin typeface="Calibri" charset="0"/>
          <a:ea typeface="ＭＳ Ｐゴシック" charset="0"/>
          <a:cs typeface="ＭＳ Ｐゴシック" charset="0"/>
        </a:defRPr>
      </a:lvl6pPr>
      <a:lvl7pPr marL="914400" algn="ctr" rtl="0" fontAlgn="base">
        <a:lnSpc>
          <a:spcPct val="90000"/>
        </a:lnSpc>
        <a:spcBef>
          <a:spcPct val="0"/>
        </a:spcBef>
        <a:spcAft>
          <a:spcPct val="0"/>
        </a:spcAft>
        <a:defRPr sz="4800">
          <a:solidFill>
            <a:schemeClr val="tx1"/>
          </a:solidFill>
          <a:latin typeface="Calibri" charset="0"/>
          <a:ea typeface="ＭＳ Ｐゴシック" charset="0"/>
          <a:cs typeface="ＭＳ Ｐゴシック" charset="0"/>
        </a:defRPr>
      </a:lvl7pPr>
      <a:lvl8pPr marL="1371600" algn="ctr" rtl="0" fontAlgn="base">
        <a:lnSpc>
          <a:spcPct val="90000"/>
        </a:lnSpc>
        <a:spcBef>
          <a:spcPct val="0"/>
        </a:spcBef>
        <a:spcAft>
          <a:spcPct val="0"/>
        </a:spcAft>
        <a:defRPr sz="4800">
          <a:solidFill>
            <a:schemeClr val="tx1"/>
          </a:solidFill>
          <a:latin typeface="Calibri" charset="0"/>
          <a:ea typeface="ＭＳ Ｐゴシック" charset="0"/>
          <a:cs typeface="ＭＳ Ｐゴシック" charset="0"/>
        </a:defRPr>
      </a:lvl8pPr>
      <a:lvl9pPr marL="1828800" algn="ctr" rtl="0" fontAlgn="base">
        <a:lnSpc>
          <a:spcPct val="90000"/>
        </a:lnSpc>
        <a:spcBef>
          <a:spcPct val="0"/>
        </a:spcBef>
        <a:spcAft>
          <a:spcPct val="0"/>
        </a:spcAft>
        <a:defRPr sz="4800">
          <a:solidFill>
            <a:schemeClr val="tx1"/>
          </a:solidFill>
          <a:latin typeface="Calibri" charset="0"/>
          <a:ea typeface="ＭＳ Ｐゴシック" charset="0"/>
          <a:cs typeface="ＭＳ Ｐゴシック" charset="0"/>
        </a:defRPr>
      </a:lvl9pPr>
    </p:titleStyle>
    <p:bodyStyle>
      <a:lvl1pPr marL="182563" indent="-182563" algn="l" rtl="0" eaLnBrk="0" fontAlgn="base" hangingPunct="0">
        <a:lnSpc>
          <a:spcPct val="85000"/>
        </a:lnSpc>
        <a:spcBef>
          <a:spcPts val="1300"/>
        </a:spcBef>
        <a:spcAft>
          <a:spcPct val="0"/>
        </a:spcAft>
        <a:buFont typeface="Arial" charset="0"/>
        <a:buChar char="•"/>
        <a:defRPr sz="2800" i="1" kern="1200">
          <a:solidFill>
            <a:schemeClr val="tx1"/>
          </a:solidFill>
          <a:latin typeface="+mn-lt"/>
          <a:ea typeface="ＭＳ Ｐゴシック" charset="0"/>
          <a:cs typeface="ＭＳ Ｐゴシック" charset="0"/>
        </a:defRPr>
      </a:lvl1pPr>
      <a:lvl2pPr marL="365125" indent="-182563" algn="l" rtl="0" eaLnBrk="0" fontAlgn="base" hangingPunct="0">
        <a:lnSpc>
          <a:spcPct val="85000"/>
        </a:lnSpc>
        <a:spcBef>
          <a:spcPts val="600"/>
        </a:spcBef>
        <a:spcAft>
          <a:spcPct val="0"/>
        </a:spcAft>
        <a:buFont typeface="Calibri" charset="0"/>
        <a:buChar char="‐"/>
        <a:defRPr sz="2400" kern="1200">
          <a:solidFill>
            <a:schemeClr val="tx1"/>
          </a:solidFill>
          <a:latin typeface="+mn-lt"/>
          <a:ea typeface="ＭＳ Ｐゴシック" charset="0"/>
          <a:cs typeface="+mn-cs"/>
        </a:defRPr>
      </a:lvl2pPr>
      <a:lvl3pPr marL="547688" indent="-182563" algn="l" rtl="0" eaLnBrk="0" fontAlgn="base" hangingPunct="0">
        <a:lnSpc>
          <a:spcPct val="85000"/>
        </a:lnSpc>
        <a:spcBef>
          <a:spcPts val="600"/>
        </a:spcBef>
        <a:spcAft>
          <a:spcPct val="0"/>
        </a:spcAft>
        <a:buFont typeface="Arial" charset="0"/>
        <a:buChar char="•"/>
        <a:defRPr sz="2000" i="1" kern="1200">
          <a:solidFill>
            <a:schemeClr val="tx1"/>
          </a:solidFill>
          <a:latin typeface="+mn-lt"/>
          <a:ea typeface="ＭＳ Ｐゴシック" charset="0"/>
          <a:cs typeface="+mn-cs"/>
        </a:defRPr>
      </a:lvl3pPr>
      <a:lvl4pPr marL="730250" indent="-182563" algn="l" rtl="0" eaLnBrk="0" fontAlgn="base" hangingPunct="0">
        <a:lnSpc>
          <a:spcPct val="85000"/>
        </a:lnSpc>
        <a:spcBef>
          <a:spcPts val="600"/>
        </a:spcBef>
        <a:spcAft>
          <a:spcPct val="0"/>
        </a:spcAft>
        <a:buFont typeface="Arial" charset="0"/>
        <a:buChar char="•"/>
        <a:defRPr kern="1200">
          <a:solidFill>
            <a:schemeClr val="tx1"/>
          </a:solidFill>
          <a:latin typeface="+mn-lt"/>
          <a:ea typeface="ＭＳ Ｐゴシック" charset="0"/>
          <a:cs typeface="+mn-cs"/>
        </a:defRPr>
      </a:lvl4pPr>
      <a:lvl5pPr marL="914400" indent="-182563" algn="l" rtl="0" eaLnBrk="0" fontAlgn="base" hangingPunct="0">
        <a:lnSpc>
          <a:spcPct val="85000"/>
        </a:lnSpc>
        <a:spcBef>
          <a:spcPts val="600"/>
        </a:spcBef>
        <a:spcAft>
          <a:spcPct val="0"/>
        </a:spcAft>
        <a:buFont typeface="Arial" charset="0"/>
        <a:buChar char="•"/>
        <a:defRPr kern="1200">
          <a:solidFill>
            <a:schemeClr val="tx1"/>
          </a:solidFill>
          <a:latin typeface="+mn-lt"/>
          <a:ea typeface="ＭＳ Ｐゴシック" charset="0"/>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792399763"/>
      </p:ext>
    </p:extLst>
  </p:cSld>
  <p:clrMap bg1="lt1" tx1="dk1" bg2="lt2" tx2="dk2" accent1="accent1" accent2="accent2" accent3="accent3" accent4="accent4" accent5="accent5" accent6="accent6" hlink="hlink" folHlink="folHlink"/>
  <p:sldLayoutIdLst>
    <p:sldLayoutId id="2147485028" r:id="rId1"/>
    <p:sldLayoutId id="2147485029" r:id="rId2"/>
    <p:sldLayoutId id="2147485030" r:id="rId3"/>
    <p:sldLayoutId id="2147485031" r:id="rId4"/>
    <p:sldLayoutId id="2147485032" r:id="rId5"/>
    <p:sldLayoutId id="2147485033" r:id="rId6"/>
    <p:sldLayoutId id="2147485034" r:id="rId7"/>
    <p:sldLayoutId id="2147485035" r:id="rId8"/>
    <p:sldLayoutId id="2147485036" r:id="rId9"/>
    <p:sldLayoutId id="2147485037" r:id="rId10"/>
    <p:sldLayoutId id="214748503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39769905"/>
      </p:ext>
    </p:extLst>
  </p:cSld>
  <p:clrMap bg1="lt1" tx1="dk1" bg2="lt2" tx2="dk2" accent1="accent1" accent2="accent2" accent3="accent3" accent4="accent4" accent5="accent5" accent6="accent6" hlink="hlink" folHlink="folHlink"/>
  <p:sldLayoutIdLst>
    <p:sldLayoutId id="2147485053" r:id="rId1"/>
    <p:sldLayoutId id="2147485054" r:id="rId2"/>
    <p:sldLayoutId id="2147485055" r:id="rId3"/>
    <p:sldLayoutId id="2147485056" r:id="rId4"/>
    <p:sldLayoutId id="2147485057" r:id="rId5"/>
    <p:sldLayoutId id="2147485058" r:id="rId6"/>
    <p:sldLayoutId id="2147485059" r:id="rId7"/>
    <p:sldLayoutId id="2147485060" r:id="rId8"/>
    <p:sldLayoutId id="2147485061" r:id="rId9"/>
    <p:sldLayoutId id="2147485062" r:id="rId10"/>
    <p:sldLayoutId id="214748506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7938783"/>
      </p:ext>
    </p:extLst>
  </p:cSld>
  <p:clrMap bg1="lt1" tx1="dk1" bg2="lt2" tx2="dk2" accent1="accent1" accent2="accent2" accent3="accent3" accent4="accent4" accent5="accent5" accent6="accent6" hlink="hlink" folHlink="folHlink"/>
  <p:sldLayoutIdLst>
    <p:sldLayoutId id="2147485078" r:id="rId1"/>
    <p:sldLayoutId id="2147485079" r:id="rId2"/>
    <p:sldLayoutId id="2147485080" r:id="rId3"/>
    <p:sldLayoutId id="2147485081" r:id="rId4"/>
    <p:sldLayoutId id="2147485082" r:id="rId5"/>
    <p:sldLayoutId id="2147485083" r:id="rId6"/>
    <p:sldLayoutId id="2147485084" r:id="rId7"/>
    <p:sldLayoutId id="2147485085" r:id="rId8"/>
    <p:sldLayoutId id="2147485086" r:id="rId9"/>
    <p:sldLayoutId id="2147485087" r:id="rId10"/>
    <p:sldLayoutId id="214748508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9810" name="Title Placeholder 1"/>
          <p:cNvSpPr>
            <a:spLocks noGrp="1"/>
          </p:cNvSpPr>
          <p:nvPr>
            <p:ph type="title"/>
          </p:nvPr>
        </p:nvSpPr>
        <p:spPr bwMode="auto">
          <a:xfrm>
            <a:off x="228600" y="152400"/>
            <a:ext cx="86868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9811" name="Text Placeholder 2"/>
          <p:cNvSpPr>
            <a:spLocks noGrp="1"/>
          </p:cNvSpPr>
          <p:nvPr>
            <p:ph type="body" idx="1"/>
          </p:nvPr>
        </p:nvSpPr>
        <p:spPr bwMode="auto">
          <a:xfrm>
            <a:off x="228600" y="1219200"/>
            <a:ext cx="8686800" cy="550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Calibri"/>
                <a:ea typeface="+mn-ea"/>
                <a:cs typeface="+mn-cs"/>
              </a:defRPr>
            </a:lvl1pPr>
          </a:lstStyle>
          <a:p>
            <a:pPr>
              <a:defRPr/>
            </a:pPr>
            <a:fld id="{04427566-1EA6-5D4B-A5C7-FD3E6A54EA41}" type="slidenum">
              <a:rPr lang="en-US"/>
              <a:pPr>
                <a:defRPr/>
              </a:pPr>
              <a:t>‹#›</a:t>
            </a:fld>
            <a:endParaRPr lang="en-US"/>
          </a:p>
        </p:txBody>
      </p:sp>
    </p:spTree>
    <p:extLst>
      <p:ext uri="{BB962C8B-B14F-4D97-AF65-F5344CB8AC3E}">
        <p14:creationId xmlns:p14="http://schemas.microsoft.com/office/powerpoint/2010/main" val="861771771"/>
      </p:ext>
    </p:extLst>
  </p:cSld>
  <p:clrMap bg1="lt1" tx1="dk1" bg2="lt2" tx2="dk2" accent1="accent1" accent2="accent2" accent3="accent3" accent4="accent4" accent5="accent5" accent6="accent6" hlink="hlink" folHlink="folHlink"/>
  <p:sldLayoutIdLst>
    <p:sldLayoutId id="2147485090" r:id="rId1"/>
    <p:sldLayoutId id="2147485091" r:id="rId2"/>
    <p:sldLayoutId id="2147485092" r:id="rId3"/>
    <p:sldLayoutId id="2147485093" r:id="rId4"/>
    <p:sldLayoutId id="2147485094" r:id="rId5"/>
    <p:sldLayoutId id="2147485095" r:id="rId6"/>
    <p:sldLayoutId id="2147485096" r:id="rId7"/>
    <p:sldLayoutId id="2147485097" r:id="rId8"/>
    <p:sldLayoutId id="2147485098" r:id="rId9"/>
    <p:sldLayoutId id="2147485099" r:id="rId10"/>
    <p:sldLayoutId id="2147485100" r:id="rId11"/>
  </p:sldLayoutIdLst>
  <p:timing>
    <p:tnLst>
      <p:par>
        <p:cTn xmlns:p14="http://schemas.microsoft.com/office/powerpoint/2010/main" id="1" dur="indefinite" restart="never" nodeType="tmRoot"/>
      </p:par>
    </p:tnLst>
  </p:timing>
  <p:hf hdr="0" ftr="0" dt="0"/>
  <p:txStyles>
    <p:titleStyle>
      <a:lvl1pPr algn="l" rtl="0" fontAlgn="base">
        <a:lnSpc>
          <a:spcPct val="90000"/>
        </a:lnSpc>
        <a:spcBef>
          <a:spcPct val="0"/>
        </a:spcBef>
        <a:spcAft>
          <a:spcPct val="0"/>
        </a:spcAft>
        <a:defRPr sz="4400" kern="1200">
          <a:solidFill>
            <a:schemeClr val="tx1"/>
          </a:solidFill>
          <a:latin typeface="+mj-lt"/>
          <a:ea typeface="ＭＳ Ｐゴシック" charset="0"/>
          <a:cs typeface="ＭＳ Ｐゴシック" charset="0"/>
        </a:defRPr>
      </a:lvl1pPr>
      <a:lvl2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2pPr>
      <a:lvl3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3pPr>
      <a:lvl4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4pPr>
      <a:lvl5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5pPr>
      <a:lvl6pPr marL="4572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6pPr>
      <a:lvl7pPr marL="9144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7pPr>
      <a:lvl8pPr marL="13716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8pPr>
      <a:lvl9pPr marL="18288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759132951"/>
      </p:ext>
    </p:extLst>
  </p:cSld>
  <p:clrMap bg1="lt1" tx1="dk1" bg2="lt2" tx2="dk2" accent1="accent1" accent2="accent2" accent3="accent3" accent4="accent4" accent5="accent5" accent6="accent6" hlink="hlink" folHlink="folHlink"/>
  <p:sldLayoutIdLst>
    <p:sldLayoutId id="2147485102" r:id="rId1"/>
    <p:sldLayoutId id="2147485103" r:id="rId2"/>
    <p:sldLayoutId id="2147485104" r:id="rId3"/>
    <p:sldLayoutId id="2147485105" r:id="rId4"/>
    <p:sldLayoutId id="2147485106" r:id="rId5"/>
    <p:sldLayoutId id="2147485107" r:id="rId6"/>
    <p:sldLayoutId id="2147485108" r:id="rId7"/>
    <p:sldLayoutId id="2147485109" r:id="rId8"/>
    <p:sldLayoutId id="2147485110" r:id="rId9"/>
    <p:sldLayoutId id="2147485111" r:id="rId10"/>
    <p:sldLayoutId id="2147485112" r:id="rId11"/>
  </p:sldLayoutIdLst>
  <p:timing>
    <p:tnLst>
      <p:par>
        <p:cTn xmlns:p14="http://schemas.microsoft.com/office/powerpoint/2010/mai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userDrawn="1">
          <p15:clr>
            <a:srgbClr val="F26B43"/>
          </p15:clr>
        </p15:guide>
        <p15:guide id="2" pos="2880" userDrawn="1">
          <p15:clr>
            <a:srgbClr val="F26B43"/>
          </p15:clr>
        </p15:guide>
      </p15:sldGuideLst>
    </p:ext>
  </p:extLst>
</p:sldMaster>
</file>

<file path=ppt/slideMasters/slideMaster6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307532432"/>
      </p:ext>
    </p:extLst>
  </p:cSld>
  <p:clrMap bg1="lt1" tx1="dk1" bg2="lt2" tx2="dk2" accent1="accent1" accent2="accent2" accent3="accent3" accent4="accent4" accent5="accent5" accent6="accent6" hlink="hlink" folHlink="folHlink"/>
  <p:sldLayoutIdLst>
    <p:sldLayoutId id="2147485114" r:id="rId1"/>
    <p:sldLayoutId id="2147485115" r:id="rId2"/>
    <p:sldLayoutId id="2147485116" r:id="rId3"/>
    <p:sldLayoutId id="2147485117" r:id="rId4"/>
    <p:sldLayoutId id="2147485118" r:id="rId5"/>
    <p:sldLayoutId id="2147485119" r:id="rId6"/>
    <p:sldLayoutId id="2147485120" r:id="rId7"/>
    <p:sldLayoutId id="2147485121" r:id="rId8"/>
    <p:sldLayoutId id="2147485122" r:id="rId9"/>
    <p:sldLayoutId id="2147485123" r:id="rId10"/>
    <p:sldLayoutId id="2147485124" r:id="rId11"/>
  </p:sldLayoutIdLst>
  <p:timing>
    <p:tnLst>
      <p:par>
        <p:cTn xmlns:p14="http://schemas.microsoft.com/office/powerpoint/2010/mai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userDrawn="1">
          <p15:clr>
            <a:srgbClr val="F26B43"/>
          </p15:clr>
        </p15:guide>
        <p15:guide id="2" pos="2880" userDrawn="1">
          <p15:clr>
            <a:srgbClr val="F26B43"/>
          </p15:clr>
        </p15:guide>
      </p15:sldGuideLst>
    </p:ext>
  </p:extLst>
</p:sldMaster>
</file>

<file path=ppt/slideMasters/slideMaster6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4"/>
          </p:nvPr>
        </p:nvSpPr>
        <p:spPr>
          <a:xfrm>
            <a:off x="6858000" y="6356351"/>
            <a:ext cx="2057400" cy="365125"/>
          </a:xfrm>
          <a:prstGeom prst="rect">
            <a:avLst/>
          </a:prstGeom>
        </p:spPr>
        <p:txBody>
          <a:bodyPr vert="horz" lIns="91440" tIns="45720" rIns="91440" bIns="45720" rtlCol="0" anchor="ctr"/>
          <a:lstStyle>
            <a:lvl1pPr algn="r">
              <a:defRPr sz="2000">
                <a:solidFill>
                  <a:schemeClr val="tx1">
                    <a:tint val="75000"/>
                  </a:schemeClr>
                </a:solidFill>
                <a:latin typeface="+mj-lt"/>
              </a:defRPr>
            </a:lvl1pPr>
          </a:lstStyle>
          <a:p>
            <a:fld id="{D4D2B188-1D62-4FCA-8363-938AD4629BBB}" type="slidenum">
              <a:rPr lang="en-US" smtClean="0">
                <a:solidFill>
                  <a:prstClr val="black">
                    <a:tint val="75000"/>
                  </a:prstClr>
                </a:solidFill>
                <a:latin typeface="Calibri Light"/>
              </a:rPr>
              <a:pPr/>
              <a:t>‹#›</a:t>
            </a:fld>
            <a:r>
              <a:rPr lang="en-US" smtClean="0">
                <a:solidFill>
                  <a:prstClr val="black">
                    <a:tint val="75000"/>
                  </a:prstClr>
                </a:solidFill>
                <a:latin typeface="Calibri Light"/>
              </a:rPr>
              <a:t>/4</a:t>
            </a:r>
            <a:endParaRPr lang="en-US">
              <a:solidFill>
                <a:prstClr val="black">
                  <a:tint val="75000"/>
                </a:prstClr>
              </a:solidFill>
              <a:latin typeface="Calibri Light"/>
            </a:endParaRPr>
          </a:p>
        </p:txBody>
      </p:sp>
    </p:spTree>
    <p:extLst>
      <p:ext uri="{BB962C8B-B14F-4D97-AF65-F5344CB8AC3E}">
        <p14:creationId xmlns:p14="http://schemas.microsoft.com/office/powerpoint/2010/main" val="1182407174"/>
      </p:ext>
    </p:extLst>
  </p:cSld>
  <p:clrMap bg1="lt1" tx1="dk1" bg2="lt2" tx2="dk2" accent1="accent1" accent2="accent2" accent3="accent3" accent4="accent4" accent5="accent5" accent6="accent6" hlink="hlink" folHlink="folHlink"/>
  <p:sldLayoutIdLst>
    <p:sldLayoutId id="2147485126" r:id="rId1"/>
    <p:sldLayoutId id="2147485127" r:id="rId2"/>
    <p:sldLayoutId id="2147485128" r:id="rId3"/>
    <p:sldLayoutId id="2147485129" r:id="rId4"/>
    <p:sldLayoutId id="2147485130" r:id="rId5"/>
    <p:sldLayoutId id="2147485131" r:id="rId6"/>
    <p:sldLayoutId id="2147485132" r:id="rId7"/>
    <p:sldLayoutId id="2147485133" r:id="rId8"/>
    <p:sldLayoutId id="2147485134" r:id="rId9"/>
    <p:sldLayoutId id="2147485135" r:id="rId10"/>
    <p:sldLayoutId id="2147485136" r:id="rId11"/>
  </p:sldLayoutIdLst>
  <p:timing>
    <p:tnLst>
      <p:par>
        <p:cTn xmlns:p14="http://schemas.microsoft.com/office/powerpoint/2010/mai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2880" userDrawn="1">
          <p15:clr>
            <a:srgbClr val="F26B43"/>
          </p15:clr>
        </p15:guide>
      </p15:sldGuideLst>
    </p:ext>
  </p:extLst>
</p:sldMaster>
</file>

<file path=ppt/slideMasters/slideMaster6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134261403"/>
      </p:ext>
    </p:extLst>
  </p:cSld>
  <p:clrMap bg1="lt1" tx1="dk1" bg2="lt2" tx2="dk2" accent1="accent1" accent2="accent2" accent3="accent3" accent4="accent4" accent5="accent5" accent6="accent6" hlink="hlink" folHlink="folHlink"/>
  <p:sldLayoutIdLst>
    <p:sldLayoutId id="2147485138" r:id="rId1"/>
    <p:sldLayoutId id="2147485139" r:id="rId2"/>
    <p:sldLayoutId id="2147485140" r:id="rId3"/>
    <p:sldLayoutId id="2147485141" r:id="rId4"/>
    <p:sldLayoutId id="2147485142" r:id="rId5"/>
    <p:sldLayoutId id="2147485143" r:id="rId6"/>
    <p:sldLayoutId id="2147485144" r:id="rId7"/>
    <p:sldLayoutId id="2147485145" r:id="rId8"/>
    <p:sldLayoutId id="2147485146" r:id="rId9"/>
    <p:sldLayoutId id="2147485147" r:id="rId10"/>
    <p:sldLayoutId id="2147485148" r:id="rId11"/>
  </p:sldLayoutIdLst>
  <p:timing>
    <p:tnLst>
      <p:par>
        <p:cTn xmlns:p14="http://schemas.microsoft.com/office/powerpoint/2010/mai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2880" userDrawn="1">
          <p15:clr>
            <a:srgbClr val="F26B43"/>
          </p15:clr>
        </p15:guide>
      </p15:sldGuideLst>
    </p:ext>
  </p:extLst>
</p:sldMaster>
</file>

<file path=ppt/slideMasters/slideMaster6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967142735"/>
      </p:ext>
    </p:extLst>
  </p:cSld>
  <p:clrMap bg1="lt1" tx1="dk1" bg2="lt2" tx2="dk2" accent1="accent1" accent2="accent2" accent3="accent3" accent4="accent4" accent5="accent5" accent6="accent6" hlink="hlink" folHlink="folHlink"/>
  <p:sldLayoutIdLst>
    <p:sldLayoutId id="2147485150" r:id="rId1"/>
    <p:sldLayoutId id="2147485151" r:id="rId2"/>
    <p:sldLayoutId id="2147485152" r:id="rId3"/>
    <p:sldLayoutId id="2147485153" r:id="rId4"/>
    <p:sldLayoutId id="2147485154" r:id="rId5"/>
    <p:sldLayoutId id="2147485155" r:id="rId6"/>
    <p:sldLayoutId id="2147485156" r:id="rId7"/>
    <p:sldLayoutId id="2147485157" r:id="rId8"/>
    <p:sldLayoutId id="2147485158" r:id="rId9"/>
    <p:sldLayoutId id="2147485159" r:id="rId10"/>
    <p:sldLayoutId id="2147485160" r:id="rId11"/>
    <p:sldLayoutId id="2147485161"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369779114"/>
      </p:ext>
    </p:extLst>
  </p:cSld>
  <p:clrMap bg1="lt1" tx1="dk1" bg2="lt2" tx2="dk2" accent1="accent1" accent2="accent2" accent3="accent3" accent4="accent4" accent5="accent5" accent6="accent6" hlink="hlink" folHlink="folHlink"/>
  <p:sldLayoutIdLst>
    <p:sldLayoutId id="2147485163" r:id="rId1"/>
    <p:sldLayoutId id="2147485164" r:id="rId2"/>
    <p:sldLayoutId id="2147485165" r:id="rId3"/>
    <p:sldLayoutId id="2147485166" r:id="rId4"/>
    <p:sldLayoutId id="2147485167" r:id="rId5"/>
    <p:sldLayoutId id="2147485168" r:id="rId6"/>
    <p:sldLayoutId id="2147485169" r:id="rId7"/>
    <p:sldLayoutId id="2147485170" r:id="rId8"/>
    <p:sldLayoutId id="2147485171" r:id="rId9"/>
    <p:sldLayoutId id="2147485172" r:id="rId10"/>
    <p:sldLayoutId id="214748517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47418363"/>
      </p:ext>
    </p:extLst>
  </p:cSld>
  <p:clrMap bg1="lt1" tx1="dk1" bg2="lt2" tx2="dk2" accent1="accent1" accent2="accent2" accent3="accent3" accent4="accent4" accent5="accent5" accent6="accent6" hlink="hlink" folHlink="folHlink"/>
  <p:sldLayoutIdLst>
    <p:sldLayoutId id="2147485199" r:id="rId1"/>
    <p:sldLayoutId id="2147485200" r:id="rId2"/>
    <p:sldLayoutId id="2147485201" r:id="rId3"/>
    <p:sldLayoutId id="2147485202" r:id="rId4"/>
    <p:sldLayoutId id="2147485203" r:id="rId5"/>
    <p:sldLayoutId id="2147485204" r:id="rId6"/>
    <p:sldLayoutId id="2147485205" r:id="rId7"/>
    <p:sldLayoutId id="2147485206" r:id="rId8"/>
    <p:sldLayoutId id="2147485207" r:id="rId9"/>
    <p:sldLayoutId id="2147485208" r:id="rId10"/>
    <p:sldLayoutId id="214748520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158047304"/>
      </p:ext>
    </p:extLst>
  </p:cSld>
  <p:clrMap bg1="lt1" tx1="dk1" bg2="lt2" tx2="dk2" accent1="accent1" accent2="accent2" accent3="accent3" accent4="accent4" accent5="accent5" accent6="accent6" hlink="hlink" folHlink="folHlink"/>
  <p:sldLayoutIdLst>
    <p:sldLayoutId id="2147485223" r:id="rId1"/>
    <p:sldLayoutId id="2147485224" r:id="rId2"/>
    <p:sldLayoutId id="2147485225" r:id="rId3"/>
    <p:sldLayoutId id="2147485226" r:id="rId4"/>
    <p:sldLayoutId id="2147485227" r:id="rId5"/>
    <p:sldLayoutId id="2147485228" r:id="rId6"/>
    <p:sldLayoutId id="2147485229" r:id="rId7"/>
    <p:sldLayoutId id="2147485230" r:id="rId8"/>
    <p:sldLayoutId id="2147485231" r:id="rId9"/>
    <p:sldLayoutId id="2147485232" r:id="rId10"/>
    <p:sldLayoutId id="2147485233" r:id="rId11"/>
  </p:sldLayoutIdLst>
  <p:timing>
    <p:tnLst>
      <p:par>
        <p:cTn xmlns:p14="http://schemas.microsoft.com/office/powerpoint/2010/mai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2880" userDrawn="1">
          <p15:clr>
            <a:srgbClr val="F26B43"/>
          </p15:clr>
        </p15:guide>
      </p15:sldGuideLst>
    </p:ext>
  </p:extLst>
</p:sldMaster>
</file>

<file path=ppt/slideMasters/slideMaster7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647006900"/>
      </p:ext>
    </p:extLst>
  </p:cSld>
  <p:clrMap bg1="lt1" tx1="dk1" bg2="lt2" tx2="dk2" accent1="accent1" accent2="accent2" accent3="accent3" accent4="accent4" accent5="accent5" accent6="accent6" hlink="hlink" folHlink="folHlink"/>
  <p:sldLayoutIdLst>
    <p:sldLayoutId id="2147485235" r:id="rId1"/>
    <p:sldLayoutId id="2147485236" r:id="rId2"/>
    <p:sldLayoutId id="2147485237" r:id="rId3"/>
    <p:sldLayoutId id="2147485238" r:id="rId4"/>
    <p:sldLayoutId id="2147485239" r:id="rId5"/>
    <p:sldLayoutId id="2147485240" r:id="rId6"/>
    <p:sldLayoutId id="2147485241" r:id="rId7"/>
    <p:sldLayoutId id="2147485242" r:id="rId8"/>
    <p:sldLayoutId id="2147485243" r:id="rId9"/>
    <p:sldLayoutId id="2147485244" r:id="rId10"/>
    <p:sldLayoutId id="2147485245" r:id="rId11"/>
  </p:sldLayoutIdLst>
  <p:timing>
    <p:tnLst>
      <p:par>
        <p:cTn xmlns:p14="http://schemas.microsoft.com/office/powerpoint/2010/mai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2880" userDrawn="1">
          <p15:clr>
            <a:srgbClr val="F26B43"/>
          </p15:clr>
        </p15:guide>
      </p15:sldGuideLst>
    </p:ext>
  </p:extLst>
</p:sldMaster>
</file>

<file path=ppt/slideMasters/slideMaster7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209792351"/>
      </p:ext>
    </p:extLst>
  </p:cSld>
  <p:clrMap bg1="lt1" tx1="dk1" bg2="lt2" tx2="dk2" accent1="accent1" accent2="accent2" accent3="accent3" accent4="accent4" accent5="accent5" accent6="accent6" hlink="hlink" folHlink="folHlink"/>
  <p:sldLayoutIdLst>
    <p:sldLayoutId id="2147485247" r:id="rId1"/>
    <p:sldLayoutId id="2147485248" r:id="rId2"/>
    <p:sldLayoutId id="2147485249" r:id="rId3"/>
    <p:sldLayoutId id="2147485250" r:id="rId4"/>
    <p:sldLayoutId id="2147485251" r:id="rId5"/>
    <p:sldLayoutId id="2147485252" r:id="rId6"/>
    <p:sldLayoutId id="2147485253" r:id="rId7"/>
    <p:sldLayoutId id="2147485254" r:id="rId8"/>
    <p:sldLayoutId id="2147485255" r:id="rId9"/>
    <p:sldLayoutId id="2147485256" r:id="rId10"/>
    <p:sldLayoutId id="214748525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284883192"/>
      </p:ext>
    </p:extLst>
  </p:cSld>
  <p:clrMap bg1="lt1" tx1="dk1" bg2="lt2" tx2="dk2" accent1="accent1" accent2="accent2" accent3="accent3" accent4="accent4" accent5="accent5" accent6="accent6" hlink="hlink" folHlink="folHlink"/>
  <p:sldLayoutIdLst>
    <p:sldLayoutId id="2147485271" r:id="rId1"/>
    <p:sldLayoutId id="2147485272" r:id="rId2"/>
    <p:sldLayoutId id="2147485273" r:id="rId3"/>
    <p:sldLayoutId id="2147485274" r:id="rId4"/>
    <p:sldLayoutId id="2147485275" r:id="rId5"/>
    <p:sldLayoutId id="2147485276" r:id="rId6"/>
    <p:sldLayoutId id="2147485277" r:id="rId7"/>
    <p:sldLayoutId id="2147485278" r:id="rId8"/>
    <p:sldLayoutId id="2147485279" r:id="rId9"/>
    <p:sldLayoutId id="2147485280" r:id="rId10"/>
    <p:sldLayoutId id="214748528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09958798-9B1B-6641-9F35-7F47B962806E}" type="datetime1">
              <a:rPr lang="en-US" smtClean="0">
                <a:solidFill>
                  <a:prstClr val="black">
                    <a:tint val="75000"/>
                  </a:prstClr>
                </a:solidFill>
                <a:latin typeface="Calibri"/>
              </a:rPr>
              <a:pPr defTabSz="457200"/>
              <a:t>3/12/16</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2400">
                <a:solidFill>
                  <a:schemeClr val="tx1">
                    <a:tint val="75000"/>
                  </a:schemeClr>
                </a:solidFill>
              </a:defRPr>
            </a:lvl1pPr>
          </a:lstStyle>
          <a:p>
            <a:pPr defTabSz="457200"/>
            <a:fld id="{002C8897-7E0F-D74E-BB6D-222FC9BDF5EC}" type="slidenum">
              <a:rPr lang="en-US" smtClean="0">
                <a:solidFill>
                  <a:prstClr val="black">
                    <a:tint val="75000"/>
                  </a:prstClr>
                </a:solidFill>
                <a:latin typeface="Calibri"/>
              </a:rPr>
              <a:pPr defTabSz="457200"/>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50109923"/>
      </p:ext>
    </p:extLst>
  </p:cSld>
  <p:clrMap bg1="lt1" tx1="dk1" bg2="lt2" tx2="dk2" accent1="accent1" accent2="accent2" accent3="accent3" accent4="accent4" accent5="accent5" accent6="accent6" hlink="hlink" folHlink="folHlink"/>
  <p:sldLayoutIdLst>
    <p:sldLayoutId id="2147485296" r:id="rId1"/>
    <p:sldLayoutId id="2147485297" r:id="rId2"/>
    <p:sldLayoutId id="2147485298" r:id="rId3"/>
    <p:sldLayoutId id="2147485299" r:id="rId4"/>
    <p:sldLayoutId id="2147485300" r:id="rId5"/>
    <p:sldLayoutId id="2147485301" r:id="rId6"/>
    <p:sldLayoutId id="2147485302" r:id="rId7"/>
    <p:sldLayoutId id="2147485303" r:id="rId8"/>
    <p:sldLayoutId id="2147485304" r:id="rId9"/>
    <p:sldLayoutId id="2147485305" r:id="rId10"/>
    <p:sldLayoutId id="2147485306" r:id="rId11"/>
  </p:sldLayoutIdLst>
  <p:timing>
    <p:tnLst>
      <p:par>
        <p:cTn xmlns:p14="http://schemas.microsoft.com/office/powerpoint/2010/main" id="1" dur="indefinite" restart="never" nodeType="tmRoot"/>
      </p:par>
    </p:tnLst>
  </p:timing>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789532321"/>
      </p:ext>
    </p:extLst>
  </p:cSld>
  <p:clrMap bg1="lt1" tx1="dk1" bg2="lt2" tx2="dk2" accent1="accent1" accent2="accent2" accent3="accent3" accent4="accent4" accent5="accent5" accent6="accent6" hlink="hlink" folHlink="folHlink"/>
  <p:sldLayoutIdLst>
    <p:sldLayoutId id="2147485321" r:id="rId1"/>
    <p:sldLayoutId id="2147485322" r:id="rId2"/>
    <p:sldLayoutId id="2147485323" r:id="rId3"/>
    <p:sldLayoutId id="2147485324" r:id="rId4"/>
    <p:sldLayoutId id="2147485325" r:id="rId5"/>
    <p:sldLayoutId id="2147485326" r:id="rId6"/>
    <p:sldLayoutId id="2147485327" r:id="rId7"/>
    <p:sldLayoutId id="2147485328" r:id="rId8"/>
    <p:sldLayoutId id="2147485329" r:id="rId9"/>
    <p:sldLayoutId id="2147485330" r:id="rId10"/>
    <p:sldLayoutId id="214748533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56417034"/>
      </p:ext>
    </p:extLst>
  </p:cSld>
  <p:clrMap bg1="lt1" tx1="dk1" bg2="lt2" tx2="dk2" accent1="accent1" accent2="accent2" accent3="accent3" accent4="accent4" accent5="accent5" accent6="accent6" hlink="hlink" folHlink="folHlink"/>
  <p:sldLayoutIdLst>
    <p:sldLayoutId id="2147485361" r:id="rId1"/>
    <p:sldLayoutId id="2147485362" r:id="rId2"/>
    <p:sldLayoutId id="2147485363" r:id="rId3"/>
    <p:sldLayoutId id="2147485364" r:id="rId4"/>
    <p:sldLayoutId id="2147485365" r:id="rId5"/>
    <p:sldLayoutId id="2147485366" r:id="rId6"/>
    <p:sldLayoutId id="2147485367" r:id="rId7"/>
    <p:sldLayoutId id="2147485368" r:id="rId8"/>
    <p:sldLayoutId id="2147485369" r:id="rId9"/>
    <p:sldLayoutId id="2147485370" r:id="rId10"/>
    <p:sldLayoutId id="214748537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149784051"/>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endParaRPr lang="en-US" altLang="en-US" dirty="0" smtClean="0"/>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912695655"/>
      </p:ext>
    </p:extLst>
  </p:cSld>
  <p:clrMap bg1="lt1" tx1="dk1" bg2="lt2" tx2="dk2" accent1="accent1" accent2="accent2" accent3="accent3" accent4="accent4" accent5="accent5" accent6="accent6" hlink="hlink" folHlink="folHlink"/>
  <p:sldLayoutIdLst>
    <p:sldLayoutId id="2147485423" r:id="rId1"/>
    <p:sldLayoutId id="2147485424" r:id="rId2"/>
    <p:sldLayoutId id="2147485425" r:id="rId3"/>
    <p:sldLayoutId id="2147485426" r:id="rId4"/>
    <p:sldLayoutId id="2147485427" r:id="rId5"/>
    <p:sldLayoutId id="2147485428" r:id="rId6"/>
    <p:sldLayoutId id="2147485429" r:id="rId7"/>
    <p:sldLayoutId id="2147485430" r:id="rId8"/>
    <p:sldLayoutId id="2147485431" r:id="rId9"/>
    <p:sldLayoutId id="2147485432" r:id="rId10"/>
    <p:sldLayoutId id="214748543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1" fontAlgn="base" hangingPunct="1">
        <a:spcBef>
          <a:spcPct val="0"/>
        </a:spcBef>
        <a:spcAft>
          <a:spcPct val="0"/>
        </a:spcAft>
        <a:defRPr sz="4000">
          <a:solidFill>
            <a:schemeClr val="tx2"/>
          </a:solidFill>
          <a:latin typeface="+mj-lt"/>
          <a:ea typeface="+mj-ea"/>
          <a:cs typeface="+mj-cs"/>
        </a:defRPr>
      </a:lvl1pPr>
      <a:lvl2pPr algn="l" rtl="0" eaLnBrk="1" fontAlgn="base" hangingPunct="1">
        <a:spcBef>
          <a:spcPct val="0"/>
        </a:spcBef>
        <a:spcAft>
          <a:spcPct val="0"/>
        </a:spcAft>
        <a:defRPr sz="4000">
          <a:solidFill>
            <a:schemeClr val="tx2"/>
          </a:solidFill>
          <a:latin typeface="Garamond" pitchFamily="18" charset="0"/>
        </a:defRPr>
      </a:lvl2pPr>
      <a:lvl3pPr algn="l" rtl="0" eaLnBrk="1" fontAlgn="base" hangingPunct="1">
        <a:spcBef>
          <a:spcPct val="0"/>
        </a:spcBef>
        <a:spcAft>
          <a:spcPct val="0"/>
        </a:spcAft>
        <a:defRPr sz="4000">
          <a:solidFill>
            <a:schemeClr val="tx2"/>
          </a:solidFill>
          <a:latin typeface="Garamond" pitchFamily="18" charset="0"/>
        </a:defRPr>
      </a:lvl3pPr>
      <a:lvl4pPr algn="l" rtl="0" eaLnBrk="1" fontAlgn="base" hangingPunct="1">
        <a:spcBef>
          <a:spcPct val="0"/>
        </a:spcBef>
        <a:spcAft>
          <a:spcPct val="0"/>
        </a:spcAft>
        <a:defRPr sz="4000">
          <a:solidFill>
            <a:schemeClr val="tx2"/>
          </a:solidFill>
          <a:latin typeface="Garamond" pitchFamily="18" charset="0"/>
        </a:defRPr>
      </a:lvl4pPr>
      <a:lvl5pPr algn="l" rtl="0" eaLnBrk="1" fontAlgn="base" hangingPunct="1">
        <a:spcBef>
          <a:spcPct val="0"/>
        </a:spcBef>
        <a:spcAft>
          <a:spcPct val="0"/>
        </a:spcAft>
        <a:defRPr sz="4000">
          <a:solidFill>
            <a:schemeClr val="tx2"/>
          </a:solidFill>
          <a:latin typeface="Garamond" pitchFamily="18" charset="0"/>
        </a:defRPr>
      </a:lvl5pPr>
      <a:lvl6pPr marL="457200" algn="l" rtl="0" eaLnBrk="1" fontAlgn="base" hangingPunct="1">
        <a:spcBef>
          <a:spcPct val="0"/>
        </a:spcBef>
        <a:spcAft>
          <a:spcPct val="0"/>
        </a:spcAft>
        <a:defRPr sz="4000">
          <a:solidFill>
            <a:schemeClr val="tx2"/>
          </a:solidFill>
          <a:latin typeface="Garamond" pitchFamily="18" charset="0"/>
        </a:defRPr>
      </a:lvl6pPr>
      <a:lvl7pPr marL="914400" algn="l" rtl="0" eaLnBrk="1" fontAlgn="base" hangingPunct="1">
        <a:spcBef>
          <a:spcPct val="0"/>
        </a:spcBef>
        <a:spcAft>
          <a:spcPct val="0"/>
        </a:spcAft>
        <a:defRPr sz="4000">
          <a:solidFill>
            <a:schemeClr val="tx2"/>
          </a:solidFill>
          <a:latin typeface="Garamond" pitchFamily="18" charset="0"/>
        </a:defRPr>
      </a:lvl7pPr>
      <a:lvl8pPr marL="1371600" algn="l" rtl="0" eaLnBrk="1" fontAlgn="base" hangingPunct="1">
        <a:spcBef>
          <a:spcPct val="0"/>
        </a:spcBef>
        <a:spcAft>
          <a:spcPct val="0"/>
        </a:spcAft>
        <a:defRPr sz="4000">
          <a:solidFill>
            <a:schemeClr val="tx2"/>
          </a:solidFill>
          <a:latin typeface="Garamond" pitchFamily="18" charset="0"/>
        </a:defRPr>
      </a:lvl8pPr>
      <a:lvl9pPr marL="1828800" algn="l" rtl="0" eaLnBrk="1" fontAlgn="base" hangingPunct="1">
        <a:spcBef>
          <a:spcPct val="0"/>
        </a:spcBef>
        <a:spcAft>
          <a:spcPct val="0"/>
        </a:spcAft>
        <a:defRPr sz="40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endParaRPr lang="en-US" altLang="en-US" dirty="0" smtClean="0"/>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322228118"/>
      </p:ext>
    </p:extLst>
  </p:cSld>
  <p:clrMap bg1="lt1" tx1="dk1" bg2="lt2" tx2="dk2" accent1="accent1" accent2="accent2" accent3="accent3" accent4="accent4" accent5="accent5" accent6="accent6" hlink="hlink" folHlink="folHlink"/>
  <p:sldLayoutIdLst>
    <p:sldLayoutId id="2147485435" r:id="rId1"/>
    <p:sldLayoutId id="2147485436" r:id="rId2"/>
    <p:sldLayoutId id="2147485437" r:id="rId3"/>
    <p:sldLayoutId id="2147485438" r:id="rId4"/>
    <p:sldLayoutId id="2147485439" r:id="rId5"/>
    <p:sldLayoutId id="2147485440" r:id="rId6"/>
    <p:sldLayoutId id="2147485441" r:id="rId7"/>
    <p:sldLayoutId id="2147485442" r:id="rId8"/>
    <p:sldLayoutId id="2147485443" r:id="rId9"/>
    <p:sldLayoutId id="2147485444" r:id="rId10"/>
    <p:sldLayoutId id="214748544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1" fontAlgn="base" hangingPunct="1">
        <a:spcBef>
          <a:spcPct val="0"/>
        </a:spcBef>
        <a:spcAft>
          <a:spcPct val="0"/>
        </a:spcAft>
        <a:defRPr sz="4000">
          <a:solidFill>
            <a:schemeClr val="tx2"/>
          </a:solidFill>
          <a:latin typeface="+mj-lt"/>
          <a:ea typeface="+mj-ea"/>
          <a:cs typeface="+mj-cs"/>
        </a:defRPr>
      </a:lvl1pPr>
      <a:lvl2pPr algn="l" rtl="0" eaLnBrk="1" fontAlgn="base" hangingPunct="1">
        <a:spcBef>
          <a:spcPct val="0"/>
        </a:spcBef>
        <a:spcAft>
          <a:spcPct val="0"/>
        </a:spcAft>
        <a:defRPr sz="4000">
          <a:solidFill>
            <a:schemeClr val="tx2"/>
          </a:solidFill>
          <a:latin typeface="Garamond" pitchFamily="18" charset="0"/>
        </a:defRPr>
      </a:lvl2pPr>
      <a:lvl3pPr algn="l" rtl="0" eaLnBrk="1" fontAlgn="base" hangingPunct="1">
        <a:spcBef>
          <a:spcPct val="0"/>
        </a:spcBef>
        <a:spcAft>
          <a:spcPct val="0"/>
        </a:spcAft>
        <a:defRPr sz="4000">
          <a:solidFill>
            <a:schemeClr val="tx2"/>
          </a:solidFill>
          <a:latin typeface="Garamond" pitchFamily="18" charset="0"/>
        </a:defRPr>
      </a:lvl3pPr>
      <a:lvl4pPr algn="l" rtl="0" eaLnBrk="1" fontAlgn="base" hangingPunct="1">
        <a:spcBef>
          <a:spcPct val="0"/>
        </a:spcBef>
        <a:spcAft>
          <a:spcPct val="0"/>
        </a:spcAft>
        <a:defRPr sz="4000">
          <a:solidFill>
            <a:schemeClr val="tx2"/>
          </a:solidFill>
          <a:latin typeface="Garamond" pitchFamily="18" charset="0"/>
        </a:defRPr>
      </a:lvl4pPr>
      <a:lvl5pPr algn="l" rtl="0" eaLnBrk="1" fontAlgn="base" hangingPunct="1">
        <a:spcBef>
          <a:spcPct val="0"/>
        </a:spcBef>
        <a:spcAft>
          <a:spcPct val="0"/>
        </a:spcAft>
        <a:defRPr sz="4000">
          <a:solidFill>
            <a:schemeClr val="tx2"/>
          </a:solidFill>
          <a:latin typeface="Garamond" pitchFamily="18" charset="0"/>
        </a:defRPr>
      </a:lvl5pPr>
      <a:lvl6pPr marL="457200" algn="l" rtl="0" eaLnBrk="1" fontAlgn="base" hangingPunct="1">
        <a:spcBef>
          <a:spcPct val="0"/>
        </a:spcBef>
        <a:spcAft>
          <a:spcPct val="0"/>
        </a:spcAft>
        <a:defRPr sz="4000">
          <a:solidFill>
            <a:schemeClr val="tx2"/>
          </a:solidFill>
          <a:latin typeface="Garamond" pitchFamily="18" charset="0"/>
        </a:defRPr>
      </a:lvl6pPr>
      <a:lvl7pPr marL="914400" algn="l" rtl="0" eaLnBrk="1" fontAlgn="base" hangingPunct="1">
        <a:spcBef>
          <a:spcPct val="0"/>
        </a:spcBef>
        <a:spcAft>
          <a:spcPct val="0"/>
        </a:spcAft>
        <a:defRPr sz="4000">
          <a:solidFill>
            <a:schemeClr val="tx2"/>
          </a:solidFill>
          <a:latin typeface="Garamond" pitchFamily="18" charset="0"/>
        </a:defRPr>
      </a:lvl7pPr>
      <a:lvl8pPr marL="1371600" algn="l" rtl="0" eaLnBrk="1" fontAlgn="base" hangingPunct="1">
        <a:spcBef>
          <a:spcPct val="0"/>
        </a:spcBef>
        <a:spcAft>
          <a:spcPct val="0"/>
        </a:spcAft>
        <a:defRPr sz="4000">
          <a:solidFill>
            <a:schemeClr val="tx2"/>
          </a:solidFill>
          <a:latin typeface="Garamond" pitchFamily="18" charset="0"/>
        </a:defRPr>
      </a:lvl8pPr>
      <a:lvl9pPr marL="1828800" algn="l" rtl="0" eaLnBrk="1" fontAlgn="base" hangingPunct="1">
        <a:spcBef>
          <a:spcPct val="0"/>
        </a:spcBef>
        <a:spcAft>
          <a:spcPct val="0"/>
        </a:spcAft>
        <a:defRPr sz="40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endParaRPr lang="en-US" altLang="en-US" dirty="0" smtClean="0"/>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60077688"/>
      </p:ext>
    </p:extLst>
  </p:cSld>
  <p:clrMap bg1="lt1" tx1="dk1" bg2="lt2" tx2="dk2" accent1="accent1" accent2="accent2" accent3="accent3" accent4="accent4" accent5="accent5" accent6="accent6" hlink="hlink" folHlink="folHlink"/>
  <p:sldLayoutIdLst>
    <p:sldLayoutId id="2147485447" r:id="rId1"/>
    <p:sldLayoutId id="2147485448" r:id="rId2"/>
    <p:sldLayoutId id="2147485449" r:id="rId3"/>
    <p:sldLayoutId id="2147485450" r:id="rId4"/>
    <p:sldLayoutId id="2147485451" r:id="rId5"/>
    <p:sldLayoutId id="2147485452" r:id="rId6"/>
    <p:sldLayoutId id="2147485453" r:id="rId7"/>
    <p:sldLayoutId id="2147485454" r:id="rId8"/>
    <p:sldLayoutId id="2147485455" r:id="rId9"/>
    <p:sldLayoutId id="2147485456" r:id="rId10"/>
    <p:sldLayoutId id="214748545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1" fontAlgn="base" hangingPunct="1">
        <a:spcBef>
          <a:spcPct val="0"/>
        </a:spcBef>
        <a:spcAft>
          <a:spcPct val="0"/>
        </a:spcAft>
        <a:defRPr sz="4000">
          <a:solidFill>
            <a:schemeClr val="tx2"/>
          </a:solidFill>
          <a:latin typeface="+mj-lt"/>
          <a:ea typeface="+mj-ea"/>
          <a:cs typeface="+mj-cs"/>
        </a:defRPr>
      </a:lvl1pPr>
      <a:lvl2pPr algn="l" rtl="0" eaLnBrk="1" fontAlgn="base" hangingPunct="1">
        <a:spcBef>
          <a:spcPct val="0"/>
        </a:spcBef>
        <a:spcAft>
          <a:spcPct val="0"/>
        </a:spcAft>
        <a:defRPr sz="4000">
          <a:solidFill>
            <a:schemeClr val="tx2"/>
          </a:solidFill>
          <a:latin typeface="Garamond" pitchFamily="18" charset="0"/>
        </a:defRPr>
      </a:lvl2pPr>
      <a:lvl3pPr algn="l" rtl="0" eaLnBrk="1" fontAlgn="base" hangingPunct="1">
        <a:spcBef>
          <a:spcPct val="0"/>
        </a:spcBef>
        <a:spcAft>
          <a:spcPct val="0"/>
        </a:spcAft>
        <a:defRPr sz="4000">
          <a:solidFill>
            <a:schemeClr val="tx2"/>
          </a:solidFill>
          <a:latin typeface="Garamond" pitchFamily="18" charset="0"/>
        </a:defRPr>
      </a:lvl3pPr>
      <a:lvl4pPr algn="l" rtl="0" eaLnBrk="1" fontAlgn="base" hangingPunct="1">
        <a:spcBef>
          <a:spcPct val="0"/>
        </a:spcBef>
        <a:spcAft>
          <a:spcPct val="0"/>
        </a:spcAft>
        <a:defRPr sz="4000">
          <a:solidFill>
            <a:schemeClr val="tx2"/>
          </a:solidFill>
          <a:latin typeface="Garamond" pitchFamily="18" charset="0"/>
        </a:defRPr>
      </a:lvl4pPr>
      <a:lvl5pPr algn="l" rtl="0" eaLnBrk="1" fontAlgn="base" hangingPunct="1">
        <a:spcBef>
          <a:spcPct val="0"/>
        </a:spcBef>
        <a:spcAft>
          <a:spcPct val="0"/>
        </a:spcAft>
        <a:defRPr sz="4000">
          <a:solidFill>
            <a:schemeClr val="tx2"/>
          </a:solidFill>
          <a:latin typeface="Garamond" pitchFamily="18" charset="0"/>
        </a:defRPr>
      </a:lvl5pPr>
      <a:lvl6pPr marL="457200" algn="l" rtl="0" eaLnBrk="1" fontAlgn="base" hangingPunct="1">
        <a:spcBef>
          <a:spcPct val="0"/>
        </a:spcBef>
        <a:spcAft>
          <a:spcPct val="0"/>
        </a:spcAft>
        <a:defRPr sz="4000">
          <a:solidFill>
            <a:schemeClr val="tx2"/>
          </a:solidFill>
          <a:latin typeface="Garamond" pitchFamily="18" charset="0"/>
        </a:defRPr>
      </a:lvl6pPr>
      <a:lvl7pPr marL="914400" algn="l" rtl="0" eaLnBrk="1" fontAlgn="base" hangingPunct="1">
        <a:spcBef>
          <a:spcPct val="0"/>
        </a:spcBef>
        <a:spcAft>
          <a:spcPct val="0"/>
        </a:spcAft>
        <a:defRPr sz="4000">
          <a:solidFill>
            <a:schemeClr val="tx2"/>
          </a:solidFill>
          <a:latin typeface="Garamond" pitchFamily="18" charset="0"/>
        </a:defRPr>
      </a:lvl7pPr>
      <a:lvl8pPr marL="1371600" algn="l" rtl="0" eaLnBrk="1" fontAlgn="base" hangingPunct="1">
        <a:spcBef>
          <a:spcPct val="0"/>
        </a:spcBef>
        <a:spcAft>
          <a:spcPct val="0"/>
        </a:spcAft>
        <a:defRPr sz="4000">
          <a:solidFill>
            <a:schemeClr val="tx2"/>
          </a:solidFill>
          <a:latin typeface="Garamond" pitchFamily="18" charset="0"/>
        </a:defRPr>
      </a:lvl8pPr>
      <a:lvl9pPr marL="1828800" algn="l" rtl="0" eaLnBrk="1" fontAlgn="base" hangingPunct="1">
        <a:spcBef>
          <a:spcPct val="0"/>
        </a:spcBef>
        <a:spcAft>
          <a:spcPct val="0"/>
        </a:spcAft>
        <a:defRPr sz="40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endParaRPr lang="en-US" altLang="en-US" dirty="0" smtClean="0"/>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175614744"/>
      </p:ext>
    </p:extLst>
  </p:cSld>
  <p:clrMap bg1="lt1" tx1="dk1" bg2="lt2" tx2="dk2" accent1="accent1" accent2="accent2" accent3="accent3" accent4="accent4" accent5="accent5" accent6="accent6" hlink="hlink" folHlink="folHlink"/>
  <p:sldLayoutIdLst>
    <p:sldLayoutId id="2147485459" r:id="rId1"/>
    <p:sldLayoutId id="2147485460" r:id="rId2"/>
    <p:sldLayoutId id="2147485461" r:id="rId3"/>
    <p:sldLayoutId id="2147485462" r:id="rId4"/>
    <p:sldLayoutId id="2147485463" r:id="rId5"/>
    <p:sldLayoutId id="2147485464" r:id="rId6"/>
    <p:sldLayoutId id="2147485465" r:id="rId7"/>
    <p:sldLayoutId id="2147485466" r:id="rId8"/>
    <p:sldLayoutId id="2147485467" r:id="rId9"/>
    <p:sldLayoutId id="2147485468" r:id="rId10"/>
    <p:sldLayoutId id="214748546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1" fontAlgn="base" hangingPunct="1">
        <a:spcBef>
          <a:spcPct val="0"/>
        </a:spcBef>
        <a:spcAft>
          <a:spcPct val="0"/>
        </a:spcAft>
        <a:defRPr sz="4000">
          <a:solidFill>
            <a:schemeClr val="tx2"/>
          </a:solidFill>
          <a:latin typeface="+mj-lt"/>
          <a:ea typeface="+mj-ea"/>
          <a:cs typeface="+mj-cs"/>
        </a:defRPr>
      </a:lvl1pPr>
      <a:lvl2pPr algn="l" rtl="0" eaLnBrk="1" fontAlgn="base" hangingPunct="1">
        <a:spcBef>
          <a:spcPct val="0"/>
        </a:spcBef>
        <a:spcAft>
          <a:spcPct val="0"/>
        </a:spcAft>
        <a:defRPr sz="4000">
          <a:solidFill>
            <a:schemeClr val="tx2"/>
          </a:solidFill>
          <a:latin typeface="Garamond" pitchFamily="18" charset="0"/>
        </a:defRPr>
      </a:lvl2pPr>
      <a:lvl3pPr algn="l" rtl="0" eaLnBrk="1" fontAlgn="base" hangingPunct="1">
        <a:spcBef>
          <a:spcPct val="0"/>
        </a:spcBef>
        <a:spcAft>
          <a:spcPct val="0"/>
        </a:spcAft>
        <a:defRPr sz="4000">
          <a:solidFill>
            <a:schemeClr val="tx2"/>
          </a:solidFill>
          <a:latin typeface="Garamond" pitchFamily="18" charset="0"/>
        </a:defRPr>
      </a:lvl3pPr>
      <a:lvl4pPr algn="l" rtl="0" eaLnBrk="1" fontAlgn="base" hangingPunct="1">
        <a:spcBef>
          <a:spcPct val="0"/>
        </a:spcBef>
        <a:spcAft>
          <a:spcPct val="0"/>
        </a:spcAft>
        <a:defRPr sz="4000">
          <a:solidFill>
            <a:schemeClr val="tx2"/>
          </a:solidFill>
          <a:latin typeface="Garamond" pitchFamily="18" charset="0"/>
        </a:defRPr>
      </a:lvl4pPr>
      <a:lvl5pPr algn="l" rtl="0" eaLnBrk="1" fontAlgn="base" hangingPunct="1">
        <a:spcBef>
          <a:spcPct val="0"/>
        </a:spcBef>
        <a:spcAft>
          <a:spcPct val="0"/>
        </a:spcAft>
        <a:defRPr sz="4000">
          <a:solidFill>
            <a:schemeClr val="tx2"/>
          </a:solidFill>
          <a:latin typeface="Garamond" pitchFamily="18" charset="0"/>
        </a:defRPr>
      </a:lvl5pPr>
      <a:lvl6pPr marL="457200" algn="l" rtl="0" eaLnBrk="1" fontAlgn="base" hangingPunct="1">
        <a:spcBef>
          <a:spcPct val="0"/>
        </a:spcBef>
        <a:spcAft>
          <a:spcPct val="0"/>
        </a:spcAft>
        <a:defRPr sz="4000">
          <a:solidFill>
            <a:schemeClr val="tx2"/>
          </a:solidFill>
          <a:latin typeface="Garamond" pitchFamily="18" charset="0"/>
        </a:defRPr>
      </a:lvl6pPr>
      <a:lvl7pPr marL="914400" algn="l" rtl="0" eaLnBrk="1" fontAlgn="base" hangingPunct="1">
        <a:spcBef>
          <a:spcPct val="0"/>
        </a:spcBef>
        <a:spcAft>
          <a:spcPct val="0"/>
        </a:spcAft>
        <a:defRPr sz="4000">
          <a:solidFill>
            <a:schemeClr val="tx2"/>
          </a:solidFill>
          <a:latin typeface="Garamond" pitchFamily="18" charset="0"/>
        </a:defRPr>
      </a:lvl7pPr>
      <a:lvl8pPr marL="1371600" algn="l" rtl="0" eaLnBrk="1" fontAlgn="base" hangingPunct="1">
        <a:spcBef>
          <a:spcPct val="0"/>
        </a:spcBef>
        <a:spcAft>
          <a:spcPct val="0"/>
        </a:spcAft>
        <a:defRPr sz="4000">
          <a:solidFill>
            <a:schemeClr val="tx2"/>
          </a:solidFill>
          <a:latin typeface="Garamond" pitchFamily="18" charset="0"/>
        </a:defRPr>
      </a:lvl8pPr>
      <a:lvl9pPr marL="1828800" algn="l" rtl="0" eaLnBrk="1" fontAlgn="base" hangingPunct="1">
        <a:spcBef>
          <a:spcPct val="0"/>
        </a:spcBef>
        <a:spcAft>
          <a:spcPct val="0"/>
        </a:spcAft>
        <a:defRPr sz="40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endParaRPr lang="en-US" altLang="en-US" dirty="0" smtClean="0"/>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400176890"/>
      </p:ext>
    </p:extLst>
  </p:cSld>
  <p:clrMap bg1="lt1" tx1="dk1" bg2="lt2" tx2="dk2" accent1="accent1" accent2="accent2" accent3="accent3" accent4="accent4" accent5="accent5" accent6="accent6" hlink="hlink" folHlink="folHlink"/>
  <p:sldLayoutIdLst>
    <p:sldLayoutId id="2147485471" r:id="rId1"/>
    <p:sldLayoutId id="2147485472" r:id="rId2"/>
    <p:sldLayoutId id="2147485473" r:id="rId3"/>
    <p:sldLayoutId id="2147485474" r:id="rId4"/>
    <p:sldLayoutId id="2147485475" r:id="rId5"/>
    <p:sldLayoutId id="2147485476" r:id="rId6"/>
    <p:sldLayoutId id="2147485477" r:id="rId7"/>
    <p:sldLayoutId id="2147485478" r:id="rId8"/>
    <p:sldLayoutId id="2147485479" r:id="rId9"/>
    <p:sldLayoutId id="2147485480" r:id="rId10"/>
    <p:sldLayoutId id="214748548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1" fontAlgn="base" hangingPunct="1">
        <a:spcBef>
          <a:spcPct val="0"/>
        </a:spcBef>
        <a:spcAft>
          <a:spcPct val="0"/>
        </a:spcAft>
        <a:defRPr sz="4000">
          <a:solidFill>
            <a:schemeClr val="tx2"/>
          </a:solidFill>
          <a:latin typeface="+mj-lt"/>
          <a:ea typeface="+mj-ea"/>
          <a:cs typeface="+mj-cs"/>
        </a:defRPr>
      </a:lvl1pPr>
      <a:lvl2pPr algn="l" rtl="0" eaLnBrk="1" fontAlgn="base" hangingPunct="1">
        <a:spcBef>
          <a:spcPct val="0"/>
        </a:spcBef>
        <a:spcAft>
          <a:spcPct val="0"/>
        </a:spcAft>
        <a:defRPr sz="4000">
          <a:solidFill>
            <a:schemeClr val="tx2"/>
          </a:solidFill>
          <a:latin typeface="Garamond" pitchFamily="18" charset="0"/>
        </a:defRPr>
      </a:lvl2pPr>
      <a:lvl3pPr algn="l" rtl="0" eaLnBrk="1" fontAlgn="base" hangingPunct="1">
        <a:spcBef>
          <a:spcPct val="0"/>
        </a:spcBef>
        <a:spcAft>
          <a:spcPct val="0"/>
        </a:spcAft>
        <a:defRPr sz="4000">
          <a:solidFill>
            <a:schemeClr val="tx2"/>
          </a:solidFill>
          <a:latin typeface="Garamond" pitchFamily="18" charset="0"/>
        </a:defRPr>
      </a:lvl3pPr>
      <a:lvl4pPr algn="l" rtl="0" eaLnBrk="1" fontAlgn="base" hangingPunct="1">
        <a:spcBef>
          <a:spcPct val="0"/>
        </a:spcBef>
        <a:spcAft>
          <a:spcPct val="0"/>
        </a:spcAft>
        <a:defRPr sz="4000">
          <a:solidFill>
            <a:schemeClr val="tx2"/>
          </a:solidFill>
          <a:latin typeface="Garamond" pitchFamily="18" charset="0"/>
        </a:defRPr>
      </a:lvl4pPr>
      <a:lvl5pPr algn="l" rtl="0" eaLnBrk="1" fontAlgn="base" hangingPunct="1">
        <a:spcBef>
          <a:spcPct val="0"/>
        </a:spcBef>
        <a:spcAft>
          <a:spcPct val="0"/>
        </a:spcAft>
        <a:defRPr sz="4000">
          <a:solidFill>
            <a:schemeClr val="tx2"/>
          </a:solidFill>
          <a:latin typeface="Garamond" pitchFamily="18" charset="0"/>
        </a:defRPr>
      </a:lvl5pPr>
      <a:lvl6pPr marL="457200" algn="l" rtl="0" eaLnBrk="1" fontAlgn="base" hangingPunct="1">
        <a:spcBef>
          <a:spcPct val="0"/>
        </a:spcBef>
        <a:spcAft>
          <a:spcPct val="0"/>
        </a:spcAft>
        <a:defRPr sz="4000">
          <a:solidFill>
            <a:schemeClr val="tx2"/>
          </a:solidFill>
          <a:latin typeface="Garamond" pitchFamily="18" charset="0"/>
        </a:defRPr>
      </a:lvl6pPr>
      <a:lvl7pPr marL="914400" algn="l" rtl="0" eaLnBrk="1" fontAlgn="base" hangingPunct="1">
        <a:spcBef>
          <a:spcPct val="0"/>
        </a:spcBef>
        <a:spcAft>
          <a:spcPct val="0"/>
        </a:spcAft>
        <a:defRPr sz="4000">
          <a:solidFill>
            <a:schemeClr val="tx2"/>
          </a:solidFill>
          <a:latin typeface="Garamond" pitchFamily="18" charset="0"/>
        </a:defRPr>
      </a:lvl7pPr>
      <a:lvl8pPr marL="1371600" algn="l" rtl="0" eaLnBrk="1" fontAlgn="base" hangingPunct="1">
        <a:spcBef>
          <a:spcPct val="0"/>
        </a:spcBef>
        <a:spcAft>
          <a:spcPct val="0"/>
        </a:spcAft>
        <a:defRPr sz="4000">
          <a:solidFill>
            <a:schemeClr val="tx2"/>
          </a:solidFill>
          <a:latin typeface="Garamond" pitchFamily="18" charset="0"/>
        </a:defRPr>
      </a:lvl8pPr>
      <a:lvl9pPr marL="1828800" algn="l" rtl="0" eaLnBrk="1" fontAlgn="base" hangingPunct="1">
        <a:spcBef>
          <a:spcPct val="0"/>
        </a:spcBef>
        <a:spcAft>
          <a:spcPct val="0"/>
        </a:spcAft>
        <a:defRPr sz="40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3/12/16</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34219460"/>
      </p:ext>
    </p:extLst>
  </p:cSld>
  <p:clrMap bg1="lt1" tx1="dk1" bg2="lt2" tx2="dk2" accent1="accent1" accent2="accent2" accent3="accent3" accent4="accent4" accent5="accent5" accent6="accent6" hlink="hlink" folHlink="folHlink"/>
  <p:sldLayoutIdLst>
    <p:sldLayoutId id="2147485483" r:id="rId1"/>
    <p:sldLayoutId id="2147485484" r:id="rId2"/>
    <p:sldLayoutId id="2147485485" r:id="rId3"/>
    <p:sldLayoutId id="2147485486" r:id="rId4"/>
    <p:sldLayoutId id="2147485487" r:id="rId5"/>
    <p:sldLayoutId id="2147485488" r:id="rId6"/>
    <p:sldLayoutId id="2147485489" r:id="rId7"/>
    <p:sldLayoutId id="2147485490" r:id="rId8"/>
    <p:sldLayoutId id="2147485491" r:id="rId9"/>
    <p:sldLayoutId id="2147485492" r:id="rId10"/>
    <p:sldLayoutId id="2147485493" r:id="rId11"/>
    <p:sldLayoutId id="2147485494" r:id="rId12"/>
  </p:sldLayoutIdLst>
  <p:timing>
    <p:tnLst>
      <p:par>
        <p:cTn xmlns:p14="http://schemas.microsoft.com/office/powerpoint/2010/main" id="1" dur="indefinite" restart="never" nodeType="tmRoot"/>
      </p:par>
    </p:tnLst>
  </p:timing>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7E91C678-4BCA-47DB-A467-32B445B5DAD1}" type="datetime1">
              <a:rPr lang="en-US" smtClean="0">
                <a:solidFill>
                  <a:prstClr val="black">
                    <a:alpha val="75000"/>
                  </a:prstClr>
                </a:solidFill>
                <a:latin typeface="Calibri"/>
              </a:rPr>
              <a:pPr/>
              <a:t>3/12/16</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07847"/>
            <a:ext cx="2057400" cy="365125"/>
          </a:xfrm>
          <a:prstGeom prst="rect">
            <a:avLst/>
          </a:prstGeom>
        </p:spPr>
        <p:txBody>
          <a:bodyPr vert="horz" lIns="91440" tIns="45720" rIns="91440" bIns="45720" rtlCol="0" anchor="ctr"/>
          <a:lstStyle>
            <a:lvl1pPr algn="r">
              <a:defRPr sz="1600">
                <a:solidFill>
                  <a:schemeClr val="tx1"/>
                </a:solidFill>
              </a:defRPr>
            </a:lvl1pPr>
          </a:lstStyle>
          <a:p>
            <a:fld id="{89C61C6F-02EC-42D1-8B5C-25CEF9A2D1E1}"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81762907"/>
      </p:ext>
    </p:extLst>
  </p:cSld>
  <p:clrMap bg1="lt1" tx1="dk1" bg2="lt2" tx2="dk2" accent1="accent1" accent2="accent2" accent3="accent3" accent4="accent4" accent5="accent5" accent6="accent6" hlink="hlink" folHlink="folHlink"/>
  <p:sldLayoutIdLst>
    <p:sldLayoutId id="2147485496" r:id="rId1"/>
    <p:sldLayoutId id="2147485497" r:id="rId2"/>
    <p:sldLayoutId id="2147485498" r:id="rId3"/>
    <p:sldLayoutId id="2147485499" r:id="rId4"/>
    <p:sldLayoutId id="2147485500" r:id="rId5"/>
    <p:sldLayoutId id="2147485501" r:id="rId6"/>
    <p:sldLayoutId id="2147485502" r:id="rId7"/>
    <p:sldLayoutId id="2147485503" r:id="rId8"/>
    <p:sldLayoutId id="2147485504" r:id="rId9"/>
    <p:sldLayoutId id="2147485505" r:id="rId10"/>
    <p:sldLayoutId id="2147485506" r:id="rId11"/>
    <p:sldLayoutId id="2147485507" r:id="rId12"/>
  </p:sldLayoutIdLst>
  <p:timing>
    <p:tnLst>
      <p:par>
        <p:cTn xmlns:p14="http://schemas.microsoft.com/office/powerpoint/2010/main" id="1" dur="indefinite" restart="never" nodeType="tmRoot"/>
      </p:par>
    </p:tnLst>
  </p:timing>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3/12/16</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56487346"/>
      </p:ext>
    </p:extLst>
  </p:cSld>
  <p:clrMap bg1="lt1" tx1="dk1" bg2="lt2" tx2="dk2" accent1="accent1" accent2="accent2" accent3="accent3" accent4="accent4" accent5="accent5" accent6="accent6" hlink="hlink" folHlink="folHlink"/>
  <p:sldLayoutIdLst>
    <p:sldLayoutId id="2147485509" r:id="rId1"/>
    <p:sldLayoutId id="2147485510" r:id="rId2"/>
    <p:sldLayoutId id="2147485511" r:id="rId3"/>
    <p:sldLayoutId id="2147485512" r:id="rId4"/>
    <p:sldLayoutId id="2147485513" r:id="rId5"/>
    <p:sldLayoutId id="2147485514" r:id="rId6"/>
    <p:sldLayoutId id="2147485515" r:id="rId7"/>
    <p:sldLayoutId id="2147485516" r:id="rId8"/>
    <p:sldLayoutId id="2147485517" r:id="rId9"/>
    <p:sldLayoutId id="2147485518" r:id="rId10"/>
    <p:sldLayoutId id="2147485519" r:id="rId11"/>
    <p:sldLayoutId id="2147485520" r:id="rId12"/>
  </p:sldLayoutIdLst>
  <p:timing>
    <p:tnLst>
      <p:par>
        <p:cTn xmlns:p14="http://schemas.microsoft.com/office/powerpoint/2010/main" id="1" dur="indefinite" restart="never" nodeType="tmRoot"/>
      </p:par>
    </p:tnLst>
  </p:timing>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873056376"/>
      </p:ext>
    </p:extLst>
  </p:cSld>
  <p:clrMap bg1="lt1" tx1="dk1" bg2="lt2" tx2="dk2" accent1="accent1" accent2="accent2" accent3="accent3" accent4="accent4" accent5="accent5" accent6="accent6" hlink="hlink" folHlink="folHlink"/>
  <p:sldLayoutIdLst>
    <p:sldLayoutId id="2147485522" r:id="rId1"/>
    <p:sldLayoutId id="2147485523" r:id="rId2"/>
    <p:sldLayoutId id="2147485524" r:id="rId3"/>
    <p:sldLayoutId id="2147485525" r:id="rId4"/>
    <p:sldLayoutId id="2147485526" r:id="rId5"/>
    <p:sldLayoutId id="2147485527" r:id="rId6"/>
    <p:sldLayoutId id="2147485528" r:id="rId7"/>
    <p:sldLayoutId id="2147485529" r:id="rId8"/>
    <p:sldLayoutId id="2147485530" r:id="rId9"/>
    <p:sldLayoutId id="2147485531" r:id="rId10"/>
    <p:sldLayoutId id="2147485532" r:id="rId11"/>
  </p:sldLayoutIdLst>
  <p:timing>
    <p:tnLst>
      <p:par>
        <p:cTn xmlns:p14="http://schemas.microsoft.com/office/powerpoint/2010/mai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2160" userDrawn="1">
          <p15:clr>
            <a:srgbClr val="F26B43"/>
          </p15:clr>
        </p15:guide>
        <p15:guide id="2" pos="2880" userDrawn="1">
          <p15:clr>
            <a:srgbClr val="F26B43"/>
          </p15:clr>
        </p15:guide>
      </p15:sldGuideLst>
    </p:ext>
  </p:extLst>
</p:sldMaster>
</file>

<file path=ppt/slideMasters/slideMaster8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464961082"/>
      </p:ext>
    </p:extLst>
  </p:cSld>
  <p:clrMap bg1="lt1" tx1="dk1" bg2="lt2" tx2="dk2" accent1="accent1" accent2="accent2" accent3="accent3" accent4="accent4" accent5="accent5" accent6="accent6" hlink="hlink" folHlink="folHlink"/>
  <p:sldLayoutIdLst>
    <p:sldLayoutId id="2147485534" r:id="rId1"/>
    <p:sldLayoutId id="2147485535" r:id="rId2"/>
    <p:sldLayoutId id="2147485536" r:id="rId3"/>
    <p:sldLayoutId id="2147485537" r:id="rId4"/>
    <p:sldLayoutId id="2147485538" r:id="rId5"/>
    <p:sldLayoutId id="2147485539" r:id="rId6"/>
    <p:sldLayoutId id="2147485540" r:id="rId7"/>
    <p:sldLayoutId id="2147485541" r:id="rId8"/>
    <p:sldLayoutId id="2147485542" r:id="rId9"/>
    <p:sldLayoutId id="2147485543" r:id="rId10"/>
    <p:sldLayoutId id="2147485544" r:id="rId11"/>
  </p:sldLayoutIdLst>
  <p:timing>
    <p:tnLst>
      <p:par>
        <p:cTn xmlns:p14="http://schemas.microsoft.com/office/powerpoint/2010/mai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160" userDrawn="1">
          <p15:clr>
            <a:srgbClr val="F26B43"/>
          </p15:clr>
        </p15:guide>
        <p15:guide id="2" pos="2880" userDrawn="1">
          <p15:clr>
            <a:srgbClr val="F26B43"/>
          </p15:clr>
        </p15:guide>
      </p15:sldGuideLst>
    </p:ext>
  </p:extLst>
</p:sldMaster>
</file>

<file path=ppt/slideMasters/slideMaster8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122738675"/>
      </p:ext>
    </p:extLst>
  </p:cSld>
  <p:clrMap bg1="lt1" tx1="dk1" bg2="lt2" tx2="dk2" accent1="accent1" accent2="accent2" accent3="accent3" accent4="accent4" accent5="accent5" accent6="accent6" hlink="hlink" folHlink="folHlink"/>
  <p:sldLayoutIdLst>
    <p:sldLayoutId id="2147485546" r:id="rId1"/>
    <p:sldLayoutId id="2147485547" r:id="rId2"/>
    <p:sldLayoutId id="2147485548" r:id="rId3"/>
    <p:sldLayoutId id="2147485549" r:id="rId4"/>
    <p:sldLayoutId id="2147485550" r:id="rId5"/>
    <p:sldLayoutId id="2147485551" r:id="rId6"/>
    <p:sldLayoutId id="2147485552" r:id="rId7"/>
    <p:sldLayoutId id="2147485553" r:id="rId8"/>
    <p:sldLayoutId id="2147485554" r:id="rId9"/>
    <p:sldLayoutId id="2147485555" r:id="rId10"/>
    <p:sldLayoutId id="214748555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26" tIns="45714" rIns="91426" bIns="45714"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8"/>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26" tIns="45714" rIns="91426" bIns="45714"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26" tIns="45714" rIns="91426" bIns="45714" numCol="1" anchor="b" anchorCtr="0" compatLnSpc="1">
            <a:prstTxWarp prst="textNoShape">
              <a:avLst/>
            </a:prstTxWarp>
          </a:bodyPr>
          <a:lstStyle>
            <a:lvl1pPr algn="ctr">
              <a:defRPr sz="1200">
                <a:solidFill>
                  <a:srgbClr val="000000"/>
                </a:solidFill>
                <a:latin typeface="+mj-lt"/>
                <a:ea typeface="+mn-ea"/>
                <a:cs typeface="+mn-cs"/>
              </a:defRPr>
            </a:lvl1pPr>
          </a:lstStyle>
          <a:p>
            <a:pPr defTabSz="914263"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26" tIns="45714" rIns="91426" bIns="45714" numCol="1" anchor="b" anchorCtr="0" compatLnSpc="1">
            <a:prstTxWarp prst="textNoShape">
              <a:avLst/>
            </a:prstTxWarp>
          </a:bodyPr>
          <a:lstStyle>
            <a:lvl1pPr algn="r">
              <a:defRPr sz="1600">
                <a:solidFill>
                  <a:srgbClr val="000000"/>
                </a:solidFill>
                <a:latin typeface="Garamond" charset="0"/>
                <a:cs typeface="Arial" charset="0"/>
              </a:defRPr>
            </a:lvl1pPr>
          </a:lstStyle>
          <a:p>
            <a:pPr defTabSz="914263" fontAlgn="base">
              <a:spcBef>
                <a:spcPct val="0"/>
              </a:spcBef>
              <a:spcAft>
                <a:spcPct val="0"/>
              </a:spcAft>
              <a:defRPr/>
            </a:pPr>
            <a:fld id="{A22E6346-468B-3E4F-8804-5358276127F2}" type="slidenum">
              <a:rPr lang="en-US">
                <a:ea typeface="ＭＳ Ｐゴシック" charset="0"/>
              </a:rPr>
              <a:pPr defTabSz="914263"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lIns="91426" tIns="45714" rIns="91426" bIns="45714"/>
          <a:lstStyle/>
          <a:p>
            <a:pPr defTabSz="914263"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lIns="91426" tIns="45714" rIns="91426" bIns="45714"/>
          <a:lstStyle/>
          <a:p>
            <a:pPr defTabSz="914263"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409528196"/>
      </p:ext>
    </p:extLst>
  </p:cSld>
  <p:clrMap bg1="lt1" tx1="dk1" bg2="lt2" tx2="dk2" accent1="accent1" accent2="accent2" accent3="accent3" accent4="accent4" accent5="accent5" accent6="accent6" hlink="hlink" folHlink="folHlink"/>
  <p:sldLayoutIdLst>
    <p:sldLayoutId id="2147485571" r:id="rId1"/>
    <p:sldLayoutId id="2147485572" r:id="rId2"/>
    <p:sldLayoutId id="2147485573" r:id="rId3"/>
    <p:sldLayoutId id="2147485574" r:id="rId4"/>
    <p:sldLayoutId id="2147485575" r:id="rId5"/>
    <p:sldLayoutId id="2147485576" r:id="rId6"/>
    <p:sldLayoutId id="2147485577" r:id="rId7"/>
    <p:sldLayoutId id="2147485578" r:id="rId8"/>
    <p:sldLayoutId id="2147485579" r:id="rId9"/>
    <p:sldLayoutId id="2147485580" r:id="rId10"/>
    <p:sldLayoutId id="2147485581" r:id="rId11"/>
    <p:sldLayoutId id="2147485582" r:id="rId12"/>
    <p:sldLayoutId id="2147485583" r:id="rId13"/>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131" algn="l" rtl="0" fontAlgn="base">
        <a:spcBef>
          <a:spcPct val="0"/>
        </a:spcBef>
        <a:spcAft>
          <a:spcPct val="0"/>
        </a:spcAft>
        <a:defRPr sz="4000">
          <a:solidFill>
            <a:schemeClr val="tx2"/>
          </a:solidFill>
          <a:latin typeface="Garamond" pitchFamily="18" charset="0"/>
        </a:defRPr>
      </a:lvl6pPr>
      <a:lvl7pPr marL="914263" algn="l" rtl="0" fontAlgn="base">
        <a:spcBef>
          <a:spcPct val="0"/>
        </a:spcBef>
        <a:spcAft>
          <a:spcPct val="0"/>
        </a:spcAft>
        <a:defRPr sz="4000">
          <a:solidFill>
            <a:schemeClr val="tx2"/>
          </a:solidFill>
          <a:latin typeface="Garamond" pitchFamily="18" charset="0"/>
        </a:defRPr>
      </a:lvl7pPr>
      <a:lvl8pPr marL="1371395" algn="l" rtl="0" fontAlgn="base">
        <a:spcBef>
          <a:spcPct val="0"/>
        </a:spcBef>
        <a:spcAft>
          <a:spcPct val="0"/>
        </a:spcAft>
        <a:defRPr sz="4000">
          <a:solidFill>
            <a:schemeClr val="tx2"/>
          </a:solidFill>
          <a:latin typeface="Garamond" pitchFamily="18" charset="0"/>
        </a:defRPr>
      </a:lvl8pPr>
      <a:lvl9pPr marL="1828527" algn="l" rtl="0" fontAlgn="base">
        <a:spcBef>
          <a:spcPct val="0"/>
        </a:spcBef>
        <a:spcAft>
          <a:spcPct val="0"/>
        </a:spcAft>
        <a:defRPr sz="4000">
          <a:solidFill>
            <a:schemeClr val="tx2"/>
          </a:solidFill>
          <a:latin typeface="Garamond" pitchFamily="18" charset="0"/>
        </a:defRPr>
      </a:lvl9pPr>
    </p:titleStyle>
    <p:bodyStyle>
      <a:lvl1pPr marL="342849" indent="-342849"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826" indent="-325389"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197" indent="-350785"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649" indent="-315865"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0911" indent="-339674"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042"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7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30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37"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63" rtl="0" eaLnBrk="1" latinLnBrk="0" hangingPunct="1">
        <a:defRPr sz="1800" kern="1200">
          <a:solidFill>
            <a:schemeClr val="tx1"/>
          </a:solidFill>
          <a:latin typeface="+mn-lt"/>
          <a:ea typeface="+mn-ea"/>
          <a:cs typeface="+mn-cs"/>
        </a:defRPr>
      </a:lvl1pPr>
      <a:lvl2pPr marL="457131" algn="l" defTabSz="914263" rtl="0" eaLnBrk="1" latinLnBrk="0" hangingPunct="1">
        <a:defRPr sz="1800" kern="1200">
          <a:solidFill>
            <a:schemeClr val="tx1"/>
          </a:solidFill>
          <a:latin typeface="+mn-lt"/>
          <a:ea typeface="+mn-ea"/>
          <a:cs typeface="+mn-cs"/>
        </a:defRPr>
      </a:lvl2pPr>
      <a:lvl3pPr marL="914263" algn="l" defTabSz="914263" rtl="0" eaLnBrk="1" latinLnBrk="0" hangingPunct="1">
        <a:defRPr sz="1800" kern="1200">
          <a:solidFill>
            <a:schemeClr val="tx1"/>
          </a:solidFill>
          <a:latin typeface="+mn-lt"/>
          <a:ea typeface="+mn-ea"/>
          <a:cs typeface="+mn-cs"/>
        </a:defRPr>
      </a:lvl3pPr>
      <a:lvl4pPr marL="1371395" algn="l" defTabSz="914263" rtl="0" eaLnBrk="1" latinLnBrk="0" hangingPunct="1">
        <a:defRPr sz="1800" kern="1200">
          <a:solidFill>
            <a:schemeClr val="tx1"/>
          </a:solidFill>
          <a:latin typeface="+mn-lt"/>
          <a:ea typeface="+mn-ea"/>
          <a:cs typeface="+mn-cs"/>
        </a:defRPr>
      </a:lvl4pPr>
      <a:lvl5pPr marL="1828527" algn="l" defTabSz="914263" rtl="0" eaLnBrk="1" latinLnBrk="0" hangingPunct="1">
        <a:defRPr sz="1800" kern="1200">
          <a:solidFill>
            <a:schemeClr val="tx1"/>
          </a:solidFill>
          <a:latin typeface="+mn-lt"/>
          <a:ea typeface="+mn-ea"/>
          <a:cs typeface="+mn-cs"/>
        </a:defRPr>
      </a:lvl5pPr>
      <a:lvl6pPr marL="2285658" algn="l" defTabSz="914263" rtl="0" eaLnBrk="1" latinLnBrk="0" hangingPunct="1">
        <a:defRPr sz="1800" kern="1200">
          <a:solidFill>
            <a:schemeClr val="tx1"/>
          </a:solidFill>
          <a:latin typeface="+mn-lt"/>
          <a:ea typeface="+mn-ea"/>
          <a:cs typeface="+mn-cs"/>
        </a:defRPr>
      </a:lvl6pPr>
      <a:lvl7pPr marL="2742789" algn="l" defTabSz="914263" rtl="0" eaLnBrk="1" latinLnBrk="0" hangingPunct="1">
        <a:defRPr sz="1800" kern="1200">
          <a:solidFill>
            <a:schemeClr val="tx1"/>
          </a:solidFill>
          <a:latin typeface="+mn-lt"/>
          <a:ea typeface="+mn-ea"/>
          <a:cs typeface="+mn-cs"/>
        </a:defRPr>
      </a:lvl7pPr>
      <a:lvl8pPr marL="3199920" algn="l" defTabSz="914263" rtl="0" eaLnBrk="1" latinLnBrk="0" hangingPunct="1">
        <a:defRPr sz="1800" kern="1200">
          <a:solidFill>
            <a:schemeClr val="tx1"/>
          </a:solidFill>
          <a:latin typeface="+mn-lt"/>
          <a:ea typeface="+mn-ea"/>
          <a:cs typeface="+mn-cs"/>
        </a:defRPr>
      </a:lvl8pPr>
      <a:lvl9pPr marL="3657051" algn="l" defTabSz="914263" rtl="0" eaLnBrk="1" latinLnBrk="0" hangingPunct="1">
        <a:defRPr sz="1800" kern="1200">
          <a:solidFill>
            <a:schemeClr val="tx1"/>
          </a:solidFill>
          <a:latin typeface="+mn-lt"/>
          <a:ea typeface="+mn-ea"/>
          <a:cs typeface="+mn-cs"/>
        </a:defRPr>
      </a:lvl9pPr>
    </p:otherStyle>
  </p:txStyles>
</p:sldMaster>
</file>

<file path=ppt/slideMasters/slideMaster8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66825" y="0"/>
            <a:ext cx="7877175" cy="1085850"/>
          </a:xfrm>
          <a:prstGeom prst="rect">
            <a:avLst/>
          </a:prstGeom>
          <a:noFill/>
        </p:spPr>
        <p:txBody>
          <a:bodyPr vert="horz" lIns="91440" tIns="45720" rIns="91440" bIns="45720" rtlCol="0" anchor="ctr">
            <a:normAutofit/>
          </a:bodyPr>
          <a:lstStyle/>
          <a:p>
            <a:r>
              <a:rPr lang="en-US" dirty="0" smtClean="0"/>
              <a:t>Click to edit Master title style</a:t>
            </a:r>
            <a:endParaRPr lang="en-US" dirty="0"/>
          </a:p>
        </p:txBody>
      </p:sp>
      <p:sp>
        <p:nvSpPr>
          <p:cNvPr id="225283" name="Text Placeholder 2"/>
          <p:cNvSpPr>
            <a:spLocks noGrp="1"/>
          </p:cNvSpPr>
          <p:nvPr>
            <p:ph type="body" idx="1"/>
          </p:nvPr>
        </p:nvSpPr>
        <p:spPr bwMode="auto">
          <a:xfrm>
            <a:off x="123825" y="1250950"/>
            <a:ext cx="8897938" cy="522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23825" y="6543675"/>
            <a:ext cx="1820863" cy="228600"/>
          </a:xfrm>
          <a:prstGeom prst="rect">
            <a:avLst/>
          </a:prstGeom>
        </p:spPr>
        <p:txBody>
          <a:bodyPr vert="horz" lIns="91440" tIns="45720" rIns="91440" bIns="45720" rtlCol="0" anchor="ctr"/>
          <a:lstStyle>
            <a:lvl1pPr algn="l" fontAlgn="auto">
              <a:spcBef>
                <a:spcPts val="0"/>
              </a:spcBef>
              <a:spcAft>
                <a:spcPts val="0"/>
              </a:spcAft>
              <a:defRPr sz="900">
                <a:solidFill>
                  <a:prstClr val="black">
                    <a:lumMod val="65000"/>
                    <a:lumOff val="35000"/>
                    <a:alpha val="75000"/>
                  </a:prstClr>
                </a:solidFill>
                <a:latin typeface="Calibri"/>
                <a:ea typeface="+mn-ea"/>
                <a:cs typeface="+mn-cs"/>
              </a:defRPr>
            </a:lvl1pPr>
          </a:lstStyle>
          <a:p>
            <a:pPr>
              <a:defRPr/>
            </a:pPr>
            <a:fld id="{B1AC335E-35A0-FD4D-BCD5-54BB91F67C51}" type="datetime1">
              <a:rPr lang="en-US"/>
              <a:pPr>
                <a:defRPr/>
              </a:pPr>
              <a:t>3/12/16</a:t>
            </a:fld>
            <a:endParaRPr lang="en-US" dirty="0"/>
          </a:p>
        </p:txBody>
      </p:sp>
      <p:sp>
        <p:nvSpPr>
          <p:cNvPr id="5" name="Footer Placeholder 4"/>
          <p:cNvSpPr>
            <a:spLocks noGrp="1"/>
          </p:cNvSpPr>
          <p:nvPr>
            <p:ph type="ftr" sz="quarter" idx="3"/>
          </p:nvPr>
        </p:nvSpPr>
        <p:spPr>
          <a:xfrm>
            <a:off x="2549525" y="6543675"/>
            <a:ext cx="3771900" cy="228600"/>
          </a:xfrm>
          <a:prstGeom prst="rect">
            <a:avLst/>
          </a:prstGeom>
        </p:spPr>
        <p:txBody>
          <a:bodyPr vert="horz" lIns="91440" tIns="45720" rIns="91440" bIns="45720" rtlCol="0" anchor="ctr"/>
          <a:lstStyle>
            <a:lvl1pPr algn="l" fontAlgn="auto">
              <a:spcBef>
                <a:spcPts val="0"/>
              </a:spcBef>
              <a:spcAft>
                <a:spcPts val="0"/>
              </a:spcAft>
              <a:defRPr sz="950" cap="all" baseline="0">
                <a:solidFill>
                  <a:prstClr val="black">
                    <a:alpha val="75000"/>
                  </a:prstClr>
                </a:solidFill>
                <a:latin typeface="Calibri"/>
                <a:ea typeface="+mn-ea"/>
                <a:cs typeface="+mn-cs"/>
              </a:defRPr>
            </a:lvl1pPr>
          </a:lstStyle>
          <a:p>
            <a:pPr>
              <a:defRPr/>
            </a:pPr>
            <a:endParaRPr lang="en-US"/>
          </a:p>
        </p:txBody>
      </p:sp>
      <p:sp>
        <p:nvSpPr>
          <p:cNvPr id="8" name="Slide Number Placeholder 7"/>
          <p:cNvSpPr>
            <a:spLocks noGrp="1"/>
          </p:cNvSpPr>
          <p:nvPr>
            <p:ph type="sldNum" sz="quarter" idx="4"/>
          </p:nvPr>
        </p:nvSpPr>
        <p:spPr>
          <a:xfrm>
            <a:off x="6924675" y="6456363"/>
            <a:ext cx="2057400" cy="365125"/>
          </a:xfrm>
          <a:prstGeom prst="rect">
            <a:avLst/>
          </a:prstGeom>
        </p:spPr>
        <p:txBody>
          <a:bodyPr vert="horz" lIns="91440" tIns="45720" rIns="91440" bIns="45720" rtlCol="0" anchor="ctr"/>
          <a:lstStyle>
            <a:lvl1pPr algn="r" fontAlgn="auto">
              <a:spcBef>
                <a:spcPts val="0"/>
              </a:spcBef>
              <a:spcAft>
                <a:spcPts val="0"/>
              </a:spcAft>
              <a:defRPr sz="1600">
                <a:solidFill>
                  <a:prstClr val="black">
                    <a:lumMod val="65000"/>
                    <a:lumOff val="35000"/>
                  </a:prstClr>
                </a:solidFill>
                <a:latin typeface="Calibri"/>
                <a:ea typeface="+mn-ea"/>
                <a:cs typeface="+mn-cs"/>
              </a:defRPr>
            </a:lvl1pPr>
          </a:lstStyle>
          <a:p>
            <a:pPr>
              <a:defRPr/>
            </a:pPr>
            <a:fld id="{BFCEF44F-023C-3C4F-B2E3-6DD80F318BEB}" type="slidenum">
              <a:rPr lang="en-US"/>
              <a:pPr>
                <a:defRPr/>
              </a:pPr>
              <a:t>‹#›</a:t>
            </a:fld>
            <a:endParaRPr lang="en-US" dirty="0"/>
          </a:p>
        </p:txBody>
      </p:sp>
      <p:pic>
        <p:nvPicPr>
          <p:cNvPr id="225287" name="Picture 6" descr="FMS_logo_lightbluematte_3C5CAE.gif"/>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23825" y="0"/>
            <a:ext cx="1143000" cy="65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288" name="Picture 9" descr="safari.png"/>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11113" y="6661150"/>
            <a:ext cx="871538" cy="25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4809592"/>
      </p:ext>
    </p:extLst>
  </p:cSld>
  <p:clrMap bg1="lt1" tx1="dk1" bg2="lt2" tx2="dk2" accent1="accent1" accent2="accent2" accent3="accent3" accent4="accent4" accent5="accent5" accent6="accent6" hlink="hlink" folHlink="folHlink"/>
  <p:sldLayoutIdLst>
    <p:sldLayoutId id="2147485585" r:id="rId1"/>
    <p:sldLayoutId id="2147485586" r:id="rId2"/>
    <p:sldLayoutId id="2147485587" r:id="rId3"/>
    <p:sldLayoutId id="2147485588" r:id="rId4"/>
    <p:sldLayoutId id="2147485589" r:id="rId5"/>
    <p:sldLayoutId id="2147485590" r:id="rId6"/>
    <p:sldLayoutId id="2147485591" r:id="rId7"/>
    <p:sldLayoutId id="2147485592" r:id="rId8"/>
    <p:sldLayoutId id="2147485593" r:id="rId9"/>
    <p:sldLayoutId id="2147485594" r:id="rId10"/>
    <p:sldLayoutId id="2147485595" r:id="rId11"/>
    <p:sldLayoutId id="2147485596" r:id="rId12"/>
  </p:sldLayoutIdLst>
  <p:timing>
    <p:tnLst>
      <p:par>
        <p:cTn xmlns:p14="http://schemas.microsoft.com/office/powerpoint/2010/main" id="1" dur="indefinite" restart="never" nodeType="tmRoot"/>
      </p:par>
    </p:tnLst>
  </p:timing>
  <p:hf hdr="0" ftr="0" dt="0"/>
  <p:txStyles>
    <p:titleStyle>
      <a:lvl1pPr algn="ctr" rtl="0" eaLnBrk="0" fontAlgn="base" hangingPunct="0">
        <a:lnSpc>
          <a:spcPct val="90000"/>
        </a:lnSpc>
        <a:spcBef>
          <a:spcPct val="0"/>
        </a:spcBef>
        <a:spcAft>
          <a:spcPct val="0"/>
        </a:spcAft>
        <a:defRPr sz="4800" kern="1200" spc="-120">
          <a:solidFill>
            <a:schemeClr val="tx1"/>
          </a:solidFill>
          <a:latin typeface="+mj-lt"/>
          <a:ea typeface="ＭＳ Ｐゴシック" charset="0"/>
          <a:cs typeface="ＭＳ Ｐゴシック" charset="0"/>
        </a:defRPr>
      </a:lvl1pPr>
      <a:lvl2pPr algn="ctr" rtl="0" eaLnBrk="0" fontAlgn="base" hangingPunct="0">
        <a:lnSpc>
          <a:spcPct val="90000"/>
        </a:lnSpc>
        <a:spcBef>
          <a:spcPct val="0"/>
        </a:spcBef>
        <a:spcAft>
          <a:spcPct val="0"/>
        </a:spcAft>
        <a:defRPr sz="4800">
          <a:solidFill>
            <a:schemeClr val="tx1"/>
          </a:solidFill>
          <a:latin typeface="Calibri" charset="0"/>
          <a:ea typeface="ＭＳ Ｐゴシック" charset="0"/>
          <a:cs typeface="ＭＳ Ｐゴシック" charset="0"/>
        </a:defRPr>
      </a:lvl2pPr>
      <a:lvl3pPr algn="ctr" rtl="0" eaLnBrk="0" fontAlgn="base" hangingPunct="0">
        <a:lnSpc>
          <a:spcPct val="90000"/>
        </a:lnSpc>
        <a:spcBef>
          <a:spcPct val="0"/>
        </a:spcBef>
        <a:spcAft>
          <a:spcPct val="0"/>
        </a:spcAft>
        <a:defRPr sz="4800">
          <a:solidFill>
            <a:schemeClr val="tx1"/>
          </a:solidFill>
          <a:latin typeface="Calibri" charset="0"/>
          <a:ea typeface="ＭＳ Ｐゴシック" charset="0"/>
          <a:cs typeface="ＭＳ Ｐゴシック" charset="0"/>
        </a:defRPr>
      </a:lvl3pPr>
      <a:lvl4pPr algn="ctr" rtl="0" eaLnBrk="0" fontAlgn="base" hangingPunct="0">
        <a:lnSpc>
          <a:spcPct val="90000"/>
        </a:lnSpc>
        <a:spcBef>
          <a:spcPct val="0"/>
        </a:spcBef>
        <a:spcAft>
          <a:spcPct val="0"/>
        </a:spcAft>
        <a:defRPr sz="4800">
          <a:solidFill>
            <a:schemeClr val="tx1"/>
          </a:solidFill>
          <a:latin typeface="Calibri" charset="0"/>
          <a:ea typeface="ＭＳ Ｐゴシック" charset="0"/>
          <a:cs typeface="ＭＳ Ｐゴシック" charset="0"/>
        </a:defRPr>
      </a:lvl4pPr>
      <a:lvl5pPr algn="ctr" rtl="0" eaLnBrk="0" fontAlgn="base" hangingPunct="0">
        <a:lnSpc>
          <a:spcPct val="90000"/>
        </a:lnSpc>
        <a:spcBef>
          <a:spcPct val="0"/>
        </a:spcBef>
        <a:spcAft>
          <a:spcPct val="0"/>
        </a:spcAft>
        <a:defRPr sz="4800">
          <a:solidFill>
            <a:schemeClr val="tx1"/>
          </a:solidFill>
          <a:latin typeface="Calibri" charset="0"/>
          <a:ea typeface="ＭＳ Ｐゴシック" charset="0"/>
          <a:cs typeface="ＭＳ Ｐゴシック" charset="0"/>
        </a:defRPr>
      </a:lvl5pPr>
      <a:lvl6pPr marL="457200" algn="ctr" rtl="0" fontAlgn="base">
        <a:lnSpc>
          <a:spcPct val="90000"/>
        </a:lnSpc>
        <a:spcBef>
          <a:spcPct val="0"/>
        </a:spcBef>
        <a:spcAft>
          <a:spcPct val="0"/>
        </a:spcAft>
        <a:defRPr sz="4800">
          <a:solidFill>
            <a:schemeClr val="tx1"/>
          </a:solidFill>
          <a:latin typeface="Calibri" charset="0"/>
          <a:ea typeface="ＭＳ Ｐゴシック" charset="0"/>
          <a:cs typeface="ＭＳ Ｐゴシック" charset="0"/>
        </a:defRPr>
      </a:lvl6pPr>
      <a:lvl7pPr marL="914400" algn="ctr" rtl="0" fontAlgn="base">
        <a:lnSpc>
          <a:spcPct val="90000"/>
        </a:lnSpc>
        <a:spcBef>
          <a:spcPct val="0"/>
        </a:spcBef>
        <a:spcAft>
          <a:spcPct val="0"/>
        </a:spcAft>
        <a:defRPr sz="4800">
          <a:solidFill>
            <a:schemeClr val="tx1"/>
          </a:solidFill>
          <a:latin typeface="Calibri" charset="0"/>
          <a:ea typeface="ＭＳ Ｐゴシック" charset="0"/>
          <a:cs typeface="ＭＳ Ｐゴシック" charset="0"/>
        </a:defRPr>
      </a:lvl7pPr>
      <a:lvl8pPr marL="1371600" algn="ctr" rtl="0" fontAlgn="base">
        <a:lnSpc>
          <a:spcPct val="90000"/>
        </a:lnSpc>
        <a:spcBef>
          <a:spcPct val="0"/>
        </a:spcBef>
        <a:spcAft>
          <a:spcPct val="0"/>
        </a:spcAft>
        <a:defRPr sz="4800">
          <a:solidFill>
            <a:schemeClr val="tx1"/>
          </a:solidFill>
          <a:latin typeface="Calibri" charset="0"/>
          <a:ea typeface="ＭＳ Ｐゴシック" charset="0"/>
          <a:cs typeface="ＭＳ Ｐゴシック" charset="0"/>
        </a:defRPr>
      </a:lvl8pPr>
      <a:lvl9pPr marL="1828800" algn="ctr" rtl="0" fontAlgn="base">
        <a:lnSpc>
          <a:spcPct val="90000"/>
        </a:lnSpc>
        <a:spcBef>
          <a:spcPct val="0"/>
        </a:spcBef>
        <a:spcAft>
          <a:spcPct val="0"/>
        </a:spcAft>
        <a:defRPr sz="4800">
          <a:solidFill>
            <a:schemeClr val="tx1"/>
          </a:solidFill>
          <a:latin typeface="Calibri" charset="0"/>
          <a:ea typeface="ＭＳ Ｐゴシック" charset="0"/>
          <a:cs typeface="ＭＳ Ｐゴシック" charset="0"/>
        </a:defRPr>
      </a:lvl9pPr>
    </p:titleStyle>
    <p:bodyStyle>
      <a:lvl1pPr marL="182563" indent="-182563" algn="l" rtl="0" eaLnBrk="0" fontAlgn="base" hangingPunct="0">
        <a:lnSpc>
          <a:spcPct val="85000"/>
        </a:lnSpc>
        <a:spcBef>
          <a:spcPts val="1300"/>
        </a:spcBef>
        <a:spcAft>
          <a:spcPct val="0"/>
        </a:spcAft>
        <a:buFont typeface="Arial" charset="0"/>
        <a:buChar char="•"/>
        <a:defRPr sz="2800" i="1" kern="1200">
          <a:solidFill>
            <a:schemeClr val="tx1"/>
          </a:solidFill>
          <a:latin typeface="+mn-lt"/>
          <a:ea typeface="ＭＳ Ｐゴシック" charset="0"/>
          <a:cs typeface="ＭＳ Ｐゴシック" charset="0"/>
        </a:defRPr>
      </a:lvl1pPr>
      <a:lvl2pPr marL="365125" indent="-182563" algn="l" rtl="0" eaLnBrk="0" fontAlgn="base" hangingPunct="0">
        <a:lnSpc>
          <a:spcPct val="85000"/>
        </a:lnSpc>
        <a:spcBef>
          <a:spcPts val="600"/>
        </a:spcBef>
        <a:spcAft>
          <a:spcPct val="0"/>
        </a:spcAft>
        <a:buFont typeface="Calibri" charset="0"/>
        <a:buChar char="‐"/>
        <a:defRPr sz="2400" kern="1200">
          <a:solidFill>
            <a:schemeClr val="tx1"/>
          </a:solidFill>
          <a:latin typeface="+mn-lt"/>
          <a:ea typeface="ＭＳ Ｐゴシック" charset="0"/>
          <a:cs typeface="+mn-cs"/>
        </a:defRPr>
      </a:lvl2pPr>
      <a:lvl3pPr marL="547688" indent="-182563" algn="l" rtl="0" eaLnBrk="0" fontAlgn="base" hangingPunct="0">
        <a:lnSpc>
          <a:spcPct val="85000"/>
        </a:lnSpc>
        <a:spcBef>
          <a:spcPts val="600"/>
        </a:spcBef>
        <a:spcAft>
          <a:spcPct val="0"/>
        </a:spcAft>
        <a:buFont typeface="Arial" charset="0"/>
        <a:buChar char="•"/>
        <a:defRPr sz="2000" i="1" kern="1200">
          <a:solidFill>
            <a:schemeClr val="tx1"/>
          </a:solidFill>
          <a:latin typeface="+mn-lt"/>
          <a:ea typeface="ＭＳ Ｐゴシック" charset="0"/>
          <a:cs typeface="+mn-cs"/>
        </a:defRPr>
      </a:lvl3pPr>
      <a:lvl4pPr marL="730250" indent="-182563" algn="l" rtl="0" eaLnBrk="0" fontAlgn="base" hangingPunct="0">
        <a:lnSpc>
          <a:spcPct val="85000"/>
        </a:lnSpc>
        <a:spcBef>
          <a:spcPts val="600"/>
        </a:spcBef>
        <a:spcAft>
          <a:spcPct val="0"/>
        </a:spcAft>
        <a:buFont typeface="Arial" charset="0"/>
        <a:buChar char="•"/>
        <a:defRPr kern="1200">
          <a:solidFill>
            <a:schemeClr val="tx1"/>
          </a:solidFill>
          <a:latin typeface="+mn-lt"/>
          <a:ea typeface="ＭＳ Ｐゴシック" charset="0"/>
          <a:cs typeface="+mn-cs"/>
        </a:defRPr>
      </a:lvl4pPr>
      <a:lvl5pPr marL="914400" indent="-182563" algn="l" rtl="0" eaLnBrk="0" fontAlgn="base" hangingPunct="0">
        <a:lnSpc>
          <a:spcPct val="85000"/>
        </a:lnSpc>
        <a:spcBef>
          <a:spcPts val="600"/>
        </a:spcBef>
        <a:spcAft>
          <a:spcPct val="0"/>
        </a:spcAft>
        <a:buFont typeface="Arial" charset="0"/>
        <a:buChar char="•"/>
        <a:defRPr kern="1200">
          <a:solidFill>
            <a:schemeClr val="tx1"/>
          </a:solidFill>
          <a:latin typeface="+mn-lt"/>
          <a:ea typeface="ＭＳ Ｐゴシック" charset="0"/>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3/12/16</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366664376"/>
      </p:ext>
    </p:extLst>
  </p:cSld>
  <p:clrMap bg1="lt1" tx1="dk1" bg2="lt2" tx2="dk2" accent1="accent1" accent2="accent2" accent3="accent3" accent4="accent4" accent5="accent5" accent6="accent6" hlink="hlink" folHlink="folHlink"/>
  <p:sldLayoutIdLst>
    <p:sldLayoutId id="2147485598" r:id="rId1"/>
    <p:sldLayoutId id="2147485599" r:id="rId2"/>
    <p:sldLayoutId id="2147485600" r:id="rId3"/>
    <p:sldLayoutId id="2147485601" r:id="rId4"/>
    <p:sldLayoutId id="2147485602" r:id="rId5"/>
    <p:sldLayoutId id="2147485603" r:id="rId6"/>
    <p:sldLayoutId id="2147485604" r:id="rId7"/>
    <p:sldLayoutId id="2147485605" r:id="rId8"/>
    <p:sldLayoutId id="2147485606" r:id="rId9"/>
    <p:sldLayoutId id="2147485607" r:id="rId10"/>
    <p:sldLayoutId id="2147485608" r:id="rId11"/>
    <p:sldLayoutId id="2147485609" r:id="rId12"/>
  </p:sldLayoutIdLst>
  <p:timing>
    <p:tnLst>
      <p:par>
        <p:cTn xmlns:p14="http://schemas.microsoft.com/office/powerpoint/2010/main" id="1" dur="indefinite" restart="never" nodeType="tmRoot"/>
      </p:par>
    </p:tnLst>
  </p:timing>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1.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8" name="Rectangle 7"/>
          <p:cNvSpPr/>
          <p:nvPr userDrawn="1"/>
        </p:nvSpPr>
        <p:spPr>
          <a:xfrm>
            <a:off x="0" y="6658960"/>
            <a:ext cx="9144000" cy="210312"/>
          </a:xfrm>
          <a:prstGeom prst="rect">
            <a:avLst/>
          </a:prstGeom>
          <a:solidFill>
            <a:srgbClr val="FFD86D"/>
          </a:solidFill>
          <a:ln>
            <a:noFill/>
          </a:ln>
        </p:spPr>
        <p:style>
          <a:lnRef idx="2">
            <a:schemeClr val="dk1"/>
          </a:lnRef>
          <a:fillRef idx="1">
            <a:schemeClr val="lt1"/>
          </a:fillRef>
          <a:effectRef idx="0">
            <a:schemeClr val="dk1"/>
          </a:effectRef>
          <a:fontRef idx="minor">
            <a:schemeClr val="dk1"/>
          </a:fontRef>
        </p:style>
        <p:txBody>
          <a:bodyPr rtlCol="0" anchor="ctr"/>
          <a:lstStyle/>
          <a:p>
            <a:pPr algn="ctr" fontAlgn="base">
              <a:spcBef>
                <a:spcPct val="0"/>
              </a:spcBef>
              <a:spcAft>
                <a:spcPct val="0"/>
              </a:spcAft>
            </a:pPr>
            <a:endParaRPr lang="en-US" sz="2400" dirty="0" smtClean="0">
              <a:solidFill>
                <a:prstClr val="black"/>
              </a:solidFill>
              <a:latin typeface="Arial"/>
              <a:cs typeface="Arial"/>
            </a:endParaRPr>
          </a:p>
        </p:txBody>
      </p:sp>
      <p:sp>
        <p:nvSpPr>
          <p:cNvPr id="2" name="Title Placeholder 1"/>
          <p:cNvSpPr>
            <a:spLocks noGrp="1"/>
          </p:cNvSpPr>
          <p:nvPr>
            <p:ph type="title"/>
          </p:nvPr>
        </p:nvSpPr>
        <p:spPr>
          <a:xfrm>
            <a:off x="247650" y="198438"/>
            <a:ext cx="8382000" cy="487362"/>
          </a:xfrm>
          <a:prstGeom prst="rect">
            <a:avLst/>
          </a:prstGeom>
        </p:spPr>
        <p:txBody>
          <a:bodyPr vert="horz" lIns="91440" tIns="45720" rIns="91440" bIns="45720" rtlCol="0" anchor="ctr">
            <a:noAutofit/>
          </a:bodyPr>
          <a:lstStyle/>
          <a:p>
            <a:r>
              <a:rPr lang="en-US" dirty="0" smtClean="0"/>
              <a:t>Click to edit Master title style</a:t>
            </a:r>
            <a:endParaRPr lang="en-US" dirty="0"/>
          </a:p>
        </p:txBody>
      </p:sp>
      <p:sp>
        <p:nvSpPr>
          <p:cNvPr id="1027" name="Text Placeholder 2"/>
          <p:cNvSpPr>
            <a:spLocks noGrp="1"/>
          </p:cNvSpPr>
          <p:nvPr>
            <p:ph type="body" idx="1"/>
          </p:nvPr>
        </p:nvSpPr>
        <p:spPr bwMode="auto">
          <a:xfrm>
            <a:off x="242888" y="1192213"/>
            <a:ext cx="8382000" cy="4830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3507672" y="6350280"/>
            <a:ext cx="2133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Arial"/>
                <a:ea typeface="+mn-ea"/>
                <a:cs typeface="Arial"/>
              </a:defRPr>
            </a:lvl1pPr>
          </a:lstStyle>
          <a:p>
            <a:pPr>
              <a:defRPr/>
            </a:pPr>
            <a:fld id="{C2A80D79-0A62-9B4C-BD4A-0EA49338626F}" type="datetime1">
              <a:rPr lang="en-US" smtClean="0">
                <a:solidFill>
                  <a:prstClr val="black">
                    <a:tint val="75000"/>
                  </a:prstClr>
                </a:solidFill>
              </a:rPr>
              <a:pPr>
                <a:defRPr/>
              </a:pPr>
              <a:t>3/12/16</a:t>
            </a:fld>
            <a:endParaRPr lang="en-US">
              <a:solidFill>
                <a:prstClr val="black">
                  <a:tint val="75000"/>
                </a:prstClr>
              </a:solidFill>
            </a:endParaRPr>
          </a:p>
        </p:txBody>
      </p:sp>
      <p:sp>
        <p:nvSpPr>
          <p:cNvPr id="5" name="Footer Placeholder 4"/>
          <p:cNvSpPr>
            <a:spLocks noGrp="1"/>
          </p:cNvSpPr>
          <p:nvPr>
            <p:ph type="ftr" sz="quarter" idx="3"/>
          </p:nvPr>
        </p:nvSpPr>
        <p:spPr>
          <a:xfrm>
            <a:off x="132506" y="635028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Arial"/>
                <a:ea typeface="+mn-ea"/>
                <a:cs typeface="Arial"/>
              </a:defRPr>
            </a:lvl1pPr>
          </a:lstStyle>
          <a:p>
            <a:pPr fontAlgn="base">
              <a:spcBef>
                <a:spcPct val="0"/>
              </a:spcBef>
              <a:spcAft>
                <a:spcPct val="0"/>
              </a:spcAft>
              <a:defRPr/>
            </a:pPr>
            <a:endParaRPr lang="en-US" dirty="0"/>
          </a:p>
        </p:txBody>
      </p:sp>
      <p:sp>
        <p:nvSpPr>
          <p:cNvPr id="6" name="Slide Number Placeholder 5"/>
          <p:cNvSpPr>
            <a:spLocks noGrp="1"/>
          </p:cNvSpPr>
          <p:nvPr>
            <p:ph type="sldNum" sz="quarter" idx="4"/>
          </p:nvPr>
        </p:nvSpPr>
        <p:spPr>
          <a:xfrm>
            <a:off x="6901995" y="6632222"/>
            <a:ext cx="2133600" cy="242215"/>
          </a:xfrm>
          <a:prstGeom prst="rect">
            <a:avLst/>
          </a:prstGeom>
        </p:spPr>
        <p:txBody>
          <a:bodyPr vert="horz" lIns="91440" tIns="45720" rIns="91440" bIns="45720" rtlCol="0" anchor="ctr"/>
          <a:lstStyle>
            <a:lvl1pPr algn="r" fontAlgn="auto">
              <a:spcBef>
                <a:spcPts val="0"/>
              </a:spcBef>
              <a:spcAft>
                <a:spcPts val="0"/>
              </a:spcAft>
              <a:defRPr sz="1400" b="1">
                <a:solidFill>
                  <a:schemeClr val="accent3"/>
                </a:solidFill>
                <a:latin typeface="Arial"/>
                <a:ea typeface="+mn-ea"/>
                <a:cs typeface="Arial"/>
              </a:defRPr>
            </a:lvl1pPr>
          </a:lstStyle>
          <a:p>
            <a:pPr>
              <a:defRPr/>
            </a:pPr>
            <a:fld id="{306E2C30-8F45-0448-8EF4-5E9D60815DBD}" type="slidenum">
              <a:rPr lang="en-US" smtClean="0">
                <a:solidFill>
                  <a:srgbClr val="9BBB59"/>
                </a:solidFill>
              </a:rPr>
              <a:pPr>
                <a:defRPr/>
              </a:pPr>
              <a:t>‹#›</a:t>
            </a:fld>
            <a:endParaRPr lang="en-US" dirty="0">
              <a:solidFill>
                <a:srgbClr val="9BBB59"/>
              </a:solidFill>
            </a:endParaRPr>
          </a:p>
        </p:txBody>
      </p:sp>
    </p:spTree>
    <p:extLst>
      <p:ext uri="{BB962C8B-B14F-4D97-AF65-F5344CB8AC3E}">
        <p14:creationId xmlns:p14="http://schemas.microsoft.com/office/powerpoint/2010/main" val="2260598983"/>
      </p:ext>
    </p:extLst>
  </p:cSld>
  <p:clrMap bg1="lt1" tx1="dk1" bg2="lt2" tx2="dk2" accent1="accent1" accent2="accent2" accent3="accent3" accent4="accent4" accent5="accent5" accent6="accent6" hlink="hlink" folHlink="folHlink"/>
  <p:sldLayoutIdLst>
    <p:sldLayoutId id="2147485611" r:id="rId1"/>
    <p:sldLayoutId id="2147485612" r:id="rId2"/>
    <p:sldLayoutId id="2147485613" r:id="rId3"/>
    <p:sldLayoutId id="2147485614" r:id="rId4"/>
    <p:sldLayoutId id="2147485615" r:id="rId5"/>
    <p:sldLayoutId id="2147485616" r:id="rId6"/>
    <p:sldLayoutId id="2147485617" r:id="rId7"/>
    <p:sldLayoutId id="2147485618" r:id="rId8"/>
    <p:sldLayoutId id="2147485619" r:id="rId9"/>
    <p:sldLayoutId id="2147485620" r:id="rId10"/>
    <p:sldLayoutId id="2147485621" r:id="rId11"/>
    <p:sldLayoutId id="2147485622" r:id="rId12"/>
    <p:sldLayoutId id="2147485623" r:id="rId13"/>
  </p:sldLayoutIdLst>
  <p:timing>
    <p:tnLst>
      <p:par>
        <p:cTn xmlns:p14="http://schemas.microsoft.com/office/powerpoint/2010/main" id="1" dur="indefinite" restart="never" nodeType="tmRoot"/>
      </p:par>
    </p:tnLst>
  </p:timing>
  <p:hf hdr="0" ftr="0" dt="0"/>
  <p:txStyles>
    <p:titleStyle>
      <a:lvl1pPr algn="l" rtl="0" eaLnBrk="1" fontAlgn="base" hangingPunct="1">
        <a:spcBef>
          <a:spcPct val="0"/>
        </a:spcBef>
        <a:spcAft>
          <a:spcPct val="0"/>
        </a:spcAft>
        <a:defRPr sz="2800" b="1" kern="1200" cap="all">
          <a:solidFill>
            <a:schemeClr val="tx1"/>
          </a:solidFill>
          <a:effectLst>
            <a:outerShdw blurRad="50800" dist="25400" dir="2700000" algn="tl">
              <a:srgbClr val="000000">
                <a:alpha val="24000"/>
              </a:srgbClr>
            </a:outerShdw>
          </a:effectLst>
          <a:latin typeface="Arial"/>
          <a:ea typeface="ＭＳ Ｐゴシック" charset="0"/>
          <a:cs typeface="Arial"/>
        </a:defRPr>
      </a:lvl1pPr>
      <a:lvl2pPr algn="l" rtl="0" eaLnBrk="1" fontAlgn="base" hangingPunct="1">
        <a:spcBef>
          <a:spcPct val="0"/>
        </a:spcBef>
        <a:spcAft>
          <a:spcPct val="0"/>
        </a:spcAft>
        <a:defRPr sz="3200" b="1">
          <a:solidFill>
            <a:schemeClr val="tx1"/>
          </a:solidFill>
          <a:latin typeface="Calibri" pitchFamily="34" charset="0"/>
          <a:ea typeface="ＭＳ Ｐゴシック" charset="0"/>
          <a:cs typeface="ＭＳ Ｐゴシック" charset="0"/>
        </a:defRPr>
      </a:lvl2pPr>
      <a:lvl3pPr algn="l" rtl="0" eaLnBrk="1" fontAlgn="base" hangingPunct="1">
        <a:spcBef>
          <a:spcPct val="0"/>
        </a:spcBef>
        <a:spcAft>
          <a:spcPct val="0"/>
        </a:spcAft>
        <a:defRPr sz="3200" b="1">
          <a:solidFill>
            <a:schemeClr val="tx1"/>
          </a:solidFill>
          <a:latin typeface="Calibri" pitchFamily="34" charset="0"/>
          <a:ea typeface="ＭＳ Ｐゴシック" charset="0"/>
          <a:cs typeface="ＭＳ Ｐゴシック" charset="0"/>
        </a:defRPr>
      </a:lvl3pPr>
      <a:lvl4pPr algn="l" rtl="0" eaLnBrk="1" fontAlgn="base" hangingPunct="1">
        <a:spcBef>
          <a:spcPct val="0"/>
        </a:spcBef>
        <a:spcAft>
          <a:spcPct val="0"/>
        </a:spcAft>
        <a:defRPr sz="3200" b="1">
          <a:solidFill>
            <a:schemeClr val="tx1"/>
          </a:solidFill>
          <a:latin typeface="Calibri" pitchFamily="34" charset="0"/>
          <a:ea typeface="ＭＳ Ｐゴシック" charset="0"/>
          <a:cs typeface="ＭＳ Ｐゴシック" charset="0"/>
        </a:defRPr>
      </a:lvl4pPr>
      <a:lvl5pPr algn="l" rtl="0" eaLnBrk="1" fontAlgn="base" hangingPunct="1">
        <a:spcBef>
          <a:spcPct val="0"/>
        </a:spcBef>
        <a:spcAft>
          <a:spcPct val="0"/>
        </a:spcAft>
        <a:defRPr sz="3200" b="1">
          <a:solidFill>
            <a:schemeClr val="tx1"/>
          </a:solidFill>
          <a:latin typeface="Calibri" pitchFamily="34" charset="0"/>
          <a:ea typeface="ＭＳ Ｐゴシック" charset="0"/>
          <a:cs typeface="ＭＳ Ｐゴシック" charset="0"/>
        </a:defRPr>
      </a:lvl5pPr>
      <a:lvl6pPr marL="457200" algn="l" rtl="0" eaLnBrk="1" fontAlgn="base" hangingPunct="1">
        <a:spcBef>
          <a:spcPct val="0"/>
        </a:spcBef>
        <a:spcAft>
          <a:spcPct val="0"/>
        </a:spcAft>
        <a:defRPr sz="3200" b="1">
          <a:solidFill>
            <a:schemeClr val="tx1"/>
          </a:solidFill>
          <a:latin typeface="Calibri" pitchFamily="34" charset="0"/>
        </a:defRPr>
      </a:lvl6pPr>
      <a:lvl7pPr marL="914400" algn="l" rtl="0" eaLnBrk="1" fontAlgn="base" hangingPunct="1">
        <a:spcBef>
          <a:spcPct val="0"/>
        </a:spcBef>
        <a:spcAft>
          <a:spcPct val="0"/>
        </a:spcAft>
        <a:defRPr sz="3200" b="1">
          <a:solidFill>
            <a:schemeClr val="tx1"/>
          </a:solidFill>
          <a:latin typeface="Calibri" pitchFamily="34" charset="0"/>
        </a:defRPr>
      </a:lvl7pPr>
      <a:lvl8pPr marL="1371600" algn="l" rtl="0" eaLnBrk="1" fontAlgn="base" hangingPunct="1">
        <a:spcBef>
          <a:spcPct val="0"/>
        </a:spcBef>
        <a:spcAft>
          <a:spcPct val="0"/>
        </a:spcAft>
        <a:defRPr sz="3200" b="1">
          <a:solidFill>
            <a:schemeClr val="tx1"/>
          </a:solidFill>
          <a:latin typeface="Calibri" pitchFamily="34" charset="0"/>
        </a:defRPr>
      </a:lvl8pPr>
      <a:lvl9pPr marL="1828800" algn="l" rtl="0" eaLnBrk="1" fontAlgn="base" hangingPunct="1">
        <a:spcBef>
          <a:spcPct val="0"/>
        </a:spcBef>
        <a:spcAft>
          <a:spcPct val="0"/>
        </a:spcAft>
        <a:defRPr sz="3200" b="1">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2800" kern="1200">
          <a:solidFill>
            <a:schemeClr val="tx1"/>
          </a:solidFill>
          <a:latin typeface="Arial"/>
          <a:ea typeface="ＭＳ Ｐゴシック" charset="0"/>
          <a:cs typeface="Arial"/>
        </a:defRPr>
      </a:lvl1pPr>
      <a:lvl2pPr marL="742950" indent="-285750" algn="l" rtl="0" eaLnBrk="1" fontAlgn="base" hangingPunct="1">
        <a:spcBef>
          <a:spcPct val="20000"/>
        </a:spcBef>
        <a:spcAft>
          <a:spcPct val="0"/>
        </a:spcAft>
        <a:buFont typeface="Arial" charset="0"/>
        <a:buChar char="–"/>
        <a:defRPr sz="2400" kern="1200">
          <a:solidFill>
            <a:schemeClr val="tx1"/>
          </a:solidFill>
          <a:latin typeface="Arial"/>
          <a:ea typeface="ＭＳ Ｐゴシック" charset="0"/>
          <a:cs typeface="Arial"/>
        </a:defRPr>
      </a:lvl2pPr>
      <a:lvl3pPr marL="1143000" indent="-228600" algn="l" rtl="0" eaLnBrk="1" fontAlgn="base" hangingPunct="1">
        <a:spcBef>
          <a:spcPct val="20000"/>
        </a:spcBef>
        <a:spcAft>
          <a:spcPct val="0"/>
        </a:spcAft>
        <a:buFont typeface="Arial" charset="0"/>
        <a:buChar char="•"/>
        <a:defRPr sz="2000" kern="1200">
          <a:solidFill>
            <a:schemeClr val="tx1"/>
          </a:solidFill>
          <a:latin typeface="Arial"/>
          <a:ea typeface="ＭＳ Ｐゴシック" charset="0"/>
          <a:cs typeface="Arial"/>
        </a:defRPr>
      </a:lvl3pPr>
      <a:lvl4pPr marL="1600200" indent="-228600" algn="l" rtl="0" eaLnBrk="1" fontAlgn="base" hangingPunct="1">
        <a:spcBef>
          <a:spcPct val="20000"/>
        </a:spcBef>
        <a:spcAft>
          <a:spcPct val="0"/>
        </a:spcAft>
        <a:buFont typeface="Arial" charset="0"/>
        <a:buChar char="–"/>
        <a:defRPr sz="1800" kern="1200">
          <a:solidFill>
            <a:schemeClr val="tx1"/>
          </a:solidFill>
          <a:latin typeface="Arial"/>
          <a:ea typeface="ＭＳ Ｐゴシック" charset="0"/>
          <a:cs typeface="Arial"/>
        </a:defRPr>
      </a:lvl4pPr>
      <a:lvl5pPr marL="2057400" indent="-228600" algn="l" rtl="0" eaLnBrk="1" fontAlgn="base" hangingPunct="1">
        <a:spcBef>
          <a:spcPct val="20000"/>
        </a:spcBef>
        <a:spcAft>
          <a:spcPct val="0"/>
        </a:spcAft>
        <a:buFont typeface="Arial" charset="0"/>
        <a:buChar char="»"/>
        <a:defRPr sz="1600" kern="1200">
          <a:solidFill>
            <a:schemeClr val="tx1"/>
          </a:solidFill>
          <a:latin typeface="Arial"/>
          <a:ea typeface="ＭＳ Ｐゴシック" charset="0"/>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891490"/>
      </p:ext>
    </p:extLst>
  </p:cSld>
  <p:clrMap bg1="lt1" tx1="dk1" bg2="lt2" tx2="dk2" accent1="accent1" accent2="accent2" accent3="accent3" accent4="accent4" accent5="accent5" accent6="accent6" hlink="hlink" folHlink="folHlink"/>
  <p:sldLayoutIdLst>
    <p:sldLayoutId id="2147485625" r:id="rId1"/>
    <p:sldLayoutId id="2147485626" r:id="rId2"/>
    <p:sldLayoutId id="2147485627" r:id="rId3"/>
    <p:sldLayoutId id="2147485628" r:id="rId4"/>
    <p:sldLayoutId id="2147485629" r:id="rId5"/>
    <p:sldLayoutId id="2147485630" r:id="rId6"/>
    <p:sldLayoutId id="2147485631" r:id="rId7"/>
    <p:sldLayoutId id="2147485632" r:id="rId8"/>
    <p:sldLayoutId id="2147485633" r:id="rId9"/>
    <p:sldLayoutId id="2147485634" r:id="rId10"/>
    <p:sldLayoutId id="214748563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4082" name="Title Placeholder 1"/>
          <p:cNvSpPr>
            <a:spLocks noGrp="1"/>
          </p:cNvSpPr>
          <p:nvPr>
            <p:ph type="title"/>
          </p:nvPr>
        </p:nvSpPr>
        <p:spPr bwMode="auto">
          <a:xfrm>
            <a:off x="0" y="0"/>
            <a:ext cx="91440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74083" name="Text Placeholder 2"/>
          <p:cNvSpPr>
            <a:spLocks noGrp="1"/>
          </p:cNvSpPr>
          <p:nvPr>
            <p:ph type="body" idx="1"/>
          </p:nvPr>
        </p:nvSpPr>
        <p:spPr bwMode="auto">
          <a:xfrm>
            <a:off x="228600" y="914400"/>
            <a:ext cx="8686800" cy="552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0" y="6488113"/>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fld id="{B036D78A-1E37-5B42-95DC-BFAC45B0B0ED}" type="datetime1">
              <a:rPr lang="en-US"/>
              <a:pPr>
                <a:defRPr/>
              </a:pPr>
              <a:t>3/12/16</a:t>
            </a:fld>
            <a:endParaRPr lang="en-US"/>
          </a:p>
        </p:txBody>
      </p:sp>
      <p:sp>
        <p:nvSpPr>
          <p:cNvPr id="5" name="Footer Placeholder 4"/>
          <p:cNvSpPr>
            <a:spLocks noGrp="1"/>
          </p:cNvSpPr>
          <p:nvPr>
            <p:ph type="ftr" sz="quarter" idx="3"/>
          </p:nvPr>
        </p:nvSpPr>
        <p:spPr>
          <a:xfrm>
            <a:off x="3124200" y="6488113"/>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7010400" y="6488113"/>
            <a:ext cx="21336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Calibri"/>
                <a:ea typeface="+mn-ea"/>
                <a:cs typeface="+mn-cs"/>
              </a:defRPr>
            </a:lvl1pPr>
          </a:lstStyle>
          <a:p>
            <a:pPr>
              <a:defRPr/>
            </a:pPr>
            <a:fld id="{11949605-1987-924F-9E72-94902DD86B7C}" type="slidenum">
              <a:rPr lang="en-US"/>
              <a:pPr>
                <a:defRPr/>
              </a:pPr>
              <a:t>‹#›</a:t>
            </a:fld>
            <a:endParaRPr lang="en-US"/>
          </a:p>
        </p:txBody>
      </p:sp>
      <p:pic>
        <p:nvPicPr>
          <p:cNvPr id="174087" name="Picture 6"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6616700"/>
            <a:ext cx="10445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4687456"/>
      </p:ext>
    </p:extLst>
  </p:cSld>
  <p:clrMap bg1="lt1" tx1="dk1" bg2="lt2" tx2="dk2" accent1="accent1" accent2="accent2" accent3="accent3" accent4="accent4" accent5="accent5" accent6="accent6" hlink="hlink" folHlink="folHlink"/>
  <p:sldLayoutIdLst>
    <p:sldLayoutId id="2147485637" r:id="rId1"/>
    <p:sldLayoutId id="2147485638" r:id="rId2"/>
    <p:sldLayoutId id="2147485639" r:id="rId3"/>
    <p:sldLayoutId id="2147485640" r:id="rId4"/>
    <p:sldLayoutId id="2147485641" r:id="rId5"/>
    <p:sldLayoutId id="2147485642" r:id="rId6"/>
    <p:sldLayoutId id="2147485643" r:id="rId7"/>
    <p:sldLayoutId id="2147485644" r:id="rId8"/>
    <p:sldLayoutId id="2147485645" r:id="rId9"/>
    <p:sldLayoutId id="2147485646" r:id="rId10"/>
    <p:sldLayoutId id="2147485647" r:id="rId11"/>
  </p:sldLayoutIdLst>
  <p:timing>
    <p:tnLst>
      <p:par>
        <p:cTn xmlns:p14="http://schemas.microsoft.com/office/powerpoint/2010/main" id="1" dur="indefinite" restart="never" nodeType="tmRoot"/>
      </p:par>
    </p:tnLst>
  </p:timing>
  <p:hf hdr="0" ftr="0" dt="0"/>
  <p:txStyles>
    <p:titleStyle>
      <a:lvl1pPr algn="ctr" rtl="0" eaLnBrk="0" fontAlgn="base" hangingPunct="0">
        <a:spcBef>
          <a:spcPct val="0"/>
        </a:spcBef>
        <a:spcAft>
          <a:spcPct val="0"/>
        </a:spcAft>
        <a:defRPr sz="4000" kern="1200">
          <a:solidFill>
            <a:schemeClr val="tx1"/>
          </a:solidFill>
          <a:latin typeface="+mj-lt"/>
          <a:ea typeface="ＭＳ Ｐゴシック" charset="0"/>
          <a:cs typeface="ＭＳ Ｐゴシック" charset="0"/>
        </a:defRPr>
      </a:lvl1pPr>
      <a:lvl2pPr algn="ctr" rtl="0" eaLnBrk="0" fontAlgn="base" hangingPunct="0">
        <a:spcBef>
          <a:spcPct val="0"/>
        </a:spcBef>
        <a:spcAft>
          <a:spcPct val="0"/>
        </a:spcAft>
        <a:defRPr sz="4000">
          <a:solidFill>
            <a:schemeClr val="tx1"/>
          </a:solidFill>
          <a:latin typeface="Calibri" charset="0"/>
          <a:ea typeface="ＭＳ Ｐゴシック" charset="0"/>
          <a:cs typeface="ＭＳ Ｐゴシック" charset="0"/>
        </a:defRPr>
      </a:lvl2pPr>
      <a:lvl3pPr algn="ctr" rtl="0" eaLnBrk="0" fontAlgn="base" hangingPunct="0">
        <a:spcBef>
          <a:spcPct val="0"/>
        </a:spcBef>
        <a:spcAft>
          <a:spcPct val="0"/>
        </a:spcAft>
        <a:defRPr sz="4000">
          <a:solidFill>
            <a:schemeClr val="tx1"/>
          </a:solidFill>
          <a:latin typeface="Calibri" charset="0"/>
          <a:ea typeface="ＭＳ Ｐゴシック" charset="0"/>
          <a:cs typeface="ＭＳ Ｐゴシック" charset="0"/>
        </a:defRPr>
      </a:lvl3pPr>
      <a:lvl4pPr algn="ctr" rtl="0" eaLnBrk="0" fontAlgn="base" hangingPunct="0">
        <a:spcBef>
          <a:spcPct val="0"/>
        </a:spcBef>
        <a:spcAft>
          <a:spcPct val="0"/>
        </a:spcAft>
        <a:defRPr sz="4000">
          <a:solidFill>
            <a:schemeClr val="tx1"/>
          </a:solidFill>
          <a:latin typeface="Calibri" charset="0"/>
          <a:ea typeface="ＭＳ Ｐゴシック" charset="0"/>
          <a:cs typeface="ＭＳ Ｐゴシック" charset="0"/>
        </a:defRPr>
      </a:lvl4pPr>
      <a:lvl5pPr algn="ctr" rtl="0" eaLnBrk="0" fontAlgn="base" hangingPunct="0">
        <a:spcBef>
          <a:spcPct val="0"/>
        </a:spcBef>
        <a:spcAft>
          <a:spcPct val="0"/>
        </a:spcAft>
        <a:defRPr sz="4000">
          <a:solidFill>
            <a:schemeClr val="tx1"/>
          </a:solidFill>
          <a:latin typeface="Calibri" charset="0"/>
          <a:ea typeface="ＭＳ Ｐゴシック" charset="0"/>
          <a:cs typeface="ＭＳ Ｐゴシック" charset="0"/>
        </a:defRPr>
      </a:lvl5pPr>
      <a:lvl6pPr marL="457200" algn="ctr" rtl="0" fontAlgn="base">
        <a:spcBef>
          <a:spcPct val="0"/>
        </a:spcBef>
        <a:spcAft>
          <a:spcPct val="0"/>
        </a:spcAft>
        <a:defRPr sz="4000">
          <a:solidFill>
            <a:schemeClr val="tx1"/>
          </a:solidFill>
          <a:latin typeface="Calibri" charset="0"/>
          <a:ea typeface="ＭＳ Ｐゴシック" charset="0"/>
          <a:cs typeface="ＭＳ Ｐゴシック" charset="0"/>
        </a:defRPr>
      </a:lvl6pPr>
      <a:lvl7pPr marL="914400" algn="ctr" rtl="0" fontAlgn="base">
        <a:spcBef>
          <a:spcPct val="0"/>
        </a:spcBef>
        <a:spcAft>
          <a:spcPct val="0"/>
        </a:spcAft>
        <a:defRPr sz="4000">
          <a:solidFill>
            <a:schemeClr val="tx1"/>
          </a:solidFill>
          <a:latin typeface="Calibri" charset="0"/>
          <a:ea typeface="ＭＳ Ｐゴシック" charset="0"/>
          <a:cs typeface="ＭＳ Ｐゴシック" charset="0"/>
        </a:defRPr>
      </a:lvl7pPr>
      <a:lvl8pPr marL="1371600" algn="ctr" rtl="0" fontAlgn="base">
        <a:spcBef>
          <a:spcPct val="0"/>
        </a:spcBef>
        <a:spcAft>
          <a:spcPct val="0"/>
        </a:spcAft>
        <a:defRPr sz="4000">
          <a:solidFill>
            <a:schemeClr val="tx1"/>
          </a:solidFill>
          <a:latin typeface="Calibri" charset="0"/>
          <a:ea typeface="ＭＳ Ｐゴシック" charset="0"/>
          <a:cs typeface="ＭＳ Ｐゴシック" charset="0"/>
        </a:defRPr>
      </a:lvl8pPr>
      <a:lvl9pPr marL="1828800" algn="ctr" rtl="0" fontAlgn="base">
        <a:spcBef>
          <a:spcPct val="0"/>
        </a:spcBef>
        <a:spcAft>
          <a:spcPct val="0"/>
        </a:spcAft>
        <a:defRPr sz="4000">
          <a:solidFill>
            <a:schemeClr val="tx1"/>
          </a:solidFill>
          <a:latin typeface="Calibri" charset="0"/>
          <a:ea typeface="ＭＳ Ｐゴシック" charset="0"/>
          <a:cs typeface="ＭＳ Ｐゴシック" charset="0"/>
        </a:defRPr>
      </a:lvl9pPr>
    </p:titleStyle>
    <p:bodyStyle>
      <a:lvl1pPr marL="182563" indent="-182563" algn="l"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365125" indent="-228600" algn="l"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547688" indent="-182563"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73025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914400" indent="-182563"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FE23987C-ED10-9949-82B9-02E919180F44}"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2116642"/>
      </p:ext>
    </p:extLst>
  </p:cSld>
  <p:clrMap bg1="lt1" tx1="dk1" bg2="lt2" tx2="dk2" accent1="accent1" accent2="accent2" accent3="accent3" accent4="accent4" accent5="accent5" accent6="accent6" hlink="hlink" folHlink="folHlink"/>
  <p:sldLayoutIdLst>
    <p:sldLayoutId id="2147485650" r:id="rId1"/>
    <p:sldLayoutId id="2147485651" r:id="rId2"/>
    <p:sldLayoutId id="2147485652" r:id="rId3"/>
    <p:sldLayoutId id="2147485653" r:id="rId4"/>
    <p:sldLayoutId id="2147485654" r:id="rId5"/>
    <p:sldLayoutId id="2147485655" r:id="rId6"/>
    <p:sldLayoutId id="2147485656" r:id="rId7"/>
    <p:sldLayoutId id="2147485657" r:id="rId8"/>
    <p:sldLayoutId id="2147485658" r:id="rId9"/>
    <p:sldLayoutId id="2147485659" r:id="rId10"/>
    <p:sldLayoutId id="214748566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ED991CD4-E0D9-CF45-8BD5-E5CD63BE3B5B}"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366"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79388" y="6500813"/>
            <a:ext cx="1079500" cy="31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0450384"/>
      </p:ext>
    </p:extLst>
  </p:cSld>
  <p:clrMap bg1="lt1" tx1="dk1" bg2="lt2" tx2="dk2" accent1="accent1" accent2="accent2" accent3="accent3" accent4="accent4" accent5="accent5" accent6="accent6" hlink="hlink" folHlink="folHlink"/>
  <p:sldLayoutIdLst>
    <p:sldLayoutId id="2147485662" r:id="rId1"/>
    <p:sldLayoutId id="2147485663" r:id="rId2"/>
    <p:sldLayoutId id="2147485664" r:id="rId3"/>
    <p:sldLayoutId id="2147485665" r:id="rId4"/>
    <p:sldLayoutId id="2147485666" r:id="rId5"/>
    <p:sldLayoutId id="2147485667" r:id="rId6"/>
    <p:sldLayoutId id="2147485668" r:id="rId7"/>
    <p:sldLayoutId id="2147485669" r:id="rId8"/>
    <p:sldLayoutId id="2147485670" r:id="rId9"/>
    <p:sldLayoutId id="2147485671" r:id="rId10"/>
    <p:sldLayoutId id="2147485672" r:id="rId11"/>
    <p:sldLayoutId id="2147485673"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7394"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87395"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573CA38A-CF67-3C46-9ACF-C2BE30DFB388}"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87398"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87399"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pic>
        <p:nvPicPr>
          <p:cNvPr id="187400"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79388" y="6500813"/>
            <a:ext cx="1079500" cy="31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0859009"/>
      </p:ext>
    </p:extLst>
  </p:cSld>
  <p:clrMap bg1="lt1" tx1="dk1" bg2="lt2" tx2="dk2" accent1="accent1" accent2="accent2" accent3="accent3" accent4="accent4" accent5="accent5" accent6="accent6" hlink="hlink" folHlink="folHlink"/>
  <p:sldLayoutIdLst>
    <p:sldLayoutId id="2147485675" r:id="rId1"/>
    <p:sldLayoutId id="2147485676" r:id="rId2"/>
    <p:sldLayoutId id="2147485677" r:id="rId3"/>
    <p:sldLayoutId id="2147485678" r:id="rId4"/>
    <p:sldLayoutId id="2147485679" r:id="rId5"/>
    <p:sldLayoutId id="2147485680" r:id="rId6"/>
    <p:sldLayoutId id="2147485681" r:id="rId7"/>
    <p:sldLayoutId id="2147485682" r:id="rId8"/>
    <p:sldLayoutId id="2147485683" r:id="rId9"/>
    <p:sldLayoutId id="2147485684" r:id="rId10"/>
    <p:sldLayoutId id="2147485685" r:id="rId11"/>
    <p:sldLayoutId id="2147485686"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4" Type="http://schemas.openxmlformats.org/officeDocument/2006/relationships/hyperlink" Target="http://users.ece.cmu.edu/~omutlu/" TargetMode="External"/><Relationship Id="rId5" Type="http://schemas.openxmlformats.org/officeDocument/2006/relationships/image" Target="../media/image7.jpeg"/><Relationship Id="rId6"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05.xml"/><Relationship Id="rId2"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16.xml"/><Relationship Id="rId2" Type="http://schemas.openxmlformats.org/officeDocument/2006/relationships/notesSlide" Target="../notesSlides/notesSlide2.xml"/><Relationship Id="rId3" Type="http://schemas.openxmlformats.org/officeDocument/2006/relationships/hyperlink" Target="http://users.ece.cmu.edu/~omutlu/pub/dram-row-hammer_isca14.pdf"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4" Type="http://schemas.microsoft.com/office/2007/relationships/hdphoto" Target="../media/hdphoto1.wdp"/><Relationship Id="rId5" Type="http://schemas.openxmlformats.org/officeDocument/2006/relationships/hyperlink" Target="http://users.ece.cmu.edu/~omutlu/pub/dram-row-hammer_isca14.pdf" TargetMode="External"/><Relationship Id="rId1" Type="http://schemas.openxmlformats.org/officeDocument/2006/relationships/slideLayout" Target="../slideLayouts/slideLayout627.xml"/><Relationship Id="rId2"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3" Type="http://schemas.openxmlformats.org/officeDocument/2006/relationships/image" Target="../media/image13.jpg"/><Relationship Id="rId4" Type="http://schemas.openxmlformats.org/officeDocument/2006/relationships/image" Target="../media/image14.jpg"/><Relationship Id="rId1" Type="http://schemas.openxmlformats.org/officeDocument/2006/relationships/slideLayout" Target="../slideLayouts/slideLayout638.xml"/><Relationship Id="rId2"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4" Type="http://schemas.microsoft.com/office/2007/relationships/hdphoto" Target="../media/hdphoto1.wdp"/><Relationship Id="rId5" Type="http://schemas.openxmlformats.org/officeDocument/2006/relationships/image" Target="../media/image16.jpeg"/><Relationship Id="rId6" Type="http://schemas.openxmlformats.org/officeDocument/2006/relationships/hyperlink" Target="https://github.com/CMU-SAFARI/rowhammer" TargetMode="External"/><Relationship Id="rId1" Type="http://schemas.openxmlformats.org/officeDocument/2006/relationships/slideLayout" Target="../slideLayouts/slideLayout649.xml"/><Relationship Id="rId2"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60.xml"/><Relationship Id="rId2" Type="http://schemas.openxmlformats.org/officeDocument/2006/relationships/notesSlide" Target="../notesSlides/notesSlide6.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hyperlink" Target="http://googleprojectzero.blogspot.com/2015/03/exploiting-dram-rowhammer-bug-to-gain.html" TargetMode="External"/><Relationship Id="rId6" Type="http://schemas.openxmlformats.org/officeDocument/2006/relationships/hyperlink" Target="http://users.ece.cmu.edu/~omutlu/pub/dram-row-hammer_isca14.pdf" TargetMode="External"/><Relationship Id="rId1" Type="http://schemas.openxmlformats.org/officeDocument/2006/relationships/slideLayout" Target="../slideLayouts/slideLayout671.xml"/><Relationship Id="rId2" Type="http://schemas.openxmlformats.org/officeDocument/2006/relationships/image" Target="../media/image1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71.xml"/><Relationship Id="rId2" Type="http://schemas.openxmlformats.org/officeDocument/2006/relationships/hyperlink" Target="http://users.ece.cmu.edu/~omutlu/pub/dram-row-hammer_isca14.pdf" TargetMode="External"/><Relationship Id="rId3" Type="http://schemas.openxmlformats.org/officeDocument/2006/relationships/hyperlink" Target="http://googleprojectzero.blogspot.com/2015/03/exploiting-dram-rowhammer-bug-to-gain.html"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4" Type="http://schemas.openxmlformats.org/officeDocument/2006/relationships/image" Target="../media/image21.png"/><Relationship Id="rId5" Type="http://schemas.openxmlformats.org/officeDocument/2006/relationships/image" Target="../media/image22.png"/><Relationship Id="rId1" Type="http://schemas.openxmlformats.org/officeDocument/2006/relationships/slideLayout" Target="../slideLayouts/slideLayout671.xml"/><Relationship Id="rId2" Type="http://schemas.openxmlformats.org/officeDocument/2006/relationships/notesSlide" Target="../notesSlides/notesSlide7.xml"/></Relationships>
</file>

<file path=ppt/slides/_rels/slide13.xml.rels><?xml version="1.0" encoding="UTF-8" standalone="yes"?>
<Relationships xmlns="http://schemas.openxmlformats.org/package/2006/relationships"><Relationship Id="rId11" Type="http://schemas.openxmlformats.org/officeDocument/2006/relationships/hyperlink" Target="http://arxiv.org/abs/1507.06955" TargetMode="External"/><Relationship Id="rId12" Type="http://schemas.openxmlformats.org/officeDocument/2006/relationships/hyperlink" Target="https://github.com/IAIK/rowhammerjs" TargetMode="External"/><Relationship Id="rId1" Type="http://schemas.openxmlformats.org/officeDocument/2006/relationships/slideLayout" Target="../slideLayouts/slideLayout671.xml"/><Relationship Id="rId2" Type="http://schemas.openxmlformats.org/officeDocument/2006/relationships/hyperlink" Target="http://users.ece.cmu.edu/~omutlu/pub/dram-row-hammer_isca14.pdf" TargetMode="External"/><Relationship Id="rId3" Type="http://schemas.openxmlformats.org/officeDocument/2006/relationships/hyperlink" Target="http://cag.engr.uconn.edu/isca2014/" TargetMode="External"/><Relationship Id="rId4" Type="http://schemas.openxmlformats.org/officeDocument/2006/relationships/hyperlink" Target="http://users.ece.cmu.edu/~omutlu/pub/dram-row-hammer_kim_talk_isca14.pptx" TargetMode="External"/><Relationship Id="rId5" Type="http://schemas.openxmlformats.org/officeDocument/2006/relationships/hyperlink" Target="http://users.ece.cmu.edu/~omutlu/pub/dram-row-hammer_kim_talk_isca14.pdf" TargetMode="External"/><Relationship Id="rId6" Type="http://schemas.openxmlformats.org/officeDocument/2006/relationships/hyperlink" Target="http://users.ece.cmu.edu/~omutlu/pub/dram-row-hammer_kim_lightning-talk_isca14.pptx" TargetMode="External"/><Relationship Id="rId7" Type="http://schemas.openxmlformats.org/officeDocument/2006/relationships/hyperlink" Target="http://users.ece.cmu.edu/~omutlu/pub/dram-row-hammer_kim_lightning-talk_isca14.pdf" TargetMode="External"/><Relationship Id="rId8" Type="http://schemas.openxmlformats.org/officeDocument/2006/relationships/hyperlink" Target="https://github.com/CMU-SAFARI/rowhammer" TargetMode="External"/><Relationship Id="rId9" Type="http://schemas.openxmlformats.org/officeDocument/2006/relationships/hyperlink" Target="http://googleprojectzero.blogspot.com/2015/03/exploiting-dram-rowhammer-bug-to-gain.html" TargetMode="External"/><Relationship Id="rId10" Type="http://schemas.openxmlformats.org/officeDocument/2006/relationships/hyperlink" Target="https://github.com/google/rowhammer-test"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95.xml"/><Relationship Id="rId2" Type="http://schemas.openxmlformats.org/officeDocument/2006/relationships/notesSlide" Target="../notesSlides/notesSlide8.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4" Type="http://schemas.openxmlformats.org/officeDocument/2006/relationships/hyperlink" Target="http://users.ece.cmu.edu/~omutlu/pub/dram-retention-time-characterization_isca13.pdf" TargetMode="External"/><Relationship Id="rId5" Type="http://schemas.openxmlformats.org/officeDocument/2006/relationships/hyperlink" Target="http://users.ece.cmu.edu/~omutlu/pub/error-mitigation-for-intermittent-dram-failures_sigmetrics14.pdf" TargetMode="External"/><Relationship Id="rId6" Type="http://schemas.openxmlformats.org/officeDocument/2006/relationships/hyperlink" Target="http://users.ece.cmu.edu/~omutlu/pub/dram-row-hammer_isca14.pdf" TargetMode="External"/><Relationship Id="rId7" Type="http://schemas.openxmlformats.org/officeDocument/2006/relationships/hyperlink" Target="http://users.ece.cmu.edu/~omutlu/pub/adaptive-latency-dram_hpca15.pdf" TargetMode="External"/><Relationship Id="rId8" Type="http://schemas.openxmlformats.org/officeDocument/2006/relationships/hyperlink" Target="http://users.ece.cmu.edu/~omutlu/pub/avatar-dram-refresh_dsn15.pdf" TargetMode="External"/><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84.xml"/><Relationship Id="rId2" Type="http://schemas.openxmlformats.org/officeDocument/2006/relationships/notesSlide" Target="../notesSlides/notesSlide9.xml"/><Relationship Id="rId3" Type="http://schemas.openxmlformats.org/officeDocument/2006/relationships/hyperlink" Target="http://users.ece.cmu.edu/~omutlu/pub/dram-row-hammer_isca14.pdf"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6.jpg"/><Relationship Id="rId4" Type="http://schemas.openxmlformats.org/officeDocument/2006/relationships/image" Target="../media/image27.jpg"/><Relationship Id="rId1" Type="http://schemas.openxmlformats.org/officeDocument/2006/relationships/slideLayout" Target="../slideLayouts/slideLayout705.xml"/><Relationship Id="rId2" Type="http://schemas.openxmlformats.org/officeDocument/2006/relationships/notesSlide" Target="../notesSlides/notesSlide10.xml"/></Relationships>
</file>

<file path=ppt/slides/_rels/slide19.xml.rels><?xml version="1.0" encoding="UTF-8" standalone="yes"?>
<Relationships xmlns="http://schemas.openxmlformats.org/package/2006/relationships"><Relationship Id="rId3" Type="http://schemas.openxmlformats.org/officeDocument/2006/relationships/image" Target="../media/image28.jpg"/><Relationship Id="rId4" Type="http://schemas.openxmlformats.org/officeDocument/2006/relationships/image" Target="../media/image29.jpg"/><Relationship Id="rId1" Type="http://schemas.openxmlformats.org/officeDocument/2006/relationships/slideLayout" Target="../slideLayouts/slideLayout705.xml"/><Relationship Id="rId2" Type="http://schemas.openxmlformats.org/officeDocument/2006/relationships/notesSlide" Target="../notesSlides/notesSlide1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05.xml"/><Relationship Id="rId2" Type="http://schemas.openxmlformats.org/officeDocument/2006/relationships/notesSlide" Target="../notesSlides/notesSlide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16.xml"/><Relationship Id="rId2" Type="http://schemas.openxmlformats.org/officeDocument/2006/relationships/notesSlide" Target="../notesSlides/notesSlide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71.xml"/><Relationship Id="rId2" Type="http://schemas.openxmlformats.org/officeDocument/2006/relationships/hyperlink" Target="https://support.apple.com/en-gb/HT204934" TargetMode="External"/><Relationship Id="rId3" Type="http://schemas.openxmlformats.org/officeDocument/2006/relationships/image" Target="../media/image3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16.xml"/><Relationship Id="rId2" Type="http://schemas.openxmlformats.org/officeDocument/2006/relationships/notesSlide" Target="../notesSlides/notesSlide1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16.xml"/><Relationship Id="rId2" Type="http://schemas.openxmlformats.org/officeDocument/2006/relationships/notesSlide" Target="../notesSlides/notesSlide1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79.xml"/><Relationship Id="rId2" Type="http://schemas.openxmlformats.org/officeDocument/2006/relationships/image" Target="../media/image31.png"/><Relationship Id="rId3" Type="http://schemas.openxmlformats.org/officeDocument/2006/relationships/image" Target="../media/image3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8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83.xml"/><Relationship Id="rId2" Type="http://schemas.openxmlformats.org/officeDocument/2006/relationships/image" Target="../media/image3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83.xml"/><Relationship Id="rId2" Type="http://schemas.openxmlformats.org/officeDocument/2006/relationships/image" Target="../media/image3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83.xml"/><Relationship Id="rId2" Type="http://schemas.openxmlformats.org/officeDocument/2006/relationships/image" Target="../media/image3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8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83.xml"/><Relationship Id="rId2" Type="http://schemas.openxmlformats.org/officeDocument/2006/relationships/image" Target="../media/image36.png"/></Relationships>
</file>

<file path=ppt/slides/_rels/slide32.xml.rels><?xml version="1.0" encoding="UTF-8" standalone="yes"?>
<Relationships xmlns="http://schemas.openxmlformats.org/package/2006/relationships"><Relationship Id="rId3" Type="http://schemas.openxmlformats.org/officeDocument/2006/relationships/image" Target="../media/image37.png"/><Relationship Id="rId4" Type="http://schemas.openxmlformats.org/officeDocument/2006/relationships/image" Target="../media/image38.png"/><Relationship Id="rId1" Type="http://schemas.openxmlformats.org/officeDocument/2006/relationships/slideLayout" Target="../slideLayouts/slideLayout749.xml"/><Relationship Id="rId2" Type="http://schemas.openxmlformats.org/officeDocument/2006/relationships/notesSlide" Target="../notesSlides/notesSlide16.xml"/></Relationships>
</file>

<file path=ppt/slides/_rels/slide33.xml.rels><?xml version="1.0" encoding="UTF-8" standalone="yes"?>
<Relationships xmlns="http://schemas.openxmlformats.org/package/2006/relationships"><Relationship Id="rId3" Type="http://schemas.openxmlformats.org/officeDocument/2006/relationships/hyperlink" Target="http://2015.dsn.org/" TargetMode="External"/><Relationship Id="rId4" Type="http://schemas.openxmlformats.org/officeDocument/2006/relationships/hyperlink" Target="http://users.ece.cmu.edu/~omutlu/pub/avatar-dram-refresh_dsn15-talk.pptx" TargetMode="External"/><Relationship Id="rId5" Type="http://schemas.openxmlformats.org/officeDocument/2006/relationships/hyperlink" Target="http://users.ece.cmu.edu/~omutlu/pub/avatar-dram-refresh_dsn15-talk.pdf" TargetMode="External"/><Relationship Id="rId6" Type="http://schemas.openxmlformats.org/officeDocument/2006/relationships/image" Target="../media/image39.png"/><Relationship Id="rId1" Type="http://schemas.openxmlformats.org/officeDocument/2006/relationships/slideLayout" Target="../slideLayouts/slideLayout479.xml"/><Relationship Id="rId2" Type="http://schemas.openxmlformats.org/officeDocument/2006/relationships/hyperlink" Target="http://users.ece.cmu.edu/~omutlu/pub/avatar-dram-refresh_dsn15.pdf"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954.xml"/><Relationship Id="rId2" Type="http://schemas.openxmlformats.org/officeDocument/2006/relationships/notesSlide" Target="../notesSlides/notesSlide17.xml"/><Relationship Id="rId3" Type="http://schemas.openxmlformats.org/officeDocument/2006/relationships/image" Target="../media/image4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954.xml"/><Relationship Id="rId2" Type="http://schemas.openxmlformats.org/officeDocument/2006/relationships/notesSlide" Target="../notesSlides/notesSlide1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954.xml"/><Relationship Id="rId2" Type="http://schemas.openxmlformats.org/officeDocument/2006/relationships/notesSlide" Target="../notesSlides/notesSlide19.xml"/><Relationship Id="rId3" Type="http://schemas.openxmlformats.org/officeDocument/2006/relationships/image" Target="../media/image4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954.xml"/><Relationship Id="rId2" Type="http://schemas.openxmlformats.org/officeDocument/2006/relationships/chart" Target="../charts/chart1.xml"/></Relationships>
</file>

<file path=ppt/slides/_rels/slide38.xml.rels><?xml version="1.0" encoding="UTF-8" standalone="yes"?>
<Relationships xmlns="http://schemas.openxmlformats.org/package/2006/relationships"><Relationship Id="rId3" Type="http://schemas.openxmlformats.org/officeDocument/2006/relationships/hyperlink" Target="http://2015.dsn.org/" TargetMode="External"/><Relationship Id="rId4" Type="http://schemas.openxmlformats.org/officeDocument/2006/relationships/hyperlink" Target="http://users.ece.cmu.edu/~omutlu/pub/memory-errors-at-facebook_dsn15-talk.pptx" TargetMode="External"/><Relationship Id="rId5" Type="http://schemas.openxmlformats.org/officeDocument/2006/relationships/hyperlink" Target="http://users.ece.cmu.edu/~omutlu/pub/memory-errors-at-facebook_dsn15-talk.pdf" TargetMode="External"/><Relationship Id="rId6" Type="http://schemas.openxmlformats.org/officeDocument/2006/relationships/hyperlink" Target="https://www.ece.cmu.edu/~safari/tools/memerr/index.html" TargetMode="External"/><Relationship Id="rId7" Type="http://schemas.openxmlformats.org/officeDocument/2006/relationships/image" Target="../media/image42.png"/><Relationship Id="rId1" Type="http://schemas.openxmlformats.org/officeDocument/2006/relationships/slideLayout" Target="../slideLayouts/slideLayout479.xml"/><Relationship Id="rId2" Type="http://schemas.openxmlformats.org/officeDocument/2006/relationships/hyperlink" Target="http://users.ece.cmu.edu/~omutlu/pub/memory-errors-at-facebook_dsn15.pdf"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90.xml"/><Relationship Id="rId2" Type="http://schemas.openxmlformats.org/officeDocument/2006/relationships/image" Target="../media/image43.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4.png"/><Relationship Id="rId3" Type="http://schemas.openxmlformats.org/officeDocument/2006/relationships/image" Target="../media/image45.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71.xml"/></Relationships>
</file>

<file path=ppt/slides/_rels/slide42.xml.rels><?xml version="1.0" encoding="UTF-8" standalone="yes"?>
<Relationships xmlns="http://schemas.openxmlformats.org/package/2006/relationships"><Relationship Id="rId3" Type="http://schemas.openxmlformats.org/officeDocument/2006/relationships/chart" Target="../charts/chart2.xml"/><Relationship Id="rId4" Type="http://schemas.openxmlformats.org/officeDocument/2006/relationships/image" Target="../media/image46.jpeg"/><Relationship Id="rId1" Type="http://schemas.openxmlformats.org/officeDocument/2006/relationships/slideLayout" Target="../slideLayouts/slideLayout947.xml"/><Relationship Id="rId2" Type="http://schemas.openxmlformats.org/officeDocument/2006/relationships/notesSlide" Target="../notesSlides/notesSlide20.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90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906.xml"/><Relationship Id="rId2" Type="http://schemas.openxmlformats.org/officeDocument/2006/relationships/image" Target="../media/image47.png"/><Relationship Id="rId3" Type="http://schemas.openxmlformats.org/officeDocument/2006/relationships/image" Target="../media/image8.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906.xml"/><Relationship Id="rId2" Type="http://schemas.openxmlformats.org/officeDocument/2006/relationships/notesSlide" Target="../notesSlides/notesSlide21.xml"/><Relationship Id="rId3" Type="http://schemas.openxmlformats.org/officeDocument/2006/relationships/image" Target="../media/image48.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906.xml"/><Relationship Id="rId2" Type="http://schemas.openxmlformats.org/officeDocument/2006/relationships/image" Target="../media/image49.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906.xml"/><Relationship Id="rId2" Type="http://schemas.openxmlformats.org/officeDocument/2006/relationships/image" Target="../media/image50.png"/><Relationship Id="rId3" Type="http://schemas.openxmlformats.org/officeDocument/2006/relationships/image" Target="../media/image51.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906.xml"/><Relationship Id="rId2" Type="http://schemas.openxmlformats.org/officeDocument/2006/relationships/image" Target="../media/image49.jpeg"/><Relationship Id="rId3" Type="http://schemas.openxmlformats.org/officeDocument/2006/relationships/image" Target="../media/image8.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906.xml"/><Relationship Id="rId2" Type="http://schemas.openxmlformats.org/officeDocument/2006/relationships/image" Target="../media/image8.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906.xml"/><Relationship Id="rId2" Type="http://schemas.openxmlformats.org/officeDocument/2006/relationships/image" Target="../media/image52.png"/><Relationship Id="rId3" Type="http://schemas.openxmlformats.org/officeDocument/2006/relationships/image" Target="../media/image8.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906.xml"/><Relationship Id="rId2" Type="http://schemas.openxmlformats.org/officeDocument/2006/relationships/notesSlide" Target="../notesSlides/notesSlide22.xml"/><Relationship Id="rId3" Type="http://schemas.openxmlformats.org/officeDocument/2006/relationships/image" Target="../media/image8.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90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906.xml"/><Relationship Id="rId2" Type="http://schemas.openxmlformats.org/officeDocument/2006/relationships/image" Target="../media/image8.png"/></Relationships>
</file>

<file path=ppt/slides/_rels/slide54.xml.rels><?xml version="1.0" encoding="UTF-8" standalone="yes"?>
<Relationships xmlns="http://schemas.openxmlformats.org/package/2006/relationships"><Relationship Id="rId3" Type="http://schemas.openxmlformats.org/officeDocument/2006/relationships/image" Target="../media/image53.png"/><Relationship Id="rId4" Type="http://schemas.openxmlformats.org/officeDocument/2006/relationships/image" Target="../media/image8.png"/><Relationship Id="rId1" Type="http://schemas.openxmlformats.org/officeDocument/2006/relationships/slideLayout" Target="../slideLayouts/slideLayout906.xml"/><Relationship Id="rId2" Type="http://schemas.openxmlformats.org/officeDocument/2006/relationships/notesSlide" Target="../notesSlides/notesSlide23.xml"/></Relationships>
</file>

<file path=ppt/slides/_rels/slide55.xml.rels><?xml version="1.0" encoding="UTF-8" standalone="yes"?>
<Relationships xmlns="http://schemas.openxmlformats.org/package/2006/relationships"><Relationship Id="rId3" Type="http://schemas.openxmlformats.org/officeDocument/2006/relationships/hyperlink" Target="http://www.date-conference.com/" TargetMode="External"/><Relationship Id="rId4" Type="http://schemas.openxmlformats.org/officeDocument/2006/relationships/hyperlink" Target="http://users.ece.cmu.edu/~omutlu/pub/cai_date12_talk.ppt" TargetMode="External"/><Relationship Id="rId5" Type="http://schemas.openxmlformats.org/officeDocument/2006/relationships/image" Target="../media/image8.png"/><Relationship Id="rId6" Type="http://schemas.openxmlformats.org/officeDocument/2006/relationships/image" Target="../media/image54.png"/><Relationship Id="rId1" Type="http://schemas.openxmlformats.org/officeDocument/2006/relationships/slideLayout" Target="../slideLayouts/slideLayout906.xml"/><Relationship Id="rId2" Type="http://schemas.openxmlformats.org/officeDocument/2006/relationships/hyperlink" Target="http://users.ece.cmu.edu/~omutlu/pub/flash-error-patterns_date12.pdf" TargetMode="External"/></Relationships>
</file>

<file path=ppt/slides/_rels/slide56.xml.rels><?xml version="1.0" encoding="UTF-8" standalone="yes"?>
<Relationships xmlns="http://schemas.openxmlformats.org/package/2006/relationships"><Relationship Id="rId3" Type="http://schemas.openxmlformats.org/officeDocument/2006/relationships/hyperlink" Target="http://www.iccd-conf.com/" TargetMode="External"/><Relationship Id="rId4" Type="http://schemas.openxmlformats.org/officeDocument/2006/relationships/hyperlink" Target="http://users.ece.cmu.edu/~omutlu/pub/mutlu_iccd12_talk.ppt" TargetMode="External"/><Relationship Id="rId5" Type="http://schemas.openxmlformats.org/officeDocument/2006/relationships/hyperlink" Target="http://users.ece.cmu.edu/~omutlu/pub/mutlu_iccd12_talk.pdf" TargetMode="External"/><Relationship Id="rId6" Type="http://schemas.openxmlformats.org/officeDocument/2006/relationships/image" Target="../media/image8.png"/><Relationship Id="rId7" Type="http://schemas.openxmlformats.org/officeDocument/2006/relationships/image" Target="../media/image55.png"/><Relationship Id="rId1" Type="http://schemas.openxmlformats.org/officeDocument/2006/relationships/slideLayout" Target="../slideLayouts/slideLayout906.xml"/><Relationship Id="rId2" Type="http://schemas.openxmlformats.org/officeDocument/2006/relationships/hyperlink" Target="http://users.ece.cmu.edu/~omutlu/pub/flash-correct-and-refresh_iccd12.pdf" TargetMode="External"/></Relationships>
</file>

<file path=ppt/slides/_rels/slide57.xml.rels><?xml version="1.0" encoding="UTF-8" standalone="yes"?>
<Relationships xmlns="http://schemas.openxmlformats.org/package/2006/relationships"><Relationship Id="rId3" Type="http://schemas.openxmlformats.org/officeDocument/2006/relationships/hyperlink" Target="http://www.date-conference.com/" TargetMode="External"/><Relationship Id="rId4" Type="http://schemas.openxmlformats.org/officeDocument/2006/relationships/hyperlink" Target="http://users.ece.cmu.edu/~omutlu/pub/cai_date13_talk.ppt" TargetMode="External"/><Relationship Id="rId5" Type="http://schemas.openxmlformats.org/officeDocument/2006/relationships/image" Target="../media/image56.png"/><Relationship Id="rId1" Type="http://schemas.openxmlformats.org/officeDocument/2006/relationships/slideLayout" Target="../slideLayouts/slideLayout906.xml"/><Relationship Id="rId2" Type="http://schemas.openxmlformats.org/officeDocument/2006/relationships/hyperlink" Target="http://users.ece.cmu.edu/~omutlu/pub/flash-memory-voltage-characterization_date13.pdf" TargetMode="External"/></Relationships>
</file>

<file path=ppt/slides/_rels/slide58.xml.rels><?xml version="1.0" encoding="UTF-8" standalone="yes"?>
<Relationships xmlns="http://schemas.openxmlformats.org/package/2006/relationships"><Relationship Id="rId3" Type="http://schemas.openxmlformats.org/officeDocument/2006/relationships/hyperlink" Target="http://www.iccd-conf.com/" TargetMode="External"/><Relationship Id="rId4" Type="http://schemas.openxmlformats.org/officeDocument/2006/relationships/hyperlink" Target="http://users.ece.cmu.edu/~omutlu/pub/cai_iccd13_talk.pptx" TargetMode="External"/><Relationship Id="rId5" Type="http://schemas.openxmlformats.org/officeDocument/2006/relationships/hyperlink" Target="http://users.ece.cmu.edu/~omutlu/pub/cai_iccd13_talk.pdf" TargetMode="External"/><Relationship Id="rId6" Type="http://schemas.openxmlformats.org/officeDocument/2006/relationships/hyperlink" Target="http://users.ece.cmu.edu/~omutlu/pub/cai_iccd13_lightning-talk.pdf" TargetMode="External"/><Relationship Id="rId7" Type="http://schemas.openxmlformats.org/officeDocument/2006/relationships/image" Target="../media/image8.png"/><Relationship Id="rId8" Type="http://schemas.openxmlformats.org/officeDocument/2006/relationships/image" Target="../media/image57.png"/><Relationship Id="rId1" Type="http://schemas.openxmlformats.org/officeDocument/2006/relationships/slideLayout" Target="../slideLayouts/slideLayout906.xml"/><Relationship Id="rId2" Type="http://schemas.openxmlformats.org/officeDocument/2006/relationships/hyperlink" Target="http://users.ece.cmu.edu/~omutlu/pub/flash-programming-interference_iccd13.pdf" TargetMode="External"/></Relationships>
</file>

<file path=ppt/slides/_rels/slide59.xml.rels><?xml version="1.0" encoding="UTF-8" standalone="yes"?>
<Relationships xmlns="http://schemas.openxmlformats.org/package/2006/relationships"><Relationship Id="rId3" Type="http://schemas.openxmlformats.org/officeDocument/2006/relationships/hyperlink" Target="http://www.sigmetrics.org/sigmetrics2014/" TargetMode="External"/><Relationship Id="rId4" Type="http://schemas.openxmlformats.org/officeDocument/2006/relationships/hyperlink" Target="http://users.ece.cmu.edu/~omutlu/pub/neighbor-assisted-error-correction-in-flash_cai_sigmetrics14-talk.ppt" TargetMode="External"/><Relationship Id="rId5" Type="http://schemas.openxmlformats.org/officeDocument/2006/relationships/hyperlink" Target="http://users.ece.cmu.edu/~omutlu/pub/neighbor-assisted-error-correction-in-flash_cai_sigmetrics14-talk.pdf" TargetMode="External"/><Relationship Id="rId6" Type="http://schemas.openxmlformats.org/officeDocument/2006/relationships/image" Target="../media/image8.png"/><Relationship Id="rId7" Type="http://schemas.openxmlformats.org/officeDocument/2006/relationships/image" Target="../media/image58.png"/><Relationship Id="rId1" Type="http://schemas.openxmlformats.org/officeDocument/2006/relationships/slideLayout" Target="../slideLayouts/slideLayout906.xml"/><Relationship Id="rId2" Type="http://schemas.openxmlformats.org/officeDocument/2006/relationships/hyperlink" Target="http://users.ece.cmu.edu/~omutlu/pub/neighbor-assisted-error-correction-in-flash_sigmetrics14.pdf" TargetMode="External"/></Relationships>
</file>

<file path=ppt/slides/_rels/slide60.xml.rels><?xml version="1.0" encoding="UTF-8" standalone="yes"?>
<Relationships xmlns="http://schemas.openxmlformats.org/package/2006/relationships"><Relationship Id="rId3" Type="http://schemas.openxmlformats.org/officeDocument/2006/relationships/hyperlink" Target="http://darksilicon.org/hpca/" TargetMode="External"/><Relationship Id="rId4" Type="http://schemas.openxmlformats.org/officeDocument/2006/relationships/hyperlink" Target="http://users.ece.cmu.edu/~omutlu/pub/flash-memory-data-retention_yixin_hpca15-talk.pptx" TargetMode="External"/><Relationship Id="rId5" Type="http://schemas.openxmlformats.org/officeDocument/2006/relationships/hyperlink" Target="http://users.ece.cmu.edu/~omutlu/pub/flash-memory-data-retention_yixin_hpca15-talk.pdf" TargetMode="External"/><Relationship Id="rId6" Type="http://schemas.openxmlformats.org/officeDocument/2006/relationships/image" Target="../media/image8.png"/><Relationship Id="rId7" Type="http://schemas.openxmlformats.org/officeDocument/2006/relationships/image" Target="../media/image59.png"/><Relationship Id="rId1" Type="http://schemas.openxmlformats.org/officeDocument/2006/relationships/slideLayout" Target="../slideLayouts/slideLayout906.xml"/><Relationship Id="rId2" Type="http://schemas.openxmlformats.org/officeDocument/2006/relationships/hyperlink" Target="http://users.ece.cmu.edu/~omutlu/pub/flash-memory-data-retention_hpca15.pdf" TargetMode="Externa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90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916.xml"/><Relationship Id="rId2" Type="http://schemas.openxmlformats.org/officeDocument/2006/relationships/notesSlide" Target="../notesSlides/notesSlide24.xml"/></Relationships>
</file>

<file path=ppt/slides/_rels/slide63.xml.rels><?xml version="1.0" encoding="UTF-8" standalone="yes"?>
<Relationships xmlns="http://schemas.openxmlformats.org/package/2006/relationships"><Relationship Id="rId3" Type="http://schemas.openxmlformats.org/officeDocument/2006/relationships/hyperlink" Target="http://2015.dsn.org/" TargetMode="External"/><Relationship Id="rId4" Type="http://schemas.openxmlformats.org/officeDocument/2006/relationships/image" Target="../media/image8.png"/><Relationship Id="rId1" Type="http://schemas.openxmlformats.org/officeDocument/2006/relationships/slideLayout" Target="../slideLayouts/slideLayout967.xml"/><Relationship Id="rId2" Type="http://schemas.openxmlformats.org/officeDocument/2006/relationships/hyperlink" Target="http://users.ece.cmu.edu/~omutlu/pub/flash-read-disturb-errors_dsn15.pdf" TargetMode="External"/></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25.xml"/><Relationship Id="rId4" Type="http://schemas.openxmlformats.org/officeDocument/2006/relationships/image" Target="../media/image8.png"/><Relationship Id="rId1" Type="http://schemas.openxmlformats.org/officeDocument/2006/relationships/tags" Target="../tags/tag1.xml"/><Relationship Id="rId2" Type="http://schemas.openxmlformats.org/officeDocument/2006/relationships/slideLayout" Target="../slideLayouts/slideLayout978.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978.xml"/><Relationship Id="rId2" Type="http://schemas.openxmlformats.org/officeDocument/2006/relationships/notesSlide" Target="../notesSlides/notesSlide26.xml"/><Relationship Id="rId3" Type="http://schemas.openxmlformats.org/officeDocument/2006/relationships/image" Target="../media/image8.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978.xml"/><Relationship Id="rId2" Type="http://schemas.openxmlformats.org/officeDocument/2006/relationships/notesSlide" Target="../notesSlides/notesSlide27.xml"/><Relationship Id="rId3" Type="http://schemas.openxmlformats.org/officeDocument/2006/relationships/image" Target="../media/image8.png"/></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28.xml"/><Relationship Id="rId4" Type="http://schemas.openxmlformats.org/officeDocument/2006/relationships/image" Target="../media/image60.jpeg"/><Relationship Id="rId1" Type="http://schemas.openxmlformats.org/officeDocument/2006/relationships/tags" Target="../tags/tag2.xml"/><Relationship Id="rId2" Type="http://schemas.openxmlformats.org/officeDocument/2006/relationships/slideLayout" Target="../slideLayouts/slideLayout982.xml"/></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29.xml"/><Relationship Id="rId4" Type="http://schemas.openxmlformats.org/officeDocument/2006/relationships/image" Target="../media/image8.png"/><Relationship Id="rId1" Type="http://schemas.openxmlformats.org/officeDocument/2006/relationships/tags" Target="../tags/tag3.xml"/><Relationship Id="rId2" Type="http://schemas.openxmlformats.org/officeDocument/2006/relationships/slideLayout" Target="../slideLayouts/slideLayout982.xml"/></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30.xml"/><Relationship Id="rId4" Type="http://schemas.openxmlformats.org/officeDocument/2006/relationships/image" Target="../media/image8.png"/><Relationship Id="rId1" Type="http://schemas.openxmlformats.org/officeDocument/2006/relationships/tags" Target="../tags/tag4.xml"/><Relationship Id="rId2" Type="http://schemas.openxmlformats.org/officeDocument/2006/relationships/slideLayout" Target="../slideLayouts/slideLayout98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982.xml"/><Relationship Id="rId2" Type="http://schemas.openxmlformats.org/officeDocument/2006/relationships/notesSlide" Target="../notesSlides/notesSlide31.xml"/><Relationship Id="rId3" Type="http://schemas.openxmlformats.org/officeDocument/2006/relationships/image" Target="../media/image8.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982.xml"/><Relationship Id="rId2" Type="http://schemas.openxmlformats.org/officeDocument/2006/relationships/notesSlide" Target="../notesSlides/notesSlide32.xml"/><Relationship Id="rId3" Type="http://schemas.openxmlformats.org/officeDocument/2006/relationships/image" Target="../media/image8.png"/></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33.xml"/><Relationship Id="rId4" Type="http://schemas.openxmlformats.org/officeDocument/2006/relationships/image" Target="../media/image8.png"/><Relationship Id="rId1" Type="http://schemas.openxmlformats.org/officeDocument/2006/relationships/tags" Target="../tags/tag5.xml"/><Relationship Id="rId2" Type="http://schemas.openxmlformats.org/officeDocument/2006/relationships/slideLayout" Target="../slideLayouts/slideLayout982.xml"/></Relationships>
</file>

<file path=ppt/slides/_rels/slide73.xml.rels><?xml version="1.0" encoding="UTF-8" standalone="yes"?>
<Relationships xmlns="http://schemas.openxmlformats.org/package/2006/relationships"><Relationship Id="rId1" Type="http://schemas.openxmlformats.org/officeDocument/2006/relationships/tags" Target="../tags/tag6.xml"/><Relationship Id="rId2" Type="http://schemas.openxmlformats.org/officeDocument/2006/relationships/slideLayout" Target="../slideLayouts/slideLayout982.xml"/><Relationship Id="rId3" Type="http://schemas.openxmlformats.org/officeDocument/2006/relationships/notesSlide" Target="../notesSlides/notesSlide34.xml"/></Relationships>
</file>

<file path=ppt/slides/_rels/slide74.xml.rels><?xml version="1.0" encoding="UTF-8" standalone="yes"?>
<Relationships xmlns="http://schemas.openxmlformats.org/package/2006/relationships"><Relationship Id="rId1" Type="http://schemas.openxmlformats.org/officeDocument/2006/relationships/tags" Target="../tags/tag7.xml"/><Relationship Id="rId2" Type="http://schemas.openxmlformats.org/officeDocument/2006/relationships/slideLayout" Target="../slideLayouts/slideLayout982.xml"/><Relationship Id="rId3" Type="http://schemas.openxmlformats.org/officeDocument/2006/relationships/notesSlide" Target="../notesSlides/notesSlide35.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977.xml"/><Relationship Id="rId2" Type="http://schemas.openxmlformats.org/officeDocument/2006/relationships/notesSlide" Target="../notesSlides/notesSlide36.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978.xml"/><Relationship Id="rId2" Type="http://schemas.openxmlformats.org/officeDocument/2006/relationships/notesSlide" Target="../notesSlides/notesSlide37.xml"/><Relationship Id="rId3" Type="http://schemas.openxmlformats.org/officeDocument/2006/relationships/image" Target="../media/image8.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978.xml"/><Relationship Id="rId2" Type="http://schemas.openxmlformats.org/officeDocument/2006/relationships/image" Target="../media/image61.png"/><Relationship Id="rId3" Type="http://schemas.openxmlformats.org/officeDocument/2006/relationships/image" Target="../media/image8.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978.xml"/><Relationship Id="rId2" Type="http://schemas.openxmlformats.org/officeDocument/2006/relationships/image" Target="../media/image52.png"/><Relationship Id="rId3" Type="http://schemas.openxmlformats.org/officeDocument/2006/relationships/image" Target="../media/image8.png"/></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38.xml"/><Relationship Id="rId4" Type="http://schemas.openxmlformats.org/officeDocument/2006/relationships/image" Target="../media/image62.png"/><Relationship Id="rId1" Type="http://schemas.openxmlformats.org/officeDocument/2006/relationships/tags" Target="../tags/tag8.xml"/><Relationship Id="rId2" Type="http://schemas.openxmlformats.org/officeDocument/2006/relationships/slideLayout" Target="../slideLayouts/slideLayout98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978.xml"/><Relationship Id="rId2" Type="http://schemas.openxmlformats.org/officeDocument/2006/relationships/notesSlide" Target="../notesSlides/notesSlide39.xml"/></Relationships>
</file>

<file path=ppt/slides/_rels/slide81.xml.rels><?xml version="1.0" encoding="UTF-8" standalone="yes"?>
<Relationships xmlns="http://schemas.openxmlformats.org/package/2006/relationships"><Relationship Id="rId3" Type="http://schemas.openxmlformats.org/officeDocument/2006/relationships/notesSlide" Target="../notesSlides/notesSlide40.xml"/><Relationship Id="rId4" Type="http://schemas.openxmlformats.org/officeDocument/2006/relationships/oleObject" Target="../embeddings/Microsoft_Excel_97_-_2004_Worksheet1.xls"/><Relationship Id="rId5" Type="http://schemas.openxmlformats.org/officeDocument/2006/relationships/image" Target="../media/image63.png"/><Relationship Id="rId6" Type="http://schemas.openxmlformats.org/officeDocument/2006/relationships/image" Target="../media/image64.png"/><Relationship Id="rId1" Type="http://schemas.openxmlformats.org/officeDocument/2006/relationships/vmlDrawing" Target="../drawings/vmlDrawing1.vml"/><Relationship Id="rId2" Type="http://schemas.openxmlformats.org/officeDocument/2006/relationships/slideLayout" Target="../slideLayouts/slideLayout98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978.xml"/><Relationship Id="rId2" Type="http://schemas.openxmlformats.org/officeDocument/2006/relationships/notesSlide" Target="../notesSlides/notesSlide41.xml"/><Relationship Id="rId3" Type="http://schemas.openxmlformats.org/officeDocument/2006/relationships/image" Target="../media/image8.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978.xml"/><Relationship Id="rId2" Type="http://schemas.openxmlformats.org/officeDocument/2006/relationships/notesSlide" Target="../notesSlides/notesSlide4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982.xml"/><Relationship Id="rId2" Type="http://schemas.openxmlformats.org/officeDocument/2006/relationships/notesSlide" Target="../notesSlides/notesSlide4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982.xml"/><Relationship Id="rId2" Type="http://schemas.openxmlformats.org/officeDocument/2006/relationships/notesSlide" Target="../notesSlides/notesSlide44.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982.xml"/><Relationship Id="rId2" Type="http://schemas.openxmlformats.org/officeDocument/2006/relationships/notesSlide" Target="../notesSlides/notesSlide45.xml"/><Relationship Id="rId3" Type="http://schemas.openxmlformats.org/officeDocument/2006/relationships/image" Target="../media/image65.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978.xml"/><Relationship Id="rId2" Type="http://schemas.openxmlformats.org/officeDocument/2006/relationships/notesSlide" Target="../notesSlides/notesSlide46.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978.xml"/><Relationship Id="rId2" Type="http://schemas.openxmlformats.org/officeDocument/2006/relationships/notesSlide" Target="../notesSlides/notesSlide47.xml"/><Relationship Id="rId3" Type="http://schemas.openxmlformats.org/officeDocument/2006/relationships/image" Target="../media/image8.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978.xml"/><Relationship Id="rId2" Type="http://schemas.openxmlformats.org/officeDocument/2006/relationships/notesSlide" Target="../notesSlides/notesSlide48.xml"/><Relationship Id="rId3" Type="http://schemas.openxmlformats.org/officeDocument/2006/relationships/image" Target="../media/image8.png"/></Relationships>
</file>

<file path=ppt/slides/_rels/slide90.xml.rels><?xml version="1.0" encoding="UTF-8" standalone="yes"?>
<Relationships xmlns="http://schemas.openxmlformats.org/package/2006/relationships"><Relationship Id="rId3" Type="http://schemas.openxmlformats.org/officeDocument/2006/relationships/notesSlide" Target="../notesSlides/notesSlide49.xml"/><Relationship Id="rId4" Type="http://schemas.openxmlformats.org/officeDocument/2006/relationships/oleObject" Target="../embeddings/Microsoft_Excel_97_-_2004_Worksheet2.xls"/><Relationship Id="rId5" Type="http://schemas.openxmlformats.org/officeDocument/2006/relationships/image" Target="../media/image66.png"/><Relationship Id="rId1" Type="http://schemas.openxmlformats.org/officeDocument/2006/relationships/vmlDrawing" Target="../drawings/vmlDrawing2.vml"/><Relationship Id="rId2" Type="http://schemas.openxmlformats.org/officeDocument/2006/relationships/slideLayout" Target="../slideLayouts/slideLayout98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978.xml"/><Relationship Id="rId2" Type="http://schemas.openxmlformats.org/officeDocument/2006/relationships/notesSlide" Target="../notesSlides/notesSlide50.xml"/><Relationship Id="rId3" Type="http://schemas.openxmlformats.org/officeDocument/2006/relationships/image" Target="../media/image8.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982.xml"/><Relationship Id="rId2" Type="http://schemas.openxmlformats.org/officeDocument/2006/relationships/notesSlide" Target="../notesSlides/notesSlide51.xml"/><Relationship Id="rId3" Type="http://schemas.openxmlformats.org/officeDocument/2006/relationships/image" Target="../media/image8.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982.xml"/><Relationship Id="rId2" Type="http://schemas.openxmlformats.org/officeDocument/2006/relationships/notesSlide" Target="../notesSlides/notesSlide5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978.xml"/><Relationship Id="rId2" Type="http://schemas.openxmlformats.org/officeDocument/2006/relationships/notesSlide" Target="../notesSlides/notesSlide53.xml"/></Relationships>
</file>

<file path=ppt/slides/_rels/slide95.xml.rels><?xml version="1.0" encoding="UTF-8" standalone="yes"?>
<Relationships xmlns="http://schemas.openxmlformats.org/package/2006/relationships"><Relationship Id="rId3" Type="http://schemas.openxmlformats.org/officeDocument/2006/relationships/image" Target="../media/image67.png"/><Relationship Id="rId4" Type="http://schemas.openxmlformats.org/officeDocument/2006/relationships/image" Target="../media/image8.png"/><Relationship Id="rId1" Type="http://schemas.openxmlformats.org/officeDocument/2006/relationships/slideLayout" Target="../slideLayouts/slideLayout982.xml"/><Relationship Id="rId2" Type="http://schemas.openxmlformats.org/officeDocument/2006/relationships/notesSlide" Target="../notesSlides/notesSlide54.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978.xml"/><Relationship Id="rId2" Type="http://schemas.openxmlformats.org/officeDocument/2006/relationships/notesSlide" Target="../notesSlides/notesSlide55.xml"/><Relationship Id="rId3" Type="http://schemas.openxmlformats.org/officeDocument/2006/relationships/image" Target="../media/image8.png"/></Relationships>
</file>

<file path=ppt/slides/_rels/slide97.xml.rels><?xml version="1.0" encoding="UTF-8" standalone="yes"?>
<Relationships xmlns="http://schemas.openxmlformats.org/package/2006/relationships"><Relationship Id="rId3" Type="http://schemas.openxmlformats.org/officeDocument/2006/relationships/notesSlide" Target="../notesSlides/notesSlide56.xml"/><Relationship Id="rId4" Type="http://schemas.openxmlformats.org/officeDocument/2006/relationships/image" Target="../media/image8.png"/><Relationship Id="rId1" Type="http://schemas.openxmlformats.org/officeDocument/2006/relationships/tags" Target="../tags/tag9.xml"/><Relationship Id="rId2" Type="http://schemas.openxmlformats.org/officeDocument/2006/relationships/slideLayout" Target="../slideLayouts/slideLayout978.xml"/></Relationships>
</file>

<file path=ppt/slides/_rels/slide98.xml.rels><?xml version="1.0" encoding="UTF-8" standalone="yes"?>
<Relationships xmlns="http://schemas.openxmlformats.org/package/2006/relationships"><Relationship Id="rId3" Type="http://schemas.openxmlformats.org/officeDocument/2006/relationships/hyperlink" Target="http://2015.dsn.org/" TargetMode="External"/><Relationship Id="rId4" Type="http://schemas.openxmlformats.org/officeDocument/2006/relationships/image" Target="../media/image8.png"/><Relationship Id="rId5" Type="http://schemas.openxmlformats.org/officeDocument/2006/relationships/image" Target="../media/image68.png"/><Relationship Id="rId1" Type="http://schemas.openxmlformats.org/officeDocument/2006/relationships/slideLayout" Target="../slideLayouts/slideLayout917.xml"/><Relationship Id="rId2" Type="http://schemas.openxmlformats.org/officeDocument/2006/relationships/hyperlink" Target="http://users.ece.cmu.edu/~omutlu/pub/flash-read-disturb-errors_dsn15.pdf" TargetMode="External"/></Relationships>
</file>

<file path=ppt/slides/_rels/slide99.xml.rels><?xml version="1.0" encoding="UTF-8" standalone="yes"?>
<Relationships xmlns="http://schemas.openxmlformats.org/package/2006/relationships"><Relationship Id="rId3" Type="http://schemas.openxmlformats.org/officeDocument/2006/relationships/hyperlink" Target="http://www.sigmetrics.org/sigmetrics2015/" TargetMode="External"/><Relationship Id="rId4" Type="http://schemas.openxmlformats.org/officeDocument/2006/relationships/hyperlink" Target="http://users.ece.cmu.edu/~omutlu/pub/flash-memory-failures-in-the-field-at-facebook_sigmetrics15-talk.pptx" TargetMode="External"/><Relationship Id="rId5" Type="http://schemas.openxmlformats.org/officeDocument/2006/relationships/hyperlink" Target="http://users.ece.cmu.edu/~omutlu/pub/flash-memory-failures-in-the-field-at-facebook_sigmetrics15-talk.pdf" TargetMode="External"/><Relationship Id="rId6" Type="http://schemas.openxmlformats.org/officeDocument/2006/relationships/hyperlink" Target="http://www.zdnet.com/article/facebooks-ssd-experience/" TargetMode="External"/><Relationship Id="rId7" Type="http://schemas.openxmlformats.org/officeDocument/2006/relationships/hyperlink" Target="http://www.theregister.co.uk/2015/06/22/facebook_reveals_ssd_failure_rate_trough/" TargetMode="External"/><Relationship Id="rId8" Type="http://schemas.openxmlformats.org/officeDocument/2006/relationships/hyperlink" Target="http://www.techspot.com/news/61090-researchers-publish-first-large-scale-field-ssd-reliability.html" TargetMode="External"/><Relationship Id="rId9" Type="http://schemas.openxmlformats.org/officeDocument/2006/relationships/hyperlink" Target="http://techreport.com/news/28519/facebook-ssd-reliability-study-shows-early-burnouts" TargetMode="External"/><Relationship Id="rId10" Type="http://schemas.openxmlformats.org/officeDocument/2006/relationships/image" Target="../media/image69.png"/><Relationship Id="rId1" Type="http://schemas.openxmlformats.org/officeDocument/2006/relationships/slideLayout" Target="../slideLayouts/slideLayout917.xml"/><Relationship Id="rId2" Type="http://schemas.openxmlformats.org/officeDocument/2006/relationships/hyperlink" Target="http://users.ece.cmu.edu/~omutlu/pub/flash-memory-failures-in-the-field-at-facebook_sigmetrics15.pdf" TargetMode="Externa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928.xml"/><Relationship Id="rId2" Type="http://schemas.openxmlformats.org/officeDocument/2006/relationships/image" Target="../media/image70.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928.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906.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906.xml"/></Relationships>
</file>

<file path=ppt/slides/_rels/slide104.xml.rels><?xml version="1.0" encoding="UTF-8" standalone="yes"?>
<Relationships xmlns="http://schemas.openxmlformats.org/package/2006/relationships"><Relationship Id="rId3" Type="http://schemas.openxmlformats.org/officeDocument/2006/relationships/hyperlink" Target="mailto:omutlu@gmail.com" TargetMode="External"/><Relationship Id="rId4" Type="http://schemas.openxmlformats.org/officeDocument/2006/relationships/hyperlink" Target="http://users.ece.cmu.edu/~omutlu/" TargetMode="External"/><Relationship Id="rId5" Type="http://schemas.openxmlformats.org/officeDocument/2006/relationships/image" Target="../media/image7.jpeg"/><Relationship Id="rId6" Type="http://schemas.openxmlformats.org/officeDocument/2006/relationships/image" Target="../media/image1.png"/><Relationship Id="rId1" Type="http://schemas.openxmlformats.org/officeDocument/2006/relationships/slideLayout" Target="../slideLayouts/slideLayout905.xml"/><Relationship Id="rId2" Type="http://schemas.openxmlformats.org/officeDocument/2006/relationships/notesSlide" Target="../notesSlides/notesSlide5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9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906.xml"/><Relationship Id="rId2" Type="http://schemas.openxmlformats.org/officeDocument/2006/relationships/image" Target="../media/image71.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906.xml"/><Relationship Id="rId2" Type="http://schemas.openxmlformats.org/officeDocument/2006/relationships/image" Target="../media/image72.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906.xml"/><Relationship Id="rId2" Type="http://schemas.openxmlformats.org/officeDocument/2006/relationships/image" Target="../media/image73.png"/><Relationship Id="rId3" Type="http://schemas.openxmlformats.org/officeDocument/2006/relationships/image" Target="../media/image74.png"/></Relationships>
</file>

<file path=ppt/slides/_rels/slide109.xml.rels><?xml version="1.0" encoding="UTF-8" standalone="yes"?>
<Relationships xmlns="http://schemas.openxmlformats.org/package/2006/relationships"><Relationship Id="rId3" Type="http://schemas.openxmlformats.org/officeDocument/2006/relationships/hyperlink" Target="http://www.computer.org/web/cal" TargetMode="External"/><Relationship Id="rId4" Type="http://schemas.openxmlformats.org/officeDocument/2006/relationships/hyperlink" Target="https://github.com/CMU-SAFARI/ramulator" TargetMode="External"/><Relationship Id="rId1" Type="http://schemas.openxmlformats.org/officeDocument/2006/relationships/slideLayout" Target="../slideLayouts/slideLayout906.xml"/><Relationship Id="rId2" Type="http://schemas.openxmlformats.org/officeDocument/2006/relationships/hyperlink" Target="http://users.ece.cmu.edu/~omutlu/pub/ramulator_dram_simulator-ieee-cal15.pdf" TargetMode="Externa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905.xml"/><Relationship Id="rId2" Type="http://schemas.openxmlformats.org/officeDocument/2006/relationships/notesSlide" Target="../notesSlides/notesSlide58.xml"/></Relationships>
</file>

<file path=ppt/slides/_rels/slide111.xml.rels><?xml version="1.0" encoding="UTF-8" standalone="yes"?>
<Relationships xmlns="http://schemas.openxmlformats.org/package/2006/relationships"><Relationship Id="rId3" Type="http://schemas.openxmlformats.org/officeDocument/2006/relationships/hyperlink" Target="http://2015.dsn.org/" TargetMode="External"/><Relationship Id="rId4" Type="http://schemas.openxmlformats.org/officeDocument/2006/relationships/hyperlink" Target="http://users.ece.cmu.edu/~omutlu/pub/memory-errors-at-facebook_dsn15-talk.pptx" TargetMode="External"/><Relationship Id="rId5" Type="http://schemas.openxmlformats.org/officeDocument/2006/relationships/hyperlink" Target="http://users.ece.cmu.edu/~omutlu/pub/memory-errors-at-facebook_dsn15-talk.pdf" TargetMode="External"/><Relationship Id="rId6" Type="http://schemas.openxmlformats.org/officeDocument/2006/relationships/hyperlink" Target="https://www.ece.cmu.edu/~safari/tools/memerr/index.html" TargetMode="External"/><Relationship Id="rId7" Type="http://schemas.openxmlformats.org/officeDocument/2006/relationships/image" Target="../media/image42.png"/><Relationship Id="rId1" Type="http://schemas.openxmlformats.org/officeDocument/2006/relationships/slideLayout" Target="../slideLayouts/slideLayout479.xml"/><Relationship Id="rId2" Type="http://schemas.openxmlformats.org/officeDocument/2006/relationships/hyperlink" Target="http://users.ece.cmu.edu/~omutlu/pub/memory-errors-at-facebook_dsn15.pdf" TargetMode="Externa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490.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490.xml"/><Relationship Id="rId2" Type="http://schemas.openxmlformats.org/officeDocument/2006/relationships/notesSlide" Target="../notesSlides/notesSlide59.xml"/><Relationship Id="rId3" Type="http://schemas.openxmlformats.org/officeDocument/2006/relationships/image" Target="../media/image75.pn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490.xml"/><Relationship Id="rId2" Type="http://schemas.openxmlformats.org/officeDocument/2006/relationships/image" Target="../media/image76.pn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490.xml"/><Relationship Id="rId2" Type="http://schemas.openxmlformats.org/officeDocument/2006/relationships/image" Target="../media/image75.pn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490.xml"/><Relationship Id="rId2" Type="http://schemas.openxmlformats.org/officeDocument/2006/relationships/image" Target="../media/image75.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490.xml"/><Relationship Id="rId2" Type="http://schemas.openxmlformats.org/officeDocument/2006/relationships/image" Target="../media/image76.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490.xml"/><Relationship Id="rId2" Type="http://schemas.openxmlformats.org/officeDocument/2006/relationships/notesSlide" Target="../notesSlides/notesSlide60.xml"/><Relationship Id="rId3" Type="http://schemas.openxmlformats.org/officeDocument/2006/relationships/image" Target="../media/image77.pn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490.xml"/><Relationship Id="rId2" Type="http://schemas.openxmlformats.org/officeDocument/2006/relationships/image" Target="../media/image78.pn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490.xml"/><Relationship Id="rId2" Type="http://schemas.openxmlformats.org/officeDocument/2006/relationships/image" Target="../media/image79.pn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s>
</file>

<file path=ppt/slides/_rels/slide122.xml.rels><?xml version="1.0" encoding="UTF-8" standalone="yes"?>
<Relationships xmlns="http://schemas.openxmlformats.org/package/2006/relationships"><Relationship Id="rId3" Type="http://schemas.openxmlformats.org/officeDocument/2006/relationships/hyperlink" Target="http://www.sigmetrics.org/sigmetrics2015/" TargetMode="External"/><Relationship Id="rId4" Type="http://schemas.openxmlformats.org/officeDocument/2006/relationships/hyperlink" Target="http://users.ece.cmu.edu/~omutlu/pub/flash-memory-failures-in-the-field-at-facebook_sigmetrics15-talk.pptx" TargetMode="External"/><Relationship Id="rId5" Type="http://schemas.openxmlformats.org/officeDocument/2006/relationships/hyperlink" Target="http://users.ece.cmu.edu/~omutlu/pub/flash-memory-failures-in-the-field-at-facebook_sigmetrics15-talk.pdf" TargetMode="External"/><Relationship Id="rId6" Type="http://schemas.openxmlformats.org/officeDocument/2006/relationships/hyperlink" Target="http://www.zdnet.com/article/facebooks-ssd-experience/" TargetMode="External"/><Relationship Id="rId7" Type="http://schemas.openxmlformats.org/officeDocument/2006/relationships/hyperlink" Target="http://www.theregister.co.uk/2015/06/22/facebook_reveals_ssd_failure_rate_trough/" TargetMode="External"/><Relationship Id="rId8" Type="http://schemas.openxmlformats.org/officeDocument/2006/relationships/hyperlink" Target="http://www.techspot.com/news/61090-researchers-publish-first-large-scale-field-ssd-reliability.html" TargetMode="External"/><Relationship Id="rId9" Type="http://schemas.openxmlformats.org/officeDocument/2006/relationships/hyperlink" Target="http://techreport.com/news/28519/facebook-ssd-reliability-study-shows-early-burnouts" TargetMode="External"/><Relationship Id="rId10" Type="http://schemas.openxmlformats.org/officeDocument/2006/relationships/image" Target="../media/image69.png"/><Relationship Id="rId1" Type="http://schemas.openxmlformats.org/officeDocument/2006/relationships/slideLayout" Target="../slideLayouts/slideLayout2.xml"/><Relationship Id="rId2" Type="http://schemas.openxmlformats.org/officeDocument/2006/relationships/hyperlink" Target="http://users.ece.cmu.edu/~omutlu/pub/flash-memory-failures-in-the-field-at-facebook_sigmetrics15.pdf" TargetMode="Externa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80.pn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70.pn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81.png"/></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82.pn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83.png"/></Relationships>
</file>

<file path=ppt/slides/_rels/slide133.xml.rels><?xml version="1.0" encoding="UTF-8" standalone="yes"?>
<Relationships xmlns="http://schemas.openxmlformats.org/package/2006/relationships"><Relationship Id="rId3" Type="http://schemas.openxmlformats.org/officeDocument/2006/relationships/image" Target="../media/image84.png"/><Relationship Id="rId4" Type="http://schemas.openxmlformats.org/officeDocument/2006/relationships/image" Target="../media/image85.png"/><Relationship Id="rId5" Type="http://schemas.openxmlformats.org/officeDocument/2006/relationships/image" Target="../media/image86.png"/><Relationship Id="rId1" Type="http://schemas.openxmlformats.org/officeDocument/2006/relationships/slideLayout" Target="../slideLayouts/slideLayout12.xml"/><Relationship Id="rId2" Type="http://schemas.openxmlformats.org/officeDocument/2006/relationships/image" Target="../media/image83.png"/></Relationships>
</file>

<file path=ppt/slides/_rels/slide134.xml.rels><?xml version="1.0" encoding="UTF-8" standalone="yes"?>
<Relationships xmlns="http://schemas.openxmlformats.org/package/2006/relationships"><Relationship Id="rId3" Type="http://schemas.openxmlformats.org/officeDocument/2006/relationships/image" Target="../media/image84.png"/><Relationship Id="rId4" Type="http://schemas.openxmlformats.org/officeDocument/2006/relationships/image" Target="../media/image85.png"/><Relationship Id="rId5" Type="http://schemas.openxmlformats.org/officeDocument/2006/relationships/image" Target="../media/image86.png"/><Relationship Id="rId6" Type="http://schemas.openxmlformats.org/officeDocument/2006/relationships/image" Target="../media/image87.png"/><Relationship Id="rId1" Type="http://schemas.openxmlformats.org/officeDocument/2006/relationships/slideLayout" Target="../slideLayouts/slideLayout12.xml"/><Relationship Id="rId2" Type="http://schemas.openxmlformats.org/officeDocument/2006/relationships/image" Target="../media/image83.png"/></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81.png"/></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88.png"/></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88.png"/></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89.png"/></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88.png"/></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90.png"/></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81.png"/></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76.png"/></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81.png"/></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76.png"/></Relationships>
</file>

<file path=ppt/slides/_rels/slide146.xml.rels><?xml version="1.0" encoding="UTF-8" standalone="yes"?>
<Relationships xmlns="http://schemas.openxmlformats.org/package/2006/relationships"><Relationship Id="rId3" Type="http://schemas.openxmlformats.org/officeDocument/2006/relationships/hyperlink" Target="http://www.sigmetrics.org/sigmetrics2015/" TargetMode="External"/><Relationship Id="rId4" Type="http://schemas.openxmlformats.org/officeDocument/2006/relationships/hyperlink" Target="http://users.ece.cmu.edu/~omutlu/pub/flash-memory-failures-in-the-field-at-facebook_sigmetrics15-talk.pptx" TargetMode="External"/><Relationship Id="rId5" Type="http://schemas.openxmlformats.org/officeDocument/2006/relationships/hyperlink" Target="http://users.ece.cmu.edu/~omutlu/pub/flash-memory-failures-in-the-field-at-facebook_sigmetrics15-talk.pdf" TargetMode="External"/><Relationship Id="rId6" Type="http://schemas.openxmlformats.org/officeDocument/2006/relationships/hyperlink" Target="http://www.zdnet.com/article/facebooks-ssd-experience/" TargetMode="External"/><Relationship Id="rId7" Type="http://schemas.openxmlformats.org/officeDocument/2006/relationships/hyperlink" Target="http://www.theregister.co.uk/2015/06/22/facebook_reveals_ssd_failure_rate_trough/" TargetMode="External"/><Relationship Id="rId8" Type="http://schemas.openxmlformats.org/officeDocument/2006/relationships/hyperlink" Target="http://www.techspot.com/news/61090-researchers-publish-first-large-scale-field-ssd-reliability.html" TargetMode="External"/><Relationship Id="rId9" Type="http://schemas.openxmlformats.org/officeDocument/2006/relationships/hyperlink" Target="http://techreport.com/news/28519/facebook-ssd-reliability-study-shows-early-burnouts" TargetMode="External"/><Relationship Id="rId10" Type="http://schemas.openxmlformats.org/officeDocument/2006/relationships/image" Target="../media/image69.png"/><Relationship Id="rId1" Type="http://schemas.openxmlformats.org/officeDocument/2006/relationships/slideLayout" Target="../slideLayouts/slideLayout2.xml"/><Relationship Id="rId2" Type="http://schemas.openxmlformats.org/officeDocument/2006/relationships/hyperlink" Target="http://users.ece.cmu.edu/~omutlu/pub/flash-memory-failures-in-the-field-at-facebook_sigmetrics15.pdf" TargetMode="Externa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3.xml"/></Relationships>
</file>

<file path=ppt/slides/_rels/slide148.xml.rels><?xml version="1.0" encoding="UTF-8" standalone="yes"?>
<Relationships xmlns="http://schemas.openxmlformats.org/package/2006/relationships"><Relationship Id="rId3" Type="http://schemas.openxmlformats.org/officeDocument/2006/relationships/hyperlink" Target="http://users.ece.cmu.edu/~omutlu/pub/flash-memory-data-retention_hpca15.pdf" TargetMode="External"/><Relationship Id="rId4" Type="http://schemas.openxmlformats.org/officeDocument/2006/relationships/hyperlink" Target="http://users.ece.cmu.edu/~omutlu/pub/warm-flash-write-hotness-aware-retention-management_msst15.pdf" TargetMode="External"/><Relationship Id="rId5" Type="http://schemas.openxmlformats.org/officeDocument/2006/relationships/hyperlink" Target="http://ieeexplore.ieee.org/xpl/login.jsp?tp=&amp;arnumber=5771258&amp;url=http://ieeexplore.ieee.org/xpls/abs_all.jsp?arnumber=5771258" TargetMode="External"/><Relationship Id="rId1" Type="http://schemas.openxmlformats.org/officeDocument/2006/relationships/slideLayout" Target="../slideLayouts/slideLayout931.xml"/><Relationship Id="rId2" Type="http://schemas.openxmlformats.org/officeDocument/2006/relationships/hyperlink" Target="http://users.ece.cmu.edu/~omutlu/pub/flash-correct-and-refresh_iccd12.pdf" TargetMode="External"/></Relationships>
</file>

<file path=ppt/slides/_rels/slide149.xml.rels><?xml version="1.0" encoding="UTF-8" standalone="yes"?>
<Relationships xmlns="http://schemas.openxmlformats.org/package/2006/relationships"><Relationship Id="rId3" Type="http://schemas.openxmlformats.org/officeDocument/2006/relationships/hyperlink" Target="http://users.ece.cmu.edu/~omutlu/pub/flash-error-analysis-and-management_itj13.pdf" TargetMode="External"/><Relationship Id="rId4" Type="http://schemas.openxmlformats.org/officeDocument/2006/relationships/hyperlink" Target="http://users.ece.cmu.edu/~omutlu/pub/flash-memory-voltage-characterization_date13.pdf" TargetMode="External"/><Relationship Id="rId1" Type="http://schemas.openxmlformats.org/officeDocument/2006/relationships/slideLayout" Target="../slideLayouts/slideLayout931.xml"/><Relationship Id="rId2" Type="http://schemas.openxmlformats.org/officeDocument/2006/relationships/hyperlink" Target="http://users.ece.cmu.edu/~omutlu/pub/flash-error-patterns_date12.pdf" TargetMode="External"/></Relationships>
</file>

<file path=ppt/slides/_rels/slide150.xml.rels><?xml version="1.0" encoding="UTF-8" standalone="yes"?>
<Relationships xmlns="http://schemas.openxmlformats.org/package/2006/relationships"><Relationship Id="rId3" Type="http://schemas.openxmlformats.org/officeDocument/2006/relationships/hyperlink" Target="http://users.ece.cmu.edu/~omutlu/pub/neighbor-assisted-error-correction-in-flash_sigmetrics14.pdf" TargetMode="External"/><Relationship Id="rId4" Type="http://schemas.openxmlformats.org/officeDocument/2006/relationships/hyperlink" Target="http://users.ece.cmu.edu/~omutlu/pub/flash-read-disturb-errors_dsn15.pdf" TargetMode="External"/><Relationship Id="rId5" Type="http://schemas.openxmlformats.org/officeDocument/2006/relationships/hyperlink" Target="http://users.ece.cmu.edu/~omutlu/pub/flash-memory-failures-in-the-field-at-facebook_sigmetrics15.pdf" TargetMode="External"/><Relationship Id="rId1" Type="http://schemas.openxmlformats.org/officeDocument/2006/relationships/slideLayout" Target="../slideLayouts/slideLayout931.xml"/><Relationship Id="rId2" Type="http://schemas.openxmlformats.org/officeDocument/2006/relationships/hyperlink" Target="http://users.ece.cmu.edu/~omutlu/pub/flash-programming-interference_iccd13.pdf" TargetMode="External"/></Relationships>
</file>

<file path=ppt/slides/_rels/slide151.xml.rels><?xml version="1.0" encoding="UTF-8" standalone="yes"?>
<Relationships xmlns="http://schemas.openxmlformats.org/package/2006/relationships"><Relationship Id="rId3" Type="http://schemas.openxmlformats.org/officeDocument/2006/relationships/hyperlink" Target="http://noggin.intel.com/technology-journal/2013/171/memory-resiliency" TargetMode="External"/><Relationship Id="rId4" Type="http://schemas.openxmlformats.org/officeDocument/2006/relationships/image" Target="../media/image91.png"/><Relationship Id="rId1" Type="http://schemas.openxmlformats.org/officeDocument/2006/relationships/slideLayout" Target="../slideLayouts/slideLayout917.xml"/><Relationship Id="rId2" Type="http://schemas.openxmlformats.org/officeDocument/2006/relationships/hyperlink" Target="http://users.ece.cmu.edu/~omutlu/pub/flash-error-analysis-and-management_itj13.pdf" TargetMode="External"/></Relationships>
</file>

<file path=ppt/slides/_rels/slide152.xml.rels><?xml version="1.0" encoding="UTF-8" standalone="yes"?>
<Relationships xmlns="http://schemas.openxmlformats.org/package/2006/relationships"><Relationship Id="rId3" Type="http://schemas.openxmlformats.org/officeDocument/2006/relationships/hyperlink" Target="mailto:onur@cmu.edu" TargetMode="External"/><Relationship Id="rId4" Type="http://schemas.openxmlformats.org/officeDocument/2006/relationships/image" Target="../media/image7.jpeg"/><Relationship Id="rId5" Type="http://schemas.openxmlformats.org/officeDocument/2006/relationships/image" Target="../media/image1.png"/><Relationship Id="rId6" Type="http://schemas.openxmlformats.org/officeDocument/2006/relationships/image" Target="../media/image92.jpeg"/><Relationship Id="rId7" Type="http://schemas.openxmlformats.org/officeDocument/2006/relationships/image" Target="../media/image8.png"/><Relationship Id="rId1" Type="http://schemas.openxmlformats.org/officeDocument/2006/relationships/slideLayout" Target="../slideLayouts/slideLayout988.xml"/><Relationship Id="rId2" Type="http://schemas.openxmlformats.org/officeDocument/2006/relationships/notesSlide" Target="../notesSlides/notesSlide64.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989.xml"/><Relationship Id="rId2" Type="http://schemas.openxmlformats.org/officeDocument/2006/relationships/image" Target="../media/image8.png"/></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989.xml"/><Relationship Id="rId2" Type="http://schemas.openxmlformats.org/officeDocument/2006/relationships/notesSlide" Target="../notesSlides/notesSlide65.xml"/><Relationship Id="rId3" Type="http://schemas.openxmlformats.org/officeDocument/2006/relationships/image" Target="../media/image8.png"/></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1000.xml"/><Relationship Id="rId2" Type="http://schemas.openxmlformats.org/officeDocument/2006/relationships/image" Target="../media/image47.png"/><Relationship Id="rId3" Type="http://schemas.openxmlformats.org/officeDocument/2006/relationships/image" Target="../media/image8.png"/></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989.xml"/><Relationship Id="rId2" Type="http://schemas.openxmlformats.org/officeDocument/2006/relationships/notesSlide" Target="../notesSlides/notesSlide66.xml"/><Relationship Id="rId3" Type="http://schemas.openxmlformats.org/officeDocument/2006/relationships/image" Target="../media/image48.png"/></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989.xml"/><Relationship Id="rId2" Type="http://schemas.openxmlformats.org/officeDocument/2006/relationships/image" Target="../media/image49.jpeg"/></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989.xml"/><Relationship Id="rId2" Type="http://schemas.openxmlformats.org/officeDocument/2006/relationships/image" Target="../media/image50.png"/><Relationship Id="rId3" Type="http://schemas.openxmlformats.org/officeDocument/2006/relationships/image" Target="../media/image51.png"/></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989.xml"/><Relationship Id="rId2" Type="http://schemas.openxmlformats.org/officeDocument/2006/relationships/image" Target="../media/image49.jpeg"/><Relationship Id="rId3" Type="http://schemas.openxmlformats.org/officeDocument/2006/relationships/image" Target="../media/image8.png"/></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989.xml"/><Relationship Id="rId2" Type="http://schemas.openxmlformats.org/officeDocument/2006/relationships/image" Target="../media/image8.png"/></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989.xml"/><Relationship Id="rId2" Type="http://schemas.openxmlformats.org/officeDocument/2006/relationships/notesSlide" Target="../notesSlides/notesSlide67.xml"/><Relationship Id="rId3" Type="http://schemas.openxmlformats.org/officeDocument/2006/relationships/image" Target="../media/image8.png"/></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989.xml"/><Relationship Id="rId2" Type="http://schemas.openxmlformats.org/officeDocument/2006/relationships/image" Target="../media/image52.png"/><Relationship Id="rId3" Type="http://schemas.openxmlformats.org/officeDocument/2006/relationships/image" Target="../media/image8.png"/></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989.xml"/><Relationship Id="rId2" Type="http://schemas.openxmlformats.org/officeDocument/2006/relationships/notesSlide" Target="../notesSlides/notesSlide68.xml"/><Relationship Id="rId3" Type="http://schemas.openxmlformats.org/officeDocument/2006/relationships/image" Target="../media/image8.png"/></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989.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989.xml"/><Relationship Id="rId2" Type="http://schemas.openxmlformats.org/officeDocument/2006/relationships/image" Target="../media/image8.png"/></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989.xml"/><Relationship Id="rId2" Type="http://schemas.openxmlformats.org/officeDocument/2006/relationships/notesSlide" Target="../notesSlides/notesSlide69.xml"/><Relationship Id="rId3" Type="http://schemas.openxmlformats.org/officeDocument/2006/relationships/image" Target="../media/image8.png"/></Relationships>
</file>

<file path=ppt/slides/_rels/slide167.xml.rels><?xml version="1.0" encoding="UTF-8" standalone="yes"?>
<Relationships xmlns="http://schemas.openxmlformats.org/package/2006/relationships"><Relationship Id="rId3" Type="http://schemas.openxmlformats.org/officeDocument/2006/relationships/image" Target="../media/image53.png"/><Relationship Id="rId4" Type="http://schemas.openxmlformats.org/officeDocument/2006/relationships/image" Target="../media/image8.png"/><Relationship Id="rId1" Type="http://schemas.openxmlformats.org/officeDocument/2006/relationships/slideLayout" Target="../slideLayouts/slideLayout989.xml"/><Relationship Id="rId2" Type="http://schemas.openxmlformats.org/officeDocument/2006/relationships/notesSlide" Target="../notesSlides/notesSlide70.xml"/></Relationships>
</file>

<file path=ppt/slides/_rels/slide168.xml.rels><?xml version="1.0" encoding="UTF-8" standalone="yes"?>
<Relationships xmlns="http://schemas.openxmlformats.org/package/2006/relationships"><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8.png"/><Relationship Id="rId1" Type="http://schemas.openxmlformats.org/officeDocument/2006/relationships/slideLayout" Target="../slideLayouts/slideLayout989.xml"/><Relationship Id="rId2" Type="http://schemas.openxmlformats.org/officeDocument/2006/relationships/notesSlide" Target="../notesSlides/notesSlide71.xml"/></Relationships>
</file>

<file path=ppt/slides/_rels/slide169.xml.rels><?xml version="1.0" encoding="UTF-8" standalone="yes"?>
<Relationships xmlns="http://schemas.openxmlformats.org/package/2006/relationships"><Relationship Id="rId3" Type="http://schemas.openxmlformats.org/officeDocument/2006/relationships/image" Target="../media/image96.png"/><Relationship Id="rId4" Type="http://schemas.openxmlformats.org/officeDocument/2006/relationships/image" Target="../media/image8.png"/><Relationship Id="rId1" Type="http://schemas.openxmlformats.org/officeDocument/2006/relationships/slideLayout" Target="../slideLayouts/slideLayout989.xml"/><Relationship Id="rId2" Type="http://schemas.openxmlformats.org/officeDocument/2006/relationships/image" Target="../media/image95.png"/></Relationships>
</file>

<file path=ppt/slides/_rels/slide170.xml.rels><?xml version="1.0" encoding="UTF-8" standalone="yes"?>
<Relationships xmlns="http://schemas.openxmlformats.org/package/2006/relationships"><Relationship Id="rId3" Type="http://schemas.openxmlformats.org/officeDocument/2006/relationships/hyperlink" Target="http://www.date-conference.com/" TargetMode="External"/><Relationship Id="rId4" Type="http://schemas.openxmlformats.org/officeDocument/2006/relationships/hyperlink" Target="http://users.ece.cmu.edu/~omutlu/pub/cai_date12_talk.ppt" TargetMode="External"/><Relationship Id="rId5" Type="http://schemas.openxmlformats.org/officeDocument/2006/relationships/image" Target="../media/image8.png"/><Relationship Id="rId1" Type="http://schemas.openxmlformats.org/officeDocument/2006/relationships/slideLayout" Target="../slideLayouts/slideLayout989.xml"/><Relationship Id="rId2" Type="http://schemas.openxmlformats.org/officeDocument/2006/relationships/hyperlink" Target="http://users.ece.cmu.edu/~omutlu/pub/flash-error-patterns_date12.pdf" TargetMode="Externa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989.xml"/><Relationship Id="rId2" Type="http://schemas.openxmlformats.org/officeDocument/2006/relationships/notesSlide" Target="../notesSlides/notesSlide72.xml"/><Relationship Id="rId3" Type="http://schemas.openxmlformats.org/officeDocument/2006/relationships/image" Target="../media/image8.png"/></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989.xml"/><Relationship Id="rId2" Type="http://schemas.openxmlformats.org/officeDocument/2006/relationships/image" Target="../media/image8.png"/></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989.xml"/><Relationship Id="rId2" Type="http://schemas.openxmlformats.org/officeDocument/2006/relationships/image" Target="../media/image8.png"/></Relationships>
</file>

<file path=ppt/slides/_rels/slide174.xml.rels><?xml version="1.0" encoding="UTF-8" standalone="yes"?>
<Relationships xmlns="http://schemas.openxmlformats.org/package/2006/relationships"><Relationship Id="rId3" Type="http://schemas.openxmlformats.org/officeDocument/2006/relationships/image" Target="../media/image98.png"/><Relationship Id="rId4" Type="http://schemas.openxmlformats.org/officeDocument/2006/relationships/image" Target="../media/image99.png"/><Relationship Id="rId1" Type="http://schemas.openxmlformats.org/officeDocument/2006/relationships/slideLayout" Target="../slideLayouts/slideLayout989.xml"/><Relationship Id="rId2" Type="http://schemas.openxmlformats.org/officeDocument/2006/relationships/image" Target="../media/image97.png"/></Relationships>
</file>

<file path=ppt/slides/_rels/slide175.xml.rels><?xml version="1.0" encoding="UTF-8" standalone="yes"?>
<Relationships xmlns="http://schemas.openxmlformats.org/package/2006/relationships"><Relationship Id="rId3" Type="http://schemas.openxmlformats.org/officeDocument/2006/relationships/chart" Target="../charts/chart3.xml"/><Relationship Id="rId4" Type="http://schemas.openxmlformats.org/officeDocument/2006/relationships/image" Target="../media/image8.png"/><Relationship Id="rId1" Type="http://schemas.openxmlformats.org/officeDocument/2006/relationships/slideLayout" Target="../slideLayouts/slideLayout989.xml"/><Relationship Id="rId2" Type="http://schemas.openxmlformats.org/officeDocument/2006/relationships/notesSlide" Target="../notesSlides/notesSlide73.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989.xml"/><Relationship Id="rId2" Type="http://schemas.openxmlformats.org/officeDocument/2006/relationships/chart" Target="../charts/chart4.xml"/><Relationship Id="rId3" Type="http://schemas.openxmlformats.org/officeDocument/2006/relationships/image" Target="../media/image8.png"/></Relationships>
</file>

<file path=ppt/slides/_rels/slide177.xml.rels><?xml version="1.0" encoding="UTF-8" standalone="yes"?>
<Relationships xmlns="http://schemas.openxmlformats.org/package/2006/relationships"><Relationship Id="rId3" Type="http://schemas.openxmlformats.org/officeDocument/2006/relationships/hyperlink" Target="http://www.iccd-conf.com/" TargetMode="External"/><Relationship Id="rId4" Type="http://schemas.openxmlformats.org/officeDocument/2006/relationships/hyperlink" Target="http://users.ece.cmu.edu/~omutlu/pub/mutlu_iccd12_talk.ppt" TargetMode="External"/><Relationship Id="rId5" Type="http://schemas.openxmlformats.org/officeDocument/2006/relationships/hyperlink" Target="http://users.ece.cmu.edu/~omutlu/pub/mutlu_iccd12_talk.pdf" TargetMode="External"/><Relationship Id="rId6" Type="http://schemas.openxmlformats.org/officeDocument/2006/relationships/image" Target="../media/image8.png"/><Relationship Id="rId1" Type="http://schemas.openxmlformats.org/officeDocument/2006/relationships/slideLayout" Target="../slideLayouts/slideLayout989.xml"/><Relationship Id="rId2" Type="http://schemas.openxmlformats.org/officeDocument/2006/relationships/hyperlink" Target="http://users.ece.cmu.edu/~omutlu/pub/flash-correct-and-refresh_iccd12.pdf" TargetMode="Externa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989.xml"/><Relationship Id="rId2" Type="http://schemas.openxmlformats.org/officeDocument/2006/relationships/notesSlide" Target="../notesSlides/notesSlide74.xml"/><Relationship Id="rId3" Type="http://schemas.openxmlformats.org/officeDocument/2006/relationships/image" Target="../media/image8.png"/></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989.xml"/><Relationship Id="rId2" Type="http://schemas.openxmlformats.org/officeDocument/2006/relationships/image" Target="../media/image8.png"/></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989.xml"/><Relationship Id="rId2" Type="http://schemas.openxmlformats.org/officeDocument/2006/relationships/notesSlide" Target="../notesSlides/notesSlide75.xml"/><Relationship Id="rId3" Type="http://schemas.openxmlformats.org/officeDocument/2006/relationships/image" Target="../media/image100.emf"/></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989.xml"/><Relationship Id="rId2" Type="http://schemas.openxmlformats.org/officeDocument/2006/relationships/notesSlide" Target="../notesSlides/notesSlide76.xml"/></Relationships>
</file>

<file path=ppt/slides/_rels/slide182.xml.rels><?xml version="1.0" encoding="UTF-8" standalone="yes"?>
<Relationships xmlns="http://schemas.openxmlformats.org/package/2006/relationships"><Relationship Id="rId3" Type="http://schemas.openxmlformats.org/officeDocument/2006/relationships/hyperlink" Target="http://www.date-conference.com/" TargetMode="External"/><Relationship Id="rId4" Type="http://schemas.openxmlformats.org/officeDocument/2006/relationships/hyperlink" Target="http://users.ece.cmu.edu/~omutlu/pub/cai_date13_talk.ppt" TargetMode="External"/><Relationship Id="rId1" Type="http://schemas.openxmlformats.org/officeDocument/2006/relationships/slideLayout" Target="../slideLayouts/slideLayout989.xml"/><Relationship Id="rId2" Type="http://schemas.openxmlformats.org/officeDocument/2006/relationships/hyperlink" Target="http://users.ece.cmu.edu/~omutlu/pub/flash-memory-voltage-characterization_date13.pdf" TargetMode="Externa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989.xml"/><Relationship Id="rId2" Type="http://schemas.openxmlformats.org/officeDocument/2006/relationships/image" Target="../media/image8.png"/></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989.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989.xml"/><Relationship Id="rId2" Type="http://schemas.openxmlformats.org/officeDocument/2006/relationships/image" Target="../media/image8.png"/></Relationships>
</file>

<file path=ppt/slides/_rels/slide186.xml.rels><?xml version="1.0" encoding="UTF-8" standalone="yes"?>
<Relationships xmlns="http://schemas.openxmlformats.org/package/2006/relationships"><Relationship Id="rId3" Type="http://schemas.openxmlformats.org/officeDocument/2006/relationships/oleObject" Target="../embeddings/Microsoft_Equation3.bin"/><Relationship Id="rId4" Type="http://schemas.openxmlformats.org/officeDocument/2006/relationships/image" Target="../media/image101.wmf"/><Relationship Id="rId5" Type="http://schemas.openxmlformats.org/officeDocument/2006/relationships/image" Target="../media/image8.png"/><Relationship Id="rId1" Type="http://schemas.openxmlformats.org/officeDocument/2006/relationships/vmlDrawing" Target="../drawings/vmlDrawing3.vml"/><Relationship Id="rId2" Type="http://schemas.openxmlformats.org/officeDocument/2006/relationships/slideLayout" Target="../slideLayouts/slideLayout989.xml"/></Relationships>
</file>

<file path=ppt/slides/_rels/slide187.xml.rels><?xml version="1.0" encoding="UTF-8" standalone="yes"?>
<Relationships xmlns="http://schemas.openxmlformats.org/package/2006/relationships"><Relationship Id="rId3" Type="http://schemas.openxmlformats.org/officeDocument/2006/relationships/oleObject" Target="../embeddings/Microsoft_Equation4.bin"/><Relationship Id="rId4" Type="http://schemas.openxmlformats.org/officeDocument/2006/relationships/image" Target="../media/image102.wmf"/><Relationship Id="rId5" Type="http://schemas.openxmlformats.org/officeDocument/2006/relationships/image" Target="../media/image8.png"/><Relationship Id="rId1" Type="http://schemas.openxmlformats.org/officeDocument/2006/relationships/vmlDrawing" Target="../drawings/vmlDrawing4.vml"/><Relationship Id="rId2" Type="http://schemas.openxmlformats.org/officeDocument/2006/relationships/slideLayout" Target="../slideLayouts/slideLayout989.xml"/></Relationships>
</file>

<file path=ppt/slides/_rels/slide188.xml.rels><?xml version="1.0" encoding="UTF-8" standalone="yes"?>
<Relationships xmlns="http://schemas.openxmlformats.org/package/2006/relationships"><Relationship Id="rId3" Type="http://schemas.openxmlformats.org/officeDocument/2006/relationships/oleObject" Target="../embeddings/Microsoft_Equation5.bin"/><Relationship Id="rId4" Type="http://schemas.openxmlformats.org/officeDocument/2006/relationships/image" Target="../media/image102.wmf"/><Relationship Id="rId5" Type="http://schemas.openxmlformats.org/officeDocument/2006/relationships/oleObject" Target="../embeddings/Microsoft_Equation6.bin"/><Relationship Id="rId6" Type="http://schemas.openxmlformats.org/officeDocument/2006/relationships/image" Target="../media/image103.wmf"/><Relationship Id="rId7" Type="http://schemas.openxmlformats.org/officeDocument/2006/relationships/oleObject" Target="../embeddings/Microsoft_Equation7.bin"/><Relationship Id="rId8" Type="http://schemas.openxmlformats.org/officeDocument/2006/relationships/image" Target="../media/image104.wmf"/><Relationship Id="rId1" Type="http://schemas.openxmlformats.org/officeDocument/2006/relationships/vmlDrawing" Target="../drawings/vmlDrawing5.vml"/><Relationship Id="rId2" Type="http://schemas.openxmlformats.org/officeDocument/2006/relationships/slideLayout" Target="../slideLayouts/slideLayout989.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989.xml"/><Relationship Id="rId2" Type="http://schemas.openxmlformats.org/officeDocument/2006/relationships/image" Target="../media/image105.png"/></Relationships>
</file>

<file path=ppt/slides/_rels/slide190.xml.rels><?xml version="1.0" encoding="UTF-8" standalone="yes"?>
<Relationships xmlns="http://schemas.openxmlformats.org/package/2006/relationships"><Relationship Id="rId3" Type="http://schemas.openxmlformats.org/officeDocument/2006/relationships/oleObject" Target="../embeddings/Microsoft_Equation8.bin"/><Relationship Id="rId4" Type="http://schemas.openxmlformats.org/officeDocument/2006/relationships/image" Target="../media/image106.wmf"/><Relationship Id="rId5" Type="http://schemas.openxmlformats.org/officeDocument/2006/relationships/image" Target="../media/image8.png"/><Relationship Id="rId1" Type="http://schemas.openxmlformats.org/officeDocument/2006/relationships/vmlDrawing" Target="../drawings/vmlDrawing6.vml"/><Relationship Id="rId2" Type="http://schemas.openxmlformats.org/officeDocument/2006/relationships/slideLayout" Target="../slideLayouts/slideLayout989.xml"/></Relationships>
</file>

<file path=ppt/slides/_rels/slide191.xml.rels><?xml version="1.0" encoding="UTF-8" standalone="yes"?>
<Relationships xmlns="http://schemas.openxmlformats.org/package/2006/relationships"><Relationship Id="rId3" Type="http://schemas.openxmlformats.org/officeDocument/2006/relationships/image" Target="../media/image107.png"/><Relationship Id="rId4" Type="http://schemas.openxmlformats.org/officeDocument/2006/relationships/image" Target="../media/image108.png"/><Relationship Id="rId5" Type="http://schemas.openxmlformats.org/officeDocument/2006/relationships/image" Target="../media/image8.png"/><Relationship Id="rId1" Type="http://schemas.openxmlformats.org/officeDocument/2006/relationships/slideLayout" Target="../slideLayouts/slideLayout989.xml"/><Relationship Id="rId2" Type="http://schemas.openxmlformats.org/officeDocument/2006/relationships/notesSlide" Target="../notesSlides/notesSlide77.xml"/></Relationships>
</file>

<file path=ppt/slides/_rels/slide192.xml.rels><?xml version="1.0" encoding="UTF-8" standalone="yes"?>
<Relationships xmlns="http://schemas.openxmlformats.org/package/2006/relationships"><Relationship Id="rId3" Type="http://schemas.openxmlformats.org/officeDocument/2006/relationships/hyperlink" Target="http://www.iccd-conf.com/" TargetMode="External"/><Relationship Id="rId4" Type="http://schemas.openxmlformats.org/officeDocument/2006/relationships/hyperlink" Target="http://users.ece.cmu.edu/~omutlu/pub/cai_iccd13_talk.pptx" TargetMode="External"/><Relationship Id="rId5" Type="http://schemas.openxmlformats.org/officeDocument/2006/relationships/hyperlink" Target="http://users.ece.cmu.edu/~omutlu/pub/cai_iccd13_talk.pdf" TargetMode="External"/><Relationship Id="rId6" Type="http://schemas.openxmlformats.org/officeDocument/2006/relationships/hyperlink" Target="http://users.ece.cmu.edu/~omutlu/pub/cai_iccd13_lightning-talk.pdf" TargetMode="External"/><Relationship Id="rId7" Type="http://schemas.openxmlformats.org/officeDocument/2006/relationships/image" Target="../media/image8.png"/><Relationship Id="rId1" Type="http://schemas.openxmlformats.org/officeDocument/2006/relationships/slideLayout" Target="../slideLayouts/slideLayout989.xml"/><Relationship Id="rId2" Type="http://schemas.openxmlformats.org/officeDocument/2006/relationships/hyperlink" Target="http://users.ece.cmu.edu/~omutlu/pub/flash-programming-interference_iccd13.pdf" TargetMode="Externa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989.xml"/><Relationship Id="rId2" Type="http://schemas.openxmlformats.org/officeDocument/2006/relationships/notesSlide" Target="../notesSlides/notesSlide78.xml"/><Relationship Id="rId3" Type="http://schemas.openxmlformats.org/officeDocument/2006/relationships/image" Target="../media/image8.png"/></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989.xml"/><Relationship Id="rId2" Type="http://schemas.openxmlformats.org/officeDocument/2006/relationships/image" Target="../media/image8.png"/></Relationships>
</file>

<file path=ppt/slides/_rels/slide195.xml.rels><?xml version="1.0" encoding="UTF-8" standalone="yes"?>
<Relationships xmlns="http://schemas.openxmlformats.org/package/2006/relationships"><Relationship Id="rId3" Type="http://schemas.openxmlformats.org/officeDocument/2006/relationships/notesSlide" Target="../notesSlides/notesSlide79.xml"/><Relationship Id="rId4" Type="http://schemas.openxmlformats.org/officeDocument/2006/relationships/oleObject" Target="../embeddings/oleObject1.bin"/><Relationship Id="rId5" Type="http://schemas.openxmlformats.org/officeDocument/2006/relationships/image" Target="../media/image109.wmf"/><Relationship Id="rId6" Type="http://schemas.openxmlformats.org/officeDocument/2006/relationships/oleObject" Target="../embeddings/Microsoft_Equation9.bin"/><Relationship Id="rId7" Type="http://schemas.openxmlformats.org/officeDocument/2006/relationships/image" Target="../media/image110.wmf"/><Relationship Id="rId8" Type="http://schemas.openxmlformats.org/officeDocument/2006/relationships/image" Target="../media/image111.png"/><Relationship Id="rId9" Type="http://schemas.openxmlformats.org/officeDocument/2006/relationships/image" Target="../media/image112.png"/><Relationship Id="rId1" Type="http://schemas.openxmlformats.org/officeDocument/2006/relationships/vmlDrawing" Target="../drawings/vmlDrawing7.vml"/><Relationship Id="rId2" Type="http://schemas.openxmlformats.org/officeDocument/2006/relationships/slideLayout" Target="../slideLayouts/slideLayout989.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989.xml"/><Relationship Id="rId2" Type="http://schemas.openxmlformats.org/officeDocument/2006/relationships/image" Target="../media/image113.png"/><Relationship Id="rId3" Type="http://schemas.openxmlformats.org/officeDocument/2006/relationships/image" Target="../media/image114.png"/></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989.xml"/><Relationship Id="rId2" Type="http://schemas.openxmlformats.org/officeDocument/2006/relationships/image" Target="../media/image115.png"/></Relationships>
</file>

<file path=ppt/slides/_rels/slide198.xml.rels><?xml version="1.0" encoding="UTF-8" standalone="yes"?>
<Relationships xmlns="http://schemas.openxmlformats.org/package/2006/relationships"><Relationship Id="rId3" Type="http://schemas.openxmlformats.org/officeDocument/2006/relationships/hyperlink" Target="http://www.iccd-conf.com/" TargetMode="External"/><Relationship Id="rId4" Type="http://schemas.openxmlformats.org/officeDocument/2006/relationships/hyperlink" Target="http://users.ece.cmu.edu/~omutlu/pub/cai_iccd13_talk.pptx" TargetMode="External"/><Relationship Id="rId5" Type="http://schemas.openxmlformats.org/officeDocument/2006/relationships/hyperlink" Target="http://users.ece.cmu.edu/~omutlu/pub/cai_iccd13_talk.pdf" TargetMode="External"/><Relationship Id="rId6" Type="http://schemas.openxmlformats.org/officeDocument/2006/relationships/hyperlink" Target="http://users.ece.cmu.edu/~omutlu/pub/cai_iccd13_lightning-talk.pdf" TargetMode="External"/><Relationship Id="rId1" Type="http://schemas.openxmlformats.org/officeDocument/2006/relationships/slideLayout" Target="../slideLayouts/slideLayout989.xml"/><Relationship Id="rId2" Type="http://schemas.openxmlformats.org/officeDocument/2006/relationships/hyperlink" Target="http://users.ece.cmu.edu/~omutlu/pub/flash-programming-interference_iccd13.pdf" TargetMode="Externa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989.xml"/><Relationship Id="rId2" Type="http://schemas.openxmlformats.org/officeDocument/2006/relationships/notesSlide" Target="../notesSlides/notesSlide80.xml"/><Relationship Id="rId3" Type="http://schemas.openxmlformats.org/officeDocument/2006/relationships/image" Target="../media/image8.png"/></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989.xml"/><Relationship Id="rId2" Type="http://schemas.openxmlformats.org/officeDocument/2006/relationships/image" Target="../media/image8.png"/></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989.xml"/><Relationship Id="rId2" Type="http://schemas.openxmlformats.org/officeDocument/2006/relationships/image" Target="../media/image8.png"/></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989.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989.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989.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989.xml"/><Relationship Id="rId2" Type="http://schemas.openxmlformats.org/officeDocument/2006/relationships/image" Target="../media/image8.png"/></Relationships>
</file>

<file path=ppt/slides/_rels/slide206.xml.rels><?xml version="1.0" encoding="UTF-8" standalone="yes"?>
<Relationships xmlns="http://schemas.openxmlformats.org/package/2006/relationships"><Relationship Id="rId3" Type="http://schemas.openxmlformats.org/officeDocument/2006/relationships/image" Target="../media/image117.png"/><Relationship Id="rId4" Type="http://schemas.openxmlformats.org/officeDocument/2006/relationships/image" Target="../media/image8.png"/><Relationship Id="rId1" Type="http://schemas.openxmlformats.org/officeDocument/2006/relationships/slideLayout" Target="../slideLayouts/slideLayout989.xml"/><Relationship Id="rId2" Type="http://schemas.openxmlformats.org/officeDocument/2006/relationships/image" Target="../media/image116.png"/></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989.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989.xml"/><Relationship Id="rId2" Type="http://schemas.openxmlformats.org/officeDocument/2006/relationships/image" Target="../media/image118.jpeg"/><Relationship Id="rId3" Type="http://schemas.openxmlformats.org/officeDocument/2006/relationships/image" Target="../media/image8.png"/></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989.xml"/><Relationship Id="rId2" Type="http://schemas.openxmlformats.org/officeDocument/2006/relationships/image" Target="../media/image119.png"/><Relationship Id="rId3" Type="http://schemas.openxmlformats.org/officeDocument/2006/relationships/image" Target="../media/image8.png"/></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989.xml"/><Relationship Id="rId2" Type="http://schemas.openxmlformats.org/officeDocument/2006/relationships/image" Target="../media/image120.png"/><Relationship Id="rId3" Type="http://schemas.openxmlformats.org/officeDocument/2006/relationships/image" Target="../media/image8.png"/></Relationships>
</file>

<file path=ppt/slides/_rels/slide211.xml.rels><?xml version="1.0" encoding="UTF-8" standalone="yes"?>
<Relationships xmlns="http://schemas.openxmlformats.org/package/2006/relationships"><Relationship Id="rId3" Type="http://schemas.openxmlformats.org/officeDocument/2006/relationships/hyperlink" Target="http://www.sigmetrics.org/sigmetrics2014/" TargetMode="External"/><Relationship Id="rId4" Type="http://schemas.openxmlformats.org/officeDocument/2006/relationships/hyperlink" Target="http://users.ece.cmu.edu/~omutlu/pub/neighbor-assisted-error-correction-in-flash_cai_sigmetrics14-talk.ppt" TargetMode="External"/><Relationship Id="rId5" Type="http://schemas.openxmlformats.org/officeDocument/2006/relationships/hyperlink" Target="http://users.ece.cmu.edu/~omutlu/pub/neighbor-assisted-error-correction-in-flash_cai_sigmetrics14-talk.pdf" TargetMode="External"/><Relationship Id="rId6" Type="http://schemas.openxmlformats.org/officeDocument/2006/relationships/image" Target="../media/image8.png"/><Relationship Id="rId1" Type="http://schemas.openxmlformats.org/officeDocument/2006/relationships/slideLayout" Target="../slideLayouts/slideLayout989.xml"/><Relationship Id="rId2" Type="http://schemas.openxmlformats.org/officeDocument/2006/relationships/hyperlink" Target="http://users.ece.cmu.edu/~omutlu/pub/neighbor-assisted-error-correction-in-flash_sigmetrics14.pdf" TargetMode="Externa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989.xml"/><Relationship Id="rId2" Type="http://schemas.openxmlformats.org/officeDocument/2006/relationships/notesSlide" Target="../notesSlides/notesSlide81.xml"/><Relationship Id="rId3" Type="http://schemas.openxmlformats.org/officeDocument/2006/relationships/image" Target="../media/image8.png"/></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989.xml"/><Relationship Id="rId2" Type="http://schemas.openxmlformats.org/officeDocument/2006/relationships/image" Target="../media/image8.png"/></Relationships>
</file>

<file path=ppt/slides/_rels/slide214.xml.rels><?xml version="1.0" encoding="UTF-8" standalone="yes"?>
<Relationships xmlns="http://schemas.openxmlformats.org/package/2006/relationships"><Relationship Id="rId3" Type="http://schemas.openxmlformats.org/officeDocument/2006/relationships/hyperlink" Target="http://www.date-conference.com/" TargetMode="External"/><Relationship Id="rId4" Type="http://schemas.openxmlformats.org/officeDocument/2006/relationships/hyperlink" Target="http://users.ece.cmu.edu/~omutlu/pub/cai_date12_talk.ppt" TargetMode="External"/><Relationship Id="rId5" Type="http://schemas.openxmlformats.org/officeDocument/2006/relationships/hyperlink" Target="http://users.ece.cmu.edu/~omutlu/pub/flash-correct-and-refresh_iccd12.pdf" TargetMode="External"/><Relationship Id="rId6" Type="http://schemas.openxmlformats.org/officeDocument/2006/relationships/hyperlink" Target="http://www.iccd-conf.com/" TargetMode="External"/><Relationship Id="rId7" Type="http://schemas.openxmlformats.org/officeDocument/2006/relationships/hyperlink" Target="http://users.ece.cmu.edu/~omutlu/pub/mutlu_iccd12_talk.ppt" TargetMode="External"/><Relationship Id="rId8" Type="http://schemas.openxmlformats.org/officeDocument/2006/relationships/hyperlink" Target="http://users.ece.cmu.edu/~omutlu/pub/mutlu_iccd12_talk.pdf" TargetMode="External"/><Relationship Id="rId9" Type="http://schemas.openxmlformats.org/officeDocument/2006/relationships/hyperlink" Target="http://users.ece.cmu.edu/~omutlu/pub/flash-memory-voltage-characterization_date13.pdf" TargetMode="External"/><Relationship Id="rId10" Type="http://schemas.openxmlformats.org/officeDocument/2006/relationships/hyperlink" Target="http://users.ece.cmu.edu/~omutlu/pub/cai_date13_talk.ppt" TargetMode="External"/><Relationship Id="rId11" Type="http://schemas.openxmlformats.org/officeDocument/2006/relationships/image" Target="../media/image8.png"/><Relationship Id="rId1" Type="http://schemas.openxmlformats.org/officeDocument/2006/relationships/slideLayout" Target="../slideLayouts/slideLayout989.xml"/><Relationship Id="rId2" Type="http://schemas.openxmlformats.org/officeDocument/2006/relationships/hyperlink" Target="http://users.ece.cmu.edu/~omutlu/pub/flash-error-patterns_date12.pdf" TargetMode="External"/></Relationships>
</file>

<file path=ppt/slides/_rels/slide215.xml.rels><?xml version="1.0" encoding="UTF-8" standalone="yes"?>
<Relationships xmlns="http://schemas.openxmlformats.org/package/2006/relationships"><Relationship Id="rId11" Type="http://schemas.openxmlformats.org/officeDocument/2006/relationships/hyperlink" Target="http://users.ece.cmu.edu/~omutlu/pub/neighbor-assisted-error-correction-in-flash_cai_sigmetrics14-talk.ppt" TargetMode="External"/><Relationship Id="rId12" Type="http://schemas.openxmlformats.org/officeDocument/2006/relationships/hyperlink" Target="http://users.ece.cmu.edu/~omutlu/pub/neighbor-assisted-error-correction-in-flash_cai_sigmetrics14-talk.pdf" TargetMode="External"/><Relationship Id="rId13" Type="http://schemas.openxmlformats.org/officeDocument/2006/relationships/image" Target="../media/image8.png"/><Relationship Id="rId1" Type="http://schemas.openxmlformats.org/officeDocument/2006/relationships/slideLayout" Target="../slideLayouts/slideLayout989.xml"/><Relationship Id="rId2" Type="http://schemas.openxmlformats.org/officeDocument/2006/relationships/hyperlink" Target="http://noggin.intel.com/content/paper-8-error-analysis-and-retention-aware-error-management-for-nand-flash-memory" TargetMode="External"/><Relationship Id="rId3" Type="http://schemas.openxmlformats.org/officeDocument/2006/relationships/hyperlink" Target="http://noggin.intel.com/technology-journal/2013/171/memory-resiliency" TargetMode="External"/><Relationship Id="rId4" Type="http://schemas.openxmlformats.org/officeDocument/2006/relationships/hyperlink" Target="http://users.ece.cmu.edu/~omutlu/pub/flash-programming-interference_iccd13.pdf" TargetMode="External"/><Relationship Id="rId5" Type="http://schemas.openxmlformats.org/officeDocument/2006/relationships/hyperlink" Target="http://www.iccd-conf.com/" TargetMode="External"/><Relationship Id="rId6" Type="http://schemas.openxmlformats.org/officeDocument/2006/relationships/hyperlink" Target="http://users.ece.cmu.edu/~omutlu/pub/cai_iccd13_talk.pptx" TargetMode="External"/><Relationship Id="rId7" Type="http://schemas.openxmlformats.org/officeDocument/2006/relationships/hyperlink" Target="http://users.ece.cmu.edu/~omutlu/pub/cai_iccd13_talk.pdf" TargetMode="External"/><Relationship Id="rId8" Type="http://schemas.openxmlformats.org/officeDocument/2006/relationships/hyperlink" Target="http://users.ece.cmu.edu/~omutlu/pub/cai_iccd13_lightning-talk.pdf" TargetMode="External"/><Relationship Id="rId9" Type="http://schemas.openxmlformats.org/officeDocument/2006/relationships/hyperlink" Target="http://users.ece.cmu.edu/~omutlu/pub/neighbor-assisted-error-correction-in-flash_sigmetrics14.pdf" TargetMode="External"/><Relationship Id="rId10" Type="http://schemas.openxmlformats.org/officeDocument/2006/relationships/hyperlink" Target="http://www.sigmetrics.org/sigmetrics2014/" TargetMode="Externa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1012.xml"/><Relationship Id="rId2" Type="http://schemas.openxmlformats.org/officeDocument/2006/relationships/hyperlink" Target="http://users.ece.cmu.edu/~omutlu/projects.htm" TargetMode="External"/><Relationship Id="rId3" Type="http://schemas.openxmlformats.org/officeDocument/2006/relationships/image" Target="../media/image8.png"/></Relationships>
</file>

<file path=ppt/slides/_rels/slide217.xml.rels><?xml version="1.0" encoding="UTF-8" standalone="yes"?>
<Relationships xmlns="http://schemas.openxmlformats.org/package/2006/relationships"><Relationship Id="rId3" Type="http://schemas.openxmlformats.org/officeDocument/2006/relationships/hyperlink" Target="http://www.ece.cmu.edu/~ece447/s13/doku.php?id=schedule" TargetMode="External"/><Relationship Id="rId4" Type="http://schemas.openxmlformats.org/officeDocument/2006/relationships/hyperlink" Target="http://www.ece.cmu.edu/~ece740/f13/doku.php?id=schedule" TargetMode="External"/><Relationship Id="rId5" Type="http://schemas.openxmlformats.org/officeDocument/2006/relationships/hyperlink" Target="https://www.youtube.com/playlist?list=PL5PHm2jkkXmgDN1PLwOY_tGtUlynnyV6D" TargetMode="External"/><Relationship Id="rId6" Type="http://schemas.openxmlformats.org/officeDocument/2006/relationships/image" Target="../media/image8.png"/><Relationship Id="rId1" Type="http://schemas.openxmlformats.org/officeDocument/2006/relationships/slideLayout" Target="../slideLayouts/slideLayout1012.xml"/><Relationship Id="rId2" Type="http://schemas.openxmlformats.org/officeDocument/2006/relationships/hyperlink" Target="https://www.youtube.com/playlist?list=PL5PHm2jkkXmidJOd59REog9jDnPDTG6IJ" TargetMode="External"/></Relationships>
</file>

<file path=ppt/slides/_rels/slide218.xml.rels><?xml version="1.0" encoding="UTF-8" standalone="yes"?>
<Relationships xmlns="http://schemas.openxmlformats.org/package/2006/relationships"><Relationship Id="rId3" Type="http://schemas.openxmlformats.org/officeDocument/2006/relationships/hyperlink" Target="http://users.ece.cmu.edu/~omutlu/" TargetMode="External"/><Relationship Id="rId4" Type="http://schemas.openxmlformats.org/officeDocument/2006/relationships/image" Target="../media/image8.png"/><Relationship Id="rId1" Type="http://schemas.openxmlformats.org/officeDocument/2006/relationships/slideLayout" Target="../slideLayouts/slideLayout988.xml"/><Relationship Id="rId2" Type="http://schemas.openxmlformats.org/officeDocument/2006/relationships/hyperlink" Target="mailto:onur@cmu.edu" TargetMode="External"/></Relationships>
</file>

<file path=ppt/slides/_rels/slide219.xml.rels><?xml version="1.0" encoding="UTF-8" standalone="yes"?>
<Relationships xmlns="http://schemas.openxmlformats.org/package/2006/relationships"><Relationship Id="rId3" Type="http://schemas.openxmlformats.org/officeDocument/2006/relationships/hyperlink" Target="mailto:onur@cmu.edu" TargetMode="External"/><Relationship Id="rId4" Type="http://schemas.openxmlformats.org/officeDocument/2006/relationships/image" Target="../media/image7.jpeg"/><Relationship Id="rId5" Type="http://schemas.openxmlformats.org/officeDocument/2006/relationships/image" Target="../media/image1.png"/><Relationship Id="rId6" Type="http://schemas.openxmlformats.org/officeDocument/2006/relationships/image" Target="../media/image92.jpeg"/><Relationship Id="rId7" Type="http://schemas.openxmlformats.org/officeDocument/2006/relationships/image" Target="../media/image8.png"/><Relationship Id="rId1" Type="http://schemas.openxmlformats.org/officeDocument/2006/relationships/slideLayout" Target="../slideLayouts/slideLayout988.xml"/><Relationship Id="rId2" Type="http://schemas.openxmlformats.org/officeDocument/2006/relationships/notesSlide" Target="../notesSlides/notesSlide8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95536" y="1484784"/>
            <a:ext cx="8382000" cy="2201416"/>
          </a:xfrm>
        </p:spPr>
        <p:txBody>
          <a:bodyPr>
            <a:normAutofit/>
          </a:bodyPr>
          <a:lstStyle/>
          <a:p>
            <a:pPr algn="ctr"/>
            <a:r>
              <a:rPr lang="en-US" sz="4400" dirty="0" smtClean="0"/>
              <a:t>Reliability </a:t>
            </a:r>
            <a:r>
              <a:rPr lang="en-US" sz="4400" dirty="0" smtClean="0"/>
              <a:t>(and Security) Issues of DRAM and NAND Flash Scaling</a:t>
            </a:r>
            <a:endParaRPr lang="en-US" sz="3800" dirty="0">
              <a:solidFill>
                <a:srgbClr val="FF0000"/>
              </a:solidFill>
            </a:endParaRPr>
          </a:p>
        </p:txBody>
      </p:sp>
      <p:sp>
        <p:nvSpPr>
          <p:cNvPr id="3" name="Subtitle 2"/>
          <p:cNvSpPr>
            <a:spLocks noGrp="1"/>
          </p:cNvSpPr>
          <p:nvPr>
            <p:ph type="subTitle" idx="1"/>
          </p:nvPr>
        </p:nvSpPr>
        <p:spPr>
          <a:xfrm>
            <a:off x="467544" y="3573016"/>
            <a:ext cx="8208912" cy="614362"/>
          </a:xfrm>
        </p:spPr>
        <p:txBody>
          <a:bodyPr>
            <a:noAutofit/>
          </a:bodyPr>
          <a:lstStyle/>
          <a:p>
            <a:r>
              <a:rPr lang="en-US" sz="2200" dirty="0" smtClean="0"/>
              <a:t>Onur Mutlu</a:t>
            </a:r>
          </a:p>
          <a:p>
            <a:r>
              <a:rPr lang="en-US" sz="2200" dirty="0" smtClean="0">
                <a:hlinkClick r:id="rId3"/>
              </a:rPr>
              <a:t>omutlu@gmail.com</a:t>
            </a:r>
            <a:endParaRPr lang="en-US" sz="2200" dirty="0" smtClean="0"/>
          </a:p>
          <a:p>
            <a:r>
              <a:rPr lang="en-US" sz="2200" dirty="0">
                <a:hlinkClick r:id="rId4"/>
              </a:rPr>
              <a:t>http://users.ece.cmu.edu/~omutlu</a:t>
            </a:r>
            <a:r>
              <a:rPr lang="en-US" sz="2200" dirty="0" smtClean="0">
                <a:hlinkClick r:id="rId4"/>
              </a:rPr>
              <a:t>/</a:t>
            </a:r>
            <a:endParaRPr lang="en-US" sz="2200" dirty="0" smtClean="0"/>
          </a:p>
          <a:p>
            <a:r>
              <a:rPr lang="en-US" sz="2200" dirty="0" smtClean="0"/>
              <a:t>HPCA Memory </a:t>
            </a:r>
            <a:r>
              <a:rPr lang="en-US" sz="2200" dirty="0"/>
              <a:t>R</a:t>
            </a:r>
            <a:r>
              <a:rPr lang="en-US" sz="2200" dirty="0" smtClean="0"/>
              <a:t>eliability Workshop</a:t>
            </a:r>
          </a:p>
          <a:p>
            <a:r>
              <a:rPr lang="en-US" sz="2200" dirty="0" smtClean="0"/>
              <a:t>March 13, 2016</a:t>
            </a:r>
          </a:p>
          <a:p>
            <a:endParaRPr lang="en-US" sz="2200" dirty="0" smtClean="0"/>
          </a:p>
          <a:p>
            <a:pPr algn="l"/>
            <a:endParaRPr lang="en-US" sz="2200" dirty="0"/>
          </a:p>
        </p:txBody>
      </p:sp>
      <p:pic>
        <p:nvPicPr>
          <p:cNvPr id="6" name="Picture 5" descr="Burgundy_CMU_JPG_Logo.jpg"/>
          <p:cNvPicPr>
            <a:picLocks noChangeAspect="1"/>
          </p:cNvPicPr>
          <p:nvPr/>
        </p:nvPicPr>
        <p:blipFill>
          <a:blip r:embed="rId5" cstate="print"/>
          <a:stretch>
            <a:fillRect/>
          </a:stretch>
        </p:blipFill>
        <p:spPr>
          <a:xfrm>
            <a:off x="2571736" y="5661248"/>
            <a:ext cx="3786214" cy="1367244"/>
          </a:xfrm>
          <a:prstGeom prst="rect">
            <a:avLst/>
          </a:prstGeom>
        </p:spPr>
      </p:pic>
      <p:pic>
        <p:nvPicPr>
          <p:cNvPr id="7" name="Picture 6" descr="safari.png"/>
          <p:cNvPicPr>
            <a:picLocks noChangeAspect="1"/>
          </p:cNvPicPr>
          <p:nvPr/>
        </p:nvPicPr>
        <p:blipFill>
          <a:blip r:embed="rId6"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961772"/>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dirty="0">
                <a:latin typeface="Garamond" charset="0"/>
                <a:ea typeface="ＭＳ Ｐゴシック" charset="0"/>
                <a:cs typeface="ＭＳ Ｐゴシック" charset="0"/>
              </a:rPr>
              <a:t>Limits of Charge Memory</a:t>
            </a:r>
          </a:p>
        </p:txBody>
      </p:sp>
      <p:sp>
        <p:nvSpPr>
          <p:cNvPr id="39939" name="Content Placeholder 2"/>
          <p:cNvSpPr>
            <a:spLocks noGrp="1"/>
          </p:cNvSpPr>
          <p:nvPr>
            <p:ph idx="1"/>
          </p:nvPr>
        </p:nvSpPr>
        <p:spPr>
          <a:xfrm>
            <a:off x="228600" y="996950"/>
            <a:ext cx="8610600" cy="5194300"/>
          </a:xfrm>
        </p:spPr>
        <p:txBody>
          <a:bodyPr/>
          <a:lstStyle/>
          <a:p>
            <a:r>
              <a:rPr lang="en-US" dirty="0">
                <a:latin typeface="Tahoma" charset="0"/>
                <a:ea typeface="ＭＳ Ｐゴシック" charset="0"/>
                <a:cs typeface="ＭＳ Ｐゴシック" charset="0"/>
              </a:rPr>
              <a:t>Difficult charge placement and control</a:t>
            </a:r>
          </a:p>
          <a:p>
            <a:pPr lvl="1"/>
            <a:r>
              <a:rPr lang="en-US" dirty="0">
                <a:latin typeface="Tahoma" charset="0"/>
                <a:ea typeface="ＭＳ Ｐゴシック" charset="0"/>
              </a:rPr>
              <a:t>Flash: floating gate charge</a:t>
            </a:r>
          </a:p>
          <a:p>
            <a:pPr lvl="1"/>
            <a:r>
              <a:rPr lang="en-US" dirty="0">
                <a:latin typeface="Tahoma" charset="0"/>
                <a:ea typeface="ＭＳ Ｐゴシック" charset="0"/>
              </a:rPr>
              <a:t>DRAM: capacitor charge, transistor leakage</a:t>
            </a:r>
          </a:p>
          <a:p>
            <a:endParaRPr lang="en-US" dirty="0">
              <a:latin typeface="Tahoma" charset="0"/>
              <a:ea typeface="ＭＳ Ｐゴシック" charset="0"/>
              <a:cs typeface="ＭＳ Ｐゴシック" charset="0"/>
            </a:endParaRPr>
          </a:p>
          <a:p>
            <a:r>
              <a:rPr lang="en-US" dirty="0">
                <a:latin typeface="Tahoma" charset="0"/>
                <a:ea typeface="ＭＳ Ｐゴシック" charset="0"/>
                <a:cs typeface="ＭＳ Ｐゴシック" charset="0"/>
              </a:rPr>
              <a:t>Reliable </a:t>
            </a:r>
            <a:r>
              <a:rPr lang="en-US" dirty="0" smtClean="0">
                <a:latin typeface="Tahoma" charset="0"/>
                <a:ea typeface="ＭＳ Ｐゴシック" charset="0"/>
                <a:cs typeface="ＭＳ Ｐゴシック" charset="0"/>
              </a:rPr>
              <a:t>sensing, data retention, and charge control become more difficult </a:t>
            </a:r>
            <a:r>
              <a:rPr lang="en-US" dirty="0">
                <a:latin typeface="Tahoma" charset="0"/>
                <a:ea typeface="ＭＳ Ｐゴシック" charset="0"/>
                <a:cs typeface="ＭＳ Ｐゴシック" charset="0"/>
              </a:rPr>
              <a:t>as charge storage unit size reduces</a:t>
            </a:r>
          </a:p>
        </p:txBody>
      </p:sp>
      <p:sp>
        <p:nvSpPr>
          <p:cNvPr id="3994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D619DA8A-D1A3-034D-85FB-F326B7A01761}" type="slidenum">
              <a:rPr lang="en-US" sz="1600">
                <a:solidFill>
                  <a:srgbClr val="000000"/>
                </a:solidFill>
                <a:latin typeface="Garamond" charset="0"/>
              </a:rPr>
              <a:pPr eaLnBrk="1" hangingPunct="1"/>
              <a:t>2</a:t>
            </a:fld>
            <a:endParaRPr lang="en-US" sz="1600">
              <a:solidFill>
                <a:srgbClr val="000000"/>
              </a:solidFill>
              <a:latin typeface="Garamond" charset="0"/>
            </a:endParaRPr>
          </a:p>
        </p:txBody>
      </p:sp>
      <p:pic>
        <p:nvPicPr>
          <p:cNvPr id="39941"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3605213"/>
            <a:ext cx="8140700" cy="271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47957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idx="1"/>
          </p:nvPr>
        </p:nvSpPr>
        <p:spPr/>
        <p:txBody>
          <a:bodyPr/>
          <a:lstStyle/>
          <a:p>
            <a:r>
              <a:rPr lang="en-US" dirty="0" smtClean="0">
                <a:solidFill>
                  <a:srgbClr val="0000FF"/>
                </a:solidFill>
              </a:rPr>
              <a:t>DRAM Scaling Issues </a:t>
            </a:r>
          </a:p>
          <a:p>
            <a:pPr lvl="1"/>
            <a:r>
              <a:rPr lang="en-US" dirty="0" smtClean="0"/>
              <a:t>DRAM </a:t>
            </a:r>
            <a:r>
              <a:rPr lang="en-US" dirty="0" err="1" smtClean="0"/>
              <a:t>RowHammer</a:t>
            </a:r>
            <a:r>
              <a:rPr lang="en-US" dirty="0" smtClean="0"/>
              <a:t> Problem</a:t>
            </a:r>
          </a:p>
          <a:p>
            <a:pPr lvl="1"/>
            <a:r>
              <a:rPr lang="en-US" dirty="0" smtClean="0"/>
              <a:t>Some Other DRAM Reliability Studies</a:t>
            </a:r>
          </a:p>
          <a:p>
            <a:pPr lvl="1"/>
            <a:endParaRPr lang="en-US" dirty="0"/>
          </a:p>
          <a:p>
            <a:r>
              <a:rPr lang="en-US" dirty="0" smtClean="0">
                <a:solidFill>
                  <a:srgbClr val="0000FF"/>
                </a:solidFill>
              </a:rPr>
              <a:t>NAND Flash Scaling Issues</a:t>
            </a:r>
          </a:p>
          <a:p>
            <a:pPr lvl="1"/>
            <a:r>
              <a:rPr lang="en-US" dirty="0" smtClean="0"/>
              <a:t>Some NAND </a:t>
            </a:r>
            <a:r>
              <a:rPr lang="en-US" dirty="0" smtClean="0"/>
              <a:t>Flash Reliability Studies </a:t>
            </a:r>
          </a:p>
          <a:p>
            <a:pPr lvl="1"/>
            <a:r>
              <a:rPr lang="en-US" dirty="0"/>
              <a:t>Read Disturb Errors in NAND Flash Memory</a:t>
            </a:r>
          </a:p>
          <a:p>
            <a:pPr lvl="1"/>
            <a:endParaRPr lang="en-US" dirty="0"/>
          </a:p>
          <a:p>
            <a:r>
              <a:rPr lang="en-US" dirty="0" smtClean="0"/>
              <a:t>Summary and Discussion</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3</a:t>
            </a:fld>
            <a:endParaRPr lang="en-US" altLang="en-US"/>
          </a:p>
        </p:txBody>
      </p:sp>
      <p:sp>
        <p:nvSpPr>
          <p:cNvPr id="5" name="Rectangle 4"/>
          <p:cNvSpPr>
            <a:spLocks noChangeArrowheads="1"/>
          </p:cNvSpPr>
          <p:nvPr/>
        </p:nvSpPr>
        <p:spPr bwMode="auto">
          <a:xfrm>
            <a:off x="539552" y="1340768"/>
            <a:ext cx="5123433" cy="1321371"/>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dirty="0">
              <a:solidFill>
                <a:srgbClr val="FFFFFF"/>
              </a:solidFill>
              <a:latin typeface="Tahoma"/>
              <a:ea typeface="ＭＳ Ｐゴシック" charset="0"/>
              <a:cs typeface="ＭＳ Ｐゴシック" charset="0"/>
            </a:endParaRPr>
          </a:p>
        </p:txBody>
      </p:sp>
    </p:spTree>
    <p:extLst>
      <p:ext uri="{BB962C8B-B14F-4D97-AF65-F5344CB8AC3E}">
        <p14:creationId xmlns:p14="http://schemas.microsoft.com/office/powerpoint/2010/main" val="377768909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dirty="0">
                <a:latin typeface="Garamond" charset="0"/>
                <a:ea typeface="ＭＳ Ｐゴシック" charset="0"/>
                <a:cs typeface="ＭＳ Ｐゴシック" charset="0"/>
              </a:rPr>
              <a:t>The DRAM Scaling Problem</a:t>
            </a:r>
          </a:p>
        </p:txBody>
      </p:sp>
      <p:sp>
        <p:nvSpPr>
          <p:cNvPr id="3" name="Content Placeholder 2"/>
          <p:cNvSpPr>
            <a:spLocks noGrp="1"/>
          </p:cNvSpPr>
          <p:nvPr>
            <p:ph idx="1"/>
          </p:nvPr>
        </p:nvSpPr>
        <p:spPr>
          <a:xfrm>
            <a:off x="228600" y="996950"/>
            <a:ext cx="8610600" cy="5194300"/>
          </a:xfrm>
        </p:spPr>
        <p:txBody>
          <a:bodyPr/>
          <a:lstStyle/>
          <a:p>
            <a:r>
              <a:rPr lang="en-US" sz="2200" dirty="0">
                <a:solidFill>
                  <a:srgbClr val="0000FF"/>
                </a:solidFill>
                <a:latin typeface="Tahoma" charset="0"/>
                <a:ea typeface="ＭＳ Ｐゴシック" charset="0"/>
                <a:cs typeface="ＭＳ Ｐゴシック" charset="0"/>
              </a:rPr>
              <a:t>DRAM stores charge in a capacitor (charge-based memory)</a:t>
            </a:r>
            <a:endParaRPr lang="en-US" sz="2000" dirty="0">
              <a:solidFill>
                <a:srgbClr val="0000FF"/>
              </a:solidFill>
              <a:latin typeface="Tahoma" charset="0"/>
              <a:ea typeface="ＭＳ Ｐゴシック" charset="0"/>
              <a:cs typeface="ＭＳ Ｐゴシック" charset="0"/>
            </a:endParaRPr>
          </a:p>
          <a:p>
            <a:pPr lvl="1"/>
            <a:r>
              <a:rPr lang="en-US" sz="2000" dirty="0">
                <a:latin typeface="Tahoma" charset="0"/>
                <a:ea typeface="ＭＳ Ｐゴシック" charset="0"/>
              </a:rPr>
              <a:t>Capacitor must be large enough for reliable sensing</a:t>
            </a:r>
          </a:p>
          <a:p>
            <a:pPr lvl="1"/>
            <a:r>
              <a:rPr lang="en-US" sz="2000" dirty="0">
                <a:latin typeface="Tahoma" charset="0"/>
                <a:ea typeface="ＭＳ Ｐゴシック" charset="0"/>
              </a:rPr>
              <a:t>Access transistor should be large enough for low leakage and high retention time</a:t>
            </a:r>
          </a:p>
          <a:p>
            <a:pPr lvl="1"/>
            <a:r>
              <a:rPr lang="en-US" sz="2000" dirty="0">
                <a:latin typeface="Tahoma" charset="0"/>
                <a:ea typeface="ＭＳ Ｐゴシック" charset="0"/>
              </a:rPr>
              <a:t>Scaling beyond 40-35nm (2013) is challenging [ITRS, 2009]</a:t>
            </a: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r>
              <a:rPr lang="en-US" dirty="0" smtClean="0">
                <a:solidFill>
                  <a:srgbClr val="FF0000"/>
                </a:solidFill>
                <a:latin typeface="Tahoma" charset="0"/>
                <a:ea typeface="ＭＳ Ｐゴシック" charset="0"/>
                <a:cs typeface="ＭＳ Ｐゴシック" charset="0"/>
              </a:rPr>
              <a:t>As DRAM cell becomes smaller, it becomes more vulnerable</a:t>
            </a:r>
            <a:endParaRPr lang="en-US" dirty="0">
              <a:solidFill>
                <a:srgbClr val="FF0000"/>
              </a:solidFill>
              <a:latin typeface="Tahoma" charset="0"/>
              <a:ea typeface="ＭＳ Ｐゴシック" charset="0"/>
              <a:cs typeface="ＭＳ Ｐゴシック" charset="0"/>
            </a:endParaRPr>
          </a:p>
          <a:p>
            <a:pPr lvl="2">
              <a:buFont typeface="Wingdings" charset="0"/>
              <a:buNone/>
            </a:pPr>
            <a:endParaRPr lang="en-US" sz="1800" dirty="0">
              <a:latin typeface="Tahoma" charset="0"/>
              <a:ea typeface="ＭＳ Ｐゴシック" charset="0"/>
            </a:endParaRPr>
          </a:p>
          <a:p>
            <a:endParaRPr lang="en-US" dirty="0">
              <a:latin typeface="Tahoma" charset="0"/>
              <a:ea typeface="ＭＳ Ｐゴシック" charset="0"/>
              <a:cs typeface="ＭＳ Ｐゴシック" charset="0"/>
            </a:endParaRPr>
          </a:p>
        </p:txBody>
      </p:sp>
      <p:sp>
        <p:nvSpPr>
          <p:cNvPr id="2970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5999534" indent="-35999534"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130" eaLnBrk="0" fontAlgn="base" hangingPunct="0">
              <a:spcBef>
                <a:spcPct val="0"/>
              </a:spcBef>
              <a:spcAft>
                <a:spcPct val="0"/>
              </a:spcAft>
              <a:defRPr sz="2400">
                <a:solidFill>
                  <a:schemeClr val="tx1"/>
                </a:solidFill>
                <a:latin typeface="Arial" charset="0"/>
                <a:ea typeface="Arial" charset="0"/>
                <a:cs typeface="Arial" charset="0"/>
              </a:defRPr>
            </a:lvl6pPr>
            <a:lvl7pPr marL="914259" eaLnBrk="0" fontAlgn="base" hangingPunct="0">
              <a:spcBef>
                <a:spcPct val="0"/>
              </a:spcBef>
              <a:spcAft>
                <a:spcPct val="0"/>
              </a:spcAft>
              <a:defRPr sz="2400">
                <a:solidFill>
                  <a:schemeClr val="tx1"/>
                </a:solidFill>
                <a:latin typeface="Arial" charset="0"/>
                <a:ea typeface="Arial" charset="0"/>
                <a:cs typeface="Arial" charset="0"/>
              </a:defRPr>
            </a:lvl7pPr>
            <a:lvl8pPr marL="1371390" eaLnBrk="0" fontAlgn="base" hangingPunct="0">
              <a:spcBef>
                <a:spcPct val="0"/>
              </a:spcBef>
              <a:spcAft>
                <a:spcPct val="0"/>
              </a:spcAft>
              <a:defRPr sz="2400">
                <a:solidFill>
                  <a:schemeClr val="tx1"/>
                </a:solidFill>
                <a:latin typeface="Arial" charset="0"/>
                <a:ea typeface="Arial" charset="0"/>
                <a:cs typeface="Arial" charset="0"/>
              </a:defRPr>
            </a:lvl8pPr>
            <a:lvl9pPr marL="1828519"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645EC618-0165-BC45-84E6-E864E9DC06EC}" type="slidenum">
              <a:rPr lang="en-US" sz="1600">
                <a:solidFill>
                  <a:srgbClr val="000000"/>
                </a:solidFill>
                <a:latin typeface="Garamond" charset="0"/>
              </a:rPr>
              <a:pPr eaLnBrk="1" hangingPunct="1"/>
              <a:t>4</a:t>
            </a:fld>
            <a:endParaRPr lang="en-US" sz="1600">
              <a:solidFill>
                <a:srgbClr val="000000"/>
              </a:solidFill>
              <a:latin typeface="Garamond"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7001" y="2789238"/>
            <a:ext cx="3581400" cy="3078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55745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914400"/>
            <a:ext cx="7315200" cy="3962400"/>
          </a:xfrm>
          <a:prstGeom prst="roundRect">
            <a:avLst>
              <a:gd name="adj" fmla="val 11319"/>
            </a:avLst>
          </a:prstGeom>
          <a:solidFill>
            <a:schemeClr val="bg1">
              <a:lumMod val="8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cxnSp>
        <p:nvCxnSpPr>
          <p:cNvPr id="9" name="Straight Connector 8"/>
          <p:cNvCxnSpPr/>
          <p:nvPr/>
        </p:nvCxnSpPr>
        <p:spPr>
          <a:xfrm flipH="1" flipV="1">
            <a:off x="1371600" y="16764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371600" y="22860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Wordline"/>
          <p:cNvCxnSpPr/>
          <p:nvPr/>
        </p:nvCxnSpPr>
        <p:spPr>
          <a:xfrm flipH="1">
            <a:off x="1371600" y="28956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371600" y="35052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1371600" y="4116388"/>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828800" y="13827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dirty="0">
                <a:solidFill>
                  <a:prstClr val="black"/>
                </a:solidFill>
                <a:latin typeface="Calibri Light"/>
              </a:rPr>
              <a:t> Row of Cells</a:t>
            </a:r>
          </a:p>
        </p:txBody>
      </p:sp>
      <p:sp>
        <p:nvSpPr>
          <p:cNvPr id="16" name="Rectangle 15"/>
          <p:cNvSpPr/>
          <p:nvPr/>
        </p:nvSpPr>
        <p:spPr>
          <a:xfrm>
            <a:off x="1828800" y="19812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4000">
                <a:solidFill>
                  <a:prstClr val="black"/>
                </a:solidFill>
                <a:latin typeface="Calibri Light"/>
              </a:rPr>
              <a:t> Row</a:t>
            </a:r>
          </a:p>
        </p:txBody>
      </p:sp>
      <p:sp>
        <p:nvSpPr>
          <p:cNvPr id="17" name="Row"/>
          <p:cNvSpPr/>
          <p:nvPr/>
        </p:nvSpPr>
        <p:spPr>
          <a:xfrm>
            <a:off x="1828800" y="25908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4000">
                <a:solidFill>
                  <a:prstClr val="black"/>
                </a:solidFill>
                <a:latin typeface="Calibri Light"/>
              </a:rPr>
              <a:t> Row</a:t>
            </a:r>
          </a:p>
        </p:txBody>
      </p:sp>
      <p:sp>
        <p:nvSpPr>
          <p:cNvPr id="18" name="Rectangle 17"/>
          <p:cNvSpPr/>
          <p:nvPr/>
        </p:nvSpPr>
        <p:spPr>
          <a:xfrm>
            <a:off x="1828800" y="32004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4000">
                <a:solidFill>
                  <a:prstClr val="black"/>
                </a:solidFill>
                <a:latin typeface="Calibri Light"/>
              </a:rPr>
              <a:t> Row</a:t>
            </a:r>
          </a:p>
        </p:txBody>
      </p:sp>
      <p:sp>
        <p:nvSpPr>
          <p:cNvPr id="19" name="Rectangle 18"/>
          <p:cNvSpPr/>
          <p:nvPr/>
        </p:nvSpPr>
        <p:spPr>
          <a:xfrm>
            <a:off x="1828800" y="38100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dirty="0">
                <a:solidFill>
                  <a:prstClr val="black"/>
                </a:solidFill>
                <a:latin typeface="Calibri Light"/>
              </a:rPr>
              <a:t> Row</a:t>
            </a:r>
          </a:p>
        </p:txBody>
      </p:sp>
      <p:sp>
        <p:nvSpPr>
          <p:cNvPr id="20" name="TextBox 19"/>
          <p:cNvSpPr txBox="1"/>
          <p:nvPr/>
        </p:nvSpPr>
        <p:spPr>
          <a:xfrm>
            <a:off x="5943600" y="1447800"/>
            <a:ext cx="2286000" cy="457200"/>
          </a:xfrm>
          <a:prstGeom prst="rect">
            <a:avLst/>
          </a:prstGeom>
          <a:noFill/>
        </p:spPr>
        <p:txBody>
          <a:bodyPr anchor="ctr"/>
          <a:lstStyle/>
          <a:p>
            <a:pPr>
              <a:defRPr/>
            </a:pPr>
            <a:r>
              <a:rPr lang="en-US" sz="4000">
                <a:solidFill>
                  <a:prstClr val="black"/>
                </a:solidFill>
                <a:latin typeface="Calibri Light"/>
                <a:ea typeface="ＭＳ Ｐゴシック" charset="0"/>
                <a:cs typeface="ＭＳ Ｐゴシック" charset="0"/>
              </a:rPr>
              <a:t> Wordline</a:t>
            </a:r>
          </a:p>
        </p:txBody>
      </p:sp>
      <p:sp>
        <p:nvSpPr>
          <p:cNvPr id="21" name="Low Volt"/>
          <p:cNvSpPr txBox="1"/>
          <p:nvPr/>
        </p:nvSpPr>
        <p:spPr>
          <a:xfrm>
            <a:off x="5943600" y="2667000"/>
            <a:ext cx="2286000" cy="457200"/>
          </a:xfrm>
          <a:prstGeom prst="rect">
            <a:avLst/>
          </a:prstGeom>
          <a:noFill/>
        </p:spPr>
        <p:txBody>
          <a:bodyPr anchor="ctr"/>
          <a:lstStyle/>
          <a:p>
            <a:pPr>
              <a:defRPr/>
            </a:pPr>
            <a:r>
              <a:rPr lang="en-US" sz="4400" b="1" i="1">
                <a:solidFill>
                  <a:prstClr val="black">
                    <a:lumMod val="65000"/>
                    <a:lumOff val="35000"/>
                  </a:prstClr>
                </a:solidFill>
                <a:latin typeface="Calibri Light"/>
                <a:ea typeface="ＭＳ Ｐゴシック" charset="0"/>
                <a:cs typeface="ＭＳ Ｐゴシック" charset="0"/>
              </a:rPr>
              <a:t> V</a:t>
            </a:r>
            <a:r>
              <a:rPr lang="en-US" sz="4800" b="1" i="1" baseline="-20000">
                <a:solidFill>
                  <a:prstClr val="black">
                    <a:lumMod val="65000"/>
                    <a:lumOff val="35000"/>
                  </a:prstClr>
                </a:solidFill>
                <a:latin typeface="Calibri Light"/>
                <a:ea typeface="ＭＳ Ｐゴシック" charset="0"/>
                <a:cs typeface="ＭＳ Ｐゴシック" charset="0"/>
              </a:rPr>
              <a:t>LOW</a:t>
            </a:r>
            <a:endParaRPr lang="en-US" sz="4400" b="1" i="1" baseline="-20000">
              <a:solidFill>
                <a:prstClr val="black">
                  <a:lumMod val="65000"/>
                  <a:lumOff val="35000"/>
                </a:prstClr>
              </a:solidFill>
              <a:latin typeface="Calibri Light"/>
              <a:ea typeface="ＭＳ Ｐゴシック" charset="0"/>
              <a:cs typeface="ＭＳ Ｐゴシック" charset="0"/>
            </a:endParaRPr>
          </a:p>
        </p:txBody>
      </p:sp>
      <p:sp>
        <p:nvSpPr>
          <p:cNvPr id="22" name="High Volt"/>
          <p:cNvSpPr txBox="1"/>
          <p:nvPr/>
        </p:nvSpPr>
        <p:spPr>
          <a:xfrm>
            <a:off x="5943600" y="2667000"/>
            <a:ext cx="2286000" cy="457200"/>
          </a:xfrm>
          <a:prstGeom prst="rect">
            <a:avLst/>
          </a:prstGeom>
          <a:noFill/>
        </p:spPr>
        <p:txBody>
          <a:bodyPr anchor="ctr"/>
          <a:lstStyle/>
          <a:p>
            <a:pPr>
              <a:defRPr/>
            </a:pPr>
            <a:r>
              <a:rPr lang="en-US" sz="4400" b="1">
                <a:solidFill>
                  <a:srgbClr val="FF0000"/>
                </a:solidFill>
                <a:latin typeface="Calibri Light"/>
                <a:ea typeface="ＭＳ Ｐゴシック" charset="0"/>
                <a:cs typeface="ＭＳ Ｐゴシック" charset="0"/>
              </a:rPr>
              <a:t> </a:t>
            </a:r>
            <a:r>
              <a:rPr lang="en-US" sz="4400" b="1" i="1">
                <a:solidFill>
                  <a:srgbClr val="FF0000"/>
                </a:solidFill>
                <a:latin typeface="Calibri Light"/>
                <a:ea typeface="ＭＳ Ｐゴシック" charset="0"/>
                <a:cs typeface="ＭＳ Ｐゴシック" charset="0"/>
              </a:rPr>
              <a:t>V</a:t>
            </a:r>
            <a:r>
              <a:rPr lang="en-US" sz="4800" b="1" i="1" baseline="-20000">
                <a:solidFill>
                  <a:srgbClr val="FF0000"/>
                </a:solidFill>
                <a:latin typeface="Calibri Light"/>
                <a:ea typeface="ＭＳ Ｐゴシック" charset="0"/>
                <a:cs typeface="ＭＳ Ｐゴシック" charset="0"/>
              </a:rPr>
              <a:t>HIGH</a:t>
            </a:r>
            <a:endParaRPr lang="en-US" sz="4400" b="1" i="1" baseline="-20000">
              <a:solidFill>
                <a:srgbClr val="FF0000"/>
              </a:solidFill>
              <a:latin typeface="Calibri Light"/>
              <a:ea typeface="ＭＳ Ｐゴシック" charset="0"/>
              <a:cs typeface="ＭＳ Ｐゴシック" charset="0"/>
            </a:endParaRPr>
          </a:p>
        </p:txBody>
      </p:sp>
      <p:sp>
        <p:nvSpPr>
          <p:cNvPr id="23" name="Error"/>
          <p:cNvSpPr/>
          <p:nvPr/>
        </p:nvSpPr>
        <p:spPr>
          <a:xfrm>
            <a:off x="48768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
        <p:nvSpPr>
          <p:cNvPr id="24" name="Error"/>
          <p:cNvSpPr/>
          <p:nvPr/>
        </p:nvSpPr>
        <p:spPr>
          <a:xfrm>
            <a:off x="4267200" y="320357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
        <p:nvSpPr>
          <p:cNvPr id="25" name="Error"/>
          <p:cNvSpPr/>
          <p:nvPr/>
        </p:nvSpPr>
        <p:spPr>
          <a:xfrm>
            <a:off x="36576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
        <p:nvSpPr>
          <p:cNvPr id="26" name="Error"/>
          <p:cNvSpPr/>
          <p:nvPr/>
        </p:nvSpPr>
        <p:spPr>
          <a:xfrm>
            <a:off x="3657600" y="319722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
        <p:nvSpPr>
          <p:cNvPr id="27" name="Error"/>
          <p:cNvSpPr/>
          <p:nvPr/>
        </p:nvSpPr>
        <p:spPr>
          <a:xfrm>
            <a:off x="241935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
        <p:nvSpPr>
          <p:cNvPr id="31" name="Victim"/>
          <p:cNvSpPr/>
          <p:nvPr/>
        </p:nvSpPr>
        <p:spPr>
          <a:xfrm>
            <a:off x="1828800" y="3200400"/>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b="1" dirty="0">
                <a:solidFill>
                  <a:prstClr val="white"/>
                </a:solidFill>
                <a:latin typeface="Calibri Light"/>
              </a:rPr>
              <a:t> </a:t>
            </a:r>
            <a:r>
              <a:rPr lang="en-US" sz="3600" b="1" dirty="0">
                <a:solidFill>
                  <a:prstClr val="black"/>
                </a:solidFill>
                <a:latin typeface="Calibri Light"/>
              </a:rPr>
              <a:t>Victim Row</a:t>
            </a:r>
          </a:p>
        </p:txBody>
      </p:sp>
      <p:sp>
        <p:nvSpPr>
          <p:cNvPr id="32" name="Victim"/>
          <p:cNvSpPr/>
          <p:nvPr/>
        </p:nvSpPr>
        <p:spPr>
          <a:xfrm>
            <a:off x="1828800" y="1982788"/>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b="1" dirty="0">
                <a:solidFill>
                  <a:prstClr val="white"/>
                </a:solidFill>
                <a:latin typeface="Calibri Light"/>
              </a:rPr>
              <a:t> </a:t>
            </a:r>
            <a:r>
              <a:rPr lang="en-US" sz="3600" b="1" dirty="0">
                <a:solidFill>
                  <a:prstClr val="black"/>
                </a:solidFill>
                <a:latin typeface="Calibri Light"/>
              </a:rPr>
              <a:t>Victim Row</a:t>
            </a:r>
          </a:p>
        </p:txBody>
      </p:sp>
      <p:sp>
        <p:nvSpPr>
          <p:cNvPr id="33" name="Aggressor"/>
          <p:cNvSpPr/>
          <p:nvPr/>
        </p:nvSpPr>
        <p:spPr>
          <a:xfrm>
            <a:off x="1828800" y="2590800"/>
            <a:ext cx="3657600" cy="609600"/>
          </a:xfrm>
          <a:prstGeom prst="rect">
            <a:avLst/>
          </a:prstGeom>
          <a:solidFill>
            <a:srgbClr val="FF0000"/>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b="1" dirty="0">
                <a:solidFill>
                  <a:prstClr val="white"/>
                </a:solidFill>
                <a:latin typeface="Calibri Light"/>
              </a:rPr>
              <a:t> </a:t>
            </a:r>
            <a:r>
              <a:rPr lang="en-US" sz="3600" b="1" dirty="0" smtClean="0">
                <a:solidFill>
                  <a:prstClr val="white"/>
                </a:solidFill>
                <a:latin typeface="Calibri Light"/>
              </a:rPr>
              <a:t>Hammered Row</a:t>
            </a:r>
            <a:endParaRPr lang="en-US" sz="3600" b="1" dirty="0">
              <a:solidFill>
                <a:prstClr val="white"/>
              </a:solidFill>
              <a:latin typeface="Calibri Light"/>
            </a:endParaRPr>
          </a:p>
        </p:txBody>
      </p:sp>
      <p:sp>
        <p:nvSpPr>
          <p:cNvPr id="34" name="Punchline"/>
          <p:cNvSpPr txBox="1"/>
          <p:nvPr/>
        </p:nvSpPr>
        <p:spPr>
          <a:xfrm>
            <a:off x="395288" y="4953000"/>
            <a:ext cx="8359775" cy="1143000"/>
          </a:xfrm>
          <a:prstGeom prst="rect">
            <a:avLst/>
          </a:prstGeom>
          <a:noFill/>
        </p:spPr>
        <p:txBody>
          <a:bodyPr anchor="ctr"/>
          <a:lstStyle/>
          <a:p>
            <a:pPr>
              <a:defRPr/>
            </a:pPr>
            <a:r>
              <a:rPr lang="en-US" sz="2600" dirty="0">
                <a:solidFill>
                  <a:prstClr val="black"/>
                </a:solidFill>
                <a:latin typeface="Calibri Light"/>
                <a:ea typeface="ＭＳ Ｐゴシック" charset="0"/>
                <a:cs typeface="ＭＳ Ｐゴシック" charset="0"/>
              </a:rPr>
              <a:t>Repeatedly opening and closing a row enough times within a refresh interval induces </a:t>
            </a:r>
            <a:r>
              <a:rPr lang="en-US" sz="2600" b="1" dirty="0">
                <a:solidFill>
                  <a:srgbClr val="FF0000"/>
                </a:solidFill>
                <a:latin typeface="Calibri Light"/>
                <a:ea typeface="ＭＳ Ｐゴシック" charset="0"/>
                <a:cs typeface="ＭＳ Ｐゴシック" charset="0"/>
              </a:rPr>
              <a:t>disturbance errors</a:t>
            </a:r>
            <a:r>
              <a:rPr lang="en-US" sz="2600" dirty="0">
                <a:solidFill>
                  <a:srgbClr val="FF0000"/>
                </a:solidFill>
                <a:latin typeface="Calibri Light"/>
                <a:ea typeface="ＭＳ Ｐゴシック" charset="0"/>
                <a:cs typeface="ＭＳ Ｐゴシック" charset="0"/>
              </a:rPr>
              <a:t> </a:t>
            </a:r>
            <a:r>
              <a:rPr lang="en-US" sz="2600" dirty="0">
                <a:solidFill>
                  <a:prstClr val="black"/>
                </a:solidFill>
                <a:latin typeface="Calibri Light"/>
                <a:ea typeface="ＭＳ Ｐゴシック" charset="0"/>
                <a:cs typeface="ＭＳ Ｐゴシック" charset="0"/>
              </a:rPr>
              <a:t>in adjacent rows in </a:t>
            </a:r>
            <a:r>
              <a:rPr lang="en-US" sz="2600" b="1" dirty="0">
                <a:solidFill>
                  <a:srgbClr val="FF0000"/>
                </a:solidFill>
                <a:latin typeface="Calibri Light"/>
                <a:ea typeface="ＭＳ Ｐゴシック" charset="0"/>
                <a:cs typeface="ＭＳ Ｐゴシック" charset="0"/>
              </a:rPr>
              <a:t>most real DRAM chips you can buy today</a:t>
            </a:r>
            <a:endParaRPr lang="en-US" sz="2600" dirty="0">
              <a:solidFill>
                <a:prstClr val="black"/>
              </a:solidFill>
              <a:latin typeface="Calibri Light"/>
              <a:ea typeface="ＭＳ Ｐゴシック" charset="0"/>
              <a:cs typeface="ＭＳ Ｐゴシック" charset="0"/>
            </a:endParaRPr>
          </a:p>
        </p:txBody>
      </p:sp>
      <p:sp>
        <p:nvSpPr>
          <p:cNvPr id="35" name="Opened"/>
          <p:cNvSpPr txBox="1"/>
          <p:nvPr/>
        </p:nvSpPr>
        <p:spPr>
          <a:xfrm>
            <a:off x="3124200" y="2671763"/>
            <a:ext cx="2209800" cy="457200"/>
          </a:xfrm>
          <a:prstGeom prst="rect">
            <a:avLst/>
          </a:prstGeom>
          <a:noFill/>
        </p:spPr>
        <p:txBody>
          <a:bodyPr anchor="ctr"/>
          <a:lstStyle/>
          <a:p>
            <a:pPr algn="r">
              <a:defRPr/>
            </a:pPr>
            <a:r>
              <a:rPr lang="en-US" sz="4000" b="1" i="1">
                <a:solidFill>
                  <a:prstClr val="black"/>
                </a:solidFill>
                <a:latin typeface="Calibri Light"/>
                <a:ea typeface="ＭＳ Ｐゴシック" charset="0"/>
                <a:cs typeface="ＭＳ Ｐゴシック" charset="0"/>
              </a:rPr>
              <a:t>Opened</a:t>
            </a:r>
          </a:p>
        </p:txBody>
      </p:sp>
      <p:sp>
        <p:nvSpPr>
          <p:cNvPr id="28" name="Closed"/>
          <p:cNvSpPr txBox="1"/>
          <p:nvPr/>
        </p:nvSpPr>
        <p:spPr>
          <a:xfrm>
            <a:off x="3133725" y="2671763"/>
            <a:ext cx="2200275" cy="457200"/>
          </a:xfrm>
          <a:prstGeom prst="rect">
            <a:avLst/>
          </a:prstGeom>
          <a:noFill/>
        </p:spPr>
        <p:txBody>
          <a:bodyPr anchor="ctr"/>
          <a:lstStyle/>
          <a:p>
            <a:pPr algn="r">
              <a:defRPr/>
            </a:pPr>
            <a:r>
              <a:rPr lang="en-US" sz="4000" b="1" i="1">
                <a:solidFill>
                  <a:prstClr val="black"/>
                </a:solidFill>
                <a:latin typeface="Calibri Light"/>
                <a:ea typeface="ＭＳ Ｐゴシック" charset="0"/>
                <a:cs typeface="ＭＳ Ｐゴシック" charset="0"/>
              </a:rPr>
              <a:t>Closed</a:t>
            </a:r>
          </a:p>
        </p:txBody>
      </p:sp>
      <p:sp>
        <p:nvSpPr>
          <p:cNvPr id="239642" name="Slide Number Placeholder 2"/>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63EFCF5-C8B9-AF45-B0E3-7DB4F7D988EA}" type="slidenum">
              <a:rPr lang="en-US" sz="2000">
                <a:solidFill>
                  <a:srgbClr val="898989"/>
                </a:solidFill>
                <a:latin typeface="Cambria Math" charset="0"/>
                <a:cs typeface="Cambria Math" charset="0"/>
              </a:rPr>
              <a:pPr eaLnBrk="1" hangingPunct="1"/>
              <a:t>5</a:t>
            </a:fld>
            <a:endParaRPr lang="en-US" sz="2000">
              <a:solidFill>
                <a:srgbClr val="898989"/>
              </a:solidFill>
              <a:latin typeface="Cambria Math" charset="0"/>
              <a:cs typeface="Cambria Math" charset="0"/>
            </a:endParaRPr>
          </a:p>
        </p:txBody>
      </p:sp>
      <p:sp>
        <p:nvSpPr>
          <p:cNvPr id="239643" name="Title 1"/>
          <p:cNvSpPr>
            <a:spLocks noGrp="1"/>
          </p:cNvSpPr>
          <p:nvPr>
            <p:ph type="title"/>
          </p:nvPr>
        </p:nvSpPr>
        <p:spPr>
          <a:xfrm>
            <a:off x="228600" y="-14288"/>
            <a:ext cx="8915400" cy="1066801"/>
          </a:xfrm>
        </p:spPr>
        <p:txBody>
          <a:bodyPr/>
          <a:lstStyle/>
          <a:p>
            <a:r>
              <a:rPr lang="en-US" sz="3900" b="0" dirty="0" smtClean="0">
                <a:solidFill>
                  <a:schemeClr val="accent6">
                    <a:lumMod val="50000"/>
                  </a:schemeClr>
                </a:solidFill>
                <a:latin typeface="Garamond" charset="0"/>
              </a:rPr>
              <a:t>An Example of the DRAM Scaling Problem</a:t>
            </a:r>
            <a:endParaRPr lang="en-US" sz="3900" b="0" dirty="0">
              <a:solidFill>
                <a:schemeClr val="accent6">
                  <a:lumMod val="50000"/>
                </a:schemeClr>
              </a:solidFill>
              <a:latin typeface="Garamond" charset="0"/>
            </a:endParaRPr>
          </a:p>
        </p:txBody>
      </p:sp>
      <p:sp>
        <p:nvSpPr>
          <p:cNvPr id="30" name="Rectangle 29"/>
          <p:cNvSpPr/>
          <p:nvPr/>
        </p:nvSpPr>
        <p:spPr>
          <a:xfrm>
            <a:off x="107950" y="6239053"/>
            <a:ext cx="8568506" cy="646331"/>
          </a:xfrm>
          <a:prstGeom prst="rect">
            <a:avLst/>
          </a:prstGeom>
        </p:spPr>
        <p:txBody>
          <a:bodyPr wrap="square">
            <a:spAutoFit/>
          </a:bodyPr>
          <a:lstStyle/>
          <a:p>
            <a:pPr>
              <a:defRPr/>
            </a:pPr>
            <a:r>
              <a:rPr lang="en-US" dirty="0" smtClean="0">
                <a:solidFill>
                  <a:srgbClr val="0000FF"/>
                </a:solidFill>
                <a:latin typeface="Calibri"/>
                <a:ea typeface="ＭＳ Ｐゴシック" charset="0"/>
                <a:cs typeface="ＭＳ Ｐゴシック" charset="0"/>
                <a:hlinkClick r:id="rId3"/>
              </a:rPr>
              <a:t>Flipping </a:t>
            </a:r>
            <a:r>
              <a:rPr lang="en-US" dirty="0">
                <a:solidFill>
                  <a:srgbClr val="0000FF"/>
                </a:solidFill>
                <a:latin typeface="Calibri"/>
                <a:ea typeface="ＭＳ Ｐゴシック" charset="0"/>
                <a:cs typeface="ＭＳ Ｐゴシック" charset="0"/>
                <a:hlinkClick r:id="rId3"/>
              </a:rPr>
              <a:t>Bits in Memory Without Accessing Them: An Experimental Study of DRAM Disturbance </a:t>
            </a:r>
            <a:r>
              <a:rPr lang="en-US" dirty="0" smtClean="0">
                <a:solidFill>
                  <a:srgbClr val="0000FF"/>
                </a:solidFill>
                <a:latin typeface="Calibri"/>
                <a:ea typeface="ＭＳ Ｐゴシック" charset="0"/>
                <a:cs typeface="ＭＳ Ｐゴシック" charset="0"/>
                <a:hlinkClick r:id="rId3"/>
              </a:rPr>
              <a:t>Errors</a:t>
            </a:r>
            <a:r>
              <a:rPr lang="en-US" dirty="0" smtClean="0">
                <a:solidFill>
                  <a:srgbClr val="0000FF"/>
                </a:solidFill>
                <a:latin typeface="Calibri"/>
                <a:ea typeface="ＭＳ Ｐゴシック" charset="0"/>
                <a:cs typeface="ＭＳ Ｐゴシック" charset="0"/>
              </a:rPr>
              <a:t>,</a:t>
            </a:r>
            <a:r>
              <a:rPr lang="en-US" dirty="0" smtClean="0">
                <a:solidFill>
                  <a:prstClr val="black"/>
                </a:solidFill>
                <a:latin typeface="Tahoma" charset="0"/>
                <a:ea typeface="ＭＳ Ｐゴシック" charset="0"/>
                <a:cs typeface="ＭＳ Ｐゴシック" charset="0"/>
              </a:rPr>
              <a:t> </a:t>
            </a:r>
            <a:r>
              <a:rPr lang="en-US" dirty="0" smtClean="0">
                <a:solidFill>
                  <a:prstClr val="black"/>
                </a:solidFill>
                <a:latin typeface="Calibri"/>
                <a:ea typeface="ＭＳ Ｐゴシック" charset="0"/>
                <a:cs typeface="ＭＳ Ｐゴシック" charset="0"/>
              </a:rPr>
              <a:t>(Kim et al., ISCA 2014)</a:t>
            </a:r>
            <a:endParaRPr lang="en-US" dirty="0">
              <a:solidFill>
                <a:prstClr val="black"/>
              </a:solidFill>
              <a:latin typeface="Calibri"/>
              <a:ea typeface="ＭＳ Ｐゴシック" charset="0"/>
              <a:cs typeface="ＭＳ Ｐゴシック" charset="0"/>
            </a:endParaRPr>
          </a:p>
        </p:txBody>
      </p:sp>
    </p:spTree>
    <p:extLst>
      <p:ext uri="{BB962C8B-B14F-4D97-AF65-F5344CB8AC3E}">
        <p14:creationId xmlns:p14="http://schemas.microsoft.com/office/powerpoint/2010/main" val="343259238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7" presetClass="emph" presetSubtype="2" fill="hold" nodeType="withEffect">
                                  <p:stCondLst>
                                    <p:cond delay="0"/>
                                  </p:stCondLst>
                                  <p:childTnLst>
                                    <p:animClr clrSpc="rgb" dir="cw">
                                      <p:cBhvr>
                                        <p:cTn id="9" dur="750" fill="hold"/>
                                        <p:tgtEl>
                                          <p:spTgt spid="11"/>
                                        </p:tgtEl>
                                        <p:attrNameLst>
                                          <p:attrName>stroke.color</p:attrName>
                                        </p:attrNameLst>
                                      </p:cBhvr>
                                      <p:to>
                                        <a:srgbClr val="FF0000"/>
                                      </p:to>
                                    </p:animClr>
                                    <p:set>
                                      <p:cBhvr>
                                        <p:cTn id="10" dur="750" fill="hold"/>
                                        <p:tgtEl>
                                          <p:spTgt spid="11"/>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7"/>
                                        </p:tgtEl>
                                        <p:attrNameLst>
                                          <p:attrName>fillcolor</p:attrName>
                                        </p:attrNameLst>
                                      </p:cBhvr>
                                      <p:to>
                                        <a:srgbClr val="FF0000"/>
                                      </p:to>
                                    </p:animClr>
                                    <p:set>
                                      <p:cBhvr>
                                        <p:cTn id="13" dur="750" fill="hold"/>
                                        <p:tgtEl>
                                          <p:spTgt spid="17"/>
                                        </p:tgtEl>
                                        <p:attrNameLst>
                                          <p:attrName>fill.type</p:attrName>
                                        </p:attrNameLst>
                                      </p:cBhvr>
                                      <p:to>
                                        <p:strVal val="solid"/>
                                      </p:to>
                                    </p:set>
                                    <p:set>
                                      <p:cBhvr>
                                        <p:cTn id="14" dur="750" fill="hold"/>
                                        <p:tgtEl>
                                          <p:spTgt spid="17"/>
                                        </p:tgtEl>
                                        <p:attrNameLst>
                                          <p:attrName>fill.on</p:attrName>
                                        </p:attrNameLst>
                                      </p:cBhvr>
                                      <p:to>
                                        <p:strVal val="true"/>
                                      </p:to>
                                    </p:se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750"/>
                                        <p:tgtEl>
                                          <p:spTgt spid="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2"/>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7" presetClass="emph" presetSubtype="2" fill="hold" nodeType="withEffect">
                                  <p:stCondLst>
                                    <p:cond delay="0"/>
                                  </p:stCondLst>
                                  <p:childTnLst>
                                    <p:animClr clrSpc="rgb" dir="cw">
                                      <p:cBhvr>
                                        <p:cTn id="26" dur="500" fill="hold"/>
                                        <p:tgtEl>
                                          <p:spTgt spid="11"/>
                                        </p:tgtEl>
                                        <p:attrNameLst>
                                          <p:attrName>stroke.color</p:attrName>
                                        </p:attrNameLst>
                                      </p:cBhvr>
                                      <p:to>
                                        <a:srgbClr val="595959"/>
                                      </p:to>
                                    </p:animClr>
                                    <p:set>
                                      <p:cBhvr>
                                        <p:cTn id="27" dur="500" fill="hold"/>
                                        <p:tgtEl>
                                          <p:spTgt spid="11"/>
                                        </p:tgtEl>
                                        <p:attrNameLst>
                                          <p:attrName>stroke.on</p:attrName>
                                        </p:attrNameLst>
                                      </p:cBhvr>
                                      <p:to>
                                        <p:strVal val="true"/>
                                      </p:to>
                                    </p:set>
                                  </p:childTnLst>
                                </p:cTn>
                              </p:par>
                              <p:par>
                                <p:cTn id="28" presetID="1" presetClass="emph" presetSubtype="2" fill="hold" nodeType="withEffect">
                                  <p:stCondLst>
                                    <p:cond delay="0"/>
                                  </p:stCondLst>
                                  <p:childTnLst>
                                    <p:animClr clrSpc="rgb" dir="cw">
                                      <p:cBhvr>
                                        <p:cTn id="29" dur="500" fill="hold"/>
                                        <p:tgtEl>
                                          <p:spTgt spid="17"/>
                                        </p:tgtEl>
                                        <p:attrNameLst>
                                          <p:attrName>fillcolor</p:attrName>
                                        </p:attrNameLst>
                                      </p:cBhvr>
                                      <p:to>
                                        <a:srgbClr val="FFFFFF"/>
                                      </p:to>
                                    </p:animClr>
                                    <p:set>
                                      <p:cBhvr>
                                        <p:cTn id="30" dur="500" fill="hold"/>
                                        <p:tgtEl>
                                          <p:spTgt spid="17"/>
                                        </p:tgtEl>
                                        <p:attrNameLst>
                                          <p:attrName>fill.type</p:attrName>
                                        </p:attrNameLst>
                                      </p:cBhvr>
                                      <p:to>
                                        <p:strVal val="solid"/>
                                      </p:to>
                                    </p:set>
                                    <p:set>
                                      <p:cBhvr>
                                        <p:cTn id="31" dur="500" fill="hold"/>
                                        <p:tgtEl>
                                          <p:spTgt spid="17"/>
                                        </p:tgtEl>
                                        <p:attrNameLst>
                                          <p:attrName>fill.on</p:attrName>
                                        </p:attrNameLst>
                                      </p:cBhvr>
                                      <p:to>
                                        <p:strVal val="true"/>
                                      </p:to>
                                    </p:set>
                                  </p:childTnLst>
                                </p:cTn>
                              </p:par>
                              <p:par>
                                <p:cTn id="32" presetID="1" presetClass="exit" presetSubtype="0" fill="hold" grpId="1" nodeType="withEffect">
                                  <p:stCondLst>
                                    <p:cond delay="0"/>
                                  </p:stCondLst>
                                  <p:childTnLst>
                                    <p:set>
                                      <p:cBhvr>
                                        <p:cTn id="33" dur="1" fill="hold">
                                          <p:stCondLst>
                                            <p:cond delay="0"/>
                                          </p:stCondLst>
                                        </p:cTn>
                                        <p:tgtEl>
                                          <p:spTgt spid="35"/>
                                        </p:tgtEl>
                                        <p:attrNameLst>
                                          <p:attrName>style.visibility</p:attrName>
                                        </p:attrNameLst>
                                      </p:cBhvr>
                                      <p:to>
                                        <p:strVal val="hidden"/>
                                      </p:to>
                                    </p:set>
                                  </p:childTnLst>
                                </p:cTn>
                              </p:par>
                              <p:par>
                                <p:cTn id="34" presetID="10" presetClass="entr" presetSubtype="0" fill="hold" grpId="0" nodeType="withEffect">
                                  <p:stCondLst>
                                    <p:cond delay="25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250"/>
                                        <p:tgtEl>
                                          <p:spTgt spid="2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8"/>
                                        </p:tgtEl>
                                        <p:attrNameLst>
                                          <p:attrName>style.visibility</p:attrName>
                                        </p:attrNameLst>
                                      </p:cBhvr>
                                      <p:to>
                                        <p:strVal val="hidden"/>
                                      </p:to>
                                    </p:set>
                                  </p:childTnLst>
                                </p:cTn>
                              </p:par>
                              <p:par>
                                <p:cTn id="41" presetID="1" presetClass="entr" presetSubtype="0" fill="hold" grpId="2"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par>
                                <p:cTn id="45" presetID="7" presetClass="emph" presetSubtype="2" fill="hold" nodeType="withEffect">
                                  <p:stCondLst>
                                    <p:cond delay="0"/>
                                  </p:stCondLst>
                                  <p:childTnLst>
                                    <p:animClr clrSpc="rgb" dir="cw">
                                      <p:cBhvr>
                                        <p:cTn id="46" dur="10" fill="hold"/>
                                        <p:tgtEl>
                                          <p:spTgt spid="11"/>
                                        </p:tgtEl>
                                        <p:attrNameLst>
                                          <p:attrName>stroke.color</p:attrName>
                                        </p:attrNameLst>
                                      </p:cBhvr>
                                      <p:to>
                                        <a:srgbClr val="FF0000"/>
                                      </p:to>
                                    </p:animClr>
                                    <p:set>
                                      <p:cBhvr>
                                        <p:cTn id="47" dur="10" fill="hold"/>
                                        <p:tgtEl>
                                          <p:spTgt spid="11"/>
                                        </p:tgtEl>
                                        <p:attrNameLst>
                                          <p:attrName>stroke.on</p:attrName>
                                        </p:attrNameLst>
                                      </p:cBhvr>
                                      <p:to>
                                        <p:strVal val="true"/>
                                      </p:to>
                                    </p:set>
                                  </p:childTnLst>
                                </p:cTn>
                              </p:par>
                              <p:par>
                                <p:cTn id="48" presetID="1" presetClass="emph" presetSubtype="2" fill="hold" nodeType="withEffect">
                                  <p:stCondLst>
                                    <p:cond delay="0"/>
                                  </p:stCondLst>
                                  <p:childTnLst>
                                    <p:animClr clrSpc="rgb" dir="cw">
                                      <p:cBhvr>
                                        <p:cTn id="49" dur="10" fill="hold"/>
                                        <p:tgtEl>
                                          <p:spTgt spid="17"/>
                                        </p:tgtEl>
                                        <p:attrNameLst>
                                          <p:attrName>fillcolor</p:attrName>
                                        </p:attrNameLst>
                                      </p:cBhvr>
                                      <p:to>
                                        <a:srgbClr val="FF0000"/>
                                      </p:to>
                                    </p:animClr>
                                    <p:set>
                                      <p:cBhvr>
                                        <p:cTn id="50" dur="10" fill="hold"/>
                                        <p:tgtEl>
                                          <p:spTgt spid="17"/>
                                        </p:tgtEl>
                                        <p:attrNameLst>
                                          <p:attrName>fill.type</p:attrName>
                                        </p:attrNameLst>
                                      </p:cBhvr>
                                      <p:to>
                                        <p:strVal val="solid"/>
                                      </p:to>
                                    </p:set>
                                    <p:set>
                                      <p:cBhvr>
                                        <p:cTn id="51" dur="10" fill="hold"/>
                                        <p:tgtEl>
                                          <p:spTgt spid="17"/>
                                        </p:tgtEl>
                                        <p:attrNameLst>
                                          <p:attrName>fill.on</p:attrName>
                                        </p:attrNameLst>
                                      </p:cBhvr>
                                      <p:to>
                                        <p:strVal val="true"/>
                                      </p:to>
                                    </p:set>
                                  </p:childTnLst>
                                </p:cTn>
                              </p:par>
                              <p:par>
                                <p:cTn id="52" presetID="1" presetClass="exit" presetSubtype="0" fill="hold" grpId="3" nodeType="withEffect">
                                  <p:stCondLst>
                                    <p:cond delay="500"/>
                                  </p:stCondLst>
                                  <p:childTnLst>
                                    <p:set>
                                      <p:cBhvr>
                                        <p:cTn id="53" dur="1" fill="hold">
                                          <p:stCondLst>
                                            <p:cond delay="0"/>
                                          </p:stCondLst>
                                        </p:cTn>
                                        <p:tgtEl>
                                          <p:spTgt spid="22"/>
                                        </p:tgtEl>
                                        <p:attrNameLst>
                                          <p:attrName>style.visibility</p:attrName>
                                        </p:attrNameLst>
                                      </p:cBhvr>
                                      <p:to>
                                        <p:strVal val="hidden"/>
                                      </p:to>
                                    </p:set>
                                  </p:childTnLst>
                                </p:cTn>
                              </p:par>
                              <p:par>
                                <p:cTn id="54" presetID="1" presetClass="entr" presetSubtype="0" fill="hold" grpId="2" nodeType="withEffect">
                                  <p:stCondLst>
                                    <p:cond delay="500"/>
                                  </p:stCondLst>
                                  <p:childTnLst>
                                    <p:set>
                                      <p:cBhvr>
                                        <p:cTn id="55" dur="1" fill="hold">
                                          <p:stCondLst>
                                            <p:cond delay="0"/>
                                          </p:stCondLst>
                                        </p:cTn>
                                        <p:tgtEl>
                                          <p:spTgt spid="21"/>
                                        </p:tgtEl>
                                        <p:attrNameLst>
                                          <p:attrName>style.visibility</p:attrName>
                                        </p:attrNameLst>
                                      </p:cBhvr>
                                      <p:to>
                                        <p:strVal val="visible"/>
                                      </p:to>
                                    </p:set>
                                  </p:childTnLst>
                                </p:cTn>
                              </p:par>
                              <p:par>
                                <p:cTn id="56" presetID="7" presetClass="emph" presetSubtype="2" fill="hold" nodeType="withEffect">
                                  <p:stCondLst>
                                    <p:cond delay="500"/>
                                  </p:stCondLst>
                                  <p:childTnLst>
                                    <p:animClr clrSpc="rgb" dir="cw">
                                      <p:cBhvr>
                                        <p:cTn id="57" dur="10" fill="hold"/>
                                        <p:tgtEl>
                                          <p:spTgt spid="11"/>
                                        </p:tgtEl>
                                        <p:attrNameLst>
                                          <p:attrName>stroke.color</p:attrName>
                                        </p:attrNameLst>
                                      </p:cBhvr>
                                      <p:to>
                                        <a:srgbClr val="595959"/>
                                      </p:to>
                                    </p:animClr>
                                    <p:set>
                                      <p:cBhvr>
                                        <p:cTn id="58" dur="10" fill="hold"/>
                                        <p:tgtEl>
                                          <p:spTgt spid="11"/>
                                        </p:tgtEl>
                                        <p:attrNameLst>
                                          <p:attrName>stroke.on</p:attrName>
                                        </p:attrNameLst>
                                      </p:cBhvr>
                                      <p:to>
                                        <p:strVal val="true"/>
                                      </p:to>
                                    </p:set>
                                  </p:childTnLst>
                                </p:cTn>
                              </p:par>
                              <p:par>
                                <p:cTn id="59" presetID="1" presetClass="emph" presetSubtype="2" fill="hold" nodeType="withEffect">
                                  <p:stCondLst>
                                    <p:cond delay="500"/>
                                  </p:stCondLst>
                                  <p:childTnLst>
                                    <p:animClr clrSpc="rgb" dir="cw">
                                      <p:cBhvr>
                                        <p:cTn id="60" dur="10" fill="hold"/>
                                        <p:tgtEl>
                                          <p:spTgt spid="17"/>
                                        </p:tgtEl>
                                        <p:attrNameLst>
                                          <p:attrName>fillcolor</p:attrName>
                                        </p:attrNameLst>
                                      </p:cBhvr>
                                      <p:to>
                                        <a:srgbClr val="FFFFFF"/>
                                      </p:to>
                                    </p:animClr>
                                    <p:set>
                                      <p:cBhvr>
                                        <p:cTn id="61" dur="10" fill="hold"/>
                                        <p:tgtEl>
                                          <p:spTgt spid="17"/>
                                        </p:tgtEl>
                                        <p:attrNameLst>
                                          <p:attrName>fill.type</p:attrName>
                                        </p:attrNameLst>
                                      </p:cBhvr>
                                      <p:to>
                                        <p:strVal val="solid"/>
                                      </p:to>
                                    </p:set>
                                    <p:set>
                                      <p:cBhvr>
                                        <p:cTn id="62" dur="10" fill="hold"/>
                                        <p:tgtEl>
                                          <p:spTgt spid="17"/>
                                        </p:tgtEl>
                                        <p:attrNameLst>
                                          <p:attrName>fill.on</p:attrName>
                                        </p:attrNameLst>
                                      </p:cBhvr>
                                      <p:to>
                                        <p:strVal val="true"/>
                                      </p:to>
                                    </p:set>
                                  </p:childTnLst>
                                </p:cTn>
                              </p:par>
                              <p:par>
                                <p:cTn id="63" presetID="1" presetClass="entr" presetSubtype="0" fill="hold" grpId="9" nodeType="withEffect">
                                  <p:stCondLst>
                                    <p:cond delay="1000"/>
                                  </p:stCondLst>
                                  <p:childTnLst>
                                    <p:set>
                                      <p:cBhvr>
                                        <p:cTn id="64" dur="1" fill="hold">
                                          <p:stCondLst>
                                            <p:cond delay="0"/>
                                          </p:stCondLst>
                                        </p:cTn>
                                        <p:tgtEl>
                                          <p:spTgt spid="22"/>
                                        </p:tgtEl>
                                        <p:attrNameLst>
                                          <p:attrName>style.visibility</p:attrName>
                                        </p:attrNameLst>
                                      </p:cBhvr>
                                      <p:to>
                                        <p:strVal val="visible"/>
                                      </p:to>
                                    </p:set>
                                  </p:childTnLst>
                                </p:cTn>
                              </p:par>
                              <p:par>
                                <p:cTn id="65" presetID="1" presetClass="exit" presetSubtype="0" fill="hold" grpId="3" nodeType="withEffect">
                                  <p:stCondLst>
                                    <p:cond delay="1000"/>
                                  </p:stCondLst>
                                  <p:childTnLst>
                                    <p:set>
                                      <p:cBhvr>
                                        <p:cTn id="66" dur="1" fill="hold">
                                          <p:stCondLst>
                                            <p:cond delay="0"/>
                                          </p:stCondLst>
                                        </p:cTn>
                                        <p:tgtEl>
                                          <p:spTgt spid="21"/>
                                        </p:tgtEl>
                                        <p:attrNameLst>
                                          <p:attrName>style.visibility</p:attrName>
                                        </p:attrNameLst>
                                      </p:cBhvr>
                                      <p:to>
                                        <p:strVal val="hidden"/>
                                      </p:to>
                                    </p:set>
                                  </p:childTnLst>
                                </p:cTn>
                              </p:par>
                              <p:par>
                                <p:cTn id="67" presetID="7" presetClass="emph" presetSubtype="2" fill="hold" nodeType="withEffect">
                                  <p:stCondLst>
                                    <p:cond delay="1000"/>
                                  </p:stCondLst>
                                  <p:childTnLst>
                                    <p:animClr clrSpc="rgb" dir="cw">
                                      <p:cBhvr>
                                        <p:cTn id="68" dur="10" fill="hold"/>
                                        <p:tgtEl>
                                          <p:spTgt spid="11"/>
                                        </p:tgtEl>
                                        <p:attrNameLst>
                                          <p:attrName>stroke.color</p:attrName>
                                        </p:attrNameLst>
                                      </p:cBhvr>
                                      <p:to>
                                        <a:srgbClr val="FF0000"/>
                                      </p:to>
                                    </p:animClr>
                                    <p:set>
                                      <p:cBhvr>
                                        <p:cTn id="69" dur="10" fill="hold"/>
                                        <p:tgtEl>
                                          <p:spTgt spid="11"/>
                                        </p:tgtEl>
                                        <p:attrNameLst>
                                          <p:attrName>stroke.on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17"/>
                                        </p:tgtEl>
                                        <p:attrNameLst>
                                          <p:attrName>fillcolor</p:attrName>
                                        </p:attrNameLst>
                                      </p:cBhvr>
                                      <p:to>
                                        <a:srgbClr val="FF0000"/>
                                      </p:to>
                                    </p:animClr>
                                    <p:set>
                                      <p:cBhvr>
                                        <p:cTn id="72" dur="10" fill="hold"/>
                                        <p:tgtEl>
                                          <p:spTgt spid="17"/>
                                        </p:tgtEl>
                                        <p:attrNameLst>
                                          <p:attrName>fill.type</p:attrName>
                                        </p:attrNameLst>
                                      </p:cBhvr>
                                      <p:to>
                                        <p:strVal val="solid"/>
                                      </p:to>
                                    </p:set>
                                    <p:set>
                                      <p:cBhvr>
                                        <p:cTn id="73" dur="10" fill="hold"/>
                                        <p:tgtEl>
                                          <p:spTgt spid="17"/>
                                        </p:tgtEl>
                                        <p:attrNameLst>
                                          <p:attrName>fill.on</p:attrName>
                                        </p:attrNameLst>
                                      </p:cBhvr>
                                      <p:to>
                                        <p:strVal val="true"/>
                                      </p:to>
                                    </p:set>
                                  </p:childTnLst>
                                </p:cTn>
                              </p:par>
                              <p:par>
                                <p:cTn id="74" presetID="1" presetClass="exit" presetSubtype="0" fill="hold" grpId="4" nodeType="withEffect">
                                  <p:stCondLst>
                                    <p:cond delay="1500"/>
                                  </p:stCondLst>
                                  <p:childTnLst>
                                    <p:set>
                                      <p:cBhvr>
                                        <p:cTn id="75" dur="1" fill="hold">
                                          <p:stCondLst>
                                            <p:cond delay="0"/>
                                          </p:stCondLst>
                                        </p:cTn>
                                        <p:tgtEl>
                                          <p:spTgt spid="22"/>
                                        </p:tgtEl>
                                        <p:attrNameLst>
                                          <p:attrName>style.visibility</p:attrName>
                                        </p:attrNameLst>
                                      </p:cBhvr>
                                      <p:to>
                                        <p:strVal val="hidden"/>
                                      </p:to>
                                    </p:set>
                                  </p:childTnLst>
                                </p:cTn>
                              </p:par>
                              <p:par>
                                <p:cTn id="76" presetID="1" presetClass="entr" presetSubtype="0" fill="hold" grpId="4" nodeType="withEffect">
                                  <p:stCondLst>
                                    <p:cond delay="1500"/>
                                  </p:stCondLst>
                                  <p:childTnLst>
                                    <p:set>
                                      <p:cBhvr>
                                        <p:cTn id="77" dur="1" fill="hold">
                                          <p:stCondLst>
                                            <p:cond delay="0"/>
                                          </p:stCondLst>
                                        </p:cTn>
                                        <p:tgtEl>
                                          <p:spTgt spid="21"/>
                                        </p:tgtEl>
                                        <p:attrNameLst>
                                          <p:attrName>style.visibility</p:attrName>
                                        </p:attrNameLst>
                                      </p:cBhvr>
                                      <p:to>
                                        <p:strVal val="visible"/>
                                      </p:to>
                                    </p:set>
                                  </p:childTnLst>
                                </p:cTn>
                              </p:par>
                              <p:par>
                                <p:cTn id="78" presetID="7" presetClass="emph" presetSubtype="2" fill="hold" nodeType="withEffect">
                                  <p:stCondLst>
                                    <p:cond delay="1500"/>
                                  </p:stCondLst>
                                  <p:childTnLst>
                                    <p:animClr clrSpc="rgb" dir="cw">
                                      <p:cBhvr>
                                        <p:cTn id="79" dur="10" fill="hold"/>
                                        <p:tgtEl>
                                          <p:spTgt spid="11"/>
                                        </p:tgtEl>
                                        <p:attrNameLst>
                                          <p:attrName>stroke.color</p:attrName>
                                        </p:attrNameLst>
                                      </p:cBhvr>
                                      <p:to>
                                        <a:srgbClr val="595959"/>
                                      </p:to>
                                    </p:animClr>
                                    <p:set>
                                      <p:cBhvr>
                                        <p:cTn id="80" dur="10" fill="hold"/>
                                        <p:tgtEl>
                                          <p:spTgt spid="11"/>
                                        </p:tgtEl>
                                        <p:attrNameLst>
                                          <p:attrName>stroke.on</p:attrName>
                                        </p:attrNameLst>
                                      </p:cBhvr>
                                      <p:to>
                                        <p:strVal val="true"/>
                                      </p:to>
                                    </p:set>
                                  </p:childTnLst>
                                </p:cTn>
                              </p:par>
                              <p:par>
                                <p:cTn id="81" presetID="1" presetClass="emph" presetSubtype="2" fill="hold" nodeType="withEffect">
                                  <p:stCondLst>
                                    <p:cond delay="1500"/>
                                  </p:stCondLst>
                                  <p:childTnLst>
                                    <p:animClr clrSpc="rgb" dir="cw">
                                      <p:cBhvr>
                                        <p:cTn id="82" dur="10" fill="hold"/>
                                        <p:tgtEl>
                                          <p:spTgt spid="17"/>
                                        </p:tgtEl>
                                        <p:attrNameLst>
                                          <p:attrName>fillcolor</p:attrName>
                                        </p:attrNameLst>
                                      </p:cBhvr>
                                      <p:to>
                                        <a:srgbClr val="FFFFFF"/>
                                      </p:to>
                                    </p:animClr>
                                    <p:set>
                                      <p:cBhvr>
                                        <p:cTn id="83" dur="10" fill="hold"/>
                                        <p:tgtEl>
                                          <p:spTgt spid="17"/>
                                        </p:tgtEl>
                                        <p:attrNameLst>
                                          <p:attrName>fill.type</p:attrName>
                                        </p:attrNameLst>
                                      </p:cBhvr>
                                      <p:to>
                                        <p:strVal val="solid"/>
                                      </p:to>
                                    </p:set>
                                    <p:set>
                                      <p:cBhvr>
                                        <p:cTn id="84" dur="10" fill="hold"/>
                                        <p:tgtEl>
                                          <p:spTgt spid="17"/>
                                        </p:tgtEl>
                                        <p:attrNameLst>
                                          <p:attrName>fill.on</p:attrName>
                                        </p:attrNameLst>
                                      </p:cBhvr>
                                      <p:to>
                                        <p:strVal val="true"/>
                                      </p:to>
                                    </p:set>
                                  </p:childTnLst>
                                </p:cTn>
                              </p:par>
                              <p:par>
                                <p:cTn id="85" presetID="1" presetClass="entr" presetSubtype="0" fill="hold" grpId="5" nodeType="withEffect">
                                  <p:stCondLst>
                                    <p:cond delay="200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xit" presetSubtype="0" fill="hold" grpId="5" nodeType="withEffect">
                                  <p:stCondLst>
                                    <p:cond delay="2000"/>
                                  </p:stCondLst>
                                  <p:childTnLst>
                                    <p:set>
                                      <p:cBhvr>
                                        <p:cTn id="88" dur="1" fill="hold">
                                          <p:stCondLst>
                                            <p:cond delay="0"/>
                                          </p:stCondLst>
                                        </p:cTn>
                                        <p:tgtEl>
                                          <p:spTgt spid="21"/>
                                        </p:tgtEl>
                                        <p:attrNameLst>
                                          <p:attrName>style.visibility</p:attrName>
                                        </p:attrNameLst>
                                      </p:cBhvr>
                                      <p:to>
                                        <p:strVal val="hidden"/>
                                      </p:to>
                                    </p:set>
                                  </p:childTnLst>
                                </p:cTn>
                              </p:par>
                              <p:par>
                                <p:cTn id="89" presetID="7" presetClass="emph" presetSubtype="2" fill="hold" nodeType="withEffect">
                                  <p:stCondLst>
                                    <p:cond delay="2000"/>
                                  </p:stCondLst>
                                  <p:childTnLst>
                                    <p:animClr clrSpc="rgb" dir="cw">
                                      <p:cBhvr>
                                        <p:cTn id="90" dur="10" fill="hold"/>
                                        <p:tgtEl>
                                          <p:spTgt spid="11"/>
                                        </p:tgtEl>
                                        <p:attrNameLst>
                                          <p:attrName>stroke.color</p:attrName>
                                        </p:attrNameLst>
                                      </p:cBhvr>
                                      <p:to>
                                        <a:srgbClr val="FF0000"/>
                                      </p:to>
                                    </p:animClr>
                                    <p:set>
                                      <p:cBhvr>
                                        <p:cTn id="91" dur="10" fill="hold"/>
                                        <p:tgtEl>
                                          <p:spTgt spid="11"/>
                                        </p:tgtEl>
                                        <p:attrNameLst>
                                          <p:attrName>stroke.on</p:attrName>
                                        </p:attrNameLst>
                                      </p:cBhvr>
                                      <p:to>
                                        <p:strVal val="true"/>
                                      </p:to>
                                    </p:set>
                                  </p:childTnLst>
                                </p:cTn>
                              </p:par>
                              <p:par>
                                <p:cTn id="92" presetID="1" presetClass="emph" presetSubtype="2" fill="hold" nodeType="withEffect">
                                  <p:stCondLst>
                                    <p:cond delay="2000"/>
                                  </p:stCondLst>
                                  <p:childTnLst>
                                    <p:animClr clrSpc="rgb" dir="cw">
                                      <p:cBhvr>
                                        <p:cTn id="93" dur="10" fill="hold"/>
                                        <p:tgtEl>
                                          <p:spTgt spid="17"/>
                                        </p:tgtEl>
                                        <p:attrNameLst>
                                          <p:attrName>fillcolor</p:attrName>
                                        </p:attrNameLst>
                                      </p:cBhvr>
                                      <p:to>
                                        <a:srgbClr val="FF0000"/>
                                      </p:to>
                                    </p:animClr>
                                    <p:set>
                                      <p:cBhvr>
                                        <p:cTn id="94" dur="10" fill="hold"/>
                                        <p:tgtEl>
                                          <p:spTgt spid="17"/>
                                        </p:tgtEl>
                                        <p:attrNameLst>
                                          <p:attrName>fill.type</p:attrName>
                                        </p:attrNameLst>
                                      </p:cBhvr>
                                      <p:to>
                                        <p:strVal val="solid"/>
                                      </p:to>
                                    </p:set>
                                    <p:set>
                                      <p:cBhvr>
                                        <p:cTn id="95" dur="10" fill="hold"/>
                                        <p:tgtEl>
                                          <p:spTgt spid="17"/>
                                        </p:tgtEl>
                                        <p:attrNameLst>
                                          <p:attrName>fill.on</p:attrName>
                                        </p:attrNameLst>
                                      </p:cBhvr>
                                      <p:to>
                                        <p:strVal val="true"/>
                                      </p:to>
                                    </p:set>
                                  </p:childTnLst>
                                </p:cTn>
                              </p:par>
                              <p:par>
                                <p:cTn id="96" presetID="1" presetClass="exit" presetSubtype="0" fill="hold" grpId="6" nodeType="withEffect">
                                  <p:stCondLst>
                                    <p:cond delay="2500"/>
                                  </p:stCondLst>
                                  <p:childTnLst>
                                    <p:set>
                                      <p:cBhvr>
                                        <p:cTn id="97" dur="1" fill="hold">
                                          <p:stCondLst>
                                            <p:cond delay="0"/>
                                          </p:stCondLst>
                                        </p:cTn>
                                        <p:tgtEl>
                                          <p:spTgt spid="22"/>
                                        </p:tgtEl>
                                        <p:attrNameLst>
                                          <p:attrName>style.visibility</p:attrName>
                                        </p:attrNameLst>
                                      </p:cBhvr>
                                      <p:to>
                                        <p:strVal val="hidden"/>
                                      </p:to>
                                    </p:set>
                                  </p:childTnLst>
                                </p:cTn>
                              </p:par>
                              <p:par>
                                <p:cTn id="98" presetID="1" presetClass="entr" presetSubtype="0" fill="hold" grpId="6" nodeType="withEffect">
                                  <p:stCondLst>
                                    <p:cond delay="2500"/>
                                  </p:stCondLst>
                                  <p:childTnLst>
                                    <p:set>
                                      <p:cBhvr>
                                        <p:cTn id="99" dur="1" fill="hold">
                                          <p:stCondLst>
                                            <p:cond delay="0"/>
                                          </p:stCondLst>
                                        </p:cTn>
                                        <p:tgtEl>
                                          <p:spTgt spid="21"/>
                                        </p:tgtEl>
                                        <p:attrNameLst>
                                          <p:attrName>style.visibility</p:attrName>
                                        </p:attrNameLst>
                                      </p:cBhvr>
                                      <p:to>
                                        <p:strVal val="visible"/>
                                      </p:to>
                                    </p:set>
                                  </p:childTnLst>
                                </p:cTn>
                              </p:par>
                              <p:par>
                                <p:cTn id="100" presetID="7" presetClass="emph" presetSubtype="2" fill="hold" nodeType="withEffect">
                                  <p:stCondLst>
                                    <p:cond delay="2500"/>
                                  </p:stCondLst>
                                  <p:childTnLst>
                                    <p:animClr clrSpc="rgb" dir="cw">
                                      <p:cBhvr>
                                        <p:cTn id="101" dur="10" fill="hold"/>
                                        <p:tgtEl>
                                          <p:spTgt spid="11"/>
                                        </p:tgtEl>
                                        <p:attrNameLst>
                                          <p:attrName>stroke.color</p:attrName>
                                        </p:attrNameLst>
                                      </p:cBhvr>
                                      <p:to>
                                        <a:srgbClr val="595959"/>
                                      </p:to>
                                    </p:animClr>
                                    <p:set>
                                      <p:cBhvr>
                                        <p:cTn id="102" dur="10" fill="hold"/>
                                        <p:tgtEl>
                                          <p:spTgt spid="11"/>
                                        </p:tgtEl>
                                        <p:attrNameLst>
                                          <p:attrName>stroke.on</p:attrName>
                                        </p:attrNameLst>
                                      </p:cBhvr>
                                      <p:to>
                                        <p:strVal val="true"/>
                                      </p:to>
                                    </p:set>
                                  </p:childTnLst>
                                </p:cTn>
                              </p:par>
                              <p:par>
                                <p:cTn id="103" presetID="1" presetClass="emph" presetSubtype="2" fill="hold" nodeType="withEffect">
                                  <p:stCondLst>
                                    <p:cond delay="2500"/>
                                  </p:stCondLst>
                                  <p:childTnLst>
                                    <p:animClr clrSpc="rgb" dir="cw">
                                      <p:cBhvr>
                                        <p:cTn id="104" dur="10" fill="hold"/>
                                        <p:tgtEl>
                                          <p:spTgt spid="17"/>
                                        </p:tgtEl>
                                        <p:attrNameLst>
                                          <p:attrName>fillcolor</p:attrName>
                                        </p:attrNameLst>
                                      </p:cBhvr>
                                      <p:to>
                                        <a:srgbClr val="FFFFFF"/>
                                      </p:to>
                                    </p:animClr>
                                    <p:set>
                                      <p:cBhvr>
                                        <p:cTn id="105" dur="10" fill="hold"/>
                                        <p:tgtEl>
                                          <p:spTgt spid="17"/>
                                        </p:tgtEl>
                                        <p:attrNameLst>
                                          <p:attrName>fill.type</p:attrName>
                                        </p:attrNameLst>
                                      </p:cBhvr>
                                      <p:to>
                                        <p:strVal val="solid"/>
                                      </p:to>
                                    </p:set>
                                    <p:set>
                                      <p:cBhvr>
                                        <p:cTn id="106" dur="10" fill="hold"/>
                                        <p:tgtEl>
                                          <p:spTgt spid="17"/>
                                        </p:tgtEl>
                                        <p:attrNameLst>
                                          <p:attrName>fill.on</p:attrName>
                                        </p:attrNameLst>
                                      </p:cBhvr>
                                      <p:to>
                                        <p:strVal val="true"/>
                                      </p:to>
                                    </p:set>
                                  </p:childTnLst>
                                </p:cTn>
                              </p:par>
                              <p:par>
                                <p:cTn id="107" presetID="1" presetClass="entr" presetSubtype="0" fill="hold" grpId="7" nodeType="withEffect">
                                  <p:stCondLst>
                                    <p:cond delay="3000"/>
                                  </p:stCondLst>
                                  <p:childTnLst>
                                    <p:set>
                                      <p:cBhvr>
                                        <p:cTn id="108" dur="1" fill="hold">
                                          <p:stCondLst>
                                            <p:cond delay="0"/>
                                          </p:stCondLst>
                                        </p:cTn>
                                        <p:tgtEl>
                                          <p:spTgt spid="22"/>
                                        </p:tgtEl>
                                        <p:attrNameLst>
                                          <p:attrName>style.visibility</p:attrName>
                                        </p:attrNameLst>
                                      </p:cBhvr>
                                      <p:to>
                                        <p:strVal val="visible"/>
                                      </p:to>
                                    </p:set>
                                  </p:childTnLst>
                                </p:cTn>
                              </p:par>
                              <p:par>
                                <p:cTn id="109" presetID="1" presetClass="exit" presetSubtype="0" fill="hold" grpId="7" nodeType="withEffect">
                                  <p:stCondLst>
                                    <p:cond delay="3000"/>
                                  </p:stCondLst>
                                  <p:childTnLst>
                                    <p:set>
                                      <p:cBhvr>
                                        <p:cTn id="110" dur="1" fill="hold">
                                          <p:stCondLst>
                                            <p:cond delay="0"/>
                                          </p:stCondLst>
                                        </p:cTn>
                                        <p:tgtEl>
                                          <p:spTgt spid="21"/>
                                        </p:tgtEl>
                                        <p:attrNameLst>
                                          <p:attrName>style.visibility</p:attrName>
                                        </p:attrNameLst>
                                      </p:cBhvr>
                                      <p:to>
                                        <p:strVal val="hidden"/>
                                      </p:to>
                                    </p:set>
                                  </p:childTnLst>
                                </p:cTn>
                              </p:par>
                              <p:par>
                                <p:cTn id="111" presetID="7" presetClass="emph" presetSubtype="2" fill="hold" nodeType="withEffect">
                                  <p:stCondLst>
                                    <p:cond delay="3000"/>
                                  </p:stCondLst>
                                  <p:childTnLst>
                                    <p:animClr clrSpc="rgb" dir="cw">
                                      <p:cBhvr>
                                        <p:cTn id="112" dur="10" fill="hold"/>
                                        <p:tgtEl>
                                          <p:spTgt spid="11"/>
                                        </p:tgtEl>
                                        <p:attrNameLst>
                                          <p:attrName>stroke.color</p:attrName>
                                        </p:attrNameLst>
                                      </p:cBhvr>
                                      <p:to>
                                        <a:srgbClr val="FF0000"/>
                                      </p:to>
                                    </p:animClr>
                                    <p:set>
                                      <p:cBhvr>
                                        <p:cTn id="113" dur="10" fill="hold"/>
                                        <p:tgtEl>
                                          <p:spTgt spid="11"/>
                                        </p:tgtEl>
                                        <p:attrNameLst>
                                          <p:attrName>stroke.on</p:attrName>
                                        </p:attrNameLst>
                                      </p:cBhvr>
                                      <p:to>
                                        <p:strVal val="true"/>
                                      </p:to>
                                    </p:set>
                                  </p:childTnLst>
                                </p:cTn>
                              </p:par>
                              <p:par>
                                <p:cTn id="114" presetID="1" presetClass="emph" presetSubtype="2" fill="hold" nodeType="withEffect">
                                  <p:stCondLst>
                                    <p:cond delay="3000"/>
                                  </p:stCondLst>
                                  <p:childTnLst>
                                    <p:animClr clrSpc="rgb" dir="cw">
                                      <p:cBhvr>
                                        <p:cTn id="115" dur="10" fill="hold"/>
                                        <p:tgtEl>
                                          <p:spTgt spid="17"/>
                                        </p:tgtEl>
                                        <p:attrNameLst>
                                          <p:attrName>fillcolor</p:attrName>
                                        </p:attrNameLst>
                                      </p:cBhvr>
                                      <p:to>
                                        <a:srgbClr val="FF0000"/>
                                      </p:to>
                                    </p:animClr>
                                    <p:set>
                                      <p:cBhvr>
                                        <p:cTn id="116" dur="10" fill="hold"/>
                                        <p:tgtEl>
                                          <p:spTgt spid="17"/>
                                        </p:tgtEl>
                                        <p:attrNameLst>
                                          <p:attrName>fill.type</p:attrName>
                                        </p:attrNameLst>
                                      </p:cBhvr>
                                      <p:to>
                                        <p:strVal val="solid"/>
                                      </p:to>
                                    </p:set>
                                    <p:set>
                                      <p:cBhvr>
                                        <p:cTn id="117" dur="10" fill="hold"/>
                                        <p:tgtEl>
                                          <p:spTgt spid="17"/>
                                        </p:tgtEl>
                                        <p:attrNameLst>
                                          <p:attrName>fill.on</p:attrName>
                                        </p:attrNameLst>
                                      </p:cBhvr>
                                      <p:to>
                                        <p:strVal val="true"/>
                                      </p:to>
                                    </p:set>
                                  </p:childTnLst>
                                </p:cTn>
                              </p:par>
                              <p:par>
                                <p:cTn id="118" presetID="1" presetClass="exit" presetSubtype="0" fill="hold" grpId="8" nodeType="withEffect">
                                  <p:stCondLst>
                                    <p:cond delay="3500"/>
                                  </p:stCondLst>
                                  <p:childTnLst>
                                    <p:set>
                                      <p:cBhvr>
                                        <p:cTn id="119" dur="1" fill="hold">
                                          <p:stCondLst>
                                            <p:cond delay="0"/>
                                          </p:stCondLst>
                                        </p:cTn>
                                        <p:tgtEl>
                                          <p:spTgt spid="22"/>
                                        </p:tgtEl>
                                        <p:attrNameLst>
                                          <p:attrName>style.visibility</p:attrName>
                                        </p:attrNameLst>
                                      </p:cBhvr>
                                      <p:to>
                                        <p:strVal val="hidden"/>
                                      </p:to>
                                    </p:set>
                                  </p:childTnLst>
                                </p:cTn>
                              </p:par>
                              <p:par>
                                <p:cTn id="120" presetID="1" presetClass="entr" presetSubtype="0" fill="hold" grpId="8" nodeType="withEffect">
                                  <p:stCondLst>
                                    <p:cond delay="3500"/>
                                  </p:stCondLst>
                                  <p:childTnLst>
                                    <p:set>
                                      <p:cBhvr>
                                        <p:cTn id="121" dur="1" fill="hold">
                                          <p:stCondLst>
                                            <p:cond delay="0"/>
                                          </p:stCondLst>
                                        </p:cTn>
                                        <p:tgtEl>
                                          <p:spTgt spid="21"/>
                                        </p:tgtEl>
                                        <p:attrNameLst>
                                          <p:attrName>style.visibility</p:attrName>
                                        </p:attrNameLst>
                                      </p:cBhvr>
                                      <p:to>
                                        <p:strVal val="visible"/>
                                      </p:to>
                                    </p:set>
                                  </p:childTnLst>
                                </p:cTn>
                              </p:par>
                              <p:par>
                                <p:cTn id="122" presetID="7" presetClass="emph" presetSubtype="2" fill="hold" nodeType="withEffect">
                                  <p:stCondLst>
                                    <p:cond delay="3500"/>
                                  </p:stCondLst>
                                  <p:childTnLst>
                                    <p:animClr clrSpc="rgb" dir="cw">
                                      <p:cBhvr>
                                        <p:cTn id="123" dur="10" fill="hold"/>
                                        <p:tgtEl>
                                          <p:spTgt spid="11"/>
                                        </p:tgtEl>
                                        <p:attrNameLst>
                                          <p:attrName>stroke.color</p:attrName>
                                        </p:attrNameLst>
                                      </p:cBhvr>
                                      <p:to>
                                        <a:srgbClr val="595959"/>
                                      </p:to>
                                    </p:animClr>
                                    <p:set>
                                      <p:cBhvr>
                                        <p:cTn id="124" dur="10" fill="hold"/>
                                        <p:tgtEl>
                                          <p:spTgt spid="11"/>
                                        </p:tgtEl>
                                        <p:attrNameLst>
                                          <p:attrName>stroke.on</p:attrName>
                                        </p:attrNameLst>
                                      </p:cBhvr>
                                      <p:to>
                                        <p:strVal val="true"/>
                                      </p:to>
                                    </p:set>
                                  </p:childTnLst>
                                </p:cTn>
                              </p:par>
                              <p:par>
                                <p:cTn id="125" presetID="1" presetClass="emph" presetSubtype="2" fill="hold" nodeType="withEffect">
                                  <p:stCondLst>
                                    <p:cond delay="3500"/>
                                  </p:stCondLst>
                                  <p:childTnLst>
                                    <p:animClr clrSpc="rgb" dir="cw">
                                      <p:cBhvr>
                                        <p:cTn id="126" dur="10" fill="hold"/>
                                        <p:tgtEl>
                                          <p:spTgt spid="17"/>
                                        </p:tgtEl>
                                        <p:attrNameLst>
                                          <p:attrName>fillcolor</p:attrName>
                                        </p:attrNameLst>
                                      </p:cBhvr>
                                      <p:to>
                                        <a:srgbClr val="FFFFFF"/>
                                      </p:to>
                                    </p:animClr>
                                    <p:set>
                                      <p:cBhvr>
                                        <p:cTn id="127" dur="10" fill="hold"/>
                                        <p:tgtEl>
                                          <p:spTgt spid="17"/>
                                        </p:tgtEl>
                                        <p:attrNameLst>
                                          <p:attrName>fill.type</p:attrName>
                                        </p:attrNameLst>
                                      </p:cBhvr>
                                      <p:to>
                                        <p:strVal val="solid"/>
                                      </p:to>
                                    </p:set>
                                    <p:set>
                                      <p:cBhvr>
                                        <p:cTn id="128" dur="10" fill="hold"/>
                                        <p:tgtEl>
                                          <p:spTgt spid="17"/>
                                        </p:tgtEl>
                                        <p:attrNameLst>
                                          <p:attrName>fill.on</p:attrName>
                                        </p:attrNameLst>
                                      </p:cBhvr>
                                      <p:to>
                                        <p:strVal val="true"/>
                                      </p:to>
                                    </p:set>
                                  </p:childTnLst>
                                </p:cTn>
                              </p:par>
                              <p:par>
                                <p:cTn id="129" presetID="1" presetClass="entr" presetSubtype="0" fill="hold" grpId="10" nodeType="withEffect">
                                  <p:stCondLst>
                                    <p:cond delay="4000"/>
                                  </p:stCondLst>
                                  <p:childTnLst>
                                    <p:set>
                                      <p:cBhvr>
                                        <p:cTn id="130" dur="1" fill="hold">
                                          <p:stCondLst>
                                            <p:cond delay="0"/>
                                          </p:stCondLst>
                                        </p:cTn>
                                        <p:tgtEl>
                                          <p:spTgt spid="22"/>
                                        </p:tgtEl>
                                        <p:attrNameLst>
                                          <p:attrName>style.visibility</p:attrName>
                                        </p:attrNameLst>
                                      </p:cBhvr>
                                      <p:to>
                                        <p:strVal val="visible"/>
                                      </p:to>
                                    </p:set>
                                  </p:childTnLst>
                                </p:cTn>
                              </p:par>
                              <p:par>
                                <p:cTn id="131" presetID="1" presetClass="exit" presetSubtype="0" fill="hold" grpId="9" nodeType="withEffect">
                                  <p:stCondLst>
                                    <p:cond delay="4000"/>
                                  </p:stCondLst>
                                  <p:childTnLst>
                                    <p:set>
                                      <p:cBhvr>
                                        <p:cTn id="132" dur="1" fill="hold">
                                          <p:stCondLst>
                                            <p:cond delay="0"/>
                                          </p:stCondLst>
                                        </p:cTn>
                                        <p:tgtEl>
                                          <p:spTgt spid="21"/>
                                        </p:tgtEl>
                                        <p:attrNameLst>
                                          <p:attrName>style.visibility</p:attrName>
                                        </p:attrNameLst>
                                      </p:cBhvr>
                                      <p:to>
                                        <p:strVal val="hidden"/>
                                      </p:to>
                                    </p:set>
                                  </p:childTnLst>
                                </p:cTn>
                              </p:par>
                              <p:par>
                                <p:cTn id="133" presetID="7" presetClass="emph" presetSubtype="2" fill="hold" nodeType="withEffect">
                                  <p:stCondLst>
                                    <p:cond delay="4000"/>
                                  </p:stCondLst>
                                  <p:childTnLst>
                                    <p:animClr clrSpc="rgb" dir="cw">
                                      <p:cBhvr>
                                        <p:cTn id="134" dur="10" fill="hold"/>
                                        <p:tgtEl>
                                          <p:spTgt spid="11"/>
                                        </p:tgtEl>
                                        <p:attrNameLst>
                                          <p:attrName>stroke.color</p:attrName>
                                        </p:attrNameLst>
                                      </p:cBhvr>
                                      <p:to>
                                        <a:srgbClr val="FF0000"/>
                                      </p:to>
                                    </p:animClr>
                                    <p:set>
                                      <p:cBhvr>
                                        <p:cTn id="135" dur="10" fill="hold"/>
                                        <p:tgtEl>
                                          <p:spTgt spid="11"/>
                                        </p:tgtEl>
                                        <p:attrNameLst>
                                          <p:attrName>stroke.on</p:attrName>
                                        </p:attrNameLst>
                                      </p:cBhvr>
                                      <p:to>
                                        <p:strVal val="true"/>
                                      </p:to>
                                    </p:set>
                                  </p:childTnLst>
                                </p:cTn>
                              </p:par>
                              <p:par>
                                <p:cTn id="136" presetID="1" presetClass="emph" presetSubtype="2" fill="hold" nodeType="withEffect">
                                  <p:stCondLst>
                                    <p:cond delay="4000"/>
                                  </p:stCondLst>
                                  <p:childTnLst>
                                    <p:animClr clrSpc="rgb" dir="cw">
                                      <p:cBhvr>
                                        <p:cTn id="137" dur="10" fill="hold"/>
                                        <p:tgtEl>
                                          <p:spTgt spid="17"/>
                                        </p:tgtEl>
                                        <p:attrNameLst>
                                          <p:attrName>fillcolor</p:attrName>
                                        </p:attrNameLst>
                                      </p:cBhvr>
                                      <p:to>
                                        <a:srgbClr val="FF0000"/>
                                      </p:to>
                                    </p:animClr>
                                    <p:set>
                                      <p:cBhvr>
                                        <p:cTn id="138" dur="10" fill="hold"/>
                                        <p:tgtEl>
                                          <p:spTgt spid="17"/>
                                        </p:tgtEl>
                                        <p:attrNameLst>
                                          <p:attrName>fill.type</p:attrName>
                                        </p:attrNameLst>
                                      </p:cBhvr>
                                      <p:to>
                                        <p:strVal val="solid"/>
                                      </p:to>
                                    </p:set>
                                    <p:set>
                                      <p:cBhvr>
                                        <p:cTn id="139" dur="10" fill="hold"/>
                                        <p:tgtEl>
                                          <p:spTgt spid="17"/>
                                        </p:tgtEl>
                                        <p:attrNameLst>
                                          <p:attrName>fill.on</p:attrName>
                                        </p:attrNameLst>
                                      </p:cBhvr>
                                      <p:to>
                                        <p:strVal val="true"/>
                                      </p:to>
                                    </p:set>
                                  </p:childTnLst>
                                </p:cTn>
                              </p:par>
                              <p:par>
                                <p:cTn id="140" presetID="1" presetClass="exit" presetSubtype="0" fill="hold" grpId="11" nodeType="withEffect">
                                  <p:stCondLst>
                                    <p:cond delay="4500"/>
                                  </p:stCondLst>
                                  <p:childTnLst>
                                    <p:set>
                                      <p:cBhvr>
                                        <p:cTn id="141" dur="1" fill="hold">
                                          <p:stCondLst>
                                            <p:cond delay="0"/>
                                          </p:stCondLst>
                                        </p:cTn>
                                        <p:tgtEl>
                                          <p:spTgt spid="22"/>
                                        </p:tgtEl>
                                        <p:attrNameLst>
                                          <p:attrName>style.visibility</p:attrName>
                                        </p:attrNameLst>
                                      </p:cBhvr>
                                      <p:to>
                                        <p:strVal val="hidden"/>
                                      </p:to>
                                    </p:set>
                                  </p:childTnLst>
                                </p:cTn>
                              </p:par>
                              <p:par>
                                <p:cTn id="142" presetID="1" presetClass="entr" presetSubtype="0" fill="hold" grpId="10" nodeType="withEffect">
                                  <p:stCondLst>
                                    <p:cond delay="4500"/>
                                  </p:stCondLst>
                                  <p:childTnLst>
                                    <p:set>
                                      <p:cBhvr>
                                        <p:cTn id="143" dur="1" fill="hold">
                                          <p:stCondLst>
                                            <p:cond delay="0"/>
                                          </p:stCondLst>
                                        </p:cTn>
                                        <p:tgtEl>
                                          <p:spTgt spid="21"/>
                                        </p:tgtEl>
                                        <p:attrNameLst>
                                          <p:attrName>style.visibility</p:attrName>
                                        </p:attrNameLst>
                                      </p:cBhvr>
                                      <p:to>
                                        <p:strVal val="visible"/>
                                      </p:to>
                                    </p:set>
                                  </p:childTnLst>
                                </p:cTn>
                              </p:par>
                              <p:par>
                                <p:cTn id="144" presetID="7" presetClass="emph" presetSubtype="2" fill="hold" nodeType="withEffect">
                                  <p:stCondLst>
                                    <p:cond delay="4500"/>
                                  </p:stCondLst>
                                  <p:childTnLst>
                                    <p:animClr clrSpc="rgb" dir="cw">
                                      <p:cBhvr>
                                        <p:cTn id="145" dur="10" fill="hold"/>
                                        <p:tgtEl>
                                          <p:spTgt spid="11"/>
                                        </p:tgtEl>
                                        <p:attrNameLst>
                                          <p:attrName>stroke.color</p:attrName>
                                        </p:attrNameLst>
                                      </p:cBhvr>
                                      <p:to>
                                        <a:srgbClr val="FF0000"/>
                                      </p:to>
                                    </p:animClr>
                                    <p:set>
                                      <p:cBhvr>
                                        <p:cTn id="146" dur="10" fill="hold"/>
                                        <p:tgtEl>
                                          <p:spTgt spid="11"/>
                                        </p:tgtEl>
                                        <p:attrNameLst>
                                          <p:attrName>stroke.on</p:attrName>
                                        </p:attrNameLst>
                                      </p:cBhvr>
                                      <p:to>
                                        <p:strVal val="true"/>
                                      </p:to>
                                    </p:set>
                                  </p:childTnLst>
                                </p:cTn>
                              </p:par>
                              <p:par>
                                <p:cTn id="147" presetID="1" presetClass="emph" presetSubtype="2" fill="hold" nodeType="withEffect">
                                  <p:stCondLst>
                                    <p:cond delay="4500"/>
                                  </p:stCondLst>
                                  <p:childTnLst>
                                    <p:animClr clrSpc="rgb" dir="cw">
                                      <p:cBhvr>
                                        <p:cTn id="148" dur="10" fill="hold"/>
                                        <p:tgtEl>
                                          <p:spTgt spid="17"/>
                                        </p:tgtEl>
                                        <p:attrNameLst>
                                          <p:attrName>fillcolor</p:attrName>
                                        </p:attrNameLst>
                                      </p:cBhvr>
                                      <p:to>
                                        <a:srgbClr val="FFFFFF"/>
                                      </p:to>
                                    </p:animClr>
                                    <p:set>
                                      <p:cBhvr>
                                        <p:cTn id="149" dur="10" fill="hold"/>
                                        <p:tgtEl>
                                          <p:spTgt spid="17"/>
                                        </p:tgtEl>
                                        <p:attrNameLst>
                                          <p:attrName>fill.type</p:attrName>
                                        </p:attrNameLst>
                                      </p:cBhvr>
                                      <p:to>
                                        <p:strVal val="solid"/>
                                      </p:to>
                                    </p:set>
                                    <p:set>
                                      <p:cBhvr>
                                        <p:cTn id="150" dur="10" fill="hold"/>
                                        <p:tgtEl>
                                          <p:spTgt spid="17"/>
                                        </p:tgtEl>
                                        <p:attrNameLst>
                                          <p:attrName>fill.on</p:attrName>
                                        </p:attrNameLst>
                                      </p:cBhvr>
                                      <p:to>
                                        <p:strVal val="true"/>
                                      </p:to>
                                    </p:set>
                                  </p:childTnLst>
                                </p:cTn>
                              </p:par>
                              <p:par>
                                <p:cTn id="151" presetID="1" presetClass="entr" presetSubtype="0" fill="hold" grpId="12" nodeType="withEffect">
                                  <p:stCondLst>
                                    <p:cond delay="5000"/>
                                  </p:stCondLst>
                                  <p:childTnLst>
                                    <p:set>
                                      <p:cBhvr>
                                        <p:cTn id="152" dur="1" fill="hold">
                                          <p:stCondLst>
                                            <p:cond delay="0"/>
                                          </p:stCondLst>
                                        </p:cTn>
                                        <p:tgtEl>
                                          <p:spTgt spid="22"/>
                                        </p:tgtEl>
                                        <p:attrNameLst>
                                          <p:attrName>style.visibility</p:attrName>
                                        </p:attrNameLst>
                                      </p:cBhvr>
                                      <p:to>
                                        <p:strVal val="visible"/>
                                      </p:to>
                                    </p:set>
                                  </p:childTnLst>
                                </p:cTn>
                              </p:par>
                              <p:par>
                                <p:cTn id="153" presetID="1" presetClass="exit" presetSubtype="0" fill="hold" grpId="11" nodeType="withEffect">
                                  <p:stCondLst>
                                    <p:cond delay="5000"/>
                                  </p:stCondLst>
                                  <p:childTnLst>
                                    <p:set>
                                      <p:cBhvr>
                                        <p:cTn id="154" dur="1" fill="hold">
                                          <p:stCondLst>
                                            <p:cond delay="0"/>
                                          </p:stCondLst>
                                        </p:cTn>
                                        <p:tgtEl>
                                          <p:spTgt spid="21"/>
                                        </p:tgtEl>
                                        <p:attrNameLst>
                                          <p:attrName>style.visibility</p:attrName>
                                        </p:attrNameLst>
                                      </p:cBhvr>
                                      <p:to>
                                        <p:strVal val="hidden"/>
                                      </p:to>
                                    </p:set>
                                  </p:childTnLst>
                                </p:cTn>
                              </p:par>
                              <p:par>
                                <p:cTn id="155" presetID="7" presetClass="emph" presetSubtype="2" fill="hold" nodeType="withEffect">
                                  <p:stCondLst>
                                    <p:cond delay="5000"/>
                                  </p:stCondLst>
                                  <p:childTnLst>
                                    <p:animClr clrSpc="rgb" dir="cw">
                                      <p:cBhvr>
                                        <p:cTn id="156" dur="10" fill="hold"/>
                                        <p:tgtEl>
                                          <p:spTgt spid="11"/>
                                        </p:tgtEl>
                                        <p:attrNameLst>
                                          <p:attrName>stroke.color</p:attrName>
                                        </p:attrNameLst>
                                      </p:cBhvr>
                                      <p:to>
                                        <a:srgbClr val="FF0000"/>
                                      </p:to>
                                    </p:animClr>
                                    <p:set>
                                      <p:cBhvr>
                                        <p:cTn id="157" dur="10" fill="hold"/>
                                        <p:tgtEl>
                                          <p:spTgt spid="11"/>
                                        </p:tgtEl>
                                        <p:attrNameLst>
                                          <p:attrName>stroke.on</p:attrName>
                                        </p:attrNameLst>
                                      </p:cBhvr>
                                      <p:to>
                                        <p:strVal val="true"/>
                                      </p:to>
                                    </p:set>
                                  </p:childTnLst>
                                </p:cTn>
                              </p:par>
                              <p:par>
                                <p:cTn id="158" presetID="1" presetClass="emph" presetSubtype="2" fill="hold" nodeType="withEffect">
                                  <p:stCondLst>
                                    <p:cond delay="5000"/>
                                  </p:stCondLst>
                                  <p:childTnLst>
                                    <p:animClr clrSpc="rgb" dir="cw">
                                      <p:cBhvr>
                                        <p:cTn id="159" dur="10" fill="hold"/>
                                        <p:tgtEl>
                                          <p:spTgt spid="17"/>
                                        </p:tgtEl>
                                        <p:attrNameLst>
                                          <p:attrName>fillcolor</p:attrName>
                                        </p:attrNameLst>
                                      </p:cBhvr>
                                      <p:to>
                                        <a:srgbClr val="FF0000"/>
                                      </p:to>
                                    </p:animClr>
                                    <p:set>
                                      <p:cBhvr>
                                        <p:cTn id="160" dur="10" fill="hold"/>
                                        <p:tgtEl>
                                          <p:spTgt spid="17"/>
                                        </p:tgtEl>
                                        <p:attrNameLst>
                                          <p:attrName>fill.type</p:attrName>
                                        </p:attrNameLst>
                                      </p:cBhvr>
                                      <p:to>
                                        <p:strVal val="solid"/>
                                      </p:to>
                                    </p:set>
                                    <p:set>
                                      <p:cBhvr>
                                        <p:cTn id="161" dur="10" fill="hold"/>
                                        <p:tgtEl>
                                          <p:spTgt spid="17"/>
                                        </p:tgtEl>
                                        <p:attrNameLst>
                                          <p:attrName>fill.on</p:attrName>
                                        </p:attrNameLst>
                                      </p:cBhvr>
                                      <p:to>
                                        <p:strVal val="true"/>
                                      </p:to>
                                    </p:set>
                                  </p:childTnLst>
                                </p:cTn>
                              </p:par>
                              <p:par>
                                <p:cTn id="162" presetID="10" presetClass="entr" presetSubtype="0" fill="hold" nodeType="withEffect">
                                  <p:stCondLst>
                                    <p:cond delay="1500"/>
                                  </p:stCondLst>
                                  <p:childTnLst>
                                    <p:set>
                                      <p:cBhvr>
                                        <p:cTn id="163" dur="1" fill="hold">
                                          <p:stCondLst>
                                            <p:cond delay="0"/>
                                          </p:stCondLst>
                                        </p:cTn>
                                        <p:tgtEl>
                                          <p:spTgt spid="23"/>
                                        </p:tgtEl>
                                        <p:attrNameLst>
                                          <p:attrName>style.visibility</p:attrName>
                                        </p:attrNameLst>
                                      </p:cBhvr>
                                      <p:to>
                                        <p:strVal val="visible"/>
                                      </p:to>
                                    </p:set>
                                    <p:animEffect transition="in" filter="fade">
                                      <p:cBhvr>
                                        <p:cTn id="164" dur="3000"/>
                                        <p:tgtEl>
                                          <p:spTgt spid="23"/>
                                        </p:tgtEl>
                                      </p:cBhvr>
                                    </p:animEffect>
                                  </p:childTnLst>
                                </p:cTn>
                              </p:par>
                              <p:par>
                                <p:cTn id="165" presetID="10" presetClass="entr" presetSubtype="0" fill="hold" nodeType="withEffect">
                                  <p:stCondLst>
                                    <p:cond delay="2000"/>
                                  </p:stCondLst>
                                  <p:childTnLst>
                                    <p:set>
                                      <p:cBhvr>
                                        <p:cTn id="166" dur="1" fill="hold">
                                          <p:stCondLst>
                                            <p:cond delay="0"/>
                                          </p:stCondLst>
                                        </p:cTn>
                                        <p:tgtEl>
                                          <p:spTgt spid="24"/>
                                        </p:tgtEl>
                                        <p:attrNameLst>
                                          <p:attrName>style.visibility</p:attrName>
                                        </p:attrNameLst>
                                      </p:cBhvr>
                                      <p:to>
                                        <p:strVal val="visible"/>
                                      </p:to>
                                    </p:set>
                                    <p:animEffect transition="in" filter="fade">
                                      <p:cBhvr>
                                        <p:cTn id="167" dur="3000"/>
                                        <p:tgtEl>
                                          <p:spTgt spid="24"/>
                                        </p:tgtEl>
                                      </p:cBhvr>
                                    </p:animEffect>
                                  </p:childTnLst>
                                </p:cTn>
                              </p:par>
                              <p:par>
                                <p:cTn id="168" presetID="10" presetClass="entr" presetSubtype="0" fill="hold" nodeType="withEffect">
                                  <p:stCondLst>
                                    <p:cond delay="2000"/>
                                  </p:stCondLst>
                                  <p:childTnLst>
                                    <p:set>
                                      <p:cBhvr>
                                        <p:cTn id="169" dur="1" fill="hold">
                                          <p:stCondLst>
                                            <p:cond delay="0"/>
                                          </p:stCondLst>
                                        </p:cTn>
                                        <p:tgtEl>
                                          <p:spTgt spid="27"/>
                                        </p:tgtEl>
                                        <p:attrNameLst>
                                          <p:attrName>style.visibility</p:attrName>
                                        </p:attrNameLst>
                                      </p:cBhvr>
                                      <p:to>
                                        <p:strVal val="visible"/>
                                      </p:to>
                                    </p:set>
                                    <p:animEffect transition="in" filter="fade">
                                      <p:cBhvr>
                                        <p:cTn id="170" dur="3000"/>
                                        <p:tgtEl>
                                          <p:spTgt spid="27"/>
                                        </p:tgtEl>
                                      </p:cBhvr>
                                    </p:animEffect>
                                  </p:childTnLst>
                                </p:cTn>
                              </p:par>
                              <p:par>
                                <p:cTn id="171" presetID="10" presetClass="entr" presetSubtype="0" fill="hold" nodeType="withEffect">
                                  <p:stCondLst>
                                    <p:cond delay="250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3000"/>
                                        <p:tgtEl>
                                          <p:spTgt spid="26"/>
                                        </p:tgtEl>
                                      </p:cBhvr>
                                    </p:animEffect>
                                  </p:childTnLst>
                                </p:cTn>
                              </p:par>
                              <p:par>
                                <p:cTn id="174" presetID="10" presetClass="entr" presetSubtype="0" fill="hold" nodeType="withEffect">
                                  <p:stCondLst>
                                    <p:cond delay="25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3000"/>
                                        <p:tgtEl>
                                          <p:spTgt spid="25"/>
                                        </p:tgtEl>
                                      </p:cBhvr>
                                    </p:animEffec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33"/>
                                        </p:tgtEl>
                                        <p:attrNameLst>
                                          <p:attrName>style.visibility</p:attrName>
                                        </p:attrNameLst>
                                      </p:cBhvr>
                                      <p:to>
                                        <p:strVal val="visible"/>
                                      </p:to>
                                    </p:set>
                                    <p:animEffect transition="in" filter="wipe(left)">
                                      <p:cBhvr>
                                        <p:cTn id="181" dur="750"/>
                                        <p:tgtEl>
                                          <p:spTgt spid="33"/>
                                        </p:tgtEl>
                                      </p:cBhvr>
                                    </p:animEffect>
                                  </p:childTnLst>
                                </p:cTn>
                              </p:par>
                            </p:childTnLst>
                          </p:cTn>
                        </p:par>
                      </p:childTnLst>
                    </p:cTn>
                  </p:par>
                  <p:par>
                    <p:cTn id="182" fill="hold" nodeType="clickPar">
                      <p:stCondLst>
                        <p:cond delay="indefinite"/>
                      </p:stCondLst>
                      <p:childTnLst>
                        <p:par>
                          <p:cTn id="183" fill="hold" nodeType="withGroup">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wipe(left)">
                                      <p:cBhvr>
                                        <p:cTn id="186" dur="750"/>
                                        <p:tgtEl>
                                          <p:spTgt spid="32"/>
                                        </p:tgtEl>
                                      </p:cBhvr>
                                    </p:animEffect>
                                  </p:childTnLst>
                                </p:cTn>
                              </p:par>
                              <p:par>
                                <p:cTn id="187" presetID="22" presetClass="entr" presetSubtype="8" fill="hold" grpId="0" nodeType="withEffect">
                                  <p:stCondLst>
                                    <p:cond delay="0"/>
                                  </p:stCondLst>
                                  <p:childTnLst>
                                    <p:set>
                                      <p:cBhvr>
                                        <p:cTn id="188" dur="1" fill="hold">
                                          <p:stCondLst>
                                            <p:cond delay="0"/>
                                          </p:stCondLst>
                                        </p:cTn>
                                        <p:tgtEl>
                                          <p:spTgt spid="31"/>
                                        </p:tgtEl>
                                        <p:attrNameLst>
                                          <p:attrName>style.visibility</p:attrName>
                                        </p:attrNameLst>
                                      </p:cBhvr>
                                      <p:to>
                                        <p:strVal val="visible"/>
                                      </p:to>
                                    </p:set>
                                    <p:animEffect transition="in" filter="wipe(left)">
                                      <p:cBhvr>
                                        <p:cTn id="189" dur="750"/>
                                        <p:tgtEl>
                                          <p:spTgt spid="31"/>
                                        </p:tgtEl>
                                      </p:cBhvr>
                                    </p:animEffect>
                                  </p:childTnLst>
                                </p:cTn>
                              </p:par>
                            </p:childTnLst>
                          </p:cTn>
                        </p:par>
                      </p:childTnLst>
                    </p:cTn>
                  </p:par>
                  <p:par>
                    <p:cTn id="190" fill="hold" nodeType="clickPar">
                      <p:stCondLst>
                        <p:cond delay="indefinite"/>
                      </p:stCondLst>
                      <p:childTnLst>
                        <p:par>
                          <p:cTn id="191" fill="hold" nodeType="withGroup">
                            <p:stCondLst>
                              <p:cond delay="0"/>
                            </p:stCondLst>
                            <p:childTnLst>
                              <p:par>
                                <p:cTn id="192" presetID="1" presetClass="entr" presetSubtype="0" fill="hold" grpId="0" nodeType="clickEffect">
                                  <p:stCondLst>
                                    <p:cond delay="0"/>
                                  </p:stCondLst>
                                  <p:childTnLst>
                                    <p:set>
                                      <p:cBhvr>
                                        <p:cTn id="19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21" grpId="3"/>
      <p:bldP spid="21" grpId="4"/>
      <p:bldP spid="21" grpId="5"/>
      <p:bldP spid="21" grpId="6"/>
      <p:bldP spid="21" grpId="7"/>
      <p:bldP spid="21" grpId="8"/>
      <p:bldP spid="21" grpId="9"/>
      <p:bldP spid="21" grpId="10"/>
      <p:bldP spid="21" grpId="11"/>
      <p:bldP spid="22" grpId="0"/>
      <p:bldP spid="22" grpId="1"/>
      <p:bldP spid="22" grpId="2"/>
      <p:bldP spid="22" grpId="3"/>
      <p:bldP spid="22" grpId="4"/>
      <p:bldP spid="22" grpId="5"/>
      <p:bldP spid="22" grpId="6"/>
      <p:bldP spid="22" grpId="7"/>
      <p:bldP spid="22" grpId="8"/>
      <p:bldP spid="22" grpId="9"/>
      <p:bldP spid="22" grpId="10"/>
      <p:bldP spid="22" grpId="11"/>
      <p:bldP spid="22" grpId="12"/>
      <p:bldP spid="31" grpId="0" animBg="1"/>
      <p:bldP spid="32" grpId="0" animBg="1"/>
      <p:bldP spid="33" grpId="0" animBg="1"/>
      <p:bldP spid="34" grpId="0"/>
      <p:bldP spid="35" grpId="0"/>
      <p:bldP spid="35" grpId="1"/>
      <p:bldP spid="28" grpId="0"/>
      <p:bldP spid="28"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62000" y="2057399"/>
            <a:ext cx="2147590" cy="1295400"/>
            <a:chOff x="914400" y="2095500"/>
            <a:chExt cx="2147590" cy="1295400"/>
          </a:xfrm>
        </p:grpSpPr>
        <p:pic>
          <p:nvPicPr>
            <p:cNvPr id="7" name="Picture 6"/>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8" name="Picture 7"/>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9" name="Picture 8"/>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10" name="Picture 9"/>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11" name="Picture 10"/>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12" name="Picture 11"/>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13" name="Picture 12"/>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14" name="Picture 13"/>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15" name="Picture 14"/>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6" name="X"/>
          <p:cNvSpPr/>
          <p:nvPr/>
        </p:nvSpPr>
        <p:spPr>
          <a:xfrm>
            <a:off x="762000"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90000"/>
              </a:lnSpc>
            </a:pPr>
            <a:r>
              <a:rPr lang="en-US" sz="4400" b="1"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86%</a:t>
            </a:r>
          </a:p>
          <a:p>
            <a:pPr algn="ctr">
              <a:lnSpc>
                <a:spcPct val="90000"/>
              </a:lnSpc>
            </a:pPr>
            <a:r>
              <a:rPr lang="en-US" sz="3200"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(37/43)</a:t>
            </a:r>
          </a:p>
        </p:txBody>
      </p:sp>
      <p:grpSp>
        <p:nvGrpSpPr>
          <p:cNvPr id="17" name="Group 16"/>
          <p:cNvGrpSpPr/>
          <p:nvPr/>
        </p:nvGrpSpPr>
        <p:grpSpPr>
          <a:xfrm>
            <a:off x="3498205" y="2057400"/>
            <a:ext cx="2147590" cy="1295400"/>
            <a:chOff x="914400" y="2095500"/>
            <a:chExt cx="2147590" cy="1295400"/>
          </a:xfrm>
        </p:grpSpPr>
        <p:pic>
          <p:nvPicPr>
            <p:cNvPr id="19" name="Picture 18"/>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20" name="Picture 19"/>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21" name="Picture 20"/>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22" name="Picture 21"/>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23" name="Picture 22"/>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24" name="Picture 23"/>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25" name="Picture 24"/>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26" name="Picture 25"/>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27" name="Picture 26"/>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18" name="X"/>
          <p:cNvSpPr/>
          <p:nvPr/>
        </p:nvSpPr>
        <p:spPr>
          <a:xfrm>
            <a:off x="3498205"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90000"/>
              </a:lnSpc>
            </a:pPr>
            <a:r>
              <a:rPr lang="en-US" sz="4400" b="1"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83%</a:t>
            </a:r>
          </a:p>
          <a:p>
            <a:pPr algn="ctr">
              <a:lnSpc>
                <a:spcPct val="90000"/>
              </a:lnSpc>
            </a:pPr>
            <a:r>
              <a:rPr lang="en-US" sz="3200"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(45/54)</a:t>
            </a:r>
          </a:p>
        </p:txBody>
      </p:sp>
      <p:grpSp>
        <p:nvGrpSpPr>
          <p:cNvPr id="29" name="Group 28"/>
          <p:cNvGrpSpPr/>
          <p:nvPr/>
        </p:nvGrpSpPr>
        <p:grpSpPr>
          <a:xfrm>
            <a:off x="6248400" y="2057399"/>
            <a:ext cx="2147590" cy="1295400"/>
            <a:chOff x="914400" y="2095500"/>
            <a:chExt cx="2147590" cy="1295400"/>
          </a:xfrm>
        </p:grpSpPr>
        <p:pic>
          <p:nvPicPr>
            <p:cNvPr id="31" name="Picture 30"/>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32" name="Picture 31"/>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33" name="Picture 32"/>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34" name="Picture 33"/>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35" name="Picture 34"/>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36" name="Picture 35"/>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37" name="Picture 36"/>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38" name="Picture 37"/>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39" name="Picture 38"/>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30" name="X"/>
          <p:cNvSpPr/>
          <p:nvPr/>
        </p:nvSpPr>
        <p:spPr>
          <a:xfrm>
            <a:off x="6248400" y="2057398"/>
            <a:ext cx="2147590" cy="1066801"/>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90000"/>
              </a:lnSpc>
            </a:pPr>
            <a:r>
              <a:rPr lang="en-US" sz="4400" b="1"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88%</a:t>
            </a:r>
          </a:p>
          <a:p>
            <a:pPr algn="ctr">
              <a:lnSpc>
                <a:spcPct val="90000"/>
              </a:lnSpc>
            </a:pPr>
            <a:r>
              <a:rPr lang="en-US" sz="3200"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(28/32)</a:t>
            </a:r>
          </a:p>
        </p:txBody>
      </p:sp>
      <p:sp>
        <p:nvSpPr>
          <p:cNvPr id="41" name="Rectangle 40"/>
          <p:cNvSpPr/>
          <p:nvPr/>
        </p:nvSpPr>
        <p:spPr>
          <a:xfrm>
            <a:off x="609602"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4800" b="1" smtClean="0">
                <a:solidFill>
                  <a:srgbClr val="5B9BD5"/>
                </a:solidFill>
                <a:latin typeface="Calibri Light"/>
              </a:rPr>
              <a:t>A</a:t>
            </a:r>
            <a:r>
              <a:rPr lang="en-US" sz="4000" b="1" smtClean="0">
                <a:solidFill>
                  <a:srgbClr val="5B9BD5"/>
                </a:solidFill>
                <a:latin typeface="Calibri Light"/>
              </a:rPr>
              <a:t> </a:t>
            </a:r>
            <a:r>
              <a:rPr lang="en-US" sz="3200" smtClean="0">
                <a:solidFill>
                  <a:srgbClr val="5B9BD5"/>
                </a:solidFill>
                <a:latin typeface="Calibri Light"/>
              </a:rPr>
              <a:t>company</a:t>
            </a:r>
            <a:endParaRPr lang="en-US" sz="4000" smtClean="0">
              <a:solidFill>
                <a:srgbClr val="5B9BD5"/>
              </a:solidFill>
              <a:latin typeface="Calibri Light"/>
            </a:endParaRPr>
          </a:p>
        </p:txBody>
      </p:sp>
      <p:sp>
        <p:nvSpPr>
          <p:cNvPr id="42" name="Rectangle 41"/>
          <p:cNvSpPr/>
          <p:nvPr/>
        </p:nvSpPr>
        <p:spPr>
          <a:xfrm>
            <a:off x="3352801" y="1066801"/>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4800" b="1" smtClean="0">
                <a:solidFill>
                  <a:srgbClr val="ED7D31"/>
                </a:solidFill>
                <a:latin typeface="Calibri Light"/>
              </a:rPr>
              <a:t>B</a:t>
            </a:r>
            <a:r>
              <a:rPr lang="en-US" sz="4000" smtClean="0">
                <a:solidFill>
                  <a:srgbClr val="ED7D31"/>
                </a:solidFill>
                <a:latin typeface="Calibri Light"/>
              </a:rPr>
              <a:t> </a:t>
            </a:r>
            <a:r>
              <a:rPr lang="en-US" sz="3200" smtClean="0">
                <a:solidFill>
                  <a:srgbClr val="ED7D31"/>
                </a:solidFill>
                <a:latin typeface="Calibri Light"/>
              </a:rPr>
              <a:t>company</a:t>
            </a:r>
            <a:endParaRPr lang="en-US" sz="4000" smtClean="0">
              <a:solidFill>
                <a:srgbClr val="ED7D31"/>
              </a:solidFill>
              <a:latin typeface="Calibri Light"/>
            </a:endParaRPr>
          </a:p>
        </p:txBody>
      </p:sp>
      <p:sp>
        <p:nvSpPr>
          <p:cNvPr id="43" name="Rectangle 42"/>
          <p:cNvSpPr/>
          <p:nvPr/>
        </p:nvSpPr>
        <p:spPr>
          <a:xfrm>
            <a:off x="6096001"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4800" b="1" smtClean="0">
                <a:solidFill>
                  <a:srgbClr val="70AD47"/>
                </a:solidFill>
                <a:latin typeface="Calibri Light"/>
              </a:rPr>
              <a:t>C </a:t>
            </a:r>
            <a:r>
              <a:rPr lang="en-US" sz="3200" smtClean="0">
                <a:solidFill>
                  <a:srgbClr val="70AD47"/>
                </a:solidFill>
                <a:latin typeface="Calibri Light"/>
              </a:rPr>
              <a:t>company</a:t>
            </a:r>
            <a:endParaRPr lang="en-US" sz="4000" smtClean="0">
              <a:solidFill>
                <a:srgbClr val="70AD47"/>
              </a:solidFill>
              <a:latin typeface="Calibri Light"/>
            </a:endParaRPr>
          </a:p>
        </p:txBody>
      </p:sp>
      <p:sp>
        <p:nvSpPr>
          <p:cNvPr id="45" name="X"/>
          <p:cNvSpPr/>
          <p:nvPr/>
        </p:nvSpPr>
        <p:spPr>
          <a:xfrm>
            <a:off x="7480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r>
              <a:rPr lang="en-US" sz="3600" dirty="0" smtClean="0">
                <a:solidFill>
                  <a:srgbClr val="5B9BD5"/>
                </a:solidFill>
                <a:latin typeface="Calibri Light"/>
                <a:cs typeface="Courier New" panose="02070309020205020404" pitchFamily="49" charset="0"/>
              </a:rPr>
              <a:t>Up to</a:t>
            </a:r>
          </a:p>
          <a:p>
            <a:pPr algn="ctr"/>
            <a:r>
              <a:rPr lang="en-US" sz="4400" b="1" dirty="0" smtClean="0">
                <a:solidFill>
                  <a:srgbClr val="5B9BD5"/>
                </a:solidFill>
                <a:latin typeface="Cambria Math" panose="02040503050406030204" pitchFamily="18" charset="0"/>
                <a:ea typeface="Cambria Math" panose="02040503050406030204" pitchFamily="18" charset="0"/>
                <a:cs typeface="Courier New" panose="02070309020205020404" pitchFamily="49" charset="0"/>
              </a:rPr>
              <a:t>1.0×10</a:t>
            </a:r>
            <a:r>
              <a:rPr lang="en-US" sz="4400" b="1" baseline="30000" dirty="0" smtClean="0">
                <a:solidFill>
                  <a:srgbClr val="5B9BD5"/>
                </a:solidFill>
                <a:latin typeface="Cambria Math" panose="02040503050406030204" pitchFamily="18" charset="0"/>
                <a:ea typeface="Cambria Math" panose="02040503050406030204" pitchFamily="18" charset="0"/>
                <a:cs typeface="Courier New" panose="02070309020205020404" pitchFamily="49" charset="0"/>
              </a:rPr>
              <a:t>7</a:t>
            </a:r>
            <a:r>
              <a:rPr lang="en-US" sz="3600" dirty="0" smtClean="0">
                <a:solidFill>
                  <a:srgbClr val="5B9BD5"/>
                </a:solidFill>
                <a:latin typeface="Cambria Math" panose="02040503050406030204" pitchFamily="18" charset="0"/>
                <a:ea typeface="Cambria Math" panose="02040503050406030204" pitchFamily="18" charset="0"/>
                <a:cs typeface="Courier New" panose="02070309020205020404" pitchFamily="49" charset="0"/>
              </a:rPr>
              <a:t> </a:t>
            </a:r>
            <a:br>
              <a:rPr lang="en-US" sz="3600" dirty="0" smtClean="0">
                <a:solidFill>
                  <a:srgbClr val="5B9BD5"/>
                </a:solidFill>
                <a:latin typeface="Cambria Math" panose="02040503050406030204" pitchFamily="18" charset="0"/>
                <a:ea typeface="Cambria Math" panose="02040503050406030204" pitchFamily="18" charset="0"/>
                <a:cs typeface="Courier New" panose="02070309020205020404" pitchFamily="49" charset="0"/>
              </a:rPr>
            </a:br>
            <a:r>
              <a:rPr lang="en-US" sz="3600" dirty="0" smtClean="0">
                <a:solidFill>
                  <a:srgbClr val="5B9BD5"/>
                </a:solidFill>
                <a:latin typeface="Calibri Light"/>
                <a:cs typeface="Courier New" panose="02070309020205020404" pitchFamily="49" charset="0"/>
              </a:rPr>
              <a:t>errors </a:t>
            </a:r>
          </a:p>
        </p:txBody>
      </p:sp>
      <p:sp>
        <p:nvSpPr>
          <p:cNvPr id="46" name="X"/>
          <p:cNvSpPr/>
          <p:nvPr/>
        </p:nvSpPr>
        <p:spPr>
          <a:xfrm>
            <a:off x="3484215"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r>
              <a:rPr lang="en-US" sz="3600" dirty="0" smtClean="0">
                <a:solidFill>
                  <a:srgbClr val="ED7D31"/>
                </a:solidFill>
                <a:latin typeface="Calibri Light"/>
                <a:cs typeface="Courier New" panose="02070309020205020404" pitchFamily="49" charset="0"/>
              </a:rPr>
              <a:t>Up to</a:t>
            </a:r>
          </a:p>
          <a:p>
            <a:pPr algn="ctr"/>
            <a:r>
              <a:rPr lang="en-US" sz="4400" b="1" dirty="0" smtClean="0">
                <a:solidFill>
                  <a:srgbClr val="ED7D31"/>
                </a:solidFill>
                <a:latin typeface="Cambria Math" panose="02040503050406030204" pitchFamily="18" charset="0"/>
                <a:ea typeface="Cambria Math" panose="02040503050406030204" pitchFamily="18" charset="0"/>
                <a:cs typeface="Courier New" panose="02070309020205020404" pitchFamily="49" charset="0"/>
              </a:rPr>
              <a:t>2.7×10</a:t>
            </a:r>
            <a:r>
              <a:rPr lang="en-US" sz="4400" b="1" baseline="30000" dirty="0" smtClean="0">
                <a:solidFill>
                  <a:srgbClr val="ED7D31"/>
                </a:solidFill>
                <a:latin typeface="Cambria Math" panose="02040503050406030204" pitchFamily="18" charset="0"/>
                <a:ea typeface="Cambria Math" panose="02040503050406030204" pitchFamily="18" charset="0"/>
                <a:cs typeface="Courier New" panose="02070309020205020404" pitchFamily="49" charset="0"/>
              </a:rPr>
              <a:t>6</a:t>
            </a:r>
            <a:r>
              <a:rPr lang="en-US" sz="3600" dirty="0" smtClean="0">
                <a:solidFill>
                  <a:srgbClr val="ED7D31"/>
                </a:solidFill>
                <a:latin typeface="Cambria Math" panose="02040503050406030204" pitchFamily="18" charset="0"/>
                <a:ea typeface="Cambria Math" panose="02040503050406030204" pitchFamily="18" charset="0"/>
                <a:cs typeface="Courier New" panose="02070309020205020404" pitchFamily="49" charset="0"/>
              </a:rPr>
              <a:t/>
            </a:r>
            <a:br>
              <a:rPr lang="en-US" sz="3600" dirty="0" smtClean="0">
                <a:solidFill>
                  <a:srgbClr val="ED7D31"/>
                </a:solidFill>
                <a:latin typeface="Cambria Math" panose="02040503050406030204" pitchFamily="18" charset="0"/>
                <a:ea typeface="Cambria Math" panose="02040503050406030204" pitchFamily="18" charset="0"/>
                <a:cs typeface="Courier New" panose="02070309020205020404" pitchFamily="49" charset="0"/>
              </a:rPr>
            </a:br>
            <a:r>
              <a:rPr lang="en-US" sz="3600" dirty="0" smtClean="0">
                <a:solidFill>
                  <a:srgbClr val="ED7D31"/>
                </a:solidFill>
                <a:latin typeface="Calibri Light"/>
                <a:cs typeface="Courier New" panose="02070309020205020404" pitchFamily="49" charset="0"/>
              </a:rPr>
              <a:t>errors </a:t>
            </a:r>
          </a:p>
        </p:txBody>
      </p:sp>
      <p:sp>
        <p:nvSpPr>
          <p:cNvPr id="47" name="X"/>
          <p:cNvSpPr/>
          <p:nvPr/>
        </p:nvSpPr>
        <p:spPr>
          <a:xfrm>
            <a:off x="62344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r>
              <a:rPr lang="en-US" sz="3600" dirty="0" smtClean="0">
                <a:solidFill>
                  <a:srgbClr val="70AD47"/>
                </a:solidFill>
                <a:latin typeface="Calibri Light"/>
                <a:cs typeface="Courier New" panose="02070309020205020404" pitchFamily="49" charset="0"/>
              </a:rPr>
              <a:t>Up to</a:t>
            </a:r>
          </a:p>
          <a:p>
            <a:pPr algn="ctr"/>
            <a:r>
              <a:rPr lang="en-US" sz="4400" b="1" dirty="0" smtClean="0">
                <a:solidFill>
                  <a:srgbClr val="70AD47"/>
                </a:solidFill>
                <a:latin typeface="Cambria Math" panose="02040503050406030204" pitchFamily="18" charset="0"/>
                <a:ea typeface="Cambria Math" panose="02040503050406030204" pitchFamily="18" charset="0"/>
                <a:cs typeface="Courier New" panose="02070309020205020404" pitchFamily="49" charset="0"/>
              </a:rPr>
              <a:t>3.3×10</a:t>
            </a:r>
            <a:r>
              <a:rPr lang="en-US" sz="4400" b="1" baseline="30000" dirty="0" smtClean="0">
                <a:solidFill>
                  <a:srgbClr val="70AD47"/>
                </a:solidFill>
                <a:latin typeface="Cambria Math" panose="02040503050406030204" pitchFamily="18" charset="0"/>
                <a:ea typeface="Cambria Math" panose="02040503050406030204" pitchFamily="18" charset="0"/>
                <a:cs typeface="Courier New" panose="02070309020205020404" pitchFamily="49" charset="0"/>
              </a:rPr>
              <a:t>5</a:t>
            </a:r>
            <a:r>
              <a:rPr lang="en-US" sz="3600" dirty="0" smtClean="0">
                <a:solidFill>
                  <a:srgbClr val="70AD47"/>
                </a:solidFill>
                <a:latin typeface="Cambria Math" panose="02040503050406030204" pitchFamily="18" charset="0"/>
                <a:ea typeface="Cambria Math" panose="02040503050406030204" pitchFamily="18" charset="0"/>
                <a:cs typeface="Courier New" panose="02070309020205020404" pitchFamily="49" charset="0"/>
              </a:rPr>
              <a:t> </a:t>
            </a:r>
            <a:br>
              <a:rPr lang="en-US" sz="3600" dirty="0" smtClean="0">
                <a:solidFill>
                  <a:srgbClr val="70AD47"/>
                </a:solidFill>
                <a:latin typeface="Cambria Math" panose="02040503050406030204" pitchFamily="18" charset="0"/>
                <a:ea typeface="Cambria Math" panose="02040503050406030204" pitchFamily="18" charset="0"/>
                <a:cs typeface="Courier New" panose="02070309020205020404" pitchFamily="49" charset="0"/>
              </a:rPr>
            </a:br>
            <a:r>
              <a:rPr lang="en-US" sz="3600" dirty="0" smtClean="0">
                <a:solidFill>
                  <a:srgbClr val="70AD47"/>
                </a:solidFill>
                <a:latin typeface="Calibri Light"/>
                <a:cs typeface="Courier New" panose="02070309020205020404" pitchFamily="49" charset="0"/>
              </a:rPr>
              <a:t>errors </a:t>
            </a: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6</a:t>
            </a:fld>
            <a:endParaRPr lang="en-US">
              <a:solidFill>
                <a:prstClr val="black">
                  <a:tint val="75000"/>
                </a:prstClr>
              </a:solidFill>
            </a:endParaRPr>
          </a:p>
        </p:txBody>
      </p:sp>
      <p:sp>
        <p:nvSpPr>
          <p:cNvPr id="48" name="Title 1"/>
          <p:cNvSpPr>
            <a:spLocks noGrp="1"/>
          </p:cNvSpPr>
          <p:nvPr>
            <p:ph type="title"/>
          </p:nvPr>
        </p:nvSpPr>
        <p:spPr>
          <a:xfrm>
            <a:off x="228600" y="-27384"/>
            <a:ext cx="8610600" cy="1066800"/>
          </a:xfrm>
        </p:spPr>
        <p:txBody>
          <a:bodyPr/>
          <a:lstStyle/>
          <a:p>
            <a:r>
              <a:rPr lang="en-US" sz="4400" b="0" dirty="0" smtClean="0">
                <a:solidFill>
                  <a:srgbClr val="1A5712"/>
                </a:solidFill>
                <a:latin typeface="Garamond" charset="0"/>
                <a:ea typeface="ＭＳ Ｐゴシック" charset="0"/>
                <a:cs typeface="ＭＳ Ｐゴシック" charset="0"/>
              </a:rPr>
              <a:t>Most DRAM Modules Are Vulnerable</a:t>
            </a:r>
            <a:endParaRPr lang="en-US" sz="4400" b="0" dirty="0">
              <a:solidFill>
                <a:srgbClr val="1A5712"/>
              </a:solidFill>
              <a:latin typeface="Garamond" charset="0"/>
              <a:ea typeface="ＭＳ Ｐゴシック" charset="0"/>
              <a:cs typeface="ＭＳ Ｐゴシック" charset="0"/>
            </a:endParaRPr>
          </a:p>
        </p:txBody>
      </p:sp>
      <p:sp>
        <p:nvSpPr>
          <p:cNvPr id="44" name="Rectangle 43"/>
          <p:cNvSpPr/>
          <p:nvPr/>
        </p:nvSpPr>
        <p:spPr>
          <a:xfrm>
            <a:off x="107950" y="6165304"/>
            <a:ext cx="8568506" cy="646331"/>
          </a:xfrm>
          <a:prstGeom prst="rect">
            <a:avLst/>
          </a:prstGeom>
        </p:spPr>
        <p:txBody>
          <a:bodyPr wrap="square">
            <a:spAutoFit/>
          </a:bodyPr>
          <a:lstStyle/>
          <a:p>
            <a:pPr>
              <a:defRPr/>
            </a:pPr>
            <a:r>
              <a:rPr lang="en-US" dirty="0" smtClean="0">
                <a:solidFill>
                  <a:srgbClr val="0000FF"/>
                </a:solidFill>
                <a:latin typeface="Calibri"/>
                <a:ea typeface="ＭＳ Ｐゴシック" charset="0"/>
                <a:cs typeface="ＭＳ Ｐゴシック" charset="0"/>
                <a:hlinkClick r:id="rId5"/>
              </a:rPr>
              <a:t>Flipping </a:t>
            </a:r>
            <a:r>
              <a:rPr lang="en-US" dirty="0">
                <a:solidFill>
                  <a:srgbClr val="0000FF"/>
                </a:solidFill>
                <a:latin typeface="Calibri"/>
                <a:ea typeface="ＭＳ Ｐゴシック" charset="0"/>
                <a:cs typeface="ＭＳ Ｐゴシック" charset="0"/>
                <a:hlinkClick r:id="rId5"/>
              </a:rPr>
              <a:t>Bits in Memory Without Accessing Them: An Experimental Study of DRAM Disturbance </a:t>
            </a:r>
            <a:r>
              <a:rPr lang="en-US" dirty="0" smtClean="0">
                <a:solidFill>
                  <a:srgbClr val="0000FF"/>
                </a:solidFill>
                <a:latin typeface="Calibri"/>
                <a:ea typeface="ＭＳ Ｐゴシック" charset="0"/>
                <a:cs typeface="ＭＳ Ｐゴシック" charset="0"/>
                <a:hlinkClick r:id="rId5"/>
              </a:rPr>
              <a:t>Errors</a:t>
            </a:r>
            <a:r>
              <a:rPr lang="en-US" dirty="0" smtClean="0">
                <a:solidFill>
                  <a:srgbClr val="0000FF"/>
                </a:solidFill>
                <a:latin typeface="Calibri"/>
                <a:ea typeface="ＭＳ Ｐゴシック" charset="0"/>
                <a:cs typeface="ＭＳ Ｐゴシック" charset="0"/>
              </a:rPr>
              <a:t>,</a:t>
            </a:r>
            <a:r>
              <a:rPr lang="en-US" dirty="0" smtClean="0">
                <a:solidFill>
                  <a:prstClr val="black"/>
                </a:solidFill>
                <a:latin typeface="Tahoma" charset="0"/>
                <a:ea typeface="ＭＳ Ｐゴシック" charset="0"/>
                <a:cs typeface="ＭＳ Ｐゴシック" charset="0"/>
              </a:rPr>
              <a:t> </a:t>
            </a:r>
            <a:r>
              <a:rPr lang="en-US" dirty="0" smtClean="0">
                <a:solidFill>
                  <a:prstClr val="black"/>
                </a:solidFill>
                <a:latin typeface="Calibri"/>
                <a:ea typeface="ＭＳ Ｐゴシック" charset="0"/>
                <a:cs typeface="ＭＳ Ｐゴシック" charset="0"/>
              </a:rPr>
              <a:t>(Kim et al., ISCA 2014)</a:t>
            </a:r>
            <a:endParaRPr lang="en-US" dirty="0">
              <a:solidFill>
                <a:prstClr val="black"/>
              </a:solidFill>
              <a:latin typeface="Calibri"/>
              <a:ea typeface="ＭＳ Ｐゴシック" charset="0"/>
              <a:cs typeface="ＭＳ Ｐゴシック" charset="0"/>
            </a:endParaRPr>
          </a:p>
        </p:txBody>
      </p:sp>
    </p:spTree>
    <p:extLst>
      <p:ext uri="{BB962C8B-B14F-4D97-AF65-F5344CB8AC3E}">
        <p14:creationId xmlns:p14="http://schemas.microsoft.com/office/powerpoint/2010/main" val="636971789"/>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7</a:t>
            </a:fld>
            <a:endParaRPr lang="en-US">
              <a:solidFill>
                <a:prstClr val="black">
                  <a:tint val="75000"/>
                </a:prstClr>
              </a:solidFill>
            </a:endParaRPr>
          </a:p>
        </p:txBody>
      </p:sp>
      <p:sp>
        <p:nvSpPr>
          <p:cNvPr id="14" name="Curtain1"/>
          <p:cNvSpPr/>
          <p:nvPr/>
        </p:nvSpPr>
        <p:spPr>
          <a:xfrm>
            <a:off x="2133601" y="1424940"/>
            <a:ext cx="2141220"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5" name="Curtain2"/>
          <p:cNvSpPr/>
          <p:nvPr/>
        </p:nvSpPr>
        <p:spPr>
          <a:xfrm>
            <a:off x="4274820" y="1424940"/>
            <a:ext cx="3670737"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a:endParaRPr>
          </a:p>
        </p:txBody>
      </p:sp>
      <p:sp>
        <p:nvSpPr>
          <p:cNvPr id="16" name="Punchline"/>
          <p:cNvSpPr txBox="1"/>
          <p:nvPr/>
        </p:nvSpPr>
        <p:spPr>
          <a:xfrm>
            <a:off x="228600" y="5718692"/>
            <a:ext cx="8686800" cy="758308"/>
          </a:xfrm>
          <a:prstGeom prst="rect">
            <a:avLst/>
          </a:prstGeom>
          <a:noFill/>
        </p:spPr>
        <p:txBody>
          <a:bodyPr wrap="square" rtlCol="0" anchor="ctr">
            <a:noAutofit/>
          </a:bodyPr>
          <a:lstStyle/>
          <a:p>
            <a:pPr algn="ctr"/>
            <a:r>
              <a:rPr lang="en-US" sz="3600" i="1" dirty="0" smtClean="0">
                <a:solidFill>
                  <a:srgbClr val="FF0000"/>
                </a:solidFill>
                <a:latin typeface="Calibri Light"/>
              </a:rPr>
              <a:t>All modules from </a:t>
            </a:r>
            <a:r>
              <a:rPr lang="en-US" sz="3200" i="1" dirty="0" smtClean="0">
                <a:solidFill>
                  <a:srgbClr val="FF0000"/>
                </a:solidFill>
                <a:latin typeface="Cambria Math" panose="02040503050406030204" pitchFamily="18" charset="0"/>
                <a:ea typeface="Cambria Math" panose="02040503050406030204" pitchFamily="18" charset="0"/>
              </a:rPr>
              <a:t>2012–2013 </a:t>
            </a:r>
            <a:r>
              <a:rPr lang="en-US" sz="3600" i="1" dirty="0" smtClean="0">
                <a:solidFill>
                  <a:srgbClr val="FF0000"/>
                </a:solidFill>
                <a:latin typeface="Calibri Light"/>
              </a:rPr>
              <a:t>are vulnerable</a:t>
            </a:r>
            <a:endParaRPr lang="en-US" sz="3600" i="1" dirty="0">
              <a:solidFill>
                <a:srgbClr val="FF0000"/>
              </a:solidFill>
              <a:latin typeface="Calibri Light"/>
            </a:endParaRPr>
          </a:p>
        </p:txBody>
      </p:sp>
      <p:sp>
        <p:nvSpPr>
          <p:cNvPr id="19" name="RedBox"/>
          <p:cNvSpPr/>
          <p:nvPr/>
        </p:nvSpPr>
        <p:spPr>
          <a:xfrm>
            <a:off x="5454650" y="1442720"/>
            <a:ext cx="1660525" cy="3405505"/>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80000"/>
              </a:lnSpc>
            </a:pPr>
            <a:r>
              <a:rPr lang="en-US" sz="2800" i="1" dirty="0" smtClean="0">
                <a:solidFill>
                  <a:srgbClr val="70AE46"/>
                </a:solidFill>
                <a:latin typeface="Calibri Light"/>
                <a:cs typeface="Courier New" panose="02070309020205020404" pitchFamily="49" charset="0"/>
              </a:rPr>
              <a:t>First</a:t>
            </a:r>
          </a:p>
          <a:p>
            <a:pPr algn="ctr">
              <a:lnSpc>
                <a:spcPct val="80000"/>
              </a:lnSpc>
            </a:pPr>
            <a:r>
              <a:rPr lang="en-US" sz="2800" i="1" dirty="0" smtClean="0">
                <a:solidFill>
                  <a:srgbClr val="70AE46"/>
                </a:solidFill>
                <a:latin typeface="Calibri Light"/>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7" name="Title 1"/>
          <p:cNvSpPr>
            <a:spLocks noGrp="1"/>
          </p:cNvSpPr>
          <p:nvPr>
            <p:ph type="title"/>
          </p:nvPr>
        </p:nvSpPr>
        <p:spPr>
          <a:xfrm>
            <a:off x="228600" y="-14064"/>
            <a:ext cx="8610600" cy="1066800"/>
          </a:xfrm>
        </p:spPr>
        <p:txBody>
          <a:bodyPr/>
          <a:lstStyle/>
          <a:p>
            <a:r>
              <a:rPr lang="en-US" sz="4400" b="0" dirty="0" smtClean="0">
                <a:solidFill>
                  <a:srgbClr val="1A5712"/>
                </a:solidFill>
                <a:latin typeface="Garamond" charset="0"/>
                <a:ea typeface="ＭＳ Ｐゴシック" charset="0"/>
                <a:cs typeface="ＭＳ Ｐゴシック" charset="0"/>
              </a:rPr>
              <a:t>Recent DRAM Is More Vulnerable</a:t>
            </a:r>
            <a:endParaRPr lang="en-US" sz="4400" b="0" dirty="0">
              <a:solidFill>
                <a:srgbClr val="1A5712"/>
              </a:solidFill>
              <a:latin typeface="Garamond" charset="0"/>
              <a:ea typeface="ＭＳ Ｐゴシック" charset="0"/>
              <a:cs typeface="ＭＳ Ｐゴシック" charset="0"/>
            </a:endParaRPr>
          </a:p>
        </p:txBody>
      </p:sp>
    </p:spTree>
    <p:extLst>
      <p:ext uri="{BB962C8B-B14F-4D97-AF65-F5344CB8AC3E}">
        <p14:creationId xmlns:p14="http://schemas.microsoft.com/office/powerpoint/2010/main" val="61280076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1500"/>
                                        <p:tgtEl>
                                          <p:spTgt spid="14"/>
                                        </p:tgtEl>
                                      </p:cBhvr>
                                    </p:animEffect>
                                    <p:set>
                                      <p:cBhvr>
                                        <p:cTn id="7" dur="1" fill="hold">
                                          <p:stCondLst>
                                            <p:cond delay="1499"/>
                                          </p:stCondLst>
                                        </p:cTn>
                                        <p:tgtEl>
                                          <p:spTgt spid="14"/>
                                        </p:tgtEl>
                                        <p:attrNameLst>
                                          <p:attrName>style.visibility</p:attrName>
                                        </p:attrNameLst>
                                      </p:cBhvr>
                                      <p:to>
                                        <p:strVal val="hidden"/>
                                      </p:to>
                                    </p:set>
                                  </p:childTnLst>
                                </p:cTn>
                              </p:par>
                            </p:childTnLst>
                          </p:cTn>
                        </p:par>
                        <p:par>
                          <p:cTn id="8" fill="hold">
                            <p:stCondLst>
                              <p:cond delay="1500"/>
                            </p:stCondLst>
                            <p:childTnLst>
                              <p:par>
                                <p:cTn id="9" presetID="1" presetClass="entr" presetSubtype="0" fill="hold" grpId="0" nodeType="afterEffect">
                                  <p:stCondLst>
                                    <p:cond delay="50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50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8" fill="hold" grpId="0" nodeType="clickEffect">
                                  <p:stCondLst>
                                    <p:cond delay="0"/>
                                  </p:stCondLst>
                                  <p:childTnLst>
                                    <p:animEffect transition="out" filter="wipe(left)">
                                      <p:cBhvr>
                                        <p:cTn id="16" dur="1500"/>
                                        <p:tgtEl>
                                          <p:spTgt spid="15"/>
                                        </p:tgtEl>
                                      </p:cBhvr>
                                    </p:animEffect>
                                    <p:set>
                                      <p:cBhvr>
                                        <p:cTn id="17" dur="1" fill="hold">
                                          <p:stCondLst>
                                            <p:cond delay="1499"/>
                                          </p:stCondLst>
                                        </p:cTn>
                                        <p:tgtEl>
                                          <p:spTgt spid="15"/>
                                        </p:tgtEl>
                                        <p:attrNameLst>
                                          <p:attrName>style.visibility</p:attrName>
                                        </p:attrNameLst>
                                      </p:cBhvr>
                                      <p:to>
                                        <p:strVal val="hidden"/>
                                      </p:to>
                                    </p:set>
                                  </p:childTnLst>
                                </p:cTn>
                              </p:par>
                              <p:par>
                                <p:cTn id="18" presetID="10" presetClass="entr" presetSubtype="0" fill="hold" nodeType="withEffect">
                                  <p:stCondLst>
                                    <p:cond delay="10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p:bldP spid="19" grpId="0" animBg="1"/>
      <p:bldP spid="9" grpId="0"/>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a:solidFill>
                <a:prstClr val="white"/>
              </a:solidFill>
              <a:latin typeface="Calibri Light"/>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algn="ctr"/>
            <a:r>
              <a:rPr lang="en-US" sz="5000" b="1" dirty="0" smtClean="0">
                <a:solidFill>
                  <a:prstClr val="black">
                    <a:lumMod val="65000"/>
                    <a:lumOff val="35000"/>
                  </a:prstClr>
                </a:solidFill>
                <a:latin typeface="Calibri Light"/>
              </a:rPr>
              <a:t>CPU</a:t>
            </a:r>
            <a:endParaRPr lang="en-US" sz="5000" b="1" dirty="0">
              <a:solidFill>
                <a:prstClr val="black">
                  <a:lumMod val="65000"/>
                  <a:lumOff val="35000"/>
                </a:prstClr>
              </a:solidFill>
              <a:latin typeface="Calibri Light"/>
            </a:endParaRP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7"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28" name="Row"/>
          <p:cNvSpPr/>
          <p:nvPr/>
        </p:nvSpPr>
        <p:spPr>
          <a:xfrm>
            <a:off x="6096000" y="5527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3600">
              <a:solidFill>
                <a:prstClr val="black"/>
              </a:solidFill>
              <a:latin typeface="Courier New" panose="02070309020205020404" pitchFamily="49" charset="0"/>
              <a:cs typeface="Courier New" panose="02070309020205020404" pitchFamily="49" charset="0"/>
            </a:endParaRPr>
          </a:p>
        </p:txBody>
      </p:sp>
      <p:sp>
        <p:nvSpPr>
          <p:cNvPr id="29"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2800" b="1" smtClean="0">
                <a:solidFill>
                  <a:prstClr val="black"/>
                </a:solidFill>
                <a:latin typeface="Calibri Light"/>
                <a:cs typeface="Courier New" panose="02070309020205020404" pitchFamily="49" charset="0"/>
              </a:rPr>
              <a:t> </a:t>
            </a:r>
            <a:endParaRPr lang="en-US" sz="2800" b="1">
              <a:solidFill>
                <a:prstClr val="black"/>
              </a:solidFill>
              <a:latin typeface="Calibri Light"/>
              <a:cs typeface="Courier New" panose="02070309020205020404" pitchFamily="49" charset="0"/>
            </a:endParaRPr>
          </a:p>
        </p:txBody>
      </p:sp>
      <p:sp>
        <p:nvSpPr>
          <p:cNvPr id="30" name="Row"/>
          <p:cNvSpPr/>
          <p:nvPr/>
        </p:nvSpPr>
        <p:spPr>
          <a:xfrm>
            <a:off x="6096000" y="4765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31" name="Row"/>
          <p:cNvSpPr/>
          <p:nvPr/>
        </p:nvSpPr>
        <p:spPr>
          <a:xfrm>
            <a:off x="6096000" y="4384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32"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2800" b="1" smtClean="0">
                <a:solidFill>
                  <a:prstClr val="black"/>
                </a:solidFill>
                <a:latin typeface="Calibri Light"/>
                <a:cs typeface="Courier New" panose="02070309020205020404" pitchFamily="49" charset="0"/>
              </a:rPr>
              <a:t> </a:t>
            </a:r>
            <a:endParaRPr lang="en-US" sz="2800" b="1">
              <a:solidFill>
                <a:prstClr val="black"/>
              </a:solidFill>
              <a:latin typeface="Calibri Light"/>
              <a:cs typeface="Courier New" panose="02070309020205020404" pitchFamily="49" charset="0"/>
            </a:endParaRPr>
          </a:p>
        </p:txBody>
      </p:sp>
      <p:sp>
        <p:nvSpPr>
          <p:cNvPr id="33" name="Row"/>
          <p:cNvSpPr/>
          <p:nvPr/>
        </p:nvSpPr>
        <p:spPr>
          <a:xfrm>
            <a:off x="6096000" y="3622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a:lnSpc>
                <a:spcPct val="90000"/>
              </a:lnSpc>
            </a:pPr>
            <a:r>
              <a:rPr lang="en-US" sz="2800" u="sng" smtClean="0">
                <a:solidFill>
                  <a:prstClr val="white"/>
                </a:solidFill>
                <a:latin typeface="Courier New" panose="02070309020205020404" pitchFamily="49" charset="0"/>
                <a:cs typeface="Courier New" panose="02070309020205020404" pitchFamily="49" charset="0"/>
              </a:rPr>
              <a:t>loop</a:t>
            </a:r>
            <a:r>
              <a:rPr lang="en-US" sz="2800" smtClean="0">
                <a:solidFill>
                  <a:prstClr val="white"/>
                </a:solidFill>
                <a:latin typeface="Courier New" panose="02070309020205020404" pitchFamily="49" charset="0"/>
                <a:cs typeface="Courier New" panose="02070309020205020404" pitchFamily="49" charset="0"/>
              </a:rPr>
              <a:t>:</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mov (</a:t>
            </a:r>
            <a:r>
              <a:rPr lang="en-US" sz="2800" b="1" smtClean="0">
                <a:solidFill>
                  <a:srgbClr val="FF0000"/>
                </a:solidFill>
                <a:latin typeface="Courier New" panose="02070309020205020404" pitchFamily="49" charset="0"/>
                <a:cs typeface="Courier New" panose="02070309020205020404" pitchFamily="49" charset="0"/>
              </a:rPr>
              <a:t>X</a:t>
            </a:r>
            <a:r>
              <a:rPr lang="en-US" sz="2800" smtClean="0">
                <a:solidFill>
                  <a:prstClr val="white"/>
                </a:solidFill>
                <a:latin typeface="Courier New" panose="02070309020205020404" pitchFamily="49" charset="0"/>
                <a:cs typeface="Courier New" panose="02070309020205020404" pitchFamily="49" charset="0"/>
              </a:rPr>
              <a:t>), %eax</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mov </a:t>
            </a:r>
            <a:r>
              <a:rPr lang="en-US" sz="2800">
                <a:solidFill>
                  <a:prstClr val="white"/>
                </a:solidFill>
                <a:latin typeface="Courier New" panose="02070309020205020404" pitchFamily="49" charset="0"/>
                <a:cs typeface="Courier New" panose="02070309020205020404" pitchFamily="49" charset="0"/>
              </a:rPr>
              <a:t>(</a:t>
            </a:r>
            <a:r>
              <a:rPr lang="en-US" sz="2800" b="1">
                <a:solidFill>
                  <a:srgbClr val="FF0000"/>
                </a:solidFill>
                <a:latin typeface="Courier New" panose="02070309020205020404" pitchFamily="49" charset="0"/>
                <a:cs typeface="Courier New" panose="02070309020205020404" pitchFamily="49" charset="0"/>
              </a:rPr>
              <a:t>Y</a:t>
            </a:r>
            <a:r>
              <a:rPr lang="en-US" sz="2800">
                <a:solidFill>
                  <a:prstClr val="white"/>
                </a:solidFill>
                <a:latin typeface="Courier New" panose="02070309020205020404" pitchFamily="49" charset="0"/>
                <a:cs typeface="Courier New" panose="02070309020205020404" pitchFamily="49" charset="0"/>
              </a:rPr>
              <a:t>), %ebx</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clflush </a:t>
            </a:r>
            <a:r>
              <a:rPr lang="en-US" sz="2800">
                <a:solidFill>
                  <a:prstClr val="white"/>
                </a:solidFill>
                <a:latin typeface="Courier New" panose="02070309020205020404" pitchFamily="49" charset="0"/>
                <a:cs typeface="Courier New" panose="02070309020205020404" pitchFamily="49" charset="0"/>
              </a:rPr>
              <a:t>(</a:t>
            </a:r>
            <a:r>
              <a:rPr lang="en-US" sz="2800" b="1">
                <a:solidFill>
                  <a:srgbClr val="FF0000"/>
                </a:solidFill>
                <a:latin typeface="Courier New" panose="02070309020205020404" pitchFamily="49" charset="0"/>
                <a:cs typeface="Courier New" panose="02070309020205020404" pitchFamily="49" charset="0"/>
              </a:rPr>
              <a:t>X</a:t>
            </a:r>
            <a:r>
              <a:rPr lang="en-US" sz="2800">
                <a:solidFill>
                  <a:prstClr val="white"/>
                </a:solidFill>
                <a:latin typeface="Courier New" panose="02070309020205020404" pitchFamily="49" charset="0"/>
                <a:cs typeface="Courier New" panose="02070309020205020404" pitchFamily="49" charset="0"/>
              </a:rPr>
              <a:t>)</a:t>
            </a:r>
            <a:r>
              <a:rPr lang="en-US" sz="2800" smtClean="0">
                <a:solidFill>
                  <a:prstClr val="white"/>
                </a:solidFill>
                <a:latin typeface="Courier New" panose="02070309020205020404" pitchFamily="49" charset="0"/>
                <a:cs typeface="Courier New" panose="02070309020205020404" pitchFamily="49" charset="0"/>
              </a:rPr>
              <a:t>  </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clflush (</a:t>
            </a:r>
            <a:r>
              <a:rPr lang="en-US" sz="2800" b="1" smtClean="0">
                <a:solidFill>
                  <a:srgbClr val="FF0000"/>
                </a:solidFill>
                <a:latin typeface="Courier New" panose="02070309020205020404" pitchFamily="49" charset="0"/>
                <a:cs typeface="Courier New" panose="02070309020205020404" pitchFamily="49" charset="0"/>
              </a:rPr>
              <a:t>Y</a:t>
            </a:r>
            <a:r>
              <a:rPr lang="en-US" sz="2800" smtClean="0">
                <a:solidFill>
                  <a:prstClr val="white"/>
                </a:solidFill>
                <a:latin typeface="Courier New" panose="02070309020205020404" pitchFamily="49" charset="0"/>
                <a:cs typeface="Courier New" panose="02070309020205020404" pitchFamily="49" charset="0"/>
              </a:rPr>
              <a:t>)</a:t>
            </a:r>
          </a:p>
          <a:p>
            <a:pPr marL="114300">
              <a:lnSpc>
                <a:spcPct val="90000"/>
              </a:lnSpc>
            </a:pPr>
            <a:r>
              <a:rPr lang="en-US" sz="2800">
                <a:solidFill>
                  <a:prstClr val="white"/>
                </a:solidFill>
                <a:latin typeface="Courier New" panose="02070309020205020404" pitchFamily="49" charset="0"/>
                <a:cs typeface="Courier New" panose="02070309020205020404" pitchFamily="49" charset="0"/>
              </a:rPr>
              <a:t> </a:t>
            </a:r>
            <a:r>
              <a:rPr lang="en-US" sz="2800" smtClean="0">
                <a:solidFill>
                  <a:prstClr val="white"/>
                </a:solidFill>
                <a:latin typeface="Courier New" panose="02070309020205020404" pitchFamily="49" charset="0"/>
                <a:cs typeface="Courier New" panose="02070309020205020404" pitchFamily="49" charset="0"/>
              </a:rPr>
              <a:t> mfence</a:t>
            </a:r>
          </a:p>
          <a:p>
            <a:pPr marL="114300">
              <a:lnSpc>
                <a:spcPct val="90000"/>
              </a:lnSpc>
            </a:pPr>
            <a:r>
              <a:rPr lang="en-US" sz="2800" smtClean="0">
                <a:solidFill>
                  <a:prstClr val="white"/>
                </a:solidFill>
                <a:latin typeface="Courier New" panose="02070309020205020404" pitchFamily="49" charset="0"/>
                <a:cs typeface="Courier New" panose="02070309020205020404" pitchFamily="49" charset="0"/>
              </a:rPr>
              <a:t>  jmp </a:t>
            </a:r>
            <a:r>
              <a:rPr lang="en-US" sz="2800" u="sng" smtClean="0">
                <a:solidFill>
                  <a:prstClr val="white"/>
                </a:solidFill>
                <a:latin typeface="Courier New" panose="02070309020205020404" pitchFamily="49" charset="0"/>
                <a:cs typeface="Courier New" panose="02070309020205020404" pitchFamily="49" charset="0"/>
              </a:rPr>
              <a:t>loop</a:t>
            </a:r>
            <a:endParaRPr lang="en-US" sz="2800">
              <a:solidFill>
                <a:prstClr val="white"/>
              </a:solidFill>
              <a:latin typeface="Courier New" panose="02070309020205020404" pitchFamily="49" charset="0"/>
              <a:cs typeface="Courier New" panose="02070309020205020404" pitchFamily="49" charset="0"/>
            </a:endParaRPr>
          </a:p>
        </p:txBody>
      </p:sp>
      <p:sp>
        <p:nvSpPr>
          <p:cNvPr id="34" name="Error"/>
          <p:cNvSpPr/>
          <p:nvPr/>
        </p:nvSpPr>
        <p:spPr>
          <a:xfrm>
            <a:off x="6600825" y="4765763"/>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36" name="Error"/>
          <p:cNvSpPr/>
          <p:nvPr/>
        </p:nvSpPr>
        <p:spPr>
          <a:xfrm>
            <a:off x="6981825" y="5527764"/>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37" name="Error"/>
          <p:cNvSpPr/>
          <p:nvPr/>
        </p:nvSpPr>
        <p:spPr>
          <a:xfrm>
            <a:off x="6600825" y="5527764"/>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38" name="Error"/>
          <p:cNvSpPr/>
          <p:nvPr/>
        </p:nvSpPr>
        <p:spPr>
          <a:xfrm>
            <a:off x="7362825" y="5527764"/>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39" name="Error"/>
          <p:cNvSpPr/>
          <p:nvPr/>
        </p:nvSpPr>
        <p:spPr>
          <a:xfrm>
            <a:off x="7743825" y="4765762"/>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40" name="Error"/>
          <p:cNvSpPr/>
          <p:nvPr/>
        </p:nvSpPr>
        <p:spPr>
          <a:xfrm>
            <a:off x="7743825" y="3622764"/>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41" name="Error"/>
          <p:cNvSpPr/>
          <p:nvPr/>
        </p:nvSpPr>
        <p:spPr>
          <a:xfrm>
            <a:off x="7362825" y="4384763"/>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42" name="Error"/>
          <p:cNvSpPr/>
          <p:nvPr/>
        </p:nvSpPr>
        <p:spPr>
          <a:xfrm>
            <a:off x="6981825" y="4384763"/>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43" name="Error"/>
          <p:cNvSpPr/>
          <p:nvPr/>
        </p:nvSpPr>
        <p:spPr>
          <a:xfrm>
            <a:off x="6981825" y="3622764"/>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44" name="Error"/>
          <p:cNvSpPr/>
          <p:nvPr/>
        </p:nvSpPr>
        <p:spPr>
          <a:xfrm>
            <a:off x="6219825" y="3622764"/>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45" name="Error"/>
          <p:cNvSpPr/>
          <p:nvPr/>
        </p:nvSpPr>
        <p:spPr>
          <a:xfrm>
            <a:off x="6219825" y="4384763"/>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47" name="Error"/>
          <p:cNvSpPr/>
          <p:nvPr/>
        </p:nvSpPr>
        <p:spPr>
          <a:xfrm>
            <a:off x="6219825" y="4765763"/>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48" name="Error"/>
          <p:cNvSpPr/>
          <p:nvPr/>
        </p:nvSpPr>
        <p:spPr>
          <a:xfrm>
            <a:off x="7362825" y="4765762"/>
            <a:ext cx="381000" cy="381000"/>
          </a:xfrm>
          <a:prstGeom prst="mathMultiply">
            <a:avLst/>
          </a:prstGeom>
          <a:solidFill>
            <a:srgbClr val="FFFF00"/>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cxnSp>
        <p:nvCxnSpPr>
          <p:cNvPr id="50" name="YArrow"/>
          <p:cNvCxnSpPr>
            <a:stCxn id="51"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1"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r"/>
            <a:r>
              <a:rPr lang="en-US" sz="3200" b="1">
                <a:solidFill>
                  <a:srgbClr val="FF0000"/>
                </a:solidFill>
                <a:latin typeface="Courier New" panose="02070309020205020404" pitchFamily="49" charset="0"/>
                <a:cs typeface="Courier New" panose="02070309020205020404" pitchFamily="49" charset="0"/>
              </a:rPr>
              <a:t>Y</a:t>
            </a:r>
            <a:endParaRPr lang="en-US" sz="2800" b="1">
              <a:solidFill>
                <a:srgbClr val="FF0000"/>
              </a:solidFill>
              <a:latin typeface="Courier New" panose="02070309020205020404" pitchFamily="49" charset="0"/>
              <a:cs typeface="Courier New" panose="02070309020205020404" pitchFamily="49" charset="0"/>
            </a:endParaRPr>
          </a:p>
        </p:txBody>
      </p:sp>
      <p:cxnSp>
        <p:nvCxnSpPr>
          <p:cNvPr id="52" name="XArrow"/>
          <p:cNvCxnSpPr>
            <a:stCxn id="53"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3"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r"/>
            <a:r>
              <a:rPr lang="en-US" sz="3200" b="1" smtClean="0">
                <a:solidFill>
                  <a:srgbClr val="FF0000"/>
                </a:solidFill>
                <a:latin typeface="Courier New" panose="02070309020205020404" pitchFamily="49" charset="0"/>
                <a:cs typeface="Courier New" panose="02070309020205020404" pitchFamily="49" charset="0"/>
              </a:rPr>
              <a:t>X</a:t>
            </a:r>
            <a:endParaRPr lang="en-US" sz="2800" b="1">
              <a:solidFill>
                <a:srgbClr val="FF0000"/>
              </a:solidFill>
              <a:latin typeface="Courier New" panose="02070309020205020404" pitchFamily="49" charset="0"/>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lvl="1"/>
            <a:r>
              <a:rPr lang="en-US" dirty="0" smtClean="0">
                <a:solidFill>
                  <a:prstClr val="black"/>
                </a:solidFill>
                <a:latin typeface="Calibri"/>
              </a:rPr>
              <a:t>Download from: </a:t>
            </a:r>
            <a:r>
              <a:rPr lang="en-US" dirty="0" smtClean="0">
                <a:solidFill>
                  <a:prstClr val="black"/>
                </a:solidFill>
                <a:latin typeface="Calibri"/>
                <a:hlinkClick r:id="rId6"/>
              </a:rPr>
              <a:t>https</a:t>
            </a:r>
            <a:r>
              <a:rPr lang="en-US" dirty="0">
                <a:solidFill>
                  <a:prstClr val="black"/>
                </a:solidFill>
                <a:latin typeface="Calibri"/>
                <a:hlinkClick r:id="rId6"/>
              </a:rPr>
              <a:t>://github.com/CMU-SAFARI/rowhammer</a:t>
            </a:r>
            <a:r>
              <a:rPr lang="en-US" dirty="0">
                <a:solidFill>
                  <a:prstClr val="black"/>
                </a:solidFill>
                <a:latin typeface="Calibri"/>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algn="ctr"/>
            <a:r>
              <a:rPr lang="en-US" sz="4400" b="1" dirty="0" smtClean="0">
                <a:solidFill>
                  <a:prstClr val="white"/>
                </a:solidFill>
                <a:latin typeface="Calibri Light"/>
              </a:rPr>
              <a:t>DRAM Module</a:t>
            </a:r>
            <a:endParaRPr lang="en-US" sz="4400" b="1" dirty="0">
              <a:solidFill>
                <a:prstClr val="white"/>
              </a:solidFill>
              <a:latin typeface="Calibri Light"/>
            </a:endParaRPr>
          </a:p>
        </p:txBody>
      </p:sp>
      <p:sp>
        <p:nvSpPr>
          <p:cNvPr id="56" name="Title 1"/>
          <p:cNvSpPr>
            <a:spLocks noGrp="1"/>
          </p:cNvSpPr>
          <p:nvPr>
            <p:ph type="title"/>
          </p:nvPr>
        </p:nvSpPr>
        <p:spPr>
          <a:xfrm>
            <a:off x="228600" y="44624"/>
            <a:ext cx="8915400" cy="1066800"/>
          </a:xfrm>
        </p:spPr>
        <p:txBody>
          <a:bodyPr/>
          <a:lstStyle/>
          <a:p>
            <a:r>
              <a:rPr lang="en-US" sz="4000" b="0" dirty="0" smtClean="0">
                <a:solidFill>
                  <a:srgbClr val="1A5712"/>
                </a:solidFill>
                <a:latin typeface="Garamond"/>
                <a:cs typeface="Garamond"/>
              </a:rPr>
              <a:t>A Simple Program Can Induce Many Errors</a:t>
            </a:r>
            <a:endParaRPr lang="en-US" sz="4000" b="0" dirty="0">
              <a:solidFill>
                <a:srgbClr val="1A5712"/>
              </a:solidFill>
              <a:latin typeface="Garamond"/>
              <a:cs typeface="Garamond"/>
            </a:endParaRPr>
          </a:p>
        </p:txBody>
      </p:sp>
    </p:spTree>
    <p:extLst>
      <p:ext uri="{BB962C8B-B14F-4D97-AF65-F5344CB8AC3E}">
        <p14:creationId xmlns:p14="http://schemas.microsoft.com/office/powerpoint/2010/main" val="2648015935"/>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066800"/>
            <a:ext cx="8382000" cy="5638800"/>
          </a:xfrm>
        </p:spPr>
        <p:txBody>
          <a:bodyPr/>
          <a:lstStyle/>
          <a:p>
            <a:pPr marL="0" indent="0">
              <a:buNone/>
            </a:pPr>
            <a:endParaRPr lang="en-US" i="1" dirty="0"/>
          </a:p>
          <a:p>
            <a:pPr marL="0" indent="0">
              <a:buNone/>
            </a:pPr>
            <a:endParaRPr lang="en-US" i="1" dirty="0" smtClean="0"/>
          </a:p>
          <a:p>
            <a:pPr marL="0" indent="0">
              <a:buNone/>
            </a:pPr>
            <a:endParaRPr lang="en-US" i="1" dirty="0"/>
          </a:p>
          <a:p>
            <a:pPr marL="0" indent="0">
              <a:buNone/>
            </a:pPr>
            <a:endParaRPr lang="en-US" i="1" dirty="0" smtClean="0"/>
          </a:p>
          <a:p>
            <a:pPr marL="0" indent="0">
              <a:buNone/>
            </a:pPr>
            <a:endParaRPr lang="en-US" i="1" dirty="0"/>
          </a:p>
          <a:p>
            <a:pPr marL="0" indent="0">
              <a:buNone/>
            </a:pPr>
            <a:endParaRPr lang="en-US" sz="2400" i="1" dirty="0" smtClean="0">
              <a:solidFill>
                <a:srgbClr val="FF0000"/>
              </a:solidFill>
            </a:endParaRPr>
          </a:p>
          <a:p>
            <a:r>
              <a:rPr lang="en-US" sz="3200" i="1" dirty="0">
                <a:solidFill>
                  <a:srgbClr val="FF0000"/>
                </a:solidFill>
              </a:rPr>
              <a:t>A real reliability &amp; security issue </a:t>
            </a:r>
          </a:p>
          <a:p>
            <a:r>
              <a:rPr lang="en-US" sz="3200" i="1" dirty="0" smtClean="0"/>
              <a:t>In a more controlled environment, we can induce as many as </a:t>
            </a:r>
            <a:r>
              <a:rPr lang="en-US" sz="3200" i="1" dirty="0" smtClean="0">
                <a:solidFill>
                  <a:srgbClr val="FF0000"/>
                </a:solidFill>
              </a:rPr>
              <a:t>ten million</a:t>
            </a:r>
            <a:r>
              <a:rPr lang="en-US" sz="3200" i="1" dirty="0" smtClean="0"/>
              <a:t> disturbance errors</a:t>
            </a:r>
          </a:p>
        </p:txBody>
      </p:sp>
      <p:graphicFrame>
        <p:nvGraphicFramePr>
          <p:cNvPr id="4" name="Content Placeholder 4"/>
          <p:cNvGraphicFramePr>
            <a:graphicFrameLocks/>
          </p:cNvGraphicFramePr>
          <p:nvPr>
            <p:extLst>
              <p:ext uri="{D42A27DB-BD31-4B8C-83A1-F6EECF244321}">
                <p14:modId xmlns:p14="http://schemas.microsoft.com/office/powerpoint/2010/main" val="2313701591"/>
              </p:ext>
            </p:extLst>
          </p:nvPr>
        </p:nvGraphicFramePr>
        <p:xfrm>
          <a:off x="761999" y="1143000"/>
          <a:ext cx="7620002" cy="3200400"/>
        </p:xfrm>
        <a:graphic>
          <a:graphicData uri="http://schemas.openxmlformats.org/drawingml/2006/table">
            <a:tbl>
              <a:tblPr>
                <a:tableStyleId>{9D7B26C5-4107-4FEC-AEDC-1716B250A1EF}</a:tableStyleId>
              </a:tblPr>
              <a:tblGrid>
                <a:gridCol w="3736732"/>
                <a:gridCol w="1597269"/>
                <a:gridCol w="2286001"/>
              </a:tblGrid>
              <a:tr h="640080">
                <a:tc>
                  <a:txBody>
                    <a:bodyPr/>
                    <a:lstStyle/>
                    <a:p>
                      <a:pPr algn="ctr"/>
                      <a:r>
                        <a:rPr lang="en-US" sz="3200" b="1" dirty="0" smtClean="0">
                          <a:solidFill>
                            <a:schemeClr val="bg1"/>
                          </a:solidFill>
                          <a:latin typeface="+mj-lt"/>
                        </a:rPr>
                        <a:t>CPU Architecture</a:t>
                      </a:r>
                      <a:endParaRPr lang="en-US" sz="3200" b="1" dirty="0">
                        <a:solidFill>
                          <a:schemeClr val="bg1"/>
                        </a:solidFill>
                        <a:latin typeface="+mj-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dirty="0" smtClean="0">
                          <a:solidFill>
                            <a:schemeClr val="bg1"/>
                          </a:solidFill>
                          <a:latin typeface="+mj-lt"/>
                          <a:cs typeface="Courier New" panose="02070309020205020404" pitchFamily="49" charset="0"/>
                        </a:rPr>
                        <a:t>Errors</a:t>
                      </a:r>
                      <a:endParaRPr lang="en-US" sz="2800" b="1" dirty="0">
                        <a:solidFill>
                          <a:schemeClr val="bg1"/>
                        </a:solidFill>
                        <a:latin typeface="Courier New" panose="02070309020205020404" pitchFamily="49" charset="0"/>
                        <a:cs typeface="Courier New" panose="020703090202050204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smtClean="0">
                          <a:solidFill>
                            <a:schemeClr val="bg1"/>
                          </a:solidFill>
                          <a:latin typeface="+mj-lt"/>
                        </a:rPr>
                        <a:t>Access-Rate</a:t>
                      </a:r>
                      <a:endParaRPr lang="en-US" sz="3200" b="1">
                        <a:solidFill>
                          <a:schemeClr val="bg1"/>
                        </a:solidFill>
                        <a:latin typeface="+mj-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r>
              <a:tr h="640080">
                <a:tc>
                  <a:txBody>
                    <a:bodyPr/>
                    <a:lstStyle/>
                    <a:p>
                      <a:r>
                        <a:rPr lang="en-US" sz="2800" b="0" smtClean="0">
                          <a:solidFill>
                            <a:schemeClr val="tx1"/>
                          </a:solidFill>
                          <a:latin typeface="+mj-lt"/>
                        </a:rPr>
                        <a:t>Intel Haswell (2013)</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smtClean="0">
                          <a:solidFill>
                            <a:srgbClr val="FF0000"/>
                          </a:solidFill>
                          <a:latin typeface="Cambria" panose="02040503050406030204" pitchFamily="18" charset="0"/>
                          <a:ea typeface="Cambria Math" panose="02040503050406030204" pitchFamily="18" charset="0"/>
                          <a:cs typeface="Times New Roman" panose="02020603050405020304" pitchFamily="18" charset="0"/>
                        </a:rPr>
                        <a:t>22.9K</a:t>
                      </a:r>
                      <a:endPar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smtClean="0">
                          <a:latin typeface="Cambria" panose="02040503050406030204" pitchFamily="18" charset="0"/>
                        </a:rPr>
                        <a:t>12.3M/sec</a:t>
                      </a:r>
                      <a:endParaRPr lang="en-US" sz="2800">
                        <a:latin typeface="Cambria" panose="020405030504060302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40080">
                <a:tc>
                  <a:txBody>
                    <a:bodyPr/>
                    <a:lstStyle/>
                    <a:p>
                      <a:r>
                        <a:rPr lang="en-US" sz="2800" b="0" smtClean="0">
                          <a:solidFill>
                            <a:schemeClr val="tx1"/>
                          </a:solidFill>
                          <a:latin typeface="+mj-lt"/>
                        </a:rPr>
                        <a:t>Intel Ivy</a:t>
                      </a:r>
                      <a:r>
                        <a:rPr lang="en-US" sz="2800" b="0" baseline="0" smtClean="0">
                          <a:solidFill>
                            <a:schemeClr val="tx1"/>
                          </a:solidFill>
                          <a:latin typeface="+mj-lt"/>
                        </a:rPr>
                        <a:t> Bridge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smtClean="0">
                          <a:solidFill>
                            <a:srgbClr val="FF0000"/>
                          </a:solidFill>
                          <a:latin typeface="Cambria" panose="02040503050406030204" pitchFamily="18" charset="0"/>
                          <a:ea typeface="Cambria Math" panose="02040503050406030204" pitchFamily="18" charset="0"/>
                          <a:cs typeface="Times New Roman" panose="02020603050405020304" pitchFamily="18" charset="0"/>
                        </a:rPr>
                        <a:t>20.7K</a:t>
                      </a:r>
                      <a:endPar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smtClean="0">
                          <a:latin typeface="Cambria" panose="02040503050406030204" pitchFamily="18" charset="0"/>
                        </a:rPr>
                        <a:t>11.7M/sec</a:t>
                      </a:r>
                      <a:endParaRPr lang="en-US" sz="2800">
                        <a:latin typeface="Cambria" panose="020405030504060302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40080">
                <a:tc>
                  <a:txBody>
                    <a:bodyPr/>
                    <a:lstStyle/>
                    <a:p>
                      <a:r>
                        <a:rPr lang="en-US" sz="2800" b="0" smtClean="0">
                          <a:solidFill>
                            <a:schemeClr val="tx1"/>
                          </a:solidFill>
                          <a:latin typeface="+mj-lt"/>
                        </a:rPr>
                        <a:t>Intel Sandy Bridge (2011)</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smtClean="0">
                          <a:solidFill>
                            <a:srgbClr val="FF0000"/>
                          </a:solidFill>
                          <a:latin typeface="Cambria" panose="02040503050406030204" pitchFamily="18" charset="0"/>
                          <a:ea typeface="Cambria Math" panose="02040503050406030204" pitchFamily="18" charset="0"/>
                          <a:cs typeface="Times New Roman" panose="02020603050405020304" pitchFamily="18" charset="0"/>
                        </a:rPr>
                        <a:t>16.1K</a:t>
                      </a:r>
                      <a:endPar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smtClean="0">
                          <a:latin typeface="Cambria" panose="02040503050406030204" pitchFamily="18" charset="0"/>
                        </a:rPr>
                        <a:t>11.6M/sec</a:t>
                      </a:r>
                      <a:endParaRPr lang="en-US" sz="2800">
                        <a:latin typeface="Cambria" panose="020405030504060302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40080">
                <a:tc>
                  <a:txBody>
                    <a:bodyPr/>
                    <a:lstStyle/>
                    <a:p>
                      <a:r>
                        <a:rPr lang="en-US" sz="2800" b="0" smtClean="0">
                          <a:solidFill>
                            <a:schemeClr val="tx1"/>
                          </a:solidFill>
                          <a:latin typeface="+mj-lt"/>
                        </a:rPr>
                        <a:t>AMD</a:t>
                      </a:r>
                      <a:r>
                        <a:rPr lang="en-US" sz="2800" b="0" baseline="0" smtClean="0">
                          <a:solidFill>
                            <a:schemeClr val="tx1"/>
                          </a:solidFill>
                          <a:latin typeface="+mj-lt"/>
                        </a:rPr>
                        <a:t> Piledriver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smtClean="0">
                          <a:solidFill>
                            <a:srgbClr val="FF0000"/>
                          </a:solidFill>
                          <a:latin typeface="Cambria" panose="02040503050406030204" pitchFamily="18" charset="0"/>
                          <a:ea typeface="Cambria Math" panose="02040503050406030204" pitchFamily="18" charset="0"/>
                          <a:cs typeface="Times New Roman" panose="02020603050405020304" pitchFamily="18" charset="0"/>
                        </a:rPr>
                        <a:t>59</a:t>
                      </a:r>
                      <a:endPar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smtClean="0">
                          <a:latin typeface="Cambria" panose="02040503050406030204" pitchFamily="18" charset="0"/>
                        </a:rPr>
                        <a:t>6.1M/sec</a:t>
                      </a:r>
                      <a:endParaRPr lang="en-US" sz="2800" dirty="0">
                        <a:latin typeface="Cambria" panose="020405030504060302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9</a:t>
            </a:fld>
            <a:endParaRPr lang="en-US">
              <a:solidFill>
                <a:prstClr val="black">
                  <a:tint val="75000"/>
                </a:prstClr>
              </a:solidFill>
            </a:endParaRPr>
          </a:p>
        </p:txBody>
      </p:sp>
      <p:sp>
        <p:nvSpPr>
          <p:cNvPr id="7" name="Rectangle 6"/>
          <p:cNvSpPr/>
          <p:nvPr/>
        </p:nvSpPr>
        <p:spPr>
          <a:xfrm>
            <a:off x="107504" y="6239053"/>
            <a:ext cx="8242270" cy="646331"/>
          </a:xfrm>
          <a:prstGeom prst="rect">
            <a:avLst/>
          </a:prstGeom>
        </p:spPr>
        <p:txBody>
          <a:bodyPr wrap="square">
            <a:spAutoFit/>
          </a:bodyPr>
          <a:lstStyle/>
          <a:p>
            <a:r>
              <a:rPr lang="en-US" dirty="0">
                <a:solidFill>
                  <a:prstClr val="black"/>
                </a:solidFill>
                <a:latin typeface="Tahoma" charset="0"/>
                <a:ea typeface="ＭＳ Ｐゴシック" charset="0"/>
                <a:cs typeface="ＭＳ Ｐゴシック" charset="0"/>
              </a:rPr>
              <a:t>Kim+, “</a:t>
            </a:r>
            <a:r>
              <a:rPr lang="en-US" dirty="0">
                <a:solidFill>
                  <a:srgbClr val="0000FF"/>
                </a:solidFill>
                <a:latin typeface="Calibri"/>
              </a:rPr>
              <a:t>Flipping Bits in Memory Without Accessing Them: An Experimental Study of DRAM Disturbance Errors</a:t>
            </a:r>
            <a:r>
              <a:rPr lang="en-US" dirty="0">
                <a:solidFill>
                  <a:prstClr val="black"/>
                </a:solidFill>
                <a:latin typeface="Tahoma" charset="0"/>
                <a:ea typeface="ＭＳ Ｐゴシック" charset="0"/>
                <a:cs typeface="ＭＳ Ｐゴシック" charset="0"/>
              </a:rPr>
              <a:t>,” ISCA 2014.</a:t>
            </a:r>
          </a:p>
        </p:txBody>
      </p:sp>
      <p:sp>
        <p:nvSpPr>
          <p:cNvPr id="8" name="Title 1"/>
          <p:cNvSpPr>
            <a:spLocks noGrp="1"/>
          </p:cNvSpPr>
          <p:nvPr>
            <p:ph type="title"/>
          </p:nvPr>
        </p:nvSpPr>
        <p:spPr>
          <a:xfrm>
            <a:off x="228600" y="-14064"/>
            <a:ext cx="8610600" cy="1066800"/>
          </a:xfrm>
        </p:spPr>
        <p:txBody>
          <a:bodyPr/>
          <a:lstStyle/>
          <a:p>
            <a:r>
              <a:rPr lang="en-US" sz="4400" b="0" dirty="0" smtClean="0">
                <a:solidFill>
                  <a:srgbClr val="1A5712"/>
                </a:solidFill>
                <a:latin typeface="Garamond" charset="0"/>
                <a:ea typeface="ＭＳ Ｐゴシック" charset="0"/>
                <a:cs typeface="ＭＳ Ｐゴシック" charset="0"/>
              </a:rPr>
              <a:t>Observed Errors in Real Systems</a:t>
            </a:r>
            <a:endParaRPr lang="en-US" sz="4400" b="0" dirty="0">
              <a:solidFill>
                <a:srgbClr val="1A5712"/>
              </a:solidFill>
              <a:latin typeface="Garamond" charset="0"/>
              <a:ea typeface="ＭＳ Ｐゴシック" charset="0"/>
              <a:cs typeface="ＭＳ Ｐゴシック" charset="0"/>
            </a:endParaRPr>
          </a:p>
        </p:txBody>
      </p:sp>
    </p:spTree>
    <p:extLst>
      <p:ext uri="{BB962C8B-B14F-4D97-AF65-F5344CB8AC3E}">
        <p14:creationId xmlns:p14="http://schemas.microsoft.com/office/powerpoint/2010/main" val="408692725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400" dirty="0" smtClean="0"/>
              <a:t>One Can Take Over an Otherwise-Secure System</a:t>
            </a:r>
            <a:endParaRPr lang="en-US" sz="3400"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10</a:t>
            </a:fld>
            <a:endParaRPr lang="en-US"/>
          </a:p>
        </p:txBody>
      </p:sp>
      <p:pic>
        <p:nvPicPr>
          <p:cNvPr id="6" name="Picture 5"/>
          <p:cNvPicPr>
            <a:picLocks noChangeAspect="1"/>
          </p:cNvPicPr>
          <p:nvPr/>
        </p:nvPicPr>
        <p:blipFill>
          <a:blip r:embed="rId2"/>
          <a:stretch>
            <a:fillRect/>
          </a:stretch>
        </p:blipFill>
        <p:spPr>
          <a:xfrm>
            <a:off x="1115616" y="1844824"/>
            <a:ext cx="6540500" cy="1257300"/>
          </a:xfrm>
          <a:prstGeom prst="rect">
            <a:avLst/>
          </a:prstGeom>
        </p:spPr>
      </p:pic>
      <p:pic>
        <p:nvPicPr>
          <p:cNvPr id="7" name="Picture 6"/>
          <p:cNvPicPr>
            <a:picLocks noChangeAspect="1"/>
          </p:cNvPicPr>
          <p:nvPr/>
        </p:nvPicPr>
        <p:blipFill>
          <a:blip r:embed="rId3"/>
          <a:stretch>
            <a:fillRect/>
          </a:stretch>
        </p:blipFill>
        <p:spPr>
          <a:xfrm>
            <a:off x="0" y="3348508"/>
            <a:ext cx="9144000" cy="3433292"/>
          </a:xfrm>
          <a:prstGeom prst="rect">
            <a:avLst/>
          </a:prstGeom>
        </p:spPr>
      </p:pic>
      <p:pic>
        <p:nvPicPr>
          <p:cNvPr id="8" name="Picture 7"/>
          <p:cNvPicPr>
            <a:picLocks noChangeAspect="1"/>
          </p:cNvPicPr>
          <p:nvPr/>
        </p:nvPicPr>
        <p:blipFill>
          <a:blip r:embed="rId4"/>
          <a:stretch>
            <a:fillRect/>
          </a:stretch>
        </p:blipFill>
        <p:spPr>
          <a:xfrm>
            <a:off x="-1869" y="980728"/>
            <a:ext cx="9144000" cy="952728"/>
          </a:xfrm>
          <a:prstGeom prst="rect">
            <a:avLst/>
          </a:prstGeom>
        </p:spPr>
      </p:pic>
      <p:sp>
        <p:nvSpPr>
          <p:cNvPr id="3" name="Rectangle 2"/>
          <p:cNvSpPr/>
          <p:nvPr/>
        </p:nvSpPr>
        <p:spPr>
          <a:xfrm>
            <a:off x="4572000" y="5181600"/>
            <a:ext cx="4572000" cy="646331"/>
          </a:xfrm>
          <a:prstGeom prst="rect">
            <a:avLst/>
          </a:prstGeom>
        </p:spPr>
        <p:txBody>
          <a:bodyPr>
            <a:spAutoFit/>
          </a:bodyPr>
          <a:lstStyle/>
          <a:p>
            <a:r>
              <a:rPr lang="en-US" dirty="0">
                <a:solidFill>
                  <a:srgbClr val="0000FF"/>
                </a:solidFill>
                <a:latin typeface="Tahoma"/>
                <a:hlinkClick r:id="rId5"/>
              </a:rPr>
              <a:t>Exploiting the DRAM rowhammer bug to gain kernel </a:t>
            </a:r>
            <a:r>
              <a:rPr lang="en-US" dirty="0" smtClean="0">
                <a:solidFill>
                  <a:srgbClr val="0000FF"/>
                </a:solidFill>
                <a:latin typeface="Tahoma"/>
                <a:hlinkClick r:id="rId5"/>
              </a:rPr>
              <a:t>privileges </a:t>
            </a:r>
            <a:r>
              <a:rPr lang="en-US" dirty="0" smtClean="0">
                <a:solidFill>
                  <a:srgbClr val="0000FF"/>
                </a:solidFill>
                <a:latin typeface="Tahoma"/>
              </a:rPr>
              <a:t> (</a:t>
            </a:r>
            <a:r>
              <a:rPr lang="en-US" dirty="0" err="1" smtClean="0">
                <a:solidFill>
                  <a:srgbClr val="0000FF"/>
                </a:solidFill>
                <a:latin typeface="Tahoma"/>
              </a:rPr>
              <a:t>Seaborn</a:t>
            </a:r>
            <a:r>
              <a:rPr lang="en-US" dirty="0" smtClean="0">
                <a:solidFill>
                  <a:srgbClr val="0000FF"/>
                </a:solidFill>
                <a:latin typeface="Tahoma"/>
              </a:rPr>
              <a:t>, 2015)</a:t>
            </a:r>
            <a:endParaRPr lang="en-US" dirty="0">
              <a:solidFill>
                <a:srgbClr val="0000FF"/>
              </a:solidFill>
              <a:latin typeface="Tahoma"/>
            </a:endParaRPr>
          </a:p>
        </p:txBody>
      </p:sp>
      <p:sp>
        <p:nvSpPr>
          <p:cNvPr id="9" name="Rectangle 8"/>
          <p:cNvSpPr/>
          <p:nvPr/>
        </p:nvSpPr>
        <p:spPr>
          <a:xfrm>
            <a:off x="3635896" y="3212976"/>
            <a:ext cx="5493596" cy="936104"/>
          </a:xfrm>
          <a:prstGeom prst="rect">
            <a:avLst/>
          </a:prstGeom>
        </p:spPr>
        <p:txBody>
          <a:bodyPr wrap="square">
            <a:spAutoFit/>
          </a:bodyPr>
          <a:lstStyle/>
          <a:p>
            <a:pPr>
              <a:defRPr/>
            </a:pPr>
            <a:r>
              <a:rPr lang="en-US" dirty="0" smtClean="0">
                <a:solidFill>
                  <a:srgbClr val="0000FF"/>
                </a:solidFill>
                <a:latin typeface="Tahoma"/>
                <a:ea typeface="ＭＳ Ｐゴシック" charset="0"/>
                <a:cs typeface="ＭＳ Ｐゴシック" charset="0"/>
                <a:hlinkClick r:id="rId6"/>
              </a:rPr>
              <a:t>Flipping </a:t>
            </a:r>
            <a:r>
              <a:rPr lang="en-US" dirty="0">
                <a:solidFill>
                  <a:srgbClr val="0000FF"/>
                </a:solidFill>
                <a:latin typeface="Tahoma"/>
                <a:ea typeface="ＭＳ Ｐゴシック" charset="0"/>
                <a:cs typeface="ＭＳ Ｐゴシック" charset="0"/>
                <a:hlinkClick r:id="rId6"/>
              </a:rPr>
              <a:t>Bits in Memory Without Accessing Them: An Experimental Study of DRAM Disturbance </a:t>
            </a:r>
            <a:r>
              <a:rPr lang="en-US" dirty="0" smtClean="0">
                <a:solidFill>
                  <a:srgbClr val="0000FF"/>
                </a:solidFill>
                <a:latin typeface="Tahoma"/>
                <a:ea typeface="ＭＳ Ｐゴシック" charset="0"/>
                <a:cs typeface="ＭＳ Ｐゴシック" charset="0"/>
                <a:hlinkClick r:id="rId6"/>
              </a:rPr>
              <a:t>Errors</a:t>
            </a:r>
            <a:r>
              <a:rPr lang="en-US" dirty="0" smtClean="0">
                <a:solidFill>
                  <a:srgbClr val="0000FF"/>
                </a:solidFill>
                <a:latin typeface="Tahoma"/>
                <a:ea typeface="ＭＳ Ｐゴシック" charset="0"/>
                <a:cs typeface="ＭＳ Ｐゴシック" charset="0"/>
              </a:rPr>
              <a:t> (Kim et al., ISCA 2014)</a:t>
            </a:r>
            <a:endParaRPr lang="en-US" dirty="0">
              <a:solidFill>
                <a:srgbClr val="0000FF"/>
              </a:solidFill>
              <a:latin typeface="Tahoma"/>
              <a:ea typeface="ＭＳ Ｐゴシック" charset="0"/>
              <a:cs typeface="ＭＳ Ｐゴシック" charset="0"/>
            </a:endParaRPr>
          </a:p>
        </p:txBody>
      </p:sp>
    </p:spTree>
    <p:extLst>
      <p:ext uri="{BB962C8B-B14F-4D97-AF65-F5344CB8AC3E}">
        <p14:creationId xmlns:p14="http://schemas.microsoft.com/office/powerpoint/2010/main" val="79418975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RowHammer</a:t>
            </a:r>
            <a:r>
              <a:rPr lang="en-US" dirty="0" smtClean="0"/>
              <a:t> Security Attack Example</a:t>
            </a:r>
            <a:endParaRPr lang="en-US" dirty="0"/>
          </a:p>
        </p:txBody>
      </p:sp>
      <p:sp>
        <p:nvSpPr>
          <p:cNvPr id="3" name="Content Placeholder 2"/>
          <p:cNvSpPr>
            <a:spLocks noGrp="1"/>
          </p:cNvSpPr>
          <p:nvPr>
            <p:ph idx="1"/>
          </p:nvPr>
        </p:nvSpPr>
        <p:spPr>
          <a:xfrm>
            <a:off x="228600" y="908720"/>
            <a:ext cx="8915400" cy="5193723"/>
          </a:xfrm>
        </p:spPr>
        <p:txBody>
          <a:bodyPr/>
          <a:lstStyle/>
          <a:p>
            <a:r>
              <a:rPr lang="en-US" sz="2000" dirty="0" smtClean="0">
                <a:solidFill>
                  <a:srgbClr val="FF0000"/>
                </a:solidFill>
              </a:rPr>
              <a:t>“</a:t>
            </a:r>
            <a:r>
              <a:rPr lang="en-US" sz="2000" dirty="0" err="1" smtClean="0">
                <a:solidFill>
                  <a:srgbClr val="FF0000"/>
                </a:solidFill>
              </a:rPr>
              <a:t>Rowhammer</a:t>
            </a:r>
            <a:r>
              <a:rPr lang="en-US" sz="2000" dirty="0" smtClean="0">
                <a:solidFill>
                  <a:srgbClr val="FF0000"/>
                </a:solidFill>
              </a:rPr>
              <a:t>” is a problem with some recent DRAM devices in which repeatedly accessing a row of memory can cause bit flips in adjacent rows </a:t>
            </a:r>
            <a:r>
              <a:rPr lang="en-US" sz="2000" dirty="0" smtClean="0"/>
              <a:t>(Kim et al., ISCA 2014). </a:t>
            </a:r>
          </a:p>
          <a:p>
            <a:pPr lvl="1"/>
            <a:r>
              <a:rPr lang="en-US" sz="1800" dirty="0">
                <a:solidFill>
                  <a:srgbClr val="0000FF"/>
                </a:solidFill>
                <a:ea typeface="ＭＳ Ｐゴシック" charset="0"/>
                <a:cs typeface="ＭＳ Ｐゴシック" charset="0"/>
                <a:hlinkClick r:id="rId2"/>
              </a:rPr>
              <a:t>Flipping Bits in Memory Without Accessing Them: An Experimental Study of DRAM Disturbance Errors</a:t>
            </a:r>
            <a:r>
              <a:rPr lang="en-US" sz="1800" dirty="0">
                <a:solidFill>
                  <a:srgbClr val="0000FF"/>
                </a:solidFill>
                <a:ea typeface="ＭＳ Ｐゴシック" charset="0"/>
                <a:cs typeface="ＭＳ Ｐゴシック" charset="0"/>
              </a:rPr>
              <a:t> (Kim et al., ISCA 2014)</a:t>
            </a:r>
          </a:p>
          <a:p>
            <a:pPr lvl="1"/>
            <a:endParaRPr lang="en-US" sz="1400" dirty="0" smtClean="0"/>
          </a:p>
          <a:p>
            <a:r>
              <a:rPr lang="en-US" sz="2000" dirty="0" smtClean="0"/>
              <a:t>We </a:t>
            </a:r>
            <a:r>
              <a:rPr lang="en-US" sz="2000" dirty="0"/>
              <a:t>tested a selection of laptops and found that a subset of them exhibited the problem. </a:t>
            </a:r>
            <a:endParaRPr lang="en-US" sz="2000" dirty="0" smtClean="0"/>
          </a:p>
          <a:p>
            <a:r>
              <a:rPr lang="en-US" sz="2000" dirty="0" smtClean="0"/>
              <a:t>We </a:t>
            </a:r>
            <a:r>
              <a:rPr lang="en-US" sz="2000" dirty="0"/>
              <a:t>built two working privilege escalation exploits that use this effect. </a:t>
            </a:r>
            <a:endParaRPr lang="en-US" sz="2000" dirty="0" smtClean="0"/>
          </a:p>
          <a:p>
            <a:pPr lvl="1"/>
            <a:r>
              <a:rPr lang="en-US" sz="1800" dirty="0">
                <a:solidFill>
                  <a:srgbClr val="0000FF"/>
                </a:solidFill>
                <a:hlinkClick r:id="rId3"/>
              </a:rPr>
              <a:t>Exploiting the DRAM rowhammer bug to gain kernel privileges </a:t>
            </a:r>
            <a:r>
              <a:rPr lang="en-US" sz="1800" dirty="0">
                <a:solidFill>
                  <a:srgbClr val="0000FF"/>
                </a:solidFill>
              </a:rPr>
              <a:t> (</a:t>
            </a:r>
            <a:r>
              <a:rPr lang="en-US" sz="1800" dirty="0" err="1">
                <a:solidFill>
                  <a:srgbClr val="0000FF"/>
                </a:solidFill>
              </a:rPr>
              <a:t>Seaborn</a:t>
            </a:r>
            <a:r>
              <a:rPr lang="en-US" sz="1800" dirty="0">
                <a:solidFill>
                  <a:srgbClr val="0000FF"/>
                </a:solidFill>
              </a:rPr>
              <a:t>, 2015)</a:t>
            </a:r>
          </a:p>
          <a:p>
            <a:pPr lvl="1"/>
            <a:endParaRPr lang="en-US" sz="1400" dirty="0" smtClean="0"/>
          </a:p>
          <a:p>
            <a:r>
              <a:rPr lang="en-US" sz="2000" dirty="0" smtClean="0"/>
              <a:t>One </a:t>
            </a:r>
            <a:r>
              <a:rPr lang="en-US" sz="2000" dirty="0"/>
              <a:t>exploit uses </a:t>
            </a:r>
            <a:r>
              <a:rPr lang="en-US" sz="2000" dirty="0" err="1"/>
              <a:t>rowhammer</a:t>
            </a:r>
            <a:r>
              <a:rPr lang="en-US" sz="2000" dirty="0"/>
              <a:t>-induced bit flips to gain kernel privileges on x86-64 Linux when run as an unprivileged </a:t>
            </a:r>
            <a:r>
              <a:rPr lang="en-US" sz="2000" dirty="0" err="1"/>
              <a:t>userland</a:t>
            </a:r>
            <a:r>
              <a:rPr lang="en-US" sz="2000" dirty="0"/>
              <a:t> process. </a:t>
            </a:r>
            <a:endParaRPr lang="en-US" sz="2000" dirty="0" smtClean="0"/>
          </a:p>
          <a:p>
            <a:r>
              <a:rPr lang="en-US" sz="2000" dirty="0" smtClean="0">
                <a:solidFill>
                  <a:srgbClr val="FF0000"/>
                </a:solidFill>
              </a:rPr>
              <a:t>When </a:t>
            </a:r>
            <a:r>
              <a:rPr lang="en-US" sz="2000" dirty="0">
                <a:solidFill>
                  <a:srgbClr val="FF0000"/>
                </a:solidFill>
              </a:rPr>
              <a:t>run on a machine vulnerable to the </a:t>
            </a:r>
            <a:r>
              <a:rPr lang="en-US" sz="2000" dirty="0" err="1">
                <a:solidFill>
                  <a:srgbClr val="FF0000"/>
                </a:solidFill>
              </a:rPr>
              <a:t>rowhammer</a:t>
            </a:r>
            <a:r>
              <a:rPr lang="en-US" sz="2000" dirty="0">
                <a:solidFill>
                  <a:srgbClr val="FF0000"/>
                </a:solidFill>
              </a:rPr>
              <a:t> problem, the process was able to induce bit flips in page table entries (PTEs). </a:t>
            </a:r>
            <a:endParaRPr lang="en-US" sz="2000" dirty="0" smtClean="0">
              <a:solidFill>
                <a:srgbClr val="FF0000"/>
              </a:solidFill>
            </a:endParaRPr>
          </a:p>
          <a:p>
            <a:r>
              <a:rPr lang="en-US" sz="2000" dirty="0" smtClean="0">
                <a:solidFill>
                  <a:srgbClr val="0000FF"/>
                </a:solidFill>
              </a:rPr>
              <a:t>It </a:t>
            </a:r>
            <a:r>
              <a:rPr lang="en-US" sz="2000" dirty="0">
                <a:solidFill>
                  <a:srgbClr val="0000FF"/>
                </a:solidFill>
              </a:rPr>
              <a:t>was able to use this to gain write access to its own page table, and hence gain read-write access to all of physical memory.</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11</a:t>
            </a:fld>
            <a:endParaRPr lang="en-US"/>
          </a:p>
        </p:txBody>
      </p:sp>
      <p:sp>
        <p:nvSpPr>
          <p:cNvPr id="5" name="Rectangle 4"/>
          <p:cNvSpPr/>
          <p:nvPr/>
        </p:nvSpPr>
        <p:spPr>
          <a:xfrm>
            <a:off x="107504" y="6545534"/>
            <a:ext cx="8496944" cy="615553"/>
          </a:xfrm>
          <a:prstGeom prst="rect">
            <a:avLst/>
          </a:prstGeom>
        </p:spPr>
        <p:txBody>
          <a:bodyPr wrap="square">
            <a:spAutoFit/>
          </a:bodyPr>
          <a:lstStyle/>
          <a:p>
            <a:r>
              <a:rPr lang="en-US" sz="1600" dirty="0">
                <a:solidFill>
                  <a:srgbClr val="0000FF"/>
                </a:solidFill>
                <a:latin typeface="Tahoma"/>
                <a:hlinkClick r:id="rId3"/>
              </a:rPr>
              <a:t>Exploiting the DRAM rowhammer bug to gain kernel privileges </a:t>
            </a:r>
            <a:r>
              <a:rPr lang="en-US" sz="1600" dirty="0">
                <a:solidFill>
                  <a:srgbClr val="0000FF"/>
                </a:solidFill>
                <a:latin typeface="Tahoma"/>
              </a:rPr>
              <a:t> (</a:t>
            </a:r>
            <a:r>
              <a:rPr lang="en-US" sz="1600" dirty="0" err="1">
                <a:solidFill>
                  <a:srgbClr val="0000FF"/>
                </a:solidFill>
                <a:latin typeface="Tahoma"/>
              </a:rPr>
              <a:t>Seaborn</a:t>
            </a:r>
            <a:r>
              <a:rPr lang="en-US" sz="1600" dirty="0">
                <a:solidFill>
                  <a:srgbClr val="0000FF"/>
                </a:solidFill>
                <a:latin typeface="Tahoma"/>
              </a:rPr>
              <a:t>, 2015)</a:t>
            </a:r>
          </a:p>
          <a:p>
            <a:endParaRPr lang="en-US" dirty="0">
              <a:solidFill>
                <a:srgbClr val="0000FF"/>
              </a:solidFill>
              <a:latin typeface="Tahoma"/>
            </a:endParaRPr>
          </a:p>
        </p:txBody>
      </p:sp>
    </p:spTree>
    <p:extLst>
      <p:ext uri="{BB962C8B-B14F-4D97-AF65-F5344CB8AC3E}">
        <p14:creationId xmlns:p14="http://schemas.microsoft.com/office/powerpoint/2010/main" val="204974969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Security Implications</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12</a:t>
            </a:fld>
            <a:endParaRPr lang="en-US" altLang="en-US"/>
          </a:p>
        </p:txBody>
      </p:sp>
      <p:pic>
        <p:nvPicPr>
          <p:cNvPr id="5" name="Picture 4"/>
          <p:cNvPicPr>
            <a:picLocks noChangeAspect="1"/>
          </p:cNvPicPr>
          <p:nvPr/>
        </p:nvPicPr>
        <p:blipFill>
          <a:blip r:embed="rId3"/>
          <a:stretch>
            <a:fillRect/>
          </a:stretch>
        </p:blipFill>
        <p:spPr>
          <a:xfrm>
            <a:off x="0" y="1083202"/>
            <a:ext cx="9144000" cy="5658166"/>
          </a:xfrm>
          <a:prstGeom prst="rect">
            <a:avLst/>
          </a:prstGeom>
        </p:spPr>
      </p:pic>
      <p:pic>
        <p:nvPicPr>
          <p:cNvPr id="3" name="Picture 2"/>
          <p:cNvPicPr>
            <a:picLocks noChangeAspect="1"/>
          </p:cNvPicPr>
          <p:nvPr/>
        </p:nvPicPr>
        <p:blipFill>
          <a:blip r:embed="rId4"/>
          <a:stretch>
            <a:fillRect/>
          </a:stretch>
        </p:blipFill>
        <p:spPr>
          <a:xfrm>
            <a:off x="24960" y="908720"/>
            <a:ext cx="9144000" cy="6057900"/>
          </a:xfrm>
          <a:prstGeom prst="rect">
            <a:avLst/>
          </a:prstGeom>
        </p:spPr>
      </p:pic>
      <p:pic>
        <p:nvPicPr>
          <p:cNvPr id="6" name="Picture 5"/>
          <p:cNvPicPr>
            <a:picLocks noChangeAspect="1"/>
          </p:cNvPicPr>
          <p:nvPr/>
        </p:nvPicPr>
        <p:blipFill>
          <a:blip r:embed="rId5"/>
          <a:stretch>
            <a:fillRect/>
          </a:stretch>
        </p:blipFill>
        <p:spPr>
          <a:xfrm>
            <a:off x="683568" y="5157192"/>
            <a:ext cx="7810500" cy="1625600"/>
          </a:xfrm>
          <a:prstGeom prst="rect">
            <a:avLst/>
          </a:prstGeom>
        </p:spPr>
      </p:pic>
    </p:spTree>
    <p:extLst>
      <p:ext uri="{BB962C8B-B14F-4D97-AF65-F5344CB8AC3E}">
        <p14:creationId xmlns:p14="http://schemas.microsoft.com/office/powerpoint/2010/main" val="260465357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Title 1"/>
          <p:cNvSpPr>
            <a:spLocks noGrp="1"/>
          </p:cNvSpPr>
          <p:nvPr>
            <p:ph type="title"/>
          </p:nvPr>
        </p:nvSpPr>
        <p:spPr/>
        <p:txBody>
          <a:bodyPr/>
          <a:lstStyle/>
          <a:p>
            <a:r>
              <a:rPr lang="en-US" dirty="0" smtClean="0">
                <a:latin typeface="Garamond" charset="0"/>
              </a:rPr>
              <a:t>Selected Readings on </a:t>
            </a:r>
            <a:r>
              <a:rPr lang="en-US" dirty="0" err="1" smtClean="0">
                <a:latin typeface="Garamond" charset="0"/>
              </a:rPr>
              <a:t>RowHammer</a:t>
            </a:r>
            <a:endParaRPr lang="en-US" dirty="0">
              <a:latin typeface="Garamond" charset="0"/>
            </a:endParaRPr>
          </a:p>
        </p:txBody>
      </p:sp>
      <p:sp>
        <p:nvSpPr>
          <p:cNvPr id="3" name="Content Placeholder 2"/>
          <p:cNvSpPr>
            <a:spLocks noGrp="1"/>
          </p:cNvSpPr>
          <p:nvPr>
            <p:ph idx="1"/>
          </p:nvPr>
        </p:nvSpPr>
        <p:spPr>
          <a:xfrm>
            <a:off x="107504" y="980728"/>
            <a:ext cx="9036496" cy="5051425"/>
          </a:xfrm>
        </p:spPr>
        <p:txBody>
          <a:bodyPr/>
          <a:lstStyle/>
          <a:p>
            <a:pPr>
              <a:buFont typeface="Wingdings" pitchFamily="2" charset="2"/>
              <a:buChar char="n"/>
              <a:defRPr/>
            </a:pPr>
            <a:r>
              <a:rPr lang="en-US" sz="2000" dirty="0" smtClean="0"/>
              <a:t>Our first detailed study: </a:t>
            </a:r>
            <a:r>
              <a:rPr lang="en-US" sz="2000" dirty="0" err="1" smtClean="0"/>
              <a:t>Rowhammer</a:t>
            </a:r>
            <a:r>
              <a:rPr lang="en-US" sz="2000" dirty="0" smtClean="0"/>
              <a:t> analysis and solutions</a:t>
            </a:r>
          </a:p>
          <a:p>
            <a:pPr lvl="1">
              <a:buFont typeface="Wingdings" pitchFamily="2" charset="2"/>
              <a:buChar char="n"/>
              <a:defRPr/>
            </a:pPr>
            <a:r>
              <a:rPr lang="en-US" sz="1800" dirty="0" smtClean="0">
                <a:solidFill>
                  <a:srgbClr val="0000FF"/>
                </a:solidFill>
              </a:rPr>
              <a:t>Yoongu </a:t>
            </a:r>
            <a:r>
              <a:rPr lang="en-US" sz="1800" dirty="0">
                <a:solidFill>
                  <a:srgbClr val="0000FF"/>
                </a:solidFill>
              </a:rPr>
              <a:t>Kim, Ross Daly, </a:t>
            </a:r>
            <a:r>
              <a:rPr lang="en-US" sz="1800" dirty="0" err="1">
                <a:solidFill>
                  <a:srgbClr val="0000FF"/>
                </a:solidFill>
              </a:rPr>
              <a:t>Jeremie</a:t>
            </a:r>
            <a:r>
              <a:rPr lang="en-US" sz="1800" dirty="0">
                <a:solidFill>
                  <a:srgbClr val="0000FF"/>
                </a:solidFill>
              </a:rPr>
              <a:t> Kim, Chris Fallin, </a:t>
            </a:r>
            <a:r>
              <a:rPr lang="en-US" sz="1800" dirty="0" err="1">
                <a:solidFill>
                  <a:srgbClr val="0000FF"/>
                </a:solidFill>
              </a:rPr>
              <a:t>Ji</a:t>
            </a:r>
            <a:r>
              <a:rPr lang="en-US" sz="1800" dirty="0">
                <a:solidFill>
                  <a:srgbClr val="0000FF"/>
                </a:solidFill>
              </a:rPr>
              <a:t> </a:t>
            </a:r>
            <a:r>
              <a:rPr lang="en-US" sz="1800" dirty="0" err="1">
                <a:solidFill>
                  <a:srgbClr val="0000FF"/>
                </a:solidFill>
              </a:rPr>
              <a:t>Hye</a:t>
            </a:r>
            <a:r>
              <a:rPr lang="en-US" sz="1800" dirty="0">
                <a:solidFill>
                  <a:srgbClr val="0000FF"/>
                </a:solidFill>
              </a:rPr>
              <a:t> Lee, Donghyuk Lee, Chris Wilkerson, </a:t>
            </a:r>
            <a:r>
              <a:rPr lang="en-US" sz="1800" dirty="0" err="1">
                <a:solidFill>
                  <a:srgbClr val="0000FF"/>
                </a:solidFill>
              </a:rPr>
              <a:t>Konrad</a:t>
            </a:r>
            <a:r>
              <a:rPr lang="en-US" sz="1800" dirty="0">
                <a:solidFill>
                  <a:srgbClr val="0000FF"/>
                </a:solidFill>
              </a:rPr>
              <a:t> Lai, and Onur Mutlu</a:t>
            </a:r>
            <a:r>
              <a:rPr lang="en-US" sz="1800" dirty="0"/>
              <a:t>,</a:t>
            </a:r>
            <a:br>
              <a:rPr lang="en-US" sz="1800" dirty="0"/>
            </a:br>
            <a:r>
              <a:rPr lang="en-US" sz="1800" b="1" dirty="0">
                <a:hlinkClick r:id="rId2"/>
              </a:rPr>
              <a:t>"Flipping Bits in Memory Without Accessing Them: An Experimental Study of DRAM Disturbance Errors"</a:t>
            </a:r>
            <a:r>
              <a:rPr lang="en-US" sz="1800" dirty="0"/>
              <a:t/>
            </a:r>
            <a:br>
              <a:rPr lang="en-US" sz="1800" dirty="0"/>
            </a:br>
            <a:r>
              <a:rPr lang="en-US" sz="1800" i="1" dirty="0"/>
              <a:t>Proceedings of the </a:t>
            </a:r>
            <a:r>
              <a:rPr lang="en-US" sz="1800" i="1" dirty="0">
                <a:hlinkClick r:id="rId3"/>
              </a:rPr>
              <a:t>41st International Symposium on Computer Architecture</a:t>
            </a:r>
            <a:r>
              <a:rPr lang="en-US" sz="1800" i="1" dirty="0"/>
              <a:t> (</a:t>
            </a:r>
            <a:r>
              <a:rPr lang="en-US" sz="1800" b="1" i="1" dirty="0"/>
              <a:t>ISCA</a:t>
            </a:r>
            <a:r>
              <a:rPr lang="en-US" sz="1800" i="1" dirty="0"/>
              <a:t>)</a:t>
            </a:r>
            <a:r>
              <a:rPr lang="en-US" sz="1800" dirty="0"/>
              <a:t>, Minneapolis, MN, June 2014.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Source Code and Data</a:t>
            </a:r>
            <a:r>
              <a:rPr lang="en-US" sz="1800" dirty="0"/>
              <a:t>] </a:t>
            </a:r>
            <a:endParaRPr lang="en-US" sz="1800" dirty="0" smtClean="0"/>
          </a:p>
          <a:p>
            <a:pPr marL="0" indent="0">
              <a:buFont typeface="Wingdings" pitchFamily="2" charset="2"/>
              <a:buNone/>
              <a:defRPr/>
            </a:pPr>
            <a:endParaRPr lang="en-US" sz="300" dirty="0" smtClean="0">
              <a:ea typeface="+mn-ea"/>
              <a:cs typeface="+mn-cs"/>
              <a:hlinkClick r:id="rId8"/>
            </a:endParaRPr>
          </a:p>
          <a:p>
            <a:pPr>
              <a:buFont typeface="Wingdings" pitchFamily="2" charset="2"/>
              <a:buChar char="n"/>
              <a:defRPr/>
            </a:pPr>
            <a:r>
              <a:rPr lang="en-US" sz="2000" dirty="0" smtClean="0">
                <a:ea typeface="+mn-ea"/>
                <a:cs typeface="+mn-cs"/>
              </a:rPr>
              <a:t>Our Source Code to Induce Errors in Modern DRAM Chips</a:t>
            </a:r>
          </a:p>
          <a:p>
            <a:pPr lvl="1">
              <a:buFont typeface="Wingdings" pitchFamily="2" charset="2"/>
              <a:buChar char="n"/>
              <a:defRPr/>
            </a:pPr>
            <a:r>
              <a:rPr lang="en-US" sz="1800" dirty="0" smtClean="0">
                <a:hlinkClick r:id="rId8"/>
              </a:rPr>
              <a:t>https</a:t>
            </a:r>
            <a:r>
              <a:rPr lang="en-US" sz="1800" dirty="0">
                <a:hlinkClick r:id="rId8"/>
              </a:rPr>
              <a:t>://github.com/CMU-SAFARI/</a:t>
            </a:r>
            <a:r>
              <a:rPr lang="en-US" sz="1800" dirty="0" smtClean="0">
                <a:hlinkClick r:id="rId8"/>
              </a:rPr>
              <a:t>rowhammer</a:t>
            </a:r>
            <a:endParaRPr lang="en-US" sz="1800" dirty="0" smtClean="0"/>
          </a:p>
          <a:p>
            <a:pPr>
              <a:buFont typeface="Wingdings" pitchFamily="2" charset="2"/>
              <a:buChar char="n"/>
              <a:defRPr/>
            </a:pPr>
            <a:endParaRPr lang="en-US" sz="1000" dirty="0" smtClean="0">
              <a:ea typeface="+mn-ea"/>
              <a:cs typeface="+mn-cs"/>
            </a:endParaRPr>
          </a:p>
          <a:p>
            <a:pPr>
              <a:buFont typeface="Wingdings" pitchFamily="2" charset="2"/>
              <a:buChar char="n"/>
              <a:defRPr/>
            </a:pPr>
            <a:r>
              <a:rPr lang="en-US" sz="2000" dirty="0" smtClean="0">
                <a:ea typeface="+mn-ea"/>
                <a:cs typeface="+mn-cs"/>
              </a:rPr>
              <a:t>Google Project Zero’s Attack to Take Over a System (March 2015)</a:t>
            </a:r>
            <a:endParaRPr lang="en-US" sz="2000" dirty="0">
              <a:ea typeface="+mn-ea"/>
              <a:cs typeface="+mn-cs"/>
            </a:endParaRPr>
          </a:p>
          <a:p>
            <a:pPr lvl="1">
              <a:buFont typeface="Wingdings" pitchFamily="2" charset="2"/>
              <a:buChar char="n"/>
              <a:defRPr/>
            </a:pPr>
            <a:r>
              <a:rPr lang="en-US" sz="1700" dirty="0" smtClean="0">
                <a:solidFill>
                  <a:srgbClr val="0000FF"/>
                </a:solidFill>
                <a:hlinkClick r:id="rId9"/>
              </a:rPr>
              <a:t>Exploiting </a:t>
            </a:r>
            <a:r>
              <a:rPr lang="en-US" sz="1700" dirty="0">
                <a:solidFill>
                  <a:srgbClr val="0000FF"/>
                </a:solidFill>
                <a:hlinkClick r:id="rId9"/>
              </a:rPr>
              <a:t>the DRAM rowhammer bug to gain kernel privileges </a:t>
            </a:r>
            <a:r>
              <a:rPr lang="en-US" sz="1700" dirty="0">
                <a:solidFill>
                  <a:srgbClr val="0000FF"/>
                </a:solidFill>
              </a:rPr>
              <a:t> (</a:t>
            </a:r>
            <a:r>
              <a:rPr lang="en-US" sz="1700" dirty="0" err="1">
                <a:solidFill>
                  <a:srgbClr val="0000FF"/>
                </a:solidFill>
              </a:rPr>
              <a:t>Seaborn</a:t>
            </a:r>
            <a:r>
              <a:rPr lang="en-US" sz="1700" dirty="0">
                <a:solidFill>
                  <a:srgbClr val="0000FF"/>
                </a:solidFill>
              </a:rPr>
              <a:t>, 2015)</a:t>
            </a:r>
          </a:p>
          <a:p>
            <a:pPr lvl="1">
              <a:buFont typeface="Wingdings" pitchFamily="2" charset="2"/>
              <a:buChar char="n"/>
              <a:defRPr/>
            </a:pPr>
            <a:r>
              <a:rPr lang="en-US" sz="1800" dirty="0">
                <a:ea typeface="+mn-ea"/>
                <a:cs typeface="+mn-cs"/>
                <a:hlinkClick r:id="rId10"/>
              </a:rPr>
              <a:t>https://github.com/google/rowhammer-</a:t>
            </a:r>
            <a:r>
              <a:rPr lang="en-US" sz="1800" dirty="0" smtClean="0">
                <a:ea typeface="+mn-ea"/>
                <a:cs typeface="+mn-cs"/>
                <a:hlinkClick r:id="rId10"/>
              </a:rPr>
              <a:t>test</a:t>
            </a:r>
            <a:r>
              <a:rPr lang="en-US" sz="1800" dirty="0" smtClean="0">
                <a:ea typeface="+mn-ea"/>
                <a:cs typeface="+mn-cs"/>
              </a:rPr>
              <a:t> </a:t>
            </a:r>
          </a:p>
          <a:p>
            <a:pPr lvl="1">
              <a:buFont typeface="Wingdings" pitchFamily="2" charset="2"/>
              <a:buChar char="n"/>
              <a:defRPr/>
            </a:pPr>
            <a:endParaRPr lang="en-US" sz="1000" dirty="0">
              <a:ea typeface="+mn-ea"/>
              <a:cs typeface="+mn-cs"/>
            </a:endParaRPr>
          </a:p>
          <a:p>
            <a:pPr>
              <a:buFont typeface="Wingdings" pitchFamily="2" charset="2"/>
              <a:buChar char="n"/>
              <a:defRPr/>
            </a:pPr>
            <a:r>
              <a:rPr lang="en-US" sz="2000" dirty="0" smtClean="0">
                <a:ea typeface="+mn-ea"/>
                <a:cs typeface="+mn-cs"/>
              </a:rPr>
              <a:t>Remote </a:t>
            </a:r>
            <a:r>
              <a:rPr lang="en-US" sz="2000" dirty="0" err="1" smtClean="0">
                <a:ea typeface="+mn-ea"/>
                <a:cs typeface="+mn-cs"/>
              </a:rPr>
              <a:t>RowHammer</a:t>
            </a:r>
            <a:r>
              <a:rPr lang="en-US" sz="2000" dirty="0" smtClean="0">
                <a:ea typeface="+mn-ea"/>
                <a:cs typeface="+mn-cs"/>
              </a:rPr>
              <a:t> Attacks via JavaScript (July 2015)</a:t>
            </a:r>
          </a:p>
          <a:p>
            <a:pPr lvl="1">
              <a:buFont typeface="Wingdings" pitchFamily="2" charset="2"/>
              <a:buChar char="n"/>
              <a:defRPr/>
            </a:pPr>
            <a:r>
              <a:rPr lang="en-US" sz="1800" dirty="0">
                <a:ea typeface="+mn-ea"/>
                <a:cs typeface="+mn-cs"/>
                <a:hlinkClick r:id="rId11"/>
              </a:rPr>
              <a:t>http://arxiv.org/abs/</a:t>
            </a:r>
            <a:r>
              <a:rPr lang="en-US" sz="1800" dirty="0" smtClean="0">
                <a:ea typeface="+mn-ea"/>
                <a:cs typeface="+mn-cs"/>
                <a:hlinkClick r:id="rId11"/>
              </a:rPr>
              <a:t>1507.06955</a:t>
            </a:r>
            <a:r>
              <a:rPr lang="en-US" sz="1800" dirty="0" smtClean="0">
                <a:ea typeface="+mn-ea"/>
                <a:cs typeface="+mn-cs"/>
              </a:rPr>
              <a:t> </a:t>
            </a:r>
          </a:p>
          <a:p>
            <a:pPr lvl="1">
              <a:buFont typeface="Wingdings" pitchFamily="2" charset="2"/>
              <a:buChar char="n"/>
              <a:defRPr/>
            </a:pPr>
            <a:r>
              <a:rPr lang="en-US" sz="1800" dirty="0">
                <a:ea typeface="+mn-ea"/>
                <a:cs typeface="+mn-cs"/>
                <a:hlinkClick r:id="rId12"/>
              </a:rPr>
              <a:t>https://github.com/IAIK/</a:t>
            </a:r>
            <a:r>
              <a:rPr lang="en-US" sz="1800" dirty="0" smtClean="0">
                <a:ea typeface="+mn-ea"/>
                <a:cs typeface="+mn-cs"/>
                <a:hlinkClick r:id="rId12"/>
              </a:rPr>
              <a:t>rowhammerjs</a:t>
            </a:r>
            <a:r>
              <a:rPr lang="en-US" sz="1800" dirty="0" smtClean="0">
                <a:ea typeface="+mn-ea"/>
                <a:cs typeface="+mn-cs"/>
              </a:rPr>
              <a:t> </a:t>
            </a:r>
            <a:endParaRPr lang="en-US" sz="1800" dirty="0">
              <a:ea typeface="+mn-ea"/>
              <a:cs typeface="+mn-cs"/>
            </a:endParaRPr>
          </a:p>
        </p:txBody>
      </p:sp>
      <p:sp>
        <p:nvSpPr>
          <p:cNvPr id="248835"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E4CA1AC-9B89-0F47-9BBA-E71BD7C79945}" type="slidenum">
              <a:rPr lang="en-US" sz="1600">
                <a:solidFill>
                  <a:srgbClr val="000000"/>
                </a:solidFill>
                <a:latin typeface="Garamond" charset="0"/>
              </a:rPr>
              <a:pPr eaLnBrk="1" hangingPunct="1"/>
              <a:t>13</a:t>
            </a:fld>
            <a:endParaRPr lang="en-US" sz="1600">
              <a:solidFill>
                <a:srgbClr val="000000"/>
              </a:solidFill>
              <a:latin typeface="Garamond" charset="0"/>
            </a:endParaRPr>
          </a:p>
        </p:txBody>
      </p:sp>
    </p:spTree>
    <p:extLst>
      <p:ext uri="{BB962C8B-B14F-4D97-AF65-F5344CB8AC3E}">
        <p14:creationId xmlns:p14="http://schemas.microsoft.com/office/powerpoint/2010/main" val="241115391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1" end="1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655496" cy="761999"/>
          </a:xfrm>
        </p:spPr>
        <p:txBody>
          <a:bodyPr/>
          <a:lstStyle/>
          <a:p>
            <a:r>
              <a:rPr lang="en-US" dirty="0" smtClean="0"/>
              <a:t>Root Causes of Disturbance Errors</a:t>
            </a:r>
            <a:endParaRPr lang="en-US" dirty="0"/>
          </a:p>
        </p:txBody>
      </p:sp>
      <p:sp>
        <p:nvSpPr>
          <p:cNvPr id="3" name="Content Placeholder 2"/>
          <p:cNvSpPr>
            <a:spLocks noGrp="1"/>
          </p:cNvSpPr>
          <p:nvPr>
            <p:ph idx="1"/>
          </p:nvPr>
        </p:nvSpPr>
        <p:spPr/>
        <p:txBody>
          <a:bodyPr/>
          <a:lstStyle/>
          <a:p>
            <a:pPr>
              <a:lnSpc>
                <a:spcPct val="100000"/>
              </a:lnSpc>
            </a:pPr>
            <a:r>
              <a:rPr lang="en-US" i="1" dirty="0" smtClean="0">
                <a:solidFill>
                  <a:schemeClr val="tx2"/>
                </a:solidFill>
              </a:rPr>
              <a:t>Cause 1: Electromagnetic coupling</a:t>
            </a:r>
          </a:p>
          <a:p>
            <a:pPr lvl="1">
              <a:lnSpc>
                <a:spcPct val="100000"/>
              </a:lnSpc>
            </a:pPr>
            <a:r>
              <a:rPr lang="en-US" sz="2800" dirty="0" smtClean="0"/>
              <a:t>Toggling the </a:t>
            </a:r>
            <a:r>
              <a:rPr lang="en-US" sz="2800" dirty="0" err="1" smtClean="0"/>
              <a:t>wordline</a:t>
            </a:r>
            <a:r>
              <a:rPr lang="en-US" sz="2800" dirty="0" smtClean="0"/>
              <a:t> voltage briefly increases the voltage of adjacent </a:t>
            </a:r>
            <a:r>
              <a:rPr lang="en-US" sz="2800" dirty="0" err="1" smtClean="0"/>
              <a:t>wordlines</a:t>
            </a:r>
            <a:endParaRPr lang="en-US" sz="2800" dirty="0" smtClean="0"/>
          </a:p>
          <a:p>
            <a:pPr lvl="1">
              <a:lnSpc>
                <a:spcPct val="100000"/>
              </a:lnSpc>
            </a:pPr>
            <a:r>
              <a:rPr lang="en-US" sz="2800" dirty="0" smtClean="0"/>
              <a:t>Slightly opens adjacent rows </a:t>
            </a:r>
            <a:r>
              <a:rPr lang="en-US" sz="2400" dirty="0" smtClean="0">
                <a:sym typeface="Wingdings" panose="05000000000000000000" pitchFamily="2" charset="2"/>
              </a:rPr>
              <a:t></a:t>
            </a:r>
            <a:r>
              <a:rPr lang="en-US" sz="2800" dirty="0" smtClean="0">
                <a:sym typeface="Wingdings" panose="05000000000000000000" pitchFamily="2" charset="2"/>
              </a:rPr>
              <a:t> Charge </a:t>
            </a:r>
            <a:r>
              <a:rPr lang="en-US" sz="2800" dirty="0" smtClean="0"/>
              <a:t>leakage</a:t>
            </a:r>
          </a:p>
          <a:p>
            <a:pPr>
              <a:lnSpc>
                <a:spcPct val="100000"/>
              </a:lnSpc>
            </a:pPr>
            <a:r>
              <a:rPr lang="en-US" i="1" dirty="0" smtClean="0">
                <a:solidFill>
                  <a:schemeClr val="tx2"/>
                </a:solidFill>
              </a:rPr>
              <a:t>Cause 2: Conductive bridges</a:t>
            </a:r>
          </a:p>
          <a:p>
            <a:pPr>
              <a:lnSpc>
                <a:spcPct val="100000"/>
              </a:lnSpc>
            </a:pPr>
            <a:r>
              <a:rPr lang="en-US" i="1" dirty="0" smtClean="0">
                <a:solidFill>
                  <a:schemeClr val="tx2"/>
                </a:solidFill>
              </a:rPr>
              <a:t>Cause 3: Hot-carrier injection</a:t>
            </a:r>
            <a:endParaRPr lang="en-US" sz="1000" i="1" dirty="0" smtClean="0">
              <a:solidFill>
                <a:schemeClr val="tx2"/>
              </a:solidFill>
            </a:endParaRPr>
          </a:p>
          <a:p>
            <a:pPr marL="0" indent="0">
              <a:lnSpc>
                <a:spcPct val="100000"/>
              </a:lnSpc>
              <a:buNone/>
            </a:pPr>
            <a:endParaRPr lang="en-US" sz="1600" i="1" dirty="0" smtClean="0">
              <a:solidFill>
                <a:srgbClr val="FF0000"/>
              </a:solidFill>
            </a:endParaRPr>
          </a:p>
          <a:p>
            <a:pPr marL="0" indent="0">
              <a:lnSpc>
                <a:spcPct val="100000"/>
              </a:lnSpc>
              <a:buNone/>
            </a:pPr>
            <a:endParaRPr lang="en-US" sz="2800" i="1" dirty="0" smtClean="0">
              <a:solidFill>
                <a:srgbClr val="FF0000"/>
              </a:solidFill>
            </a:endParaRPr>
          </a:p>
          <a:p>
            <a:pPr marL="0" indent="0">
              <a:lnSpc>
                <a:spcPct val="100000"/>
              </a:lnSpc>
              <a:buNone/>
            </a:pPr>
            <a:r>
              <a:rPr lang="en-US" i="1" dirty="0" smtClean="0">
                <a:solidFill>
                  <a:srgbClr val="FF0000"/>
                </a:solidFill>
              </a:rPr>
              <a:t>Confirmed by at least one manufacturer</a:t>
            </a:r>
            <a:endParaRPr lang="en-US" i="1" dirty="0">
              <a:solidFill>
                <a:srgbClr val="FF0000"/>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14</a:t>
            </a:fld>
            <a:endParaRPr lang="en-US">
              <a:solidFill>
                <a:prstClr val="black">
                  <a:tint val="75000"/>
                </a:prstClr>
              </a:solidFill>
            </a:endParaRPr>
          </a:p>
        </p:txBody>
      </p:sp>
    </p:spTree>
    <p:extLst>
      <p:ext uri="{BB962C8B-B14F-4D97-AF65-F5344CB8AC3E}">
        <p14:creationId xmlns:p14="http://schemas.microsoft.com/office/powerpoint/2010/main" val="3654428399"/>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smtClean="0"/>
              <a:t>Experimental DRAM Testing Infrastructure</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15</a:t>
            </a:fld>
            <a:endParaRPr lang="en-US" altLang="en-US">
              <a:solidFill>
                <a:srgbClr val="000000"/>
              </a:solidFill>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lvl="1"/>
            <a:r>
              <a:rPr lang="en-US" sz="1600" dirty="0" smtClean="0">
                <a:solidFill>
                  <a:srgbClr val="0000FF"/>
                </a:solidFill>
                <a:latin typeface="Tahoma"/>
                <a:hlinkClick r:id="rId4"/>
              </a:rPr>
              <a:t>An </a:t>
            </a:r>
            <a:r>
              <a:rPr lang="en-US" sz="1600" dirty="0">
                <a:solidFill>
                  <a:srgbClr val="0000FF"/>
                </a:solidFill>
                <a:latin typeface="Tahoma"/>
                <a:hlinkClick r:id="rId4"/>
              </a:rPr>
              <a:t>Experimental Study of Data Retention Behavior in Modern DRAM Devices: Implications for Retention Time Profiling </a:t>
            </a:r>
            <a:r>
              <a:rPr lang="en-US" sz="1600" dirty="0" smtClean="0">
                <a:solidFill>
                  <a:srgbClr val="0000FF"/>
                </a:solidFill>
                <a:latin typeface="Tahoma"/>
                <a:hlinkClick r:id="rId4"/>
              </a:rPr>
              <a:t>Mechanisms</a:t>
            </a:r>
            <a:r>
              <a:rPr lang="en-US" sz="1600" dirty="0">
                <a:solidFill>
                  <a:srgbClr val="000000"/>
                </a:solidFill>
                <a:latin typeface="Tahoma"/>
              </a:rPr>
              <a:t> </a:t>
            </a:r>
            <a:r>
              <a:rPr lang="en-US" sz="1600" dirty="0" smtClean="0">
                <a:solidFill>
                  <a:srgbClr val="000000"/>
                </a:solidFill>
                <a:latin typeface="Tahoma"/>
              </a:rPr>
              <a:t>(Liu et al., ISCA 2013)</a:t>
            </a:r>
            <a:endParaRPr lang="en-US" sz="1600" dirty="0">
              <a:solidFill>
                <a:srgbClr val="000000"/>
              </a:solidFill>
              <a:latin typeface="Tahoma"/>
            </a:endParaRPr>
          </a:p>
          <a:p>
            <a:pPr lvl="1"/>
            <a:endParaRPr lang="en-US" sz="1600" dirty="0" smtClean="0">
              <a:solidFill>
                <a:srgbClr val="000000"/>
              </a:solidFill>
              <a:latin typeface="Tahoma" charset="0"/>
              <a:ea typeface="ＭＳ Ｐゴシック" charset="0"/>
              <a:cs typeface="ＭＳ Ｐゴシック" charset="0"/>
            </a:endParaRPr>
          </a:p>
          <a:p>
            <a:pPr lvl="1"/>
            <a:r>
              <a:rPr lang="en-US" sz="1600" dirty="0" smtClean="0">
                <a:solidFill>
                  <a:srgbClr val="0000FF"/>
                </a:solidFill>
                <a:latin typeface="Tahoma" charset="0"/>
                <a:ea typeface="ＭＳ Ｐゴシック" charset="0"/>
                <a:cs typeface="ＭＳ Ｐゴシック" charset="0"/>
                <a:hlinkClick r:id="rId5"/>
              </a:rPr>
              <a:t>The </a:t>
            </a:r>
            <a:r>
              <a:rPr lang="en-US" sz="1600" dirty="0">
                <a:solidFill>
                  <a:srgbClr val="0000FF"/>
                </a:solidFill>
                <a:latin typeface="Tahoma" charset="0"/>
                <a:ea typeface="ＭＳ Ｐゴシック" charset="0"/>
                <a:cs typeface="ＭＳ Ｐゴシック" charset="0"/>
                <a:hlinkClick r:id="rId5"/>
              </a:rPr>
              <a:t>Efficacy of Error Mitigation Techniques for DRAM Retention Failures: A Comparative Experimental </a:t>
            </a:r>
            <a:r>
              <a:rPr lang="en-US" sz="1600" dirty="0" smtClean="0">
                <a:solidFill>
                  <a:srgbClr val="0000FF"/>
                </a:solidFill>
                <a:latin typeface="Tahoma" charset="0"/>
                <a:ea typeface="ＭＳ Ｐゴシック" charset="0"/>
                <a:cs typeface="ＭＳ Ｐゴシック" charset="0"/>
                <a:hlinkClick r:id="rId5"/>
              </a:rPr>
              <a:t>Study</a:t>
            </a:r>
            <a:r>
              <a:rPr lang="en-US" sz="1600" dirty="0" smtClean="0">
                <a:solidFill>
                  <a:srgbClr val="000000"/>
                </a:solidFill>
                <a:latin typeface="Tahoma" charset="0"/>
                <a:ea typeface="ＭＳ Ｐゴシック" charset="0"/>
                <a:cs typeface="ＭＳ Ｐゴシック" charset="0"/>
              </a:rPr>
              <a:t> </a:t>
            </a:r>
          </a:p>
          <a:p>
            <a:pPr lvl="1"/>
            <a:r>
              <a:rPr lang="en-US" sz="1600" dirty="0" smtClean="0">
                <a:solidFill>
                  <a:srgbClr val="000000"/>
                </a:solidFill>
                <a:latin typeface="Tahoma" charset="0"/>
                <a:ea typeface="ＭＳ Ｐゴシック" charset="0"/>
                <a:cs typeface="ＭＳ Ｐゴシック" charset="0"/>
              </a:rPr>
              <a:t>(Khan et al., SIGMETRICS 2014)</a:t>
            </a:r>
            <a:endParaRPr lang="en-US" sz="1600" dirty="0">
              <a:solidFill>
                <a:srgbClr val="000000"/>
              </a:solidFill>
              <a:latin typeface="Tahoma"/>
            </a:endParaRPr>
          </a:p>
        </p:txBody>
      </p:sp>
      <p:sp>
        <p:nvSpPr>
          <p:cNvPr id="8" name="Rectangle 7"/>
          <p:cNvSpPr/>
          <p:nvPr/>
        </p:nvSpPr>
        <p:spPr>
          <a:xfrm>
            <a:off x="25237" y="3652570"/>
            <a:ext cx="4690779" cy="2800766"/>
          </a:xfrm>
          <a:prstGeom prst="rect">
            <a:avLst/>
          </a:prstGeom>
        </p:spPr>
        <p:txBody>
          <a:bodyPr wrap="square">
            <a:spAutoFit/>
          </a:bodyPr>
          <a:lstStyle/>
          <a:p>
            <a:pPr lvl="1"/>
            <a:r>
              <a:rPr lang="en-US" sz="1600" dirty="0" smtClean="0">
                <a:solidFill>
                  <a:srgbClr val="0000FF"/>
                </a:solidFill>
                <a:latin typeface="Tahoma"/>
                <a:hlinkClick r:id="rId6"/>
              </a:rPr>
              <a:t>Flipping </a:t>
            </a:r>
            <a:r>
              <a:rPr lang="en-US" sz="1600" dirty="0">
                <a:solidFill>
                  <a:srgbClr val="0000FF"/>
                </a:solidFill>
                <a:latin typeface="Tahoma"/>
                <a:hlinkClick r:id="rId6"/>
              </a:rPr>
              <a:t>Bits in Memory Without Accessing Them: An Experimental Study of DRAM Disturbance </a:t>
            </a:r>
            <a:r>
              <a:rPr lang="en-US" sz="1600" dirty="0" smtClean="0">
                <a:solidFill>
                  <a:srgbClr val="0000FF"/>
                </a:solidFill>
                <a:latin typeface="Tahoma"/>
                <a:hlinkClick r:id="rId6"/>
              </a:rPr>
              <a:t>Errors</a:t>
            </a:r>
            <a:r>
              <a:rPr lang="en-US" sz="1600" dirty="0">
                <a:solidFill>
                  <a:srgbClr val="000000"/>
                </a:solidFill>
                <a:latin typeface="Tahoma"/>
              </a:rPr>
              <a:t> </a:t>
            </a:r>
            <a:r>
              <a:rPr lang="en-US" sz="1600" dirty="0" smtClean="0">
                <a:solidFill>
                  <a:srgbClr val="000000"/>
                </a:solidFill>
                <a:latin typeface="Tahoma"/>
              </a:rPr>
              <a:t>(Kim et al., ISCA 2014)</a:t>
            </a:r>
            <a:endParaRPr lang="en-US" sz="1600" dirty="0">
              <a:solidFill>
                <a:srgbClr val="000000"/>
              </a:solidFill>
              <a:latin typeface="Tahoma"/>
            </a:endParaRPr>
          </a:p>
          <a:p>
            <a:pPr lvl="1"/>
            <a:endParaRPr lang="en-US" sz="1600" dirty="0" smtClean="0">
              <a:solidFill>
                <a:srgbClr val="000000"/>
              </a:solidFill>
              <a:latin typeface="Tahoma" charset="0"/>
              <a:ea typeface="ＭＳ Ｐゴシック" charset="0"/>
              <a:cs typeface="ＭＳ Ｐゴシック" charset="0"/>
            </a:endParaRPr>
          </a:p>
          <a:p>
            <a:pPr lvl="1"/>
            <a:r>
              <a:rPr lang="en-US" sz="1600" dirty="0" smtClean="0">
                <a:solidFill>
                  <a:srgbClr val="0000FF"/>
                </a:solidFill>
                <a:latin typeface="Tahoma" charset="0"/>
                <a:ea typeface="ＭＳ Ｐゴシック" charset="0"/>
                <a:cs typeface="ＭＳ Ｐゴシック" charset="0"/>
                <a:hlinkClick r:id="rId7"/>
              </a:rPr>
              <a:t>Adaptive</a:t>
            </a:r>
            <a:r>
              <a:rPr lang="en-US" sz="1600" dirty="0">
                <a:solidFill>
                  <a:srgbClr val="0000FF"/>
                </a:solidFill>
                <a:latin typeface="Tahoma" charset="0"/>
                <a:ea typeface="ＭＳ Ｐゴシック" charset="0"/>
                <a:cs typeface="ＭＳ Ｐゴシック" charset="0"/>
                <a:hlinkClick r:id="rId7"/>
              </a:rPr>
              <a:t>-Latency DRAM: Optimizing DRAM Timing for the Common-</a:t>
            </a:r>
            <a:r>
              <a:rPr lang="en-US" sz="1600" dirty="0" smtClean="0">
                <a:solidFill>
                  <a:srgbClr val="0000FF"/>
                </a:solidFill>
                <a:latin typeface="Tahoma" charset="0"/>
                <a:ea typeface="ＭＳ Ｐゴシック" charset="0"/>
                <a:cs typeface="ＭＳ Ｐゴシック" charset="0"/>
                <a:hlinkClick r:id="rId7"/>
              </a:rPr>
              <a:t>Case</a:t>
            </a:r>
            <a:r>
              <a:rPr lang="en-US" sz="1600" dirty="0">
                <a:solidFill>
                  <a:srgbClr val="000000"/>
                </a:solidFill>
                <a:latin typeface="Tahoma" charset="0"/>
                <a:ea typeface="ＭＳ Ｐゴシック" charset="0"/>
                <a:cs typeface="ＭＳ Ｐゴシック" charset="0"/>
              </a:rPr>
              <a:t> </a:t>
            </a:r>
            <a:r>
              <a:rPr lang="en-US" sz="1600" dirty="0" smtClean="0">
                <a:solidFill>
                  <a:srgbClr val="000000"/>
                </a:solidFill>
                <a:latin typeface="Tahoma" charset="0"/>
                <a:ea typeface="ＭＳ Ｐゴシック" charset="0"/>
                <a:cs typeface="ＭＳ Ｐゴシック" charset="0"/>
              </a:rPr>
              <a:t>(Lee et al., HPCA 2015)</a:t>
            </a:r>
          </a:p>
          <a:p>
            <a:pPr lvl="1"/>
            <a:endParaRPr lang="en-US" sz="1600" dirty="0">
              <a:solidFill>
                <a:srgbClr val="000000"/>
              </a:solidFill>
              <a:latin typeface="Tahoma" charset="0"/>
              <a:ea typeface="ＭＳ Ｐゴシック" charset="0"/>
              <a:cs typeface="ＭＳ Ｐゴシック" charset="0"/>
            </a:endParaRPr>
          </a:p>
          <a:p>
            <a:pPr lvl="1"/>
            <a:r>
              <a:rPr lang="en-US" sz="1600" dirty="0" smtClean="0">
                <a:solidFill>
                  <a:srgbClr val="0000FF"/>
                </a:solidFill>
                <a:latin typeface="Tahoma" charset="0"/>
                <a:ea typeface="ＭＳ Ｐゴシック" charset="0"/>
                <a:cs typeface="ＭＳ Ｐゴシック" charset="0"/>
                <a:hlinkClick r:id="rId8"/>
              </a:rPr>
              <a:t>AVATAR</a:t>
            </a:r>
            <a:r>
              <a:rPr lang="en-US" sz="1600" dirty="0">
                <a:solidFill>
                  <a:srgbClr val="0000FF"/>
                </a:solidFill>
                <a:latin typeface="Tahoma" charset="0"/>
                <a:ea typeface="ＭＳ Ｐゴシック" charset="0"/>
                <a:cs typeface="ＭＳ Ｐゴシック" charset="0"/>
                <a:hlinkClick r:id="rId8"/>
              </a:rPr>
              <a:t>: A Variable-Retention-Time (VRT) Aware Refresh for DRAM </a:t>
            </a:r>
            <a:r>
              <a:rPr lang="en-US" sz="1600" dirty="0" smtClean="0">
                <a:solidFill>
                  <a:srgbClr val="0000FF"/>
                </a:solidFill>
                <a:latin typeface="Tahoma" charset="0"/>
                <a:ea typeface="ＭＳ Ｐゴシック" charset="0"/>
                <a:cs typeface="ＭＳ Ｐゴシック" charset="0"/>
                <a:hlinkClick r:id="rId8"/>
              </a:rPr>
              <a:t>Systems</a:t>
            </a:r>
            <a:r>
              <a:rPr lang="en-US" sz="1600" dirty="0" smtClean="0">
                <a:solidFill>
                  <a:srgbClr val="000000"/>
                </a:solidFill>
                <a:latin typeface="Tahoma" charset="0"/>
                <a:ea typeface="ＭＳ Ｐゴシック" charset="0"/>
                <a:cs typeface="ＭＳ Ｐゴシック" charset="0"/>
              </a:rPr>
              <a:t> (</a:t>
            </a:r>
            <a:r>
              <a:rPr lang="en-US" sz="1600" dirty="0" err="1" smtClean="0">
                <a:solidFill>
                  <a:srgbClr val="000000"/>
                </a:solidFill>
                <a:latin typeface="Tahoma" charset="0"/>
                <a:ea typeface="ＭＳ Ｐゴシック" charset="0"/>
                <a:cs typeface="ＭＳ Ｐゴシック" charset="0"/>
              </a:rPr>
              <a:t>Qureshi</a:t>
            </a:r>
            <a:r>
              <a:rPr lang="en-US" sz="1600" dirty="0" smtClean="0">
                <a:solidFill>
                  <a:srgbClr val="000000"/>
                </a:solidFill>
                <a:latin typeface="Tahoma" charset="0"/>
                <a:ea typeface="ＭＳ Ｐゴシック" charset="0"/>
                <a:cs typeface="ＭＳ Ｐゴシック" charset="0"/>
              </a:rPr>
              <a:t> et al., DSN 2015</a:t>
            </a:r>
            <a:r>
              <a:rPr lang="en-US" sz="1600" dirty="0">
                <a:solidFill>
                  <a:srgbClr val="000000"/>
                </a:solidFill>
                <a:latin typeface="Tahoma" charset="0"/>
                <a:ea typeface="ＭＳ Ｐゴシック" charset="0"/>
                <a:cs typeface="ＭＳ Ｐゴシック" charset="0"/>
              </a:rPr>
              <a:t>)</a:t>
            </a:r>
            <a:endParaRPr lang="en-US" sz="1600" dirty="0">
              <a:solidFill>
                <a:srgbClr val="000000"/>
              </a:solidFill>
              <a:latin typeface="Tahoma"/>
            </a:endParaRPr>
          </a:p>
        </p:txBody>
      </p:sp>
    </p:spTree>
    <p:extLst>
      <p:ext uri="{BB962C8B-B14F-4D97-AF65-F5344CB8AC3E}">
        <p14:creationId xmlns:p14="http://schemas.microsoft.com/office/powerpoint/2010/main" val="357761859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Experimental Infrastructure (DRAM)</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16</a:t>
            </a:fld>
            <a:endParaRPr lang="en-US" altLang="en-US">
              <a:solidFill>
                <a:srgbClr val="000000"/>
              </a:solidFill>
            </a:endParaRPr>
          </a:p>
        </p:txBody>
      </p:sp>
      <p:sp>
        <p:nvSpPr>
          <p:cNvPr id="6" name="Rectangle 5"/>
          <p:cNvSpPr/>
          <p:nvPr/>
        </p:nvSpPr>
        <p:spPr>
          <a:xfrm>
            <a:off x="1547664" y="6300608"/>
            <a:ext cx="6696744" cy="584776"/>
          </a:xfrm>
          <a:prstGeom prst="rect">
            <a:avLst/>
          </a:prstGeom>
        </p:spPr>
        <p:txBody>
          <a:bodyPr wrap="square">
            <a:spAutoFit/>
          </a:bodyPr>
          <a:lstStyle/>
          <a:p>
            <a:pPr lvl="1"/>
            <a:r>
              <a:rPr lang="en-US" sz="1600" dirty="0">
                <a:solidFill>
                  <a:srgbClr val="000000"/>
                </a:solidFill>
                <a:latin typeface="Tahoma" charset="0"/>
                <a:ea typeface="ＭＳ Ｐゴシック" charset="0"/>
                <a:cs typeface="ＭＳ Ｐゴシック" charset="0"/>
              </a:rPr>
              <a:t>Kim+, “</a:t>
            </a:r>
            <a:r>
              <a:rPr lang="en-US" sz="1600" dirty="0">
                <a:solidFill>
                  <a:srgbClr val="0000FF"/>
                </a:solidFill>
                <a:latin typeface="Tahoma"/>
              </a:rPr>
              <a:t>Flipping Bits in Memory Without Accessing Them: An Experimental Study of DRAM Disturbance Errors</a:t>
            </a:r>
            <a:r>
              <a:rPr lang="en-US" sz="1600" dirty="0">
                <a:solidFill>
                  <a:srgbClr val="000000"/>
                </a:solidFill>
                <a:latin typeface="Tahoma" charset="0"/>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en-US" sz="2400" b="1" smtClean="0">
                <a:solidFill>
                  <a:srgbClr val="FFFF00"/>
                </a:solidFill>
                <a:effectLst>
                  <a:outerShdw blurRad="38100" dist="38100" dir="2700000" algn="tl">
                    <a:srgbClr val="000000">
                      <a:alpha val="43137"/>
                    </a:srgbClr>
                  </a:outerShdw>
                </a:effectLst>
                <a:latin typeface="Tahoma"/>
              </a:rPr>
              <a:t>Temperature</a:t>
            </a:r>
          </a:p>
          <a:p>
            <a:pPr algn="ctr">
              <a:lnSpc>
                <a:spcPct val="90000"/>
              </a:lnSpc>
            </a:pPr>
            <a:r>
              <a:rPr lang="en-US" sz="2400" b="1" smtClean="0">
                <a:solidFill>
                  <a:srgbClr val="FFFF00"/>
                </a:solidFill>
                <a:effectLst>
                  <a:outerShdw blurRad="38100" dist="38100" dir="2700000" algn="tl">
                    <a:srgbClr val="000000">
                      <a:alpha val="43137"/>
                    </a:srgbClr>
                  </a:outerShdw>
                </a:effectLst>
                <a:latin typeface="Tahoma"/>
              </a:rPr>
              <a:t>Controller</a:t>
            </a:r>
            <a:endParaRPr lang="en-US" sz="2400" b="1">
              <a:solidFill>
                <a:srgbClr val="FFFF00"/>
              </a:solidFill>
              <a:effectLst>
                <a:outerShdw blurRad="38100" dist="38100" dir="2700000" algn="tl">
                  <a:srgbClr val="000000">
                    <a:alpha val="43137"/>
                  </a:srgbClr>
                </a:outerShdw>
              </a:effectLst>
              <a:latin typeface="Tahoma"/>
            </a:endParaRPr>
          </a:p>
          <a:p>
            <a:pPr algn="ctr">
              <a:lnSpc>
                <a:spcPct val="90000"/>
              </a:lnSpc>
            </a:pPr>
            <a:endParaRPr lang="en-US" sz="3200" b="1" smtClean="0">
              <a:solidFill>
                <a:srgbClr val="FFFF00"/>
              </a:solidFill>
              <a:effectLst>
                <a:outerShdw blurRad="38100" dist="38100" dir="2700000" algn="tl">
                  <a:srgbClr val="000000">
                    <a:alpha val="43137"/>
                  </a:srgbClr>
                </a:outerShdw>
              </a:effectLst>
              <a:latin typeface="Tahoma"/>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smtClean="0">
                <a:solidFill>
                  <a:srgbClr val="FFFF00"/>
                </a:solidFill>
                <a:effectLst>
                  <a:outerShdw blurRad="38100" dist="38100" dir="2700000" algn="tl">
                    <a:srgbClr val="000000">
                      <a:alpha val="43137"/>
                    </a:srgbClr>
                  </a:outerShdw>
                </a:effectLst>
                <a:latin typeface="Tahoma"/>
              </a:rPr>
              <a:t>PC</a:t>
            </a:r>
            <a:endParaRPr lang="en-US" sz="2400" b="1">
              <a:solidFill>
                <a:srgbClr val="FFFF00"/>
              </a:solidFill>
              <a:effectLst>
                <a:outerShdw blurRad="38100" dist="38100" dir="2700000" algn="tl">
                  <a:srgbClr val="000000">
                    <a:alpha val="43137"/>
                  </a:srgbClr>
                </a:outerShdw>
              </a:effectLst>
              <a:latin typeface="Tahoma"/>
            </a:endParaRPr>
          </a:p>
        </p:txBody>
      </p:sp>
      <p:sp>
        <p:nvSpPr>
          <p:cNvPr id="9" name="Rectangle 8"/>
          <p:cNvSpPr/>
          <p:nvPr/>
        </p:nvSpPr>
        <p:spPr>
          <a:xfrm>
            <a:off x="4374702" y="1962441"/>
            <a:ext cx="1447800" cy="255161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800" b="1" dirty="0" smtClean="0">
                <a:solidFill>
                  <a:srgbClr val="FFFF00"/>
                </a:solidFill>
                <a:effectLst>
                  <a:outerShdw blurRad="38100" dist="38100" dir="2700000" algn="tl">
                    <a:srgbClr val="000000">
                      <a:alpha val="43137"/>
                    </a:srgbClr>
                  </a:outerShdw>
                </a:effectLst>
                <a:latin typeface="Tahoma"/>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3200" b="1" dirty="0" smtClean="0">
                <a:solidFill>
                  <a:srgbClr val="FFFF00"/>
                </a:solidFill>
                <a:effectLst>
                  <a:outerShdw blurRad="38100" dist="38100" dir="2700000" algn="tl">
                    <a:srgbClr val="000000">
                      <a:alpha val="43137"/>
                    </a:srgbClr>
                  </a:outerShdw>
                </a:effectLst>
                <a:latin typeface="Tahoma"/>
              </a:rPr>
              <a:t>FPGAs</a:t>
            </a:r>
            <a:endParaRPr lang="en-US" sz="3200" b="1" dirty="0">
              <a:solidFill>
                <a:srgbClr val="FFFF00"/>
              </a:solidFill>
              <a:effectLst>
                <a:outerShdw blurRad="38100" dist="38100" dir="2700000" algn="tl">
                  <a:srgbClr val="000000">
                    <a:alpha val="43137"/>
                  </a:srgbClr>
                </a:outerShdw>
              </a:effectLst>
              <a:latin typeface="Tahoma"/>
            </a:endParaRP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3200" b="1" dirty="0" smtClean="0">
                <a:solidFill>
                  <a:srgbClr val="FFFF00"/>
                </a:solidFill>
                <a:effectLst>
                  <a:outerShdw blurRad="38100" dist="38100" dir="2700000" algn="tl">
                    <a:srgbClr val="000000">
                      <a:alpha val="43137"/>
                    </a:srgbClr>
                  </a:outerShdw>
                </a:effectLst>
                <a:latin typeface="Tahoma"/>
              </a:rPr>
              <a:t>FPGAs</a:t>
            </a:r>
            <a:endParaRPr lang="en-US" sz="3200" b="1" dirty="0">
              <a:solidFill>
                <a:srgbClr val="FFFF00"/>
              </a:solidFill>
              <a:effectLst>
                <a:outerShdw blurRad="38100" dist="38100" dir="2700000" algn="tl">
                  <a:srgbClr val="000000">
                    <a:alpha val="43137"/>
                  </a:srgbClr>
                </a:outerShdw>
              </a:effectLst>
              <a:latin typeface="Tahoma"/>
            </a:endParaRPr>
          </a:p>
        </p:txBody>
      </p:sp>
    </p:spTree>
    <p:extLst>
      <p:ext uri="{BB962C8B-B14F-4D97-AF65-F5344CB8AC3E}">
        <p14:creationId xmlns:p14="http://schemas.microsoft.com/office/powerpoint/2010/main" val="297064500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517525" indent="-517525">
              <a:buFont typeface="+mj-lt"/>
              <a:buAutoNum type="arabicPeriod"/>
            </a:pPr>
            <a:r>
              <a:rPr lang="en-US" sz="4000" dirty="0" smtClean="0"/>
              <a:t>Most Modules Are at Risk</a:t>
            </a:r>
          </a:p>
          <a:p>
            <a:pPr marL="517525" indent="-517525">
              <a:buFont typeface="+mj-lt"/>
              <a:buAutoNum type="arabicPeriod"/>
            </a:pPr>
            <a:r>
              <a:rPr lang="en-US" sz="4000" dirty="0" smtClean="0"/>
              <a:t>Errors vs. Vintage</a:t>
            </a:r>
          </a:p>
          <a:p>
            <a:pPr marL="517525" indent="-517525">
              <a:buFont typeface="+mj-lt"/>
              <a:buAutoNum type="arabicPeriod"/>
            </a:pPr>
            <a:r>
              <a:rPr lang="en-US" sz="4000" dirty="0" smtClean="0"/>
              <a:t>Error = Charge Loss</a:t>
            </a:r>
          </a:p>
          <a:p>
            <a:pPr marL="517525" indent="-517525">
              <a:buFont typeface="+mj-lt"/>
              <a:buAutoNum type="arabicPeriod"/>
            </a:pPr>
            <a:r>
              <a:rPr lang="en-US" sz="4000" dirty="0"/>
              <a:t>Adjacency: Aggressor &amp; Victim</a:t>
            </a:r>
          </a:p>
          <a:p>
            <a:pPr marL="517525" indent="-517525">
              <a:buFont typeface="+mj-lt"/>
              <a:buAutoNum type="arabicPeriod"/>
            </a:pPr>
            <a:r>
              <a:rPr lang="en-US" sz="4000" dirty="0" smtClean="0"/>
              <a:t>Sensitivity Studies</a:t>
            </a:r>
            <a:endParaRPr lang="en-US" sz="2400" dirty="0" smtClean="0"/>
          </a:p>
          <a:p>
            <a:pPr marL="517525" indent="-517525">
              <a:buFont typeface="+mj-lt"/>
              <a:buAutoNum type="arabicPeriod"/>
            </a:pPr>
            <a:r>
              <a:rPr lang="en-US" sz="4000" dirty="0" smtClean="0"/>
              <a:t>Other Results in Paper</a:t>
            </a:r>
            <a:endParaRPr lang="en-US" sz="4000" dirty="0"/>
          </a:p>
          <a:p>
            <a:pPr marL="517525" indent="-517525">
              <a:buFont typeface="+mj-lt"/>
              <a:buAutoNum type="arabicPeriod"/>
            </a:pPr>
            <a:r>
              <a:rPr lang="en-US" sz="4000" dirty="0" smtClean="0"/>
              <a:t>Solution Space</a:t>
            </a:r>
            <a:endParaRPr lang="en-US" sz="4000" dirty="0"/>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17</a:t>
            </a:fld>
            <a:endParaRPr lang="en-US">
              <a:solidFill>
                <a:prstClr val="black">
                  <a:tint val="75000"/>
                </a:prstClr>
              </a:solidFill>
            </a:endParaRPr>
          </a:p>
        </p:txBody>
      </p:sp>
      <p:sp>
        <p:nvSpPr>
          <p:cNvPr id="6" name="Title 1"/>
          <p:cNvSpPr>
            <a:spLocks noGrp="1"/>
          </p:cNvSpPr>
          <p:nvPr>
            <p:ph type="title"/>
          </p:nvPr>
        </p:nvSpPr>
        <p:spPr>
          <a:xfrm>
            <a:off x="228600" y="-14064"/>
            <a:ext cx="8610600" cy="1066800"/>
          </a:xfrm>
        </p:spPr>
        <p:txBody>
          <a:bodyPr/>
          <a:lstStyle/>
          <a:p>
            <a:r>
              <a:rPr lang="en-US" sz="4400" b="0" dirty="0" err="1" smtClean="0">
                <a:solidFill>
                  <a:srgbClr val="1A5712"/>
                </a:solidFill>
                <a:latin typeface="Garamond" charset="0"/>
                <a:ea typeface="ＭＳ Ｐゴシック" charset="0"/>
                <a:cs typeface="ＭＳ Ｐゴシック" charset="0"/>
              </a:rPr>
              <a:t>RowHammer</a:t>
            </a:r>
            <a:r>
              <a:rPr lang="en-US" sz="4400" b="0" dirty="0" smtClean="0">
                <a:solidFill>
                  <a:srgbClr val="1A5712"/>
                </a:solidFill>
                <a:latin typeface="Garamond" charset="0"/>
                <a:ea typeface="ＭＳ Ｐゴシック" charset="0"/>
                <a:cs typeface="ＭＳ Ｐゴシック" charset="0"/>
              </a:rPr>
              <a:t> Characterization Results</a:t>
            </a:r>
            <a:endParaRPr lang="en-US" sz="4400" b="0" dirty="0">
              <a:solidFill>
                <a:srgbClr val="1A5712"/>
              </a:solidFill>
              <a:latin typeface="Garamond" charset="0"/>
              <a:ea typeface="ＭＳ Ｐゴシック" charset="0"/>
              <a:cs typeface="ＭＳ Ｐゴシック" charset="0"/>
            </a:endParaRPr>
          </a:p>
        </p:txBody>
      </p:sp>
      <p:sp>
        <p:nvSpPr>
          <p:cNvPr id="7" name="Rectangle 6"/>
          <p:cNvSpPr/>
          <p:nvPr/>
        </p:nvSpPr>
        <p:spPr>
          <a:xfrm>
            <a:off x="107950" y="6239053"/>
            <a:ext cx="8568506" cy="646331"/>
          </a:xfrm>
          <a:prstGeom prst="rect">
            <a:avLst/>
          </a:prstGeom>
        </p:spPr>
        <p:txBody>
          <a:bodyPr wrap="square">
            <a:spAutoFit/>
          </a:bodyPr>
          <a:lstStyle/>
          <a:p>
            <a:pPr>
              <a:defRPr/>
            </a:pPr>
            <a:r>
              <a:rPr lang="en-US" dirty="0" smtClean="0">
                <a:solidFill>
                  <a:srgbClr val="0000FF"/>
                </a:solidFill>
                <a:latin typeface="Calibri"/>
                <a:ea typeface="ＭＳ Ｐゴシック" charset="0"/>
                <a:cs typeface="ＭＳ Ｐゴシック" charset="0"/>
                <a:hlinkClick r:id="rId3"/>
              </a:rPr>
              <a:t>Flipping </a:t>
            </a:r>
            <a:r>
              <a:rPr lang="en-US" dirty="0">
                <a:solidFill>
                  <a:srgbClr val="0000FF"/>
                </a:solidFill>
                <a:latin typeface="Calibri"/>
                <a:ea typeface="ＭＳ Ｐゴシック" charset="0"/>
                <a:cs typeface="ＭＳ Ｐゴシック" charset="0"/>
                <a:hlinkClick r:id="rId3"/>
              </a:rPr>
              <a:t>Bits in Memory Without Accessing Them: An Experimental Study of DRAM Disturbance </a:t>
            </a:r>
            <a:r>
              <a:rPr lang="en-US" dirty="0" smtClean="0">
                <a:solidFill>
                  <a:srgbClr val="0000FF"/>
                </a:solidFill>
                <a:latin typeface="Calibri"/>
                <a:ea typeface="ＭＳ Ｐゴシック" charset="0"/>
                <a:cs typeface="ＭＳ Ｐゴシック" charset="0"/>
                <a:hlinkClick r:id="rId3"/>
              </a:rPr>
              <a:t>Errors</a:t>
            </a:r>
            <a:r>
              <a:rPr lang="en-US" dirty="0" smtClean="0">
                <a:solidFill>
                  <a:srgbClr val="0000FF"/>
                </a:solidFill>
                <a:latin typeface="Calibri"/>
                <a:ea typeface="ＭＳ Ｐゴシック" charset="0"/>
                <a:cs typeface="ＭＳ Ｐゴシック" charset="0"/>
              </a:rPr>
              <a:t>,</a:t>
            </a:r>
            <a:r>
              <a:rPr lang="en-US" dirty="0" smtClean="0">
                <a:solidFill>
                  <a:prstClr val="black"/>
                </a:solidFill>
                <a:latin typeface="Tahoma" charset="0"/>
                <a:ea typeface="ＭＳ Ｐゴシック" charset="0"/>
                <a:cs typeface="ＭＳ Ｐゴシック" charset="0"/>
              </a:rPr>
              <a:t> </a:t>
            </a:r>
            <a:r>
              <a:rPr lang="en-US" dirty="0" smtClean="0">
                <a:solidFill>
                  <a:prstClr val="black"/>
                </a:solidFill>
                <a:latin typeface="Calibri"/>
                <a:ea typeface="ＭＳ Ｐゴシック" charset="0"/>
                <a:cs typeface="ＭＳ Ｐゴシック" charset="0"/>
              </a:rPr>
              <a:t>(Kim et al., ISCA 2014)</a:t>
            </a:r>
            <a:endParaRPr lang="en-US" dirty="0">
              <a:solidFill>
                <a:prstClr val="black"/>
              </a:solidFill>
              <a:latin typeface="Calibri"/>
              <a:ea typeface="ＭＳ Ｐゴシック" charset="0"/>
              <a:cs typeface="ＭＳ Ｐゴシック" charset="0"/>
            </a:endParaRPr>
          </a:p>
        </p:txBody>
      </p:sp>
    </p:spTree>
    <p:extLst>
      <p:ext uri="{BB962C8B-B14F-4D97-AF65-F5344CB8AC3E}">
        <p14:creationId xmlns:p14="http://schemas.microsoft.com/office/powerpoint/2010/main" val="253465629"/>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lank"/>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1066800"/>
            <a:ext cx="5797295" cy="3931447"/>
          </a:xfrm>
          <a:prstGeom prst="rect">
            <a:avLst/>
          </a:prstGeom>
        </p:spPr>
      </p:pic>
      <p:pic>
        <p:nvPicPr>
          <p:cNvPr id="19" name="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6400" y="1066800"/>
            <a:ext cx="5797295" cy="3931446"/>
          </a:xfrm>
          <a:prstGeom prst="rect">
            <a:avLst/>
          </a:prstGeom>
        </p:spPr>
      </p:pic>
      <p:sp>
        <p:nvSpPr>
          <p:cNvPr id="7" name="Disclaimer"/>
          <p:cNvSpPr txBox="1"/>
          <p:nvPr/>
        </p:nvSpPr>
        <p:spPr>
          <a:xfrm>
            <a:off x="685800" y="5032892"/>
            <a:ext cx="8077200" cy="758308"/>
          </a:xfrm>
          <a:prstGeom prst="rect">
            <a:avLst/>
          </a:prstGeom>
          <a:noFill/>
        </p:spPr>
        <p:txBody>
          <a:bodyPr wrap="square" rtlCol="0" anchor="ctr">
            <a:noAutofit/>
          </a:bodyPr>
          <a:lstStyle/>
          <a:p>
            <a:pPr algn="ctr"/>
            <a:r>
              <a:rPr lang="en-US" sz="2400" i="1" dirty="0" smtClean="0">
                <a:solidFill>
                  <a:srgbClr val="E7E6E6">
                    <a:lumMod val="50000"/>
                  </a:srgbClr>
                </a:solidFill>
                <a:latin typeface="Calibri Light"/>
              </a:rPr>
              <a:t>Note: For three modules with the most errors (only first bank)</a:t>
            </a:r>
          </a:p>
        </p:txBody>
      </p:sp>
      <p:sp>
        <p:nvSpPr>
          <p:cNvPr id="9" name="NotAllowed"/>
          <p:cNvSpPr/>
          <p:nvPr/>
        </p:nvSpPr>
        <p:spPr>
          <a:xfrm>
            <a:off x="2381251" y="1447800"/>
            <a:ext cx="493712" cy="2905125"/>
          </a:xfrm>
          <a:prstGeom prst="rect">
            <a:avLst/>
          </a:prstGeom>
          <a:solidFill>
            <a:srgbClr val="00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2400" b="1" dirty="0" smtClean="0">
                <a:solidFill>
                  <a:prstClr val="white"/>
                </a:solidFill>
                <a:latin typeface="Calibri Light"/>
              </a:rPr>
              <a:t>Not Allowed</a:t>
            </a:r>
            <a:endParaRPr lang="en-US" sz="2400" b="1" dirty="0">
              <a:solidFill>
                <a:prstClr val="white"/>
              </a:solidFill>
              <a:latin typeface="Calibri Light"/>
            </a:endParaRPr>
          </a:p>
        </p:txBody>
      </p:sp>
      <p:sp>
        <p:nvSpPr>
          <p:cNvPr id="29" name="Punchline"/>
          <p:cNvSpPr txBox="1"/>
          <p:nvPr/>
        </p:nvSpPr>
        <p:spPr>
          <a:xfrm>
            <a:off x="530003" y="5610166"/>
            <a:ext cx="8077200" cy="758308"/>
          </a:xfrm>
          <a:prstGeom prst="rect">
            <a:avLst/>
          </a:prstGeom>
          <a:noFill/>
        </p:spPr>
        <p:txBody>
          <a:bodyPr wrap="square" rtlCol="0" anchor="ctr">
            <a:noAutofit/>
          </a:bodyPr>
          <a:lstStyle/>
          <a:p>
            <a:pPr algn="ctr"/>
            <a:r>
              <a:rPr lang="en-US" sz="3600" i="1" dirty="0" smtClean="0">
                <a:solidFill>
                  <a:srgbClr val="FF0000"/>
                </a:solidFill>
                <a:latin typeface="Calibri Light"/>
              </a:rPr>
              <a:t>Less frequent accesses </a:t>
            </a:r>
            <a:r>
              <a:rPr lang="en-US" sz="3200" i="1" dirty="0" smtClean="0">
                <a:solidFill>
                  <a:srgbClr val="FF0000"/>
                </a:solidFill>
                <a:latin typeface="Calibri Light"/>
                <a:sym typeface="Wingdings" panose="05000000000000000000" pitchFamily="2" charset="2"/>
              </a:rPr>
              <a:t></a:t>
            </a:r>
            <a:r>
              <a:rPr lang="en-US" sz="3600" i="1" dirty="0" smtClean="0">
                <a:solidFill>
                  <a:srgbClr val="FF0000"/>
                </a:solidFill>
                <a:latin typeface="Calibri Light"/>
                <a:sym typeface="Wingdings" panose="05000000000000000000" pitchFamily="2" charset="2"/>
              </a:rPr>
              <a:t> Fewer errors</a:t>
            </a:r>
            <a:endParaRPr lang="en-US" sz="3600" i="1" dirty="0">
              <a:solidFill>
                <a:srgbClr val="FF0000"/>
              </a:solidFill>
              <a:latin typeface="Calibri Light"/>
            </a:endParaRPr>
          </a:p>
        </p:txBody>
      </p:sp>
      <p:cxnSp>
        <p:nvCxnSpPr>
          <p:cNvPr id="12" name="55nsBorder"/>
          <p:cNvCxnSpPr/>
          <p:nvPr/>
        </p:nvCxnSpPr>
        <p:spPr>
          <a:xfrm flipV="1">
            <a:off x="2919795"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0" name="55ns"/>
          <p:cNvSpPr/>
          <p:nvPr/>
        </p:nvSpPr>
        <p:spPr>
          <a:xfrm rot="16200000">
            <a:off x="2154427" y="3345656"/>
            <a:ext cx="1533527"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nSpc>
                <a:spcPct val="80000"/>
              </a:lnSpc>
            </a:pPr>
            <a:r>
              <a:rPr lang="en-US" sz="2800" dirty="0" smtClean="0">
                <a:solidFill>
                  <a:srgbClr val="FF0000"/>
                </a:solidFill>
                <a:latin typeface="Cambria Math" panose="02040503050406030204" pitchFamily="18" charset="0"/>
                <a:ea typeface="Cambria Math" panose="02040503050406030204" pitchFamily="18" charset="0"/>
                <a:cs typeface="Courier New" panose="02070309020205020404" pitchFamily="49" charset="0"/>
              </a:rPr>
              <a:t>      55ns</a:t>
            </a:r>
          </a:p>
        </p:txBody>
      </p:sp>
      <p:sp>
        <p:nvSpPr>
          <p:cNvPr id="4" name="Zero"/>
          <p:cNvSpPr/>
          <p:nvPr/>
        </p:nvSpPr>
        <p:spPr>
          <a:xfrm>
            <a:off x="719328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7" name="Zero"/>
          <p:cNvSpPr/>
          <p:nvPr/>
        </p:nvSpPr>
        <p:spPr>
          <a:xfrm>
            <a:off x="477012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8" name="Zero"/>
          <p:cNvSpPr/>
          <p:nvPr/>
        </p:nvSpPr>
        <p:spPr>
          <a:xfrm>
            <a:off x="6695440"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cxnSp>
        <p:nvCxnSpPr>
          <p:cNvPr id="15" name="500nsLine"/>
          <p:cNvCxnSpPr/>
          <p:nvPr/>
        </p:nvCxnSpPr>
        <p:spPr>
          <a:xfrm flipV="1">
            <a:off x="7309518"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500ns"/>
          <p:cNvSpPr/>
          <p:nvPr/>
        </p:nvSpPr>
        <p:spPr>
          <a:xfrm rot="16200000">
            <a:off x="6086951" y="2888457"/>
            <a:ext cx="2447925"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nSpc>
                <a:spcPct val="80000"/>
              </a:lnSpc>
            </a:pPr>
            <a:r>
              <a:rPr lang="en-US" sz="2800" dirty="0" smtClean="0">
                <a:solidFill>
                  <a:srgbClr val="FF0000"/>
                </a:solidFill>
                <a:latin typeface="Cambria Math" panose="02040503050406030204" pitchFamily="18" charset="0"/>
                <a:ea typeface="Cambria Math" panose="02040503050406030204" pitchFamily="18" charset="0"/>
                <a:cs typeface="Courier New" panose="02070309020205020404" pitchFamily="49" charset="0"/>
              </a:rPr>
              <a:t>      500ns</a:t>
            </a: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18</a:t>
            </a:fld>
            <a:endParaRPr lang="en-US">
              <a:solidFill>
                <a:prstClr val="black">
                  <a:tint val="75000"/>
                </a:prstClr>
              </a:solidFill>
            </a:endParaRPr>
          </a:p>
        </p:txBody>
      </p:sp>
      <p:sp>
        <p:nvSpPr>
          <p:cNvPr id="2" name="Title 1"/>
          <p:cNvSpPr>
            <a:spLocks noGrp="1"/>
          </p:cNvSpPr>
          <p:nvPr>
            <p:ph type="title"/>
          </p:nvPr>
        </p:nvSpPr>
        <p:spPr/>
        <p:txBody>
          <a:bodyPr/>
          <a:lstStyle/>
          <a:p>
            <a:r>
              <a:rPr lang="en-US" sz="4000" dirty="0"/>
              <a:t>❶</a:t>
            </a:r>
            <a:r>
              <a:rPr lang="en-US" sz="4000" dirty="0" smtClean="0"/>
              <a:t> </a:t>
            </a:r>
            <a:r>
              <a:rPr lang="en-US" dirty="0" smtClean="0"/>
              <a:t>Access Interval (Aggressor)</a:t>
            </a:r>
            <a:endParaRPr lang="en-US" dirty="0"/>
          </a:p>
        </p:txBody>
      </p:sp>
    </p:spTree>
    <p:extLst>
      <p:ext uri="{BB962C8B-B14F-4D97-AF65-F5344CB8AC3E}">
        <p14:creationId xmlns:p14="http://schemas.microsoft.com/office/powerpoint/2010/main" val="229775097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9" grpId="0"/>
      <p:bldP spid="10" grpId="0"/>
      <p:bldP spid="4" grpId="0" animBg="1"/>
      <p:bldP spid="17" grpId="0" animBg="1"/>
      <p:bldP spid="18" grpId="0" animBg="1"/>
      <p:bldP spid="1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Blank"/>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1066800"/>
            <a:ext cx="5797295" cy="3931446"/>
          </a:xfrm>
          <a:prstGeom prst="rect">
            <a:avLst/>
          </a:prstGeom>
        </p:spPr>
      </p:pic>
      <p:pic>
        <p:nvPicPr>
          <p:cNvPr id="3" name="Dat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6400" y="1066800"/>
            <a:ext cx="5797295" cy="3931447"/>
          </a:xfrm>
          <a:prstGeom prst="rect">
            <a:avLst/>
          </a:prstGeom>
        </p:spPr>
      </p:pic>
      <p:sp>
        <p:nvSpPr>
          <p:cNvPr id="7" name="Disclaimer"/>
          <p:cNvSpPr txBox="1"/>
          <p:nvPr/>
        </p:nvSpPr>
        <p:spPr>
          <a:xfrm>
            <a:off x="533400" y="5029200"/>
            <a:ext cx="8077200" cy="758308"/>
          </a:xfrm>
          <a:prstGeom prst="rect">
            <a:avLst/>
          </a:prstGeom>
          <a:noFill/>
        </p:spPr>
        <p:txBody>
          <a:bodyPr wrap="square" rtlCol="0" anchor="ctr">
            <a:noAutofit/>
          </a:bodyPr>
          <a:lstStyle/>
          <a:p>
            <a:pPr algn="ctr"/>
            <a:r>
              <a:rPr lang="en-US" sz="2400" i="1" dirty="0" smtClean="0">
                <a:solidFill>
                  <a:srgbClr val="E7E6E6">
                    <a:lumMod val="50000"/>
                  </a:srgbClr>
                </a:solidFill>
                <a:latin typeface="Calibri Light"/>
              </a:rPr>
              <a:t>Note: Using three modules with the most errors (only first bank)</a:t>
            </a:r>
          </a:p>
        </p:txBody>
      </p:sp>
      <p:sp>
        <p:nvSpPr>
          <p:cNvPr id="29" name="Punchline"/>
          <p:cNvSpPr txBox="1"/>
          <p:nvPr/>
        </p:nvSpPr>
        <p:spPr>
          <a:xfrm>
            <a:off x="530003" y="5610166"/>
            <a:ext cx="8077200" cy="758308"/>
          </a:xfrm>
          <a:prstGeom prst="rect">
            <a:avLst/>
          </a:prstGeom>
          <a:noFill/>
        </p:spPr>
        <p:txBody>
          <a:bodyPr wrap="square" rtlCol="0" anchor="ctr">
            <a:noAutofit/>
          </a:bodyPr>
          <a:lstStyle/>
          <a:p>
            <a:pPr algn="ctr"/>
            <a:r>
              <a:rPr lang="en-US" sz="3600" i="1" dirty="0" smtClean="0">
                <a:solidFill>
                  <a:srgbClr val="FF0000"/>
                </a:solidFill>
                <a:latin typeface="Calibri Light"/>
                <a:sym typeface="Wingdings" panose="05000000000000000000" pitchFamily="2" charset="2"/>
              </a:rPr>
              <a:t>More frequent refreshes </a:t>
            </a:r>
            <a:r>
              <a:rPr lang="en-US" sz="3200" i="1" dirty="0" smtClean="0">
                <a:solidFill>
                  <a:srgbClr val="FF0000"/>
                </a:solidFill>
                <a:latin typeface="Calibri Light"/>
                <a:sym typeface="Wingdings" panose="05000000000000000000" pitchFamily="2" charset="2"/>
              </a:rPr>
              <a:t></a:t>
            </a:r>
            <a:r>
              <a:rPr lang="en-US" sz="3600" i="1" dirty="0" smtClean="0">
                <a:solidFill>
                  <a:srgbClr val="FF0000"/>
                </a:solidFill>
                <a:latin typeface="Calibri Light"/>
                <a:sym typeface="Wingdings" panose="05000000000000000000" pitchFamily="2" charset="2"/>
              </a:rPr>
              <a:t> Fewer errors</a:t>
            </a:r>
            <a:endParaRPr lang="en-US" sz="3600" i="1" dirty="0">
              <a:solidFill>
                <a:srgbClr val="FF0000"/>
              </a:solidFill>
              <a:latin typeface="Calibri Light"/>
              <a:sym typeface="Wingdings" panose="05000000000000000000" pitchFamily="2" charset="2"/>
            </a:endParaRPr>
          </a:p>
        </p:txBody>
      </p:sp>
      <p:cxnSp>
        <p:nvCxnSpPr>
          <p:cNvPr id="18" name="9msLine"/>
          <p:cNvCxnSpPr/>
          <p:nvPr/>
        </p:nvCxnSpPr>
        <p:spPr>
          <a:xfrm flipV="1">
            <a:off x="2820827"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1" name="Reduction"/>
          <p:cNvSpPr/>
          <p:nvPr/>
        </p:nvSpPr>
        <p:spPr>
          <a:xfrm>
            <a:off x="2820826" y="1447800"/>
            <a:ext cx="2023185" cy="614362"/>
          </a:xfrm>
          <a:prstGeom prst="lef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prstClr val="white"/>
                </a:solidFill>
                <a:latin typeface="Cambria Math" panose="02040503050406030204" pitchFamily="18" charset="0"/>
                <a:ea typeface="Cambria Math" panose="02040503050406030204" pitchFamily="18" charset="0"/>
              </a:rPr>
              <a:t>~7x</a:t>
            </a:r>
            <a:r>
              <a:rPr lang="en-US" sz="2400" dirty="0" smtClean="0">
                <a:solidFill>
                  <a:prstClr val="white"/>
                </a:solidFill>
                <a:latin typeface="Calibri Light"/>
                <a:ea typeface="Cambria Math" panose="02040503050406030204" pitchFamily="18" charset="0"/>
              </a:rPr>
              <a:t> frequent</a:t>
            </a:r>
            <a:endParaRPr lang="en-US" sz="2400" dirty="0">
              <a:solidFill>
                <a:prstClr val="white"/>
              </a:solidFill>
              <a:latin typeface="Calibri Light"/>
              <a:ea typeface="Cambria Math" panose="02040503050406030204" pitchFamily="18" charset="0"/>
            </a:endParaRPr>
          </a:p>
        </p:txBody>
      </p:sp>
      <p:cxnSp>
        <p:nvCxnSpPr>
          <p:cNvPr id="20" name="64msLine"/>
          <p:cNvCxnSpPr/>
          <p:nvPr/>
        </p:nvCxnSpPr>
        <p:spPr>
          <a:xfrm flipV="1">
            <a:off x="4844012" y="1447800"/>
            <a:ext cx="0" cy="2905126"/>
          </a:xfrm>
          <a:prstGeom prst="straightConnector1">
            <a:avLst/>
          </a:prstGeom>
          <a:ln w="12700" cap="rnd">
            <a:solidFill>
              <a:srgbClr val="FF0000"/>
            </a:solidFill>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7" name="64ms"/>
          <p:cNvSpPr/>
          <p:nvPr/>
        </p:nvSpPr>
        <p:spPr>
          <a:xfrm rot="16200000">
            <a:off x="4075039" y="3345657"/>
            <a:ext cx="1533526" cy="481012"/>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nSpc>
                <a:spcPct val="80000"/>
              </a:lnSpc>
            </a:pPr>
            <a:r>
              <a:rPr lang="en-US" sz="2800" dirty="0" smtClean="0">
                <a:solidFill>
                  <a:srgbClr val="FF0000"/>
                </a:solidFill>
                <a:latin typeface="Cambria Math" panose="02040503050406030204" pitchFamily="18" charset="0"/>
                <a:ea typeface="Cambria Math" panose="02040503050406030204" pitchFamily="18" charset="0"/>
                <a:cs typeface="Courier New" panose="02070309020205020404" pitchFamily="49" charset="0"/>
              </a:rPr>
              <a:t>      64ms</a:t>
            </a:r>
          </a:p>
        </p:txBody>
      </p:sp>
      <p:sp>
        <p:nvSpPr>
          <p:cNvPr id="23" name="Zero"/>
          <p:cNvSpPr/>
          <p:nvPr/>
        </p:nvSpPr>
        <p:spPr>
          <a:xfrm>
            <a:off x="2709862" y="4223502"/>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25" name="Zero"/>
          <p:cNvSpPr/>
          <p:nvPr/>
        </p:nvSpPr>
        <p:spPr>
          <a:xfrm>
            <a:off x="3014980" y="4221183"/>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26" name="Zero"/>
          <p:cNvSpPr/>
          <p:nvPr/>
        </p:nvSpPr>
        <p:spPr>
          <a:xfrm>
            <a:off x="2769869" y="4218864"/>
            <a:ext cx="228600" cy="2418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19</a:t>
            </a:fld>
            <a:endParaRPr lang="en-US">
              <a:solidFill>
                <a:prstClr val="black">
                  <a:tint val="75000"/>
                </a:prstClr>
              </a:solidFill>
            </a:endParaRPr>
          </a:p>
        </p:txBody>
      </p:sp>
      <p:sp>
        <p:nvSpPr>
          <p:cNvPr id="2" name="Title 1"/>
          <p:cNvSpPr>
            <a:spLocks noGrp="1"/>
          </p:cNvSpPr>
          <p:nvPr>
            <p:ph type="title"/>
          </p:nvPr>
        </p:nvSpPr>
        <p:spPr/>
        <p:txBody>
          <a:bodyPr/>
          <a:lstStyle/>
          <a:p>
            <a:r>
              <a:rPr lang="en-US" sz="4000" dirty="0"/>
              <a:t>❷</a:t>
            </a:r>
            <a:r>
              <a:rPr lang="en-US" dirty="0" smtClean="0"/>
              <a:t> Refresh Interval</a:t>
            </a:r>
            <a:endParaRPr lang="en-US" dirty="0"/>
          </a:p>
        </p:txBody>
      </p:sp>
    </p:spTree>
    <p:extLst>
      <p:ext uri="{BB962C8B-B14F-4D97-AF65-F5344CB8AC3E}">
        <p14:creationId xmlns:p14="http://schemas.microsoft.com/office/powerpoint/2010/main" val="44824025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21" grpId="0" animBg="1"/>
      <p:bldP spid="23" grpId="0" animBg="1"/>
      <p:bldP spid="25" grpId="0" animBg="1"/>
      <p:bldP spid="2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ounded Rectangle 37"/>
          <p:cNvSpPr/>
          <p:nvPr/>
        </p:nvSpPr>
        <p:spPr>
          <a:xfrm>
            <a:off x="5867400" y="1066800"/>
            <a:ext cx="1981200" cy="4495800"/>
          </a:xfrm>
          <a:prstGeom prst="roundRect">
            <a:avLst>
              <a:gd name="adj" fmla="val 6749"/>
            </a:avLst>
          </a:prstGeom>
          <a:solidFill>
            <a:schemeClr val="bg1">
              <a:lumMod val="85000"/>
            </a:schemeClr>
          </a:solidFill>
          <a:ln w="38100">
            <a:solidFill>
              <a:schemeClr val="bg1">
                <a:lumMod val="85000"/>
              </a:schemeClr>
            </a:solidFill>
            <a:prstDash val="solid"/>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a:solidFill>
                <a:prstClr val="white"/>
              </a:solidFill>
              <a:latin typeface="Calibri"/>
            </a:endParaRPr>
          </a:p>
        </p:txBody>
      </p:sp>
      <p:sp>
        <p:nvSpPr>
          <p:cNvPr id="39" name="67Text"/>
          <p:cNvSpPr txBox="1"/>
          <p:nvPr/>
        </p:nvSpPr>
        <p:spPr>
          <a:xfrm>
            <a:off x="5867400" y="1066800"/>
            <a:ext cx="1981200" cy="533399"/>
          </a:xfrm>
          <a:prstGeom prst="rect">
            <a:avLst/>
          </a:prstGeom>
          <a:noFill/>
        </p:spPr>
        <p:txBody>
          <a:bodyPr wrap="square" rtlCol="0" anchor="ctr">
            <a:noAutofit/>
          </a:bodyPr>
          <a:lstStyle/>
          <a:p>
            <a:pPr algn="ctr"/>
            <a:r>
              <a:rPr lang="en-US" sz="2800" dirty="0" err="1" smtClean="0">
                <a:solidFill>
                  <a:prstClr val="black"/>
                </a:solidFill>
                <a:latin typeface="Cambria Math" panose="02040503050406030204" pitchFamily="18" charset="0"/>
                <a:ea typeface="Cambria Math" panose="02040503050406030204" pitchFamily="18" charset="0"/>
              </a:rPr>
              <a:t>RowStripe</a:t>
            </a:r>
            <a:endParaRPr lang="en-US" sz="2800" dirty="0" smtClean="0">
              <a:solidFill>
                <a:prstClr val="black"/>
              </a:solidFill>
              <a:latin typeface="Cambria Math" panose="02040503050406030204" pitchFamily="18" charset="0"/>
              <a:ea typeface="Cambria Math" panose="02040503050406030204" pitchFamily="18" charset="0"/>
            </a:endParaRPr>
          </a:p>
        </p:txBody>
      </p:sp>
      <p:cxnSp>
        <p:nvCxnSpPr>
          <p:cNvPr id="40" name="Straight Arrow Connector 39"/>
          <p:cNvCxnSpPr>
            <a:stCxn id="38" idx="3"/>
            <a:endCxn id="38" idx="1"/>
          </p:cNvCxnSpPr>
          <p:nvPr/>
        </p:nvCxnSpPr>
        <p:spPr>
          <a:xfrm flipH="1">
            <a:off x="5867400" y="3314700"/>
            <a:ext cx="1981200" cy="0"/>
          </a:xfrm>
          <a:prstGeom prst="straightConnector1">
            <a:avLst/>
          </a:prstGeom>
          <a:ln w="38100" cap="rnd">
            <a:solidFill>
              <a:schemeClr val="bg2">
                <a:lumMod val="2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1" name="67Text"/>
          <p:cNvSpPr txBox="1"/>
          <p:nvPr/>
        </p:nvSpPr>
        <p:spPr>
          <a:xfrm>
            <a:off x="5791200" y="3314700"/>
            <a:ext cx="2133600" cy="533399"/>
          </a:xfrm>
          <a:prstGeom prst="rect">
            <a:avLst/>
          </a:prstGeom>
          <a:noFill/>
        </p:spPr>
        <p:txBody>
          <a:bodyPr wrap="square" rtlCol="0" anchor="ctr">
            <a:noAutofit/>
          </a:bodyPr>
          <a:lstStyle/>
          <a:p>
            <a:pPr algn="ctr"/>
            <a:r>
              <a:rPr lang="en-US" sz="2800" dirty="0" smtClean="0">
                <a:solidFill>
                  <a:prstClr val="black"/>
                </a:solidFill>
                <a:latin typeface="Cambria Math" panose="02040503050406030204" pitchFamily="18" charset="0"/>
                <a:ea typeface="Cambria Math" panose="02040503050406030204" pitchFamily="18" charset="0"/>
              </a:rPr>
              <a:t>~</a:t>
            </a:r>
            <a:r>
              <a:rPr lang="en-US" sz="2800" dirty="0" err="1" smtClean="0">
                <a:solidFill>
                  <a:prstClr val="black"/>
                </a:solidFill>
                <a:latin typeface="Cambria Math" panose="02040503050406030204" pitchFamily="18" charset="0"/>
                <a:ea typeface="Cambria Math" panose="02040503050406030204" pitchFamily="18" charset="0"/>
              </a:rPr>
              <a:t>RowStripe</a:t>
            </a:r>
            <a:endParaRPr lang="en-US" sz="2800" dirty="0" smtClean="0">
              <a:solidFill>
                <a:prstClr val="black"/>
              </a:solidFill>
              <a:latin typeface="Cambria Math" panose="02040503050406030204" pitchFamily="18" charset="0"/>
              <a:ea typeface="Cambria Math" panose="02040503050406030204" pitchFamily="18" charset="0"/>
            </a:endParaRPr>
          </a:p>
        </p:txBody>
      </p:sp>
      <p:sp>
        <p:nvSpPr>
          <p:cNvPr id="30" name="Rounded Rectangle 29"/>
          <p:cNvSpPr/>
          <p:nvPr/>
        </p:nvSpPr>
        <p:spPr>
          <a:xfrm>
            <a:off x="1295400" y="1066800"/>
            <a:ext cx="1981200" cy="4495800"/>
          </a:xfrm>
          <a:prstGeom prst="roundRect">
            <a:avLst>
              <a:gd name="adj" fmla="val 6749"/>
            </a:avLst>
          </a:prstGeom>
          <a:solidFill>
            <a:schemeClr val="bg1">
              <a:lumMod val="85000"/>
            </a:schemeClr>
          </a:solidFill>
          <a:ln w="38100">
            <a:solidFill>
              <a:schemeClr val="bg1">
                <a:lumMod val="85000"/>
              </a:schemeClr>
            </a:solidFill>
            <a:prstDash val="solid"/>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a:solidFill>
                <a:prstClr val="white"/>
              </a:solidFill>
              <a:latin typeface="Calibri"/>
            </a:endParaRPr>
          </a:p>
        </p:txBody>
      </p:sp>
      <p:sp>
        <p:nvSpPr>
          <p:cNvPr id="2" name="Title 1"/>
          <p:cNvSpPr>
            <a:spLocks noGrp="1"/>
          </p:cNvSpPr>
          <p:nvPr>
            <p:ph type="title"/>
          </p:nvPr>
        </p:nvSpPr>
        <p:spPr/>
        <p:txBody>
          <a:bodyPr/>
          <a:lstStyle/>
          <a:p>
            <a:r>
              <a:rPr lang="en-US" sz="4000" dirty="0" smtClean="0"/>
              <a:t>❸</a:t>
            </a:r>
            <a:r>
              <a:rPr lang="en-US" dirty="0" smtClean="0"/>
              <a:t> Data Pattern</a:t>
            </a:r>
            <a:endParaRPr lang="en-US" dirty="0"/>
          </a:p>
        </p:txBody>
      </p:sp>
      <p:grpSp>
        <p:nvGrpSpPr>
          <p:cNvPr id="9" name="Group 8"/>
          <p:cNvGrpSpPr/>
          <p:nvPr/>
        </p:nvGrpSpPr>
        <p:grpSpPr>
          <a:xfrm>
            <a:off x="1514475" y="1600200"/>
            <a:ext cx="1524000" cy="1524000"/>
            <a:chOff x="6096000" y="4114800"/>
            <a:chExt cx="2133600" cy="1524000"/>
          </a:xfrm>
        </p:grpSpPr>
        <p:sp>
          <p:nvSpPr>
            <p:cNvPr id="4"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dirty="0" smtClean="0">
                  <a:solidFill>
                    <a:prstClr val="black"/>
                  </a:solidFill>
                  <a:latin typeface="Courier New" panose="02070309020205020404" pitchFamily="49" charset="0"/>
                  <a:cs typeface="Courier New" panose="02070309020205020404" pitchFamily="49" charset="0"/>
                </a:rPr>
                <a:t>111111</a:t>
              </a:r>
              <a:endParaRPr lang="en-US" sz="2800" dirty="0">
                <a:solidFill>
                  <a:prstClr val="black"/>
                </a:solidFill>
                <a:latin typeface="Courier New" panose="02070309020205020404" pitchFamily="49" charset="0"/>
                <a:cs typeface="Courier New" panose="02070309020205020404" pitchFamily="49" charset="0"/>
              </a:endParaRPr>
            </a:p>
          </p:txBody>
        </p:sp>
        <p:sp>
          <p:nvSpPr>
            <p:cNvPr id="5"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dirty="0" smtClean="0">
                  <a:solidFill>
                    <a:prstClr val="black"/>
                  </a:solidFill>
                  <a:latin typeface="Courier New" panose="02070309020205020404" pitchFamily="49" charset="0"/>
                  <a:cs typeface="Courier New" panose="02070309020205020404" pitchFamily="49" charset="0"/>
                </a:rPr>
                <a:t>111111</a:t>
              </a:r>
              <a:endParaRPr lang="en-US" sz="2800" dirty="0">
                <a:solidFill>
                  <a:prstClr val="black"/>
                </a:solidFill>
                <a:latin typeface="Courier New" panose="02070309020205020404" pitchFamily="49" charset="0"/>
                <a:cs typeface="Courier New" panose="02070309020205020404" pitchFamily="49" charset="0"/>
              </a:endParaRPr>
            </a:p>
          </p:txBody>
        </p:sp>
        <p:sp>
          <p:nvSpPr>
            <p:cNvPr id="6"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dirty="0" smtClean="0">
                  <a:solidFill>
                    <a:prstClr val="black"/>
                  </a:solidFill>
                  <a:latin typeface="Courier New" panose="02070309020205020404" pitchFamily="49" charset="0"/>
                  <a:cs typeface="Courier New" panose="02070309020205020404" pitchFamily="49" charset="0"/>
                </a:rPr>
                <a:t>111111</a:t>
              </a:r>
              <a:endParaRPr lang="en-US" sz="2800" dirty="0">
                <a:solidFill>
                  <a:prstClr val="black"/>
                </a:solidFill>
                <a:latin typeface="Courier New" panose="02070309020205020404" pitchFamily="49" charset="0"/>
                <a:cs typeface="Courier New" panose="02070309020205020404" pitchFamily="49" charset="0"/>
              </a:endParaRPr>
            </a:p>
          </p:txBody>
        </p:sp>
        <p:sp>
          <p:nvSpPr>
            <p:cNvPr id="7"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dirty="0" smtClean="0">
                  <a:solidFill>
                    <a:prstClr val="black"/>
                  </a:solidFill>
                  <a:latin typeface="Courier New" panose="02070309020205020404" pitchFamily="49" charset="0"/>
                  <a:cs typeface="Courier New" panose="02070309020205020404" pitchFamily="49" charset="0"/>
                </a:rPr>
                <a:t>111111</a:t>
              </a:r>
              <a:endParaRPr lang="en-US" sz="2800" dirty="0">
                <a:solidFill>
                  <a:prstClr val="black"/>
                </a:solidFill>
                <a:latin typeface="Courier New" panose="02070309020205020404" pitchFamily="49" charset="0"/>
                <a:cs typeface="Courier New" panose="02070309020205020404" pitchFamily="49" charset="0"/>
              </a:endParaRPr>
            </a:p>
          </p:txBody>
        </p:sp>
      </p:grpSp>
      <p:grpSp>
        <p:nvGrpSpPr>
          <p:cNvPr id="15" name="Group 14"/>
          <p:cNvGrpSpPr/>
          <p:nvPr/>
        </p:nvGrpSpPr>
        <p:grpSpPr>
          <a:xfrm>
            <a:off x="1533525" y="3848101"/>
            <a:ext cx="1524000" cy="1524000"/>
            <a:chOff x="6096000" y="4114800"/>
            <a:chExt cx="2133600" cy="1524000"/>
          </a:xfrm>
        </p:grpSpPr>
        <p:sp>
          <p:nvSpPr>
            <p:cNvPr id="16"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dirty="0">
                  <a:solidFill>
                    <a:prstClr val="black"/>
                  </a:solidFill>
                  <a:latin typeface="Courier New" panose="02070309020205020404" pitchFamily="49" charset="0"/>
                  <a:cs typeface="Courier New" panose="02070309020205020404" pitchFamily="49" charset="0"/>
                </a:rPr>
                <a:t>000000</a:t>
              </a:r>
            </a:p>
          </p:txBody>
        </p:sp>
        <p:sp>
          <p:nvSpPr>
            <p:cNvPr id="17"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dirty="0">
                  <a:solidFill>
                    <a:prstClr val="black"/>
                  </a:solidFill>
                  <a:latin typeface="Courier New" panose="02070309020205020404" pitchFamily="49" charset="0"/>
                  <a:cs typeface="Courier New" panose="02070309020205020404" pitchFamily="49" charset="0"/>
                </a:rPr>
                <a:t>000000</a:t>
              </a:r>
            </a:p>
          </p:txBody>
        </p:sp>
        <p:sp>
          <p:nvSpPr>
            <p:cNvPr id="18"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dirty="0">
                  <a:solidFill>
                    <a:prstClr val="black"/>
                  </a:solidFill>
                  <a:latin typeface="Courier New" panose="02070309020205020404" pitchFamily="49" charset="0"/>
                  <a:cs typeface="Courier New" panose="02070309020205020404" pitchFamily="49" charset="0"/>
                </a:rPr>
                <a:t>000000</a:t>
              </a:r>
            </a:p>
          </p:txBody>
        </p:sp>
        <p:sp>
          <p:nvSpPr>
            <p:cNvPr id="19"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dirty="0" smtClean="0">
                  <a:solidFill>
                    <a:prstClr val="black"/>
                  </a:solidFill>
                  <a:latin typeface="Courier New" panose="02070309020205020404" pitchFamily="49" charset="0"/>
                  <a:cs typeface="Courier New" panose="02070309020205020404" pitchFamily="49" charset="0"/>
                </a:rPr>
                <a:t>000000</a:t>
              </a:r>
              <a:endParaRPr lang="en-US" sz="2800" dirty="0">
                <a:solidFill>
                  <a:prstClr val="black"/>
                </a:solidFill>
                <a:latin typeface="Courier New" panose="02070309020205020404" pitchFamily="49" charset="0"/>
                <a:cs typeface="Courier New" panose="02070309020205020404" pitchFamily="49" charset="0"/>
              </a:endParaRPr>
            </a:p>
          </p:txBody>
        </p:sp>
      </p:grpSp>
      <p:grpSp>
        <p:nvGrpSpPr>
          <p:cNvPr id="20" name="Group 19"/>
          <p:cNvGrpSpPr/>
          <p:nvPr/>
        </p:nvGrpSpPr>
        <p:grpSpPr>
          <a:xfrm>
            <a:off x="6096000" y="1600200"/>
            <a:ext cx="1524000" cy="1524000"/>
            <a:chOff x="6096000" y="4114800"/>
            <a:chExt cx="2133600" cy="1524000"/>
          </a:xfrm>
        </p:grpSpPr>
        <p:sp>
          <p:nvSpPr>
            <p:cNvPr id="21"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dirty="0" smtClean="0">
                  <a:solidFill>
                    <a:prstClr val="black"/>
                  </a:solidFill>
                  <a:latin typeface="Courier New" panose="02070309020205020404" pitchFamily="49" charset="0"/>
                  <a:cs typeface="Courier New" panose="02070309020205020404" pitchFamily="49" charset="0"/>
                </a:rPr>
                <a:t>000000</a:t>
              </a:r>
              <a:endParaRPr lang="en-US" sz="2800" dirty="0">
                <a:solidFill>
                  <a:prstClr val="black"/>
                </a:solidFill>
                <a:latin typeface="Courier New" panose="02070309020205020404" pitchFamily="49" charset="0"/>
                <a:cs typeface="Courier New" panose="02070309020205020404" pitchFamily="49" charset="0"/>
              </a:endParaRPr>
            </a:p>
          </p:txBody>
        </p:sp>
        <p:sp>
          <p:nvSpPr>
            <p:cNvPr id="22"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dirty="0" smtClean="0">
                  <a:solidFill>
                    <a:prstClr val="black"/>
                  </a:solidFill>
                  <a:latin typeface="Courier New" panose="02070309020205020404" pitchFamily="49" charset="0"/>
                  <a:cs typeface="Courier New" panose="02070309020205020404" pitchFamily="49" charset="0"/>
                </a:rPr>
                <a:t>111111</a:t>
              </a:r>
              <a:endParaRPr lang="en-US" sz="2800" dirty="0">
                <a:solidFill>
                  <a:prstClr val="black"/>
                </a:solidFill>
                <a:latin typeface="Courier New" panose="02070309020205020404" pitchFamily="49" charset="0"/>
                <a:cs typeface="Courier New" panose="02070309020205020404" pitchFamily="49" charset="0"/>
              </a:endParaRPr>
            </a:p>
          </p:txBody>
        </p:sp>
        <p:sp>
          <p:nvSpPr>
            <p:cNvPr id="23"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dirty="0" smtClean="0">
                  <a:solidFill>
                    <a:prstClr val="black"/>
                  </a:solidFill>
                  <a:latin typeface="Courier New" panose="02070309020205020404" pitchFamily="49" charset="0"/>
                  <a:cs typeface="Courier New" panose="02070309020205020404" pitchFamily="49" charset="0"/>
                </a:rPr>
                <a:t>000000</a:t>
              </a:r>
              <a:endParaRPr lang="en-US" sz="2800" dirty="0">
                <a:solidFill>
                  <a:prstClr val="black"/>
                </a:solidFill>
                <a:latin typeface="Courier New" panose="02070309020205020404" pitchFamily="49" charset="0"/>
                <a:cs typeface="Courier New" panose="02070309020205020404" pitchFamily="49" charset="0"/>
              </a:endParaRPr>
            </a:p>
          </p:txBody>
        </p:sp>
        <p:sp>
          <p:nvSpPr>
            <p:cNvPr id="24"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dirty="0" smtClean="0">
                  <a:solidFill>
                    <a:prstClr val="black"/>
                  </a:solidFill>
                  <a:latin typeface="Courier New" panose="02070309020205020404" pitchFamily="49" charset="0"/>
                  <a:cs typeface="Courier New" panose="02070309020205020404" pitchFamily="49" charset="0"/>
                </a:rPr>
                <a:t>111111</a:t>
              </a:r>
              <a:endParaRPr lang="en-US" sz="2800" dirty="0">
                <a:solidFill>
                  <a:prstClr val="black"/>
                </a:solidFill>
                <a:latin typeface="Courier New" panose="02070309020205020404" pitchFamily="49" charset="0"/>
                <a:cs typeface="Courier New" panose="02070309020205020404" pitchFamily="49" charset="0"/>
              </a:endParaRPr>
            </a:p>
          </p:txBody>
        </p:sp>
      </p:grpSp>
      <p:grpSp>
        <p:nvGrpSpPr>
          <p:cNvPr id="25" name="Group 24"/>
          <p:cNvGrpSpPr/>
          <p:nvPr/>
        </p:nvGrpSpPr>
        <p:grpSpPr>
          <a:xfrm>
            <a:off x="6096000" y="3848101"/>
            <a:ext cx="1524000" cy="1524000"/>
            <a:chOff x="6096000" y="4114800"/>
            <a:chExt cx="2133600" cy="1524000"/>
          </a:xfrm>
        </p:grpSpPr>
        <p:sp>
          <p:nvSpPr>
            <p:cNvPr id="26" name="RowY"/>
            <p:cNvSpPr/>
            <p:nvPr/>
          </p:nvSpPr>
          <p:spPr>
            <a:xfrm>
              <a:off x="6096000" y="5257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dirty="0" smtClean="0">
                  <a:solidFill>
                    <a:prstClr val="black"/>
                  </a:solidFill>
                  <a:latin typeface="Courier New" panose="02070309020205020404" pitchFamily="49" charset="0"/>
                  <a:cs typeface="Courier New" panose="02070309020205020404" pitchFamily="49" charset="0"/>
                </a:rPr>
                <a:t>111111</a:t>
              </a:r>
              <a:endParaRPr lang="en-US" sz="2800" dirty="0">
                <a:solidFill>
                  <a:prstClr val="black"/>
                </a:solidFill>
                <a:latin typeface="Courier New" panose="02070309020205020404" pitchFamily="49" charset="0"/>
                <a:cs typeface="Courier New" panose="02070309020205020404" pitchFamily="49" charset="0"/>
              </a:endParaRPr>
            </a:p>
          </p:txBody>
        </p:sp>
        <p:sp>
          <p:nvSpPr>
            <p:cNvPr id="27" name="Row"/>
            <p:cNvSpPr/>
            <p:nvPr/>
          </p:nvSpPr>
          <p:spPr>
            <a:xfrm>
              <a:off x="6096000" y="4876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dirty="0" smtClean="0">
                  <a:solidFill>
                    <a:prstClr val="black"/>
                  </a:solidFill>
                  <a:latin typeface="Courier New" panose="02070309020205020404" pitchFamily="49" charset="0"/>
                  <a:cs typeface="Courier New" panose="02070309020205020404" pitchFamily="49" charset="0"/>
                </a:rPr>
                <a:t>000000</a:t>
              </a:r>
              <a:endParaRPr lang="en-US" sz="2800" dirty="0">
                <a:solidFill>
                  <a:prstClr val="black"/>
                </a:solidFill>
                <a:latin typeface="Courier New" panose="02070309020205020404" pitchFamily="49" charset="0"/>
                <a:cs typeface="Courier New" panose="02070309020205020404" pitchFamily="49" charset="0"/>
              </a:endParaRPr>
            </a:p>
          </p:txBody>
        </p:sp>
        <p:sp>
          <p:nvSpPr>
            <p:cNvPr id="28" name="Row"/>
            <p:cNvSpPr/>
            <p:nvPr/>
          </p:nvSpPr>
          <p:spPr>
            <a:xfrm>
              <a:off x="6096000" y="4495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dirty="0" smtClean="0">
                  <a:solidFill>
                    <a:prstClr val="black"/>
                  </a:solidFill>
                  <a:latin typeface="Courier New" panose="02070309020205020404" pitchFamily="49" charset="0"/>
                  <a:cs typeface="Courier New" panose="02070309020205020404" pitchFamily="49" charset="0"/>
                </a:rPr>
                <a:t>111111</a:t>
              </a:r>
              <a:endParaRPr lang="en-US" sz="2800" dirty="0">
                <a:solidFill>
                  <a:prstClr val="black"/>
                </a:solidFill>
                <a:latin typeface="Courier New" panose="02070309020205020404" pitchFamily="49" charset="0"/>
                <a:cs typeface="Courier New" panose="02070309020205020404" pitchFamily="49" charset="0"/>
              </a:endParaRPr>
            </a:p>
          </p:txBody>
        </p:sp>
        <p:sp>
          <p:nvSpPr>
            <p:cNvPr id="29" name="RowX"/>
            <p:cNvSpPr/>
            <p:nvPr/>
          </p:nvSpPr>
          <p:spPr>
            <a:xfrm>
              <a:off x="6096000" y="4114800"/>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bIns="0" rtlCol="0" anchor="ctr"/>
            <a:lstStyle/>
            <a:p>
              <a:pPr algn="ctr"/>
              <a:r>
                <a:rPr lang="en-US" sz="2800" dirty="0" smtClean="0">
                  <a:solidFill>
                    <a:prstClr val="black"/>
                  </a:solidFill>
                  <a:latin typeface="Courier New" panose="02070309020205020404" pitchFamily="49" charset="0"/>
                  <a:cs typeface="Courier New" panose="02070309020205020404" pitchFamily="49" charset="0"/>
                </a:rPr>
                <a:t>000000</a:t>
              </a:r>
              <a:endParaRPr lang="en-US" sz="2800" dirty="0">
                <a:solidFill>
                  <a:prstClr val="black"/>
                </a:solidFill>
                <a:latin typeface="Courier New" panose="02070309020205020404" pitchFamily="49" charset="0"/>
                <a:cs typeface="Courier New" panose="02070309020205020404" pitchFamily="49" charset="0"/>
              </a:endParaRPr>
            </a:p>
          </p:txBody>
        </p:sp>
      </p:grpSp>
      <p:sp>
        <p:nvSpPr>
          <p:cNvPr id="32" name="67Text"/>
          <p:cNvSpPr txBox="1"/>
          <p:nvPr/>
        </p:nvSpPr>
        <p:spPr>
          <a:xfrm>
            <a:off x="1295400" y="1066800"/>
            <a:ext cx="1981200" cy="533399"/>
          </a:xfrm>
          <a:prstGeom prst="rect">
            <a:avLst/>
          </a:prstGeom>
          <a:noFill/>
        </p:spPr>
        <p:txBody>
          <a:bodyPr wrap="square" rtlCol="0" anchor="ctr">
            <a:noAutofit/>
          </a:bodyPr>
          <a:lstStyle/>
          <a:p>
            <a:pPr algn="ctr"/>
            <a:r>
              <a:rPr lang="en-US" sz="2800" dirty="0" smtClean="0">
                <a:solidFill>
                  <a:prstClr val="black"/>
                </a:solidFill>
                <a:latin typeface="Cambria Math" panose="02040503050406030204" pitchFamily="18" charset="0"/>
                <a:ea typeface="Cambria Math" panose="02040503050406030204" pitchFamily="18" charset="0"/>
              </a:rPr>
              <a:t>Solid</a:t>
            </a:r>
          </a:p>
        </p:txBody>
      </p:sp>
      <p:cxnSp>
        <p:nvCxnSpPr>
          <p:cNvPr id="34" name="Straight Arrow Connector 33"/>
          <p:cNvCxnSpPr>
            <a:stCxn id="30" idx="3"/>
            <a:endCxn id="30" idx="1"/>
          </p:cNvCxnSpPr>
          <p:nvPr/>
        </p:nvCxnSpPr>
        <p:spPr>
          <a:xfrm flipH="1">
            <a:off x="1295400" y="3314700"/>
            <a:ext cx="1981200" cy="0"/>
          </a:xfrm>
          <a:prstGeom prst="straightConnector1">
            <a:avLst/>
          </a:prstGeom>
          <a:ln w="38100" cap="rnd">
            <a:solidFill>
              <a:schemeClr val="bg2">
                <a:lumMod val="25000"/>
              </a:schemeClr>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3" name="67Text"/>
          <p:cNvSpPr txBox="1"/>
          <p:nvPr/>
        </p:nvSpPr>
        <p:spPr>
          <a:xfrm>
            <a:off x="1295400" y="3314700"/>
            <a:ext cx="1981200" cy="533399"/>
          </a:xfrm>
          <a:prstGeom prst="rect">
            <a:avLst/>
          </a:prstGeom>
          <a:noFill/>
        </p:spPr>
        <p:txBody>
          <a:bodyPr wrap="square" rtlCol="0" anchor="ctr">
            <a:noAutofit/>
          </a:bodyPr>
          <a:lstStyle/>
          <a:p>
            <a:pPr algn="ctr"/>
            <a:r>
              <a:rPr lang="en-US" sz="2800" dirty="0" smtClean="0">
                <a:solidFill>
                  <a:prstClr val="black"/>
                </a:solidFill>
                <a:latin typeface="Cambria Math" panose="02040503050406030204" pitchFamily="18" charset="0"/>
                <a:ea typeface="Cambria Math" panose="02040503050406030204" pitchFamily="18" charset="0"/>
              </a:rPr>
              <a:t>~Solid</a:t>
            </a:r>
          </a:p>
        </p:txBody>
      </p:sp>
      <p:sp>
        <p:nvSpPr>
          <p:cNvPr id="44" name="Wave 43"/>
          <p:cNvSpPr/>
          <p:nvPr/>
        </p:nvSpPr>
        <p:spPr>
          <a:xfrm rot="20625612">
            <a:off x="5258502" y="2483872"/>
            <a:ext cx="3213542" cy="1669534"/>
          </a:xfrm>
          <a:prstGeom prst="wave">
            <a:avLst>
              <a:gd name="adj1" fmla="val 12500"/>
              <a:gd name="adj2" fmla="val -357"/>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dirty="0" smtClean="0">
                <a:solidFill>
                  <a:prstClr val="white"/>
                </a:solidFill>
                <a:latin typeface="Calibri Light"/>
              </a:rPr>
              <a:t>10x Errors</a:t>
            </a:r>
            <a:endParaRPr lang="en-US" sz="4800" b="1" dirty="0">
              <a:solidFill>
                <a:prstClr val="white"/>
              </a:solidFill>
              <a:latin typeface="Calibri Light"/>
            </a:endParaRPr>
          </a:p>
        </p:txBody>
      </p:sp>
      <p:sp>
        <p:nvSpPr>
          <p:cNvPr id="45" name="Punchline"/>
          <p:cNvSpPr txBox="1"/>
          <p:nvPr/>
        </p:nvSpPr>
        <p:spPr>
          <a:xfrm>
            <a:off x="530003" y="5610166"/>
            <a:ext cx="8077200" cy="758308"/>
          </a:xfrm>
          <a:prstGeom prst="rect">
            <a:avLst/>
          </a:prstGeom>
          <a:noFill/>
        </p:spPr>
        <p:txBody>
          <a:bodyPr wrap="square" rtlCol="0" anchor="ctr">
            <a:noAutofit/>
          </a:bodyPr>
          <a:lstStyle/>
          <a:p>
            <a:pPr algn="ctr"/>
            <a:r>
              <a:rPr lang="en-US" sz="3600" i="1" dirty="0" smtClean="0">
                <a:solidFill>
                  <a:srgbClr val="FF0000"/>
                </a:solidFill>
                <a:latin typeface="Calibri Light"/>
              </a:rPr>
              <a:t>Errors affected by data stored in other cells </a:t>
            </a:r>
            <a:endParaRPr lang="en-US" sz="3600" i="1" dirty="0">
              <a:solidFill>
                <a:srgbClr val="FF0000"/>
              </a:solidFill>
              <a:latin typeface="Calibri Light"/>
            </a:endParaRPr>
          </a:p>
        </p:txBody>
      </p:sp>
      <p:sp>
        <p:nvSpPr>
          <p:cNvPr id="8" name="Slide Number Placeholder 7"/>
          <p:cNvSpPr>
            <a:spLocks noGrp="1"/>
          </p:cNvSpPr>
          <p:nvPr>
            <p:ph type="sldNum" sz="quarter" idx="12"/>
          </p:nvPr>
        </p:nvSpPr>
        <p:spPr/>
        <p:txBody>
          <a:bodyPr/>
          <a:lstStyle/>
          <a:p>
            <a:fld id="{D4D2B188-1D62-4FCA-8363-938AD4629BBB}" type="slidenum">
              <a:rPr lang="en-US" smtClean="0">
                <a:solidFill>
                  <a:prstClr val="black">
                    <a:tint val="75000"/>
                  </a:prstClr>
                </a:solidFill>
              </a:rPr>
              <a:pPr/>
              <a:t>20</a:t>
            </a:fld>
            <a:endParaRPr lang="en-US">
              <a:solidFill>
                <a:prstClr val="black">
                  <a:tint val="75000"/>
                </a:prstClr>
              </a:solidFill>
            </a:endParaRPr>
          </a:p>
        </p:txBody>
      </p:sp>
    </p:spTree>
    <p:extLst>
      <p:ext uri="{BB962C8B-B14F-4D97-AF65-F5344CB8AC3E}">
        <p14:creationId xmlns:p14="http://schemas.microsoft.com/office/powerpoint/2010/main" val="184419219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Naive Solutions</a:t>
            </a:r>
            <a:endParaRPr lang="en-US" dirty="0"/>
          </a:p>
        </p:txBody>
      </p:sp>
      <p:sp>
        <p:nvSpPr>
          <p:cNvPr id="3" name="Content Placeholder 2"/>
          <p:cNvSpPr>
            <a:spLocks noGrp="1"/>
          </p:cNvSpPr>
          <p:nvPr>
            <p:ph idx="1"/>
          </p:nvPr>
        </p:nvSpPr>
        <p:spPr/>
        <p:txBody>
          <a:bodyPr/>
          <a:lstStyle/>
          <a:p>
            <a:pPr marL="0" indent="0">
              <a:buNone/>
            </a:pPr>
            <a:r>
              <a:rPr lang="en-US" sz="3200" i="1" dirty="0" smtClean="0">
                <a:solidFill>
                  <a:schemeClr val="tx2"/>
                </a:solidFill>
              </a:rPr>
              <a:t>❶</a:t>
            </a:r>
            <a:r>
              <a:rPr lang="en-US" dirty="0" smtClean="0"/>
              <a:t> </a:t>
            </a:r>
            <a:r>
              <a:rPr lang="en-US" i="1" dirty="0" smtClean="0">
                <a:solidFill>
                  <a:schemeClr val="tx2"/>
                </a:solidFill>
              </a:rPr>
              <a:t>Throttle accesses to same row</a:t>
            </a:r>
          </a:p>
          <a:p>
            <a:pPr lvl="1"/>
            <a:r>
              <a:rPr lang="en-US" sz="2800" dirty="0" smtClean="0"/>
              <a:t>Limit access-interval: </a:t>
            </a:r>
            <a:r>
              <a:rPr lang="en-US" sz="2600" dirty="0" smtClean="0">
                <a:solidFill>
                  <a:srgbClr val="FF0000"/>
                </a:solidFill>
                <a:latin typeface="Cambria Math" panose="02040503050406030204" pitchFamily="18" charset="0"/>
                <a:ea typeface="Cambria Math" panose="02040503050406030204" pitchFamily="18" charset="0"/>
              </a:rPr>
              <a:t>≥500ns</a:t>
            </a:r>
          </a:p>
          <a:p>
            <a:pPr lvl="1"/>
            <a:r>
              <a:rPr lang="en-US" sz="2800" dirty="0" smtClean="0">
                <a:ea typeface="Cambria Math" panose="02040503050406030204" pitchFamily="18" charset="0"/>
              </a:rPr>
              <a:t>Limit number of accesses: </a:t>
            </a:r>
            <a:r>
              <a:rPr lang="en-US" sz="2600" dirty="0" smtClean="0">
                <a:solidFill>
                  <a:srgbClr val="FF0000"/>
                </a:solidFill>
                <a:latin typeface="Cambria Math" panose="02040503050406030204" pitchFamily="18" charset="0"/>
                <a:ea typeface="Cambria Math" panose="02040503050406030204" pitchFamily="18" charset="0"/>
              </a:rPr>
              <a:t>≤128K</a:t>
            </a:r>
            <a:r>
              <a:rPr lang="en-US" sz="2600" dirty="0" smtClean="0">
                <a:latin typeface="Cambria Math" panose="02040503050406030204" pitchFamily="18" charset="0"/>
                <a:ea typeface="Cambria Math" panose="02040503050406030204" pitchFamily="18" charset="0"/>
              </a:rPr>
              <a:t> (=64ms/500ns)</a:t>
            </a:r>
          </a:p>
          <a:p>
            <a:pPr marL="742950" indent="-742950">
              <a:buFont typeface="+mj-lt"/>
              <a:buAutoNum type="arabicPeriod"/>
            </a:pPr>
            <a:endParaRPr lang="en-US" dirty="0" smtClean="0"/>
          </a:p>
          <a:p>
            <a:pPr marL="0" indent="0">
              <a:buNone/>
            </a:pPr>
            <a:r>
              <a:rPr lang="en-US" sz="3200" i="1" dirty="0" smtClean="0">
                <a:solidFill>
                  <a:schemeClr val="tx2"/>
                </a:solidFill>
              </a:rPr>
              <a:t>❷ </a:t>
            </a:r>
            <a:r>
              <a:rPr lang="en-US" i="1" dirty="0" smtClean="0">
                <a:solidFill>
                  <a:schemeClr val="tx2"/>
                </a:solidFill>
              </a:rPr>
              <a:t>Refresh more frequently</a:t>
            </a:r>
          </a:p>
          <a:p>
            <a:pPr lvl="1"/>
            <a:r>
              <a:rPr lang="en-US" sz="2800" dirty="0" smtClean="0"/>
              <a:t>Shorten refresh-interval by </a:t>
            </a:r>
            <a:r>
              <a:rPr lang="en-US" sz="2600" dirty="0" smtClean="0">
                <a:solidFill>
                  <a:srgbClr val="FF0000"/>
                </a:solidFill>
                <a:latin typeface="Cambria Math" panose="02040503050406030204" pitchFamily="18" charset="0"/>
                <a:ea typeface="Cambria Math" panose="02040503050406030204" pitchFamily="18" charset="0"/>
              </a:rPr>
              <a:t>~7x</a:t>
            </a:r>
          </a:p>
          <a:p>
            <a:endParaRPr lang="en-US" dirty="0" smtClean="0">
              <a:ea typeface="Cambria Math" panose="02040503050406030204" pitchFamily="18" charset="0"/>
            </a:endParaRPr>
          </a:p>
          <a:p>
            <a:pPr marL="0" indent="0">
              <a:buNone/>
            </a:pPr>
            <a:r>
              <a:rPr lang="en-US" i="1" dirty="0" smtClean="0">
                <a:solidFill>
                  <a:srgbClr val="FF0000"/>
                </a:solidFill>
                <a:ea typeface="Cambria Math" panose="02040503050406030204" pitchFamily="18" charset="0"/>
              </a:rPr>
              <a:t>Both naive solutions introduce significant overhead in performance</a:t>
            </a:r>
            <a:r>
              <a:rPr lang="en-US" i="1" dirty="0">
                <a:solidFill>
                  <a:srgbClr val="FF0000"/>
                </a:solidFill>
                <a:ea typeface="Cambria Math" panose="02040503050406030204" pitchFamily="18" charset="0"/>
              </a:rPr>
              <a:t> </a:t>
            </a:r>
            <a:r>
              <a:rPr lang="en-US" i="1" dirty="0" smtClean="0">
                <a:solidFill>
                  <a:srgbClr val="FF0000"/>
                </a:solidFill>
                <a:ea typeface="Cambria Math" panose="02040503050406030204" pitchFamily="18" charset="0"/>
              </a:rPr>
              <a:t>and power</a:t>
            </a:r>
            <a:endParaRPr lang="en-US" i="1" dirty="0">
              <a:solidFill>
                <a:srgbClr val="FF0000"/>
              </a:solidFill>
              <a:ea typeface="Cambria Math" panose="02040503050406030204" pitchFamily="18" charset="0"/>
            </a:endParaRPr>
          </a:p>
          <a:p>
            <a:endParaRPr lang="en-US" dirty="0">
              <a:ea typeface="Cambria Math" panose="02040503050406030204" pitchFamily="18" charset="0"/>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21</a:t>
            </a:fld>
            <a:endParaRPr lang="en-US">
              <a:solidFill>
                <a:prstClr val="black">
                  <a:tint val="75000"/>
                </a:prstClr>
              </a:solidFill>
            </a:endParaRPr>
          </a:p>
        </p:txBody>
      </p:sp>
    </p:spTree>
    <p:extLst>
      <p:ext uri="{BB962C8B-B14F-4D97-AF65-F5344CB8AC3E}">
        <p14:creationId xmlns:p14="http://schemas.microsoft.com/office/powerpoint/2010/main" val="220554726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Apple’s Patch for </a:t>
            </a:r>
            <a:r>
              <a:rPr lang="en-US" dirty="0" err="1" smtClean="0"/>
              <a:t>RowHammer</a:t>
            </a:r>
            <a:endParaRPr lang="en-US" dirty="0"/>
          </a:p>
        </p:txBody>
      </p:sp>
      <p:sp>
        <p:nvSpPr>
          <p:cNvPr id="3" name="Content Placeholder 2"/>
          <p:cNvSpPr>
            <a:spLocks noGrp="1"/>
          </p:cNvSpPr>
          <p:nvPr>
            <p:ph idx="1"/>
          </p:nvPr>
        </p:nvSpPr>
        <p:spPr/>
        <p:txBody>
          <a:bodyPr/>
          <a:lstStyle/>
          <a:p>
            <a:r>
              <a:rPr lang="en-US" dirty="0">
                <a:hlinkClick r:id="rId2"/>
              </a:rPr>
              <a:t>https://support.apple.com/en-gb/</a:t>
            </a:r>
            <a:r>
              <a:rPr lang="en-US" dirty="0" smtClean="0">
                <a:hlinkClick r:id="rId2"/>
              </a:rPr>
              <a:t>HT204934</a:t>
            </a:r>
            <a:r>
              <a:rPr lang="en-US" dirty="0" smtClean="0"/>
              <a:t> </a:t>
            </a:r>
          </a:p>
          <a:p>
            <a:endParaRPr lang="en-US" dirty="0" smtClean="0"/>
          </a:p>
          <a:p>
            <a:endParaRPr lang="en-US" dirty="0" smtClean="0"/>
          </a:p>
          <a:p>
            <a:endParaRPr lang="en-US" dirty="0"/>
          </a:p>
        </p:txBody>
      </p:sp>
      <p:pic>
        <p:nvPicPr>
          <p:cNvPr id="5" name="Picture 4"/>
          <p:cNvPicPr>
            <a:picLocks noChangeAspect="1"/>
          </p:cNvPicPr>
          <p:nvPr/>
        </p:nvPicPr>
        <p:blipFill>
          <a:blip r:embed="rId3"/>
          <a:stretch>
            <a:fillRect/>
          </a:stretch>
        </p:blipFill>
        <p:spPr>
          <a:xfrm>
            <a:off x="0" y="2336710"/>
            <a:ext cx="9144000" cy="3180522"/>
          </a:xfrm>
          <a:prstGeom prst="rect">
            <a:avLst/>
          </a:prstGeom>
        </p:spPr>
      </p:pic>
      <p:sp>
        <p:nvSpPr>
          <p:cNvPr id="6" name="AutoShape 25"/>
          <p:cNvSpPr>
            <a:spLocks noChangeArrowheads="1"/>
          </p:cNvSpPr>
          <p:nvPr/>
        </p:nvSpPr>
        <p:spPr bwMode="auto">
          <a:xfrm>
            <a:off x="2915816" y="3717032"/>
            <a:ext cx="5616624" cy="360040"/>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4" name="TextBox 3"/>
          <p:cNvSpPr txBox="1"/>
          <p:nvPr/>
        </p:nvSpPr>
        <p:spPr>
          <a:xfrm>
            <a:off x="2286234" y="5805264"/>
            <a:ext cx="4229982" cy="369332"/>
          </a:xfrm>
          <a:prstGeom prst="rect">
            <a:avLst/>
          </a:prstGeom>
          <a:noFill/>
        </p:spPr>
        <p:txBody>
          <a:bodyPr wrap="none" rtlCol="0">
            <a:spAutoFit/>
          </a:bodyPr>
          <a:lstStyle/>
          <a:p>
            <a:r>
              <a:rPr lang="en-US" dirty="0" smtClean="0">
                <a:solidFill>
                  <a:srgbClr val="0000FF"/>
                </a:solidFill>
                <a:latin typeface="Tahoma"/>
              </a:rPr>
              <a:t>HP and Lenovo released similar patches</a:t>
            </a:r>
            <a:endParaRPr lang="en-US" dirty="0">
              <a:solidFill>
                <a:srgbClr val="0000FF"/>
              </a:solidFill>
              <a:latin typeface="Tahoma"/>
            </a:endParaRPr>
          </a:p>
        </p:txBody>
      </p:sp>
    </p:spTree>
    <p:extLst>
      <p:ext uri="{BB962C8B-B14F-4D97-AF65-F5344CB8AC3E}">
        <p14:creationId xmlns:p14="http://schemas.microsoft.com/office/powerpoint/2010/main" val="412758841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Our Solution</a:t>
            </a:r>
            <a:endParaRPr lang="en-US" dirty="0"/>
          </a:p>
        </p:txBody>
      </p:sp>
      <p:sp>
        <p:nvSpPr>
          <p:cNvPr id="3" name="Content Placeholder 2"/>
          <p:cNvSpPr>
            <a:spLocks noGrp="1"/>
          </p:cNvSpPr>
          <p:nvPr>
            <p:ph idx="1"/>
          </p:nvPr>
        </p:nvSpPr>
        <p:spPr/>
        <p:txBody>
          <a:bodyPr/>
          <a:lstStyle/>
          <a:p>
            <a:pPr>
              <a:lnSpc>
                <a:spcPct val="100000"/>
              </a:lnSpc>
            </a:pPr>
            <a:r>
              <a:rPr lang="en-US" b="1" dirty="0" smtClean="0">
                <a:solidFill>
                  <a:schemeClr val="tx2"/>
                </a:solidFill>
              </a:rPr>
              <a:t>PARA: </a:t>
            </a:r>
            <a:r>
              <a:rPr lang="en-US" sz="3200" i="1" u="sng" dirty="0" smtClean="0">
                <a:solidFill>
                  <a:schemeClr val="tx2"/>
                </a:solidFill>
              </a:rPr>
              <a:t>P</a:t>
            </a:r>
            <a:r>
              <a:rPr lang="en-US" sz="3200" i="1" dirty="0" smtClean="0">
                <a:solidFill>
                  <a:schemeClr val="tx2"/>
                </a:solidFill>
              </a:rPr>
              <a:t>robabilistic </a:t>
            </a:r>
            <a:r>
              <a:rPr lang="en-US" sz="3200" i="1" u="sng" dirty="0" smtClean="0">
                <a:solidFill>
                  <a:schemeClr val="tx2"/>
                </a:solidFill>
              </a:rPr>
              <a:t>A</a:t>
            </a:r>
            <a:r>
              <a:rPr lang="en-US" sz="3200" i="1" dirty="0" smtClean="0">
                <a:solidFill>
                  <a:schemeClr val="tx2"/>
                </a:solidFill>
              </a:rPr>
              <a:t>djacent </a:t>
            </a:r>
            <a:r>
              <a:rPr lang="en-US" sz="3200" i="1" u="sng" dirty="0" smtClean="0">
                <a:solidFill>
                  <a:schemeClr val="tx2"/>
                </a:solidFill>
              </a:rPr>
              <a:t>R</a:t>
            </a:r>
            <a:r>
              <a:rPr lang="en-US" sz="3200" i="1" dirty="0" smtClean="0">
                <a:solidFill>
                  <a:schemeClr val="tx2"/>
                </a:solidFill>
              </a:rPr>
              <a:t>ow </a:t>
            </a:r>
            <a:r>
              <a:rPr lang="en-US" sz="3200" i="1" u="sng" dirty="0" smtClean="0">
                <a:solidFill>
                  <a:schemeClr val="tx2"/>
                </a:solidFill>
              </a:rPr>
              <a:t>A</a:t>
            </a:r>
            <a:r>
              <a:rPr lang="en-US" sz="3200" i="1" dirty="0" smtClean="0">
                <a:solidFill>
                  <a:schemeClr val="tx2"/>
                </a:solidFill>
              </a:rPr>
              <a:t>ctivation</a:t>
            </a:r>
          </a:p>
          <a:p>
            <a:pPr>
              <a:lnSpc>
                <a:spcPct val="100000"/>
              </a:lnSpc>
            </a:pPr>
            <a:endParaRPr lang="en-US" sz="600" b="1" dirty="0" smtClean="0">
              <a:solidFill>
                <a:schemeClr val="tx2"/>
              </a:solidFill>
            </a:endParaRPr>
          </a:p>
          <a:p>
            <a:pPr>
              <a:lnSpc>
                <a:spcPct val="100000"/>
              </a:lnSpc>
            </a:pPr>
            <a:r>
              <a:rPr lang="en-US" b="1" dirty="0" smtClean="0">
                <a:solidFill>
                  <a:schemeClr val="tx2"/>
                </a:solidFill>
              </a:rPr>
              <a:t>Key Idea</a:t>
            </a:r>
            <a:endParaRPr lang="en-US" sz="3200" i="1" dirty="0" smtClean="0">
              <a:solidFill>
                <a:schemeClr val="tx2"/>
              </a:solidFill>
            </a:endParaRPr>
          </a:p>
          <a:p>
            <a:pPr lvl="1">
              <a:lnSpc>
                <a:spcPct val="100000"/>
              </a:lnSpc>
            </a:pPr>
            <a:r>
              <a:rPr lang="en-US" sz="2800" dirty="0" smtClean="0"/>
              <a:t>After closing a row, we activate (i.e., refresh) one of its neighbors with a low probability: </a:t>
            </a:r>
            <a:r>
              <a:rPr lang="en-US" sz="2600" dirty="0" smtClean="0">
                <a:solidFill>
                  <a:srgbClr val="FF0000"/>
                </a:solidFill>
                <a:latin typeface="Cambria Math" panose="02040503050406030204" pitchFamily="18" charset="0"/>
                <a:ea typeface="Cambria Math" panose="02040503050406030204" pitchFamily="18" charset="0"/>
              </a:rPr>
              <a:t>p = 0.005</a:t>
            </a:r>
          </a:p>
          <a:p>
            <a:pPr>
              <a:lnSpc>
                <a:spcPct val="100000"/>
              </a:lnSpc>
            </a:pPr>
            <a:endParaRPr lang="en-US" sz="600" b="1" dirty="0" smtClean="0">
              <a:solidFill>
                <a:schemeClr val="tx2"/>
              </a:solidFill>
              <a:ea typeface="Cambria Math" panose="02040503050406030204" pitchFamily="18" charset="0"/>
            </a:endParaRPr>
          </a:p>
          <a:p>
            <a:pPr>
              <a:lnSpc>
                <a:spcPct val="100000"/>
              </a:lnSpc>
            </a:pPr>
            <a:r>
              <a:rPr lang="en-US" b="1" dirty="0" smtClean="0">
                <a:solidFill>
                  <a:schemeClr val="tx2"/>
                </a:solidFill>
                <a:ea typeface="Cambria Math" panose="02040503050406030204" pitchFamily="18" charset="0"/>
              </a:rPr>
              <a:t>Reliability Guarantee</a:t>
            </a:r>
            <a:endParaRPr lang="en-US" sz="3200" i="1" dirty="0" smtClean="0">
              <a:solidFill>
                <a:schemeClr val="tx2"/>
              </a:solidFill>
              <a:ea typeface="Cambria Math" panose="02040503050406030204" pitchFamily="18" charset="0"/>
            </a:endParaRPr>
          </a:p>
          <a:p>
            <a:pPr lvl="1"/>
            <a:r>
              <a:rPr lang="en-US" sz="2800" dirty="0" smtClean="0"/>
              <a:t>When </a:t>
            </a:r>
            <a:r>
              <a:rPr lang="en-US" sz="2600" dirty="0" smtClean="0">
                <a:latin typeface="Cambria Math" panose="02040503050406030204" pitchFamily="18" charset="0"/>
                <a:ea typeface="Cambria Math" panose="02040503050406030204" pitchFamily="18" charset="0"/>
                <a:cs typeface="Courier New" panose="02070309020205020404" pitchFamily="49" charset="0"/>
              </a:rPr>
              <a:t>p=0.005</a:t>
            </a:r>
            <a:r>
              <a:rPr lang="en-US" sz="2800" dirty="0" smtClean="0"/>
              <a:t>, errors in one year</a:t>
            </a:r>
            <a:r>
              <a:rPr lang="en-US" sz="2800" dirty="0"/>
              <a:t>: </a:t>
            </a:r>
            <a:r>
              <a:rPr lang="en-US" sz="26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9.4×10</a:t>
            </a:r>
            <a:r>
              <a:rPr lang="en-US" sz="2600" baseline="300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-14</a:t>
            </a:r>
            <a:endParaRPr lang="en-US" sz="2600" dirty="0">
              <a:solidFill>
                <a:srgbClr val="FF0000"/>
              </a:solidFill>
              <a:latin typeface="Cambria Math" panose="02040503050406030204" pitchFamily="18" charset="0"/>
              <a:ea typeface="Cambria Math" panose="02040503050406030204" pitchFamily="18" charset="0"/>
            </a:endParaRPr>
          </a:p>
          <a:p>
            <a:pPr lvl="1">
              <a:lnSpc>
                <a:spcPct val="100000"/>
              </a:lnSpc>
            </a:pPr>
            <a:r>
              <a:rPr lang="en-US" sz="2800" dirty="0">
                <a:ea typeface="Cambria Math" panose="02040503050406030204" pitchFamily="18" charset="0"/>
              </a:rPr>
              <a:t>By adjusting the value of </a:t>
            </a:r>
            <a:r>
              <a:rPr lang="en-US" sz="2600" dirty="0">
                <a:latin typeface="Cambria Math" panose="02040503050406030204" pitchFamily="18" charset="0"/>
                <a:ea typeface="Cambria Math" panose="02040503050406030204" pitchFamily="18" charset="0"/>
                <a:cs typeface="Courier New" panose="02070309020205020404" pitchFamily="49" charset="0"/>
              </a:rPr>
              <a:t>p</a:t>
            </a:r>
            <a:r>
              <a:rPr lang="en-US" sz="2800" dirty="0">
                <a:ea typeface="Cambria Math" panose="02040503050406030204" pitchFamily="18" charset="0"/>
              </a:rPr>
              <a:t>, we can provide an </a:t>
            </a:r>
            <a:r>
              <a:rPr lang="en-US" sz="2800" dirty="0" smtClean="0">
                <a:ea typeface="Cambria Math" panose="02040503050406030204" pitchFamily="18" charset="0"/>
              </a:rPr>
              <a:t>arbitrarily strong protection against errors</a:t>
            </a:r>
            <a:endParaRPr lang="en-US" sz="2800" dirty="0">
              <a:ea typeface="Cambria Math" panose="02040503050406030204" pitchFamily="18" charset="0"/>
            </a:endParaRPr>
          </a:p>
          <a:p>
            <a:pPr lvl="1">
              <a:lnSpc>
                <a:spcPct val="100000"/>
              </a:lnSpc>
            </a:pPr>
            <a:endParaRPr lang="en-US" sz="2800" dirty="0">
              <a:ea typeface="Cambria Math" panose="02040503050406030204" pitchFamily="18" charset="0"/>
            </a:endParaRPr>
          </a:p>
          <a:p>
            <a:pPr lvl="1">
              <a:lnSpc>
                <a:spcPct val="100000"/>
              </a:lnSpc>
            </a:pPr>
            <a:endParaRPr lang="en-US" sz="2800" dirty="0">
              <a:latin typeface="Cambria Math" panose="02040503050406030204" pitchFamily="18" charset="0"/>
              <a:ea typeface="Cambria Math" panose="02040503050406030204" pitchFamily="18" charset="0"/>
            </a:endParaRPr>
          </a:p>
          <a:p>
            <a:pPr lvl="1">
              <a:lnSpc>
                <a:spcPct val="100000"/>
              </a:lnSpc>
            </a:pPr>
            <a:endParaRPr lang="en-US" sz="2800" dirty="0" smtClean="0"/>
          </a:p>
        </p:txBody>
      </p:sp>
      <p:sp>
        <p:nvSpPr>
          <p:cNvPr id="5" name="Slide Number Placeholder 4"/>
          <p:cNvSpPr>
            <a:spLocks noGrp="1"/>
          </p:cNvSpPr>
          <p:nvPr>
            <p:ph type="sldNum" sz="quarter" idx="12"/>
          </p:nvPr>
        </p:nvSpPr>
        <p:spPr/>
        <p:txBody>
          <a:bodyPr/>
          <a:lstStyle/>
          <a:p>
            <a:fld id="{D4D2B188-1D62-4FCA-8363-938AD4629BBB}" type="slidenum">
              <a:rPr lang="en-US" smtClean="0"/>
              <a:pPr/>
              <a:t>23</a:t>
            </a:fld>
            <a:endParaRPr lang="en-US"/>
          </a:p>
        </p:txBody>
      </p:sp>
    </p:spTree>
    <p:extLst>
      <p:ext uri="{BB962C8B-B14F-4D97-AF65-F5344CB8AC3E}">
        <p14:creationId xmlns:p14="http://schemas.microsoft.com/office/powerpoint/2010/main" val="44145803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Advantages of PARA</a:t>
            </a:r>
            <a:endParaRPr lang="en-US" dirty="0"/>
          </a:p>
        </p:txBody>
      </p:sp>
      <p:sp>
        <p:nvSpPr>
          <p:cNvPr id="3" name="Content Placeholder 2"/>
          <p:cNvSpPr>
            <a:spLocks noGrp="1"/>
          </p:cNvSpPr>
          <p:nvPr>
            <p:ph idx="1"/>
          </p:nvPr>
        </p:nvSpPr>
        <p:spPr/>
        <p:txBody>
          <a:bodyPr/>
          <a:lstStyle/>
          <a:p>
            <a:r>
              <a:rPr lang="en-US" sz="3200" i="1" dirty="0" smtClean="0">
                <a:solidFill>
                  <a:schemeClr val="tx2"/>
                </a:solidFill>
                <a:sym typeface="Wingdings" panose="05000000000000000000" pitchFamily="2" charset="2"/>
              </a:rPr>
              <a:t>PARA refreshes rows infrequently</a:t>
            </a:r>
          </a:p>
          <a:p>
            <a:pPr lvl="1"/>
            <a:r>
              <a:rPr lang="en-US" sz="2800" dirty="0" smtClean="0">
                <a:sym typeface="Wingdings" panose="05000000000000000000" pitchFamily="2" charset="2"/>
              </a:rPr>
              <a:t>Low power</a:t>
            </a:r>
          </a:p>
          <a:p>
            <a:pPr lvl="1"/>
            <a:r>
              <a:rPr lang="en-US" sz="2800" dirty="0" smtClean="0">
                <a:sym typeface="Wingdings" panose="05000000000000000000" pitchFamily="2" charset="2"/>
              </a:rPr>
              <a:t>Low performance-overhead</a:t>
            </a:r>
          </a:p>
          <a:p>
            <a:pPr lvl="2"/>
            <a:r>
              <a:rPr lang="en-US" dirty="0"/>
              <a:t>Average slowdown: </a:t>
            </a:r>
            <a:r>
              <a:rPr lang="en-US" sz="2600" dirty="0">
                <a:solidFill>
                  <a:srgbClr val="FF0000"/>
                </a:solidFill>
                <a:latin typeface="Cambria Math" panose="02040503050406030204" pitchFamily="18" charset="0"/>
                <a:ea typeface="Cambria Math" panose="02040503050406030204" pitchFamily="18" charset="0"/>
              </a:rPr>
              <a:t>0.20%</a:t>
            </a:r>
            <a:r>
              <a:rPr lang="en-US" dirty="0"/>
              <a:t> (for </a:t>
            </a:r>
            <a:r>
              <a:rPr lang="en-US" sz="2600" dirty="0">
                <a:latin typeface="Cambria Math" panose="02040503050406030204" pitchFamily="18" charset="0"/>
                <a:ea typeface="Cambria Math" panose="02040503050406030204" pitchFamily="18" charset="0"/>
              </a:rPr>
              <a:t>29</a:t>
            </a:r>
            <a:r>
              <a:rPr lang="en-US" dirty="0"/>
              <a:t> benchmarks)</a:t>
            </a:r>
            <a:endParaRPr lang="en-US" dirty="0">
              <a:solidFill>
                <a:srgbClr val="FF0000"/>
              </a:solidFill>
              <a:ea typeface="Cambria Math" panose="02040503050406030204" pitchFamily="18" charset="0"/>
            </a:endParaRPr>
          </a:p>
          <a:p>
            <a:pPr lvl="2"/>
            <a:r>
              <a:rPr lang="en-US" dirty="0" smtClean="0"/>
              <a:t>Maximum slowdown: </a:t>
            </a:r>
            <a:r>
              <a:rPr lang="en-US" sz="2600" dirty="0" smtClean="0">
                <a:solidFill>
                  <a:srgbClr val="FF0000"/>
                </a:solidFill>
                <a:latin typeface="Cambria Math" panose="02040503050406030204" pitchFamily="18" charset="0"/>
                <a:ea typeface="Cambria Math" panose="02040503050406030204" pitchFamily="18" charset="0"/>
              </a:rPr>
              <a:t>0.75%</a:t>
            </a:r>
            <a:endParaRPr lang="en-US" dirty="0"/>
          </a:p>
          <a:p>
            <a:r>
              <a:rPr lang="en-US" sz="3200" i="1" dirty="0" smtClean="0">
                <a:solidFill>
                  <a:schemeClr val="tx2"/>
                </a:solidFill>
              </a:rPr>
              <a:t>PARA is stateless</a:t>
            </a:r>
          </a:p>
          <a:p>
            <a:pPr lvl="1"/>
            <a:r>
              <a:rPr lang="en-US" sz="2800" dirty="0" smtClean="0">
                <a:sym typeface="Wingdings" panose="05000000000000000000" pitchFamily="2" charset="2"/>
              </a:rPr>
              <a:t>Low </a:t>
            </a:r>
            <a:r>
              <a:rPr lang="en-US" sz="2800" dirty="0">
                <a:sym typeface="Wingdings" panose="05000000000000000000" pitchFamily="2" charset="2"/>
              </a:rPr>
              <a:t>cost</a:t>
            </a:r>
          </a:p>
          <a:p>
            <a:pPr lvl="1"/>
            <a:r>
              <a:rPr lang="en-US" sz="2800" dirty="0">
                <a:sym typeface="Wingdings" panose="05000000000000000000" pitchFamily="2" charset="2"/>
              </a:rPr>
              <a:t>Low </a:t>
            </a:r>
            <a:r>
              <a:rPr lang="en-US" sz="2800" dirty="0" smtClean="0">
                <a:sym typeface="Wingdings" panose="05000000000000000000" pitchFamily="2" charset="2"/>
              </a:rPr>
              <a:t>complexity</a:t>
            </a:r>
          </a:p>
          <a:p>
            <a:endParaRPr lang="en-US" sz="2000" i="1" dirty="0" smtClean="0">
              <a:solidFill>
                <a:srgbClr val="FF0000"/>
              </a:solidFill>
              <a:ea typeface="Cambria Math" panose="02040503050406030204" pitchFamily="18" charset="0"/>
            </a:endParaRPr>
          </a:p>
          <a:p>
            <a:r>
              <a:rPr lang="en-US" sz="3200" i="1" dirty="0" smtClean="0">
                <a:solidFill>
                  <a:srgbClr val="FF0000"/>
                </a:solidFill>
                <a:ea typeface="Cambria Math" panose="02040503050406030204" pitchFamily="18" charset="0"/>
              </a:rPr>
              <a:t>PARA </a:t>
            </a:r>
            <a:r>
              <a:rPr lang="en-US" sz="3200" i="1" dirty="0">
                <a:solidFill>
                  <a:srgbClr val="FF0000"/>
                </a:solidFill>
                <a:ea typeface="Cambria Math" panose="02040503050406030204" pitchFamily="18" charset="0"/>
              </a:rPr>
              <a:t>is an effective and low-overhead solution to prevent disturbance errors</a:t>
            </a:r>
          </a:p>
          <a:p>
            <a:endParaRPr lang="en-US" dirty="0">
              <a:sym typeface="Wingdings" panose="05000000000000000000" pitchFamily="2" charset="2"/>
            </a:endParaRPr>
          </a:p>
          <a:p>
            <a:endParaRPr lang="en-US" dirty="0"/>
          </a:p>
        </p:txBody>
      </p:sp>
      <p:sp>
        <p:nvSpPr>
          <p:cNvPr id="4" name="Slide Number Placeholder 3"/>
          <p:cNvSpPr>
            <a:spLocks noGrp="1"/>
          </p:cNvSpPr>
          <p:nvPr>
            <p:ph type="sldNum" sz="quarter" idx="12"/>
          </p:nvPr>
        </p:nvSpPr>
        <p:spPr/>
        <p:txBody>
          <a:bodyPr/>
          <a:lstStyle/>
          <a:p>
            <a:fld id="{D4D2B188-1D62-4FCA-8363-938AD4629BBB}" type="slidenum">
              <a:rPr lang="en-US" smtClean="0"/>
              <a:pPr/>
              <a:t>24</a:t>
            </a:fld>
            <a:endParaRPr lang="en-US"/>
          </a:p>
        </p:txBody>
      </p:sp>
    </p:spTree>
    <p:extLst>
      <p:ext uri="{BB962C8B-B14F-4D97-AF65-F5344CB8AC3E}">
        <p14:creationId xmlns:p14="http://schemas.microsoft.com/office/powerpoint/2010/main" val="329585075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on </a:t>
            </a:r>
            <a:r>
              <a:rPr lang="en-US" dirty="0" err="1" smtClean="0"/>
              <a:t>RowHammer</a:t>
            </a:r>
            <a:r>
              <a:rPr lang="en-US" dirty="0" smtClean="0"/>
              <a:t> Analysis</a:t>
            </a:r>
            <a:endParaRPr lang="en-US" dirty="0"/>
          </a:p>
        </p:txBody>
      </p:sp>
      <p:sp>
        <p:nvSpPr>
          <p:cNvPr id="4" name="Slide Number Placeholder 3"/>
          <p:cNvSpPr>
            <a:spLocks noGrp="1"/>
          </p:cNvSpPr>
          <p:nvPr>
            <p:ph type="sldNum" sz="quarter" idx="11"/>
          </p:nvPr>
        </p:nvSpPr>
        <p:spPr/>
        <p:txBody>
          <a:bodyPr/>
          <a:lstStyle/>
          <a:p>
            <a:pPr>
              <a:defRPr/>
            </a:pPr>
            <a:fld id="{60169019-BB41-6245-A1FF-2891AF14670E}" type="slidenum">
              <a:rPr lang="en-US" smtClean="0">
                <a:solidFill>
                  <a:srgbClr val="000000"/>
                </a:solidFill>
              </a:rPr>
              <a:pPr>
                <a:defRPr/>
              </a:pPr>
              <a:t>25</a:t>
            </a:fld>
            <a:endParaRPr lang="en-US">
              <a:solidFill>
                <a:srgbClr val="000000"/>
              </a:solidFill>
            </a:endParaRPr>
          </a:p>
        </p:txBody>
      </p:sp>
      <p:pic>
        <p:nvPicPr>
          <p:cNvPr id="7" name="Picture 6"/>
          <p:cNvPicPr>
            <a:picLocks noChangeAspect="1"/>
          </p:cNvPicPr>
          <p:nvPr/>
        </p:nvPicPr>
        <p:blipFill>
          <a:blip r:embed="rId2"/>
          <a:stretch>
            <a:fillRect/>
          </a:stretch>
        </p:blipFill>
        <p:spPr>
          <a:xfrm>
            <a:off x="-35496" y="1141916"/>
            <a:ext cx="9144000" cy="2359092"/>
          </a:xfrm>
          <a:prstGeom prst="rect">
            <a:avLst/>
          </a:prstGeom>
        </p:spPr>
      </p:pic>
      <p:pic>
        <p:nvPicPr>
          <p:cNvPr id="8" name="Picture 7"/>
          <p:cNvPicPr>
            <a:picLocks noChangeAspect="1"/>
          </p:cNvPicPr>
          <p:nvPr/>
        </p:nvPicPr>
        <p:blipFill>
          <a:blip r:embed="rId3"/>
          <a:stretch>
            <a:fillRect/>
          </a:stretch>
        </p:blipFill>
        <p:spPr>
          <a:xfrm>
            <a:off x="0" y="4293096"/>
            <a:ext cx="9144000" cy="1406769"/>
          </a:xfrm>
          <a:prstGeom prst="rect">
            <a:avLst/>
          </a:prstGeom>
        </p:spPr>
      </p:pic>
    </p:spTree>
    <p:extLst>
      <p:ext uri="{BB962C8B-B14F-4D97-AF65-F5344CB8AC3E}">
        <p14:creationId xmlns:p14="http://schemas.microsoft.com/office/powerpoint/2010/main" val="425840240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Future of Main Memory</a:t>
            </a:r>
            <a:endParaRPr lang="en-US" dirty="0"/>
          </a:p>
        </p:txBody>
      </p:sp>
      <p:sp>
        <p:nvSpPr>
          <p:cNvPr id="3" name="Content Placeholder 2"/>
          <p:cNvSpPr>
            <a:spLocks noGrp="1"/>
          </p:cNvSpPr>
          <p:nvPr>
            <p:ph idx="1"/>
          </p:nvPr>
        </p:nvSpPr>
        <p:spPr>
          <a:xfrm>
            <a:off x="228600" y="1052736"/>
            <a:ext cx="8610600" cy="5195664"/>
          </a:xfrm>
        </p:spPr>
        <p:txBody>
          <a:bodyPr/>
          <a:lstStyle/>
          <a:p>
            <a:r>
              <a:rPr lang="en-US" dirty="0" smtClean="0"/>
              <a:t>DRAM is becoming less reliable </a:t>
            </a:r>
            <a:r>
              <a:rPr lang="en-US" dirty="0" smtClean="0">
                <a:sym typeface="Wingdings"/>
              </a:rPr>
              <a:t> more vulnerable</a:t>
            </a:r>
          </a:p>
          <a:p>
            <a:endParaRPr lang="en-US" dirty="0">
              <a:sym typeface="Wingdings"/>
            </a:endParaRPr>
          </a:p>
          <a:p>
            <a:r>
              <a:rPr lang="en-US" dirty="0" smtClean="0">
                <a:sym typeface="Wingdings"/>
              </a:rPr>
              <a:t>Due to difficulties in DRAM scaling, unexpected types of failures may appear</a:t>
            </a:r>
          </a:p>
          <a:p>
            <a:endParaRPr lang="en-US" dirty="0">
              <a:sym typeface="Wingdings"/>
            </a:endParaRPr>
          </a:p>
          <a:p>
            <a:r>
              <a:rPr lang="en-US" dirty="0" smtClean="0">
                <a:sym typeface="Wingdings"/>
              </a:rPr>
              <a:t>And, they may already be slipping into the field</a:t>
            </a:r>
          </a:p>
          <a:p>
            <a:pPr lvl="1"/>
            <a:r>
              <a:rPr lang="en-US" dirty="0" smtClean="0">
                <a:sym typeface="Wingdings"/>
              </a:rPr>
              <a:t>Read disturb errors (</a:t>
            </a:r>
            <a:r>
              <a:rPr lang="en-US" dirty="0" err="1" smtClean="0">
                <a:sym typeface="Wingdings"/>
              </a:rPr>
              <a:t>Rowhammer</a:t>
            </a:r>
            <a:r>
              <a:rPr lang="en-US" dirty="0" smtClean="0">
                <a:sym typeface="Wingdings"/>
              </a:rPr>
              <a:t>)</a:t>
            </a:r>
          </a:p>
          <a:p>
            <a:pPr lvl="1"/>
            <a:r>
              <a:rPr lang="en-US" dirty="0" smtClean="0">
                <a:sym typeface="Wingdings"/>
              </a:rPr>
              <a:t>Retention errors</a:t>
            </a:r>
          </a:p>
          <a:p>
            <a:pPr lvl="1"/>
            <a:r>
              <a:rPr lang="en-US" dirty="0" smtClean="0">
                <a:sym typeface="Wingdings"/>
              </a:rPr>
              <a:t>Read errors, write errors</a:t>
            </a:r>
          </a:p>
          <a:p>
            <a:pPr lvl="1"/>
            <a:r>
              <a:rPr lang="en-US" dirty="0" smtClean="0">
                <a:sym typeface="Wingdings"/>
              </a:rPr>
              <a:t>…</a:t>
            </a:r>
          </a:p>
          <a:p>
            <a:endParaRPr lang="en-US" dirty="0">
              <a:sym typeface="Wingdings"/>
            </a:endParaRPr>
          </a:p>
          <a:p>
            <a:r>
              <a:rPr lang="en-US" dirty="0" smtClean="0">
                <a:sym typeface="Wingdings"/>
              </a:rPr>
              <a:t>These failures can also pose security vulnerabilities</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26</a:t>
            </a:fld>
            <a:endParaRPr lang="en-US" altLang="en-US">
              <a:solidFill>
                <a:srgbClr val="000000"/>
              </a:solidFill>
            </a:endParaRPr>
          </a:p>
        </p:txBody>
      </p:sp>
    </p:spTree>
    <p:extLst>
      <p:ext uri="{BB962C8B-B14F-4D97-AF65-F5344CB8AC3E}">
        <p14:creationId xmlns:p14="http://schemas.microsoft.com/office/powerpoint/2010/main" val="1457272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Analysis of Retention Failures </a:t>
            </a:r>
            <a:r>
              <a:rPr lang="en-US" sz="3000" b="1" dirty="0" smtClean="0"/>
              <a:t>[ISCA’13]</a:t>
            </a:r>
            <a:endParaRPr lang="en-US" sz="3000" b="1"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27</a:t>
            </a:fld>
            <a:endParaRPr lang="en-US" altLang="en-US">
              <a:solidFill>
                <a:srgbClr val="000000"/>
              </a:solidFill>
            </a:endParaRPr>
          </a:p>
        </p:txBody>
      </p:sp>
      <p:pic>
        <p:nvPicPr>
          <p:cNvPr id="5" name="Picture 4"/>
          <p:cNvPicPr>
            <a:picLocks noChangeAspect="1"/>
          </p:cNvPicPr>
          <p:nvPr/>
        </p:nvPicPr>
        <p:blipFill>
          <a:blip r:embed="rId2"/>
          <a:stretch>
            <a:fillRect/>
          </a:stretch>
        </p:blipFill>
        <p:spPr>
          <a:xfrm>
            <a:off x="107505" y="1666155"/>
            <a:ext cx="8853554" cy="4067101"/>
          </a:xfrm>
          <a:prstGeom prst="rect">
            <a:avLst/>
          </a:prstGeom>
        </p:spPr>
      </p:pic>
    </p:spTree>
    <p:extLst>
      <p:ext uri="{BB962C8B-B14F-4D97-AF65-F5344CB8AC3E}">
        <p14:creationId xmlns:p14="http://schemas.microsoft.com/office/powerpoint/2010/main" val="142793409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400" dirty="0" smtClean="0"/>
              <a:t>Can We Exploit the DRAM Retention Time Profile?</a:t>
            </a:r>
            <a:endParaRPr lang="en-US" sz="3400"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1"/>
          </p:nvPr>
        </p:nvSpPr>
        <p:spPr/>
        <p:txBody>
          <a:bodyPr/>
          <a:lstStyle/>
          <a:p>
            <a:pPr>
              <a:defRPr/>
            </a:pPr>
            <a:fld id="{00786FF2-CC60-CB43-AE88-3EA463621049}" type="slidenum">
              <a:rPr lang="en-US" smtClean="0"/>
              <a:pPr>
                <a:defRPr/>
              </a:pPr>
              <a:t>28</a:t>
            </a:fld>
            <a:endParaRPr lang="en-US"/>
          </a:p>
        </p:txBody>
      </p:sp>
      <p:pic>
        <p:nvPicPr>
          <p:cNvPr id="5" name="Picture 4"/>
          <p:cNvPicPr>
            <a:picLocks noChangeAspect="1"/>
          </p:cNvPicPr>
          <p:nvPr/>
        </p:nvPicPr>
        <p:blipFill>
          <a:blip r:embed="rId2"/>
          <a:stretch>
            <a:fillRect/>
          </a:stretch>
        </p:blipFill>
        <p:spPr>
          <a:xfrm>
            <a:off x="0" y="1144459"/>
            <a:ext cx="9144000" cy="4372773"/>
          </a:xfrm>
          <a:prstGeom prst="rect">
            <a:avLst/>
          </a:prstGeom>
        </p:spPr>
      </p:pic>
    </p:spTree>
    <p:extLst>
      <p:ext uri="{BB962C8B-B14F-4D97-AF65-F5344CB8AC3E}">
        <p14:creationId xmlns:p14="http://schemas.microsoft.com/office/powerpoint/2010/main" val="121342595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Title 1"/>
          <p:cNvSpPr>
            <a:spLocks noGrp="1"/>
          </p:cNvSpPr>
          <p:nvPr>
            <p:ph type="title"/>
          </p:nvPr>
        </p:nvSpPr>
        <p:spPr>
          <a:xfrm>
            <a:off x="152400" y="152400"/>
            <a:ext cx="8991600" cy="884238"/>
          </a:xfrm>
        </p:spPr>
        <p:txBody>
          <a:bodyPr/>
          <a:lstStyle/>
          <a:p>
            <a:r>
              <a:rPr lang="en-US">
                <a:latin typeface="Garamond" charset="0"/>
                <a:ea typeface="ＭＳ Ｐゴシック" charset="0"/>
                <a:cs typeface="ＭＳ Ｐゴシック" charset="0"/>
              </a:rPr>
              <a:t>Two Challenges to Retention Time Profiling</a:t>
            </a:r>
          </a:p>
        </p:txBody>
      </p:sp>
      <p:sp>
        <p:nvSpPr>
          <p:cNvPr id="3" name="Content Placeholder 2"/>
          <p:cNvSpPr>
            <a:spLocks noGrp="1"/>
          </p:cNvSpPr>
          <p:nvPr>
            <p:ph idx="1"/>
          </p:nvPr>
        </p:nvSpPr>
        <p:spPr>
          <a:xfrm>
            <a:off x="165100" y="1095375"/>
            <a:ext cx="8978900" cy="5153025"/>
          </a:xfrm>
        </p:spPr>
        <p:txBody>
          <a:bodyPr/>
          <a:lstStyle/>
          <a:p>
            <a:r>
              <a:rPr lang="en-US">
                <a:solidFill>
                  <a:srgbClr val="FF0000"/>
                </a:solidFill>
                <a:latin typeface="Tahoma" charset="0"/>
                <a:ea typeface="ＭＳ Ｐゴシック" charset="0"/>
                <a:cs typeface="ＭＳ Ｐゴシック" charset="0"/>
              </a:rPr>
              <a:t>Challenge 1: Data Pattern Dependence (DPD)</a:t>
            </a:r>
          </a:p>
          <a:p>
            <a:pPr lvl="1"/>
            <a:r>
              <a:rPr lang="en-US">
                <a:solidFill>
                  <a:srgbClr val="0000FF"/>
                </a:solidFill>
                <a:latin typeface="Tahoma" charset="0"/>
                <a:ea typeface="ＭＳ Ｐゴシック" charset="0"/>
              </a:rPr>
              <a:t>Retention time of a DRAM cell depends on its value and the values of cells nearby it</a:t>
            </a:r>
          </a:p>
          <a:p>
            <a:pPr lvl="1"/>
            <a:endParaRPr lang="en-US" sz="1800">
              <a:latin typeface="Tahoma" charset="0"/>
              <a:ea typeface="ＭＳ Ｐゴシック" charset="0"/>
            </a:endParaRPr>
          </a:p>
          <a:p>
            <a:pPr lvl="1"/>
            <a:r>
              <a:rPr lang="en-US">
                <a:latin typeface="Tahoma" charset="0"/>
                <a:ea typeface="ＭＳ Ｐゴシック" charset="0"/>
              </a:rPr>
              <a:t>When a row is activated, all bitlines are perturbed simultaneously</a:t>
            </a:r>
          </a:p>
        </p:txBody>
      </p:sp>
      <p:sp>
        <p:nvSpPr>
          <p:cNvPr id="223235"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FD2CC19-049F-354C-8180-33C2AEE3F683}" type="slidenum">
              <a:rPr lang="en-US" sz="1600">
                <a:solidFill>
                  <a:srgbClr val="000000"/>
                </a:solidFill>
                <a:latin typeface="Garamond" charset="0"/>
              </a:rPr>
              <a:pPr eaLnBrk="1" hangingPunct="1"/>
              <a:t>29</a:t>
            </a:fld>
            <a:endParaRPr lang="en-US" sz="1600">
              <a:solidFill>
                <a:srgbClr val="000000"/>
              </a:solidFill>
              <a:latin typeface="Garamond"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85963" y="3071813"/>
            <a:ext cx="5532437" cy="3675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Oval 1"/>
          <p:cNvSpPr/>
          <p:nvPr/>
        </p:nvSpPr>
        <p:spPr>
          <a:xfrm>
            <a:off x="2540000" y="3444875"/>
            <a:ext cx="4564063" cy="214313"/>
          </a:xfrm>
          <a:prstGeom prst="ellipse">
            <a:avLst/>
          </a:prstGeom>
          <a:noFill/>
          <a:ln w="38100">
            <a:solidFill>
              <a:srgbClr val="0000FF"/>
            </a:solid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sp>
        <p:nvSpPr>
          <p:cNvPr id="7" name="Oval 6"/>
          <p:cNvSpPr/>
          <p:nvPr/>
        </p:nvSpPr>
        <p:spPr>
          <a:xfrm>
            <a:off x="4137025" y="3168650"/>
            <a:ext cx="188913" cy="1735138"/>
          </a:xfrm>
          <a:prstGeom prst="ellipse">
            <a:avLst/>
          </a:prstGeom>
          <a:noFill/>
          <a:ln w="38100">
            <a:solidFill>
              <a:srgbClr val="0000FF"/>
            </a:solid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sp>
        <p:nvSpPr>
          <p:cNvPr id="8" name="Oval 7"/>
          <p:cNvSpPr/>
          <p:nvPr/>
        </p:nvSpPr>
        <p:spPr>
          <a:xfrm>
            <a:off x="2894013" y="3170238"/>
            <a:ext cx="187325" cy="1735137"/>
          </a:xfrm>
          <a:prstGeom prst="ellipse">
            <a:avLst/>
          </a:prstGeom>
          <a:noFill/>
          <a:ln w="38100">
            <a:solidFill>
              <a:srgbClr val="0000FF"/>
            </a:solid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sp>
        <p:nvSpPr>
          <p:cNvPr id="9" name="Oval 8"/>
          <p:cNvSpPr/>
          <p:nvPr/>
        </p:nvSpPr>
        <p:spPr>
          <a:xfrm>
            <a:off x="5737225" y="3171825"/>
            <a:ext cx="187325" cy="1735138"/>
          </a:xfrm>
          <a:prstGeom prst="ellipse">
            <a:avLst/>
          </a:prstGeom>
          <a:noFill/>
          <a:ln w="38100">
            <a:solidFill>
              <a:srgbClr val="0000FF"/>
            </a:solid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sp>
        <p:nvSpPr>
          <p:cNvPr id="10" name="Rectangle 9"/>
          <p:cNvSpPr>
            <a:spLocks noChangeArrowheads="1"/>
          </p:cNvSpPr>
          <p:nvPr/>
        </p:nvSpPr>
        <p:spPr bwMode="auto">
          <a:xfrm>
            <a:off x="2530475" y="3352800"/>
            <a:ext cx="5051425" cy="1249363"/>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dirty="0">
              <a:solidFill>
                <a:srgbClr val="FFFFFF"/>
              </a:solidFill>
              <a:latin typeface="Tahoma"/>
              <a:ea typeface="ＭＳ Ｐゴシック" charset="0"/>
              <a:cs typeface="ＭＳ Ｐゴシック" charset="0"/>
            </a:endParaRPr>
          </a:p>
        </p:txBody>
      </p:sp>
    </p:spTree>
    <p:extLst>
      <p:ext uri="{BB962C8B-B14F-4D97-AF65-F5344CB8AC3E}">
        <p14:creationId xmlns:p14="http://schemas.microsoft.com/office/powerpoint/2010/main" val="69753433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10"/>
                                        </p:tgtEl>
                                        <p:attrNameLst>
                                          <p:attrName>style.visibility</p:attrName>
                                        </p:attrNameLst>
                                      </p:cBhvr>
                                      <p:to>
                                        <p:strVal val="hidden"/>
                                      </p:to>
                                    </p:set>
                                  </p:childTnLst>
                                </p:cTn>
                              </p:par>
                              <p:par>
                                <p:cTn id="19" presetID="1" presetClass="entr" presetSubtype="0"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8" grpId="0" animBg="1"/>
      <p:bldP spid="9" grpId="0" animBg="1"/>
      <p:bldP spid="10" grpId="0" animBg="1"/>
      <p:bldP spid="10" grpId="1"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Title 1"/>
          <p:cNvSpPr>
            <a:spLocks noGrp="1"/>
          </p:cNvSpPr>
          <p:nvPr>
            <p:ph type="title"/>
          </p:nvPr>
        </p:nvSpPr>
        <p:spPr>
          <a:xfrm>
            <a:off x="152400" y="152400"/>
            <a:ext cx="8991600" cy="884238"/>
          </a:xfrm>
        </p:spPr>
        <p:txBody>
          <a:bodyPr/>
          <a:lstStyle/>
          <a:p>
            <a:r>
              <a:rPr lang="en-US">
                <a:latin typeface="Garamond" charset="0"/>
                <a:ea typeface="ＭＳ Ｐゴシック" charset="0"/>
                <a:cs typeface="ＭＳ Ｐゴシック" charset="0"/>
              </a:rPr>
              <a:t>Two Challenges to Retention Time Profiling</a:t>
            </a:r>
          </a:p>
        </p:txBody>
      </p:sp>
      <p:sp>
        <p:nvSpPr>
          <p:cNvPr id="3" name="Content Placeholder 2"/>
          <p:cNvSpPr>
            <a:spLocks noGrp="1"/>
          </p:cNvSpPr>
          <p:nvPr>
            <p:ph idx="1"/>
          </p:nvPr>
        </p:nvSpPr>
        <p:spPr>
          <a:xfrm>
            <a:off x="165100" y="1095375"/>
            <a:ext cx="8978900" cy="5153025"/>
          </a:xfrm>
        </p:spPr>
        <p:txBody>
          <a:bodyPr/>
          <a:lstStyle/>
          <a:p>
            <a:pPr>
              <a:defRPr/>
            </a:pPr>
            <a:r>
              <a:rPr lang="en-US" dirty="0">
                <a:solidFill>
                  <a:srgbClr val="FF0000"/>
                </a:solidFill>
                <a:latin typeface="Tahoma" charset="0"/>
                <a:ea typeface="ＭＳ Ｐゴシック" charset="0"/>
                <a:cs typeface="ＭＳ Ｐゴシック" charset="0"/>
              </a:rPr>
              <a:t>Challenge 2: Variable Retention Time (VRT)</a:t>
            </a:r>
          </a:p>
          <a:p>
            <a:pPr lvl="1">
              <a:defRPr/>
            </a:pPr>
            <a:r>
              <a:rPr lang="en-US" dirty="0">
                <a:solidFill>
                  <a:srgbClr val="0000FF"/>
                </a:solidFill>
                <a:latin typeface="Tahoma" charset="0"/>
                <a:ea typeface="ＭＳ Ｐゴシック" charset="0"/>
              </a:rPr>
              <a:t>Retention time of a DRAM cell changes randomly over time </a:t>
            </a:r>
            <a:r>
              <a:rPr lang="en-US" dirty="0" smtClean="0">
                <a:solidFill>
                  <a:srgbClr val="0000FF"/>
                </a:solidFill>
                <a:latin typeface="Tahoma" charset="0"/>
                <a:ea typeface="ＭＳ Ｐゴシック" charset="0"/>
              </a:rPr>
              <a:t>      </a:t>
            </a:r>
          </a:p>
          <a:p>
            <a:pPr lvl="2">
              <a:defRPr/>
            </a:pPr>
            <a:r>
              <a:rPr lang="en-US" dirty="0" smtClean="0">
                <a:solidFill>
                  <a:srgbClr val="0000FF"/>
                </a:solidFill>
                <a:latin typeface="Tahoma" charset="0"/>
                <a:ea typeface="ＭＳ Ｐゴシック" charset="0"/>
              </a:rPr>
              <a:t>a </a:t>
            </a:r>
            <a:r>
              <a:rPr lang="en-US" dirty="0">
                <a:solidFill>
                  <a:srgbClr val="0000FF"/>
                </a:solidFill>
                <a:latin typeface="Tahoma" charset="0"/>
                <a:ea typeface="ＭＳ Ｐゴシック" charset="0"/>
              </a:rPr>
              <a:t>cell alternates between multiple retention time </a:t>
            </a:r>
            <a:r>
              <a:rPr lang="en-US" dirty="0" smtClean="0">
                <a:solidFill>
                  <a:srgbClr val="0000FF"/>
                </a:solidFill>
                <a:latin typeface="Tahoma" charset="0"/>
                <a:ea typeface="ＭＳ Ｐゴシック" charset="0"/>
              </a:rPr>
              <a:t>states</a:t>
            </a:r>
            <a:endParaRPr lang="en-US" dirty="0">
              <a:solidFill>
                <a:srgbClr val="0000FF"/>
              </a:solidFill>
              <a:latin typeface="Tahoma" charset="0"/>
              <a:ea typeface="ＭＳ Ｐゴシック" charset="0"/>
            </a:endParaRPr>
          </a:p>
          <a:p>
            <a:pPr lvl="1">
              <a:defRPr/>
            </a:pPr>
            <a:endParaRPr lang="en-US" dirty="0">
              <a:latin typeface="Tahoma" charset="0"/>
              <a:ea typeface="ＭＳ Ｐゴシック" charset="0"/>
            </a:endParaRPr>
          </a:p>
          <a:p>
            <a:pPr lvl="1">
              <a:defRPr/>
            </a:pPr>
            <a:r>
              <a:rPr lang="en-US" dirty="0">
                <a:latin typeface="Tahoma" charset="0"/>
                <a:ea typeface="ＭＳ Ｐゴシック" charset="0"/>
              </a:rPr>
              <a:t>Leakage current of a cell changes sporadically due to a charge trap in the gate oxide of the DRAM cell access transistor</a:t>
            </a:r>
          </a:p>
          <a:p>
            <a:pPr lvl="1">
              <a:defRPr/>
            </a:pPr>
            <a:r>
              <a:rPr lang="en-US" dirty="0">
                <a:latin typeface="Tahoma" charset="0"/>
                <a:ea typeface="ＭＳ Ｐゴシック" charset="0"/>
              </a:rPr>
              <a:t>When the trap becomes occupied, charge leaks more readily from the transistor’s drain, leading to a short retention time</a:t>
            </a:r>
          </a:p>
          <a:p>
            <a:pPr lvl="2">
              <a:defRPr/>
            </a:pPr>
            <a:r>
              <a:rPr lang="en-US" dirty="0">
                <a:latin typeface="Tahoma" charset="0"/>
                <a:ea typeface="ＭＳ Ｐゴシック" charset="0"/>
              </a:rPr>
              <a:t>Called </a:t>
            </a:r>
            <a:r>
              <a:rPr lang="en-US" i="1" dirty="0">
                <a:latin typeface="Tahoma" charset="0"/>
                <a:ea typeface="ＭＳ Ｐゴシック" charset="0"/>
              </a:rPr>
              <a:t>Trap-Assisted Gate-Induced Drain Leakage</a:t>
            </a:r>
          </a:p>
          <a:p>
            <a:pPr lvl="1">
              <a:defRPr/>
            </a:pPr>
            <a:r>
              <a:rPr lang="en-US" dirty="0">
                <a:latin typeface="Tahoma" charset="0"/>
                <a:ea typeface="ＭＳ Ｐゴシック" charset="0"/>
              </a:rPr>
              <a:t>This process appears to be a random </a:t>
            </a:r>
            <a:r>
              <a:rPr lang="en-US" dirty="0" smtClean="0">
                <a:latin typeface="Tahoma" charset="0"/>
                <a:ea typeface="ＭＳ Ｐゴシック" charset="0"/>
              </a:rPr>
              <a:t>process </a:t>
            </a:r>
            <a:r>
              <a:rPr lang="en-US" sz="1800" b="1" dirty="0" smtClean="0">
                <a:solidFill>
                  <a:srgbClr val="2C6123"/>
                </a:solidFill>
                <a:latin typeface="Tahoma" charset="0"/>
                <a:ea typeface="ＭＳ Ｐゴシック" charset="0"/>
              </a:rPr>
              <a:t>[Kim+ IEEE TED’11]</a:t>
            </a:r>
            <a:endParaRPr lang="en-US" sz="1800" b="1" dirty="0">
              <a:solidFill>
                <a:srgbClr val="2C6123"/>
              </a:solidFill>
              <a:latin typeface="Tahoma" charset="0"/>
              <a:ea typeface="ＭＳ Ｐゴシック" charset="0"/>
            </a:endParaRPr>
          </a:p>
          <a:p>
            <a:pPr lvl="2">
              <a:defRPr/>
            </a:pPr>
            <a:endParaRPr lang="en-US" dirty="0">
              <a:latin typeface="Tahoma" charset="0"/>
              <a:ea typeface="ＭＳ Ｐゴシック" charset="0"/>
            </a:endParaRPr>
          </a:p>
          <a:p>
            <a:pPr lvl="1">
              <a:defRPr/>
            </a:pPr>
            <a:r>
              <a:rPr lang="en-US" dirty="0" smtClean="0">
                <a:solidFill>
                  <a:srgbClr val="FF0000"/>
                </a:solidFill>
                <a:latin typeface="Tahoma" charset="0"/>
                <a:ea typeface="ＭＳ Ｐゴシック" charset="0"/>
              </a:rPr>
              <a:t>Worst-case </a:t>
            </a:r>
            <a:r>
              <a:rPr lang="en-US" dirty="0">
                <a:solidFill>
                  <a:srgbClr val="FF0000"/>
                </a:solidFill>
                <a:latin typeface="Tahoma" charset="0"/>
                <a:ea typeface="ＭＳ Ｐゴシック" charset="0"/>
              </a:rPr>
              <a:t>retention time depends on a random process </a:t>
            </a:r>
            <a:endParaRPr lang="en-US" dirty="0" smtClean="0">
              <a:solidFill>
                <a:srgbClr val="FF0000"/>
              </a:solidFill>
              <a:latin typeface="Tahoma" charset="0"/>
              <a:ea typeface="ＭＳ Ｐゴシック" charset="0"/>
            </a:endParaRPr>
          </a:p>
          <a:p>
            <a:pPr marL="671512" lvl="2" indent="0">
              <a:buFont typeface="Wingdings" charset="0"/>
              <a:buNone/>
              <a:defRPr/>
            </a:pPr>
            <a:r>
              <a:rPr lang="en-US" dirty="0" smtClean="0">
                <a:solidFill>
                  <a:srgbClr val="FF0000"/>
                </a:solidFill>
                <a:latin typeface="Tahoma" charset="0"/>
                <a:ea typeface="ＭＳ Ｐゴシック" charset="0"/>
                <a:sym typeface="Wingdings" charset="0"/>
              </a:rPr>
              <a:t> </a:t>
            </a:r>
            <a:r>
              <a:rPr lang="en-US" dirty="0">
                <a:solidFill>
                  <a:srgbClr val="FF0000"/>
                </a:solidFill>
                <a:latin typeface="Tahoma" charset="0"/>
                <a:ea typeface="ＭＳ Ｐゴシック" charset="0"/>
                <a:sym typeface="Wingdings" charset="0"/>
              </a:rPr>
              <a:t>need to find the worst case despite this</a:t>
            </a:r>
            <a:endParaRPr lang="en-US" dirty="0">
              <a:solidFill>
                <a:srgbClr val="FF0000"/>
              </a:solidFill>
              <a:latin typeface="Tahoma" charset="0"/>
              <a:ea typeface="ＭＳ Ｐゴシック" charset="0"/>
            </a:endParaRPr>
          </a:p>
        </p:txBody>
      </p:sp>
      <p:sp>
        <p:nvSpPr>
          <p:cNvPr id="22528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274AD25-8CC2-CA49-83CB-00EA7636A2EA}" type="slidenum">
              <a:rPr lang="en-US" sz="1600">
                <a:solidFill>
                  <a:srgbClr val="000000"/>
                </a:solidFill>
                <a:latin typeface="Garamond" charset="0"/>
              </a:rPr>
              <a:pPr eaLnBrk="1" hangingPunct="1"/>
              <a:t>30</a:t>
            </a:fld>
            <a:endParaRPr lang="en-US" sz="1600">
              <a:solidFill>
                <a:srgbClr val="000000"/>
              </a:solidFill>
              <a:latin typeface="Garamond" charset="0"/>
            </a:endParaRPr>
          </a:p>
        </p:txBody>
      </p:sp>
      <p:grpSp>
        <p:nvGrpSpPr>
          <p:cNvPr id="5" name="Group 4"/>
          <p:cNvGrpSpPr>
            <a:grpSpLocks/>
          </p:cNvGrpSpPr>
          <p:nvPr/>
        </p:nvGrpSpPr>
        <p:grpSpPr bwMode="auto">
          <a:xfrm>
            <a:off x="6669088" y="4141788"/>
            <a:ext cx="2474912" cy="2544762"/>
            <a:chOff x="6554938" y="2996952"/>
            <a:chExt cx="1696887" cy="2133600"/>
          </a:xfrm>
        </p:grpSpPr>
        <p:grpSp>
          <p:nvGrpSpPr>
            <p:cNvPr id="225285" name="Group 5"/>
            <p:cNvGrpSpPr>
              <a:grpSpLocks/>
            </p:cNvGrpSpPr>
            <p:nvPr/>
          </p:nvGrpSpPr>
          <p:grpSpPr bwMode="auto">
            <a:xfrm>
              <a:off x="6554938" y="2996952"/>
              <a:ext cx="1696887" cy="2133600"/>
              <a:chOff x="741513" y="3276600"/>
              <a:chExt cx="1696887" cy="2133600"/>
            </a:xfrm>
          </p:grpSpPr>
          <p:sp>
            <p:nvSpPr>
              <p:cNvPr id="225291" name="Freeform 4"/>
              <p:cNvSpPr>
                <a:spLocks/>
              </p:cNvSpPr>
              <p:nvPr/>
            </p:nvSpPr>
            <p:spPr bwMode="auto">
              <a:xfrm>
                <a:off x="1152525" y="4419600"/>
                <a:ext cx="838200" cy="228600"/>
              </a:xfrm>
              <a:custGeom>
                <a:avLst/>
                <a:gdLst>
                  <a:gd name="T0" fmla="*/ 0 w 624"/>
                  <a:gd name="T1" fmla="*/ 2147483647 h 144"/>
                  <a:gd name="T2" fmla="*/ 2147483647 w 624"/>
                  <a:gd name="T3" fmla="*/ 2147483647 h 144"/>
                  <a:gd name="T4" fmla="*/ 2147483647 w 624"/>
                  <a:gd name="T5" fmla="*/ 0 h 144"/>
                  <a:gd name="T6" fmla="*/ 2147483647 w 624"/>
                  <a:gd name="T7" fmla="*/ 0 h 144"/>
                  <a:gd name="T8" fmla="*/ 2147483647 w 624"/>
                  <a:gd name="T9" fmla="*/ 2147483647 h 144"/>
                  <a:gd name="T10" fmla="*/ 2147483647 w 624"/>
                  <a:gd name="T11" fmla="*/ 2147483647 h 144"/>
                  <a:gd name="T12" fmla="*/ 0 60000 65536"/>
                  <a:gd name="T13" fmla="*/ 0 60000 65536"/>
                  <a:gd name="T14" fmla="*/ 0 60000 65536"/>
                  <a:gd name="T15" fmla="*/ 0 60000 65536"/>
                  <a:gd name="T16" fmla="*/ 0 60000 65536"/>
                  <a:gd name="T17" fmla="*/ 0 60000 65536"/>
                  <a:gd name="T18" fmla="*/ 0 w 624"/>
                  <a:gd name="T19" fmla="*/ 0 h 144"/>
                  <a:gd name="T20" fmla="*/ 624 w 62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624" h="144">
                    <a:moveTo>
                      <a:pt x="0" y="144"/>
                    </a:moveTo>
                    <a:lnTo>
                      <a:pt x="144" y="144"/>
                    </a:lnTo>
                    <a:lnTo>
                      <a:pt x="144" y="0"/>
                    </a:lnTo>
                    <a:lnTo>
                      <a:pt x="432" y="0"/>
                    </a:lnTo>
                    <a:lnTo>
                      <a:pt x="432" y="144"/>
                    </a:lnTo>
                    <a:lnTo>
                      <a:pt x="624" y="144"/>
                    </a:lnTo>
                  </a:path>
                </a:pathLst>
              </a:cu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25292" name="Line 5"/>
              <p:cNvSpPr>
                <a:spLocks noChangeShapeType="1"/>
              </p:cNvSpPr>
              <p:nvPr/>
            </p:nvSpPr>
            <p:spPr bwMode="auto">
              <a:xfrm>
                <a:off x="1381125" y="4343400"/>
                <a:ext cx="30480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25293" name="Oval 6"/>
              <p:cNvSpPr>
                <a:spLocks noChangeArrowheads="1"/>
              </p:cNvSpPr>
              <p:nvPr/>
            </p:nvSpPr>
            <p:spPr bwMode="auto">
              <a:xfrm flipH="1">
                <a:off x="1457325" y="4191000"/>
                <a:ext cx="152400" cy="152400"/>
              </a:xfrm>
              <a:prstGeom prst="ellipse">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25294" name="Line 7"/>
              <p:cNvSpPr>
                <a:spLocks noChangeShapeType="1"/>
              </p:cNvSpPr>
              <p:nvPr/>
            </p:nvSpPr>
            <p:spPr bwMode="auto">
              <a:xfrm>
                <a:off x="1152525" y="3276600"/>
                <a:ext cx="0" cy="21336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25295" name="Line 8"/>
              <p:cNvSpPr>
                <a:spLocks noChangeShapeType="1"/>
              </p:cNvSpPr>
              <p:nvPr/>
            </p:nvSpPr>
            <p:spPr bwMode="auto">
              <a:xfrm>
                <a:off x="741513" y="3799594"/>
                <a:ext cx="1696887" cy="10406"/>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25296" name="Line 9"/>
              <p:cNvSpPr>
                <a:spLocks noChangeShapeType="1"/>
              </p:cNvSpPr>
              <p:nvPr/>
            </p:nvSpPr>
            <p:spPr bwMode="auto">
              <a:xfrm>
                <a:off x="1533525" y="3810000"/>
                <a:ext cx="0" cy="3810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grpSp>
        <p:sp>
          <p:nvSpPr>
            <p:cNvPr id="225286" name="Line 30"/>
            <p:cNvSpPr>
              <a:spLocks noChangeShapeType="1"/>
            </p:cNvSpPr>
            <p:nvPr/>
          </p:nvSpPr>
          <p:spPr bwMode="auto">
            <a:xfrm>
              <a:off x="7794625" y="4368552"/>
              <a:ext cx="1588" cy="1524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25287" name="Line 31"/>
            <p:cNvSpPr>
              <a:spLocks noChangeShapeType="1"/>
            </p:cNvSpPr>
            <p:nvPr/>
          </p:nvSpPr>
          <p:spPr bwMode="auto">
            <a:xfrm>
              <a:off x="7642225" y="4520952"/>
              <a:ext cx="30480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25288" name="Line 32"/>
            <p:cNvSpPr>
              <a:spLocks noChangeShapeType="1"/>
            </p:cNvSpPr>
            <p:nvPr/>
          </p:nvSpPr>
          <p:spPr bwMode="auto">
            <a:xfrm>
              <a:off x="7642225" y="4597152"/>
              <a:ext cx="30480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25289" name="Line 35"/>
            <p:cNvSpPr>
              <a:spLocks noChangeShapeType="1"/>
            </p:cNvSpPr>
            <p:nvPr/>
          </p:nvSpPr>
          <p:spPr bwMode="auto">
            <a:xfrm>
              <a:off x="7794625" y="4597152"/>
              <a:ext cx="0" cy="2286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25290" name="AutoShape 36"/>
            <p:cNvSpPr>
              <a:spLocks noChangeArrowheads="1"/>
            </p:cNvSpPr>
            <p:nvPr/>
          </p:nvSpPr>
          <p:spPr bwMode="auto">
            <a:xfrm flipV="1">
              <a:off x="7642225" y="4825752"/>
              <a:ext cx="304800" cy="228600"/>
            </a:xfrm>
            <a:prstGeom prst="triangle">
              <a:avLst>
                <a:gd name="adj" fmla="val 50000"/>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grpSp>
    </p:spTree>
    <p:extLst>
      <p:ext uri="{BB962C8B-B14F-4D97-AF65-F5344CB8AC3E}">
        <p14:creationId xmlns:p14="http://schemas.microsoft.com/office/powerpoint/2010/main" val="208940407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xit" presetSubtype="0" fill="hold" nodeType="withEffect">
                                  <p:stCondLst>
                                    <p:cond delay="0"/>
                                  </p:stCondLst>
                                  <p:childTnLst>
                                    <p:set>
                                      <p:cBhvr>
                                        <p:cTn id="30" dur="1" fill="hold">
                                          <p:stCondLst>
                                            <p:cond delay="0"/>
                                          </p:stCondLst>
                                        </p:cTn>
                                        <p:tgtEl>
                                          <p:spTgt spid="5"/>
                                        </p:tgtEl>
                                        <p:attrNameLst>
                                          <p:attrName>style.visibility</p:attrName>
                                        </p:attrNameLst>
                                      </p:cBhvr>
                                      <p:to>
                                        <p:strVal val="hidden"/>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smtClean="0"/>
              <a:t>Mitigation of Retention Issues </a:t>
            </a:r>
            <a:r>
              <a:rPr lang="en-US" sz="2600" b="1" dirty="0" smtClean="0"/>
              <a:t>[SIGMETRICS’14]</a:t>
            </a:r>
            <a:endParaRPr lang="en-US" sz="2600" b="1"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31</a:t>
            </a:fld>
            <a:endParaRPr lang="en-US" altLang="en-US">
              <a:solidFill>
                <a:srgbClr val="000000"/>
              </a:solidFill>
            </a:endParaRPr>
          </a:p>
        </p:txBody>
      </p:sp>
      <p:pic>
        <p:nvPicPr>
          <p:cNvPr id="6" name="Picture 5"/>
          <p:cNvPicPr>
            <a:picLocks noChangeAspect="1"/>
          </p:cNvPicPr>
          <p:nvPr/>
        </p:nvPicPr>
        <p:blipFill>
          <a:blip r:embed="rId2"/>
          <a:stretch>
            <a:fillRect/>
          </a:stretch>
        </p:blipFill>
        <p:spPr>
          <a:xfrm>
            <a:off x="-17187" y="1700808"/>
            <a:ext cx="9144000" cy="3744416"/>
          </a:xfrm>
          <a:prstGeom prst="rect">
            <a:avLst/>
          </a:prstGeom>
        </p:spPr>
      </p:pic>
    </p:spTree>
    <p:extLst>
      <p:ext uri="{BB962C8B-B14F-4D97-AF65-F5344CB8AC3E}">
        <p14:creationId xmlns:p14="http://schemas.microsoft.com/office/powerpoint/2010/main" val="241984119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TextBox 112"/>
          <p:cNvSpPr txBox="1"/>
          <p:nvPr/>
        </p:nvSpPr>
        <p:spPr>
          <a:xfrm>
            <a:off x="-24379" y="5718539"/>
            <a:ext cx="9187055" cy="1200329"/>
          </a:xfrm>
          <a:prstGeom prst="rect">
            <a:avLst/>
          </a:prstGeom>
          <a:noFill/>
        </p:spPr>
        <p:txBody>
          <a:bodyPr wrap="square" rtlCol="0">
            <a:spAutoFit/>
          </a:bodyPr>
          <a:lstStyle/>
          <a:p>
            <a:pPr algn="ctr" defTabSz="457200"/>
            <a:r>
              <a:rPr lang="en-US" sz="3600" b="1" dirty="0" smtClean="0">
                <a:solidFill>
                  <a:srgbClr val="FF0000"/>
                </a:solidFill>
                <a:latin typeface="Calibri"/>
              </a:rPr>
              <a:t>Optimize DRAM and mitigate errors online </a:t>
            </a:r>
          </a:p>
          <a:p>
            <a:pPr algn="ctr" defTabSz="457200"/>
            <a:r>
              <a:rPr lang="en-US" sz="3600" b="1" dirty="0" smtClean="0">
                <a:solidFill>
                  <a:srgbClr val="FF0000"/>
                </a:solidFill>
                <a:latin typeface="Calibri"/>
              </a:rPr>
              <a:t>without disturbing the system and applications</a:t>
            </a:r>
            <a:endParaRPr lang="en-US" sz="3600" b="1" dirty="0">
              <a:solidFill>
                <a:srgbClr val="FF0000"/>
              </a:solidFill>
              <a:latin typeface="Calibri"/>
            </a:endParaRPr>
          </a:p>
        </p:txBody>
      </p:sp>
      <p:pic>
        <p:nvPicPr>
          <p:cNvPr id="4" name="Picture 3"/>
          <p:cNvPicPr>
            <a:picLocks noChangeAspect="1"/>
          </p:cNvPicPr>
          <p:nvPr/>
        </p:nvPicPr>
        <p:blipFill>
          <a:blip r:embed="rId3"/>
          <a:stretch>
            <a:fillRect/>
          </a:stretch>
        </p:blipFill>
        <p:spPr>
          <a:xfrm>
            <a:off x="11959" y="1887638"/>
            <a:ext cx="2790112" cy="1890735"/>
          </a:xfrm>
          <a:prstGeom prst="rect">
            <a:avLst/>
          </a:prstGeom>
        </p:spPr>
      </p:pic>
      <p:sp>
        <p:nvSpPr>
          <p:cNvPr id="6" name="TextBox 5"/>
          <p:cNvSpPr txBox="1"/>
          <p:nvPr/>
        </p:nvSpPr>
        <p:spPr>
          <a:xfrm>
            <a:off x="14517" y="883373"/>
            <a:ext cx="3510822" cy="954107"/>
          </a:xfrm>
          <a:prstGeom prst="rect">
            <a:avLst/>
          </a:prstGeom>
          <a:ln w="76200" cmpd="sng">
            <a:solidFill>
              <a:srgbClr val="80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pPr algn="ctr" defTabSz="457200"/>
            <a:r>
              <a:rPr lang="en-US" sz="2800" b="1" dirty="0" smtClean="0">
                <a:solidFill>
                  <a:srgbClr val="000000"/>
                </a:solidFill>
                <a:latin typeface="Calibri"/>
              </a:rPr>
              <a:t>Initially protect DRAM </a:t>
            </a:r>
          </a:p>
          <a:p>
            <a:pPr algn="ctr" defTabSz="457200"/>
            <a:r>
              <a:rPr lang="en-US" sz="2800" b="1" dirty="0">
                <a:solidFill>
                  <a:srgbClr val="000000"/>
                </a:solidFill>
                <a:latin typeface="Calibri"/>
              </a:rPr>
              <a:t>w</a:t>
            </a:r>
            <a:r>
              <a:rPr lang="en-US" sz="2800" b="1" dirty="0" smtClean="0">
                <a:solidFill>
                  <a:srgbClr val="000000"/>
                </a:solidFill>
                <a:latin typeface="Calibri"/>
              </a:rPr>
              <a:t>ith ECC</a:t>
            </a:r>
          </a:p>
        </p:txBody>
      </p:sp>
      <p:sp>
        <p:nvSpPr>
          <p:cNvPr id="7" name="Oval 6"/>
          <p:cNvSpPr>
            <a:spLocks noChangeAspect="1"/>
          </p:cNvSpPr>
          <p:nvPr/>
        </p:nvSpPr>
        <p:spPr>
          <a:xfrm>
            <a:off x="2995618" y="1312874"/>
            <a:ext cx="731520" cy="731520"/>
          </a:xfrm>
          <a:prstGeom prst="ellipse">
            <a:avLst/>
          </a:prstGeom>
          <a:solidFill>
            <a:srgbClr val="800000"/>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457200"/>
            <a:r>
              <a:rPr lang="en-US" sz="4400" b="1" dirty="0" smtClean="0">
                <a:solidFill>
                  <a:prstClr val="white"/>
                </a:solidFill>
                <a:latin typeface="Calibri"/>
              </a:rPr>
              <a:t>1</a:t>
            </a:r>
            <a:endParaRPr lang="en-US" sz="4400" b="1" dirty="0">
              <a:solidFill>
                <a:prstClr val="white"/>
              </a:solidFill>
              <a:latin typeface="Calibri"/>
            </a:endParaRPr>
          </a:p>
        </p:txBody>
      </p:sp>
      <p:grpSp>
        <p:nvGrpSpPr>
          <p:cNvPr id="8" name="Group 7"/>
          <p:cNvGrpSpPr/>
          <p:nvPr/>
        </p:nvGrpSpPr>
        <p:grpSpPr>
          <a:xfrm>
            <a:off x="3621178" y="2059167"/>
            <a:ext cx="3273181" cy="2582606"/>
            <a:chOff x="428328" y="2110982"/>
            <a:chExt cx="3273181" cy="2582606"/>
          </a:xfrm>
        </p:grpSpPr>
        <p:cxnSp>
          <p:nvCxnSpPr>
            <p:cNvPr id="9" name="Straight Connector 8"/>
            <p:cNvCxnSpPr/>
            <p:nvPr/>
          </p:nvCxnSpPr>
          <p:spPr>
            <a:xfrm>
              <a:off x="3331890" y="2135878"/>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2704366" y="2129654"/>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2076842" y="2123430"/>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449881" y="4281301"/>
              <a:ext cx="325162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443673" y="3690373"/>
              <a:ext cx="325162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1449318" y="2117206"/>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a:off x="812657" y="2110982"/>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429848" y="2495297"/>
              <a:ext cx="325162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428328" y="3090309"/>
              <a:ext cx="3251628" cy="0"/>
            </a:xfrm>
            <a:prstGeom prst="line">
              <a:avLst/>
            </a:prstGeom>
          </p:spPr>
          <p:style>
            <a:lnRef idx="2">
              <a:schemeClr val="accent1"/>
            </a:lnRef>
            <a:fillRef idx="0">
              <a:schemeClr val="accent1"/>
            </a:fillRef>
            <a:effectRef idx="1">
              <a:schemeClr val="accent1"/>
            </a:effectRef>
            <a:fontRef idx="minor">
              <a:schemeClr val="tx1"/>
            </a:fontRef>
          </p:style>
        </p:cxnSp>
        <p:grpSp>
          <p:nvGrpSpPr>
            <p:cNvPr id="18" name="Group 17"/>
            <p:cNvGrpSpPr/>
            <p:nvPr/>
          </p:nvGrpSpPr>
          <p:grpSpPr>
            <a:xfrm>
              <a:off x="534160" y="2226069"/>
              <a:ext cx="3067764" cy="525790"/>
              <a:chOff x="534160" y="2226069"/>
              <a:chExt cx="3067764" cy="525790"/>
            </a:xfrm>
          </p:grpSpPr>
          <p:sp>
            <p:nvSpPr>
              <p:cNvPr id="37" name="Oval 36"/>
              <p:cNvSpPr/>
              <p:nvPr/>
            </p:nvSpPr>
            <p:spPr>
              <a:xfrm>
                <a:off x="534160"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38" name="Oval 37"/>
              <p:cNvSpPr/>
              <p:nvPr/>
            </p:nvSpPr>
            <p:spPr>
              <a:xfrm>
                <a:off x="1176697"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39" name="Oval 38"/>
              <p:cNvSpPr/>
              <p:nvPr/>
            </p:nvSpPr>
            <p:spPr>
              <a:xfrm>
                <a:off x="1800960"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40" name="Oval 39"/>
              <p:cNvSpPr/>
              <p:nvPr/>
            </p:nvSpPr>
            <p:spPr>
              <a:xfrm>
                <a:off x="2434360"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41" name="Oval 40"/>
              <p:cNvSpPr/>
              <p:nvPr/>
            </p:nvSpPr>
            <p:spPr>
              <a:xfrm>
                <a:off x="3058623"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grpSp>
          <p:nvGrpSpPr>
            <p:cNvPr id="19" name="Group 18"/>
            <p:cNvGrpSpPr/>
            <p:nvPr/>
          </p:nvGrpSpPr>
          <p:grpSpPr>
            <a:xfrm>
              <a:off x="541777" y="2821081"/>
              <a:ext cx="3058627" cy="525790"/>
              <a:chOff x="534160" y="2226069"/>
              <a:chExt cx="3058627" cy="525790"/>
            </a:xfrm>
          </p:grpSpPr>
          <p:sp>
            <p:nvSpPr>
              <p:cNvPr id="32" name="Oval 31"/>
              <p:cNvSpPr/>
              <p:nvPr/>
            </p:nvSpPr>
            <p:spPr>
              <a:xfrm>
                <a:off x="534160"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33" name="Oval 32"/>
              <p:cNvSpPr/>
              <p:nvPr/>
            </p:nvSpPr>
            <p:spPr>
              <a:xfrm>
                <a:off x="1167560"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34" name="Oval 33"/>
              <p:cNvSpPr/>
              <p:nvPr/>
            </p:nvSpPr>
            <p:spPr>
              <a:xfrm>
                <a:off x="1800960"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35" name="Oval 34"/>
              <p:cNvSpPr/>
              <p:nvPr/>
            </p:nvSpPr>
            <p:spPr>
              <a:xfrm>
                <a:off x="2425223"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36" name="Oval 35"/>
              <p:cNvSpPr/>
              <p:nvPr/>
            </p:nvSpPr>
            <p:spPr>
              <a:xfrm>
                <a:off x="3049486"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grpSp>
          <p:nvGrpSpPr>
            <p:cNvPr id="20" name="Group 19"/>
            <p:cNvGrpSpPr/>
            <p:nvPr/>
          </p:nvGrpSpPr>
          <p:grpSpPr>
            <a:xfrm>
              <a:off x="538848" y="3430281"/>
              <a:ext cx="3067764" cy="525790"/>
              <a:chOff x="543297" y="2226069"/>
              <a:chExt cx="3067764" cy="525790"/>
            </a:xfrm>
          </p:grpSpPr>
          <p:sp>
            <p:nvSpPr>
              <p:cNvPr id="27" name="Oval 26"/>
              <p:cNvSpPr/>
              <p:nvPr/>
            </p:nvSpPr>
            <p:spPr>
              <a:xfrm>
                <a:off x="543297"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28" name="Oval 27"/>
              <p:cNvSpPr/>
              <p:nvPr/>
            </p:nvSpPr>
            <p:spPr>
              <a:xfrm>
                <a:off x="1176697"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29" name="Oval 28"/>
              <p:cNvSpPr/>
              <p:nvPr/>
            </p:nvSpPr>
            <p:spPr>
              <a:xfrm>
                <a:off x="1810097"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30" name="Oval 29"/>
              <p:cNvSpPr/>
              <p:nvPr/>
            </p:nvSpPr>
            <p:spPr>
              <a:xfrm>
                <a:off x="2434360"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31" name="Oval 30"/>
              <p:cNvSpPr/>
              <p:nvPr/>
            </p:nvSpPr>
            <p:spPr>
              <a:xfrm>
                <a:off x="3067760"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grpSp>
          <p:nvGrpSpPr>
            <p:cNvPr id="21" name="Group 20"/>
            <p:cNvGrpSpPr/>
            <p:nvPr/>
          </p:nvGrpSpPr>
          <p:grpSpPr>
            <a:xfrm>
              <a:off x="535919" y="4030345"/>
              <a:ext cx="3067764" cy="525790"/>
              <a:chOff x="543297" y="2226069"/>
              <a:chExt cx="3067764" cy="525790"/>
            </a:xfrm>
          </p:grpSpPr>
          <p:sp>
            <p:nvSpPr>
              <p:cNvPr id="22" name="Oval 21"/>
              <p:cNvSpPr/>
              <p:nvPr/>
            </p:nvSpPr>
            <p:spPr>
              <a:xfrm>
                <a:off x="543297"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23" name="Oval 22"/>
              <p:cNvSpPr/>
              <p:nvPr/>
            </p:nvSpPr>
            <p:spPr>
              <a:xfrm>
                <a:off x="1185834"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24" name="Oval 23"/>
              <p:cNvSpPr/>
              <p:nvPr/>
            </p:nvSpPr>
            <p:spPr>
              <a:xfrm>
                <a:off x="1810097"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25" name="Oval 24"/>
              <p:cNvSpPr/>
              <p:nvPr/>
            </p:nvSpPr>
            <p:spPr>
              <a:xfrm>
                <a:off x="2443497"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26" name="Oval 25"/>
              <p:cNvSpPr/>
              <p:nvPr/>
            </p:nvSpPr>
            <p:spPr>
              <a:xfrm>
                <a:off x="3067760"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grpSp>
      <p:sp>
        <p:nvSpPr>
          <p:cNvPr id="42" name="Lightning Bolt 41"/>
          <p:cNvSpPr/>
          <p:nvPr/>
        </p:nvSpPr>
        <p:spPr>
          <a:xfrm>
            <a:off x="5084308" y="2254620"/>
            <a:ext cx="330080" cy="367463"/>
          </a:xfrm>
          <a:prstGeom prst="lightningBol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43" name="Lightning Bolt 42"/>
          <p:cNvSpPr/>
          <p:nvPr/>
        </p:nvSpPr>
        <p:spPr>
          <a:xfrm>
            <a:off x="5730147" y="2254620"/>
            <a:ext cx="330080" cy="367463"/>
          </a:xfrm>
          <a:prstGeom prst="lightningBol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44" name="Lightning Bolt 43"/>
          <p:cNvSpPr/>
          <p:nvPr/>
        </p:nvSpPr>
        <p:spPr>
          <a:xfrm>
            <a:off x="5710323" y="2837500"/>
            <a:ext cx="330080" cy="367463"/>
          </a:xfrm>
          <a:prstGeom prst="lightningBol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45" name="TextBox 44"/>
          <p:cNvSpPr txBox="1"/>
          <p:nvPr/>
        </p:nvSpPr>
        <p:spPr>
          <a:xfrm>
            <a:off x="4359487" y="863581"/>
            <a:ext cx="2574393" cy="954107"/>
          </a:xfrm>
          <a:prstGeom prst="rect">
            <a:avLst/>
          </a:prstGeom>
          <a:ln w="76200" cmpd="sng">
            <a:solidFill>
              <a:srgbClr val="80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pPr algn="ctr" defTabSz="457200"/>
            <a:r>
              <a:rPr lang="en-US" sz="2800" b="1" dirty="0" smtClean="0">
                <a:solidFill>
                  <a:srgbClr val="000000"/>
                </a:solidFill>
                <a:latin typeface="Calibri"/>
              </a:rPr>
              <a:t>Periodically test</a:t>
            </a:r>
          </a:p>
          <a:p>
            <a:pPr algn="ctr" defTabSz="457200"/>
            <a:r>
              <a:rPr lang="en-US" sz="2800" b="1" dirty="0" smtClean="0">
                <a:solidFill>
                  <a:srgbClr val="000000"/>
                </a:solidFill>
                <a:latin typeface="Calibri"/>
              </a:rPr>
              <a:t> parts of DRAM</a:t>
            </a:r>
          </a:p>
        </p:txBody>
      </p:sp>
      <p:sp>
        <p:nvSpPr>
          <p:cNvPr id="46" name="Oval 45"/>
          <p:cNvSpPr>
            <a:spLocks noChangeAspect="1"/>
          </p:cNvSpPr>
          <p:nvPr/>
        </p:nvSpPr>
        <p:spPr>
          <a:xfrm>
            <a:off x="6872362" y="1293082"/>
            <a:ext cx="731520" cy="731520"/>
          </a:xfrm>
          <a:prstGeom prst="ellipse">
            <a:avLst/>
          </a:prstGeom>
          <a:solidFill>
            <a:srgbClr val="800000"/>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457200"/>
            <a:r>
              <a:rPr lang="en-US" sz="4400" b="1" dirty="0">
                <a:solidFill>
                  <a:prstClr val="white"/>
                </a:solidFill>
                <a:latin typeface="Calibri"/>
              </a:rPr>
              <a:t>2</a:t>
            </a:r>
          </a:p>
        </p:txBody>
      </p:sp>
      <p:grpSp>
        <p:nvGrpSpPr>
          <p:cNvPr id="70" name="Group 69"/>
          <p:cNvGrpSpPr/>
          <p:nvPr/>
        </p:nvGrpSpPr>
        <p:grpSpPr>
          <a:xfrm>
            <a:off x="6832259" y="2062634"/>
            <a:ext cx="2060493" cy="2570158"/>
            <a:chOff x="2912465" y="3911935"/>
            <a:chExt cx="2060493" cy="2570158"/>
          </a:xfrm>
          <a:solidFill>
            <a:srgbClr val="7F7F7F"/>
          </a:solidFill>
        </p:grpSpPr>
        <p:cxnSp>
          <p:nvCxnSpPr>
            <p:cNvPr id="71" name="Straight Connector 70"/>
            <p:cNvCxnSpPr/>
            <p:nvPr/>
          </p:nvCxnSpPr>
          <p:spPr>
            <a:xfrm>
              <a:off x="4560979" y="3924383"/>
              <a:ext cx="0" cy="2557710"/>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2" name="Straight Connector 71"/>
            <p:cNvCxnSpPr/>
            <p:nvPr/>
          </p:nvCxnSpPr>
          <p:spPr>
            <a:xfrm flipV="1">
              <a:off x="2934018" y="6069693"/>
              <a:ext cx="2038940" cy="12561"/>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3" name="Straight Connector 72"/>
            <p:cNvCxnSpPr/>
            <p:nvPr/>
          </p:nvCxnSpPr>
          <p:spPr>
            <a:xfrm flipV="1">
              <a:off x="2927810" y="5488552"/>
              <a:ext cx="2045148" cy="2774"/>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4" name="Straight Connector 73"/>
            <p:cNvCxnSpPr/>
            <p:nvPr/>
          </p:nvCxnSpPr>
          <p:spPr>
            <a:xfrm>
              <a:off x="3933455" y="3918159"/>
              <a:ext cx="0" cy="2557710"/>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5" name="Straight Connector 74"/>
            <p:cNvCxnSpPr/>
            <p:nvPr/>
          </p:nvCxnSpPr>
          <p:spPr>
            <a:xfrm>
              <a:off x="3296794" y="3911935"/>
              <a:ext cx="0" cy="2557710"/>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6" name="Straight Connector 75"/>
            <p:cNvCxnSpPr/>
            <p:nvPr/>
          </p:nvCxnSpPr>
          <p:spPr>
            <a:xfrm>
              <a:off x="2913985" y="4296250"/>
              <a:ext cx="2058973" cy="8497"/>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7" name="Straight Connector 76"/>
            <p:cNvCxnSpPr/>
            <p:nvPr/>
          </p:nvCxnSpPr>
          <p:spPr>
            <a:xfrm flipV="1">
              <a:off x="2912465" y="4885888"/>
              <a:ext cx="2060493" cy="5374"/>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78" name="Oval 77"/>
            <p:cNvSpPr/>
            <p:nvPr/>
          </p:nvSpPr>
          <p:spPr>
            <a:xfrm>
              <a:off x="3018297" y="403323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79" name="Oval 78"/>
            <p:cNvSpPr/>
            <p:nvPr/>
          </p:nvSpPr>
          <p:spPr>
            <a:xfrm>
              <a:off x="3660834" y="4031678"/>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80" name="Oval 79"/>
            <p:cNvSpPr/>
            <p:nvPr/>
          </p:nvSpPr>
          <p:spPr>
            <a:xfrm>
              <a:off x="4285097" y="4030126"/>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81" name="Oval 80"/>
            <p:cNvSpPr/>
            <p:nvPr/>
          </p:nvSpPr>
          <p:spPr>
            <a:xfrm>
              <a:off x="3025914" y="4628242"/>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82" name="Oval 81"/>
            <p:cNvSpPr/>
            <p:nvPr/>
          </p:nvSpPr>
          <p:spPr>
            <a:xfrm>
              <a:off x="3659314" y="462669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83" name="Oval 82"/>
            <p:cNvSpPr/>
            <p:nvPr/>
          </p:nvSpPr>
          <p:spPr>
            <a:xfrm>
              <a:off x="4292714" y="4625138"/>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84" name="Oval 83"/>
            <p:cNvSpPr/>
            <p:nvPr/>
          </p:nvSpPr>
          <p:spPr>
            <a:xfrm>
              <a:off x="3022985" y="5237442"/>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85" name="Oval 84"/>
            <p:cNvSpPr/>
            <p:nvPr/>
          </p:nvSpPr>
          <p:spPr>
            <a:xfrm>
              <a:off x="3656385" y="523589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86" name="Oval 85"/>
            <p:cNvSpPr/>
            <p:nvPr/>
          </p:nvSpPr>
          <p:spPr>
            <a:xfrm>
              <a:off x="4289785" y="5234338"/>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87" name="Oval 86"/>
            <p:cNvSpPr/>
            <p:nvPr/>
          </p:nvSpPr>
          <p:spPr>
            <a:xfrm>
              <a:off x="3020056" y="5837506"/>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88" name="Oval 87"/>
            <p:cNvSpPr/>
            <p:nvPr/>
          </p:nvSpPr>
          <p:spPr>
            <a:xfrm>
              <a:off x="3662593" y="5835954"/>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89" name="Oval 88"/>
            <p:cNvSpPr/>
            <p:nvPr/>
          </p:nvSpPr>
          <p:spPr>
            <a:xfrm>
              <a:off x="4286856" y="5834402"/>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sp>
        <p:nvSpPr>
          <p:cNvPr id="98" name="TextBox 97"/>
          <p:cNvSpPr txBox="1"/>
          <p:nvPr/>
        </p:nvSpPr>
        <p:spPr>
          <a:xfrm>
            <a:off x="7276450" y="2690470"/>
            <a:ext cx="1374520" cy="1015663"/>
          </a:xfrm>
          <a:prstGeom prst="rect">
            <a:avLst/>
          </a:prstGeom>
          <a:noFill/>
          <a:scene3d>
            <a:camera prst="orthographicFront">
              <a:rot lat="0" lon="0" rev="18900000"/>
            </a:camera>
            <a:lightRig rig="threePt" dir="t"/>
          </a:scene3d>
        </p:spPr>
        <p:txBody>
          <a:bodyPr wrap="none" rtlCol="0">
            <a:spAutoFit/>
          </a:bodyPr>
          <a:lstStyle/>
          <a:p>
            <a:pPr defTabSz="457200"/>
            <a:r>
              <a:rPr lang="en-US" sz="6000" b="1" dirty="0" smtClean="0">
                <a:solidFill>
                  <a:prstClr val="black"/>
                </a:solidFill>
                <a:latin typeface="Calibri"/>
              </a:rPr>
              <a:t>ECC</a:t>
            </a:r>
            <a:endParaRPr lang="en-US" sz="6000" b="1" dirty="0">
              <a:solidFill>
                <a:prstClr val="black"/>
              </a:solidFill>
              <a:latin typeface="Calibri"/>
            </a:endParaRPr>
          </a:p>
        </p:txBody>
      </p:sp>
      <p:grpSp>
        <p:nvGrpSpPr>
          <p:cNvPr id="100" name="Group 99"/>
          <p:cNvGrpSpPr/>
          <p:nvPr/>
        </p:nvGrpSpPr>
        <p:grpSpPr>
          <a:xfrm>
            <a:off x="2583355" y="2066276"/>
            <a:ext cx="4348647" cy="1399650"/>
            <a:chOff x="2561827" y="2066276"/>
            <a:chExt cx="4348647" cy="1399650"/>
          </a:xfrm>
        </p:grpSpPr>
        <p:sp>
          <p:nvSpPr>
            <p:cNvPr id="90" name="Rectangle 89"/>
            <p:cNvSpPr/>
            <p:nvPr/>
          </p:nvSpPr>
          <p:spPr>
            <a:xfrm>
              <a:off x="3552113" y="2066278"/>
              <a:ext cx="3358361" cy="667236"/>
            </a:xfrm>
            <a:prstGeom prst="rect">
              <a:avLst/>
            </a:prstGeom>
            <a:solidFill>
              <a:srgbClr val="FFFFFF">
                <a:alpha val="50000"/>
              </a:srgbClr>
            </a:solidFill>
            <a:ln w="5715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91" name="TextBox 90"/>
            <p:cNvSpPr txBox="1"/>
            <p:nvPr/>
          </p:nvSpPr>
          <p:spPr>
            <a:xfrm>
              <a:off x="2561827" y="2819595"/>
              <a:ext cx="989874" cy="646331"/>
            </a:xfrm>
            <a:prstGeom prst="rect">
              <a:avLst/>
            </a:prstGeom>
            <a:noFill/>
          </p:spPr>
          <p:txBody>
            <a:bodyPr wrap="none" rtlCol="0">
              <a:spAutoFit/>
            </a:bodyPr>
            <a:lstStyle/>
            <a:p>
              <a:pPr defTabSz="457200"/>
              <a:r>
                <a:rPr lang="en-US" sz="3600" b="1" dirty="0" smtClean="0">
                  <a:solidFill>
                    <a:prstClr val="black"/>
                  </a:solidFill>
                  <a:latin typeface="Calibri"/>
                </a:rPr>
                <a:t>Test</a:t>
              </a:r>
              <a:endParaRPr lang="en-US" sz="3600" b="1" dirty="0">
                <a:solidFill>
                  <a:prstClr val="black"/>
                </a:solidFill>
                <a:latin typeface="Calibri"/>
              </a:endParaRPr>
            </a:p>
          </p:txBody>
        </p:sp>
        <p:cxnSp>
          <p:nvCxnSpPr>
            <p:cNvPr id="93" name="Straight Arrow Connector 92"/>
            <p:cNvCxnSpPr>
              <a:endCxn id="90" idx="1"/>
            </p:cNvCxnSpPr>
            <p:nvPr/>
          </p:nvCxnSpPr>
          <p:spPr>
            <a:xfrm flipV="1">
              <a:off x="3056970" y="2399896"/>
              <a:ext cx="495143" cy="613428"/>
            </a:xfrm>
            <a:prstGeom prst="straightConnector1">
              <a:avLst/>
            </a:prstGeom>
            <a:ln w="762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99" name="&quot;No&quot; Symbol 98"/>
            <p:cNvSpPr>
              <a:spLocks noChangeAspect="1"/>
            </p:cNvSpPr>
            <p:nvPr/>
          </p:nvSpPr>
          <p:spPr>
            <a:xfrm>
              <a:off x="4951430" y="2066276"/>
              <a:ext cx="640080" cy="640080"/>
            </a:xfrm>
            <a:prstGeom prst="noSmoking">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black"/>
                </a:solidFill>
                <a:latin typeface="Calibri"/>
              </a:endParaRPr>
            </a:p>
          </p:txBody>
        </p:sp>
      </p:grpSp>
      <p:grpSp>
        <p:nvGrpSpPr>
          <p:cNvPr id="101" name="Group 100"/>
          <p:cNvGrpSpPr/>
          <p:nvPr/>
        </p:nvGrpSpPr>
        <p:grpSpPr>
          <a:xfrm>
            <a:off x="2585059" y="2670680"/>
            <a:ext cx="4348647" cy="1399650"/>
            <a:chOff x="2561827" y="2066276"/>
            <a:chExt cx="4348647" cy="1399650"/>
          </a:xfrm>
        </p:grpSpPr>
        <p:sp>
          <p:nvSpPr>
            <p:cNvPr id="102" name="Rectangle 101"/>
            <p:cNvSpPr/>
            <p:nvPr/>
          </p:nvSpPr>
          <p:spPr>
            <a:xfrm>
              <a:off x="3552113" y="2066278"/>
              <a:ext cx="3358361" cy="667236"/>
            </a:xfrm>
            <a:prstGeom prst="rect">
              <a:avLst/>
            </a:prstGeom>
            <a:solidFill>
              <a:srgbClr val="FFFFFF">
                <a:alpha val="50000"/>
              </a:srgbClr>
            </a:solidFill>
            <a:ln w="5715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03" name="TextBox 102"/>
            <p:cNvSpPr txBox="1"/>
            <p:nvPr/>
          </p:nvSpPr>
          <p:spPr>
            <a:xfrm>
              <a:off x="2561827" y="2819595"/>
              <a:ext cx="989874" cy="646331"/>
            </a:xfrm>
            <a:prstGeom prst="rect">
              <a:avLst/>
            </a:prstGeom>
            <a:noFill/>
          </p:spPr>
          <p:txBody>
            <a:bodyPr wrap="none" rtlCol="0">
              <a:spAutoFit/>
            </a:bodyPr>
            <a:lstStyle/>
            <a:p>
              <a:pPr defTabSz="457200"/>
              <a:r>
                <a:rPr lang="en-US" sz="3600" b="1" dirty="0" smtClean="0">
                  <a:solidFill>
                    <a:prstClr val="black"/>
                  </a:solidFill>
                  <a:latin typeface="Calibri"/>
                </a:rPr>
                <a:t>Test</a:t>
              </a:r>
              <a:endParaRPr lang="en-US" sz="3600" b="1" dirty="0">
                <a:solidFill>
                  <a:prstClr val="black"/>
                </a:solidFill>
                <a:latin typeface="Calibri"/>
              </a:endParaRPr>
            </a:p>
          </p:txBody>
        </p:sp>
        <p:cxnSp>
          <p:nvCxnSpPr>
            <p:cNvPr id="104" name="Straight Arrow Connector 103"/>
            <p:cNvCxnSpPr>
              <a:endCxn id="102" idx="1"/>
            </p:cNvCxnSpPr>
            <p:nvPr/>
          </p:nvCxnSpPr>
          <p:spPr>
            <a:xfrm flipV="1">
              <a:off x="3056970" y="2399896"/>
              <a:ext cx="495143" cy="613428"/>
            </a:xfrm>
            <a:prstGeom prst="straightConnector1">
              <a:avLst/>
            </a:prstGeom>
            <a:ln w="762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05" name="&quot;No&quot; Symbol 104"/>
            <p:cNvSpPr>
              <a:spLocks noChangeAspect="1"/>
            </p:cNvSpPr>
            <p:nvPr/>
          </p:nvSpPr>
          <p:spPr>
            <a:xfrm>
              <a:off x="4951430" y="2066276"/>
              <a:ext cx="640080" cy="640080"/>
            </a:xfrm>
            <a:prstGeom prst="noSmoking">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black"/>
                </a:solidFill>
                <a:latin typeface="Calibri"/>
              </a:endParaRPr>
            </a:p>
          </p:txBody>
        </p:sp>
      </p:grpSp>
      <p:grpSp>
        <p:nvGrpSpPr>
          <p:cNvPr id="106" name="Group 105"/>
          <p:cNvGrpSpPr/>
          <p:nvPr/>
        </p:nvGrpSpPr>
        <p:grpSpPr>
          <a:xfrm>
            <a:off x="2586763" y="3275084"/>
            <a:ext cx="4348647" cy="1399650"/>
            <a:chOff x="2561827" y="2066276"/>
            <a:chExt cx="4348647" cy="1399650"/>
          </a:xfrm>
        </p:grpSpPr>
        <p:sp>
          <p:nvSpPr>
            <p:cNvPr id="107" name="Rectangle 106"/>
            <p:cNvSpPr/>
            <p:nvPr/>
          </p:nvSpPr>
          <p:spPr>
            <a:xfrm>
              <a:off x="3552113" y="2066278"/>
              <a:ext cx="3358361" cy="667236"/>
            </a:xfrm>
            <a:prstGeom prst="rect">
              <a:avLst/>
            </a:prstGeom>
            <a:solidFill>
              <a:srgbClr val="FFFFFF">
                <a:alpha val="50000"/>
              </a:srgbClr>
            </a:solidFill>
            <a:ln w="5715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08" name="TextBox 107"/>
            <p:cNvSpPr txBox="1"/>
            <p:nvPr/>
          </p:nvSpPr>
          <p:spPr>
            <a:xfrm>
              <a:off x="2561827" y="2819595"/>
              <a:ext cx="989874" cy="646331"/>
            </a:xfrm>
            <a:prstGeom prst="rect">
              <a:avLst/>
            </a:prstGeom>
            <a:noFill/>
          </p:spPr>
          <p:txBody>
            <a:bodyPr wrap="none" rtlCol="0">
              <a:spAutoFit/>
            </a:bodyPr>
            <a:lstStyle/>
            <a:p>
              <a:pPr defTabSz="457200"/>
              <a:r>
                <a:rPr lang="en-US" sz="3600" b="1" dirty="0" smtClean="0">
                  <a:solidFill>
                    <a:prstClr val="black"/>
                  </a:solidFill>
                  <a:latin typeface="Calibri"/>
                </a:rPr>
                <a:t>Test</a:t>
              </a:r>
              <a:endParaRPr lang="en-US" sz="3600" b="1" dirty="0">
                <a:solidFill>
                  <a:prstClr val="black"/>
                </a:solidFill>
                <a:latin typeface="Calibri"/>
              </a:endParaRPr>
            </a:p>
          </p:txBody>
        </p:sp>
        <p:cxnSp>
          <p:nvCxnSpPr>
            <p:cNvPr id="109" name="Straight Arrow Connector 108"/>
            <p:cNvCxnSpPr>
              <a:endCxn id="107" idx="1"/>
            </p:cNvCxnSpPr>
            <p:nvPr/>
          </p:nvCxnSpPr>
          <p:spPr>
            <a:xfrm flipV="1">
              <a:off x="3056970" y="2399896"/>
              <a:ext cx="495143" cy="613428"/>
            </a:xfrm>
            <a:prstGeom prst="straightConnector1">
              <a:avLst/>
            </a:prstGeom>
            <a:ln w="762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10" name="&quot;No&quot; Symbol 109"/>
            <p:cNvSpPr>
              <a:spLocks noChangeAspect="1"/>
            </p:cNvSpPr>
            <p:nvPr/>
          </p:nvSpPr>
          <p:spPr>
            <a:xfrm>
              <a:off x="4951430" y="2066276"/>
              <a:ext cx="640080" cy="640080"/>
            </a:xfrm>
            <a:prstGeom prst="noSmoking">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black"/>
                </a:solidFill>
                <a:latin typeface="Calibri"/>
              </a:endParaRPr>
            </a:p>
          </p:txBody>
        </p:sp>
      </p:grpSp>
      <p:sp>
        <p:nvSpPr>
          <p:cNvPr id="111" name="TextBox 110"/>
          <p:cNvSpPr txBox="1"/>
          <p:nvPr/>
        </p:nvSpPr>
        <p:spPr>
          <a:xfrm>
            <a:off x="4780784" y="4702165"/>
            <a:ext cx="3629695" cy="954107"/>
          </a:xfrm>
          <a:prstGeom prst="rect">
            <a:avLst/>
          </a:prstGeom>
          <a:ln w="76200" cmpd="sng">
            <a:solidFill>
              <a:srgbClr val="80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pPr algn="ctr" defTabSz="457200"/>
            <a:r>
              <a:rPr lang="en-US" sz="2800" b="1" dirty="0" smtClean="0">
                <a:solidFill>
                  <a:srgbClr val="000000"/>
                </a:solidFill>
                <a:latin typeface="Calibri"/>
              </a:rPr>
              <a:t>Adjust refresh rate and</a:t>
            </a:r>
          </a:p>
          <a:p>
            <a:pPr algn="ctr" defTabSz="457200"/>
            <a:r>
              <a:rPr lang="en-US" sz="2800" b="1" dirty="0" smtClean="0">
                <a:solidFill>
                  <a:srgbClr val="000000"/>
                </a:solidFill>
                <a:latin typeface="Calibri"/>
              </a:rPr>
              <a:t>reduce ECC</a:t>
            </a:r>
          </a:p>
        </p:txBody>
      </p:sp>
      <p:sp>
        <p:nvSpPr>
          <p:cNvPr id="112" name="Oval 111"/>
          <p:cNvSpPr>
            <a:spLocks noChangeAspect="1"/>
          </p:cNvSpPr>
          <p:nvPr/>
        </p:nvSpPr>
        <p:spPr>
          <a:xfrm>
            <a:off x="7821298" y="5131666"/>
            <a:ext cx="731520" cy="731520"/>
          </a:xfrm>
          <a:prstGeom prst="ellipse">
            <a:avLst/>
          </a:prstGeom>
          <a:solidFill>
            <a:srgbClr val="800000"/>
          </a:solidFill>
          <a:ln/>
        </p:spPr>
        <p:style>
          <a:lnRef idx="0">
            <a:schemeClr val="accent2"/>
          </a:lnRef>
          <a:fillRef idx="3">
            <a:schemeClr val="accent2"/>
          </a:fillRef>
          <a:effectRef idx="3">
            <a:schemeClr val="accent2"/>
          </a:effectRef>
          <a:fontRef idx="minor">
            <a:schemeClr val="lt1"/>
          </a:fontRef>
        </p:style>
        <p:txBody>
          <a:bodyPr rtlCol="0" anchor="ctr"/>
          <a:lstStyle/>
          <a:p>
            <a:pPr algn="ctr" defTabSz="457200"/>
            <a:r>
              <a:rPr lang="en-US" sz="4400" b="1" dirty="0" smtClean="0">
                <a:solidFill>
                  <a:prstClr val="white"/>
                </a:solidFill>
                <a:latin typeface="Calibri"/>
              </a:rPr>
              <a:t>3</a:t>
            </a:r>
            <a:endParaRPr lang="en-US" sz="4400" b="1" dirty="0">
              <a:solidFill>
                <a:prstClr val="white"/>
              </a:solidFill>
              <a:latin typeface="Calibri"/>
            </a:endParaRPr>
          </a:p>
        </p:txBody>
      </p:sp>
      <p:grpSp>
        <p:nvGrpSpPr>
          <p:cNvPr id="114" name="Group 113"/>
          <p:cNvGrpSpPr/>
          <p:nvPr/>
        </p:nvGrpSpPr>
        <p:grpSpPr>
          <a:xfrm>
            <a:off x="6830554" y="2060898"/>
            <a:ext cx="1436182" cy="2563934"/>
            <a:chOff x="2912465" y="3911935"/>
            <a:chExt cx="1436182" cy="2563934"/>
          </a:xfrm>
          <a:solidFill>
            <a:schemeClr val="bg1">
              <a:lumMod val="50000"/>
            </a:schemeClr>
          </a:solidFill>
        </p:grpSpPr>
        <p:cxnSp>
          <p:nvCxnSpPr>
            <p:cNvPr id="115" name="Straight Connector 114"/>
            <p:cNvCxnSpPr/>
            <p:nvPr/>
          </p:nvCxnSpPr>
          <p:spPr>
            <a:xfrm flipV="1">
              <a:off x="2934018" y="6069693"/>
              <a:ext cx="1414629" cy="12562"/>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16" name="Straight Connector 115"/>
            <p:cNvCxnSpPr/>
            <p:nvPr/>
          </p:nvCxnSpPr>
          <p:spPr>
            <a:xfrm flipV="1">
              <a:off x="2927810" y="5488552"/>
              <a:ext cx="1420837" cy="2774"/>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17" name="Straight Connector 116"/>
            <p:cNvCxnSpPr/>
            <p:nvPr/>
          </p:nvCxnSpPr>
          <p:spPr>
            <a:xfrm>
              <a:off x="3933455" y="3918159"/>
              <a:ext cx="0" cy="2557710"/>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18" name="Straight Connector 117"/>
            <p:cNvCxnSpPr/>
            <p:nvPr/>
          </p:nvCxnSpPr>
          <p:spPr>
            <a:xfrm>
              <a:off x="3296794" y="3911935"/>
              <a:ext cx="0" cy="2557710"/>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19" name="Straight Connector 118"/>
            <p:cNvCxnSpPr/>
            <p:nvPr/>
          </p:nvCxnSpPr>
          <p:spPr>
            <a:xfrm flipV="1">
              <a:off x="2913985" y="4283223"/>
              <a:ext cx="1413134" cy="13027"/>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20" name="Straight Connector 119"/>
            <p:cNvCxnSpPr/>
            <p:nvPr/>
          </p:nvCxnSpPr>
          <p:spPr>
            <a:xfrm flipV="1">
              <a:off x="2912465" y="4885888"/>
              <a:ext cx="1436182" cy="5374"/>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121" name="Oval 120"/>
            <p:cNvSpPr/>
            <p:nvPr/>
          </p:nvSpPr>
          <p:spPr>
            <a:xfrm>
              <a:off x="3018297" y="403323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22" name="Oval 121"/>
            <p:cNvSpPr/>
            <p:nvPr/>
          </p:nvSpPr>
          <p:spPr>
            <a:xfrm>
              <a:off x="3660834" y="4031678"/>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23" name="Oval 122"/>
            <p:cNvSpPr/>
            <p:nvPr/>
          </p:nvSpPr>
          <p:spPr>
            <a:xfrm>
              <a:off x="3025914" y="4628242"/>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24" name="Oval 123"/>
            <p:cNvSpPr/>
            <p:nvPr/>
          </p:nvSpPr>
          <p:spPr>
            <a:xfrm>
              <a:off x="3659314" y="462669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25" name="Oval 124"/>
            <p:cNvSpPr/>
            <p:nvPr/>
          </p:nvSpPr>
          <p:spPr>
            <a:xfrm>
              <a:off x="3022985" y="5237442"/>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26" name="Oval 125"/>
            <p:cNvSpPr/>
            <p:nvPr/>
          </p:nvSpPr>
          <p:spPr>
            <a:xfrm>
              <a:off x="3656385" y="523589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27" name="Oval 126"/>
            <p:cNvSpPr/>
            <p:nvPr/>
          </p:nvSpPr>
          <p:spPr>
            <a:xfrm>
              <a:off x="3020056" y="5837506"/>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28" name="Oval 127"/>
            <p:cNvSpPr/>
            <p:nvPr/>
          </p:nvSpPr>
          <p:spPr>
            <a:xfrm>
              <a:off x="3662593" y="5835954"/>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pic>
        <p:nvPicPr>
          <p:cNvPr id="129" name="Picture 128"/>
          <p:cNvPicPr>
            <a:picLocks noChangeAspect="1"/>
          </p:cNvPicPr>
          <p:nvPr/>
        </p:nvPicPr>
        <p:blipFill>
          <a:blip r:embed="rId4"/>
          <a:stretch>
            <a:fillRect/>
          </a:stretch>
        </p:blipFill>
        <p:spPr>
          <a:xfrm>
            <a:off x="442836" y="4331776"/>
            <a:ext cx="2095500" cy="1013460"/>
          </a:xfrm>
          <a:prstGeom prst="rect">
            <a:avLst/>
          </a:prstGeom>
        </p:spPr>
      </p:pic>
      <p:sp>
        <p:nvSpPr>
          <p:cNvPr id="130" name="Lightning Bolt 129"/>
          <p:cNvSpPr/>
          <p:nvPr/>
        </p:nvSpPr>
        <p:spPr>
          <a:xfrm>
            <a:off x="1165262" y="4614186"/>
            <a:ext cx="330080" cy="367463"/>
          </a:xfrm>
          <a:prstGeom prst="lightningBol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31" name="Title 1"/>
          <p:cNvSpPr>
            <a:spLocks noGrp="1"/>
          </p:cNvSpPr>
          <p:nvPr>
            <p:ph type="title"/>
          </p:nvPr>
        </p:nvSpPr>
        <p:spPr>
          <a:xfrm>
            <a:off x="228600" y="44624"/>
            <a:ext cx="8610600" cy="684312"/>
          </a:xfrm>
        </p:spPr>
        <p:txBody>
          <a:bodyPr>
            <a:normAutofit fontScale="90000"/>
          </a:bodyPr>
          <a:lstStyle/>
          <a:p>
            <a:pPr eaLnBrk="1" hangingPunct="1"/>
            <a:r>
              <a:rPr lang="en-US" dirty="0" smtClean="0">
                <a:solidFill>
                  <a:srgbClr val="1A5712"/>
                </a:solidFill>
                <a:latin typeface="Garamond" charset="0"/>
                <a:ea typeface="ＭＳ Ｐゴシック" charset="0"/>
                <a:cs typeface="ＭＳ Ｐゴシック" charset="0"/>
              </a:rPr>
              <a:t>Online Profiling of DRAM In the Field</a:t>
            </a:r>
            <a:endParaRPr lang="en-US" dirty="0">
              <a:solidFill>
                <a:srgbClr val="1A5712"/>
              </a:solidFill>
              <a:latin typeface="Garamond" charset="0"/>
              <a:ea typeface="ＭＳ Ｐゴシック" charset="0"/>
              <a:cs typeface="ＭＳ Ｐゴシック" charset="0"/>
            </a:endParaRPr>
          </a:p>
        </p:txBody>
      </p:sp>
    </p:spTree>
    <p:extLst>
      <p:ext uri="{BB962C8B-B14F-4D97-AF65-F5344CB8AC3E}">
        <p14:creationId xmlns:p14="http://schemas.microsoft.com/office/powerpoint/2010/main" val="139074521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0"/>
                                        </p:tgtEl>
                                        <p:attrNameLst>
                                          <p:attrName>style.visibility</p:attrName>
                                        </p:attrNameLst>
                                      </p:cBhvr>
                                      <p:to>
                                        <p:strVal val="visible"/>
                                      </p:to>
                                    </p:set>
                                  </p:childTnLst>
                                </p:cTn>
                              </p:par>
                            </p:childTnLst>
                          </p:cTn>
                        </p:par>
                        <p:par>
                          <p:cTn id="19" fill="hold">
                            <p:stCondLst>
                              <p:cond delay="0"/>
                            </p:stCondLst>
                            <p:childTnLst>
                              <p:par>
                                <p:cTn id="20" presetID="42" presetClass="path" presetSubtype="0" accel="50000" decel="50000" fill="hold" nodeType="afterEffect">
                                  <p:stCondLst>
                                    <p:cond delay="0"/>
                                  </p:stCondLst>
                                  <p:childTnLst>
                                    <p:animMotion origin="layout" path="M -1.64498E-6 -1.56069E-6 L -1.64498E-6 0.08856 " pathEditMode="relative" rAng="0" ptsTypes="AA">
                                      <p:cBhvr>
                                        <p:cTn id="21" dur="1000" fill="hold"/>
                                        <p:tgtEl>
                                          <p:spTgt spid="100"/>
                                        </p:tgtEl>
                                        <p:attrNameLst>
                                          <p:attrName>ppt_x</p:attrName>
                                          <p:attrName>ppt_y</p:attrName>
                                        </p:attrNameLst>
                                      </p:cBhvr>
                                      <p:rCtr x="0" y="4416"/>
                                    </p:animMotion>
                                  </p:childTnLst>
                                </p:cTn>
                              </p:par>
                            </p:childTnLst>
                          </p:cTn>
                        </p:par>
                        <p:par>
                          <p:cTn id="22" fill="hold">
                            <p:stCondLst>
                              <p:cond delay="1000"/>
                            </p:stCondLst>
                            <p:childTnLst>
                              <p:par>
                                <p:cTn id="23" presetID="3" presetClass="exit" presetSubtype="10" fill="hold" nodeType="afterEffect">
                                  <p:stCondLst>
                                    <p:cond delay="0"/>
                                  </p:stCondLst>
                                  <p:childTnLst>
                                    <p:animEffect transition="out" filter="blinds(horizontal)">
                                      <p:cBhvr>
                                        <p:cTn id="24" dur="500"/>
                                        <p:tgtEl>
                                          <p:spTgt spid="100"/>
                                        </p:tgtEl>
                                      </p:cBhvr>
                                    </p:animEffect>
                                    <p:set>
                                      <p:cBhvr>
                                        <p:cTn id="25" dur="1" fill="hold">
                                          <p:stCondLst>
                                            <p:cond delay="499"/>
                                          </p:stCondLst>
                                        </p:cTn>
                                        <p:tgtEl>
                                          <p:spTgt spid="100"/>
                                        </p:tgtEl>
                                        <p:attrNameLst>
                                          <p:attrName>style.visibility</p:attrName>
                                        </p:attrNameLst>
                                      </p:cBhvr>
                                      <p:to>
                                        <p:strVal val="hidden"/>
                                      </p:to>
                                    </p:set>
                                  </p:childTnLst>
                                </p:cTn>
                              </p:par>
                              <p:par>
                                <p:cTn id="26" presetID="1" presetClass="entr" presetSubtype="0" fill="hold" nodeType="withEffect">
                                  <p:stCondLst>
                                    <p:cond delay="0"/>
                                  </p:stCondLst>
                                  <p:childTnLst>
                                    <p:set>
                                      <p:cBhvr>
                                        <p:cTn id="27" dur="1" fill="hold">
                                          <p:stCondLst>
                                            <p:cond delay="0"/>
                                          </p:stCondLst>
                                        </p:cTn>
                                        <p:tgtEl>
                                          <p:spTgt spid="101"/>
                                        </p:tgtEl>
                                        <p:attrNameLst>
                                          <p:attrName>style.visibility</p:attrName>
                                        </p:attrNameLst>
                                      </p:cBhvr>
                                      <p:to>
                                        <p:strVal val="visible"/>
                                      </p:to>
                                    </p:set>
                                  </p:childTnLst>
                                </p:cTn>
                              </p:par>
                            </p:childTnLst>
                          </p:cTn>
                        </p:par>
                        <p:par>
                          <p:cTn id="28" fill="hold">
                            <p:stCondLst>
                              <p:cond delay="1500"/>
                            </p:stCondLst>
                            <p:childTnLst>
                              <p:par>
                                <p:cTn id="29" presetID="42" presetClass="path" presetSubtype="0" accel="50000" decel="50000" fill="hold" nodeType="afterEffect">
                                  <p:stCondLst>
                                    <p:cond delay="0"/>
                                  </p:stCondLst>
                                  <p:childTnLst>
                                    <p:animMotion origin="layout" path="M -1.64498E-6 -1.56069E-6 L -1.64498E-6 0.08856 " pathEditMode="relative" rAng="0" ptsTypes="AA">
                                      <p:cBhvr>
                                        <p:cTn id="30" dur="1000" fill="hold"/>
                                        <p:tgtEl>
                                          <p:spTgt spid="101"/>
                                        </p:tgtEl>
                                        <p:attrNameLst>
                                          <p:attrName>ppt_x</p:attrName>
                                          <p:attrName>ppt_y</p:attrName>
                                        </p:attrNameLst>
                                      </p:cBhvr>
                                      <p:rCtr x="0" y="4416"/>
                                    </p:animMotion>
                                  </p:childTnLst>
                                </p:cTn>
                              </p:par>
                            </p:childTnLst>
                          </p:cTn>
                        </p:par>
                        <p:par>
                          <p:cTn id="31" fill="hold">
                            <p:stCondLst>
                              <p:cond delay="2500"/>
                            </p:stCondLst>
                            <p:childTnLst>
                              <p:par>
                                <p:cTn id="32" presetID="3" presetClass="exit" presetSubtype="10" fill="hold" nodeType="afterEffect">
                                  <p:stCondLst>
                                    <p:cond delay="0"/>
                                  </p:stCondLst>
                                  <p:childTnLst>
                                    <p:animEffect transition="out" filter="blinds(horizontal)">
                                      <p:cBhvr>
                                        <p:cTn id="33" dur="500"/>
                                        <p:tgtEl>
                                          <p:spTgt spid="101"/>
                                        </p:tgtEl>
                                      </p:cBhvr>
                                    </p:animEffect>
                                    <p:set>
                                      <p:cBhvr>
                                        <p:cTn id="34" dur="1" fill="hold">
                                          <p:stCondLst>
                                            <p:cond delay="499"/>
                                          </p:stCondLst>
                                        </p:cTn>
                                        <p:tgtEl>
                                          <p:spTgt spid="101"/>
                                        </p:tgtEl>
                                        <p:attrNameLst>
                                          <p:attrName>style.visibility</p:attrName>
                                        </p:attrNameLst>
                                      </p:cBhvr>
                                      <p:to>
                                        <p:strVal val="hidden"/>
                                      </p:to>
                                    </p:set>
                                  </p:childTnLst>
                                </p:cTn>
                              </p:par>
                              <p:par>
                                <p:cTn id="35" presetID="1" presetClass="entr" presetSubtype="0" fill="hold" nodeType="withEffect">
                                  <p:stCondLst>
                                    <p:cond delay="0"/>
                                  </p:stCondLst>
                                  <p:childTnLst>
                                    <p:set>
                                      <p:cBhvr>
                                        <p:cTn id="36" dur="1" fill="hold">
                                          <p:stCondLst>
                                            <p:cond delay="0"/>
                                          </p:stCondLst>
                                        </p:cTn>
                                        <p:tgtEl>
                                          <p:spTgt spid="106"/>
                                        </p:tgtEl>
                                        <p:attrNameLst>
                                          <p:attrName>style.visibility</p:attrName>
                                        </p:attrNameLst>
                                      </p:cBhvr>
                                      <p:to>
                                        <p:strVal val="visible"/>
                                      </p:to>
                                    </p:set>
                                  </p:childTnLst>
                                </p:cTn>
                              </p:par>
                            </p:childTnLst>
                          </p:cTn>
                        </p:par>
                        <p:par>
                          <p:cTn id="37" fill="hold">
                            <p:stCondLst>
                              <p:cond delay="3000"/>
                            </p:stCondLst>
                            <p:childTnLst>
                              <p:par>
                                <p:cTn id="38" presetID="42" presetClass="path" presetSubtype="0" accel="50000" decel="50000" fill="hold" nodeType="afterEffect">
                                  <p:stCondLst>
                                    <p:cond delay="0"/>
                                  </p:stCondLst>
                                  <p:childTnLst>
                                    <p:animMotion origin="layout" path="M -1.64498E-6 -1.56069E-6 L -1.64498E-6 0.08856 " pathEditMode="relative" rAng="0" ptsTypes="AA">
                                      <p:cBhvr>
                                        <p:cTn id="39" dur="1000" fill="hold"/>
                                        <p:tgtEl>
                                          <p:spTgt spid="106"/>
                                        </p:tgtEl>
                                        <p:attrNameLst>
                                          <p:attrName>ppt_x</p:attrName>
                                          <p:attrName>ppt_y</p:attrName>
                                        </p:attrNameLst>
                                      </p:cBhvr>
                                      <p:rCtr x="0" y="4416"/>
                                    </p:animMotion>
                                  </p:childTnLst>
                                </p:cTn>
                              </p:par>
                            </p:childTnLst>
                          </p:cTn>
                        </p:par>
                        <p:par>
                          <p:cTn id="40" fill="hold">
                            <p:stCondLst>
                              <p:cond delay="4000"/>
                            </p:stCondLst>
                            <p:childTnLst>
                              <p:par>
                                <p:cTn id="41" presetID="3" presetClass="exit" presetSubtype="10" fill="hold" nodeType="afterEffect">
                                  <p:stCondLst>
                                    <p:cond delay="0"/>
                                  </p:stCondLst>
                                  <p:childTnLst>
                                    <p:animEffect transition="out" filter="blinds(horizontal)">
                                      <p:cBhvr>
                                        <p:cTn id="42" dur="500"/>
                                        <p:tgtEl>
                                          <p:spTgt spid="106"/>
                                        </p:tgtEl>
                                      </p:cBhvr>
                                    </p:animEffect>
                                    <p:set>
                                      <p:cBhvr>
                                        <p:cTn id="43" dur="1" fill="hold">
                                          <p:stCondLst>
                                            <p:cond delay="499"/>
                                          </p:stCondLst>
                                        </p:cTn>
                                        <p:tgtEl>
                                          <p:spTgt spid="106"/>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111"/>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112"/>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3" presetClass="exit" presetSubtype="10" fill="hold" grpId="0" nodeType="clickEffect">
                                  <p:stCondLst>
                                    <p:cond delay="0"/>
                                  </p:stCondLst>
                                  <p:childTnLst>
                                    <p:animEffect transition="out" filter="blinds(horizontal)">
                                      <p:cBhvr>
                                        <p:cTn id="53" dur="500"/>
                                        <p:tgtEl>
                                          <p:spTgt spid="42"/>
                                        </p:tgtEl>
                                      </p:cBhvr>
                                    </p:animEffect>
                                    <p:set>
                                      <p:cBhvr>
                                        <p:cTn id="54" dur="1" fill="hold">
                                          <p:stCondLst>
                                            <p:cond delay="499"/>
                                          </p:stCondLst>
                                        </p:cTn>
                                        <p:tgtEl>
                                          <p:spTgt spid="42"/>
                                        </p:tgtEl>
                                        <p:attrNameLst>
                                          <p:attrName>style.visibility</p:attrName>
                                        </p:attrNameLst>
                                      </p:cBhvr>
                                      <p:to>
                                        <p:strVal val="hidden"/>
                                      </p:to>
                                    </p:set>
                                  </p:childTnLst>
                                </p:cTn>
                              </p:par>
                              <p:par>
                                <p:cTn id="55" presetID="3" presetClass="exit" presetSubtype="10" fill="hold" grpId="0" nodeType="withEffect">
                                  <p:stCondLst>
                                    <p:cond delay="0"/>
                                  </p:stCondLst>
                                  <p:childTnLst>
                                    <p:animEffect transition="out" filter="blinds(horizontal)">
                                      <p:cBhvr>
                                        <p:cTn id="56" dur="500"/>
                                        <p:tgtEl>
                                          <p:spTgt spid="43"/>
                                        </p:tgtEl>
                                      </p:cBhvr>
                                    </p:animEffect>
                                    <p:set>
                                      <p:cBhvr>
                                        <p:cTn id="57" dur="1" fill="hold">
                                          <p:stCondLst>
                                            <p:cond delay="499"/>
                                          </p:stCondLst>
                                        </p:cTn>
                                        <p:tgtEl>
                                          <p:spTgt spid="43"/>
                                        </p:tgtEl>
                                        <p:attrNameLst>
                                          <p:attrName>style.visibility</p:attrName>
                                        </p:attrNameLst>
                                      </p:cBhvr>
                                      <p:to>
                                        <p:strVal val="hidden"/>
                                      </p:to>
                                    </p:set>
                                  </p:childTnLst>
                                </p:cTn>
                              </p:par>
                              <p:par>
                                <p:cTn id="58" presetID="3" presetClass="exit" presetSubtype="10" fill="hold" grpId="0" nodeType="withEffect">
                                  <p:stCondLst>
                                    <p:cond delay="0"/>
                                  </p:stCondLst>
                                  <p:childTnLst>
                                    <p:animEffect transition="out" filter="blinds(horizontal)">
                                      <p:cBhvr>
                                        <p:cTn id="59" dur="500"/>
                                        <p:tgtEl>
                                          <p:spTgt spid="44"/>
                                        </p:tgtEl>
                                      </p:cBhvr>
                                    </p:animEffect>
                                    <p:set>
                                      <p:cBhvr>
                                        <p:cTn id="60" dur="1" fill="hold">
                                          <p:stCondLst>
                                            <p:cond delay="499"/>
                                          </p:stCondLst>
                                        </p:cTn>
                                        <p:tgtEl>
                                          <p:spTgt spid="44"/>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3" presetClass="exit" presetSubtype="10" fill="hold" nodeType="clickEffect">
                                  <p:stCondLst>
                                    <p:cond delay="0"/>
                                  </p:stCondLst>
                                  <p:childTnLst>
                                    <p:animEffect transition="out" filter="blinds(horizontal)">
                                      <p:cBhvr>
                                        <p:cTn id="64" dur="500"/>
                                        <p:tgtEl>
                                          <p:spTgt spid="70"/>
                                        </p:tgtEl>
                                      </p:cBhvr>
                                    </p:animEffect>
                                    <p:set>
                                      <p:cBhvr>
                                        <p:cTn id="65" dur="1" fill="hold">
                                          <p:stCondLst>
                                            <p:cond delay="499"/>
                                          </p:stCondLst>
                                        </p:cTn>
                                        <p:tgtEl>
                                          <p:spTgt spid="70"/>
                                        </p:tgtEl>
                                        <p:attrNameLst>
                                          <p:attrName>style.visibility</p:attrName>
                                        </p:attrNameLst>
                                      </p:cBhvr>
                                      <p:to>
                                        <p:strVal val="hidden"/>
                                      </p:to>
                                    </p:set>
                                  </p:childTnLst>
                                </p:cTn>
                              </p:par>
                              <p:par>
                                <p:cTn id="66" presetID="3" presetClass="exit" presetSubtype="10" fill="hold" grpId="0" nodeType="withEffect">
                                  <p:stCondLst>
                                    <p:cond delay="0"/>
                                  </p:stCondLst>
                                  <p:childTnLst>
                                    <p:animEffect transition="out" filter="blinds(horizontal)">
                                      <p:cBhvr>
                                        <p:cTn id="67" dur="500"/>
                                        <p:tgtEl>
                                          <p:spTgt spid="98"/>
                                        </p:tgtEl>
                                      </p:cBhvr>
                                    </p:animEffect>
                                    <p:set>
                                      <p:cBhvr>
                                        <p:cTn id="68" dur="1" fill="hold">
                                          <p:stCondLst>
                                            <p:cond delay="499"/>
                                          </p:stCondLst>
                                        </p:cTn>
                                        <p:tgtEl>
                                          <p:spTgt spid="98"/>
                                        </p:tgtEl>
                                        <p:attrNameLst>
                                          <p:attrName>style.visibility</p:attrName>
                                        </p:attrNameLst>
                                      </p:cBhvr>
                                      <p:to>
                                        <p:strVal val="hidden"/>
                                      </p:to>
                                    </p:set>
                                  </p:childTnLst>
                                </p:cTn>
                              </p:par>
                              <p:par>
                                <p:cTn id="69" presetID="1" presetClass="entr" presetSubtype="0" fill="hold" nodeType="withEffect">
                                  <p:stCondLst>
                                    <p:cond delay="0"/>
                                  </p:stCondLst>
                                  <p:childTnLst>
                                    <p:set>
                                      <p:cBhvr>
                                        <p:cTn id="70" dur="1" fill="hold">
                                          <p:stCondLst>
                                            <p:cond delay="0"/>
                                          </p:stCondLst>
                                        </p:cTn>
                                        <p:tgtEl>
                                          <p:spTgt spid="114"/>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1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 grpId="0"/>
      <p:bldP spid="6" grpId="0" animBg="1"/>
      <p:bldP spid="7" grpId="0" animBg="1"/>
      <p:bldP spid="42" grpId="0" animBg="1"/>
      <p:bldP spid="43" grpId="0" animBg="1"/>
      <p:bldP spid="44" grpId="0" animBg="1"/>
      <p:bldP spid="45" grpId="0" animBg="1"/>
      <p:bldP spid="46" grpId="0" animBg="1"/>
      <p:bldP spid="98" grpId="0"/>
      <p:bldP spid="111" grpId="0" animBg="1"/>
      <p:bldP spid="112"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884238"/>
          </a:xfrm>
        </p:spPr>
        <p:txBody>
          <a:bodyPr/>
          <a:lstStyle/>
          <a:p>
            <a:r>
              <a:rPr lang="en-US" sz="3400" dirty="0" smtClean="0"/>
              <a:t>Multi-Rate Refresh with Online Profiling &amp; ECC</a:t>
            </a:r>
            <a:endParaRPr lang="en-US" sz="3400" dirty="0"/>
          </a:p>
        </p:txBody>
      </p:sp>
      <p:sp>
        <p:nvSpPr>
          <p:cNvPr id="3" name="Content Placeholder 2"/>
          <p:cNvSpPr>
            <a:spLocks noGrp="1"/>
          </p:cNvSpPr>
          <p:nvPr>
            <p:ph idx="1"/>
          </p:nvPr>
        </p:nvSpPr>
        <p:spPr>
          <a:xfrm>
            <a:off x="228600" y="940271"/>
            <a:ext cx="8610600" cy="5153025"/>
          </a:xfrm>
        </p:spPr>
        <p:txBody>
          <a:bodyPr/>
          <a:lstStyle/>
          <a:p>
            <a:r>
              <a:rPr lang="en-US" sz="2000" dirty="0" err="1"/>
              <a:t>Moinuddin</a:t>
            </a:r>
            <a:r>
              <a:rPr lang="en-US" sz="2000" dirty="0"/>
              <a:t> </a:t>
            </a:r>
            <a:r>
              <a:rPr lang="en-US" sz="2000" dirty="0" err="1"/>
              <a:t>Qureshi</a:t>
            </a:r>
            <a:r>
              <a:rPr lang="en-US" sz="2000" dirty="0"/>
              <a:t>, </a:t>
            </a:r>
            <a:r>
              <a:rPr lang="en-US" sz="2000" dirty="0" err="1"/>
              <a:t>Dae</a:t>
            </a:r>
            <a:r>
              <a:rPr lang="en-US" sz="2000" dirty="0"/>
              <a:t> Hyun Kim, Samira Khan, </a:t>
            </a:r>
            <a:r>
              <a:rPr lang="en-US" sz="2000" dirty="0" err="1"/>
              <a:t>Prashant</a:t>
            </a:r>
            <a:r>
              <a:rPr lang="en-US" sz="2000" dirty="0"/>
              <a:t> Nair, and Onur Mutlu,</a:t>
            </a:r>
            <a:br>
              <a:rPr lang="en-US" sz="2000" dirty="0"/>
            </a:br>
            <a:r>
              <a:rPr lang="en-US" sz="2000" b="1" dirty="0">
                <a:hlinkClick r:id="rId2"/>
              </a:rPr>
              <a:t>"AVATAR: A Variable-Retention-Time (VRT) Aware Refresh for DRAM Systems"</a:t>
            </a:r>
            <a:r>
              <a:rPr lang="en-US" sz="2000" dirty="0"/>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endParaRPr lang="en-US" sz="2000" dirty="0" smtClean="0"/>
          </a:p>
          <a:p>
            <a:endParaRPr lang="en-US" dirty="0"/>
          </a:p>
          <a:p>
            <a:endParaRPr lang="en-US" dirty="0"/>
          </a:p>
        </p:txBody>
      </p:sp>
      <p:sp>
        <p:nvSpPr>
          <p:cNvPr id="4" name="Slide Number Placeholder 3"/>
          <p:cNvSpPr>
            <a:spLocks noGrp="1"/>
          </p:cNvSpPr>
          <p:nvPr>
            <p:ph type="sldNum" sz="quarter" idx="11"/>
          </p:nvPr>
        </p:nvSpPr>
        <p:spPr/>
        <p:txBody>
          <a:bodyPr/>
          <a:lstStyle/>
          <a:p>
            <a:pPr>
              <a:defRPr/>
            </a:pPr>
            <a:fld id="{60169019-BB41-6245-A1FF-2891AF14670E}" type="slidenum">
              <a:rPr lang="en-US" smtClean="0">
                <a:solidFill>
                  <a:srgbClr val="000000"/>
                </a:solidFill>
              </a:rPr>
              <a:pPr>
                <a:defRPr/>
              </a:pPr>
              <a:t>33</a:t>
            </a:fld>
            <a:endParaRPr lang="en-US">
              <a:solidFill>
                <a:srgbClr val="000000"/>
              </a:solidFill>
            </a:endParaRPr>
          </a:p>
        </p:txBody>
      </p:sp>
      <p:pic>
        <p:nvPicPr>
          <p:cNvPr id="5" name="Picture 4"/>
          <p:cNvPicPr>
            <a:picLocks noChangeAspect="1"/>
          </p:cNvPicPr>
          <p:nvPr/>
        </p:nvPicPr>
        <p:blipFill>
          <a:blip r:embed="rId6"/>
          <a:stretch>
            <a:fillRect/>
          </a:stretch>
        </p:blipFill>
        <p:spPr>
          <a:xfrm>
            <a:off x="0" y="4091037"/>
            <a:ext cx="9144000" cy="1642219"/>
          </a:xfrm>
          <a:prstGeom prst="rect">
            <a:avLst/>
          </a:prstGeom>
        </p:spPr>
      </p:pic>
    </p:spTree>
    <p:extLst>
      <p:ext uri="{BB962C8B-B14F-4D97-AF65-F5344CB8AC3E}">
        <p14:creationId xmlns:p14="http://schemas.microsoft.com/office/powerpoint/2010/main" val="378459183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Slide Number Placeholder 42"/>
          <p:cNvSpPr>
            <a:spLocks noGrp="1"/>
          </p:cNvSpPr>
          <p:nvPr>
            <p:ph type="sldNum" sz="quarter" idx="12"/>
          </p:nvPr>
        </p:nvSpPr>
        <p:spPr/>
        <p:txBody>
          <a:bodyPr/>
          <a:lstStyle/>
          <a:p>
            <a:fld id="{1ECAAF94-34D1-4844-9837-2EF4AD3834AE}" type="slidenum">
              <a:rPr lang="en-US" smtClean="0">
                <a:solidFill>
                  <a:srgbClr val="9BBB59"/>
                </a:solidFill>
              </a:rPr>
              <a:pPr/>
              <a:t>34</a:t>
            </a:fld>
            <a:endParaRPr lang="en-US">
              <a:solidFill>
                <a:srgbClr val="9BBB59"/>
              </a:solidFill>
            </a:endParaRPr>
          </a:p>
        </p:txBody>
      </p:sp>
      <p:sp>
        <p:nvSpPr>
          <p:cNvPr id="42" name="Title 1"/>
          <p:cNvSpPr>
            <a:spLocks noGrp="1"/>
          </p:cNvSpPr>
          <p:nvPr>
            <p:ph type="title"/>
          </p:nvPr>
        </p:nvSpPr>
        <p:spPr>
          <a:xfrm>
            <a:off x="247650" y="198438"/>
            <a:ext cx="8896350" cy="487362"/>
          </a:xfrm>
        </p:spPr>
        <p:txBody>
          <a:bodyPr/>
          <a:lstStyle/>
          <a:p>
            <a:r>
              <a:rPr lang="en-US" dirty="0" smtClean="0"/>
              <a:t>ARCHITECTURE MODEL FOR CELL UNDER VRT</a:t>
            </a:r>
            <a:endParaRPr lang="en-US" dirty="0"/>
          </a:p>
        </p:txBody>
      </p:sp>
      <p:pic>
        <p:nvPicPr>
          <p:cNvPr id="3" name="Picture 2"/>
          <p:cNvPicPr>
            <a:picLocks noChangeAspect="1"/>
          </p:cNvPicPr>
          <p:nvPr/>
        </p:nvPicPr>
        <p:blipFill>
          <a:blip r:embed="rId3"/>
          <a:stretch>
            <a:fillRect/>
          </a:stretch>
        </p:blipFill>
        <p:spPr>
          <a:xfrm>
            <a:off x="946079" y="1157812"/>
            <a:ext cx="6915061" cy="2304172"/>
          </a:xfrm>
          <a:prstGeom prst="rect">
            <a:avLst/>
          </a:prstGeom>
        </p:spPr>
      </p:pic>
      <p:sp>
        <p:nvSpPr>
          <p:cNvPr id="24" name="TextBox 23"/>
          <p:cNvSpPr txBox="1"/>
          <p:nvPr/>
        </p:nvSpPr>
        <p:spPr>
          <a:xfrm>
            <a:off x="33866" y="5936910"/>
            <a:ext cx="9105900" cy="523220"/>
          </a:xfrm>
          <a:prstGeom prst="rect">
            <a:avLst/>
          </a:prstGeom>
          <a:solidFill>
            <a:srgbClr val="CCFFCC"/>
          </a:solidFill>
          <a:ln>
            <a:solidFill>
              <a:schemeClr val="tx1"/>
            </a:solidFill>
          </a:ln>
        </p:spPr>
        <p:txBody>
          <a:bodyPr wrap="square" rtlCol="0">
            <a:spAutoFit/>
          </a:bodyPr>
          <a:lstStyle/>
          <a:p>
            <a:pPr algn="ctr" fontAlgn="base">
              <a:spcBef>
                <a:spcPct val="0"/>
              </a:spcBef>
              <a:spcAft>
                <a:spcPct val="0"/>
              </a:spcAft>
            </a:pPr>
            <a:r>
              <a:rPr lang="en-US" sz="2800" b="1" dirty="0">
                <a:solidFill>
                  <a:prstClr val="black"/>
                </a:solidFill>
                <a:latin typeface="Arial" charset="0"/>
                <a:ea typeface="ＭＳ Ｐゴシック" charset="0"/>
                <a:cs typeface="ＭＳ Ｐゴシック" charset="0"/>
              </a:rPr>
              <a:t>Model has two parameters: AVP and AVI</a:t>
            </a:r>
          </a:p>
        </p:txBody>
      </p:sp>
      <p:sp>
        <p:nvSpPr>
          <p:cNvPr id="2" name="TextBox 1"/>
          <p:cNvSpPr txBox="1"/>
          <p:nvPr/>
        </p:nvSpPr>
        <p:spPr>
          <a:xfrm>
            <a:off x="207579" y="3434472"/>
            <a:ext cx="8599530" cy="2308324"/>
          </a:xfrm>
          <a:prstGeom prst="rect">
            <a:avLst/>
          </a:prstGeom>
          <a:noFill/>
          <a:ln w="25400">
            <a:noFill/>
          </a:ln>
        </p:spPr>
        <p:txBody>
          <a:bodyPr wrap="none" rtlCol="0">
            <a:spAutoFit/>
          </a:bodyPr>
          <a:lstStyle/>
          <a:p>
            <a:pPr fontAlgn="base">
              <a:spcBef>
                <a:spcPct val="0"/>
              </a:spcBef>
              <a:spcAft>
                <a:spcPct val="0"/>
              </a:spcAft>
            </a:pPr>
            <a:r>
              <a:rPr lang="en-US" sz="2400" dirty="0" smtClean="0">
                <a:solidFill>
                  <a:srgbClr val="000000"/>
                </a:solidFill>
                <a:latin typeface="Arial"/>
                <a:ea typeface="ＭＳ Ｐゴシック" charset="0"/>
                <a:cs typeface="Arial"/>
              </a:rPr>
              <a:t>Two key parameters:</a:t>
            </a:r>
            <a:br>
              <a:rPr lang="en-US" sz="2400" dirty="0" smtClean="0">
                <a:solidFill>
                  <a:srgbClr val="000000"/>
                </a:solidFill>
                <a:latin typeface="Arial"/>
                <a:ea typeface="ＭＳ Ｐゴシック" charset="0"/>
                <a:cs typeface="Arial"/>
              </a:rPr>
            </a:br>
            <a:endParaRPr lang="en-US" sz="2400" dirty="0" smtClean="0">
              <a:solidFill>
                <a:srgbClr val="000000"/>
              </a:solidFill>
              <a:latin typeface="Arial"/>
              <a:ea typeface="ＭＳ Ｐゴシック" charset="0"/>
              <a:cs typeface="Arial"/>
            </a:endParaRPr>
          </a:p>
          <a:p>
            <a:pPr fontAlgn="base">
              <a:spcBef>
                <a:spcPct val="0"/>
              </a:spcBef>
              <a:spcAft>
                <a:spcPct val="0"/>
              </a:spcAft>
            </a:pPr>
            <a:r>
              <a:rPr lang="en-US" sz="2400" b="1" dirty="0" smtClean="0">
                <a:solidFill>
                  <a:srgbClr val="800000"/>
                </a:solidFill>
                <a:latin typeface="Arial"/>
                <a:ea typeface="ＭＳ Ｐゴシック" charset="0"/>
                <a:cs typeface="Arial"/>
              </a:rPr>
              <a:t>Active-VRT Pool (AVP):  </a:t>
            </a:r>
            <a:r>
              <a:rPr lang="en-US" sz="2400" dirty="0" smtClean="0">
                <a:solidFill>
                  <a:srgbClr val="000000"/>
                </a:solidFill>
                <a:latin typeface="Arial"/>
                <a:ea typeface="ＭＳ Ｐゴシック" charset="0"/>
                <a:cs typeface="Arial"/>
              </a:rPr>
              <a:t>How many VRT cells in this period?</a:t>
            </a:r>
          </a:p>
          <a:p>
            <a:pPr fontAlgn="base">
              <a:spcBef>
                <a:spcPct val="0"/>
              </a:spcBef>
              <a:spcAft>
                <a:spcPct val="0"/>
              </a:spcAft>
            </a:pPr>
            <a:r>
              <a:rPr lang="en-US" sz="2400" b="1" dirty="0" smtClean="0">
                <a:solidFill>
                  <a:srgbClr val="800000"/>
                </a:solidFill>
                <a:latin typeface="Arial"/>
                <a:ea typeface="ＭＳ Ｐゴシック" charset="0"/>
                <a:cs typeface="Arial"/>
              </a:rPr>
              <a:t/>
            </a:r>
            <a:br>
              <a:rPr lang="en-US" sz="2400" b="1" dirty="0" smtClean="0">
                <a:solidFill>
                  <a:srgbClr val="800000"/>
                </a:solidFill>
                <a:latin typeface="Arial"/>
                <a:ea typeface="ＭＳ Ｐゴシック" charset="0"/>
                <a:cs typeface="Arial"/>
              </a:rPr>
            </a:br>
            <a:r>
              <a:rPr lang="en-US" sz="2400" b="1" dirty="0" smtClean="0">
                <a:solidFill>
                  <a:srgbClr val="800000"/>
                </a:solidFill>
                <a:latin typeface="Arial"/>
                <a:ea typeface="ＭＳ Ｐゴシック" charset="0"/>
                <a:cs typeface="Arial"/>
              </a:rPr>
              <a:t>Active-VRT Injection (AVI): </a:t>
            </a:r>
            <a:r>
              <a:rPr lang="en-US" sz="2400" dirty="0" smtClean="0">
                <a:solidFill>
                  <a:srgbClr val="000000"/>
                </a:solidFill>
                <a:latin typeface="Arial"/>
                <a:ea typeface="ＭＳ Ｐゴシック" charset="0"/>
                <a:cs typeface="Arial"/>
              </a:rPr>
              <a:t>How many new (previously </a:t>
            </a:r>
            <a:br>
              <a:rPr lang="en-US" sz="2400" dirty="0" smtClean="0">
                <a:solidFill>
                  <a:srgbClr val="000000"/>
                </a:solidFill>
                <a:latin typeface="Arial"/>
                <a:ea typeface="ＭＳ Ｐゴシック" charset="0"/>
                <a:cs typeface="Arial"/>
              </a:rPr>
            </a:br>
            <a:r>
              <a:rPr lang="en-US" sz="2400" dirty="0" smtClean="0">
                <a:solidFill>
                  <a:srgbClr val="000000"/>
                </a:solidFill>
                <a:latin typeface="Arial"/>
                <a:ea typeface="ＭＳ Ｐゴシック" charset="0"/>
                <a:cs typeface="Arial"/>
              </a:rPr>
              <a:t>undiscovered) cells became weak in this period?</a:t>
            </a:r>
          </a:p>
        </p:txBody>
      </p:sp>
    </p:spTree>
    <p:extLst>
      <p:ext uri="{BB962C8B-B14F-4D97-AF65-F5344CB8AC3E}">
        <p14:creationId xmlns:p14="http://schemas.microsoft.com/office/powerpoint/2010/main" val="204221132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AVATAR</a:t>
            </a:r>
            <a:endParaRPr lang="en-US" dirty="0"/>
          </a:p>
        </p:txBody>
      </p:sp>
      <p:sp>
        <p:nvSpPr>
          <p:cNvPr id="3" name="Content Placeholder 2"/>
          <p:cNvSpPr>
            <a:spLocks noGrp="1"/>
          </p:cNvSpPr>
          <p:nvPr>
            <p:ph idx="1"/>
          </p:nvPr>
        </p:nvSpPr>
        <p:spPr>
          <a:xfrm>
            <a:off x="0" y="1092597"/>
            <a:ext cx="9144000" cy="1011810"/>
          </a:xfrm>
        </p:spPr>
        <p:txBody>
          <a:bodyPr/>
          <a:lstStyle/>
          <a:p>
            <a:pPr marL="0" indent="0">
              <a:buNone/>
            </a:pPr>
            <a:r>
              <a:rPr lang="en-US" sz="2400" dirty="0" smtClean="0">
                <a:solidFill>
                  <a:srgbClr val="800000"/>
                </a:solidFill>
              </a:rPr>
              <a:t>Insight: </a:t>
            </a:r>
            <a:r>
              <a:rPr lang="en-US" sz="2400" dirty="0" smtClean="0"/>
              <a:t>Avoid forming Active VRT Pool </a:t>
            </a:r>
            <a:r>
              <a:rPr lang="en-US" sz="2400" dirty="0" smtClean="0">
                <a:sym typeface="Wingdings"/>
              </a:rPr>
              <a:t> </a:t>
            </a:r>
            <a:r>
              <a:rPr lang="en-US" sz="2400" dirty="0" smtClean="0"/>
              <a:t>Upgrade on ECC error</a:t>
            </a:r>
          </a:p>
          <a:p>
            <a:pPr marL="0" indent="0">
              <a:buNone/>
            </a:pPr>
            <a:r>
              <a:rPr lang="en-US" sz="2400" dirty="0" smtClean="0">
                <a:solidFill>
                  <a:srgbClr val="800000"/>
                </a:solidFill>
              </a:rPr>
              <a:t>Observation: </a:t>
            </a:r>
            <a:r>
              <a:rPr lang="en-US" sz="2400" dirty="0" smtClean="0"/>
              <a:t>Rate of VRT &gt;&gt; Rate of soft error (50x-2500x)</a:t>
            </a:r>
            <a:endParaRPr lang="en-US" sz="2400" dirty="0"/>
          </a:p>
        </p:txBody>
      </p:sp>
      <p:sp>
        <p:nvSpPr>
          <p:cNvPr id="4" name="Slide Number Placeholder 3"/>
          <p:cNvSpPr>
            <a:spLocks noGrp="1"/>
          </p:cNvSpPr>
          <p:nvPr>
            <p:ph type="sldNum" sz="quarter" idx="12"/>
          </p:nvPr>
        </p:nvSpPr>
        <p:spPr/>
        <p:txBody>
          <a:bodyPr/>
          <a:lstStyle/>
          <a:p>
            <a:pPr>
              <a:defRPr/>
            </a:pPr>
            <a:fld id="{866DA6C0-E8D2-8D44-A834-246A4BF6B0E5}" type="slidenum">
              <a:rPr lang="en-US" smtClean="0">
                <a:solidFill>
                  <a:srgbClr val="9BBB59"/>
                </a:solidFill>
              </a:rPr>
              <a:pPr>
                <a:defRPr/>
              </a:pPr>
              <a:t>35</a:t>
            </a:fld>
            <a:endParaRPr lang="en-US">
              <a:solidFill>
                <a:srgbClr val="9BBB59"/>
              </a:solidFill>
            </a:endParaRPr>
          </a:p>
        </p:txBody>
      </p:sp>
      <p:sp>
        <p:nvSpPr>
          <p:cNvPr id="14" name="Rectangle 13"/>
          <p:cNvSpPr/>
          <p:nvPr/>
        </p:nvSpPr>
        <p:spPr>
          <a:xfrm>
            <a:off x="2230904" y="2801005"/>
            <a:ext cx="1678568" cy="35755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prstClr val="white"/>
                </a:solidFill>
                <a:latin typeface="Arial"/>
                <a:cs typeface="Arial"/>
              </a:rPr>
              <a:t>A</a:t>
            </a:r>
          </a:p>
        </p:txBody>
      </p:sp>
      <p:sp>
        <p:nvSpPr>
          <p:cNvPr id="15" name="Rectangle 14"/>
          <p:cNvSpPr/>
          <p:nvPr/>
        </p:nvSpPr>
        <p:spPr>
          <a:xfrm>
            <a:off x="2230904" y="3146216"/>
            <a:ext cx="1678568" cy="35755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prstClr val="white"/>
                </a:solidFill>
                <a:latin typeface="Arial"/>
                <a:cs typeface="Arial"/>
              </a:rPr>
              <a:t>B</a:t>
            </a:r>
          </a:p>
        </p:txBody>
      </p:sp>
      <p:sp>
        <p:nvSpPr>
          <p:cNvPr id="16" name="Rectangle 15"/>
          <p:cNvSpPr/>
          <p:nvPr/>
        </p:nvSpPr>
        <p:spPr>
          <a:xfrm>
            <a:off x="2230904" y="3491427"/>
            <a:ext cx="1678568" cy="35755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prstClr val="white"/>
                </a:solidFill>
                <a:latin typeface="Arial"/>
                <a:cs typeface="Arial"/>
              </a:rPr>
              <a:t>C</a:t>
            </a:r>
          </a:p>
        </p:txBody>
      </p:sp>
      <p:sp>
        <p:nvSpPr>
          <p:cNvPr id="18" name="Rectangle 17"/>
          <p:cNvSpPr/>
          <p:nvPr/>
        </p:nvSpPr>
        <p:spPr>
          <a:xfrm>
            <a:off x="2230904" y="3836638"/>
            <a:ext cx="1678568" cy="35755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prstClr val="white"/>
                </a:solidFill>
                <a:latin typeface="Arial"/>
                <a:cs typeface="Arial"/>
              </a:rPr>
              <a:t>D</a:t>
            </a:r>
          </a:p>
        </p:txBody>
      </p:sp>
      <p:sp>
        <p:nvSpPr>
          <p:cNvPr id="20" name="Rectangle 19"/>
          <p:cNvSpPr/>
          <p:nvPr/>
        </p:nvSpPr>
        <p:spPr>
          <a:xfrm>
            <a:off x="2230904" y="4181846"/>
            <a:ext cx="1678568" cy="35755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prstClr val="white"/>
                </a:solidFill>
                <a:latin typeface="Arial"/>
                <a:cs typeface="Arial"/>
              </a:rPr>
              <a:t>E</a:t>
            </a:r>
          </a:p>
        </p:txBody>
      </p:sp>
      <p:sp>
        <p:nvSpPr>
          <p:cNvPr id="21" name="Rectangle 20"/>
          <p:cNvSpPr/>
          <p:nvPr/>
        </p:nvSpPr>
        <p:spPr>
          <a:xfrm>
            <a:off x="2230904" y="4527057"/>
            <a:ext cx="1678568" cy="35755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prstClr val="white"/>
                </a:solidFill>
                <a:latin typeface="Arial"/>
                <a:cs typeface="Arial"/>
              </a:rPr>
              <a:t>F</a:t>
            </a:r>
          </a:p>
        </p:txBody>
      </p:sp>
      <p:sp>
        <p:nvSpPr>
          <p:cNvPr id="22" name="Rectangle 21"/>
          <p:cNvSpPr/>
          <p:nvPr/>
        </p:nvSpPr>
        <p:spPr>
          <a:xfrm>
            <a:off x="2230904" y="4872268"/>
            <a:ext cx="1678568" cy="35755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prstClr val="white"/>
                </a:solidFill>
                <a:latin typeface="Arial"/>
                <a:cs typeface="Arial"/>
              </a:rPr>
              <a:t>G</a:t>
            </a:r>
          </a:p>
        </p:txBody>
      </p:sp>
      <p:sp>
        <p:nvSpPr>
          <p:cNvPr id="23" name="Rectangle 22"/>
          <p:cNvSpPr/>
          <p:nvPr/>
        </p:nvSpPr>
        <p:spPr>
          <a:xfrm>
            <a:off x="2230904" y="5217479"/>
            <a:ext cx="1678568" cy="35755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prstClr val="white"/>
                </a:solidFill>
                <a:latin typeface="Arial"/>
                <a:cs typeface="Arial"/>
              </a:rPr>
              <a:t>H</a:t>
            </a:r>
          </a:p>
        </p:txBody>
      </p:sp>
      <p:sp>
        <p:nvSpPr>
          <p:cNvPr id="24" name="TextBox 23"/>
          <p:cNvSpPr txBox="1"/>
          <p:nvPr/>
        </p:nvSpPr>
        <p:spPr>
          <a:xfrm>
            <a:off x="2253726" y="2314691"/>
            <a:ext cx="1945965" cy="461665"/>
          </a:xfrm>
          <a:prstGeom prst="rect">
            <a:avLst/>
          </a:prstGeom>
          <a:noFill/>
          <a:ln w="25400">
            <a:noFill/>
          </a:ln>
        </p:spPr>
        <p:txBody>
          <a:bodyPr wrap="none" rtlCol="0">
            <a:spAutoFit/>
          </a:bodyPr>
          <a:lstStyle/>
          <a:p>
            <a:r>
              <a:rPr lang="en-US" dirty="0" smtClean="0">
                <a:solidFill>
                  <a:srgbClr val="000000"/>
                </a:solidFill>
                <a:latin typeface="Arial"/>
                <a:cs typeface="Arial"/>
              </a:rPr>
              <a:t>DRAM Rows</a:t>
            </a:r>
          </a:p>
        </p:txBody>
      </p:sp>
      <p:sp>
        <p:nvSpPr>
          <p:cNvPr id="25" name="Right Arrow 24"/>
          <p:cNvSpPr/>
          <p:nvPr/>
        </p:nvSpPr>
        <p:spPr>
          <a:xfrm>
            <a:off x="4006377" y="3848986"/>
            <a:ext cx="1627518" cy="1035630"/>
          </a:xfrm>
          <a:prstGeom prst="rightArrow">
            <a:avLst/>
          </a:prstGeom>
          <a:solidFill>
            <a:schemeClr val="accent2">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smtClean="0">
                <a:solidFill>
                  <a:prstClr val="black"/>
                </a:solidFill>
                <a:latin typeface="Arial"/>
                <a:cs typeface="Arial"/>
              </a:rPr>
              <a:t>RETENTION</a:t>
            </a:r>
          </a:p>
          <a:p>
            <a:pPr algn="ctr"/>
            <a:r>
              <a:rPr lang="en-US" sz="1600" b="1" dirty="0" smtClean="0">
                <a:solidFill>
                  <a:srgbClr val="000000"/>
                </a:solidFill>
                <a:latin typeface="Arial"/>
                <a:cs typeface="Arial"/>
              </a:rPr>
              <a:t>PROFILING</a:t>
            </a:r>
          </a:p>
        </p:txBody>
      </p:sp>
      <p:grpSp>
        <p:nvGrpSpPr>
          <p:cNvPr id="26" name="Group 25"/>
          <p:cNvGrpSpPr/>
          <p:nvPr/>
        </p:nvGrpSpPr>
        <p:grpSpPr>
          <a:xfrm>
            <a:off x="2244853" y="3029762"/>
            <a:ext cx="3110003" cy="2113735"/>
            <a:chOff x="849330" y="1917828"/>
            <a:chExt cx="3475204" cy="2113735"/>
          </a:xfrm>
        </p:grpSpPr>
        <p:sp>
          <p:nvSpPr>
            <p:cNvPr id="27" name="7-Point Star 26"/>
            <p:cNvSpPr/>
            <p:nvPr/>
          </p:nvSpPr>
          <p:spPr>
            <a:xfrm>
              <a:off x="2082298" y="3740672"/>
              <a:ext cx="318840" cy="290891"/>
            </a:xfrm>
            <a:prstGeom prst="star7">
              <a:avLst/>
            </a:prstGeom>
            <a:solidFill>
              <a:srgbClr val="F2D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smtClean="0">
                <a:solidFill>
                  <a:prstClr val="white"/>
                </a:solidFill>
                <a:latin typeface="Arial"/>
                <a:cs typeface="Arial"/>
              </a:endParaRPr>
            </a:p>
          </p:txBody>
        </p:sp>
        <p:sp>
          <p:nvSpPr>
            <p:cNvPr id="28" name="7-Point Star 27"/>
            <p:cNvSpPr/>
            <p:nvPr/>
          </p:nvSpPr>
          <p:spPr>
            <a:xfrm>
              <a:off x="849330" y="2379493"/>
              <a:ext cx="318840" cy="290891"/>
            </a:xfrm>
            <a:prstGeom prst="star7">
              <a:avLst/>
            </a:prstGeom>
            <a:solidFill>
              <a:srgbClr val="F2D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smtClean="0">
                <a:solidFill>
                  <a:prstClr val="white"/>
                </a:solidFill>
                <a:latin typeface="Arial"/>
                <a:cs typeface="Arial"/>
              </a:endParaRPr>
            </a:p>
          </p:txBody>
        </p:sp>
        <p:sp>
          <p:nvSpPr>
            <p:cNvPr id="29" name="7-Point Star 28"/>
            <p:cNvSpPr/>
            <p:nvPr/>
          </p:nvSpPr>
          <p:spPr>
            <a:xfrm>
              <a:off x="3481728" y="2379493"/>
              <a:ext cx="318840" cy="290891"/>
            </a:xfrm>
            <a:prstGeom prst="star7">
              <a:avLst/>
            </a:prstGeom>
            <a:solidFill>
              <a:srgbClr val="F2D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smtClean="0">
                <a:solidFill>
                  <a:prstClr val="white"/>
                </a:solidFill>
                <a:latin typeface="Arial"/>
                <a:cs typeface="Arial"/>
              </a:endParaRPr>
            </a:p>
          </p:txBody>
        </p:sp>
        <p:sp>
          <p:nvSpPr>
            <p:cNvPr id="30" name="TextBox 29"/>
            <p:cNvSpPr txBox="1"/>
            <p:nvPr/>
          </p:nvSpPr>
          <p:spPr>
            <a:xfrm>
              <a:off x="2932857" y="1917828"/>
              <a:ext cx="1391677" cy="400110"/>
            </a:xfrm>
            <a:prstGeom prst="rect">
              <a:avLst/>
            </a:prstGeom>
            <a:noFill/>
            <a:ln w="25400">
              <a:noFill/>
            </a:ln>
          </p:spPr>
          <p:txBody>
            <a:bodyPr wrap="none" rtlCol="0">
              <a:spAutoFit/>
            </a:bodyPr>
            <a:lstStyle/>
            <a:p>
              <a:r>
                <a:rPr lang="en-US" sz="2000" b="1" dirty="0" smtClean="0">
                  <a:solidFill>
                    <a:srgbClr val="000000"/>
                  </a:solidFill>
                  <a:latin typeface="Arial"/>
                  <a:cs typeface="Arial"/>
                </a:rPr>
                <a:t>Weak Cell</a:t>
              </a:r>
            </a:p>
          </p:txBody>
        </p:sp>
      </p:grpSp>
      <p:sp>
        <p:nvSpPr>
          <p:cNvPr id="31" name="7-Point Star 30"/>
          <p:cNvSpPr/>
          <p:nvPr/>
        </p:nvSpPr>
        <p:spPr>
          <a:xfrm>
            <a:off x="2491453" y="4872268"/>
            <a:ext cx="263073" cy="301296"/>
          </a:xfrm>
          <a:prstGeom prst="star7">
            <a:avLst/>
          </a:prstGeom>
          <a:solidFill>
            <a:srgbClr val="F2D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smtClean="0">
              <a:solidFill>
                <a:prstClr val="white"/>
              </a:solidFill>
              <a:latin typeface="Arial"/>
              <a:cs typeface="Arial"/>
            </a:endParaRPr>
          </a:p>
        </p:txBody>
      </p:sp>
      <p:grpSp>
        <p:nvGrpSpPr>
          <p:cNvPr id="32" name="Group 31"/>
          <p:cNvGrpSpPr/>
          <p:nvPr/>
        </p:nvGrpSpPr>
        <p:grpSpPr>
          <a:xfrm>
            <a:off x="4960296" y="2273245"/>
            <a:ext cx="2300479" cy="3277116"/>
            <a:chOff x="3529108" y="1148973"/>
            <a:chExt cx="2300479" cy="3277116"/>
          </a:xfrm>
        </p:grpSpPr>
        <p:sp>
          <p:nvSpPr>
            <p:cNvPr id="33" name="Rectangle 32"/>
            <p:cNvSpPr/>
            <p:nvPr/>
          </p:nvSpPr>
          <p:spPr>
            <a:xfrm>
              <a:off x="4268782" y="1683568"/>
              <a:ext cx="391838" cy="345211"/>
            </a:xfrm>
            <a:prstGeom prst="rect">
              <a:avLst/>
            </a:prstGeom>
            <a:solidFill>
              <a:srgbClr val="F2DCDB"/>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000000"/>
                  </a:solidFill>
                  <a:latin typeface="Arial"/>
                  <a:cs typeface="Arial"/>
                </a:rPr>
                <a:t>0</a:t>
              </a:r>
              <a:endParaRPr lang="en-US" dirty="0" smtClean="0">
                <a:solidFill>
                  <a:srgbClr val="000000"/>
                </a:solidFill>
                <a:latin typeface="Arial"/>
                <a:cs typeface="Arial"/>
              </a:endParaRPr>
            </a:p>
          </p:txBody>
        </p:sp>
        <p:sp>
          <p:nvSpPr>
            <p:cNvPr id="34" name="Rectangle 33"/>
            <p:cNvSpPr/>
            <p:nvPr/>
          </p:nvSpPr>
          <p:spPr>
            <a:xfrm>
              <a:off x="4268782" y="2028779"/>
              <a:ext cx="391838" cy="345211"/>
            </a:xfrm>
            <a:prstGeom prst="rect">
              <a:avLst/>
            </a:prstGeom>
            <a:solidFill>
              <a:srgbClr val="F2DCDB"/>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000000"/>
                  </a:solidFill>
                  <a:latin typeface="Arial"/>
                  <a:cs typeface="Arial"/>
                </a:rPr>
                <a:t>0</a:t>
              </a:r>
              <a:endParaRPr lang="en-US" dirty="0" smtClean="0">
                <a:solidFill>
                  <a:srgbClr val="000000"/>
                </a:solidFill>
                <a:latin typeface="Arial"/>
                <a:cs typeface="Arial"/>
              </a:endParaRPr>
            </a:p>
          </p:txBody>
        </p:sp>
        <p:sp>
          <p:nvSpPr>
            <p:cNvPr id="35" name="Rectangle 34"/>
            <p:cNvSpPr/>
            <p:nvPr/>
          </p:nvSpPr>
          <p:spPr>
            <a:xfrm>
              <a:off x="4268782" y="2366103"/>
              <a:ext cx="391838" cy="345211"/>
            </a:xfrm>
            <a:prstGeom prst="rect">
              <a:avLst/>
            </a:prstGeom>
            <a:solidFill>
              <a:srgbClr val="F2DCDB"/>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prstClr val="black"/>
                  </a:solidFill>
                  <a:latin typeface="Arial"/>
                  <a:cs typeface="Arial"/>
                </a:rPr>
                <a:t>1</a:t>
              </a:r>
            </a:p>
          </p:txBody>
        </p:sp>
        <p:sp>
          <p:nvSpPr>
            <p:cNvPr id="36" name="Rectangle 35"/>
            <p:cNvSpPr/>
            <p:nvPr/>
          </p:nvSpPr>
          <p:spPr>
            <a:xfrm>
              <a:off x="4268782" y="2711314"/>
              <a:ext cx="391838" cy="345211"/>
            </a:xfrm>
            <a:prstGeom prst="rect">
              <a:avLst/>
            </a:prstGeom>
            <a:solidFill>
              <a:srgbClr val="F2DCDB"/>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000000"/>
                  </a:solidFill>
                  <a:latin typeface="Arial"/>
                  <a:cs typeface="Arial"/>
                </a:rPr>
                <a:t>0</a:t>
              </a:r>
              <a:endParaRPr lang="en-US" dirty="0" smtClean="0">
                <a:solidFill>
                  <a:srgbClr val="000000"/>
                </a:solidFill>
                <a:latin typeface="Arial"/>
                <a:cs typeface="Arial"/>
              </a:endParaRPr>
            </a:p>
          </p:txBody>
        </p:sp>
        <p:sp>
          <p:nvSpPr>
            <p:cNvPr id="37" name="Rectangle 36"/>
            <p:cNvSpPr/>
            <p:nvPr/>
          </p:nvSpPr>
          <p:spPr>
            <a:xfrm>
              <a:off x="4268782" y="3056525"/>
              <a:ext cx="391838" cy="345211"/>
            </a:xfrm>
            <a:prstGeom prst="rect">
              <a:avLst/>
            </a:prstGeom>
            <a:solidFill>
              <a:srgbClr val="F2DCDB"/>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000000"/>
                  </a:solidFill>
                  <a:latin typeface="Arial"/>
                  <a:cs typeface="Arial"/>
                </a:rPr>
                <a:t>0</a:t>
              </a:r>
              <a:endParaRPr lang="en-US" dirty="0" smtClean="0">
                <a:solidFill>
                  <a:srgbClr val="000000"/>
                </a:solidFill>
                <a:latin typeface="Arial"/>
                <a:cs typeface="Arial"/>
              </a:endParaRPr>
            </a:p>
          </p:txBody>
        </p:sp>
        <p:sp>
          <p:nvSpPr>
            <p:cNvPr id="38" name="Rectangle 37"/>
            <p:cNvSpPr/>
            <p:nvPr/>
          </p:nvSpPr>
          <p:spPr>
            <a:xfrm>
              <a:off x="4268782" y="3401736"/>
              <a:ext cx="391838" cy="345211"/>
            </a:xfrm>
            <a:prstGeom prst="rect">
              <a:avLst/>
            </a:prstGeom>
            <a:solidFill>
              <a:srgbClr val="F2DCDB"/>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000000"/>
                  </a:solidFill>
                  <a:latin typeface="Arial"/>
                  <a:cs typeface="Arial"/>
                </a:rPr>
                <a:t>0</a:t>
              </a:r>
              <a:endParaRPr lang="en-US" dirty="0" smtClean="0">
                <a:solidFill>
                  <a:srgbClr val="000000"/>
                </a:solidFill>
                <a:latin typeface="Arial"/>
                <a:cs typeface="Arial"/>
              </a:endParaRPr>
            </a:p>
          </p:txBody>
        </p:sp>
        <p:sp>
          <p:nvSpPr>
            <p:cNvPr id="39" name="Rectangle 38"/>
            <p:cNvSpPr/>
            <p:nvPr/>
          </p:nvSpPr>
          <p:spPr>
            <a:xfrm>
              <a:off x="4268782" y="3746947"/>
              <a:ext cx="391838" cy="345211"/>
            </a:xfrm>
            <a:prstGeom prst="rect">
              <a:avLst/>
            </a:prstGeom>
            <a:solidFill>
              <a:srgbClr val="F2DCDB"/>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latin typeface="Arial"/>
                  <a:cs typeface="Arial"/>
                </a:rPr>
                <a:t>1</a:t>
              </a:r>
            </a:p>
          </p:txBody>
        </p:sp>
        <p:sp>
          <p:nvSpPr>
            <p:cNvPr id="43" name="Rectangle 42"/>
            <p:cNvSpPr/>
            <p:nvPr/>
          </p:nvSpPr>
          <p:spPr>
            <a:xfrm>
              <a:off x="4268782" y="4080878"/>
              <a:ext cx="391838" cy="345211"/>
            </a:xfrm>
            <a:prstGeom prst="rect">
              <a:avLst/>
            </a:prstGeom>
            <a:solidFill>
              <a:srgbClr val="F2DCDB"/>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000000"/>
                  </a:solidFill>
                  <a:latin typeface="Arial"/>
                  <a:cs typeface="Arial"/>
                </a:rPr>
                <a:t>0</a:t>
              </a:r>
              <a:endParaRPr lang="en-US" dirty="0" smtClean="0">
                <a:solidFill>
                  <a:srgbClr val="000000"/>
                </a:solidFill>
                <a:latin typeface="Arial"/>
                <a:cs typeface="Arial"/>
              </a:endParaRPr>
            </a:p>
          </p:txBody>
        </p:sp>
        <p:sp>
          <p:nvSpPr>
            <p:cNvPr id="44" name="Rectangle 43"/>
            <p:cNvSpPr/>
            <p:nvPr/>
          </p:nvSpPr>
          <p:spPr>
            <a:xfrm>
              <a:off x="4256452" y="1683568"/>
              <a:ext cx="391838" cy="2742521"/>
            </a:xfrm>
            <a:prstGeom prst="rect">
              <a:avLst/>
            </a:prstGeom>
            <a:noFill/>
            <a:ln w="3810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smtClean="0">
                <a:solidFill>
                  <a:prstClr val="white"/>
                </a:solidFill>
                <a:latin typeface="Arial"/>
                <a:cs typeface="Arial"/>
              </a:endParaRPr>
            </a:p>
          </p:txBody>
        </p:sp>
        <p:sp>
          <p:nvSpPr>
            <p:cNvPr id="45" name="TextBox 44"/>
            <p:cNvSpPr txBox="1"/>
            <p:nvPr/>
          </p:nvSpPr>
          <p:spPr>
            <a:xfrm>
              <a:off x="3529108" y="1148973"/>
              <a:ext cx="2300479" cy="461665"/>
            </a:xfrm>
            <a:prstGeom prst="rect">
              <a:avLst/>
            </a:prstGeom>
            <a:noFill/>
            <a:ln w="25400">
              <a:noFill/>
            </a:ln>
          </p:spPr>
          <p:txBody>
            <a:bodyPr wrap="none" rtlCol="0">
              <a:spAutoFit/>
            </a:bodyPr>
            <a:lstStyle/>
            <a:p>
              <a:r>
                <a:rPr lang="en-US" dirty="0" smtClean="0">
                  <a:solidFill>
                    <a:srgbClr val="000000"/>
                  </a:solidFill>
                  <a:latin typeface="Arial"/>
                  <a:cs typeface="Arial"/>
                </a:rPr>
                <a:t>Ref. Rate Table</a:t>
              </a:r>
            </a:p>
          </p:txBody>
        </p:sp>
      </p:grpSp>
      <p:sp>
        <p:nvSpPr>
          <p:cNvPr id="46" name="7-Point Star 45"/>
          <p:cNvSpPr/>
          <p:nvPr/>
        </p:nvSpPr>
        <p:spPr>
          <a:xfrm>
            <a:off x="2398650" y="5224407"/>
            <a:ext cx="263073" cy="301296"/>
          </a:xfrm>
          <a:prstGeom prst="star7">
            <a:avLst/>
          </a:prstGeom>
          <a:solidFill>
            <a:srgbClr val="8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smtClean="0">
              <a:solidFill>
                <a:prstClr val="white"/>
              </a:solidFill>
              <a:latin typeface="Arial"/>
              <a:cs typeface="Arial"/>
            </a:endParaRPr>
          </a:p>
        </p:txBody>
      </p:sp>
      <p:sp>
        <p:nvSpPr>
          <p:cNvPr id="51" name="Rectangle 50"/>
          <p:cNvSpPr/>
          <p:nvPr/>
        </p:nvSpPr>
        <p:spPr>
          <a:xfrm>
            <a:off x="1718203" y="2787612"/>
            <a:ext cx="512701" cy="357559"/>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smtClean="0">
                <a:solidFill>
                  <a:prstClr val="white"/>
                </a:solidFill>
                <a:latin typeface="Arial"/>
                <a:cs typeface="Arial"/>
              </a:rPr>
              <a:t>ECC</a:t>
            </a:r>
          </a:p>
        </p:txBody>
      </p:sp>
      <p:sp>
        <p:nvSpPr>
          <p:cNvPr id="52" name="Rectangle 51"/>
          <p:cNvSpPr/>
          <p:nvPr/>
        </p:nvSpPr>
        <p:spPr>
          <a:xfrm>
            <a:off x="1721191" y="3139244"/>
            <a:ext cx="512701" cy="357559"/>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smtClean="0">
                <a:solidFill>
                  <a:prstClr val="white"/>
                </a:solidFill>
                <a:latin typeface="Arial"/>
                <a:cs typeface="Arial"/>
              </a:rPr>
              <a:t>ECC</a:t>
            </a:r>
          </a:p>
        </p:txBody>
      </p:sp>
      <p:sp>
        <p:nvSpPr>
          <p:cNvPr id="53" name="Rectangle 52"/>
          <p:cNvSpPr/>
          <p:nvPr/>
        </p:nvSpPr>
        <p:spPr>
          <a:xfrm>
            <a:off x="1715215" y="3485006"/>
            <a:ext cx="512701" cy="357559"/>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smtClean="0">
                <a:solidFill>
                  <a:prstClr val="white"/>
                </a:solidFill>
                <a:latin typeface="Arial"/>
                <a:cs typeface="Arial"/>
              </a:rPr>
              <a:t>ECC</a:t>
            </a:r>
          </a:p>
        </p:txBody>
      </p:sp>
      <p:sp>
        <p:nvSpPr>
          <p:cNvPr id="54" name="Rectangle 53"/>
          <p:cNvSpPr/>
          <p:nvPr/>
        </p:nvSpPr>
        <p:spPr>
          <a:xfrm>
            <a:off x="1718203" y="3836638"/>
            <a:ext cx="512701" cy="357559"/>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smtClean="0">
                <a:solidFill>
                  <a:prstClr val="white"/>
                </a:solidFill>
                <a:latin typeface="Arial"/>
                <a:cs typeface="Arial"/>
              </a:rPr>
              <a:t>ECC</a:t>
            </a:r>
          </a:p>
        </p:txBody>
      </p:sp>
      <p:sp>
        <p:nvSpPr>
          <p:cNvPr id="55" name="Rectangle 54"/>
          <p:cNvSpPr/>
          <p:nvPr/>
        </p:nvSpPr>
        <p:spPr>
          <a:xfrm>
            <a:off x="1712227" y="4173825"/>
            <a:ext cx="512701" cy="357559"/>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smtClean="0">
                <a:solidFill>
                  <a:prstClr val="white"/>
                </a:solidFill>
                <a:latin typeface="Arial"/>
                <a:cs typeface="Arial"/>
              </a:rPr>
              <a:t>ECC</a:t>
            </a:r>
          </a:p>
        </p:txBody>
      </p:sp>
      <p:sp>
        <p:nvSpPr>
          <p:cNvPr id="56" name="Rectangle 55"/>
          <p:cNvSpPr/>
          <p:nvPr/>
        </p:nvSpPr>
        <p:spPr>
          <a:xfrm>
            <a:off x="1715215" y="4525457"/>
            <a:ext cx="512701" cy="357559"/>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smtClean="0">
                <a:solidFill>
                  <a:prstClr val="white"/>
                </a:solidFill>
                <a:latin typeface="Arial"/>
                <a:cs typeface="Arial"/>
              </a:rPr>
              <a:t>ECC</a:t>
            </a:r>
          </a:p>
        </p:txBody>
      </p:sp>
      <p:sp>
        <p:nvSpPr>
          <p:cNvPr id="57" name="Rectangle 56"/>
          <p:cNvSpPr/>
          <p:nvPr/>
        </p:nvSpPr>
        <p:spPr>
          <a:xfrm>
            <a:off x="1709239" y="4871219"/>
            <a:ext cx="512701" cy="357559"/>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smtClean="0">
                <a:solidFill>
                  <a:prstClr val="white"/>
                </a:solidFill>
                <a:latin typeface="Arial"/>
                <a:cs typeface="Arial"/>
              </a:rPr>
              <a:t>ECC</a:t>
            </a:r>
          </a:p>
        </p:txBody>
      </p:sp>
      <p:sp>
        <p:nvSpPr>
          <p:cNvPr id="58" name="Rectangle 57"/>
          <p:cNvSpPr/>
          <p:nvPr/>
        </p:nvSpPr>
        <p:spPr>
          <a:xfrm>
            <a:off x="1712227" y="5222851"/>
            <a:ext cx="512701" cy="357559"/>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smtClean="0">
                <a:solidFill>
                  <a:prstClr val="white"/>
                </a:solidFill>
                <a:latin typeface="Arial"/>
                <a:cs typeface="Arial"/>
              </a:rPr>
              <a:t>ECC</a:t>
            </a:r>
          </a:p>
        </p:txBody>
      </p:sp>
      <p:cxnSp>
        <p:nvCxnSpPr>
          <p:cNvPr id="8" name="Curved Connector 7"/>
          <p:cNvCxnSpPr/>
          <p:nvPr/>
        </p:nvCxnSpPr>
        <p:spPr>
          <a:xfrm rot="5400000" flipH="1" flipV="1">
            <a:off x="2271732" y="5301523"/>
            <a:ext cx="54705" cy="503070"/>
          </a:xfrm>
          <a:prstGeom prst="curvedConnector3">
            <a:avLst>
              <a:gd name="adj1" fmla="val -417878"/>
            </a:avLst>
          </a:prstGeom>
          <a:ln>
            <a:solidFill>
              <a:srgbClr val="8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59" name="Curved Connector 58"/>
          <p:cNvCxnSpPr>
            <a:stCxn id="58" idx="2"/>
          </p:cNvCxnSpPr>
          <p:nvPr/>
        </p:nvCxnSpPr>
        <p:spPr>
          <a:xfrm rot="5400000" flipH="1" flipV="1">
            <a:off x="3740012" y="3632782"/>
            <a:ext cx="176194" cy="3719062"/>
          </a:xfrm>
          <a:prstGeom prst="curvedConnector4">
            <a:avLst>
              <a:gd name="adj1" fmla="val -129743"/>
              <a:gd name="adj2" fmla="val 53446"/>
            </a:avLst>
          </a:prstGeom>
          <a:ln>
            <a:solidFill>
              <a:srgbClr val="800000"/>
            </a:solidFill>
            <a:tailEnd type="arrow"/>
          </a:ln>
          <a:effectLst/>
        </p:spPr>
        <p:style>
          <a:lnRef idx="2">
            <a:schemeClr val="accent1"/>
          </a:lnRef>
          <a:fillRef idx="0">
            <a:schemeClr val="accent1"/>
          </a:fillRef>
          <a:effectRef idx="1">
            <a:schemeClr val="accent1"/>
          </a:effectRef>
          <a:fontRef idx="minor">
            <a:schemeClr val="tx1"/>
          </a:fontRef>
        </p:style>
      </p:cxnSp>
      <p:sp>
        <p:nvSpPr>
          <p:cNvPr id="60" name="Rectangle 59"/>
          <p:cNvSpPr/>
          <p:nvPr/>
        </p:nvSpPr>
        <p:spPr>
          <a:xfrm>
            <a:off x="5687640" y="5196086"/>
            <a:ext cx="391838" cy="345211"/>
          </a:xfrm>
          <a:prstGeom prst="rect">
            <a:avLst/>
          </a:prstGeom>
          <a:solidFill>
            <a:srgbClr val="F2DCDB"/>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800000"/>
                </a:solidFill>
                <a:latin typeface="Arial"/>
                <a:cs typeface="Arial"/>
              </a:rPr>
              <a:t>1</a:t>
            </a:r>
          </a:p>
        </p:txBody>
      </p:sp>
      <p:sp>
        <p:nvSpPr>
          <p:cNvPr id="61" name="TextBox 60"/>
          <p:cNvSpPr txBox="1"/>
          <p:nvPr/>
        </p:nvSpPr>
        <p:spPr>
          <a:xfrm>
            <a:off x="0" y="5974911"/>
            <a:ext cx="9144000" cy="523220"/>
          </a:xfrm>
          <a:prstGeom prst="rect">
            <a:avLst/>
          </a:prstGeom>
          <a:solidFill>
            <a:srgbClr val="CCFFCC"/>
          </a:solidFill>
          <a:ln>
            <a:solidFill>
              <a:schemeClr val="tx1"/>
            </a:solidFill>
          </a:ln>
        </p:spPr>
        <p:txBody>
          <a:bodyPr wrap="square" rtlCol="0">
            <a:spAutoFit/>
          </a:bodyPr>
          <a:lstStyle/>
          <a:p>
            <a:pPr algn="ctr"/>
            <a:r>
              <a:rPr lang="en-US" sz="2800" b="1" dirty="0" smtClean="0">
                <a:solidFill>
                  <a:prstClr val="black"/>
                </a:solidFill>
                <a:latin typeface="Calibri"/>
              </a:rPr>
              <a:t>AVATAR mitigates VRT by breaking AVP Pool</a:t>
            </a:r>
            <a:endParaRPr lang="en-US" sz="2800" b="1" dirty="0">
              <a:solidFill>
                <a:prstClr val="black"/>
              </a:solidFill>
              <a:latin typeface="Calibri"/>
            </a:endParaRPr>
          </a:p>
        </p:txBody>
      </p:sp>
      <p:sp>
        <p:nvSpPr>
          <p:cNvPr id="63" name="Freeform 62"/>
          <p:cNvSpPr/>
          <p:nvPr/>
        </p:nvSpPr>
        <p:spPr>
          <a:xfrm>
            <a:off x="640252" y="3039339"/>
            <a:ext cx="394443" cy="2520599"/>
          </a:xfrm>
          <a:custGeom>
            <a:avLst/>
            <a:gdLst>
              <a:gd name="connsiteX0" fmla="*/ 383816 w 394443"/>
              <a:gd name="connsiteY0" fmla="*/ 752675 h 1534803"/>
              <a:gd name="connsiteX1" fmla="*/ 369068 w 394443"/>
              <a:gd name="connsiteY1" fmla="*/ 664184 h 1534803"/>
              <a:gd name="connsiteX2" fmla="*/ 162591 w 394443"/>
              <a:gd name="connsiteY2" fmla="*/ 507 h 1534803"/>
              <a:gd name="connsiteX3" fmla="*/ 358 w 394443"/>
              <a:gd name="connsiteY3" fmla="*/ 782171 h 1534803"/>
              <a:gd name="connsiteX4" fmla="*/ 206836 w 394443"/>
              <a:gd name="connsiteY4" fmla="*/ 1534339 h 1534803"/>
              <a:gd name="connsiteX5" fmla="*/ 383816 w 394443"/>
              <a:gd name="connsiteY5" fmla="*/ 870662 h 1534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4443" h="1534803">
                <a:moveTo>
                  <a:pt x="383816" y="752675"/>
                </a:moveTo>
                <a:cubicBezTo>
                  <a:pt x="394877" y="771110"/>
                  <a:pt x="405939" y="789545"/>
                  <a:pt x="369068" y="664184"/>
                </a:cubicBezTo>
                <a:cubicBezTo>
                  <a:pt x="332197" y="538823"/>
                  <a:pt x="224043" y="-19157"/>
                  <a:pt x="162591" y="507"/>
                </a:cubicBezTo>
                <a:cubicBezTo>
                  <a:pt x="101139" y="20171"/>
                  <a:pt x="-7016" y="526532"/>
                  <a:pt x="358" y="782171"/>
                </a:cubicBezTo>
                <a:cubicBezTo>
                  <a:pt x="7732" y="1037810"/>
                  <a:pt x="142926" y="1519590"/>
                  <a:pt x="206836" y="1534339"/>
                </a:cubicBezTo>
                <a:cubicBezTo>
                  <a:pt x="270746" y="1549088"/>
                  <a:pt x="327281" y="1209875"/>
                  <a:pt x="383816" y="870662"/>
                </a:cubicBezTo>
              </a:path>
            </a:pathLst>
          </a:custGeom>
          <a:noFill/>
          <a:ln w="63500">
            <a:tailEnd type="triangle"/>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Calibri"/>
            </a:endParaRPr>
          </a:p>
        </p:txBody>
      </p:sp>
      <p:sp>
        <p:nvSpPr>
          <p:cNvPr id="65" name="Oval 64"/>
          <p:cNvSpPr/>
          <p:nvPr/>
        </p:nvSpPr>
        <p:spPr>
          <a:xfrm>
            <a:off x="842966" y="4129772"/>
            <a:ext cx="191729" cy="201696"/>
          </a:xfrm>
          <a:prstGeom prst="ellipse">
            <a:avLst/>
          </a:prstGeom>
          <a:solidFill>
            <a:srgbClr val="FF30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smtClean="0">
              <a:solidFill>
                <a:prstClr val="white"/>
              </a:solidFill>
              <a:latin typeface="Arial"/>
              <a:cs typeface="Arial"/>
            </a:endParaRPr>
          </a:p>
        </p:txBody>
      </p:sp>
      <p:sp>
        <p:nvSpPr>
          <p:cNvPr id="12" name="TextBox 11"/>
          <p:cNvSpPr txBox="1"/>
          <p:nvPr/>
        </p:nvSpPr>
        <p:spPr>
          <a:xfrm>
            <a:off x="347817" y="2242832"/>
            <a:ext cx="1313430" cy="1200328"/>
          </a:xfrm>
          <a:prstGeom prst="rect">
            <a:avLst/>
          </a:prstGeom>
          <a:noFill/>
          <a:ln w="25400">
            <a:noFill/>
          </a:ln>
        </p:spPr>
        <p:txBody>
          <a:bodyPr wrap="none" rtlCol="0">
            <a:spAutoFit/>
          </a:bodyPr>
          <a:lstStyle/>
          <a:p>
            <a:pPr algn="ctr"/>
            <a:r>
              <a:rPr lang="en-US" dirty="0" smtClean="0">
                <a:solidFill>
                  <a:srgbClr val="000000"/>
                </a:solidFill>
                <a:latin typeface="Arial"/>
                <a:cs typeface="Arial"/>
              </a:rPr>
              <a:t>Scrub </a:t>
            </a:r>
          </a:p>
          <a:p>
            <a:pPr algn="ctr"/>
            <a:r>
              <a:rPr lang="en-US" dirty="0" smtClean="0">
                <a:solidFill>
                  <a:srgbClr val="000000"/>
                </a:solidFill>
                <a:latin typeface="Arial"/>
                <a:cs typeface="Arial"/>
              </a:rPr>
              <a:t>(15 min)</a:t>
            </a:r>
          </a:p>
          <a:p>
            <a:pPr algn="ctr"/>
            <a:endParaRPr lang="en-US" dirty="0" smtClean="0">
              <a:solidFill>
                <a:srgbClr val="000000"/>
              </a:solidFill>
              <a:latin typeface="Arial"/>
              <a:cs typeface="Arial"/>
            </a:endParaRPr>
          </a:p>
        </p:txBody>
      </p:sp>
      <p:sp>
        <p:nvSpPr>
          <p:cNvPr id="67" name="Rounded Rectangular Callout 66"/>
          <p:cNvSpPr/>
          <p:nvPr/>
        </p:nvSpPr>
        <p:spPr>
          <a:xfrm>
            <a:off x="6337766" y="3824604"/>
            <a:ext cx="2677648" cy="1060011"/>
          </a:xfrm>
          <a:prstGeom prst="wedgeRoundRectCallout">
            <a:avLst>
              <a:gd name="adj1" fmla="val -60728"/>
              <a:gd name="adj2" fmla="val 93207"/>
              <a:gd name="adj3" fmla="val 16667"/>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prstClr val="white"/>
                </a:solidFill>
                <a:latin typeface="Arial"/>
                <a:cs typeface="Arial"/>
              </a:rPr>
              <a:t>Row protected from future</a:t>
            </a:r>
          </a:p>
          <a:p>
            <a:pPr algn="ctr"/>
            <a:r>
              <a:rPr lang="en-US" dirty="0">
                <a:solidFill>
                  <a:prstClr val="white"/>
                </a:solidFill>
                <a:latin typeface="Arial"/>
                <a:cs typeface="Arial"/>
              </a:rPr>
              <a:t>r</a:t>
            </a:r>
            <a:r>
              <a:rPr lang="en-US" dirty="0" smtClean="0">
                <a:solidFill>
                  <a:prstClr val="white"/>
                </a:solidFill>
                <a:latin typeface="Arial"/>
                <a:cs typeface="Arial"/>
              </a:rPr>
              <a:t>etention failures</a:t>
            </a:r>
          </a:p>
        </p:txBody>
      </p:sp>
    </p:spTree>
    <p:extLst>
      <p:ext uri="{BB962C8B-B14F-4D97-AF65-F5344CB8AC3E}">
        <p14:creationId xmlns:p14="http://schemas.microsoft.com/office/powerpoint/2010/main" val="27245257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dissolve">
                                      <p:cBhvr>
                                        <p:cTn id="7" dur="500"/>
                                        <p:tgtEl>
                                          <p:spTgt spid="4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xit" presetSubtype="0" fill="hold" grpId="1" nodeType="clickEffect">
                                  <p:stCondLst>
                                    <p:cond delay="0"/>
                                  </p:stCondLst>
                                  <p:childTnLst>
                                    <p:set>
                                      <p:cBhvr>
                                        <p:cTn id="15" dur="1" fill="hold">
                                          <p:stCondLst>
                                            <p:cond delay="0"/>
                                          </p:stCondLst>
                                        </p:cTn>
                                        <p:tgtEl>
                                          <p:spTgt spid="46"/>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 presetClass="exit" presetSubtype="0" fill="hold" nodeType="clickEffect">
                                  <p:stCondLst>
                                    <p:cond delay="0"/>
                                  </p:stCondLst>
                                  <p:childTnLst>
                                    <p:set>
                                      <p:cBhvr>
                                        <p:cTn id="19" dur="1" fill="hold">
                                          <p:stCondLst>
                                            <p:cond delay="0"/>
                                          </p:stCondLst>
                                        </p:cTn>
                                        <p:tgtEl>
                                          <p:spTgt spid="8"/>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59"/>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60"/>
                                        </p:tgtEl>
                                        <p:attrNameLst>
                                          <p:attrName>style.visibility</p:attrName>
                                        </p:attrNameLst>
                                      </p:cBhvr>
                                      <p:to>
                                        <p:strVal val="visible"/>
                                      </p:to>
                                    </p:set>
                                    <p:animEffect transition="in" filter="dissolve">
                                      <p:cBhvr>
                                        <p:cTn id="28" dur="500"/>
                                        <p:tgtEl>
                                          <p:spTgt spid="60"/>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6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61"/>
                                        </p:tgtEl>
                                        <p:attrNameLst>
                                          <p:attrName>style.visibility</p:attrName>
                                        </p:attrNameLst>
                                      </p:cBhvr>
                                      <p:to>
                                        <p:strVal val="visible"/>
                                      </p:to>
                                    </p:set>
                                  </p:childTnLst>
                                </p:cTn>
                              </p:par>
                              <p:par>
                                <p:cTn id="37" presetID="1" presetClass="exit" presetSubtype="0" fill="hold" grpId="1" nodeType="withEffect">
                                  <p:stCondLst>
                                    <p:cond delay="0"/>
                                  </p:stCondLst>
                                  <p:childTnLst>
                                    <p:set>
                                      <p:cBhvr>
                                        <p:cTn id="38" dur="1" fill="hold">
                                          <p:stCondLst>
                                            <p:cond delay="0"/>
                                          </p:stCondLst>
                                        </p:cTn>
                                        <p:tgtEl>
                                          <p:spTgt spid="67"/>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2"/>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1" nodeType="clickEffect">
                                  <p:stCondLst>
                                    <p:cond delay="0"/>
                                  </p:stCondLst>
                                  <p:childTnLst>
                                    <p:set>
                                      <p:cBhvr>
                                        <p:cTn id="48" dur="1" fill="hold">
                                          <p:stCondLst>
                                            <p:cond delay="0"/>
                                          </p:stCondLst>
                                        </p:cTn>
                                        <p:tgtEl>
                                          <p:spTgt spid="65"/>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path" presetSubtype="0" repeatCount="indefinite" accel="50000" decel="50000" fill="remove" grpId="0" nodeType="clickEffect">
                                  <p:stCondLst>
                                    <p:cond delay="0"/>
                                  </p:stCondLst>
                                  <p:childTnLst>
                                    <p:animMotion origin="layout" path="M 0.01094 -1.30495E-6 C 0.00816 -0.09023 -0.00452 -0.18394 -0.01112 -0.18325 C -0.01755 -0.18278 -0.02901 -0.12633 -0.02901 0.00324 C -0.02727 0.20731 -0.01164 0.19297 -0.00539 0.19274 C 0.00121 0.19181 0.0099 0.09024 0.01094 -1.30495E-6 Z " pathEditMode="relative" rAng="0" ptsTypes="AAAAA">
                                      <p:cBhvr>
                                        <p:cTn id="52" dur="3000" fill="hold"/>
                                        <p:tgtEl>
                                          <p:spTgt spid="65"/>
                                        </p:tgtEl>
                                        <p:attrNameLst>
                                          <p:attrName>ppt_x</p:attrName>
                                          <p:attrName>ppt_y</p:attrName>
                                        </p:attrNameLst>
                                      </p:cBhvr>
                                      <p:rCtr x="-1998" y="115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6" grpId="1" animBg="1"/>
      <p:bldP spid="60" grpId="0" animBg="1"/>
      <p:bldP spid="61" grpId="0" animBg="1"/>
      <p:bldP spid="63" grpId="0" animBg="1"/>
      <p:bldP spid="65" grpId="0" animBg="1"/>
      <p:bldP spid="65" grpId="1" animBg="1"/>
      <p:bldP spid="12" grpId="0"/>
      <p:bldP spid="67" grpId="0" animBg="1"/>
      <p:bldP spid="67" grpId="1"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AVATAR: TIME TO FAILURE</a:t>
            </a:r>
            <a:endParaRPr lang="en-US" dirty="0"/>
          </a:p>
        </p:txBody>
      </p:sp>
      <p:sp>
        <p:nvSpPr>
          <p:cNvPr id="4" name="Slide Number Placeholder 3"/>
          <p:cNvSpPr>
            <a:spLocks noGrp="1"/>
          </p:cNvSpPr>
          <p:nvPr>
            <p:ph type="sldNum" sz="quarter" idx="12"/>
          </p:nvPr>
        </p:nvSpPr>
        <p:spPr/>
        <p:txBody>
          <a:bodyPr/>
          <a:lstStyle/>
          <a:p>
            <a:pPr>
              <a:defRPr/>
            </a:pPr>
            <a:fld id="{866DA6C0-E8D2-8D44-A834-246A4BF6B0E5}" type="slidenum">
              <a:rPr lang="en-US" smtClean="0"/>
              <a:pPr>
                <a:defRPr/>
              </a:pPr>
              <a:t>36</a:t>
            </a:fld>
            <a:endParaRPr lang="en-US"/>
          </a:p>
        </p:txBody>
      </p:sp>
      <p:grpSp>
        <p:nvGrpSpPr>
          <p:cNvPr id="11" name="Group 10"/>
          <p:cNvGrpSpPr/>
          <p:nvPr/>
        </p:nvGrpSpPr>
        <p:grpSpPr>
          <a:xfrm>
            <a:off x="329947" y="1501892"/>
            <a:ext cx="8144933" cy="4323756"/>
            <a:chOff x="0" y="1016000"/>
            <a:chExt cx="9144000" cy="4819744"/>
          </a:xfrm>
        </p:grpSpPr>
        <p:pic>
          <p:nvPicPr>
            <p:cNvPr id="3" name="Picture 2"/>
            <p:cNvPicPr>
              <a:picLocks noChangeAspect="1"/>
            </p:cNvPicPr>
            <p:nvPr/>
          </p:nvPicPr>
          <p:blipFill>
            <a:blip r:embed="rId3"/>
            <a:stretch>
              <a:fillRect/>
            </a:stretch>
          </p:blipFill>
          <p:spPr>
            <a:xfrm>
              <a:off x="0" y="1016000"/>
              <a:ext cx="9144000" cy="4819744"/>
            </a:xfrm>
            <a:prstGeom prst="rect">
              <a:avLst/>
            </a:prstGeom>
          </p:spPr>
        </p:pic>
        <p:sp>
          <p:nvSpPr>
            <p:cNvPr id="5" name="TextBox 4"/>
            <p:cNvSpPr txBox="1"/>
            <p:nvPr/>
          </p:nvSpPr>
          <p:spPr>
            <a:xfrm>
              <a:off x="1853798" y="1901899"/>
              <a:ext cx="2195559" cy="411699"/>
            </a:xfrm>
            <a:prstGeom prst="rect">
              <a:avLst/>
            </a:prstGeom>
            <a:solidFill>
              <a:schemeClr val="bg1"/>
            </a:solidFill>
            <a:ln w="25400">
              <a:noFill/>
            </a:ln>
          </p:spPr>
          <p:txBody>
            <a:bodyPr wrap="square" rtlCol="0">
              <a:spAutoFit/>
            </a:bodyPr>
            <a:lstStyle/>
            <a:p>
              <a:r>
                <a:rPr lang="en-US" sz="1800" b="1" dirty="0" smtClean="0">
                  <a:solidFill>
                    <a:srgbClr val="000000"/>
                  </a:solidFill>
                  <a:latin typeface="Arial"/>
                  <a:cs typeface="Arial"/>
                </a:rPr>
                <a:t>AVI = 1x</a:t>
              </a:r>
            </a:p>
          </p:txBody>
        </p:sp>
        <p:sp>
          <p:nvSpPr>
            <p:cNvPr id="9" name="TextBox 8"/>
            <p:cNvSpPr txBox="1"/>
            <p:nvPr/>
          </p:nvSpPr>
          <p:spPr>
            <a:xfrm>
              <a:off x="2510911" y="2274911"/>
              <a:ext cx="1538445" cy="369332"/>
            </a:xfrm>
            <a:prstGeom prst="rect">
              <a:avLst/>
            </a:prstGeom>
            <a:solidFill>
              <a:schemeClr val="bg1"/>
            </a:solidFill>
            <a:ln w="25400">
              <a:noFill/>
            </a:ln>
          </p:spPr>
          <p:txBody>
            <a:bodyPr wrap="square" rtlCol="0">
              <a:spAutoFit/>
            </a:bodyPr>
            <a:lstStyle/>
            <a:p>
              <a:r>
                <a:rPr lang="en-US" sz="1800" b="1" dirty="0">
                  <a:solidFill>
                    <a:srgbClr val="000000"/>
                  </a:solidFill>
                  <a:latin typeface="Arial"/>
                  <a:cs typeface="Arial"/>
                </a:rPr>
                <a:t>2</a:t>
              </a:r>
              <a:r>
                <a:rPr lang="en-US" sz="1800" b="1" dirty="0" smtClean="0">
                  <a:solidFill>
                    <a:srgbClr val="000000"/>
                  </a:solidFill>
                  <a:latin typeface="Arial"/>
                  <a:cs typeface="Arial"/>
                </a:rPr>
                <a:t>x</a:t>
              </a:r>
            </a:p>
          </p:txBody>
        </p:sp>
        <p:sp>
          <p:nvSpPr>
            <p:cNvPr id="10" name="TextBox 9"/>
            <p:cNvSpPr txBox="1"/>
            <p:nvPr/>
          </p:nvSpPr>
          <p:spPr>
            <a:xfrm>
              <a:off x="2510911" y="2644243"/>
              <a:ext cx="1634289" cy="369332"/>
            </a:xfrm>
            <a:prstGeom prst="rect">
              <a:avLst/>
            </a:prstGeom>
            <a:solidFill>
              <a:schemeClr val="bg1"/>
            </a:solidFill>
            <a:ln w="25400">
              <a:noFill/>
            </a:ln>
          </p:spPr>
          <p:txBody>
            <a:bodyPr wrap="square" rtlCol="0">
              <a:spAutoFit/>
            </a:bodyPr>
            <a:lstStyle/>
            <a:p>
              <a:r>
                <a:rPr lang="en-US" sz="1800" b="1" dirty="0" smtClean="0">
                  <a:solidFill>
                    <a:srgbClr val="000000"/>
                  </a:solidFill>
                  <a:latin typeface="Arial"/>
                  <a:cs typeface="Arial"/>
                </a:rPr>
                <a:t>4x</a:t>
              </a:r>
            </a:p>
          </p:txBody>
        </p:sp>
      </p:grpSp>
      <p:sp>
        <p:nvSpPr>
          <p:cNvPr id="13" name="TextBox 12"/>
          <p:cNvSpPr txBox="1"/>
          <p:nvPr/>
        </p:nvSpPr>
        <p:spPr>
          <a:xfrm>
            <a:off x="0" y="6025710"/>
            <a:ext cx="9144000" cy="523220"/>
          </a:xfrm>
          <a:prstGeom prst="rect">
            <a:avLst/>
          </a:prstGeom>
          <a:solidFill>
            <a:srgbClr val="CCFFCC"/>
          </a:solidFill>
          <a:ln>
            <a:solidFill>
              <a:schemeClr val="tx1"/>
            </a:solidFill>
          </a:ln>
        </p:spPr>
        <p:txBody>
          <a:bodyPr wrap="square" rtlCol="0">
            <a:spAutoFit/>
          </a:bodyPr>
          <a:lstStyle/>
          <a:p>
            <a:pPr marL="0" indent="0" algn="ctr">
              <a:buNone/>
            </a:pPr>
            <a:r>
              <a:rPr lang="en-US" sz="2800" b="1" dirty="0" smtClean="0"/>
              <a:t>AVATAR increases time to failure to 10s of years</a:t>
            </a:r>
            <a:endParaRPr lang="en-US" sz="2800" b="1" dirty="0"/>
          </a:p>
        </p:txBody>
      </p:sp>
      <p:sp>
        <p:nvSpPr>
          <p:cNvPr id="14" name="TextBox 13"/>
          <p:cNvSpPr txBox="1"/>
          <p:nvPr/>
        </p:nvSpPr>
        <p:spPr>
          <a:xfrm>
            <a:off x="587885" y="6569962"/>
            <a:ext cx="7886995" cy="338554"/>
          </a:xfrm>
          <a:prstGeom prst="rect">
            <a:avLst/>
          </a:prstGeom>
          <a:noFill/>
          <a:ln w="25400">
            <a:noFill/>
          </a:ln>
        </p:spPr>
        <p:txBody>
          <a:bodyPr wrap="none" rtlCol="0">
            <a:spAutoFit/>
          </a:bodyPr>
          <a:lstStyle/>
          <a:p>
            <a:r>
              <a:rPr lang="en-US" sz="1600" dirty="0" smtClean="0">
                <a:solidFill>
                  <a:srgbClr val="000000"/>
                </a:solidFill>
                <a:latin typeface="Arial"/>
                <a:cs typeface="Arial"/>
              </a:rPr>
              <a:t>* We include the effect of soft error in the above lifetime analysis (details in the paper)</a:t>
            </a:r>
          </a:p>
        </p:txBody>
      </p:sp>
      <p:sp>
        <p:nvSpPr>
          <p:cNvPr id="12" name="TextBox 11"/>
          <p:cNvSpPr txBox="1"/>
          <p:nvPr/>
        </p:nvSpPr>
        <p:spPr>
          <a:xfrm>
            <a:off x="3867931" y="3619779"/>
            <a:ext cx="1120019" cy="369332"/>
          </a:xfrm>
          <a:prstGeom prst="rect">
            <a:avLst/>
          </a:prstGeom>
          <a:solidFill>
            <a:schemeClr val="bg1"/>
          </a:solidFill>
          <a:ln w="25400">
            <a:noFill/>
          </a:ln>
        </p:spPr>
        <p:txBody>
          <a:bodyPr wrap="square" rtlCol="0">
            <a:spAutoFit/>
          </a:bodyPr>
          <a:lstStyle/>
          <a:p>
            <a:r>
              <a:rPr lang="en-US" sz="1800" b="1" dirty="0" smtClean="0">
                <a:solidFill>
                  <a:srgbClr val="000000"/>
                </a:solidFill>
                <a:latin typeface="Arial"/>
                <a:cs typeface="Arial"/>
              </a:rPr>
              <a:t>32 Years</a:t>
            </a:r>
          </a:p>
        </p:txBody>
      </p:sp>
      <p:sp>
        <p:nvSpPr>
          <p:cNvPr id="15" name="TextBox 14"/>
          <p:cNvSpPr txBox="1"/>
          <p:nvPr/>
        </p:nvSpPr>
        <p:spPr>
          <a:xfrm>
            <a:off x="3870476" y="3909284"/>
            <a:ext cx="1298899" cy="369332"/>
          </a:xfrm>
          <a:prstGeom prst="rect">
            <a:avLst/>
          </a:prstGeom>
          <a:solidFill>
            <a:schemeClr val="bg1"/>
          </a:solidFill>
          <a:ln w="25400">
            <a:noFill/>
          </a:ln>
        </p:spPr>
        <p:txBody>
          <a:bodyPr wrap="square" rtlCol="0">
            <a:spAutoFit/>
          </a:bodyPr>
          <a:lstStyle/>
          <a:p>
            <a:r>
              <a:rPr lang="en-US" sz="1800" b="1" dirty="0" smtClean="0">
                <a:solidFill>
                  <a:srgbClr val="000000"/>
                </a:solidFill>
                <a:latin typeface="Arial"/>
                <a:cs typeface="Arial"/>
              </a:rPr>
              <a:t>128 Years</a:t>
            </a:r>
          </a:p>
        </p:txBody>
      </p:sp>
      <p:sp>
        <p:nvSpPr>
          <p:cNvPr id="16" name="TextBox 15"/>
          <p:cNvSpPr txBox="1"/>
          <p:nvPr/>
        </p:nvSpPr>
        <p:spPr>
          <a:xfrm>
            <a:off x="3870476" y="4230239"/>
            <a:ext cx="1298899" cy="369332"/>
          </a:xfrm>
          <a:prstGeom prst="rect">
            <a:avLst/>
          </a:prstGeom>
          <a:solidFill>
            <a:schemeClr val="bg1"/>
          </a:solidFill>
          <a:ln w="25400">
            <a:noFill/>
          </a:ln>
        </p:spPr>
        <p:txBody>
          <a:bodyPr wrap="square" rtlCol="0">
            <a:spAutoFit/>
          </a:bodyPr>
          <a:lstStyle/>
          <a:p>
            <a:r>
              <a:rPr lang="en-US" sz="1800" b="1" dirty="0" smtClean="0">
                <a:solidFill>
                  <a:srgbClr val="000000"/>
                </a:solidFill>
                <a:latin typeface="Arial"/>
                <a:cs typeface="Arial"/>
              </a:rPr>
              <a:t>500 Years</a:t>
            </a:r>
          </a:p>
        </p:txBody>
      </p:sp>
      <p:sp>
        <p:nvSpPr>
          <p:cNvPr id="17" name="TextBox 16"/>
          <p:cNvSpPr txBox="1"/>
          <p:nvPr/>
        </p:nvSpPr>
        <p:spPr>
          <a:xfrm>
            <a:off x="1979989" y="2627111"/>
            <a:ext cx="1955674" cy="369332"/>
          </a:xfrm>
          <a:prstGeom prst="rect">
            <a:avLst/>
          </a:prstGeom>
          <a:solidFill>
            <a:schemeClr val="bg1"/>
          </a:solidFill>
          <a:ln w="25400">
            <a:noFill/>
          </a:ln>
        </p:spPr>
        <p:txBody>
          <a:bodyPr wrap="square" rtlCol="0">
            <a:spAutoFit/>
          </a:bodyPr>
          <a:lstStyle/>
          <a:p>
            <a:r>
              <a:rPr lang="en-US" sz="1800" b="1" dirty="0" smtClean="0">
                <a:solidFill>
                  <a:srgbClr val="000000"/>
                </a:solidFill>
                <a:latin typeface="Arial"/>
                <a:cs typeface="Arial"/>
              </a:rPr>
              <a:t>AVI = 2x</a:t>
            </a:r>
          </a:p>
        </p:txBody>
      </p:sp>
      <p:sp>
        <p:nvSpPr>
          <p:cNvPr id="18" name="TextBox 17"/>
          <p:cNvSpPr txBox="1"/>
          <p:nvPr/>
        </p:nvSpPr>
        <p:spPr>
          <a:xfrm>
            <a:off x="1963059" y="2914975"/>
            <a:ext cx="1955674" cy="369332"/>
          </a:xfrm>
          <a:prstGeom prst="rect">
            <a:avLst/>
          </a:prstGeom>
          <a:solidFill>
            <a:schemeClr val="bg1"/>
          </a:solidFill>
          <a:ln w="25400">
            <a:noFill/>
          </a:ln>
        </p:spPr>
        <p:txBody>
          <a:bodyPr wrap="square" rtlCol="0">
            <a:spAutoFit/>
          </a:bodyPr>
          <a:lstStyle/>
          <a:p>
            <a:r>
              <a:rPr lang="en-US" sz="1800" b="1" dirty="0" smtClean="0">
                <a:solidFill>
                  <a:srgbClr val="000000"/>
                </a:solidFill>
                <a:latin typeface="Arial"/>
                <a:cs typeface="Arial"/>
              </a:rPr>
              <a:t>AVI = 4x</a:t>
            </a:r>
          </a:p>
        </p:txBody>
      </p:sp>
      <p:sp>
        <p:nvSpPr>
          <p:cNvPr id="6" name="Rectangle 5"/>
          <p:cNvSpPr/>
          <p:nvPr/>
        </p:nvSpPr>
        <p:spPr>
          <a:xfrm>
            <a:off x="1303861" y="1056403"/>
            <a:ext cx="6654805" cy="461665"/>
          </a:xfrm>
          <a:prstGeom prst="rect">
            <a:avLst/>
          </a:prstGeom>
        </p:spPr>
        <p:txBody>
          <a:bodyPr wrap="square">
            <a:spAutoFit/>
          </a:bodyPr>
          <a:lstStyle/>
          <a:p>
            <a:r>
              <a:rPr lang="en-US" dirty="0">
                <a:solidFill>
                  <a:srgbClr val="000000"/>
                </a:solidFill>
                <a:latin typeface="Arial"/>
                <a:cs typeface="Arial"/>
              </a:rPr>
              <a:t>System: Four channels, each with 8GB DIMM</a:t>
            </a:r>
          </a:p>
        </p:txBody>
      </p:sp>
    </p:spTree>
    <p:extLst>
      <p:ext uri="{BB962C8B-B14F-4D97-AF65-F5344CB8AC3E}">
        <p14:creationId xmlns:p14="http://schemas.microsoft.com/office/powerpoint/2010/main" val="416738281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 name="Chart 28"/>
          <p:cNvGraphicFramePr>
            <a:graphicFrameLocks/>
          </p:cNvGraphicFramePr>
          <p:nvPr>
            <p:extLst>
              <p:ext uri="{D42A27DB-BD31-4B8C-83A1-F6EECF244321}">
                <p14:modId xmlns:p14="http://schemas.microsoft.com/office/powerpoint/2010/main" val="1165947274"/>
              </p:ext>
            </p:extLst>
          </p:nvPr>
        </p:nvGraphicFramePr>
        <p:xfrm>
          <a:off x="763236" y="1310107"/>
          <a:ext cx="8135774" cy="3789492"/>
        </p:xfrm>
        <a:graphic>
          <a:graphicData uri="http://schemas.openxmlformats.org/drawingml/2006/chart">
            <c:chart xmlns:c="http://schemas.openxmlformats.org/drawingml/2006/chart" xmlns:r="http://schemas.openxmlformats.org/officeDocument/2006/relationships" r:id="rId2"/>
          </a:graphicData>
        </a:graphic>
      </p:graphicFrame>
      <p:sp>
        <p:nvSpPr>
          <p:cNvPr id="2" name="Title 1"/>
          <p:cNvSpPr>
            <a:spLocks noGrp="1"/>
          </p:cNvSpPr>
          <p:nvPr>
            <p:ph type="title"/>
          </p:nvPr>
        </p:nvSpPr>
        <p:spPr/>
        <p:txBody>
          <a:bodyPr/>
          <a:lstStyle/>
          <a:p>
            <a:r>
              <a:rPr lang="en-US" dirty="0" smtClean="0"/>
              <a:t>ENERGY DELAY PRODUCT</a:t>
            </a:r>
            <a:endParaRPr lang="en-US" dirty="0"/>
          </a:p>
        </p:txBody>
      </p:sp>
      <p:sp>
        <p:nvSpPr>
          <p:cNvPr id="4" name="Slide Number Placeholder 3"/>
          <p:cNvSpPr>
            <a:spLocks noGrp="1"/>
          </p:cNvSpPr>
          <p:nvPr>
            <p:ph type="sldNum" sz="quarter" idx="12"/>
          </p:nvPr>
        </p:nvSpPr>
        <p:spPr/>
        <p:txBody>
          <a:bodyPr/>
          <a:lstStyle/>
          <a:p>
            <a:pPr>
              <a:defRPr/>
            </a:pPr>
            <a:fld id="{866DA6C0-E8D2-8D44-A834-246A4BF6B0E5}" type="slidenum">
              <a:rPr lang="en-US" smtClean="0"/>
              <a:pPr>
                <a:defRPr/>
              </a:pPr>
              <a:t>37</a:t>
            </a:fld>
            <a:endParaRPr lang="en-US"/>
          </a:p>
        </p:txBody>
      </p:sp>
      <p:sp>
        <p:nvSpPr>
          <p:cNvPr id="26" name="TextBox 25"/>
          <p:cNvSpPr txBox="1"/>
          <p:nvPr/>
        </p:nvSpPr>
        <p:spPr>
          <a:xfrm rot="16200000">
            <a:off x="-1255277" y="2840262"/>
            <a:ext cx="3429144" cy="492443"/>
          </a:xfrm>
          <a:prstGeom prst="rect">
            <a:avLst/>
          </a:prstGeom>
          <a:noFill/>
          <a:ln w="25400">
            <a:noFill/>
          </a:ln>
        </p:spPr>
        <p:txBody>
          <a:bodyPr wrap="none" rtlCol="0">
            <a:spAutoFit/>
          </a:bodyPr>
          <a:lstStyle/>
          <a:p>
            <a:r>
              <a:rPr lang="en-US" sz="2600" dirty="0" smtClean="0">
                <a:solidFill>
                  <a:srgbClr val="000000"/>
                </a:solidFill>
                <a:latin typeface="Arial"/>
                <a:cs typeface="Arial"/>
              </a:rPr>
              <a:t>Energy Delay Product</a:t>
            </a:r>
          </a:p>
        </p:txBody>
      </p:sp>
      <p:sp>
        <p:nvSpPr>
          <p:cNvPr id="27" name="Rectangle 26"/>
          <p:cNvSpPr/>
          <p:nvPr/>
        </p:nvSpPr>
        <p:spPr>
          <a:xfrm>
            <a:off x="1430568" y="1545641"/>
            <a:ext cx="6977482" cy="3092110"/>
          </a:xfrm>
          <a:prstGeom prst="rect">
            <a:avLst/>
          </a:prstGeom>
          <a:noFill/>
          <a:ln w="381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smtClean="0">
              <a:latin typeface="Arial"/>
              <a:cs typeface="Arial"/>
            </a:endParaRPr>
          </a:p>
        </p:txBody>
      </p:sp>
      <p:sp>
        <p:nvSpPr>
          <p:cNvPr id="28" name="TextBox 27"/>
          <p:cNvSpPr txBox="1"/>
          <p:nvPr/>
        </p:nvSpPr>
        <p:spPr>
          <a:xfrm>
            <a:off x="0" y="5605545"/>
            <a:ext cx="9144000" cy="954107"/>
          </a:xfrm>
          <a:prstGeom prst="rect">
            <a:avLst/>
          </a:prstGeom>
          <a:solidFill>
            <a:srgbClr val="CCFFCC"/>
          </a:solidFill>
          <a:ln>
            <a:solidFill>
              <a:schemeClr val="tx1"/>
            </a:solidFill>
          </a:ln>
        </p:spPr>
        <p:txBody>
          <a:bodyPr wrap="square" rtlCol="0">
            <a:spAutoFit/>
          </a:bodyPr>
          <a:lstStyle/>
          <a:p>
            <a:pPr marL="0" indent="0" algn="ctr">
              <a:buNone/>
            </a:pPr>
            <a:r>
              <a:rPr lang="en-US" sz="2800" b="1" dirty="0" smtClean="0"/>
              <a:t>AVATAR reduces EDP, </a:t>
            </a:r>
          </a:p>
          <a:p>
            <a:pPr marL="0" indent="0" algn="ctr">
              <a:buNone/>
            </a:pPr>
            <a:r>
              <a:rPr lang="en-US" sz="2800" b="1" dirty="0" smtClean="0"/>
              <a:t>Significant reduction at higher capacity nodes</a:t>
            </a:r>
            <a:endParaRPr lang="en-US" sz="2800" b="1" dirty="0"/>
          </a:p>
        </p:txBody>
      </p:sp>
    </p:spTree>
    <p:extLst>
      <p:ext uri="{BB962C8B-B14F-4D97-AF65-F5344CB8AC3E}">
        <p14:creationId xmlns:p14="http://schemas.microsoft.com/office/powerpoint/2010/main" val="3067542193"/>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884238"/>
          </a:xfrm>
        </p:spPr>
        <p:txBody>
          <a:bodyPr/>
          <a:lstStyle/>
          <a:p>
            <a:r>
              <a:rPr lang="en-US" dirty="0" smtClean="0"/>
              <a:t>Large-Scale Failure Analysis of DRAM Chips</a:t>
            </a:r>
            <a:endParaRPr lang="en-US" dirty="0"/>
          </a:p>
        </p:txBody>
      </p:sp>
      <p:sp>
        <p:nvSpPr>
          <p:cNvPr id="3" name="Content Placeholder 2"/>
          <p:cNvSpPr>
            <a:spLocks noGrp="1"/>
          </p:cNvSpPr>
          <p:nvPr>
            <p:ph idx="1"/>
          </p:nvPr>
        </p:nvSpPr>
        <p:spPr>
          <a:xfrm>
            <a:off x="228600" y="980728"/>
            <a:ext cx="8610600" cy="5153025"/>
          </a:xfrm>
        </p:spPr>
        <p:txBody>
          <a:bodyPr/>
          <a:lstStyle/>
          <a:p>
            <a:r>
              <a:rPr lang="en-US" dirty="0" smtClean="0">
                <a:solidFill>
                  <a:srgbClr val="0000FF"/>
                </a:solidFill>
              </a:rPr>
              <a:t>Analysis and modeling of memory errors found in all of Facebook’s server fleet</a:t>
            </a:r>
          </a:p>
          <a:p>
            <a:endParaRPr lang="en-US" dirty="0" smtClean="0"/>
          </a:p>
          <a:p>
            <a:r>
              <a:rPr lang="en-US" sz="2000" dirty="0"/>
              <a:t>Justin Meza, </a:t>
            </a:r>
            <a:r>
              <a:rPr lang="en-US" sz="2000" dirty="0" err="1"/>
              <a:t>Qiang</a:t>
            </a:r>
            <a:r>
              <a:rPr lang="en-US" sz="2000" dirty="0"/>
              <a:t> Wu, </a:t>
            </a:r>
            <a:r>
              <a:rPr lang="en-US" sz="2000" dirty="0" err="1"/>
              <a:t>Sanjeev</a:t>
            </a:r>
            <a:r>
              <a:rPr lang="en-US" sz="2000" dirty="0"/>
              <a:t> Kumar, and Onur Mutlu,</a:t>
            </a:r>
            <a:br>
              <a:rPr lang="en-US" sz="2000" dirty="0"/>
            </a:br>
            <a:r>
              <a:rPr lang="en-US" sz="2000" b="1" dirty="0">
                <a:hlinkClick r:id="rId2"/>
              </a:rPr>
              <a:t>"Revisiting Memory Errors in Large-Scale Production Data Centers: Analysis and Modeling of New Trends from the Field"</a:t>
            </a:r>
            <a:r>
              <a:rPr lang="en-US" sz="2000" dirty="0"/>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DRAM Error Model</a:t>
            </a:r>
            <a:r>
              <a:rPr lang="en-US" sz="2000" dirty="0"/>
              <a:t>] </a:t>
            </a:r>
          </a:p>
        </p:txBody>
      </p:sp>
      <p:sp>
        <p:nvSpPr>
          <p:cNvPr id="4" name="Slide Number Placeholder 3"/>
          <p:cNvSpPr>
            <a:spLocks noGrp="1"/>
          </p:cNvSpPr>
          <p:nvPr>
            <p:ph type="sldNum" sz="quarter" idx="11"/>
          </p:nvPr>
        </p:nvSpPr>
        <p:spPr/>
        <p:txBody>
          <a:bodyPr/>
          <a:lstStyle/>
          <a:p>
            <a:pPr>
              <a:defRPr/>
            </a:pPr>
            <a:fld id="{60169019-BB41-6245-A1FF-2891AF14670E}" type="slidenum">
              <a:rPr lang="en-US" smtClean="0">
                <a:solidFill>
                  <a:srgbClr val="000000"/>
                </a:solidFill>
              </a:rPr>
              <a:pPr>
                <a:defRPr/>
              </a:pPr>
              <a:t>38</a:t>
            </a:fld>
            <a:endParaRPr lang="en-US">
              <a:solidFill>
                <a:srgbClr val="000000"/>
              </a:solidFill>
            </a:endParaRPr>
          </a:p>
        </p:txBody>
      </p:sp>
      <p:pic>
        <p:nvPicPr>
          <p:cNvPr id="5" name="Picture 4"/>
          <p:cNvPicPr>
            <a:picLocks noChangeAspect="1"/>
          </p:cNvPicPr>
          <p:nvPr/>
        </p:nvPicPr>
        <p:blipFill>
          <a:blip r:embed="rId7"/>
          <a:stretch>
            <a:fillRect/>
          </a:stretch>
        </p:blipFill>
        <p:spPr>
          <a:xfrm>
            <a:off x="0" y="4941168"/>
            <a:ext cx="9144000" cy="1475117"/>
          </a:xfrm>
          <a:prstGeom prst="rect">
            <a:avLst/>
          </a:prstGeom>
        </p:spPr>
      </p:pic>
    </p:spTree>
    <p:extLst>
      <p:ext uri="{BB962C8B-B14F-4D97-AF65-F5344CB8AC3E}">
        <p14:creationId xmlns:p14="http://schemas.microsoft.com/office/powerpoint/2010/main" val="276476951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 name="Shape 402"/>
          <p:cNvSpPr/>
          <p:nvPr/>
        </p:nvSpPr>
        <p:spPr>
          <a:xfrm rot="548035">
            <a:off x="7015296" y="2547039"/>
            <a:ext cx="1740409" cy="189077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ma14="http://schemas.microsoft.com/office/mac/drawingml/2011/main" val="1"/>
            </a:ext>
          </a:extLst>
        </p:spPr>
        <p:txBody>
          <a:bodyPr wrap="none" lIns="0" tIns="0" rIns="0" bIns="0" anchor="b">
            <a:spAutoFit/>
          </a:bodyPr>
          <a:lstStyle/>
          <a:p>
            <a:pPr algn="ctr">
              <a:lnSpc>
                <a:spcPct val="80000"/>
              </a:lnSpc>
              <a:defRPr spc="0">
                <a:solidFill>
                  <a:srgbClr val="000000"/>
                </a:solidFill>
              </a:defRPr>
            </a:pPr>
            <a:r>
              <a:rPr sz="3800" i="1" spc="-38" dirty="0">
                <a:solidFill>
                  <a:srgbClr val="405F82"/>
                </a:solidFill>
                <a:latin typeface="Garamond"/>
                <a:sym typeface="Vista Sans OT Medium"/>
              </a:rPr>
              <a:t>Intuition:</a:t>
            </a:r>
            <a:br>
              <a:rPr sz="3800" i="1" spc="-38" dirty="0">
                <a:solidFill>
                  <a:srgbClr val="405F82"/>
                </a:solidFill>
                <a:latin typeface="Garamond"/>
                <a:sym typeface="Vista Sans OT Medium"/>
              </a:rPr>
            </a:br>
            <a:r>
              <a:rPr sz="3800" i="1" spc="-38" dirty="0">
                <a:solidFill>
                  <a:srgbClr val="405F82"/>
                </a:solidFill>
                <a:latin typeface="Garamond"/>
                <a:sym typeface="Vista Sans OT Medium"/>
              </a:rPr>
              <a:t>quadratic</a:t>
            </a:r>
            <a:br>
              <a:rPr sz="3800" i="1" spc="-38" dirty="0">
                <a:solidFill>
                  <a:srgbClr val="405F82"/>
                </a:solidFill>
                <a:latin typeface="Garamond"/>
                <a:sym typeface="Vista Sans OT Medium"/>
              </a:rPr>
            </a:br>
            <a:r>
              <a:rPr sz="3800" i="1" spc="-38" dirty="0">
                <a:solidFill>
                  <a:srgbClr val="405F82"/>
                </a:solidFill>
                <a:latin typeface="Garamond"/>
                <a:sym typeface="Vista Sans OT Medium"/>
              </a:rPr>
              <a:t>increase in</a:t>
            </a:r>
            <a:br>
              <a:rPr sz="3800" i="1" spc="-38" dirty="0">
                <a:solidFill>
                  <a:srgbClr val="405F82"/>
                </a:solidFill>
                <a:latin typeface="Garamond"/>
                <a:sym typeface="Vista Sans OT Medium"/>
              </a:rPr>
            </a:br>
            <a:r>
              <a:rPr sz="3800" i="1" spc="-38" dirty="0">
                <a:solidFill>
                  <a:srgbClr val="405F82"/>
                </a:solidFill>
                <a:latin typeface="Garamond"/>
                <a:sym typeface="Vista Sans OT Medium"/>
              </a:rPr>
              <a:t>capacity</a:t>
            </a:r>
          </a:p>
        </p:txBody>
      </p:sp>
      <p:sp>
        <p:nvSpPr>
          <p:cNvPr id="4" name="Shape 305"/>
          <p:cNvSpPr/>
          <p:nvPr/>
        </p:nvSpPr>
        <p:spPr>
          <a:xfrm>
            <a:off x="251520" y="324366"/>
            <a:ext cx="8889400" cy="1016402"/>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defRPr sz="8000" b="1" spc="-79">
                <a:solidFill>
                  <a:srgbClr val="000000"/>
                </a:solidFill>
              </a:defRPr>
            </a:lvl1pPr>
          </a:lstStyle>
          <a:p>
            <a:pPr>
              <a:defRPr sz="1800" b="0" spc="0"/>
            </a:pPr>
            <a:r>
              <a:rPr lang="en-US" sz="6100" b="0" spc="-60" dirty="0" smtClean="0">
                <a:latin typeface="Tahoma"/>
              </a:rPr>
              <a:t>DRAM Reliability Reducing</a:t>
            </a:r>
            <a:endParaRPr sz="6100" b="0" spc="-60" dirty="0">
              <a:latin typeface="Tahoma"/>
            </a:endParaRPr>
          </a:p>
        </p:txBody>
      </p:sp>
      <p:pic>
        <p:nvPicPr>
          <p:cNvPr id="3" name="Picture 2"/>
          <p:cNvPicPr>
            <a:picLocks noChangeAspect="1"/>
          </p:cNvPicPr>
          <p:nvPr/>
        </p:nvPicPr>
        <p:blipFill>
          <a:blip r:embed="rId2"/>
          <a:stretch>
            <a:fillRect/>
          </a:stretch>
        </p:blipFill>
        <p:spPr>
          <a:xfrm>
            <a:off x="1331640" y="1196752"/>
            <a:ext cx="5419912" cy="5436411"/>
          </a:xfrm>
          <a:prstGeom prst="rect">
            <a:avLst/>
          </a:prstGeom>
        </p:spPr>
      </p:pic>
    </p:spTree>
    <p:extLst>
      <p:ext uri="{BB962C8B-B14F-4D97-AF65-F5344CB8AC3E}">
        <p14:creationId xmlns:p14="http://schemas.microsoft.com/office/powerpoint/2010/main" val="2162749210"/>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2"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 The DRAM Scaling Problem</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40</a:t>
            </a:fld>
            <a:endParaRPr lang="en-US" altLang="en-US">
              <a:solidFill>
                <a:srgbClr val="000000"/>
              </a:solidFill>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393758943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 We Solve The Problem?</a:t>
            </a:r>
            <a:endParaRPr lang="en-US" dirty="0"/>
          </a:p>
        </p:txBody>
      </p:sp>
      <p:sp>
        <p:nvSpPr>
          <p:cNvPr id="3" name="Content Placeholder 2"/>
          <p:cNvSpPr>
            <a:spLocks noGrp="1"/>
          </p:cNvSpPr>
          <p:nvPr>
            <p:ph idx="1"/>
          </p:nvPr>
        </p:nvSpPr>
        <p:spPr>
          <a:xfrm>
            <a:off x="179512" y="980728"/>
            <a:ext cx="8856984" cy="5193723"/>
          </a:xfrm>
        </p:spPr>
        <p:txBody>
          <a:bodyPr/>
          <a:lstStyle/>
          <a:p>
            <a:r>
              <a:rPr lang="en-US" dirty="0" smtClean="0">
                <a:solidFill>
                  <a:srgbClr val="0000FF"/>
                </a:solidFill>
              </a:rPr>
              <a:t>Fix it</a:t>
            </a:r>
            <a:r>
              <a:rPr lang="en-US" dirty="0" smtClean="0"/>
              <a:t>: Make DRAM and controllers more intelligent</a:t>
            </a:r>
          </a:p>
          <a:p>
            <a:pPr lvl="1"/>
            <a:r>
              <a:rPr lang="en-US" dirty="0" smtClean="0">
                <a:solidFill>
                  <a:srgbClr val="FF0000"/>
                </a:solidFill>
              </a:rPr>
              <a:t>New interfaces, functions, architectures</a:t>
            </a:r>
            <a:r>
              <a:rPr lang="en-US" dirty="0" smtClean="0"/>
              <a:t>: system-DRAM </a:t>
            </a:r>
            <a:r>
              <a:rPr lang="en-US" dirty="0" err="1" smtClean="0"/>
              <a:t>codesign</a:t>
            </a:r>
            <a:endParaRPr lang="en-US" dirty="0" smtClean="0"/>
          </a:p>
          <a:p>
            <a:pPr lvl="1"/>
            <a:endParaRPr lang="en-US" dirty="0"/>
          </a:p>
          <a:p>
            <a:r>
              <a:rPr lang="en-US" dirty="0" smtClean="0">
                <a:solidFill>
                  <a:srgbClr val="0000FF"/>
                </a:solidFill>
              </a:rPr>
              <a:t>Eliminate or minimize it</a:t>
            </a:r>
            <a:r>
              <a:rPr lang="en-US" dirty="0" smtClean="0"/>
              <a:t>: Replace or (more likely) augment DRAM with a different technology</a:t>
            </a:r>
          </a:p>
          <a:p>
            <a:pPr lvl="1"/>
            <a:r>
              <a:rPr lang="en-US" dirty="0" smtClean="0">
                <a:solidFill>
                  <a:srgbClr val="FF0000"/>
                </a:solidFill>
              </a:rPr>
              <a:t>New technologies and system-wide rethinking</a:t>
            </a:r>
            <a:r>
              <a:rPr lang="en-US" dirty="0" smtClean="0"/>
              <a:t> of memory &amp; storage</a:t>
            </a:r>
          </a:p>
          <a:p>
            <a:endParaRPr lang="en-US" dirty="0"/>
          </a:p>
          <a:p>
            <a:r>
              <a:rPr lang="en-US" dirty="0" smtClean="0">
                <a:solidFill>
                  <a:srgbClr val="0000FF"/>
                </a:solidFill>
              </a:rPr>
              <a:t>Embrace it</a:t>
            </a:r>
            <a:r>
              <a:rPr lang="en-US" dirty="0" smtClean="0"/>
              <a:t>: Design heterogeneous memories (none of which are perfect) and map data intelligently across them</a:t>
            </a:r>
          </a:p>
          <a:p>
            <a:pPr lvl="1"/>
            <a:r>
              <a:rPr lang="en-US" dirty="0" smtClean="0">
                <a:solidFill>
                  <a:srgbClr val="FF0000"/>
                </a:solidFill>
              </a:rPr>
              <a:t>New models for data management and maybe usage</a:t>
            </a:r>
          </a:p>
          <a:p>
            <a:pPr lvl="1"/>
            <a:endParaRPr lang="en-US" dirty="0"/>
          </a:p>
          <a:p>
            <a:r>
              <a:rPr lang="en-US" dirty="0" smtClean="0"/>
              <a:t>…</a:t>
            </a:r>
          </a:p>
          <a:p>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41</a:t>
            </a:fld>
            <a:endParaRPr lang="en-US"/>
          </a:p>
        </p:txBody>
      </p:sp>
      <p:sp>
        <p:nvSpPr>
          <p:cNvPr id="5" name="TextBox 4"/>
          <p:cNvSpPr txBox="1"/>
          <p:nvPr/>
        </p:nvSpPr>
        <p:spPr>
          <a:xfrm>
            <a:off x="179512" y="5445224"/>
            <a:ext cx="8784976" cy="1323439"/>
          </a:xfrm>
          <a:prstGeom prst="rect">
            <a:avLst/>
          </a:prstGeom>
          <a:ln>
            <a:solidFill>
              <a:srgbClr val="0000FF"/>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defTabSz="457200" fontAlgn="base">
              <a:spcBef>
                <a:spcPct val="0"/>
              </a:spcBef>
              <a:spcAft>
                <a:spcPct val="0"/>
              </a:spcAft>
            </a:pPr>
            <a:r>
              <a:rPr lang="en-US" sz="4000" b="1" dirty="0" smtClean="0">
                <a:solidFill>
                  <a:srgbClr val="0000FF"/>
                </a:solidFill>
                <a:latin typeface="Calibri"/>
              </a:rPr>
              <a:t>Solutions (to memory scaling) require </a:t>
            </a:r>
          </a:p>
          <a:p>
            <a:pPr algn="ctr" defTabSz="457200" fontAlgn="base">
              <a:spcBef>
                <a:spcPct val="0"/>
              </a:spcBef>
              <a:spcAft>
                <a:spcPct val="0"/>
              </a:spcAft>
            </a:pPr>
            <a:r>
              <a:rPr lang="en-US" sz="4000" b="1" dirty="0" smtClean="0">
                <a:solidFill>
                  <a:srgbClr val="0000FF"/>
                </a:solidFill>
                <a:latin typeface="Calibri"/>
              </a:rPr>
              <a:t>software/hardware/device cooperation</a:t>
            </a:r>
            <a:endParaRPr lang="en-US" sz="4000" b="1" dirty="0">
              <a:solidFill>
                <a:srgbClr val="0000FF"/>
              </a:solidFill>
              <a:latin typeface="Calibri"/>
            </a:endParaRPr>
          </a:p>
        </p:txBody>
      </p:sp>
      <p:grpSp>
        <p:nvGrpSpPr>
          <p:cNvPr id="6" name="Group 16"/>
          <p:cNvGrpSpPr>
            <a:grpSpLocks/>
          </p:cNvGrpSpPr>
          <p:nvPr/>
        </p:nvGrpSpPr>
        <p:grpSpPr bwMode="auto">
          <a:xfrm>
            <a:off x="2843808" y="1186284"/>
            <a:ext cx="3054350" cy="3898900"/>
            <a:chOff x="1863" y="1035"/>
            <a:chExt cx="1924" cy="2456"/>
          </a:xfrm>
        </p:grpSpPr>
        <p:sp>
          <p:nvSpPr>
            <p:cNvPr id="7" name="Text Box 17"/>
            <p:cNvSpPr txBox="1">
              <a:spLocks noChangeArrowheads="1"/>
            </p:cNvSpPr>
            <p:nvPr/>
          </p:nvSpPr>
          <p:spPr bwMode="auto">
            <a:xfrm>
              <a:off x="2307" y="2774"/>
              <a:ext cx="1226" cy="237"/>
            </a:xfrm>
            <a:prstGeom prst="rect">
              <a:avLst/>
            </a:prstGeom>
            <a:solidFill>
              <a:srgbClr val="00FF00"/>
            </a:solidFill>
            <a:ln w="9525">
              <a:solidFill>
                <a:schemeClr val="tx1"/>
              </a:solidFill>
              <a:miter lim="800000"/>
              <a:headEnd/>
              <a:tailEnd/>
            </a:ln>
            <a:effectLst/>
          </p:spPr>
          <p:txBody>
            <a:bodyPr wrap="none">
              <a:spAutoFit/>
            </a:bodyPr>
            <a:lstStyle/>
            <a:p>
              <a:pPr>
                <a:defRPr/>
              </a:pPr>
              <a:r>
                <a:rPr lang="en-US">
                  <a:solidFill>
                    <a:srgbClr val="000000"/>
                  </a:solidFill>
                  <a:latin typeface="Arial" pitchFamily="-105" charset="0"/>
                </a:rPr>
                <a:t>Microarchitecture</a:t>
              </a:r>
            </a:p>
          </p:txBody>
        </p:sp>
        <p:sp>
          <p:nvSpPr>
            <p:cNvPr id="8" name="Text Box 18"/>
            <p:cNvSpPr txBox="1">
              <a:spLocks noChangeAspect="1" noChangeArrowheads="1"/>
            </p:cNvSpPr>
            <p:nvPr/>
          </p:nvSpPr>
          <p:spPr bwMode="auto">
            <a:xfrm>
              <a:off x="2307" y="2534"/>
              <a:ext cx="1226" cy="237"/>
            </a:xfrm>
            <a:prstGeom prst="rect">
              <a:avLst/>
            </a:prstGeom>
            <a:solidFill>
              <a:srgbClr val="FFFF00"/>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ISA</a:t>
              </a:r>
            </a:p>
          </p:txBody>
        </p:sp>
        <p:sp>
          <p:nvSpPr>
            <p:cNvPr id="9" name="Text Box 19"/>
            <p:cNvSpPr txBox="1">
              <a:spLocks noChangeAspect="1" noChangeArrowheads="1"/>
            </p:cNvSpPr>
            <p:nvPr/>
          </p:nvSpPr>
          <p:spPr bwMode="auto">
            <a:xfrm>
              <a:off x="1863" y="1512"/>
              <a:ext cx="1226" cy="237"/>
            </a:xfrm>
            <a:prstGeom prst="rect">
              <a:avLst/>
            </a:prstGeom>
            <a:solidFill>
              <a:srgbClr val="00FFFF"/>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Programs</a:t>
              </a:r>
            </a:p>
          </p:txBody>
        </p:sp>
        <p:sp>
          <p:nvSpPr>
            <p:cNvPr id="10" name="Text Box 20"/>
            <p:cNvSpPr txBox="1">
              <a:spLocks noChangeAspect="1" noChangeArrowheads="1"/>
            </p:cNvSpPr>
            <p:nvPr/>
          </p:nvSpPr>
          <p:spPr bwMode="auto">
            <a:xfrm>
              <a:off x="1863" y="1272"/>
              <a:ext cx="1226" cy="237"/>
            </a:xfrm>
            <a:prstGeom prst="rect">
              <a:avLst/>
            </a:prstGeom>
            <a:solidFill>
              <a:srgbClr val="00FFFF"/>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Algorithms</a:t>
              </a:r>
            </a:p>
          </p:txBody>
        </p:sp>
        <p:sp>
          <p:nvSpPr>
            <p:cNvPr id="11" name="Text Box 21"/>
            <p:cNvSpPr txBox="1">
              <a:spLocks noChangeAspect="1" noChangeArrowheads="1"/>
            </p:cNvSpPr>
            <p:nvPr/>
          </p:nvSpPr>
          <p:spPr bwMode="auto">
            <a:xfrm>
              <a:off x="1863" y="1035"/>
              <a:ext cx="1226" cy="237"/>
            </a:xfrm>
            <a:prstGeom prst="rect">
              <a:avLst/>
            </a:prstGeom>
            <a:solidFill>
              <a:srgbClr val="00FFFF"/>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Problems</a:t>
              </a:r>
            </a:p>
          </p:txBody>
        </p:sp>
        <p:sp>
          <p:nvSpPr>
            <p:cNvPr id="12" name="Text Box 22"/>
            <p:cNvSpPr txBox="1">
              <a:spLocks noChangeAspect="1" noChangeArrowheads="1"/>
            </p:cNvSpPr>
            <p:nvPr/>
          </p:nvSpPr>
          <p:spPr bwMode="auto">
            <a:xfrm>
              <a:off x="2307" y="3014"/>
              <a:ext cx="1226" cy="237"/>
            </a:xfrm>
            <a:prstGeom prst="rect">
              <a:avLst/>
            </a:prstGeom>
            <a:solidFill>
              <a:srgbClr val="00FF00"/>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Logic</a:t>
              </a:r>
            </a:p>
          </p:txBody>
        </p:sp>
        <p:sp>
          <p:nvSpPr>
            <p:cNvPr id="13" name="Text Box 23"/>
            <p:cNvSpPr txBox="1">
              <a:spLocks noChangeAspect="1" noChangeArrowheads="1"/>
            </p:cNvSpPr>
            <p:nvPr/>
          </p:nvSpPr>
          <p:spPr bwMode="auto">
            <a:xfrm>
              <a:off x="2307" y="3254"/>
              <a:ext cx="1226" cy="237"/>
            </a:xfrm>
            <a:prstGeom prst="rect">
              <a:avLst/>
            </a:prstGeom>
            <a:solidFill>
              <a:srgbClr val="00FF00"/>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Devices</a:t>
              </a:r>
            </a:p>
          </p:txBody>
        </p:sp>
        <p:sp>
          <p:nvSpPr>
            <p:cNvPr id="14" name="Text Box 24"/>
            <p:cNvSpPr txBox="1">
              <a:spLocks noChangeAspect="1" noChangeArrowheads="1"/>
            </p:cNvSpPr>
            <p:nvPr/>
          </p:nvSpPr>
          <p:spPr bwMode="auto">
            <a:xfrm>
              <a:off x="2307" y="2102"/>
              <a:ext cx="1226" cy="432"/>
            </a:xfrm>
            <a:prstGeom prst="rect">
              <a:avLst/>
            </a:prstGeom>
            <a:solidFill>
              <a:srgbClr val="FFFF00"/>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Runtime System</a:t>
              </a:r>
            </a:p>
            <a:p>
              <a:pPr>
                <a:defRPr/>
              </a:pPr>
              <a:r>
                <a:rPr lang="en-US">
                  <a:solidFill>
                    <a:srgbClr val="000000"/>
                  </a:solidFill>
                  <a:latin typeface="Arial" pitchFamily="-105" charset="0"/>
                </a:rPr>
                <a:t>(VM, OS, MM)</a:t>
              </a:r>
            </a:p>
          </p:txBody>
        </p:sp>
        <p:sp>
          <p:nvSpPr>
            <p:cNvPr id="15" name="Text Box 25"/>
            <p:cNvSpPr txBox="1">
              <a:spLocks noChangeAspect="1" noChangeArrowheads="1"/>
            </p:cNvSpPr>
            <p:nvPr/>
          </p:nvSpPr>
          <p:spPr bwMode="auto">
            <a:xfrm>
              <a:off x="3351" y="1505"/>
              <a:ext cx="436" cy="237"/>
            </a:xfrm>
            <a:prstGeom prst="rect">
              <a:avLst/>
            </a:prstGeom>
            <a:solidFill>
              <a:srgbClr val="FF0000"/>
            </a:solidFill>
            <a:ln w="9525">
              <a:solidFill>
                <a:schemeClr val="tx1"/>
              </a:solidFill>
              <a:miter lim="800000"/>
              <a:headEnd/>
              <a:tailEnd/>
            </a:ln>
            <a:effectLst/>
          </p:spPr>
          <p:txBody>
            <a:bodyPr wrap="none"/>
            <a:lstStyle/>
            <a:p>
              <a:pPr>
                <a:defRPr/>
              </a:pPr>
              <a:r>
                <a:rPr lang="en-US">
                  <a:solidFill>
                    <a:srgbClr val="000000"/>
                  </a:solidFill>
                  <a:latin typeface="Arial" pitchFamily="-105" charset="0"/>
                </a:rPr>
                <a:t>User</a:t>
              </a:r>
            </a:p>
          </p:txBody>
        </p:sp>
        <p:sp>
          <p:nvSpPr>
            <p:cNvPr id="16" name="Line 26"/>
            <p:cNvSpPr>
              <a:spLocks noChangeShapeType="1"/>
            </p:cNvSpPr>
            <p:nvPr/>
          </p:nvSpPr>
          <p:spPr bwMode="auto">
            <a:xfrm>
              <a:off x="2444" y="1749"/>
              <a:ext cx="218" cy="363"/>
            </a:xfrm>
            <a:prstGeom prst="line">
              <a:avLst/>
            </a:prstGeom>
            <a:noFill/>
            <a:ln w="9525">
              <a:solidFill>
                <a:schemeClr val="tx1"/>
              </a:solidFill>
              <a:round/>
              <a:headEnd/>
              <a:tailEnd type="triangle" w="med" len="med"/>
            </a:ln>
            <a:effectLst/>
          </p:spPr>
          <p:txBody>
            <a:bodyPr/>
            <a:lstStyle/>
            <a:p>
              <a:pPr>
                <a:defRPr/>
              </a:pPr>
              <a:endParaRPr lang="en-US">
                <a:solidFill>
                  <a:srgbClr val="000000"/>
                </a:solidFill>
                <a:latin typeface="Arial" pitchFamily="-105" charset="0"/>
              </a:endParaRPr>
            </a:p>
          </p:txBody>
        </p:sp>
        <p:sp>
          <p:nvSpPr>
            <p:cNvPr id="17" name="Line 27"/>
            <p:cNvSpPr>
              <a:spLocks noChangeShapeType="1"/>
            </p:cNvSpPr>
            <p:nvPr/>
          </p:nvSpPr>
          <p:spPr bwMode="auto">
            <a:xfrm flipH="1">
              <a:off x="3097" y="1619"/>
              <a:ext cx="254" cy="0"/>
            </a:xfrm>
            <a:prstGeom prst="line">
              <a:avLst/>
            </a:prstGeom>
            <a:noFill/>
            <a:ln w="9525">
              <a:solidFill>
                <a:schemeClr val="tx1"/>
              </a:solidFill>
              <a:round/>
              <a:headEnd/>
              <a:tailEnd type="triangle" w="med" len="med"/>
            </a:ln>
            <a:effectLst/>
          </p:spPr>
          <p:txBody>
            <a:bodyPr/>
            <a:lstStyle/>
            <a:p>
              <a:pPr>
                <a:defRPr/>
              </a:pPr>
              <a:endParaRPr lang="en-US">
                <a:solidFill>
                  <a:srgbClr val="000000"/>
                </a:solidFill>
                <a:latin typeface="Arial" pitchFamily="-105" charset="0"/>
              </a:endParaRPr>
            </a:p>
          </p:txBody>
        </p:sp>
        <p:sp>
          <p:nvSpPr>
            <p:cNvPr id="18" name="Line 28"/>
            <p:cNvSpPr>
              <a:spLocks noChangeShapeType="1"/>
            </p:cNvSpPr>
            <p:nvPr/>
          </p:nvSpPr>
          <p:spPr bwMode="auto">
            <a:xfrm flipH="1">
              <a:off x="3242" y="1749"/>
              <a:ext cx="327" cy="363"/>
            </a:xfrm>
            <a:prstGeom prst="line">
              <a:avLst/>
            </a:prstGeom>
            <a:noFill/>
            <a:ln w="9525">
              <a:solidFill>
                <a:schemeClr val="tx1"/>
              </a:solidFill>
              <a:round/>
              <a:headEnd/>
              <a:tailEnd type="triangle" w="med" len="med"/>
            </a:ln>
            <a:effectLst/>
          </p:spPr>
          <p:txBody>
            <a:bodyPr/>
            <a:lstStyle/>
            <a:p>
              <a:pPr>
                <a:defRPr/>
              </a:pPr>
              <a:endParaRPr lang="en-US">
                <a:solidFill>
                  <a:srgbClr val="000000"/>
                </a:solidFill>
                <a:latin typeface="Arial" pitchFamily="-105" charset="0"/>
              </a:endParaRPr>
            </a:p>
          </p:txBody>
        </p:sp>
      </p:grpSp>
    </p:spTree>
    <p:extLst>
      <p:ext uri="{BB962C8B-B14F-4D97-AF65-F5344CB8AC3E}">
        <p14:creationId xmlns:p14="http://schemas.microsoft.com/office/powerpoint/2010/main" val="314703604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 name="Chart 49"/>
          <p:cNvGraphicFramePr/>
          <p:nvPr>
            <p:extLst>
              <p:ext uri="{D42A27DB-BD31-4B8C-83A1-F6EECF244321}">
                <p14:modId xmlns:p14="http://schemas.microsoft.com/office/powerpoint/2010/main" val="3117434189"/>
              </p:ext>
            </p:extLst>
          </p:nvPr>
        </p:nvGraphicFramePr>
        <p:xfrm>
          <a:off x="0" y="1085850"/>
          <a:ext cx="9144000" cy="5370459"/>
        </p:xfrm>
        <a:graphic>
          <a:graphicData uri="http://schemas.openxmlformats.org/drawingml/2006/chart">
            <c:chart xmlns:c="http://schemas.openxmlformats.org/drawingml/2006/chart" xmlns:r="http://schemas.openxmlformats.org/officeDocument/2006/relationships" r:id="rId3"/>
          </a:graphicData>
        </a:graphic>
      </p:graphicFrame>
      <p:sp>
        <p:nvSpPr>
          <p:cNvPr id="45" name="Rectangle 44"/>
          <p:cNvSpPr/>
          <p:nvPr/>
        </p:nvSpPr>
        <p:spPr>
          <a:xfrm>
            <a:off x="980379" y="4376031"/>
            <a:ext cx="1937964" cy="1199692"/>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spc="-150" dirty="0" smtClean="0">
                <a:solidFill>
                  <a:prstClr val="white"/>
                </a:solidFill>
                <a:latin typeface="Calibri"/>
              </a:rPr>
              <a:t>Vulnerable data</a:t>
            </a:r>
            <a:endParaRPr lang="en-US" sz="2800" spc="-150" dirty="0">
              <a:solidFill>
                <a:prstClr val="white"/>
              </a:solidFill>
              <a:latin typeface="Calibri"/>
            </a:endParaRPr>
          </a:p>
        </p:txBody>
      </p:sp>
      <p:sp>
        <p:nvSpPr>
          <p:cNvPr id="47" name="Oval 46"/>
          <p:cNvSpPr/>
          <p:nvPr/>
        </p:nvSpPr>
        <p:spPr>
          <a:xfrm>
            <a:off x="6459276" y="4521805"/>
            <a:ext cx="1937964" cy="1199692"/>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spc="-150" dirty="0" smtClean="0">
                <a:solidFill>
                  <a:prstClr val="white"/>
                </a:solidFill>
                <a:latin typeface="Calibri"/>
              </a:rPr>
              <a:t>Tolerant data</a:t>
            </a:r>
            <a:endParaRPr lang="en-US" sz="2800" spc="-150" dirty="0">
              <a:solidFill>
                <a:prstClr val="white"/>
              </a:solidFill>
              <a:latin typeface="Calibri"/>
            </a:endParaRPr>
          </a:p>
        </p:txBody>
      </p:sp>
      <p:sp>
        <p:nvSpPr>
          <p:cNvPr id="2" name="Title 1"/>
          <p:cNvSpPr>
            <a:spLocks noGrp="1"/>
          </p:cNvSpPr>
          <p:nvPr>
            <p:ph type="title"/>
          </p:nvPr>
        </p:nvSpPr>
        <p:spPr/>
        <p:txBody>
          <a:bodyPr>
            <a:noAutofit/>
          </a:bodyPr>
          <a:lstStyle/>
          <a:p>
            <a:r>
              <a:rPr lang="en-US" sz="4000" dirty="0" smtClean="0"/>
              <a:t>Exploiting Memory Error Tolerance </a:t>
            </a:r>
            <a:br>
              <a:rPr lang="en-US" sz="4000" dirty="0" smtClean="0"/>
            </a:br>
            <a:r>
              <a:rPr lang="en-US" sz="4000" dirty="0" smtClean="0"/>
              <a:t>with Hybrid Memory Systems</a:t>
            </a:r>
            <a:endParaRPr lang="en-US" sz="4000" dirty="0"/>
          </a:p>
        </p:txBody>
      </p:sp>
      <p:sp>
        <p:nvSpPr>
          <p:cNvPr id="178" name="Rounded Rectangle 177"/>
          <p:cNvSpPr/>
          <p:nvPr/>
        </p:nvSpPr>
        <p:spPr>
          <a:xfrm>
            <a:off x="253076" y="1315568"/>
            <a:ext cx="8637848" cy="5310051"/>
          </a:xfrm>
          <a:prstGeom prst="roundRect">
            <a:avLst>
              <a:gd name="adj" fmla="val 558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sz="3600" b="1" dirty="0" smtClean="0">
                <a:solidFill>
                  <a:prstClr val="black"/>
                </a:solidFill>
                <a:latin typeface="Calibri"/>
              </a:rPr>
              <a:t>H</a:t>
            </a:r>
            <a:r>
              <a:rPr lang="en-US" sz="3600" dirty="0" smtClean="0">
                <a:solidFill>
                  <a:prstClr val="black"/>
                </a:solidFill>
                <a:latin typeface="Calibri"/>
              </a:rPr>
              <a:t>eterogeneous-</a:t>
            </a:r>
            <a:r>
              <a:rPr lang="en-US" sz="3600" b="1" dirty="0" smtClean="0">
                <a:solidFill>
                  <a:prstClr val="black"/>
                </a:solidFill>
                <a:latin typeface="Calibri"/>
              </a:rPr>
              <a:t>R</a:t>
            </a:r>
            <a:r>
              <a:rPr lang="en-US" sz="3600" dirty="0" smtClean="0">
                <a:solidFill>
                  <a:prstClr val="black"/>
                </a:solidFill>
                <a:latin typeface="Calibri"/>
              </a:rPr>
              <a:t>eliability </a:t>
            </a:r>
            <a:r>
              <a:rPr lang="en-US" sz="3600" b="1" dirty="0" smtClean="0">
                <a:solidFill>
                  <a:prstClr val="black"/>
                </a:solidFill>
                <a:latin typeface="Calibri"/>
              </a:rPr>
              <a:t>M</a:t>
            </a:r>
            <a:r>
              <a:rPr lang="en-US" sz="3600" dirty="0" smtClean="0">
                <a:solidFill>
                  <a:prstClr val="black"/>
                </a:solidFill>
                <a:latin typeface="Calibri"/>
              </a:rPr>
              <a:t>emory </a:t>
            </a:r>
            <a:r>
              <a:rPr lang="en-US" sz="2400" b="1" dirty="0" smtClean="0">
                <a:solidFill>
                  <a:srgbClr val="1A5712"/>
                </a:solidFill>
                <a:latin typeface="Calibri"/>
              </a:rPr>
              <a:t>[DSN 2014]</a:t>
            </a:r>
            <a:endParaRPr lang="en-US" sz="2400" b="1" dirty="0">
              <a:solidFill>
                <a:srgbClr val="1A5712"/>
              </a:solidFill>
              <a:latin typeface="Calibri"/>
            </a:endParaRPr>
          </a:p>
        </p:txBody>
      </p:sp>
      <p:grpSp>
        <p:nvGrpSpPr>
          <p:cNvPr id="179" name="Group 178"/>
          <p:cNvGrpSpPr/>
          <p:nvPr/>
        </p:nvGrpSpPr>
        <p:grpSpPr>
          <a:xfrm>
            <a:off x="4919376" y="3377171"/>
            <a:ext cx="3294984" cy="935806"/>
            <a:chOff x="221980" y="1649582"/>
            <a:chExt cx="3011077" cy="855174"/>
          </a:xfrm>
        </p:grpSpPr>
        <p:grpSp>
          <p:nvGrpSpPr>
            <p:cNvPr id="180" name="Group 179"/>
            <p:cNvGrpSpPr/>
            <p:nvPr/>
          </p:nvGrpSpPr>
          <p:grpSpPr>
            <a:xfrm>
              <a:off x="221980" y="1649582"/>
              <a:ext cx="3011077" cy="855174"/>
              <a:chOff x="221980" y="1649582"/>
              <a:chExt cx="3011077" cy="855174"/>
            </a:xfrm>
          </p:grpSpPr>
          <p:pic>
            <p:nvPicPr>
              <p:cNvPr id="189" name="Picture 2" descr="image:Illustration showing DIMM rank classification labels"/>
              <p:cNvPicPr>
                <a:picLocks noChangeAspect="1" noChangeArrowheads="1"/>
              </p:cNvPicPr>
              <p:nvPr/>
            </p:nvPicPr>
            <p:blipFill rotWithShape="1">
              <a:blip r:embed="rId4">
                <a:extLst>
                  <a:ext uri="{28A0092B-C50C-407E-A947-70E740481C1C}">
                    <a14:useLocalDpi xmlns:a14="http://schemas.microsoft.com/office/drawing/2010/main" val="0"/>
                  </a:ext>
                </a:extLst>
              </a:blip>
              <a:srcRect t="58197"/>
              <a:stretch/>
            </p:blipFill>
            <p:spPr bwMode="auto">
              <a:xfrm>
                <a:off x="221980" y="1649582"/>
                <a:ext cx="3011077" cy="855174"/>
              </a:xfrm>
              <a:prstGeom prst="rect">
                <a:avLst/>
              </a:prstGeom>
              <a:noFill/>
              <a:extLst>
                <a:ext uri="{909E8E84-426E-40dd-AFC4-6F175D3DCCD1}">
                  <a14:hiddenFill xmlns:a14="http://schemas.microsoft.com/office/drawing/2010/main">
                    <a:solidFill>
                      <a:srgbClr val="FFFFFF"/>
                    </a:solidFill>
                  </a14:hiddenFill>
                </a:ext>
              </a:extLst>
            </p:spPr>
          </p:pic>
          <p:sp>
            <p:nvSpPr>
              <p:cNvPr id="190" name="Rectangle 189"/>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a:endParaRPr>
              </a:p>
            </p:txBody>
          </p:sp>
        </p:grpSp>
        <p:sp>
          <p:nvSpPr>
            <p:cNvPr id="181" name="Rectangle 180"/>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82" name="Rectangle 181"/>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83" name="Rectangle 182"/>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84" name="Rectangle 183"/>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85" name="Rectangle 184"/>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86" name="Rectangle 185"/>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87" name="Rectangle 186"/>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88" name="Rectangle 187"/>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grpSp>
      <p:grpSp>
        <p:nvGrpSpPr>
          <p:cNvPr id="191" name="Group 190"/>
          <p:cNvGrpSpPr/>
          <p:nvPr/>
        </p:nvGrpSpPr>
        <p:grpSpPr>
          <a:xfrm>
            <a:off x="865026" y="3377171"/>
            <a:ext cx="3294984" cy="935806"/>
            <a:chOff x="221980" y="1649582"/>
            <a:chExt cx="3011077" cy="855174"/>
          </a:xfrm>
        </p:grpSpPr>
        <p:grpSp>
          <p:nvGrpSpPr>
            <p:cNvPr id="192" name="Group 191"/>
            <p:cNvGrpSpPr/>
            <p:nvPr/>
          </p:nvGrpSpPr>
          <p:grpSpPr>
            <a:xfrm>
              <a:off x="221980" y="1649582"/>
              <a:ext cx="3011077" cy="855174"/>
              <a:chOff x="221980" y="1649582"/>
              <a:chExt cx="3011077" cy="855174"/>
            </a:xfrm>
          </p:grpSpPr>
          <p:pic>
            <p:nvPicPr>
              <p:cNvPr id="202" name="Picture 2" descr="image:Illustration showing DIMM rank classification labels"/>
              <p:cNvPicPr>
                <a:picLocks noChangeAspect="1" noChangeArrowheads="1"/>
              </p:cNvPicPr>
              <p:nvPr/>
            </p:nvPicPr>
            <p:blipFill rotWithShape="1">
              <a:blip r:embed="rId4">
                <a:extLst>
                  <a:ext uri="{28A0092B-C50C-407E-A947-70E740481C1C}">
                    <a14:useLocalDpi xmlns:a14="http://schemas.microsoft.com/office/drawing/2010/main" val="0"/>
                  </a:ext>
                </a:extLst>
              </a:blip>
              <a:srcRect t="58197"/>
              <a:stretch/>
            </p:blipFill>
            <p:spPr bwMode="auto">
              <a:xfrm>
                <a:off x="221980" y="1649582"/>
                <a:ext cx="3011077" cy="855174"/>
              </a:xfrm>
              <a:prstGeom prst="rect">
                <a:avLst/>
              </a:prstGeom>
              <a:noFill/>
              <a:extLst>
                <a:ext uri="{909E8E84-426E-40dd-AFC4-6F175D3DCCD1}">
                  <a14:hiddenFill xmlns:a14="http://schemas.microsoft.com/office/drawing/2010/main">
                    <a:solidFill>
                      <a:srgbClr val="FFFFFF"/>
                    </a:solidFill>
                  </a14:hiddenFill>
                </a:ext>
              </a:extLst>
            </p:spPr>
          </p:pic>
          <p:sp>
            <p:nvSpPr>
              <p:cNvPr id="203" name="Rectangle 202"/>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a:endParaRPr>
              </a:p>
            </p:txBody>
          </p:sp>
        </p:grpSp>
        <p:sp>
          <p:nvSpPr>
            <p:cNvPr id="193" name="Rectangle 192"/>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94" name="Rectangle 193"/>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95" name="Rectangle 194"/>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96" name="Rectangle 195"/>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97" name="Rectangle 196"/>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98" name="Rectangle 197"/>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199" name="Rectangle 198"/>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200" name="Rectangle 199"/>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sp>
          <p:nvSpPr>
            <p:cNvPr id="201" name="Rectangle 200"/>
            <p:cNvSpPr/>
            <p:nvPr/>
          </p:nvSpPr>
          <p:spPr>
            <a:xfrm>
              <a:off x="163200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a:endParaRPr>
            </a:p>
          </p:txBody>
        </p:sp>
      </p:grpSp>
      <p:sp>
        <p:nvSpPr>
          <p:cNvPr id="204" name="Rounded Rectangle 203"/>
          <p:cNvSpPr/>
          <p:nvPr/>
        </p:nvSpPr>
        <p:spPr>
          <a:xfrm>
            <a:off x="4881721" y="3362543"/>
            <a:ext cx="3394592" cy="949808"/>
          </a:xfrm>
          <a:prstGeom prst="roundRect">
            <a:avLst>
              <a:gd name="adj" fmla="val 9236"/>
            </a:avLst>
          </a:prstGeom>
          <a:solidFill>
            <a:srgbClr val="B5C1DF">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prstClr val="white"/>
                </a:solidFill>
                <a:latin typeface="Calibri"/>
              </a:rPr>
              <a:t>Low-cost memory</a:t>
            </a:r>
            <a:endParaRPr lang="en-US" sz="3200" dirty="0">
              <a:solidFill>
                <a:prstClr val="white"/>
              </a:solidFill>
              <a:latin typeface="Calibri"/>
            </a:endParaRPr>
          </a:p>
        </p:txBody>
      </p:sp>
      <p:sp>
        <p:nvSpPr>
          <p:cNvPr id="205" name="Rounded Rectangle 204"/>
          <p:cNvSpPr/>
          <p:nvPr/>
        </p:nvSpPr>
        <p:spPr>
          <a:xfrm>
            <a:off x="827106" y="3362543"/>
            <a:ext cx="3390488" cy="949808"/>
          </a:xfrm>
          <a:prstGeom prst="roundRect">
            <a:avLst>
              <a:gd name="adj" fmla="val 10776"/>
            </a:avLst>
          </a:prstGeom>
          <a:solidFill>
            <a:srgbClr val="375DA1">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prstClr val="white"/>
                </a:solidFill>
                <a:latin typeface="Calibri"/>
              </a:rPr>
              <a:t>Reliable memory</a:t>
            </a:r>
            <a:endParaRPr lang="en-US" sz="3200" dirty="0">
              <a:solidFill>
                <a:prstClr val="white"/>
              </a:solidFill>
              <a:latin typeface="Calibri"/>
            </a:endParaRPr>
          </a:p>
        </p:txBody>
      </p:sp>
      <p:sp>
        <p:nvSpPr>
          <p:cNvPr id="206" name="Rectangle 205"/>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spc="-150" dirty="0" smtClean="0">
                <a:solidFill>
                  <a:prstClr val="white"/>
                </a:solidFill>
                <a:latin typeface="Calibri"/>
              </a:rPr>
              <a:t>Vulnerable data</a:t>
            </a:r>
            <a:endParaRPr lang="en-US" sz="3200" spc="-150" dirty="0">
              <a:solidFill>
                <a:prstClr val="white"/>
              </a:solidFill>
              <a:latin typeface="Calibri"/>
            </a:endParaRPr>
          </a:p>
        </p:txBody>
      </p:sp>
      <p:sp>
        <p:nvSpPr>
          <p:cNvPr id="207" name="Oval 206"/>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spc="-150" dirty="0" smtClean="0">
                <a:solidFill>
                  <a:prstClr val="white"/>
                </a:solidFill>
                <a:latin typeface="Calibri"/>
              </a:rPr>
              <a:t>Tolerant data</a:t>
            </a:r>
            <a:endParaRPr lang="en-US" sz="3200" spc="-150" dirty="0">
              <a:solidFill>
                <a:prstClr val="white"/>
              </a:solidFill>
              <a:latin typeface="Calibri"/>
            </a:endParaRPr>
          </a:p>
        </p:txBody>
      </p:sp>
      <p:sp>
        <p:nvSpPr>
          <p:cNvPr id="208" name="Rectangle 207"/>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spc="-150" dirty="0" smtClean="0">
                <a:solidFill>
                  <a:prstClr val="white"/>
                </a:solidFill>
                <a:latin typeface="Calibri"/>
              </a:rPr>
              <a:t>Vulnerable data</a:t>
            </a:r>
            <a:endParaRPr lang="en-US" sz="3200" spc="-150" dirty="0">
              <a:solidFill>
                <a:prstClr val="white"/>
              </a:solidFill>
              <a:latin typeface="Calibri"/>
            </a:endParaRPr>
          </a:p>
        </p:txBody>
      </p:sp>
      <p:sp>
        <p:nvSpPr>
          <p:cNvPr id="209" name="Oval 208"/>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spc="-150" dirty="0" smtClean="0">
                <a:solidFill>
                  <a:prstClr val="white"/>
                </a:solidFill>
                <a:latin typeface="Calibri"/>
              </a:rPr>
              <a:t>Tolerant data</a:t>
            </a:r>
            <a:endParaRPr lang="en-US" sz="3200" spc="-150" dirty="0">
              <a:solidFill>
                <a:prstClr val="white"/>
              </a:solidFill>
              <a:latin typeface="Calibri"/>
            </a:endParaRPr>
          </a:p>
        </p:txBody>
      </p:sp>
      <p:sp>
        <p:nvSpPr>
          <p:cNvPr id="212" name="TextBox 211"/>
          <p:cNvSpPr txBox="1"/>
          <p:nvPr/>
        </p:nvSpPr>
        <p:spPr>
          <a:xfrm>
            <a:off x="844757" y="4534981"/>
            <a:ext cx="3339376" cy="1077218"/>
          </a:xfrm>
          <a:prstGeom prst="rect">
            <a:avLst/>
          </a:prstGeom>
          <a:noFill/>
        </p:spPr>
        <p:txBody>
          <a:bodyPr wrap="none" rtlCol="0">
            <a:spAutoFit/>
          </a:bodyPr>
          <a:lstStyle/>
          <a:p>
            <a:pPr marL="285750" indent="-285750">
              <a:buFont typeface="Arial" panose="020B0604020202020204" pitchFamily="34" charset="0"/>
              <a:buChar char="•"/>
            </a:pPr>
            <a:r>
              <a:rPr lang="en-US" sz="3200" dirty="0" smtClean="0">
                <a:solidFill>
                  <a:prstClr val="black"/>
                </a:solidFill>
                <a:latin typeface="Calibri"/>
              </a:rPr>
              <a:t>ECC protected</a:t>
            </a:r>
          </a:p>
          <a:p>
            <a:pPr marL="285750" indent="-285750">
              <a:buFont typeface="Arial" panose="020B0604020202020204" pitchFamily="34" charset="0"/>
              <a:buChar char="•"/>
            </a:pPr>
            <a:r>
              <a:rPr lang="en-US" sz="3200" dirty="0" smtClean="0">
                <a:solidFill>
                  <a:prstClr val="black"/>
                </a:solidFill>
                <a:latin typeface="Calibri"/>
              </a:rPr>
              <a:t>Well-tested chips</a:t>
            </a:r>
            <a:endParaRPr lang="en-US" sz="3200" dirty="0">
              <a:solidFill>
                <a:prstClr val="black"/>
              </a:solidFill>
              <a:latin typeface="Calibri"/>
            </a:endParaRPr>
          </a:p>
        </p:txBody>
      </p:sp>
      <p:sp>
        <p:nvSpPr>
          <p:cNvPr id="213" name="TextBox 212"/>
          <p:cNvSpPr txBox="1"/>
          <p:nvPr/>
        </p:nvSpPr>
        <p:spPr>
          <a:xfrm>
            <a:off x="4932283" y="4534981"/>
            <a:ext cx="3293466" cy="1077218"/>
          </a:xfrm>
          <a:prstGeom prst="rect">
            <a:avLst/>
          </a:prstGeom>
          <a:noFill/>
        </p:spPr>
        <p:txBody>
          <a:bodyPr wrap="none" rtlCol="0">
            <a:spAutoFit/>
          </a:bodyPr>
          <a:lstStyle/>
          <a:p>
            <a:pPr marL="285750" indent="-285750">
              <a:buFont typeface="Arial" panose="020B0604020202020204" pitchFamily="34" charset="0"/>
              <a:buChar char="•"/>
            </a:pPr>
            <a:r>
              <a:rPr lang="en-US" sz="3200" dirty="0" err="1" smtClean="0">
                <a:solidFill>
                  <a:prstClr val="black"/>
                </a:solidFill>
                <a:latin typeface="Calibri"/>
              </a:rPr>
              <a:t>NoECC</a:t>
            </a:r>
            <a:r>
              <a:rPr lang="en-US" sz="3200" dirty="0" smtClean="0">
                <a:solidFill>
                  <a:prstClr val="black"/>
                </a:solidFill>
                <a:latin typeface="Calibri"/>
              </a:rPr>
              <a:t> or Parity</a:t>
            </a:r>
          </a:p>
          <a:p>
            <a:pPr marL="285750" indent="-285750">
              <a:buFont typeface="Arial" panose="020B0604020202020204" pitchFamily="34" charset="0"/>
              <a:buChar char="•"/>
            </a:pPr>
            <a:r>
              <a:rPr lang="en-US" sz="3200" dirty="0" smtClean="0">
                <a:solidFill>
                  <a:prstClr val="black"/>
                </a:solidFill>
                <a:latin typeface="Calibri"/>
              </a:rPr>
              <a:t>Less-tested chips</a:t>
            </a:r>
            <a:endParaRPr lang="en-US" sz="3200" dirty="0">
              <a:solidFill>
                <a:prstClr val="black"/>
              </a:solidFill>
              <a:latin typeface="Calibri"/>
            </a:endParaRPr>
          </a:p>
        </p:txBody>
      </p:sp>
      <p:sp>
        <p:nvSpPr>
          <p:cNvPr id="4" name="Slide Number Placeholder 3"/>
          <p:cNvSpPr>
            <a:spLocks noGrp="1"/>
          </p:cNvSpPr>
          <p:nvPr>
            <p:ph type="sldNum" sz="quarter" idx="12"/>
          </p:nvPr>
        </p:nvSpPr>
        <p:spPr/>
        <p:txBody>
          <a:bodyPr/>
          <a:lstStyle/>
          <a:p>
            <a:fld id="{4DB4CB9A-C63F-4E87-AA38-9916D0B520C4}" type="slidenum">
              <a:rPr lang="en-US" smtClean="0">
                <a:solidFill>
                  <a:prstClr val="black"/>
                </a:solidFill>
                <a:latin typeface="Calibri"/>
              </a:rPr>
              <a:pPr/>
              <a:t>42</a:t>
            </a:fld>
            <a:endParaRPr lang="en-US">
              <a:solidFill>
                <a:prstClr val="black"/>
              </a:solidFill>
              <a:latin typeface="Calibri"/>
            </a:endParaRPr>
          </a:p>
        </p:txBody>
      </p:sp>
      <p:sp>
        <p:nvSpPr>
          <p:cNvPr id="3" name="Rectangle 2"/>
          <p:cNvSpPr/>
          <p:nvPr/>
        </p:nvSpPr>
        <p:spPr>
          <a:xfrm>
            <a:off x="-36512" y="4437112"/>
            <a:ext cx="9073008" cy="1569660"/>
          </a:xfrm>
          <a:prstGeom prst="rect">
            <a:avLst/>
          </a:prstGeom>
          <a:solidFill>
            <a:schemeClr val="bg1"/>
          </a:solidFill>
        </p:spPr>
        <p:txBody>
          <a:bodyPr wrap="square">
            <a:spAutoFit/>
          </a:bodyPr>
          <a:lstStyle/>
          <a:p>
            <a:pPr lvl="1" algn="ctr"/>
            <a:r>
              <a:rPr lang="en-US" sz="3200" dirty="0" smtClean="0">
                <a:solidFill>
                  <a:prstClr val="black"/>
                </a:solidFill>
                <a:latin typeface="Calibri"/>
              </a:rPr>
              <a:t>On Microsoft’s Web Search workload</a:t>
            </a:r>
          </a:p>
          <a:p>
            <a:pPr lvl="1"/>
            <a:r>
              <a:rPr lang="en-US" sz="3200" dirty="0" smtClean="0">
                <a:solidFill>
                  <a:prstClr val="black"/>
                </a:solidFill>
                <a:latin typeface="Calibri"/>
              </a:rPr>
              <a:t>Reduces </a:t>
            </a:r>
            <a:r>
              <a:rPr lang="en-US" sz="3200" dirty="0">
                <a:solidFill>
                  <a:prstClr val="black"/>
                </a:solidFill>
                <a:latin typeface="Calibri"/>
              </a:rPr>
              <a:t>server hardware </a:t>
            </a:r>
            <a:r>
              <a:rPr lang="en-US" sz="3200" dirty="0">
                <a:solidFill>
                  <a:srgbClr val="4A66AC"/>
                </a:solidFill>
                <a:latin typeface="Calibri"/>
              </a:rPr>
              <a:t>cost </a:t>
            </a:r>
            <a:r>
              <a:rPr lang="en-US" sz="3200" dirty="0">
                <a:solidFill>
                  <a:prstClr val="black"/>
                </a:solidFill>
                <a:latin typeface="Calibri"/>
              </a:rPr>
              <a:t>by </a:t>
            </a:r>
            <a:r>
              <a:rPr lang="en-US" sz="3200" dirty="0">
                <a:solidFill>
                  <a:srgbClr val="FF0000"/>
                </a:solidFill>
                <a:latin typeface="Calibri"/>
              </a:rPr>
              <a:t>4.7 %</a:t>
            </a:r>
          </a:p>
          <a:p>
            <a:pPr lvl="1"/>
            <a:r>
              <a:rPr lang="en-US" sz="3200" dirty="0" smtClean="0">
                <a:solidFill>
                  <a:prstClr val="black"/>
                </a:solidFill>
                <a:latin typeface="Calibri"/>
              </a:rPr>
              <a:t>Achieves </a:t>
            </a:r>
            <a:r>
              <a:rPr lang="en-US" sz="3200" dirty="0">
                <a:solidFill>
                  <a:prstClr val="black"/>
                </a:solidFill>
                <a:latin typeface="Calibri"/>
              </a:rPr>
              <a:t>single server </a:t>
            </a:r>
            <a:r>
              <a:rPr lang="en-US" sz="3200" dirty="0">
                <a:solidFill>
                  <a:srgbClr val="4A66AC"/>
                </a:solidFill>
                <a:latin typeface="Calibri"/>
              </a:rPr>
              <a:t>availability</a:t>
            </a:r>
            <a:r>
              <a:rPr lang="en-US" sz="3200" dirty="0">
                <a:solidFill>
                  <a:prstClr val="black"/>
                </a:solidFill>
                <a:latin typeface="Calibri"/>
              </a:rPr>
              <a:t> target of </a:t>
            </a:r>
            <a:r>
              <a:rPr lang="en-US" sz="3200" dirty="0">
                <a:solidFill>
                  <a:srgbClr val="FF0000"/>
                </a:solidFill>
                <a:latin typeface="Calibri"/>
              </a:rPr>
              <a:t>99.90 %</a:t>
            </a:r>
          </a:p>
        </p:txBody>
      </p:sp>
    </p:spTree>
    <p:extLst>
      <p:ext uri="{BB962C8B-B14F-4D97-AF65-F5344CB8AC3E}">
        <p14:creationId xmlns:p14="http://schemas.microsoft.com/office/powerpoint/2010/main" val="234933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fade">
                                      <p:cBhvr>
                                        <p:cTn id="10" dur="500"/>
                                        <p:tgtEl>
                                          <p:spTgt spid="4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1" nodeType="clickEffect">
                                  <p:stCondLst>
                                    <p:cond delay="0"/>
                                  </p:stCondLst>
                                  <p:childTnLst>
                                    <p:animMotion origin="layout" path="M 3.61111E-6 7.40741E-7 L -0.09236 -0.40671 " pathEditMode="relative" rAng="0" ptsTypes="AA">
                                      <p:cBhvr>
                                        <p:cTn id="14" dur="2000" fill="hold"/>
                                        <p:tgtEl>
                                          <p:spTgt spid="47"/>
                                        </p:tgtEl>
                                        <p:attrNameLst>
                                          <p:attrName>ppt_x</p:attrName>
                                          <p:attrName>ppt_y</p:attrName>
                                        </p:attrNameLst>
                                      </p:cBhvr>
                                      <p:rCtr x="-4618" y="-20347"/>
                                    </p:animMotion>
                                  </p:childTnLst>
                                </p:cTn>
                              </p:par>
                              <p:par>
                                <p:cTn id="15" presetID="42" presetClass="path" presetSubtype="0" accel="50000" decel="50000" fill="hold" grpId="1" nodeType="withEffect">
                                  <p:stCondLst>
                                    <p:cond delay="0"/>
                                  </p:stCondLst>
                                  <p:childTnLst>
                                    <p:animMotion origin="layout" path="M -4.44444E-6 -2.96296E-6 L 0.06094 -0.38657 " pathEditMode="relative" rAng="0" ptsTypes="AA">
                                      <p:cBhvr>
                                        <p:cTn id="16" dur="2000" fill="hold"/>
                                        <p:tgtEl>
                                          <p:spTgt spid="45"/>
                                        </p:tgtEl>
                                        <p:attrNameLst>
                                          <p:attrName>ppt_x</p:attrName>
                                          <p:attrName>ppt_y</p:attrName>
                                        </p:attrNameLst>
                                      </p:cBhvr>
                                      <p:rCtr x="3038" y="-19329"/>
                                    </p:animMotion>
                                  </p:childTnLst>
                                </p:cTn>
                              </p:par>
                              <p:par>
                                <p:cTn id="17" presetID="10" presetClass="exit" presetSubtype="0" fill="hold" grpId="2" nodeType="withEffect">
                                  <p:stCondLst>
                                    <p:cond delay="1250"/>
                                  </p:stCondLst>
                                  <p:childTnLst>
                                    <p:animEffect transition="out" filter="fade">
                                      <p:cBhvr>
                                        <p:cTn id="18" dur="500"/>
                                        <p:tgtEl>
                                          <p:spTgt spid="47"/>
                                        </p:tgtEl>
                                      </p:cBhvr>
                                    </p:animEffect>
                                    <p:set>
                                      <p:cBhvr>
                                        <p:cTn id="19" dur="1" fill="hold">
                                          <p:stCondLst>
                                            <p:cond delay="499"/>
                                          </p:stCondLst>
                                        </p:cTn>
                                        <p:tgtEl>
                                          <p:spTgt spid="47"/>
                                        </p:tgtEl>
                                        <p:attrNameLst>
                                          <p:attrName>style.visibility</p:attrName>
                                        </p:attrNameLst>
                                      </p:cBhvr>
                                      <p:to>
                                        <p:strVal val="hidden"/>
                                      </p:to>
                                    </p:set>
                                  </p:childTnLst>
                                </p:cTn>
                              </p:par>
                              <p:par>
                                <p:cTn id="20" presetID="10" presetClass="exit" presetSubtype="0" fill="hold" grpId="2" nodeType="withEffect">
                                  <p:stCondLst>
                                    <p:cond delay="1250"/>
                                  </p:stCondLst>
                                  <p:childTnLst>
                                    <p:animEffect transition="out" filter="fade">
                                      <p:cBhvr>
                                        <p:cTn id="21" dur="500"/>
                                        <p:tgtEl>
                                          <p:spTgt spid="45"/>
                                        </p:tgtEl>
                                      </p:cBhvr>
                                    </p:animEffect>
                                    <p:set>
                                      <p:cBhvr>
                                        <p:cTn id="22" dur="1" fill="hold">
                                          <p:stCondLst>
                                            <p:cond delay="499"/>
                                          </p:stCondLst>
                                        </p:cTn>
                                        <p:tgtEl>
                                          <p:spTgt spid="45"/>
                                        </p:tgtEl>
                                        <p:attrNameLst>
                                          <p:attrName>style.visibility</p:attrName>
                                        </p:attrNameLst>
                                      </p:cBhvr>
                                      <p:to>
                                        <p:strVal val="hidden"/>
                                      </p:to>
                                    </p:set>
                                  </p:childTnLst>
                                </p:cTn>
                              </p:par>
                              <p:par>
                                <p:cTn id="23" presetID="10" presetClass="exit" presetSubtype="0" fill="hold" grpId="0" nodeType="withEffect">
                                  <p:stCondLst>
                                    <p:cond delay="1500"/>
                                  </p:stCondLst>
                                  <p:childTnLst>
                                    <p:animEffect transition="out" filter="fade">
                                      <p:cBhvr>
                                        <p:cTn id="24" dur="500"/>
                                        <p:tgtEl>
                                          <p:spTgt spid="50"/>
                                        </p:tgtEl>
                                      </p:cBhvr>
                                    </p:animEffect>
                                    <p:set>
                                      <p:cBhvr>
                                        <p:cTn id="25" dur="1" fill="hold">
                                          <p:stCondLst>
                                            <p:cond delay="499"/>
                                          </p:stCondLst>
                                        </p:cTn>
                                        <p:tgtEl>
                                          <p:spTgt spid="50"/>
                                        </p:tgtEl>
                                        <p:attrNameLst>
                                          <p:attrName>style.visibility</p:attrName>
                                        </p:attrNameLst>
                                      </p:cBhvr>
                                      <p:to>
                                        <p:strVal val="hidden"/>
                                      </p:to>
                                    </p:set>
                                  </p:childTnLst>
                                </p:cTn>
                              </p:par>
                              <p:par>
                                <p:cTn id="26" presetID="10" presetClass="entr" presetSubtype="0" fill="hold" grpId="0" nodeType="withEffect">
                                  <p:stCondLst>
                                    <p:cond delay="1250"/>
                                  </p:stCondLst>
                                  <p:childTnLst>
                                    <p:set>
                                      <p:cBhvr>
                                        <p:cTn id="27" dur="1" fill="hold">
                                          <p:stCondLst>
                                            <p:cond delay="0"/>
                                          </p:stCondLst>
                                        </p:cTn>
                                        <p:tgtEl>
                                          <p:spTgt spid="207"/>
                                        </p:tgtEl>
                                        <p:attrNameLst>
                                          <p:attrName>style.visibility</p:attrName>
                                        </p:attrNameLst>
                                      </p:cBhvr>
                                      <p:to>
                                        <p:strVal val="visible"/>
                                      </p:to>
                                    </p:set>
                                    <p:animEffect transition="in" filter="fade">
                                      <p:cBhvr>
                                        <p:cTn id="28" dur="500"/>
                                        <p:tgtEl>
                                          <p:spTgt spid="207"/>
                                        </p:tgtEl>
                                      </p:cBhvr>
                                    </p:animEffect>
                                  </p:childTnLst>
                                </p:cTn>
                              </p:par>
                              <p:par>
                                <p:cTn id="29" presetID="10" presetClass="entr" presetSubtype="0" fill="hold" grpId="0" nodeType="withEffect">
                                  <p:stCondLst>
                                    <p:cond delay="1250"/>
                                  </p:stCondLst>
                                  <p:childTnLst>
                                    <p:set>
                                      <p:cBhvr>
                                        <p:cTn id="30" dur="1" fill="hold">
                                          <p:stCondLst>
                                            <p:cond delay="0"/>
                                          </p:stCondLst>
                                        </p:cTn>
                                        <p:tgtEl>
                                          <p:spTgt spid="206"/>
                                        </p:tgtEl>
                                        <p:attrNameLst>
                                          <p:attrName>style.visibility</p:attrName>
                                        </p:attrNameLst>
                                      </p:cBhvr>
                                      <p:to>
                                        <p:strVal val="visible"/>
                                      </p:to>
                                    </p:set>
                                    <p:animEffect transition="in" filter="fade">
                                      <p:cBhvr>
                                        <p:cTn id="31" dur="500"/>
                                        <p:tgtEl>
                                          <p:spTgt spid="206"/>
                                        </p:tgtEl>
                                      </p:cBhvr>
                                    </p:animEffect>
                                  </p:childTnLst>
                                </p:cTn>
                              </p:par>
                              <p:par>
                                <p:cTn id="32" presetID="10" presetClass="entr" presetSubtype="0" fill="hold" nodeType="withEffect">
                                  <p:stCondLst>
                                    <p:cond delay="1750"/>
                                  </p:stCondLst>
                                  <p:childTnLst>
                                    <p:set>
                                      <p:cBhvr>
                                        <p:cTn id="33" dur="1" fill="hold">
                                          <p:stCondLst>
                                            <p:cond delay="0"/>
                                          </p:stCondLst>
                                        </p:cTn>
                                        <p:tgtEl>
                                          <p:spTgt spid="179"/>
                                        </p:tgtEl>
                                        <p:attrNameLst>
                                          <p:attrName>style.visibility</p:attrName>
                                        </p:attrNameLst>
                                      </p:cBhvr>
                                      <p:to>
                                        <p:strVal val="visible"/>
                                      </p:to>
                                    </p:set>
                                    <p:animEffect transition="in" filter="fade">
                                      <p:cBhvr>
                                        <p:cTn id="34" dur="500"/>
                                        <p:tgtEl>
                                          <p:spTgt spid="179"/>
                                        </p:tgtEl>
                                      </p:cBhvr>
                                    </p:animEffect>
                                  </p:childTnLst>
                                </p:cTn>
                              </p:par>
                              <p:par>
                                <p:cTn id="35" presetID="10" presetClass="entr" presetSubtype="0" fill="hold" nodeType="withEffect">
                                  <p:stCondLst>
                                    <p:cond delay="1750"/>
                                  </p:stCondLst>
                                  <p:childTnLst>
                                    <p:set>
                                      <p:cBhvr>
                                        <p:cTn id="36" dur="1" fill="hold">
                                          <p:stCondLst>
                                            <p:cond delay="0"/>
                                          </p:stCondLst>
                                        </p:cTn>
                                        <p:tgtEl>
                                          <p:spTgt spid="191"/>
                                        </p:tgtEl>
                                        <p:attrNameLst>
                                          <p:attrName>style.visibility</p:attrName>
                                        </p:attrNameLst>
                                      </p:cBhvr>
                                      <p:to>
                                        <p:strVal val="visible"/>
                                      </p:to>
                                    </p:set>
                                    <p:animEffect transition="in" filter="fade">
                                      <p:cBhvr>
                                        <p:cTn id="37" dur="500"/>
                                        <p:tgtEl>
                                          <p:spTgt spid="19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04"/>
                                        </p:tgtEl>
                                        <p:attrNameLst>
                                          <p:attrName>style.visibility</p:attrName>
                                        </p:attrNameLst>
                                      </p:cBhvr>
                                      <p:to>
                                        <p:strVal val="visible"/>
                                      </p:to>
                                    </p:set>
                                    <p:animEffect transition="in" filter="fade">
                                      <p:cBhvr>
                                        <p:cTn id="42" dur="500"/>
                                        <p:tgtEl>
                                          <p:spTgt spid="20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05"/>
                                        </p:tgtEl>
                                        <p:attrNameLst>
                                          <p:attrName>style.visibility</p:attrName>
                                        </p:attrNameLst>
                                      </p:cBhvr>
                                      <p:to>
                                        <p:strVal val="visible"/>
                                      </p:to>
                                    </p:set>
                                    <p:animEffect transition="in" filter="fade">
                                      <p:cBhvr>
                                        <p:cTn id="45" dur="500"/>
                                        <p:tgtEl>
                                          <p:spTgt spid="205"/>
                                        </p:tgtEl>
                                      </p:cBhvr>
                                    </p:animEffect>
                                  </p:childTnLst>
                                </p:cTn>
                              </p:par>
                            </p:childTnLst>
                          </p:cTn>
                        </p:par>
                        <p:par>
                          <p:cTn id="46" fill="hold">
                            <p:stCondLst>
                              <p:cond delay="500"/>
                            </p:stCondLst>
                            <p:childTnLst>
                              <p:par>
                                <p:cTn id="47" presetID="1" presetClass="entr" presetSubtype="0" fill="hold" grpId="0" nodeType="afterEffect">
                                  <p:stCondLst>
                                    <p:cond delay="0"/>
                                  </p:stCondLst>
                                  <p:childTnLst>
                                    <p:set>
                                      <p:cBhvr>
                                        <p:cTn id="48" dur="1" fill="hold">
                                          <p:stCondLst>
                                            <p:cond delay="0"/>
                                          </p:stCondLst>
                                        </p:cTn>
                                        <p:tgtEl>
                                          <p:spTgt spid="20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08"/>
                                        </p:tgtEl>
                                        <p:attrNameLst>
                                          <p:attrName>style.visibility</p:attrName>
                                        </p:attrNameLst>
                                      </p:cBhvr>
                                      <p:to>
                                        <p:strVal val="visible"/>
                                      </p:to>
                                    </p:set>
                                  </p:childTnLst>
                                </p:cTn>
                              </p:par>
                              <p:par>
                                <p:cTn id="51" presetID="42" presetClass="path" presetSubtype="0" accel="50000" decel="50000" fill="hold" grpId="2" nodeType="withEffect">
                                  <p:stCondLst>
                                    <p:cond delay="0"/>
                                  </p:stCondLst>
                                  <p:childTnLst>
                                    <p:animMotion origin="layout" path="M -4.44444E-6 1.11111E-6 L -4.44444E-6 0.22106 " pathEditMode="relative" rAng="0" ptsTypes="AA">
                                      <p:cBhvr>
                                        <p:cTn id="52" dur="2000" fill="hold"/>
                                        <p:tgtEl>
                                          <p:spTgt spid="209"/>
                                        </p:tgtEl>
                                        <p:attrNameLst>
                                          <p:attrName>ppt_x</p:attrName>
                                          <p:attrName>ppt_y</p:attrName>
                                        </p:attrNameLst>
                                      </p:cBhvr>
                                      <p:rCtr x="0" y="11042"/>
                                    </p:animMotion>
                                  </p:childTnLst>
                                </p:cTn>
                              </p:par>
                              <p:par>
                                <p:cTn id="53" presetID="42" presetClass="path" presetSubtype="0" accel="50000" decel="50000" fill="hold" grpId="2" nodeType="withEffect">
                                  <p:stCondLst>
                                    <p:cond delay="0"/>
                                  </p:stCondLst>
                                  <p:childTnLst>
                                    <p:animMotion origin="layout" path="M -1.94444E-6 1.11111E-6 L -1.94444E-6 0.21898 " pathEditMode="relative" rAng="0" ptsTypes="AA">
                                      <p:cBhvr>
                                        <p:cTn id="54" dur="2000" fill="hold"/>
                                        <p:tgtEl>
                                          <p:spTgt spid="208"/>
                                        </p:tgtEl>
                                        <p:attrNameLst>
                                          <p:attrName>ppt_x</p:attrName>
                                          <p:attrName>ppt_y</p:attrName>
                                        </p:attrNameLst>
                                      </p:cBhvr>
                                      <p:rCtr x="0" y="10949"/>
                                    </p:animMotion>
                                  </p:childTnLst>
                                </p:cTn>
                              </p:par>
                              <p:par>
                                <p:cTn id="55" presetID="6" presetClass="emph" presetSubtype="0" fill="hold" grpId="1" nodeType="withEffect">
                                  <p:stCondLst>
                                    <p:cond delay="0"/>
                                  </p:stCondLst>
                                  <p:childTnLst>
                                    <p:animScale>
                                      <p:cBhvr>
                                        <p:cTn id="56" dur="2000" fill="hold"/>
                                        <p:tgtEl>
                                          <p:spTgt spid="209"/>
                                        </p:tgtEl>
                                      </p:cBhvr>
                                      <p:by x="50000" y="50000"/>
                                    </p:animScale>
                                  </p:childTnLst>
                                </p:cTn>
                              </p:par>
                              <p:par>
                                <p:cTn id="57" presetID="6" presetClass="emph" presetSubtype="0" fill="hold" grpId="1" nodeType="withEffect">
                                  <p:stCondLst>
                                    <p:cond delay="0"/>
                                  </p:stCondLst>
                                  <p:childTnLst>
                                    <p:animScale>
                                      <p:cBhvr>
                                        <p:cTn id="58" dur="2000" fill="hold"/>
                                        <p:tgtEl>
                                          <p:spTgt spid="208"/>
                                        </p:tgtEl>
                                      </p:cBhvr>
                                      <p:by x="50000" y="50000"/>
                                    </p:animScale>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178"/>
                                        </p:tgtEl>
                                        <p:attrNameLst>
                                          <p:attrName>style.visibility</p:attrName>
                                        </p:attrNameLst>
                                      </p:cBhvr>
                                      <p:to>
                                        <p:strVal val="visible"/>
                                      </p:to>
                                    </p:set>
                                    <p:animEffect transition="in" filter="wipe(up)">
                                      <p:cBhvr>
                                        <p:cTn id="63" dur="500"/>
                                        <p:tgtEl>
                                          <p:spTgt spid="178"/>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213"/>
                                        </p:tgtEl>
                                        <p:attrNameLst>
                                          <p:attrName>style.visibility</p:attrName>
                                        </p:attrNameLst>
                                      </p:cBhvr>
                                      <p:to>
                                        <p:strVal val="visible"/>
                                      </p:to>
                                    </p:set>
                                    <p:animEffect transition="in" filter="fade">
                                      <p:cBhvr>
                                        <p:cTn id="68" dur="500"/>
                                        <p:tgtEl>
                                          <p:spTgt spid="213"/>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12"/>
                                        </p:tgtEl>
                                        <p:attrNameLst>
                                          <p:attrName>style.visibility</p:attrName>
                                        </p:attrNameLst>
                                      </p:cBhvr>
                                      <p:to>
                                        <p:strVal val="visible"/>
                                      </p:to>
                                    </p:set>
                                    <p:animEffect transition="in" filter="fade">
                                      <p:cBhvr>
                                        <p:cTn id="71" dur="500"/>
                                        <p:tgtEl>
                                          <p:spTgt spid="212"/>
                                        </p:tgtEl>
                                      </p:cBhvr>
                                    </p:animEffec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0" grpId="0">
        <p:bldAsOne/>
      </p:bldGraphic>
      <p:bldP spid="45" grpId="0" animBg="1"/>
      <p:bldP spid="45" grpId="1" animBg="1"/>
      <p:bldP spid="45" grpId="2" animBg="1"/>
      <p:bldP spid="47" grpId="0" animBg="1"/>
      <p:bldP spid="47" grpId="1" animBg="1"/>
      <p:bldP spid="47" grpId="2" animBg="1"/>
      <p:bldP spid="178" grpId="0" animBg="1"/>
      <p:bldP spid="204" grpId="0" animBg="1"/>
      <p:bldP spid="205" grpId="0" animBg="1"/>
      <p:bldP spid="206" grpId="0" animBg="1"/>
      <p:bldP spid="207" grpId="0" animBg="1"/>
      <p:bldP spid="208" grpId="0" animBg="1"/>
      <p:bldP spid="208" grpId="1" animBg="1"/>
      <p:bldP spid="208" grpId="2" animBg="1"/>
      <p:bldP spid="209" grpId="0" animBg="1"/>
      <p:bldP spid="209" grpId="1" animBg="1"/>
      <p:bldP spid="209" grpId="2" animBg="1"/>
      <p:bldP spid="212" grpId="0"/>
      <p:bldP spid="213" grpId="0"/>
      <p:bldP spid="3"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idx="1"/>
          </p:nvPr>
        </p:nvSpPr>
        <p:spPr/>
        <p:txBody>
          <a:bodyPr/>
          <a:lstStyle/>
          <a:p>
            <a:r>
              <a:rPr lang="en-US" dirty="0" smtClean="0">
                <a:solidFill>
                  <a:srgbClr val="0000FF"/>
                </a:solidFill>
              </a:rPr>
              <a:t>DRAM Scaling Issues </a:t>
            </a:r>
          </a:p>
          <a:p>
            <a:pPr lvl="1"/>
            <a:r>
              <a:rPr lang="en-US" dirty="0" smtClean="0"/>
              <a:t>DRAM </a:t>
            </a:r>
            <a:r>
              <a:rPr lang="en-US" dirty="0" err="1" smtClean="0"/>
              <a:t>RowHammer</a:t>
            </a:r>
            <a:r>
              <a:rPr lang="en-US" dirty="0" smtClean="0"/>
              <a:t> Problem</a:t>
            </a:r>
          </a:p>
          <a:p>
            <a:pPr lvl="1"/>
            <a:r>
              <a:rPr lang="en-US" dirty="0" smtClean="0"/>
              <a:t>Some Other DRAM Reliability Studies</a:t>
            </a:r>
          </a:p>
          <a:p>
            <a:pPr lvl="1"/>
            <a:endParaRPr lang="en-US" dirty="0"/>
          </a:p>
          <a:p>
            <a:r>
              <a:rPr lang="en-US" dirty="0" smtClean="0">
                <a:solidFill>
                  <a:srgbClr val="0000FF"/>
                </a:solidFill>
              </a:rPr>
              <a:t>NAND Flash Scaling Issues</a:t>
            </a:r>
          </a:p>
          <a:p>
            <a:pPr lvl="1"/>
            <a:r>
              <a:rPr lang="en-US" dirty="0" smtClean="0"/>
              <a:t>Some NAND </a:t>
            </a:r>
            <a:r>
              <a:rPr lang="en-US" dirty="0" smtClean="0"/>
              <a:t>Flash Reliability Studies </a:t>
            </a:r>
          </a:p>
          <a:p>
            <a:pPr lvl="1"/>
            <a:r>
              <a:rPr lang="en-US" dirty="0"/>
              <a:t>Read Disturb Errors in NAND Flash Memory</a:t>
            </a:r>
          </a:p>
          <a:p>
            <a:pPr lvl="1"/>
            <a:endParaRPr lang="en-US" dirty="0"/>
          </a:p>
          <a:p>
            <a:r>
              <a:rPr lang="en-US" dirty="0" smtClean="0"/>
              <a:t>Summary and Discussion</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43</a:t>
            </a:fld>
            <a:endParaRPr lang="en-US" altLang="en-US"/>
          </a:p>
        </p:txBody>
      </p:sp>
      <p:sp>
        <p:nvSpPr>
          <p:cNvPr id="5" name="Rectangle 4"/>
          <p:cNvSpPr>
            <a:spLocks noChangeArrowheads="1"/>
          </p:cNvSpPr>
          <p:nvPr/>
        </p:nvSpPr>
        <p:spPr bwMode="auto">
          <a:xfrm>
            <a:off x="539552" y="2996952"/>
            <a:ext cx="5112568" cy="889323"/>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dirty="0">
              <a:solidFill>
                <a:srgbClr val="FFFFFF"/>
              </a:solidFill>
              <a:latin typeface="Tahoma"/>
              <a:ea typeface="ＭＳ Ｐゴシック" charset="0"/>
              <a:cs typeface="ＭＳ Ｐゴシック" charset="0"/>
            </a:endParaRPr>
          </a:p>
        </p:txBody>
      </p:sp>
    </p:spTree>
    <p:extLst>
      <p:ext uri="{BB962C8B-B14F-4D97-AF65-F5344CB8AC3E}">
        <p14:creationId xmlns:p14="http://schemas.microsoft.com/office/powerpoint/2010/main" val="19381096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Title 1"/>
          <p:cNvSpPr>
            <a:spLocks noGrp="1"/>
          </p:cNvSpPr>
          <p:nvPr>
            <p:ph type="title"/>
          </p:nvPr>
        </p:nvSpPr>
        <p:spPr/>
        <p:txBody>
          <a:bodyPr/>
          <a:lstStyle/>
          <a:p>
            <a:r>
              <a:rPr lang="en-US">
                <a:latin typeface="Garamond" charset="0"/>
                <a:ea typeface="ＭＳ Ｐゴシック" charset="0"/>
                <a:cs typeface="MS PGothic" charset="0"/>
              </a:rPr>
              <a:t>Evolution of NAND Flash Memory</a:t>
            </a:r>
          </a:p>
        </p:txBody>
      </p:sp>
      <p:sp>
        <p:nvSpPr>
          <p:cNvPr id="207874" name="Content Placeholder 2"/>
          <p:cNvSpPr>
            <a:spLocks noGrp="1"/>
          </p:cNvSpPr>
          <p:nvPr>
            <p:ph idx="1"/>
          </p:nvPr>
        </p:nvSpPr>
        <p:spPr>
          <a:xfrm>
            <a:off x="85725" y="5303838"/>
            <a:ext cx="8972550" cy="841375"/>
          </a:xfrm>
        </p:spPr>
        <p:txBody>
          <a:bodyPr/>
          <a:lstStyle/>
          <a:p>
            <a:r>
              <a:rPr lang="en-US">
                <a:latin typeface="Arial" charset="0"/>
                <a:ea typeface="ＭＳ Ｐゴシック" charset="0"/>
                <a:cs typeface="MS PGothic" charset="0"/>
              </a:rPr>
              <a:t>Flash memory is widening its range of applications</a:t>
            </a:r>
          </a:p>
          <a:p>
            <a:pPr lvl="1"/>
            <a:r>
              <a:rPr lang="en-US">
                <a:latin typeface="Arial" charset="0"/>
                <a:ea typeface="ＭＳ Ｐゴシック" charset="0"/>
                <a:cs typeface="MS PGothic" charset="0"/>
              </a:rPr>
              <a:t>Portable consumer devices, laptop PCs and enterprise servers</a:t>
            </a:r>
          </a:p>
        </p:txBody>
      </p:sp>
      <p:sp>
        <p:nvSpPr>
          <p:cNvPr id="207875" name="Text Box 6"/>
          <p:cNvSpPr txBox="1">
            <a:spLocks noChangeArrowheads="1"/>
          </p:cNvSpPr>
          <p:nvPr/>
        </p:nvSpPr>
        <p:spPr bwMode="auto">
          <a:xfrm>
            <a:off x="1212850" y="4887913"/>
            <a:ext cx="67183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zh-CN" sz="1200">
                <a:solidFill>
                  <a:srgbClr val="000000"/>
                </a:solidFill>
                <a:ea typeface="宋体" charset="0"/>
                <a:cs typeface="宋体" charset="0"/>
              </a:rPr>
              <a:t>Seaung Suk Lee, “Emerging Challenges in NAND Flash Technology”, Flash Summit 2011 (Hynix)</a:t>
            </a:r>
          </a:p>
        </p:txBody>
      </p:sp>
      <p:pic>
        <p:nvPicPr>
          <p:cNvPr id="20787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7075" y="1008063"/>
            <a:ext cx="768985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7877" name="TextBox 5"/>
          <p:cNvSpPr txBox="1">
            <a:spLocks noChangeArrowheads="1"/>
          </p:cNvSpPr>
          <p:nvPr/>
        </p:nvSpPr>
        <p:spPr bwMode="auto">
          <a:xfrm>
            <a:off x="6327775" y="2547938"/>
            <a:ext cx="21209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a:solidFill>
                  <a:srgbClr val="FF0000"/>
                </a:solidFill>
                <a:cs typeface="MS PGothic" charset="0"/>
              </a:rPr>
              <a:t>CMOS scaling</a:t>
            </a:r>
          </a:p>
          <a:p>
            <a:pPr eaLnBrk="1" hangingPunct="1"/>
            <a:r>
              <a:rPr lang="en-US" sz="1800" b="1">
                <a:solidFill>
                  <a:srgbClr val="FF0000"/>
                </a:solidFill>
                <a:cs typeface="MS PGothic" charset="0"/>
              </a:rPr>
              <a:t>More bits per Cell</a:t>
            </a:r>
          </a:p>
        </p:txBody>
      </p:sp>
      <p:sp>
        <p:nvSpPr>
          <p:cNvPr id="207878" name="Slide Number Placeholder 1"/>
          <p:cNvSpPr>
            <a:spLocks noGrp="1"/>
          </p:cNvSpPr>
          <p:nvPr>
            <p:ph type="sldNum" sz="quarter" idx="11"/>
          </p:nvPr>
        </p:nvSpPr>
        <p:spPr>
          <a:xfrm>
            <a:off x="6553200" y="6332538"/>
            <a:ext cx="21336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349DB7D-5EF2-3747-9747-0A1E16FC5B87}" type="slidenum">
              <a:rPr lang="en-US" sz="1600">
                <a:latin typeface="Garamond" charset="0"/>
              </a:rPr>
              <a:pPr eaLnBrk="1" hangingPunct="1"/>
              <a:t>44</a:t>
            </a:fld>
            <a:endParaRPr lang="en-US" sz="1600">
              <a:latin typeface="Garamond" charset="0"/>
            </a:endParaRPr>
          </a:p>
        </p:txBody>
      </p:sp>
      <p:pic>
        <p:nvPicPr>
          <p:cNvPr id="207879" name="Picture 6" descr="FMS_logo_lightbluematte_3C5CAE.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503320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Title 1"/>
          <p:cNvSpPr>
            <a:spLocks noGrp="1"/>
          </p:cNvSpPr>
          <p:nvPr>
            <p:ph type="title"/>
          </p:nvPr>
        </p:nvSpPr>
        <p:spPr>
          <a:xfrm>
            <a:off x="228600" y="152400"/>
            <a:ext cx="8810625" cy="1066800"/>
          </a:xfrm>
        </p:spPr>
        <p:txBody>
          <a:bodyPr/>
          <a:lstStyle/>
          <a:p>
            <a:pPr eaLnBrk="1" hangingPunct="1"/>
            <a:r>
              <a:rPr lang="en-US">
                <a:latin typeface="Garamond" charset="0"/>
              </a:rPr>
              <a:t>Flash Challenges: Reliability and Endurance</a:t>
            </a:r>
          </a:p>
        </p:txBody>
      </p:sp>
      <p:pic>
        <p:nvPicPr>
          <p:cNvPr id="208898"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1450" y="1123950"/>
            <a:ext cx="6188075" cy="442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8899" name="Text Box 6"/>
          <p:cNvSpPr txBox="1">
            <a:spLocks noChangeArrowheads="1"/>
          </p:cNvSpPr>
          <p:nvPr/>
        </p:nvSpPr>
        <p:spPr bwMode="auto">
          <a:xfrm>
            <a:off x="438150" y="5745163"/>
            <a:ext cx="585787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zh-CN" sz="1100">
                <a:ea typeface="SimSun" charset="0"/>
                <a:cs typeface="SimSun" charset="0"/>
              </a:rPr>
              <a:t>E. Grochowski et al., “Future technology challenges for NAND flash and HDD products”, Flash Memory Summit 2012</a:t>
            </a:r>
          </a:p>
        </p:txBody>
      </p:sp>
      <p:sp>
        <p:nvSpPr>
          <p:cNvPr id="15" name="Rectangle 3"/>
          <p:cNvSpPr txBox="1">
            <a:spLocks noChangeArrowheads="1"/>
          </p:cNvSpPr>
          <p:nvPr/>
        </p:nvSpPr>
        <p:spPr bwMode="auto">
          <a:xfrm>
            <a:off x="6261100" y="2797175"/>
            <a:ext cx="2778125" cy="1309688"/>
          </a:xfrm>
          <a:prstGeom prst="rect">
            <a:avLst/>
          </a:prstGeom>
          <a:noFill/>
          <a:ln w="9525">
            <a:noFill/>
            <a:miter lim="800000"/>
            <a:headEnd/>
            <a:tailEnd/>
          </a:ln>
        </p:spPr>
        <p:txBody>
          <a:bodyPr/>
          <a:lstStyle/>
          <a:p>
            <a:pPr marL="342900" indent="-342900">
              <a:spcBef>
                <a:spcPct val="20000"/>
              </a:spcBef>
              <a:buClr>
                <a:srgbClr val="400561"/>
              </a:buClr>
              <a:buFont typeface="Wingdings" pitchFamily="2" charset="2"/>
              <a:buChar char="§"/>
              <a:defRPr/>
            </a:pPr>
            <a:r>
              <a:rPr lang="en-US" altLang="ko-KR" b="1" kern="0" dirty="0">
                <a:latin typeface="+mn-lt"/>
                <a:ea typeface="굴림" charset="-127"/>
                <a:cs typeface="+mn-cs"/>
              </a:rPr>
              <a:t>P/E cycles (required)</a:t>
            </a:r>
          </a:p>
        </p:txBody>
      </p:sp>
      <p:sp>
        <p:nvSpPr>
          <p:cNvPr id="16" name="Rectangle 3"/>
          <p:cNvSpPr txBox="1">
            <a:spLocks noChangeArrowheads="1"/>
          </p:cNvSpPr>
          <p:nvPr/>
        </p:nvSpPr>
        <p:spPr bwMode="auto">
          <a:xfrm>
            <a:off x="6261100" y="1308100"/>
            <a:ext cx="2778125" cy="1309688"/>
          </a:xfrm>
          <a:prstGeom prst="rect">
            <a:avLst/>
          </a:prstGeom>
          <a:noFill/>
          <a:ln w="9525">
            <a:noFill/>
            <a:miter lim="800000"/>
            <a:headEnd/>
            <a:tailEnd/>
          </a:ln>
        </p:spPr>
        <p:txBody>
          <a:bodyPr/>
          <a:lstStyle/>
          <a:p>
            <a:pPr marL="342900" indent="-342900">
              <a:spcBef>
                <a:spcPct val="20000"/>
              </a:spcBef>
              <a:buClr>
                <a:srgbClr val="400561"/>
              </a:buClr>
              <a:buFont typeface="Wingdings" pitchFamily="2" charset="2"/>
              <a:buChar char="§"/>
              <a:defRPr/>
            </a:pPr>
            <a:r>
              <a:rPr lang="en-US" altLang="ko-KR" b="1" kern="0" dirty="0">
                <a:latin typeface="+mn-lt"/>
                <a:ea typeface="굴림" charset="-127"/>
                <a:cs typeface="+mn-cs"/>
              </a:rPr>
              <a:t>P/E cycles (provided)</a:t>
            </a:r>
          </a:p>
        </p:txBody>
      </p:sp>
      <p:sp>
        <p:nvSpPr>
          <p:cNvPr id="17" name="TextBox 16"/>
          <p:cNvSpPr txBox="1">
            <a:spLocks noChangeArrowheads="1"/>
          </p:cNvSpPr>
          <p:nvPr/>
        </p:nvSpPr>
        <p:spPr bwMode="auto">
          <a:xfrm>
            <a:off x="6704013" y="2087563"/>
            <a:ext cx="18938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a:solidFill>
                  <a:srgbClr val="FF0000"/>
                </a:solidFill>
              </a:rPr>
              <a:t>A few thousand</a:t>
            </a:r>
          </a:p>
        </p:txBody>
      </p:sp>
      <p:sp>
        <p:nvSpPr>
          <p:cNvPr id="24590" name="TextBox 11"/>
          <p:cNvSpPr txBox="1">
            <a:spLocks noChangeArrowheads="1"/>
          </p:cNvSpPr>
          <p:nvPr/>
        </p:nvSpPr>
        <p:spPr bwMode="auto">
          <a:xfrm>
            <a:off x="6329363" y="3551238"/>
            <a:ext cx="2409825"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800"/>
              <a:t>Writing </a:t>
            </a:r>
          </a:p>
          <a:p>
            <a:pPr algn="ctr" eaLnBrk="1" hangingPunct="1"/>
            <a:r>
              <a:rPr lang="en-US" sz="1800"/>
              <a:t>the full capacity </a:t>
            </a:r>
          </a:p>
          <a:p>
            <a:pPr algn="ctr" eaLnBrk="1" hangingPunct="1"/>
            <a:r>
              <a:rPr lang="en-US" sz="1800"/>
              <a:t>of the drive </a:t>
            </a:r>
          </a:p>
          <a:p>
            <a:pPr algn="ctr" eaLnBrk="1" hangingPunct="1"/>
            <a:r>
              <a:rPr lang="en-US" sz="1800">
                <a:solidFill>
                  <a:srgbClr val="0000FF"/>
                </a:solidFill>
              </a:rPr>
              <a:t>10 times per day </a:t>
            </a:r>
          </a:p>
          <a:p>
            <a:pPr algn="ctr" eaLnBrk="1" hangingPunct="1"/>
            <a:r>
              <a:rPr lang="en-US" sz="1800">
                <a:solidFill>
                  <a:srgbClr val="0000FF"/>
                </a:solidFill>
              </a:rPr>
              <a:t>for 5 years </a:t>
            </a:r>
          </a:p>
          <a:p>
            <a:pPr algn="ctr" eaLnBrk="1" hangingPunct="1"/>
            <a:r>
              <a:rPr lang="en-US" sz="1800"/>
              <a:t>(STEC)</a:t>
            </a:r>
          </a:p>
        </p:txBody>
      </p:sp>
      <p:sp>
        <p:nvSpPr>
          <p:cNvPr id="22" name="TextBox 21"/>
          <p:cNvSpPr txBox="1">
            <a:spLocks noChangeArrowheads="1"/>
          </p:cNvSpPr>
          <p:nvPr/>
        </p:nvSpPr>
        <p:spPr bwMode="auto">
          <a:xfrm>
            <a:off x="6704013" y="5603875"/>
            <a:ext cx="20113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a:solidFill>
                  <a:srgbClr val="FF0000"/>
                </a:solidFill>
              </a:rPr>
              <a:t>&gt; 50k P/E cycles</a:t>
            </a:r>
          </a:p>
        </p:txBody>
      </p:sp>
      <p:sp>
        <p:nvSpPr>
          <p:cNvPr id="208905" name="Slide Number Placeholder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4B08329-B652-724B-978B-915F0D48DA23}" type="slidenum">
              <a:rPr lang="en-US" sz="1600">
                <a:latin typeface="Garamond" charset="0"/>
              </a:rPr>
              <a:pPr eaLnBrk="1" hangingPunct="1"/>
              <a:t>45</a:t>
            </a:fld>
            <a:endParaRPr lang="en-US" sz="1600">
              <a:latin typeface="Garamond" charset="0"/>
            </a:endParaRPr>
          </a:p>
        </p:txBody>
      </p:sp>
      <p:grpSp>
        <p:nvGrpSpPr>
          <p:cNvPr id="5" name="Group 4"/>
          <p:cNvGrpSpPr>
            <a:grpSpLocks/>
          </p:cNvGrpSpPr>
          <p:nvPr/>
        </p:nvGrpSpPr>
        <p:grpSpPr bwMode="auto">
          <a:xfrm>
            <a:off x="6353175" y="2008188"/>
            <a:ext cx="2362200" cy="4046537"/>
            <a:chOff x="6353175" y="2007554"/>
            <a:chExt cx="2362200" cy="4046854"/>
          </a:xfrm>
        </p:grpSpPr>
        <p:sp>
          <p:nvSpPr>
            <p:cNvPr id="208907" name="Oval 15"/>
            <p:cNvSpPr>
              <a:spLocks noChangeArrowheads="1"/>
            </p:cNvSpPr>
            <p:nvPr/>
          </p:nvSpPr>
          <p:spPr bwMode="auto">
            <a:xfrm>
              <a:off x="6353175" y="2007554"/>
              <a:ext cx="2362200" cy="526414"/>
            </a:xfrm>
            <a:prstGeom prst="ellipse">
              <a:avLst/>
            </a:prstGeom>
            <a:noFill/>
            <a:ln w="28575">
              <a:solidFill>
                <a:schemeClr val="tx1"/>
              </a:solidFill>
              <a:prstDash val="sysDash"/>
              <a:round/>
              <a:headEnd/>
              <a:tailEnd/>
            </a:ln>
            <a:extLst>
              <a:ext uri="{909E8E84-426E-40dd-AFC4-6F175D3DCCD1}">
                <a14:hiddenFill xmlns:a14="http://schemas.microsoft.com/office/drawing/2010/main">
                  <a:solidFill>
                    <a:srgbClr val="FFFFFF"/>
                  </a:solidFill>
                </a14:hiddenFill>
              </a:ext>
            </a:extLst>
          </p:spPr>
          <p:txBody>
            <a:bodyPr/>
            <a:lstStyle/>
            <a:p>
              <a:pPr eaLnBrk="0" hangingPunct="0"/>
              <a:endParaRPr lang="en-US"/>
            </a:p>
          </p:txBody>
        </p:sp>
        <p:sp>
          <p:nvSpPr>
            <p:cNvPr id="208908" name="Oval 15"/>
            <p:cNvSpPr>
              <a:spLocks noChangeArrowheads="1"/>
            </p:cNvSpPr>
            <p:nvPr/>
          </p:nvSpPr>
          <p:spPr bwMode="auto">
            <a:xfrm>
              <a:off x="6353175" y="5527994"/>
              <a:ext cx="2362200" cy="526414"/>
            </a:xfrm>
            <a:prstGeom prst="ellipse">
              <a:avLst/>
            </a:prstGeom>
            <a:noFill/>
            <a:ln w="28575">
              <a:solidFill>
                <a:schemeClr val="tx1"/>
              </a:solidFill>
              <a:prstDash val="sysDash"/>
              <a:round/>
              <a:headEnd/>
              <a:tailEnd/>
            </a:ln>
            <a:extLst>
              <a:ext uri="{909E8E84-426E-40dd-AFC4-6F175D3DCCD1}">
                <a14:hiddenFill xmlns:a14="http://schemas.microsoft.com/office/drawing/2010/main">
                  <a:solidFill>
                    <a:srgbClr val="FFFFFF"/>
                  </a:solidFill>
                </a14:hiddenFill>
              </a:ext>
            </a:extLst>
          </p:spPr>
          <p:txBody>
            <a:bodyPr/>
            <a:lstStyle/>
            <a:p>
              <a:pPr eaLnBrk="0" hangingPunct="0"/>
              <a:endParaRPr lang="en-US"/>
            </a:p>
          </p:txBody>
        </p:sp>
      </p:grpSp>
    </p:spTree>
    <p:extLst>
      <p:ext uri="{BB962C8B-B14F-4D97-AF65-F5344CB8AC3E}">
        <p14:creationId xmlns:p14="http://schemas.microsoft.com/office/powerpoint/2010/main" val="27392270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59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p:bldP spid="24590" grpId="0"/>
      <p:bldP spid="22"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Title 1"/>
          <p:cNvSpPr>
            <a:spLocks noGrp="1"/>
          </p:cNvSpPr>
          <p:nvPr>
            <p:ph type="title"/>
          </p:nvPr>
        </p:nvSpPr>
        <p:spPr>
          <a:xfrm>
            <a:off x="228600" y="152400"/>
            <a:ext cx="8915400" cy="1066800"/>
          </a:xfrm>
        </p:spPr>
        <p:txBody>
          <a:bodyPr/>
          <a:lstStyle/>
          <a:p>
            <a:r>
              <a:rPr lang="en-US">
                <a:latin typeface="Garamond" charset="0"/>
              </a:rPr>
              <a:t>NAND Flash Memory is Increasingly Noisy</a:t>
            </a:r>
          </a:p>
        </p:txBody>
      </p:sp>
      <p:pic>
        <p:nvPicPr>
          <p:cNvPr id="210946"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3575" y="2306638"/>
            <a:ext cx="2533650" cy="17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0947" name="TextBox 58"/>
          <p:cNvSpPr txBox="1">
            <a:spLocks noChangeArrowheads="1"/>
          </p:cNvSpPr>
          <p:nvPr/>
        </p:nvSpPr>
        <p:spPr bwMode="auto">
          <a:xfrm>
            <a:off x="3368675" y="2925763"/>
            <a:ext cx="22018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zh-CN" sz="2800">
                <a:solidFill>
                  <a:schemeClr val="bg1"/>
                </a:solidFill>
              </a:rPr>
              <a:t>Noisy NAND</a:t>
            </a:r>
          </a:p>
        </p:txBody>
      </p:sp>
      <p:cxnSp>
        <p:nvCxnSpPr>
          <p:cNvPr id="210948" name="Straight Arrow Connector 7"/>
          <p:cNvCxnSpPr>
            <a:cxnSpLocks noChangeShapeType="1"/>
          </p:cNvCxnSpPr>
          <p:nvPr/>
        </p:nvCxnSpPr>
        <p:spPr bwMode="auto">
          <a:xfrm>
            <a:off x="2141538" y="3157538"/>
            <a:ext cx="1060450" cy="0"/>
          </a:xfrm>
          <a:prstGeom prst="straightConnector1">
            <a:avLst/>
          </a:prstGeom>
          <a:noFill/>
          <a:ln w="57150">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210949" name="Straight Arrow Connector 8"/>
          <p:cNvCxnSpPr>
            <a:cxnSpLocks noChangeShapeType="1"/>
          </p:cNvCxnSpPr>
          <p:nvPr/>
        </p:nvCxnSpPr>
        <p:spPr bwMode="auto">
          <a:xfrm>
            <a:off x="5683250" y="3151188"/>
            <a:ext cx="1060450" cy="0"/>
          </a:xfrm>
          <a:prstGeom prst="straightConnector1">
            <a:avLst/>
          </a:prstGeom>
          <a:noFill/>
          <a:ln w="57150">
            <a:solidFill>
              <a:schemeClr val="tx1"/>
            </a:solidFill>
            <a:round/>
            <a:headEnd/>
            <a:tailEnd type="arrow" w="med" len="med"/>
          </a:ln>
          <a:extLst>
            <a:ext uri="{909E8E84-426E-40dd-AFC4-6F175D3DCCD1}">
              <a14:hiddenFill xmlns:a14="http://schemas.microsoft.com/office/drawing/2010/main">
                <a:noFill/>
              </a14:hiddenFill>
            </a:ext>
          </a:extLst>
        </p:spPr>
      </p:cxnSp>
      <p:sp>
        <p:nvSpPr>
          <p:cNvPr id="210950" name="TextBox 67"/>
          <p:cNvSpPr txBox="1">
            <a:spLocks noChangeArrowheads="1"/>
          </p:cNvSpPr>
          <p:nvPr/>
        </p:nvSpPr>
        <p:spPr bwMode="auto">
          <a:xfrm>
            <a:off x="828675" y="2874963"/>
            <a:ext cx="1016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altLang="zh-CN" sz="2800"/>
              <a:t>Write</a:t>
            </a:r>
          </a:p>
        </p:txBody>
      </p:sp>
      <p:sp>
        <p:nvSpPr>
          <p:cNvPr id="210951" name="TextBox 68"/>
          <p:cNvSpPr txBox="1">
            <a:spLocks noChangeArrowheads="1"/>
          </p:cNvSpPr>
          <p:nvPr/>
        </p:nvSpPr>
        <p:spPr bwMode="auto">
          <a:xfrm>
            <a:off x="6958013" y="2817813"/>
            <a:ext cx="10445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altLang="zh-CN" sz="2800"/>
              <a:t>Read</a:t>
            </a:r>
          </a:p>
        </p:txBody>
      </p:sp>
      <p:sp>
        <p:nvSpPr>
          <p:cNvPr id="210952" name="Slide Number Placeholder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20627D4-C87F-CD43-AD6C-67E22DBAAEEB}" type="slidenum">
              <a:rPr lang="en-US" sz="1600">
                <a:latin typeface="Garamond" charset="0"/>
              </a:rPr>
              <a:pPr eaLnBrk="1" hangingPunct="1"/>
              <a:t>46</a:t>
            </a:fld>
            <a:endParaRPr lang="en-US" sz="1600">
              <a:latin typeface="Garamond" charset="0"/>
            </a:endParaRPr>
          </a:p>
        </p:txBody>
      </p:sp>
    </p:spTree>
    <p:extLst>
      <p:ext uri="{BB962C8B-B14F-4D97-AF65-F5344CB8AC3E}">
        <p14:creationId xmlns:p14="http://schemas.microsoft.com/office/powerpoint/2010/main" val="420512730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Title 1"/>
          <p:cNvSpPr>
            <a:spLocks noGrp="1"/>
          </p:cNvSpPr>
          <p:nvPr>
            <p:ph type="title"/>
          </p:nvPr>
        </p:nvSpPr>
        <p:spPr>
          <a:xfrm>
            <a:off x="228600" y="152400"/>
            <a:ext cx="8915400" cy="1066800"/>
          </a:xfrm>
        </p:spPr>
        <p:txBody>
          <a:bodyPr/>
          <a:lstStyle/>
          <a:p>
            <a:r>
              <a:rPr lang="en-US" altLang="zh-CN" sz="3600">
                <a:latin typeface="Garamond" charset="0"/>
                <a:ea typeface="SimSun" charset="0"/>
                <a:cs typeface="SimSun" charset="0"/>
              </a:rPr>
              <a:t>Future NAND Flash-based Storage Architecture</a:t>
            </a:r>
            <a:endParaRPr lang="en-US" sz="3600">
              <a:latin typeface="Garamond" charset="0"/>
            </a:endParaRPr>
          </a:p>
        </p:txBody>
      </p:sp>
      <p:pic>
        <p:nvPicPr>
          <p:cNvPr id="211970"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163" y="2305050"/>
            <a:ext cx="1844676"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197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63" y="1084263"/>
            <a:ext cx="1905001" cy="1296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7" name="Straight Connector 26"/>
          <p:cNvCxnSpPr>
            <a:cxnSpLocks noChangeShapeType="1"/>
          </p:cNvCxnSpPr>
          <p:nvPr/>
        </p:nvCxnSpPr>
        <p:spPr bwMode="auto">
          <a:xfrm>
            <a:off x="4316413" y="2522538"/>
            <a:ext cx="987425" cy="0"/>
          </a:xfrm>
          <a:prstGeom prst="line">
            <a:avLst/>
          </a:prstGeom>
          <a:noFill/>
          <a:ln w="57150">
            <a:solidFill>
              <a:schemeClr val="tx1"/>
            </a:solidFill>
            <a:round/>
            <a:headEnd/>
            <a:tailEnd type="triangle" w="med" len="me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grpSp>
        <p:nvGrpSpPr>
          <p:cNvPr id="28" name="Group 21"/>
          <p:cNvGrpSpPr>
            <a:grpSpLocks/>
          </p:cNvGrpSpPr>
          <p:nvPr/>
        </p:nvGrpSpPr>
        <p:grpSpPr bwMode="auto">
          <a:xfrm>
            <a:off x="1570038" y="1379538"/>
            <a:ext cx="2673350" cy="2362200"/>
            <a:chOff x="2057400" y="1531938"/>
            <a:chExt cx="2673350" cy="2362200"/>
          </a:xfrm>
        </p:grpSpPr>
        <p:cxnSp>
          <p:nvCxnSpPr>
            <p:cNvPr id="29" name="Straight Connector 28"/>
            <p:cNvCxnSpPr>
              <a:cxnSpLocks noChangeShapeType="1"/>
            </p:cNvCxnSpPr>
            <p:nvPr/>
          </p:nvCxnSpPr>
          <p:spPr bwMode="auto">
            <a:xfrm>
              <a:off x="2057400" y="2674938"/>
              <a:ext cx="914400" cy="0"/>
            </a:xfrm>
            <a:prstGeom prst="line">
              <a:avLst/>
            </a:prstGeom>
            <a:noFill/>
            <a:ln w="57150">
              <a:solidFill>
                <a:schemeClr val="tx1"/>
              </a:solidFill>
              <a:round/>
              <a:headEnd/>
              <a:tailEnd type="triangle" w="med" len="me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grpSp>
          <p:nvGrpSpPr>
            <p:cNvPr id="211990" name="Group 16"/>
            <p:cNvGrpSpPr>
              <a:grpSpLocks/>
            </p:cNvGrpSpPr>
            <p:nvPr/>
          </p:nvGrpSpPr>
          <p:grpSpPr bwMode="auto">
            <a:xfrm>
              <a:off x="3021013" y="1531938"/>
              <a:ext cx="1709737" cy="2362200"/>
              <a:chOff x="2971800" y="1531938"/>
              <a:chExt cx="1709738" cy="2362200"/>
            </a:xfrm>
          </p:grpSpPr>
          <p:sp>
            <p:nvSpPr>
              <p:cNvPr id="31" name="Rectangle 30"/>
              <p:cNvSpPr/>
              <p:nvPr/>
            </p:nvSpPr>
            <p:spPr>
              <a:xfrm>
                <a:off x="2971799" y="1531938"/>
                <a:ext cx="1676401" cy="23622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defRPr/>
                </a:pPr>
                <a:endParaRPr lang="en-US" altLang="en-US" smtClean="0">
                  <a:solidFill>
                    <a:srgbClr val="FFFFFF"/>
                  </a:solidFill>
                </a:endParaRPr>
              </a:p>
            </p:txBody>
          </p:sp>
          <p:sp>
            <p:nvSpPr>
              <p:cNvPr id="211992" name="TextBox 16"/>
              <p:cNvSpPr txBox="1">
                <a:spLocks noChangeArrowheads="1"/>
              </p:cNvSpPr>
              <p:nvPr/>
            </p:nvSpPr>
            <p:spPr bwMode="auto">
              <a:xfrm>
                <a:off x="2971800" y="2063750"/>
                <a:ext cx="170973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a:t>Memory</a:t>
                </a:r>
              </a:p>
              <a:p>
                <a:pPr algn="ctr"/>
                <a:r>
                  <a:rPr lang="en-US"/>
                  <a:t>Signal </a:t>
                </a:r>
              </a:p>
              <a:p>
                <a:pPr algn="ctr"/>
                <a:r>
                  <a:rPr lang="en-US"/>
                  <a:t>Processing</a:t>
                </a:r>
              </a:p>
            </p:txBody>
          </p:sp>
        </p:grpSp>
      </p:grpSp>
      <p:grpSp>
        <p:nvGrpSpPr>
          <p:cNvPr id="33" name="Group 20"/>
          <p:cNvGrpSpPr>
            <a:grpSpLocks/>
          </p:cNvGrpSpPr>
          <p:nvPr/>
        </p:nvGrpSpPr>
        <p:grpSpPr bwMode="auto">
          <a:xfrm>
            <a:off x="5380038" y="1379538"/>
            <a:ext cx="1676400" cy="2362200"/>
            <a:chOff x="5867400" y="1531938"/>
            <a:chExt cx="1676400" cy="2362200"/>
          </a:xfrm>
        </p:grpSpPr>
        <p:sp>
          <p:nvSpPr>
            <p:cNvPr id="34" name="Rectangle 33"/>
            <p:cNvSpPr/>
            <p:nvPr/>
          </p:nvSpPr>
          <p:spPr>
            <a:xfrm>
              <a:off x="5867400" y="1531938"/>
              <a:ext cx="1676400" cy="23622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a:defRPr/>
              </a:pPr>
              <a:endParaRPr lang="en-US" altLang="en-US" smtClean="0">
                <a:solidFill>
                  <a:srgbClr val="FFFFFF"/>
                </a:solidFill>
              </a:endParaRPr>
            </a:p>
          </p:txBody>
        </p:sp>
        <p:sp>
          <p:nvSpPr>
            <p:cNvPr id="211988" name="TextBox 17"/>
            <p:cNvSpPr txBox="1">
              <a:spLocks noChangeArrowheads="1"/>
            </p:cNvSpPr>
            <p:nvPr/>
          </p:nvSpPr>
          <p:spPr bwMode="auto">
            <a:xfrm>
              <a:off x="5867400" y="2217738"/>
              <a:ext cx="16065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a:t>Error</a:t>
              </a:r>
            </a:p>
            <a:p>
              <a:pPr algn="ctr"/>
              <a:r>
                <a:rPr lang="en-US"/>
                <a:t>Correction</a:t>
              </a:r>
            </a:p>
          </p:txBody>
        </p:sp>
      </p:grpSp>
      <p:sp>
        <p:nvSpPr>
          <p:cNvPr id="211975" name="TextBox 18"/>
          <p:cNvSpPr txBox="1">
            <a:spLocks noChangeArrowheads="1"/>
          </p:cNvSpPr>
          <p:nvPr/>
        </p:nvSpPr>
        <p:spPr bwMode="auto">
          <a:xfrm>
            <a:off x="4160838" y="1800225"/>
            <a:ext cx="12493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sz="1800"/>
              <a:t>Raw Bit </a:t>
            </a:r>
          </a:p>
          <a:p>
            <a:pPr algn="ctr"/>
            <a:r>
              <a:rPr lang="en-US" sz="1800"/>
              <a:t>Error Rate</a:t>
            </a:r>
          </a:p>
        </p:txBody>
      </p:sp>
      <p:grpSp>
        <p:nvGrpSpPr>
          <p:cNvPr id="38" name="Group 24"/>
          <p:cNvGrpSpPr>
            <a:grpSpLocks/>
          </p:cNvGrpSpPr>
          <p:nvPr/>
        </p:nvGrpSpPr>
        <p:grpSpPr bwMode="auto">
          <a:xfrm>
            <a:off x="7056438" y="1800225"/>
            <a:ext cx="1684337" cy="696913"/>
            <a:chOff x="7482840" y="1824724"/>
            <a:chExt cx="1685077" cy="697814"/>
          </a:xfrm>
        </p:grpSpPr>
        <p:cxnSp>
          <p:nvCxnSpPr>
            <p:cNvPr id="39" name="Straight Connector 38"/>
            <p:cNvCxnSpPr>
              <a:cxnSpLocks noChangeShapeType="1"/>
            </p:cNvCxnSpPr>
            <p:nvPr/>
          </p:nvCxnSpPr>
          <p:spPr bwMode="auto">
            <a:xfrm>
              <a:off x="7619425" y="2522538"/>
              <a:ext cx="1418260" cy="0"/>
            </a:xfrm>
            <a:prstGeom prst="line">
              <a:avLst/>
            </a:prstGeom>
            <a:noFill/>
            <a:ln w="57150">
              <a:solidFill>
                <a:schemeClr val="tx1"/>
              </a:solidFill>
              <a:round/>
              <a:headEnd/>
              <a:tailEnd type="triangle" w="med" len="me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211986" name="TextBox 20"/>
            <p:cNvSpPr txBox="1">
              <a:spLocks noChangeArrowheads="1"/>
            </p:cNvSpPr>
            <p:nvPr/>
          </p:nvSpPr>
          <p:spPr bwMode="auto">
            <a:xfrm>
              <a:off x="7482840" y="1824724"/>
              <a:ext cx="168507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sz="1800"/>
                <a:t>Uncorrectable </a:t>
              </a:r>
            </a:p>
            <a:p>
              <a:pPr algn="ctr"/>
              <a:r>
                <a:rPr lang="en-US" sz="1800"/>
                <a:t>BER &lt; 10</a:t>
              </a:r>
              <a:r>
                <a:rPr lang="en-US" sz="1800" baseline="30000"/>
                <a:t>-15</a:t>
              </a:r>
            </a:p>
          </p:txBody>
        </p:sp>
      </p:grpSp>
      <p:sp>
        <p:nvSpPr>
          <p:cNvPr id="211977" name="TextBox 17"/>
          <p:cNvSpPr txBox="1">
            <a:spLocks noChangeArrowheads="1"/>
          </p:cNvSpPr>
          <p:nvPr/>
        </p:nvSpPr>
        <p:spPr bwMode="auto">
          <a:xfrm>
            <a:off x="11113" y="2114550"/>
            <a:ext cx="116363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800" b="1">
                <a:solidFill>
                  <a:srgbClr val="FF0000"/>
                </a:solidFill>
              </a:rPr>
              <a:t>Noisy</a:t>
            </a:r>
          </a:p>
        </p:txBody>
      </p:sp>
      <p:sp>
        <p:nvSpPr>
          <p:cNvPr id="44" name="TextBox 43"/>
          <p:cNvSpPr txBox="1">
            <a:spLocks noChangeArrowheads="1"/>
          </p:cNvSpPr>
          <p:nvPr/>
        </p:nvSpPr>
        <p:spPr bwMode="auto">
          <a:xfrm>
            <a:off x="4418013" y="2619375"/>
            <a:ext cx="6588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sz="1800"/>
              <a:t>High</a:t>
            </a:r>
          </a:p>
        </p:txBody>
      </p:sp>
      <p:sp>
        <p:nvSpPr>
          <p:cNvPr id="45" name="TextBox 44"/>
          <p:cNvSpPr txBox="1">
            <a:spLocks noChangeArrowheads="1"/>
          </p:cNvSpPr>
          <p:nvPr/>
        </p:nvSpPr>
        <p:spPr bwMode="auto">
          <a:xfrm>
            <a:off x="4295775" y="2619375"/>
            <a:ext cx="8651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sz="1800" b="1">
                <a:solidFill>
                  <a:srgbClr val="FF0000"/>
                </a:solidFill>
              </a:rPr>
              <a:t>Lower</a:t>
            </a:r>
          </a:p>
        </p:txBody>
      </p:sp>
      <p:sp>
        <p:nvSpPr>
          <p:cNvPr id="211980" name="Slide Number Placeholder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6C87E67-9A24-9A4D-9794-E3D0DFA14B4E}" type="slidenum">
              <a:rPr lang="en-US" sz="1600">
                <a:latin typeface="Garamond" charset="0"/>
              </a:rPr>
              <a:pPr eaLnBrk="1" hangingPunct="1"/>
              <a:t>47</a:t>
            </a:fld>
            <a:endParaRPr lang="en-US" sz="1600">
              <a:latin typeface="Garamond" charset="0"/>
            </a:endParaRPr>
          </a:p>
        </p:txBody>
      </p:sp>
      <p:sp>
        <p:nvSpPr>
          <p:cNvPr id="24" name="TextBox 21"/>
          <p:cNvSpPr txBox="1">
            <a:spLocks noChangeArrowheads="1"/>
          </p:cNvSpPr>
          <p:nvPr/>
        </p:nvSpPr>
        <p:spPr bwMode="auto">
          <a:xfrm>
            <a:off x="152400" y="4641850"/>
            <a:ext cx="7094538" cy="461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a:solidFill>
                  <a:srgbClr val="FF0000"/>
                </a:solidFill>
              </a:rPr>
              <a:t>Build reliable error models for NAND flash memory </a:t>
            </a:r>
          </a:p>
        </p:txBody>
      </p:sp>
      <p:sp>
        <p:nvSpPr>
          <p:cNvPr id="25" name="TextBox 21"/>
          <p:cNvSpPr txBox="1">
            <a:spLocks noChangeArrowheads="1"/>
          </p:cNvSpPr>
          <p:nvPr/>
        </p:nvSpPr>
        <p:spPr bwMode="auto">
          <a:xfrm>
            <a:off x="142875" y="5118100"/>
            <a:ext cx="8424863" cy="461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a:solidFill>
                  <a:srgbClr val="FF0000"/>
                </a:solidFill>
              </a:rPr>
              <a:t>Design efficient reliability mechanisms based on the model</a:t>
            </a:r>
          </a:p>
        </p:txBody>
      </p:sp>
      <p:sp>
        <p:nvSpPr>
          <p:cNvPr id="26" name="TextBox 21"/>
          <p:cNvSpPr txBox="1">
            <a:spLocks noChangeArrowheads="1"/>
          </p:cNvSpPr>
          <p:nvPr/>
        </p:nvSpPr>
        <p:spPr bwMode="auto">
          <a:xfrm>
            <a:off x="139700" y="4184650"/>
            <a:ext cx="1673225" cy="461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a:solidFill>
                  <a:srgbClr val="0000FF"/>
                </a:solidFill>
              </a:rPr>
              <a:t>Our Goals:</a:t>
            </a:r>
          </a:p>
        </p:txBody>
      </p:sp>
      <p:sp>
        <p:nvSpPr>
          <p:cNvPr id="30" name="TextBox 29"/>
          <p:cNvSpPr txBox="1">
            <a:spLocks noChangeArrowheads="1"/>
          </p:cNvSpPr>
          <p:nvPr/>
        </p:nvSpPr>
        <p:spPr bwMode="auto">
          <a:xfrm>
            <a:off x="5813425" y="3038475"/>
            <a:ext cx="8524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sz="1800" b="1">
                <a:solidFill>
                  <a:srgbClr val="FF0000"/>
                </a:solidFill>
              </a:rPr>
              <a:t>Better</a:t>
            </a:r>
          </a:p>
        </p:txBody>
      </p:sp>
    </p:spTree>
    <p:extLst>
      <p:ext uri="{BB962C8B-B14F-4D97-AF65-F5344CB8AC3E}">
        <p14:creationId xmlns:p14="http://schemas.microsoft.com/office/powerpoint/2010/main" val="8312721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3" presetClass="exit" presetSubtype="10" fill="hold" grpId="0" nodeType="clickEffect">
                                  <p:stCondLst>
                                    <p:cond delay="0"/>
                                  </p:stCondLst>
                                  <p:childTnLst>
                                    <p:animEffect transition="out" filter="blinds(horizontal)">
                                      <p:cBhvr>
                                        <p:cTn id="18" dur="500"/>
                                        <p:tgtEl>
                                          <p:spTgt spid="44"/>
                                        </p:tgtEl>
                                      </p:cBhvr>
                                    </p:animEffect>
                                    <p:set>
                                      <p:cBhvr>
                                        <p:cTn id="19" dur="1" fill="hold">
                                          <p:stCondLst>
                                            <p:cond delay="499"/>
                                          </p:stCondLst>
                                        </p:cTn>
                                        <p:tgtEl>
                                          <p:spTgt spid="44"/>
                                        </p:tgtEl>
                                        <p:attrNameLst>
                                          <p:attrName>style.visibility</p:attrName>
                                        </p:attrNameLst>
                                      </p:cBhvr>
                                      <p:to>
                                        <p:strVal val="hidden"/>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45"/>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0"/>
                                        </p:tgtEl>
                                        <p:attrNameLst>
                                          <p:attrName>style.visibility</p:attrName>
                                        </p:attrNameLst>
                                      </p:cBhvr>
                                      <p:to>
                                        <p:strVal val="visible"/>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6">
                                            <p:bg/>
                                          </p:spTgt>
                                        </p:tgtEl>
                                        <p:attrNameLst>
                                          <p:attrName>style.visibility</p:attrName>
                                        </p:attrNameLst>
                                      </p:cBhvr>
                                      <p:to>
                                        <p:strVal val="visible"/>
                                      </p:to>
                                    </p:set>
                                    <p:animEffect transition="in" filter="blinds(horizontal)">
                                      <p:cBhvr>
                                        <p:cTn id="32" dur="500"/>
                                        <p:tgtEl>
                                          <p:spTgt spid="26">
                                            <p:bg/>
                                          </p:spTgt>
                                        </p:tgtEl>
                                      </p:cBhvr>
                                    </p:animEffect>
                                  </p:childTnLst>
                                </p:cTn>
                              </p:par>
                              <p:par>
                                <p:cTn id="33" presetID="3" presetClass="entr" presetSubtype="10" fill="hold" grpId="0" nodeType="withEffect">
                                  <p:stCondLst>
                                    <p:cond delay="0"/>
                                  </p:stCondLst>
                                  <p:childTnLst>
                                    <p:set>
                                      <p:cBhvr>
                                        <p:cTn id="34" dur="1" fill="hold">
                                          <p:stCondLst>
                                            <p:cond delay="0"/>
                                          </p:stCondLst>
                                        </p:cTn>
                                        <p:tgtEl>
                                          <p:spTgt spid="26">
                                            <p:txEl>
                                              <p:pRg st="0" end="0"/>
                                            </p:txEl>
                                          </p:spTgt>
                                        </p:tgtEl>
                                        <p:attrNameLst>
                                          <p:attrName>style.visibility</p:attrName>
                                        </p:attrNameLst>
                                      </p:cBhvr>
                                      <p:to>
                                        <p:strVal val="visible"/>
                                      </p:to>
                                    </p:set>
                                    <p:animEffect transition="in" filter="blinds(horizontal)">
                                      <p:cBhvr>
                                        <p:cTn id="35" dur="500"/>
                                        <p:tgtEl>
                                          <p:spTgt spid="26">
                                            <p:txEl>
                                              <p:pRg st="0" end="0"/>
                                            </p:txEl>
                                          </p:spTgt>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24">
                                            <p:bg/>
                                          </p:spTgt>
                                        </p:tgtEl>
                                        <p:attrNameLst>
                                          <p:attrName>style.visibility</p:attrName>
                                        </p:attrNameLst>
                                      </p:cBhvr>
                                      <p:to>
                                        <p:strVal val="visible"/>
                                      </p:to>
                                    </p:set>
                                    <p:animEffect transition="in" filter="blinds(horizontal)">
                                      <p:cBhvr>
                                        <p:cTn id="40" dur="500"/>
                                        <p:tgtEl>
                                          <p:spTgt spid="24">
                                            <p:bg/>
                                          </p:spTgt>
                                        </p:tgtEl>
                                      </p:cBhvr>
                                    </p:animEffect>
                                  </p:childTnLst>
                                </p:cTn>
                              </p:par>
                              <p:par>
                                <p:cTn id="41" presetID="3" presetClass="entr" presetSubtype="10" fill="hold" grpId="0" nodeType="withEffect">
                                  <p:stCondLst>
                                    <p:cond delay="0"/>
                                  </p:stCondLst>
                                  <p:childTnLst>
                                    <p:set>
                                      <p:cBhvr>
                                        <p:cTn id="42" dur="1" fill="hold">
                                          <p:stCondLst>
                                            <p:cond delay="0"/>
                                          </p:stCondLst>
                                        </p:cTn>
                                        <p:tgtEl>
                                          <p:spTgt spid="24">
                                            <p:txEl>
                                              <p:pRg st="0" end="0"/>
                                            </p:txEl>
                                          </p:spTgt>
                                        </p:tgtEl>
                                        <p:attrNameLst>
                                          <p:attrName>style.visibility</p:attrName>
                                        </p:attrNameLst>
                                      </p:cBhvr>
                                      <p:to>
                                        <p:strVal val="visible"/>
                                      </p:to>
                                    </p:set>
                                    <p:animEffect transition="in" filter="blinds(horizontal)">
                                      <p:cBhvr>
                                        <p:cTn id="43" dur="500"/>
                                        <p:tgtEl>
                                          <p:spTgt spid="24">
                                            <p:txEl>
                                              <p:pRg st="0" end="0"/>
                                            </p:txEl>
                                          </p:spTgt>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3" presetClass="entr" presetSubtype="10" fill="hold" grpId="0" nodeType="clickEffect">
                                  <p:stCondLst>
                                    <p:cond delay="0"/>
                                  </p:stCondLst>
                                  <p:childTnLst>
                                    <p:set>
                                      <p:cBhvr>
                                        <p:cTn id="47" dur="1" fill="hold">
                                          <p:stCondLst>
                                            <p:cond delay="0"/>
                                          </p:stCondLst>
                                        </p:cTn>
                                        <p:tgtEl>
                                          <p:spTgt spid="25">
                                            <p:bg/>
                                          </p:spTgt>
                                        </p:tgtEl>
                                        <p:attrNameLst>
                                          <p:attrName>style.visibility</p:attrName>
                                        </p:attrNameLst>
                                      </p:cBhvr>
                                      <p:to>
                                        <p:strVal val="visible"/>
                                      </p:to>
                                    </p:set>
                                    <p:animEffect transition="in" filter="blinds(horizontal)">
                                      <p:cBhvr>
                                        <p:cTn id="48" dur="500"/>
                                        <p:tgtEl>
                                          <p:spTgt spid="25">
                                            <p:bg/>
                                          </p:spTgt>
                                        </p:tgtEl>
                                      </p:cBhvr>
                                    </p:animEffect>
                                  </p:childTnLst>
                                </p:cTn>
                              </p:par>
                              <p:par>
                                <p:cTn id="49" presetID="3" presetClass="entr" presetSubtype="10" fill="hold" grpId="0" nodeType="withEffect">
                                  <p:stCondLst>
                                    <p:cond delay="0"/>
                                  </p:stCondLst>
                                  <p:childTnLst>
                                    <p:set>
                                      <p:cBhvr>
                                        <p:cTn id="50" dur="1" fill="hold">
                                          <p:stCondLst>
                                            <p:cond delay="0"/>
                                          </p:stCondLst>
                                        </p:cTn>
                                        <p:tgtEl>
                                          <p:spTgt spid="25">
                                            <p:txEl>
                                              <p:pRg st="0" end="0"/>
                                            </p:txEl>
                                          </p:spTgt>
                                        </p:tgtEl>
                                        <p:attrNameLst>
                                          <p:attrName>style.visibility</p:attrName>
                                        </p:attrNameLst>
                                      </p:cBhvr>
                                      <p:to>
                                        <p:strVal val="visible"/>
                                      </p:to>
                                    </p:set>
                                    <p:animEffect transition="in" filter="blinds(horizontal)">
                                      <p:cBhvr>
                                        <p:cTn id="51" dur="500"/>
                                        <p:tgtEl>
                                          <p:spTgt spid="2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P spid="24" grpId="0" build="allAtOnce" animBg="1"/>
      <p:bldP spid="25" grpId="0" build="allAtOnce" animBg="1"/>
      <p:bldP spid="26" grpId="0" build="allAtOnce" animBg="1"/>
      <p:bldP spid="30"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Title 1"/>
          <p:cNvSpPr>
            <a:spLocks noGrp="1"/>
          </p:cNvSpPr>
          <p:nvPr>
            <p:ph type="title"/>
          </p:nvPr>
        </p:nvSpPr>
        <p:spPr/>
        <p:txBody>
          <a:bodyPr/>
          <a:lstStyle/>
          <a:p>
            <a:r>
              <a:rPr lang="en-US">
                <a:latin typeface="Garamond" charset="0"/>
              </a:rPr>
              <a:t>NAND Flash Error Model</a:t>
            </a:r>
          </a:p>
        </p:txBody>
      </p:sp>
      <p:pic>
        <p:nvPicPr>
          <p:cNvPr id="212994"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3575" y="998538"/>
            <a:ext cx="2533650" cy="17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2995" name="TextBox 58"/>
          <p:cNvSpPr txBox="1">
            <a:spLocks noChangeArrowheads="1"/>
          </p:cNvSpPr>
          <p:nvPr/>
        </p:nvSpPr>
        <p:spPr bwMode="auto">
          <a:xfrm>
            <a:off x="3368675" y="1617663"/>
            <a:ext cx="22018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zh-CN" sz="2800">
                <a:solidFill>
                  <a:schemeClr val="bg1"/>
                </a:solidFill>
              </a:rPr>
              <a:t>Noisy NAND</a:t>
            </a:r>
          </a:p>
        </p:txBody>
      </p:sp>
      <p:cxnSp>
        <p:nvCxnSpPr>
          <p:cNvPr id="212996" name="Straight Arrow Connector 7"/>
          <p:cNvCxnSpPr>
            <a:cxnSpLocks noChangeShapeType="1"/>
          </p:cNvCxnSpPr>
          <p:nvPr/>
        </p:nvCxnSpPr>
        <p:spPr bwMode="auto">
          <a:xfrm>
            <a:off x="2141538" y="1849438"/>
            <a:ext cx="1060450" cy="0"/>
          </a:xfrm>
          <a:prstGeom prst="straightConnector1">
            <a:avLst/>
          </a:prstGeom>
          <a:noFill/>
          <a:ln w="57150">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212997" name="Straight Arrow Connector 8"/>
          <p:cNvCxnSpPr>
            <a:cxnSpLocks noChangeShapeType="1"/>
          </p:cNvCxnSpPr>
          <p:nvPr/>
        </p:nvCxnSpPr>
        <p:spPr bwMode="auto">
          <a:xfrm>
            <a:off x="5683250" y="1843088"/>
            <a:ext cx="1060450" cy="0"/>
          </a:xfrm>
          <a:prstGeom prst="straightConnector1">
            <a:avLst/>
          </a:prstGeom>
          <a:noFill/>
          <a:ln w="57150">
            <a:solidFill>
              <a:schemeClr val="tx1"/>
            </a:solidFill>
            <a:round/>
            <a:headEnd/>
            <a:tailEnd type="arrow" w="med" len="med"/>
          </a:ln>
          <a:extLst>
            <a:ext uri="{909E8E84-426E-40dd-AFC4-6F175D3DCCD1}">
              <a14:hiddenFill xmlns:a14="http://schemas.microsoft.com/office/drawing/2010/main">
                <a:noFill/>
              </a14:hiddenFill>
            </a:ext>
          </a:extLst>
        </p:spPr>
      </p:cxnSp>
      <p:sp>
        <p:nvSpPr>
          <p:cNvPr id="212998" name="TextBox 67"/>
          <p:cNvSpPr txBox="1">
            <a:spLocks noChangeArrowheads="1"/>
          </p:cNvSpPr>
          <p:nvPr/>
        </p:nvSpPr>
        <p:spPr bwMode="auto">
          <a:xfrm>
            <a:off x="896938" y="1541463"/>
            <a:ext cx="1016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altLang="zh-CN" sz="2800"/>
              <a:t>Write</a:t>
            </a:r>
          </a:p>
        </p:txBody>
      </p:sp>
      <p:sp>
        <p:nvSpPr>
          <p:cNvPr id="212999" name="TextBox 68"/>
          <p:cNvSpPr txBox="1">
            <a:spLocks noChangeArrowheads="1"/>
          </p:cNvSpPr>
          <p:nvPr/>
        </p:nvSpPr>
        <p:spPr bwMode="auto">
          <a:xfrm>
            <a:off x="6907213" y="1563688"/>
            <a:ext cx="10445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altLang="zh-CN" sz="2800"/>
              <a:t>Read</a:t>
            </a:r>
          </a:p>
        </p:txBody>
      </p:sp>
      <p:sp>
        <p:nvSpPr>
          <p:cNvPr id="143369" name="TextBox 102"/>
          <p:cNvSpPr txBox="1">
            <a:spLocks noChangeArrowheads="1"/>
          </p:cNvSpPr>
          <p:nvPr/>
        </p:nvSpPr>
        <p:spPr bwMode="auto">
          <a:xfrm>
            <a:off x="1089025" y="2862263"/>
            <a:ext cx="69691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zh-CN" sz="2000" b="1">
                <a:solidFill>
                  <a:schemeClr val="accent2"/>
                </a:solidFill>
              </a:rPr>
              <a:t>Experimentally characterize and model dominant errors</a:t>
            </a:r>
          </a:p>
        </p:txBody>
      </p:sp>
      <p:grpSp>
        <p:nvGrpSpPr>
          <p:cNvPr id="4" name="Group 3"/>
          <p:cNvGrpSpPr>
            <a:grpSpLocks/>
          </p:cNvGrpSpPr>
          <p:nvPr/>
        </p:nvGrpSpPr>
        <p:grpSpPr bwMode="auto">
          <a:xfrm>
            <a:off x="3549650" y="3617913"/>
            <a:ext cx="2065338" cy="912812"/>
            <a:chOff x="3549171" y="3617913"/>
            <a:chExt cx="2065817" cy="912812"/>
          </a:xfrm>
        </p:grpSpPr>
        <p:sp>
          <p:nvSpPr>
            <p:cNvPr id="15" name="Content Placeholder 2"/>
            <p:cNvSpPr txBox="1">
              <a:spLocks/>
            </p:cNvSpPr>
            <p:nvPr/>
          </p:nvSpPr>
          <p:spPr bwMode="auto">
            <a:xfrm>
              <a:off x="3549171" y="3673475"/>
              <a:ext cx="2059466" cy="638175"/>
            </a:xfrm>
            <a:prstGeom prst="rect">
              <a:avLst/>
            </a:prstGeom>
            <a:noFill/>
            <a:ln w="9525">
              <a:noFill/>
              <a:miter lim="800000"/>
              <a:headEnd/>
              <a:tailEnd/>
            </a:ln>
          </p:spPr>
          <p:txBody>
            <a:bodyPr/>
            <a:lstStyle>
              <a:defPPr>
                <a:defRPr lang="en-US"/>
              </a:defPPr>
              <a:lvl1pPr algn="l" rtl="0" fontAlgn="base">
                <a:spcBef>
                  <a:spcPct val="0"/>
                </a:spcBef>
                <a:spcAft>
                  <a:spcPct val="0"/>
                </a:spcAft>
                <a:defRPr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kern="1200">
                  <a:solidFill>
                    <a:schemeClr val="tx1"/>
                  </a:solidFill>
                  <a:latin typeface="Arial" pitchFamily="34" charset="0"/>
                  <a:ea typeface="ＭＳ Ｐゴシック" pitchFamily="34" charset="-128"/>
                  <a:cs typeface="+mn-cs"/>
                </a:defRPr>
              </a:lvl5pPr>
              <a:lvl6pPr marL="2286000" algn="l" defTabSz="914400" rtl="0" eaLnBrk="1" latinLnBrk="0" hangingPunct="1">
                <a:defRPr kern="1200">
                  <a:solidFill>
                    <a:schemeClr val="tx1"/>
                  </a:solidFill>
                  <a:latin typeface="Arial" pitchFamily="34" charset="0"/>
                  <a:ea typeface="ＭＳ Ｐゴシック" pitchFamily="34" charset="-128"/>
                  <a:cs typeface="+mn-cs"/>
                </a:defRPr>
              </a:lvl6pPr>
              <a:lvl7pPr marL="2743200" algn="l" defTabSz="914400" rtl="0" eaLnBrk="1" latinLnBrk="0" hangingPunct="1">
                <a:defRPr kern="1200">
                  <a:solidFill>
                    <a:schemeClr val="tx1"/>
                  </a:solidFill>
                  <a:latin typeface="Arial" pitchFamily="34" charset="0"/>
                  <a:ea typeface="ＭＳ Ｐゴシック" pitchFamily="34" charset="-128"/>
                  <a:cs typeface="+mn-cs"/>
                </a:defRPr>
              </a:lvl7pPr>
              <a:lvl8pPr marL="3200400" algn="l" defTabSz="914400" rtl="0" eaLnBrk="1" latinLnBrk="0" hangingPunct="1">
                <a:defRPr kern="1200">
                  <a:solidFill>
                    <a:schemeClr val="tx1"/>
                  </a:solidFill>
                  <a:latin typeface="Arial" pitchFamily="34" charset="0"/>
                  <a:ea typeface="ＭＳ Ｐゴシック" pitchFamily="34" charset="-128"/>
                  <a:cs typeface="+mn-cs"/>
                </a:defRPr>
              </a:lvl8pPr>
              <a:lvl9pPr marL="3657600" algn="l" defTabSz="914400" rtl="0" eaLnBrk="1" latinLnBrk="0" hangingPunct="1">
                <a:defRPr kern="1200">
                  <a:solidFill>
                    <a:schemeClr val="tx1"/>
                  </a:solidFill>
                  <a:latin typeface="Arial" pitchFamily="34" charset="0"/>
                  <a:ea typeface="ＭＳ Ｐゴシック" pitchFamily="34" charset="-128"/>
                  <a:cs typeface="+mn-cs"/>
                </a:defRPr>
              </a:lvl9pPr>
            </a:lstStyle>
            <a:p>
              <a:pPr marL="91440" indent="-91440" eaLnBrk="0" hangingPunct="0">
                <a:spcBef>
                  <a:spcPct val="20000"/>
                </a:spcBef>
                <a:buClr>
                  <a:srgbClr val="400561"/>
                </a:buClr>
                <a:buFont typeface="Wingdings" charset="2"/>
                <a:buChar char="§"/>
                <a:defRPr/>
              </a:pPr>
              <a:r>
                <a:rPr lang="en-US" sz="1600" b="1" kern="0" dirty="0">
                  <a:latin typeface="+mn-lt"/>
                  <a:ea typeface="ＭＳ Ｐゴシック" charset="-128"/>
                </a:rPr>
                <a:t> Neighbor page </a:t>
              </a:r>
              <a:r>
                <a:rPr lang="en-US" sz="1600" b="1" kern="0" dirty="0" smtClean="0">
                  <a:latin typeface="+mn-lt"/>
                  <a:ea typeface="ＭＳ Ｐゴシック" charset="-128"/>
                </a:rPr>
                <a:t>program (c-to-c interference)</a:t>
              </a:r>
              <a:endParaRPr lang="en-US" sz="1600" b="1" kern="0" dirty="0">
                <a:latin typeface="+mn-lt"/>
                <a:ea typeface="ＭＳ Ｐゴシック" charset="-128"/>
              </a:endParaRPr>
            </a:p>
          </p:txBody>
        </p:sp>
        <p:sp>
          <p:nvSpPr>
            <p:cNvPr id="213022" name="Rounded Rectangle 30"/>
            <p:cNvSpPr>
              <a:spLocks noChangeArrowheads="1"/>
            </p:cNvSpPr>
            <p:nvPr/>
          </p:nvSpPr>
          <p:spPr bwMode="auto">
            <a:xfrm>
              <a:off x="3573463" y="3617913"/>
              <a:ext cx="2041525" cy="912812"/>
            </a:xfrm>
            <a:prstGeom prst="roundRect">
              <a:avLst>
                <a:gd name="adj" fmla="val 16667"/>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grpSp>
        <p:nvGrpSpPr>
          <p:cNvPr id="6" name="Group 5"/>
          <p:cNvGrpSpPr>
            <a:grpSpLocks/>
          </p:cNvGrpSpPr>
          <p:nvPr/>
        </p:nvGrpSpPr>
        <p:grpSpPr bwMode="auto">
          <a:xfrm>
            <a:off x="6175375" y="3624263"/>
            <a:ext cx="2043113" cy="912812"/>
            <a:chOff x="6175375" y="3624263"/>
            <a:chExt cx="2043113" cy="912812"/>
          </a:xfrm>
        </p:grpSpPr>
        <p:sp>
          <p:nvSpPr>
            <p:cNvPr id="16" name="Content Placeholder 2"/>
            <p:cNvSpPr txBox="1">
              <a:spLocks/>
            </p:cNvSpPr>
            <p:nvPr/>
          </p:nvSpPr>
          <p:spPr bwMode="auto">
            <a:xfrm>
              <a:off x="6413500" y="3871913"/>
              <a:ext cx="1566863" cy="433387"/>
            </a:xfrm>
            <a:prstGeom prst="rect">
              <a:avLst/>
            </a:prstGeom>
            <a:noFill/>
            <a:ln w="9525">
              <a:noFill/>
              <a:miter lim="800000"/>
              <a:headEnd/>
              <a:tailEnd/>
            </a:ln>
          </p:spPr>
          <p:txBody>
            <a:bodyPr/>
            <a:lstStyle>
              <a:defPPr>
                <a:defRPr lang="en-US"/>
              </a:defPPr>
              <a:lvl1pPr algn="l" rtl="0" fontAlgn="base">
                <a:spcBef>
                  <a:spcPct val="0"/>
                </a:spcBef>
                <a:spcAft>
                  <a:spcPct val="0"/>
                </a:spcAft>
                <a:defRPr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kern="1200">
                  <a:solidFill>
                    <a:schemeClr val="tx1"/>
                  </a:solidFill>
                  <a:latin typeface="Arial" pitchFamily="34" charset="0"/>
                  <a:ea typeface="ＭＳ Ｐゴシック" pitchFamily="34" charset="-128"/>
                  <a:cs typeface="+mn-cs"/>
                </a:defRPr>
              </a:lvl5pPr>
              <a:lvl6pPr marL="2286000" algn="l" defTabSz="914400" rtl="0" eaLnBrk="1" latinLnBrk="0" hangingPunct="1">
                <a:defRPr kern="1200">
                  <a:solidFill>
                    <a:schemeClr val="tx1"/>
                  </a:solidFill>
                  <a:latin typeface="Arial" pitchFamily="34" charset="0"/>
                  <a:ea typeface="ＭＳ Ｐゴシック" pitchFamily="34" charset="-128"/>
                  <a:cs typeface="+mn-cs"/>
                </a:defRPr>
              </a:lvl6pPr>
              <a:lvl7pPr marL="2743200" algn="l" defTabSz="914400" rtl="0" eaLnBrk="1" latinLnBrk="0" hangingPunct="1">
                <a:defRPr kern="1200">
                  <a:solidFill>
                    <a:schemeClr val="tx1"/>
                  </a:solidFill>
                  <a:latin typeface="Arial" pitchFamily="34" charset="0"/>
                  <a:ea typeface="ＭＳ Ｐゴシック" pitchFamily="34" charset="-128"/>
                  <a:cs typeface="+mn-cs"/>
                </a:defRPr>
              </a:lvl7pPr>
              <a:lvl8pPr marL="3200400" algn="l" defTabSz="914400" rtl="0" eaLnBrk="1" latinLnBrk="0" hangingPunct="1">
                <a:defRPr kern="1200">
                  <a:solidFill>
                    <a:schemeClr val="tx1"/>
                  </a:solidFill>
                  <a:latin typeface="Arial" pitchFamily="34" charset="0"/>
                  <a:ea typeface="ＭＳ Ｐゴシック" pitchFamily="34" charset="-128"/>
                  <a:cs typeface="+mn-cs"/>
                </a:defRPr>
              </a:lvl8pPr>
              <a:lvl9pPr marL="3657600" algn="l" defTabSz="914400" rtl="0" eaLnBrk="1" latinLnBrk="0" hangingPunct="1">
                <a:defRPr kern="1200">
                  <a:solidFill>
                    <a:schemeClr val="tx1"/>
                  </a:solidFill>
                  <a:latin typeface="Arial" pitchFamily="34" charset="0"/>
                  <a:ea typeface="ＭＳ Ｐゴシック" pitchFamily="34" charset="-128"/>
                  <a:cs typeface="+mn-cs"/>
                </a:defRPr>
              </a:lvl9pPr>
            </a:lstStyle>
            <a:p>
              <a:pPr marL="91440" indent="-91440" eaLnBrk="0" hangingPunct="0">
                <a:spcBef>
                  <a:spcPct val="20000"/>
                </a:spcBef>
                <a:buClr>
                  <a:srgbClr val="400561"/>
                </a:buClr>
                <a:buFont typeface="Wingdings" charset="2"/>
                <a:buChar char="§"/>
                <a:defRPr/>
              </a:pPr>
              <a:r>
                <a:rPr lang="en-US" sz="1600" b="1" kern="0" dirty="0">
                  <a:latin typeface="+mn-lt"/>
                  <a:ea typeface="ＭＳ Ｐゴシック" charset="-128"/>
                </a:rPr>
                <a:t> Retention</a:t>
              </a:r>
            </a:p>
          </p:txBody>
        </p:sp>
        <p:sp>
          <p:nvSpPr>
            <p:cNvPr id="213020" name="Rounded Rectangle 28"/>
            <p:cNvSpPr>
              <a:spLocks noChangeArrowheads="1"/>
            </p:cNvSpPr>
            <p:nvPr/>
          </p:nvSpPr>
          <p:spPr bwMode="auto">
            <a:xfrm>
              <a:off x="6175375" y="3624263"/>
              <a:ext cx="2043113" cy="912812"/>
            </a:xfrm>
            <a:prstGeom prst="roundRect">
              <a:avLst>
                <a:gd name="adj" fmla="val 16667"/>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grpSp>
        <p:nvGrpSpPr>
          <p:cNvPr id="3" name="Group 2"/>
          <p:cNvGrpSpPr>
            <a:grpSpLocks/>
          </p:cNvGrpSpPr>
          <p:nvPr/>
        </p:nvGrpSpPr>
        <p:grpSpPr bwMode="auto">
          <a:xfrm>
            <a:off x="963613" y="3630613"/>
            <a:ext cx="2041525" cy="912812"/>
            <a:chOff x="963613" y="3630613"/>
            <a:chExt cx="2041525" cy="912812"/>
          </a:xfrm>
        </p:grpSpPr>
        <p:sp>
          <p:nvSpPr>
            <p:cNvPr id="14" name="Content Placeholder 2"/>
            <p:cNvSpPr txBox="1">
              <a:spLocks/>
            </p:cNvSpPr>
            <p:nvPr/>
          </p:nvSpPr>
          <p:spPr bwMode="auto">
            <a:xfrm>
              <a:off x="1027113" y="3767138"/>
              <a:ext cx="1978025" cy="638175"/>
            </a:xfrm>
            <a:prstGeom prst="rect">
              <a:avLst/>
            </a:prstGeom>
            <a:noFill/>
            <a:ln w="9525">
              <a:noFill/>
              <a:miter lim="800000"/>
              <a:headEnd/>
              <a:tailEnd/>
            </a:ln>
          </p:spPr>
          <p:txBody>
            <a:bodyPr/>
            <a:lstStyle>
              <a:defPPr>
                <a:defRPr lang="en-US"/>
              </a:defPPr>
              <a:lvl1pPr algn="l" rtl="0" fontAlgn="base">
                <a:spcBef>
                  <a:spcPct val="0"/>
                </a:spcBef>
                <a:spcAft>
                  <a:spcPct val="0"/>
                </a:spcAft>
                <a:defRPr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kern="1200">
                  <a:solidFill>
                    <a:schemeClr val="tx1"/>
                  </a:solidFill>
                  <a:latin typeface="Arial" pitchFamily="34" charset="0"/>
                  <a:ea typeface="ＭＳ Ｐゴシック" pitchFamily="34" charset="-128"/>
                  <a:cs typeface="+mn-cs"/>
                </a:defRPr>
              </a:lvl5pPr>
              <a:lvl6pPr marL="2286000" algn="l" defTabSz="914400" rtl="0" eaLnBrk="1" latinLnBrk="0" hangingPunct="1">
                <a:defRPr kern="1200">
                  <a:solidFill>
                    <a:schemeClr val="tx1"/>
                  </a:solidFill>
                  <a:latin typeface="Arial" pitchFamily="34" charset="0"/>
                  <a:ea typeface="ＭＳ Ｐゴシック" pitchFamily="34" charset="-128"/>
                  <a:cs typeface="+mn-cs"/>
                </a:defRPr>
              </a:lvl6pPr>
              <a:lvl7pPr marL="2743200" algn="l" defTabSz="914400" rtl="0" eaLnBrk="1" latinLnBrk="0" hangingPunct="1">
                <a:defRPr kern="1200">
                  <a:solidFill>
                    <a:schemeClr val="tx1"/>
                  </a:solidFill>
                  <a:latin typeface="Arial" pitchFamily="34" charset="0"/>
                  <a:ea typeface="ＭＳ Ｐゴシック" pitchFamily="34" charset="-128"/>
                  <a:cs typeface="+mn-cs"/>
                </a:defRPr>
              </a:lvl7pPr>
              <a:lvl8pPr marL="3200400" algn="l" defTabSz="914400" rtl="0" eaLnBrk="1" latinLnBrk="0" hangingPunct="1">
                <a:defRPr kern="1200">
                  <a:solidFill>
                    <a:schemeClr val="tx1"/>
                  </a:solidFill>
                  <a:latin typeface="Arial" pitchFamily="34" charset="0"/>
                  <a:ea typeface="ＭＳ Ｐゴシック" pitchFamily="34" charset="-128"/>
                  <a:cs typeface="+mn-cs"/>
                </a:defRPr>
              </a:lvl8pPr>
              <a:lvl9pPr marL="3657600" algn="l" defTabSz="914400" rtl="0" eaLnBrk="1" latinLnBrk="0" hangingPunct="1">
                <a:defRPr kern="1200">
                  <a:solidFill>
                    <a:schemeClr val="tx1"/>
                  </a:solidFill>
                  <a:latin typeface="Arial" pitchFamily="34" charset="0"/>
                  <a:ea typeface="ＭＳ Ｐゴシック" pitchFamily="34" charset="-128"/>
                  <a:cs typeface="+mn-cs"/>
                </a:defRPr>
              </a:lvl9pPr>
            </a:lstStyle>
            <a:p>
              <a:pPr marL="91440" indent="-91440" eaLnBrk="0" hangingPunct="0">
                <a:spcBef>
                  <a:spcPct val="20000"/>
                </a:spcBef>
                <a:buClr>
                  <a:srgbClr val="400561"/>
                </a:buClr>
                <a:buFont typeface="Wingdings" charset="2"/>
                <a:buChar char="§"/>
                <a:defRPr/>
              </a:pPr>
              <a:r>
                <a:rPr lang="en-US" sz="1600" b="1" kern="0" dirty="0">
                  <a:latin typeface="+mn-lt"/>
                  <a:ea typeface="ＭＳ Ｐゴシック" charset="-128"/>
                </a:rPr>
                <a:t> Erase </a:t>
              </a:r>
              <a:r>
                <a:rPr lang="en-US" sz="1600" b="1" kern="0" dirty="0" smtClean="0">
                  <a:latin typeface="+mn-lt"/>
                  <a:ea typeface="ＭＳ Ｐゴシック" charset="-128"/>
                </a:rPr>
                <a:t>block</a:t>
              </a:r>
              <a:endParaRPr lang="en-US" sz="1600" b="1" kern="0" dirty="0">
                <a:latin typeface="+mn-lt"/>
                <a:ea typeface="ＭＳ Ｐゴシック" charset="-128"/>
              </a:endParaRPr>
            </a:p>
            <a:p>
              <a:pPr marL="91440" indent="-91440" eaLnBrk="0" hangingPunct="0">
                <a:spcBef>
                  <a:spcPct val="20000"/>
                </a:spcBef>
                <a:buClr>
                  <a:srgbClr val="400561"/>
                </a:buClr>
                <a:buFont typeface="Wingdings" charset="2"/>
                <a:buChar char="§"/>
                <a:defRPr/>
              </a:pPr>
              <a:r>
                <a:rPr lang="en-US" sz="1600" b="1" kern="0" dirty="0">
                  <a:latin typeface="+mn-lt"/>
                  <a:ea typeface="ＭＳ Ｐゴシック" charset="-128"/>
                </a:rPr>
                <a:t> Program </a:t>
              </a:r>
              <a:r>
                <a:rPr lang="en-US" sz="1600" b="1" kern="0" dirty="0" smtClean="0">
                  <a:latin typeface="+mn-lt"/>
                  <a:ea typeface="ＭＳ Ｐゴシック" charset="-128"/>
                </a:rPr>
                <a:t>page</a:t>
              </a:r>
              <a:endParaRPr lang="en-US" sz="1600" b="1" kern="0" dirty="0">
                <a:latin typeface="+mn-lt"/>
                <a:ea typeface="ＭＳ Ｐゴシック" charset="-128"/>
              </a:endParaRPr>
            </a:p>
          </p:txBody>
        </p:sp>
        <p:sp>
          <p:nvSpPr>
            <p:cNvPr id="213018" name="Rounded Rectangle 26"/>
            <p:cNvSpPr>
              <a:spLocks noChangeArrowheads="1"/>
            </p:cNvSpPr>
            <p:nvPr/>
          </p:nvSpPr>
          <p:spPr bwMode="auto">
            <a:xfrm>
              <a:off x="963613" y="3630613"/>
              <a:ext cx="2041525" cy="912812"/>
            </a:xfrm>
            <a:prstGeom prst="roundRect">
              <a:avLst>
                <a:gd name="adj" fmla="val 16667"/>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grpSp>
      <p:cxnSp>
        <p:nvCxnSpPr>
          <p:cNvPr id="27670" name="Straight Arrow Connector 22"/>
          <p:cNvCxnSpPr>
            <a:cxnSpLocks noChangeShapeType="1"/>
            <a:stCxn id="213018" idx="3"/>
          </p:cNvCxnSpPr>
          <p:nvPr/>
        </p:nvCxnSpPr>
        <p:spPr bwMode="auto">
          <a:xfrm>
            <a:off x="3005138" y="4086225"/>
            <a:ext cx="561975" cy="4763"/>
          </a:xfrm>
          <a:prstGeom prst="straightConnector1">
            <a:avLst/>
          </a:prstGeom>
          <a:noFill/>
          <a:ln w="38100">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27671" name="Straight Arrow Connector 23"/>
          <p:cNvCxnSpPr>
            <a:cxnSpLocks noChangeShapeType="1"/>
          </p:cNvCxnSpPr>
          <p:nvPr/>
        </p:nvCxnSpPr>
        <p:spPr bwMode="auto">
          <a:xfrm>
            <a:off x="5608638" y="4092575"/>
            <a:ext cx="561975" cy="4763"/>
          </a:xfrm>
          <a:prstGeom prst="straightConnector1">
            <a:avLst/>
          </a:prstGeom>
          <a:noFill/>
          <a:ln w="38100">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213006" name="Straight Arrow Connector 24"/>
          <p:cNvCxnSpPr>
            <a:cxnSpLocks noChangeShapeType="1"/>
          </p:cNvCxnSpPr>
          <p:nvPr/>
        </p:nvCxnSpPr>
        <p:spPr bwMode="auto">
          <a:xfrm>
            <a:off x="390525" y="4092575"/>
            <a:ext cx="560388" cy="4763"/>
          </a:xfrm>
          <a:prstGeom prst="straightConnector1">
            <a:avLst/>
          </a:prstGeom>
          <a:noFill/>
          <a:ln w="38100">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213007" name="Straight Arrow Connector 25"/>
          <p:cNvCxnSpPr>
            <a:cxnSpLocks noChangeShapeType="1"/>
          </p:cNvCxnSpPr>
          <p:nvPr/>
        </p:nvCxnSpPr>
        <p:spPr bwMode="auto">
          <a:xfrm>
            <a:off x="8224838" y="4086225"/>
            <a:ext cx="560387" cy="4763"/>
          </a:xfrm>
          <a:prstGeom prst="straightConnector1">
            <a:avLst/>
          </a:prstGeom>
          <a:noFill/>
          <a:ln w="38100">
            <a:solidFill>
              <a:schemeClr val="tx1"/>
            </a:solidFill>
            <a:round/>
            <a:headEnd/>
            <a:tailEnd type="arrow" w="med" len="med"/>
          </a:ln>
          <a:extLst>
            <a:ext uri="{909E8E84-426E-40dd-AFC4-6F175D3DCCD1}">
              <a14:hiddenFill xmlns:a14="http://schemas.microsoft.com/office/drawing/2010/main">
                <a:noFill/>
              </a14:hiddenFill>
            </a:ext>
          </a:extLst>
        </p:spPr>
      </p:cxnSp>
      <p:sp>
        <p:nvSpPr>
          <p:cNvPr id="213008" name="TextBox 106"/>
          <p:cNvSpPr txBox="1">
            <a:spLocks noChangeArrowheads="1"/>
          </p:cNvSpPr>
          <p:nvPr/>
        </p:nvSpPr>
        <p:spPr bwMode="auto">
          <a:xfrm>
            <a:off x="139700" y="3713163"/>
            <a:ext cx="7207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zh-CN" sz="1800"/>
              <a:t>Write</a:t>
            </a:r>
          </a:p>
        </p:txBody>
      </p:sp>
      <p:sp>
        <p:nvSpPr>
          <p:cNvPr id="213009" name="TextBox 107"/>
          <p:cNvSpPr txBox="1">
            <a:spLocks noChangeArrowheads="1"/>
          </p:cNvSpPr>
          <p:nvPr/>
        </p:nvSpPr>
        <p:spPr bwMode="auto">
          <a:xfrm>
            <a:off x="8267700" y="3695700"/>
            <a:ext cx="7366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ltLang="zh-CN" sz="1800"/>
              <a:t>Read</a:t>
            </a:r>
          </a:p>
        </p:txBody>
      </p:sp>
      <p:sp>
        <p:nvSpPr>
          <p:cNvPr id="33" name="TextBox 32"/>
          <p:cNvSpPr txBox="1">
            <a:spLocks noChangeArrowheads="1"/>
          </p:cNvSpPr>
          <p:nvPr/>
        </p:nvSpPr>
        <p:spPr bwMode="auto">
          <a:xfrm>
            <a:off x="79375" y="4792663"/>
            <a:ext cx="272732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rgbClr val="0000FF"/>
                </a:solidFill>
              </a:rPr>
              <a:t>Cai et al., </a:t>
            </a:r>
            <a:r>
              <a:rPr lang="ja-JP" altLang="en-US" sz="1200">
                <a:solidFill>
                  <a:srgbClr val="0000FF"/>
                </a:solidFill>
              </a:rPr>
              <a:t>“</a:t>
            </a:r>
            <a:r>
              <a:rPr lang="en-US" altLang="ja-JP" sz="1200">
                <a:solidFill>
                  <a:srgbClr val="0000FF"/>
                </a:solidFill>
              </a:rPr>
              <a:t>Threshold voltage distribution in MLC NAND Flash Memory: Characterization, Analysis, and Modeling</a:t>
            </a:r>
            <a:r>
              <a:rPr lang="ja-JP" altLang="en-US" sz="1200">
                <a:solidFill>
                  <a:srgbClr val="0000FF"/>
                </a:solidFill>
              </a:rPr>
              <a:t>”</a:t>
            </a:r>
            <a:r>
              <a:rPr lang="en-US" altLang="ja-JP" sz="1200">
                <a:solidFill>
                  <a:srgbClr val="0000FF"/>
                </a:solidFill>
              </a:rPr>
              <a:t>, </a:t>
            </a:r>
            <a:r>
              <a:rPr lang="en-US" altLang="ja-JP" sz="1200" b="1">
                <a:solidFill>
                  <a:srgbClr val="0000FF"/>
                </a:solidFill>
              </a:rPr>
              <a:t>DATE 2013</a:t>
            </a:r>
            <a:endParaRPr lang="en-US" sz="1200" b="1">
              <a:solidFill>
                <a:srgbClr val="0000FF"/>
              </a:solidFill>
            </a:endParaRPr>
          </a:p>
        </p:txBody>
      </p:sp>
      <p:sp>
        <p:nvSpPr>
          <p:cNvPr id="35" name="TextBox 34"/>
          <p:cNvSpPr txBox="1">
            <a:spLocks noChangeArrowheads="1"/>
          </p:cNvSpPr>
          <p:nvPr/>
        </p:nvSpPr>
        <p:spPr bwMode="auto">
          <a:xfrm>
            <a:off x="5957888" y="4509120"/>
            <a:ext cx="32543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dirty="0">
                <a:solidFill>
                  <a:srgbClr val="0000FF"/>
                </a:solidFill>
              </a:rPr>
              <a:t>Cai et al., </a:t>
            </a:r>
            <a:r>
              <a:rPr lang="ja-JP" altLang="en-US" sz="1200" dirty="0">
                <a:solidFill>
                  <a:srgbClr val="0000FF"/>
                </a:solidFill>
              </a:rPr>
              <a:t>“</a:t>
            </a:r>
            <a:r>
              <a:rPr lang="en-US" altLang="ja-JP" sz="1200" dirty="0">
                <a:solidFill>
                  <a:srgbClr val="0000FF"/>
                </a:solidFill>
              </a:rPr>
              <a:t>Flash Correct-and-Refresh: Retention-aware error management for increased flash memory lifetime</a:t>
            </a:r>
            <a:r>
              <a:rPr lang="ja-JP" altLang="en-US" sz="1200" dirty="0">
                <a:solidFill>
                  <a:srgbClr val="0000FF"/>
                </a:solidFill>
              </a:rPr>
              <a:t>”</a:t>
            </a:r>
            <a:r>
              <a:rPr lang="en-US" altLang="ja-JP" sz="1200" dirty="0">
                <a:solidFill>
                  <a:srgbClr val="0000FF"/>
                </a:solidFill>
              </a:rPr>
              <a:t>, </a:t>
            </a:r>
            <a:r>
              <a:rPr lang="en-US" altLang="ja-JP" sz="1200" b="1" dirty="0">
                <a:solidFill>
                  <a:srgbClr val="0000FF"/>
                </a:solidFill>
              </a:rPr>
              <a:t>ICCD 2012</a:t>
            </a:r>
            <a:endParaRPr lang="en-US" sz="1200" b="1" dirty="0">
              <a:solidFill>
                <a:srgbClr val="0000FF"/>
              </a:solidFill>
            </a:endParaRPr>
          </a:p>
        </p:txBody>
      </p:sp>
      <p:sp>
        <p:nvSpPr>
          <p:cNvPr id="213012" name="Slide Number Placeholder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0EE30EC-A97F-1C49-9637-E521652DD1DF}" type="slidenum">
              <a:rPr lang="en-US" sz="1600">
                <a:latin typeface="Garamond" charset="0"/>
              </a:rPr>
              <a:pPr eaLnBrk="1" hangingPunct="1"/>
              <a:t>48</a:t>
            </a:fld>
            <a:endParaRPr lang="en-US" sz="1600">
              <a:latin typeface="Garamond" charset="0"/>
            </a:endParaRPr>
          </a:p>
        </p:txBody>
      </p:sp>
      <p:sp>
        <p:nvSpPr>
          <p:cNvPr id="32" name="TextBox 31"/>
          <p:cNvSpPr txBox="1">
            <a:spLocks noChangeArrowheads="1"/>
          </p:cNvSpPr>
          <p:nvPr/>
        </p:nvSpPr>
        <p:spPr bwMode="auto">
          <a:xfrm>
            <a:off x="2915817" y="4564285"/>
            <a:ext cx="3042072"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dirty="0">
                <a:solidFill>
                  <a:srgbClr val="0000FF"/>
                </a:solidFill>
              </a:rPr>
              <a:t>Cai et al., </a:t>
            </a:r>
            <a:r>
              <a:rPr lang="ja-JP" altLang="en-US" sz="1200" dirty="0">
                <a:solidFill>
                  <a:srgbClr val="0000FF"/>
                </a:solidFill>
              </a:rPr>
              <a:t>“</a:t>
            </a:r>
            <a:r>
              <a:rPr lang="en-US" altLang="ja-JP" sz="1200" dirty="0">
                <a:solidFill>
                  <a:srgbClr val="0000FF"/>
                </a:solidFill>
              </a:rPr>
              <a:t>Program Interference in MLC NAND Flash Memory: Characterization, Modeling, and Mitigation</a:t>
            </a:r>
            <a:r>
              <a:rPr lang="ja-JP" altLang="en-US" sz="1200" dirty="0">
                <a:solidFill>
                  <a:srgbClr val="0000FF"/>
                </a:solidFill>
              </a:rPr>
              <a:t>”</a:t>
            </a:r>
            <a:r>
              <a:rPr lang="en-US" altLang="ja-JP" sz="1200" dirty="0">
                <a:solidFill>
                  <a:srgbClr val="0000FF"/>
                </a:solidFill>
              </a:rPr>
              <a:t>, </a:t>
            </a:r>
            <a:r>
              <a:rPr lang="en-US" altLang="ja-JP" sz="1200" b="1" dirty="0">
                <a:solidFill>
                  <a:srgbClr val="0000FF"/>
                </a:solidFill>
              </a:rPr>
              <a:t>ICCD 2013</a:t>
            </a:r>
          </a:p>
          <a:p>
            <a:pPr eaLnBrk="1" hangingPunct="1"/>
            <a:endParaRPr lang="en-US" sz="400" dirty="0">
              <a:solidFill>
                <a:srgbClr val="2C6123"/>
              </a:solidFill>
            </a:endParaRPr>
          </a:p>
          <a:p>
            <a:pPr eaLnBrk="1" hangingPunct="1"/>
            <a:r>
              <a:rPr lang="en-US" sz="1200" dirty="0">
                <a:solidFill>
                  <a:srgbClr val="0000FF"/>
                </a:solidFill>
              </a:rPr>
              <a:t>Cai et al., “Neighbor-Cell Assisted Error Correction in MLC NAND Flash Memories”, </a:t>
            </a:r>
            <a:r>
              <a:rPr lang="en-US" sz="1200" b="1" dirty="0">
                <a:solidFill>
                  <a:srgbClr val="0000FF"/>
                </a:solidFill>
              </a:rPr>
              <a:t>SIGMETRICS </a:t>
            </a:r>
            <a:r>
              <a:rPr lang="en-US" sz="1200" b="1" dirty="0" smtClean="0">
                <a:solidFill>
                  <a:srgbClr val="0000FF"/>
                </a:solidFill>
              </a:rPr>
              <a:t>2014</a:t>
            </a:r>
          </a:p>
          <a:p>
            <a:pPr eaLnBrk="1" hangingPunct="1"/>
            <a:endParaRPr lang="en-US" sz="400" b="1" dirty="0">
              <a:solidFill>
                <a:srgbClr val="0000FF"/>
              </a:solidFill>
            </a:endParaRPr>
          </a:p>
          <a:p>
            <a:pPr eaLnBrk="1" hangingPunct="1"/>
            <a:r>
              <a:rPr lang="en-US" sz="1200" dirty="0">
                <a:solidFill>
                  <a:srgbClr val="0000FF"/>
                </a:solidFill>
              </a:rPr>
              <a:t>Cai et al., “Read Disturb Errors in MLC NAND Flash Memory: Characterization and </a:t>
            </a:r>
            <a:r>
              <a:rPr lang="en-US" sz="1200" dirty="0" smtClean="0">
                <a:solidFill>
                  <a:srgbClr val="0000FF"/>
                </a:solidFill>
              </a:rPr>
              <a:t>Mitigation”, </a:t>
            </a:r>
            <a:r>
              <a:rPr lang="en-US" sz="1200" b="1" dirty="0" smtClean="0">
                <a:solidFill>
                  <a:srgbClr val="0000FF"/>
                </a:solidFill>
              </a:rPr>
              <a:t>DSN 2015</a:t>
            </a:r>
          </a:p>
          <a:p>
            <a:pPr eaLnBrk="1" hangingPunct="1"/>
            <a:endParaRPr lang="en-US" sz="1200" b="1" dirty="0">
              <a:solidFill>
                <a:srgbClr val="0000FF"/>
              </a:solidFill>
            </a:endParaRPr>
          </a:p>
        </p:txBody>
      </p:sp>
      <p:sp>
        <p:nvSpPr>
          <p:cNvPr id="2" name="Rectangle 1"/>
          <p:cNvSpPr>
            <a:spLocks noChangeArrowheads="1"/>
          </p:cNvSpPr>
          <p:nvPr/>
        </p:nvSpPr>
        <p:spPr bwMode="auto">
          <a:xfrm>
            <a:off x="635000" y="3221038"/>
            <a:ext cx="80391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200">
                <a:solidFill>
                  <a:srgbClr val="0000FF"/>
                </a:solidFill>
              </a:rPr>
              <a:t>Cai et al., “Error Patterns in MLC NAND Flash Memory: Measurement, Characterization, and Analysis””, </a:t>
            </a:r>
            <a:r>
              <a:rPr lang="en-US" sz="1200" b="1">
                <a:solidFill>
                  <a:srgbClr val="0000FF"/>
                </a:solidFill>
              </a:rPr>
              <a:t>DATE 2012</a:t>
            </a:r>
          </a:p>
        </p:txBody>
      </p:sp>
      <p:sp>
        <p:nvSpPr>
          <p:cNvPr id="5" name="Rectangle 4"/>
          <p:cNvSpPr>
            <a:spLocks noChangeArrowheads="1"/>
          </p:cNvSpPr>
          <p:nvPr/>
        </p:nvSpPr>
        <p:spPr bwMode="auto">
          <a:xfrm>
            <a:off x="5956300" y="5130930"/>
            <a:ext cx="30226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200" dirty="0">
                <a:solidFill>
                  <a:srgbClr val="0000FF"/>
                </a:solidFill>
                <a:cs typeface="Arial" charset="0"/>
              </a:rPr>
              <a:t>Cai et al., “Error Analysis and Retention-Aware Error Management for NAND Flash Memory</a:t>
            </a:r>
            <a:r>
              <a:rPr lang="en-US" sz="1200" b="1" dirty="0">
                <a:solidFill>
                  <a:srgbClr val="0000FF"/>
                </a:solidFill>
                <a:cs typeface="Arial" charset="0"/>
              </a:rPr>
              <a:t>, ITJ 2013</a:t>
            </a:r>
          </a:p>
        </p:txBody>
      </p:sp>
      <p:pic>
        <p:nvPicPr>
          <p:cNvPr id="213016" name="Picture 6" descr="FMS_logo_lightbluematte_3C5CAE.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Rectangle 33"/>
          <p:cNvSpPr>
            <a:spLocks noChangeArrowheads="1"/>
          </p:cNvSpPr>
          <p:nvPr/>
        </p:nvSpPr>
        <p:spPr bwMode="auto">
          <a:xfrm>
            <a:off x="5940152" y="5779002"/>
            <a:ext cx="320384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1200" dirty="0">
                <a:solidFill>
                  <a:srgbClr val="0000FF"/>
                </a:solidFill>
                <a:cs typeface="Arial" charset="0"/>
              </a:rPr>
              <a:t>Cai et al., “Data Retention in MLC NAND Flash Memory: Characterization, Optimization and Recovery" </a:t>
            </a:r>
            <a:r>
              <a:rPr lang="en-US" sz="1200" b="1" dirty="0" smtClean="0">
                <a:solidFill>
                  <a:srgbClr val="0000FF"/>
                </a:solidFill>
                <a:cs typeface="Arial" charset="0"/>
              </a:rPr>
              <a:t>, HPCA 2015</a:t>
            </a:r>
            <a:endParaRPr lang="en-US" sz="1200" b="1" dirty="0">
              <a:solidFill>
                <a:srgbClr val="0000FF"/>
              </a:solidFill>
              <a:cs typeface="Arial" charset="0"/>
            </a:endParaRPr>
          </a:p>
        </p:txBody>
      </p:sp>
    </p:spTree>
    <p:extLst>
      <p:ext uri="{BB962C8B-B14F-4D97-AF65-F5344CB8AC3E}">
        <p14:creationId xmlns:p14="http://schemas.microsoft.com/office/powerpoint/2010/main" val="210516209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336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767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2"/>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nodeType="clickEffect">
                                  <p:stCondLst>
                                    <p:cond delay="0"/>
                                  </p:stCondLst>
                                  <p:childTnLst>
                                    <p:set>
                                      <p:cBhvr>
                                        <p:cTn id="32" dur="1" fill="hold">
                                          <p:stCondLst>
                                            <p:cond delay="0"/>
                                          </p:stCondLst>
                                        </p:cTn>
                                        <p:tgtEl>
                                          <p:spTgt spid="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7671"/>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69" grpId="0"/>
      <p:bldP spid="33" grpId="0"/>
      <p:bldP spid="35" grpId="0"/>
      <p:bldP spid="32" grpId="0"/>
      <p:bldP spid="2" grpId="0"/>
      <p:bldP spid="5" grpId="0"/>
      <p:bldP spid="34"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p:cNvSpPr>
            <a:spLocks noGrp="1"/>
          </p:cNvSpPr>
          <p:nvPr>
            <p:ph type="title"/>
          </p:nvPr>
        </p:nvSpPr>
        <p:spPr/>
        <p:txBody>
          <a:bodyPr/>
          <a:lstStyle/>
          <a:p>
            <a:r>
              <a:rPr lang="en-US">
                <a:latin typeface="Garamond" charset="0"/>
              </a:rPr>
              <a:t>Our Goals and Approach</a:t>
            </a:r>
          </a:p>
        </p:txBody>
      </p:sp>
      <p:sp>
        <p:nvSpPr>
          <p:cNvPr id="3" name="Content Placeholder 2"/>
          <p:cNvSpPr>
            <a:spLocks noGrp="1"/>
          </p:cNvSpPr>
          <p:nvPr>
            <p:ph idx="1"/>
          </p:nvPr>
        </p:nvSpPr>
        <p:spPr/>
        <p:txBody>
          <a:bodyPr/>
          <a:lstStyle/>
          <a:p>
            <a:r>
              <a:rPr lang="en-US">
                <a:latin typeface="Tahoma" charset="0"/>
              </a:rPr>
              <a:t>Goals:</a:t>
            </a:r>
          </a:p>
          <a:p>
            <a:pPr lvl="1"/>
            <a:r>
              <a:rPr lang="en-US">
                <a:solidFill>
                  <a:srgbClr val="0000FF"/>
                </a:solidFill>
                <a:latin typeface="Tahoma" charset="0"/>
              </a:rPr>
              <a:t>Understand error mechanisms and develop reliable predictive models </a:t>
            </a:r>
            <a:r>
              <a:rPr lang="en-US">
                <a:latin typeface="Tahoma" charset="0"/>
              </a:rPr>
              <a:t>for MLC NAND flash memory errors</a:t>
            </a:r>
          </a:p>
          <a:p>
            <a:pPr lvl="1"/>
            <a:r>
              <a:rPr lang="en-US">
                <a:solidFill>
                  <a:srgbClr val="0000FF"/>
                </a:solidFill>
                <a:latin typeface="Tahoma" charset="0"/>
              </a:rPr>
              <a:t>Develop efficient error management techniques </a:t>
            </a:r>
            <a:r>
              <a:rPr lang="en-US">
                <a:latin typeface="Tahoma" charset="0"/>
              </a:rPr>
              <a:t>to mitigate errors and improve flash reliability and endurance</a:t>
            </a:r>
          </a:p>
          <a:p>
            <a:endParaRPr lang="en-US">
              <a:latin typeface="Tahoma" charset="0"/>
            </a:endParaRPr>
          </a:p>
          <a:p>
            <a:r>
              <a:rPr lang="en-US">
                <a:latin typeface="Tahoma" charset="0"/>
              </a:rPr>
              <a:t>Approach:</a:t>
            </a:r>
          </a:p>
          <a:p>
            <a:pPr lvl="1"/>
            <a:r>
              <a:rPr lang="en-US">
                <a:latin typeface="Tahoma" charset="0"/>
              </a:rPr>
              <a:t>Solid </a:t>
            </a:r>
            <a:r>
              <a:rPr lang="en-US">
                <a:solidFill>
                  <a:srgbClr val="FF0000"/>
                </a:solidFill>
                <a:latin typeface="Tahoma" charset="0"/>
              </a:rPr>
              <a:t>experimental analyses of errors in real MLC NAND flash </a:t>
            </a:r>
            <a:r>
              <a:rPr lang="en-US">
                <a:latin typeface="Tahoma" charset="0"/>
              </a:rPr>
              <a:t>memory </a:t>
            </a:r>
            <a:r>
              <a:rPr lang="en-US">
                <a:latin typeface="Tahoma" charset="0"/>
                <a:sym typeface="Wingdings" charset="0"/>
              </a:rPr>
              <a:t> drive the understanding and models</a:t>
            </a:r>
          </a:p>
          <a:p>
            <a:pPr lvl="1"/>
            <a:r>
              <a:rPr lang="en-US">
                <a:solidFill>
                  <a:srgbClr val="FF0000"/>
                </a:solidFill>
                <a:latin typeface="Tahoma" charset="0"/>
                <a:sym typeface="Wingdings" charset="0"/>
              </a:rPr>
              <a:t>Understanding, models and creativity </a:t>
            </a:r>
            <a:r>
              <a:rPr lang="en-US">
                <a:latin typeface="Tahoma" charset="0"/>
                <a:sym typeface="Wingdings" charset="0"/>
              </a:rPr>
              <a:t> drive the new techniques</a:t>
            </a:r>
            <a:endParaRPr lang="en-US">
              <a:latin typeface="Tahoma" charset="0"/>
            </a:endParaRPr>
          </a:p>
          <a:p>
            <a:pPr lvl="1"/>
            <a:endParaRPr lang="en-US">
              <a:latin typeface="Tahoma" charset="0"/>
            </a:endParaRPr>
          </a:p>
          <a:p>
            <a:endParaRPr lang="en-US">
              <a:latin typeface="Tahoma" charset="0"/>
            </a:endParaRPr>
          </a:p>
        </p:txBody>
      </p:sp>
      <p:sp>
        <p:nvSpPr>
          <p:cNvPr id="214019"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0E853FF-C699-1F45-9011-37D75239EA89}" type="slidenum">
              <a:rPr lang="en-US" sz="1600">
                <a:solidFill>
                  <a:srgbClr val="000000"/>
                </a:solidFill>
                <a:latin typeface="Garamond" charset="0"/>
              </a:rPr>
              <a:pPr eaLnBrk="1" hangingPunct="1"/>
              <a:t>49</a:t>
            </a:fld>
            <a:endParaRPr lang="en-US" sz="1600">
              <a:solidFill>
                <a:srgbClr val="000000"/>
              </a:solidFill>
              <a:latin typeface="Garamond" charset="0"/>
            </a:endParaRPr>
          </a:p>
        </p:txBody>
      </p:sp>
      <p:pic>
        <p:nvPicPr>
          <p:cNvPr id="214020" name="Picture 6" descr="FMS_logo_lightbluematte_3C5CAE.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081747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atin typeface="Garamond" charset="0"/>
              </a:rPr>
              <a:t>Experimental Testing Platform</a:t>
            </a:r>
          </a:p>
        </p:txBody>
      </p:sp>
      <p:sp>
        <p:nvSpPr>
          <p:cNvPr id="21709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9696C34-CA24-9D4A-BD52-8EFF224CCB3E}" type="slidenum">
              <a:rPr lang="en-US" sz="1600">
                <a:solidFill>
                  <a:srgbClr val="000000"/>
                </a:solidFill>
                <a:latin typeface="Garamond" charset="0"/>
              </a:rPr>
              <a:pPr eaLnBrk="1" hangingPunct="1"/>
              <a:t>50</a:t>
            </a:fld>
            <a:endParaRPr lang="en-US" sz="1600">
              <a:solidFill>
                <a:srgbClr val="000000"/>
              </a:solidFill>
              <a:latin typeface="Garamond" charset="0"/>
            </a:endParaRPr>
          </a:p>
        </p:txBody>
      </p:sp>
      <p:pic>
        <p:nvPicPr>
          <p:cNvPr id="217091"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17092"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fontAlgn="auto" hangingPunct="0">
                <a:spcBef>
                  <a:spcPts val="0"/>
                </a:spcBef>
                <a:spcAft>
                  <a:spcPts val="0"/>
                </a:spcAft>
                <a:defRPr/>
              </a:pPr>
              <a:endParaRPr lang="en-US" kern="0">
                <a:solidFill>
                  <a:srgbClr val="333399"/>
                </a:solidFill>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fontAlgn="auto">
                <a:spcBef>
                  <a:spcPts val="0"/>
                </a:spcBef>
                <a:spcAft>
                  <a:spcPts val="0"/>
                </a:spcAft>
                <a:defRPr/>
              </a:pPr>
              <a:r>
                <a:rPr lang="en-US" sz="1800" kern="0" smtClean="0">
                  <a:solidFill>
                    <a:srgbClr val="FFFF00"/>
                  </a:solidFill>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pPr fontAlgn="auto">
                <a:spcBef>
                  <a:spcPts val="0"/>
                </a:spcBef>
                <a:spcAft>
                  <a:spcPts val="0"/>
                </a:spcAft>
                <a:defRPr/>
              </a:pPr>
              <a:endParaRPr lang="en-US" kern="0">
                <a:solidFill>
                  <a:sysClr val="windowText" lastClr="000000"/>
                </a:solidFill>
              </a:endParaRPr>
            </a:p>
          </p:txBody>
        </p:sp>
      </p:grpSp>
      <p:grpSp>
        <p:nvGrpSpPr>
          <p:cNvPr id="217093"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fontAlgn="auto" hangingPunct="0">
                <a:spcBef>
                  <a:spcPts val="0"/>
                </a:spcBef>
                <a:spcAft>
                  <a:spcPts val="0"/>
                </a:spcAft>
                <a:defRPr/>
              </a:pPr>
              <a:endParaRPr lang="en-US" kern="0">
                <a:solidFill>
                  <a:srgbClr val="FFFF00"/>
                </a:solidFill>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ctr" fontAlgn="auto">
                <a:spcBef>
                  <a:spcPts val="0"/>
                </a:spcBef>
                <a:spcAft>
                  <a:spcPts val="0"/>
                </a:spcAft>
                <a:defRPr/>
              </a:pPr>
              <a:r>
                <a:rPr lang="en-US" sz="1800" kern="0" smtClean="0">
                  <a:solidFill>
                    <a:srgbClr val="FFFF00"/>
                  </a:solidFill>
                </a:rPr>
                <a:t>Virtex-II Pro</a:t>
              </a:r>
            </a:p>
            <a:p>
              <a:pPr algn="ctr" fontAlgn="auto">
                <a:spcBef>
                  <a:spcPts val="0"/>
                </a:spcBef>
                <a:spcAft>
                  <a:spcPts val="0"/>
                </a:spcAft>
                <a:defRPr/>
              </a:pPr>
              <a:r>
                <a:rPr lang="en-US" sz="1800" kern="0" smtClean="0">
                  <a:solidFill>
                    <a:srgbClr val="FFFF00"/>
                  </a:solidFill>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pPr fontAlgn="auto">
                <a:spcBef>
                  <a:spcPts val="0"/>
                </a:spcBef>
                <a:spcAft>
                  <a:spcPts val="0"/>
                </a:spcAft>
                <a:defRPr/>
              </a:pPr>
              <a:endParaRPr lang="en-US" kern="0">
                <a:solidFill>
                  <a:sysClr val="windowText" lastClr="000000"/>
                </a:solidFill>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fontAlgn="auto" hangingPunct="0">
              <a:spcBef>
                <a:spcPts val="0"/>
              </a:spcBef>
              <a:spcAft>
                <a:spcPts val="0"/>
              </a:spcAft>
              <a:defRPr/>
            </a:pPr>
            <a:endParaRPr lang="en-US" kern="0">
              <a:solidFill>
                <a:srgbClr val="FFFF00"/>
              </a:solidFill>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ctr" fontAlgn="auto">
              <a:spcBef>
                <a:spcPts val="0"/>
              </a:spcBef>
              <a:spcAft>
                <a:spcPts val="0"/>
              </a:spcAft>
              <a:defRPr/>
            </a:pPr>
            <a:r>
              <a:rPr lang="en-US" sz="1800" kern="0" smtClean="0">
                <a:solidFill>
                  <a:srgbClr val="FFFF00"/>
                </a:solidFill>
              </a:rPr>
              <a:t>Virtex-V FPGA</a:t>
            </a:r>
          </a:p>
          <a:p>
            <a:pPr algn="ctr" fontAlgn="auto">
              <a:spcBef>
                <a:spcPts val="0"/>
              </a:spcBef>
              <a:spcAft>
                <a:spcPts val="0"/>
              </a:spcAft>
              <a:defRPr/>
            </a:pPr>
            <a:r>
              <a:rPr lang="en-US" sz="1800" kern="0" smtClean="0">
                <a:solidFill>
                  <a:srgbClr val="FFFF00"/>
                </a:solidFill>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pPr fontAlgn="auto">
              <a:spcBef>
                <a:spcPts val="0"/>
              </a:spcBef>
              <a:spcAft>
                <a:spcPts val="0"/>
              </a:spcAft>
              <a:defRPr/>
            </a:pPr>
            <a:endParaRPr lang="en-US" kern="0">
              <a:solidFill>
                <a:sysClr val="windowText" lastClr="000000"/>
              </a:solidFill>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fontAlgn="auto" hangingPunct="0">
              <a:spcBef>
                <a:spcPts val="0"/>
              </a:spcBef>
              <a:spcAft>
                <a:spcPts val="0"/>
              </a:spcAft>
              <a:defRPr/>
            </a:pPr>
            <a:endParaRPr lang="en-US" kern="0">
              <a:solidFill>
                <a:srgbClr val="333399"/>
              </a:solidFill>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pPr fontAlgn="auto">
              <a:spcBef>
                <a:spcPts val="0"/>
              </a:spcBef>
              <a:spcAft>
                <a:spcPts val="0"/>
              </a:spcAft>
              <a:defRPr/>
            </a:pPr>
            <a:endParaRPr lang="en-US" kern="0">
              <a:solidFill>
                <a:sysClr val="windowText" lastClr="000000"/>
              </a:solidFill>
            </a:endParaRPr>
          </a:p>
        </p:txBody>
      </p:sp>
      <p:grpSp>
        <p:nvGrpSpPr>
          <p:cNvPr id="217099"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fontAlgn="auto" hangingPunct="0">
                <a:spcBef>
                  <a:spcPts val="0"/>
                </a:spcBef>
                <a:spcAft>
                  <a:spcPts val="0"/>
                </a:spcAft>
                <a:defRPr/>
              </a:pPr>
              <a:endParaRPr lang="en-US" kern="0">
                <a:solidFill>
                  <a:srgbClr val="0066CC"/>
                </a:solidFill>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fontAlgn="auto">
                <a:spcBef>
                  <a:spcPts val="0"/>
                </a:spcBef>
                <a:spcAft>
                  <a:spcPts val="0"/>
                </a:spcAft>
                <a:defRPr/>
              </a:pPr>
              <a:r>
                <a:rPr lang="en-US" sz="1800" kern="0" smtClean="0">
                  <a:solidFill>
                    <a:srgbClr val="0000FF"/>
                  </a:solidFill>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pPr fontAlgn="auto">
                <a:spcBef>
                  <a:spcPts val="0"/>
                </a:spcBef>
                <a:spcAft>
                  <a:spcPts val="0"/>
                </a:spcAft>
                <a:defRPr/>
              </a:pPr>
              <a:endParaRPr lang="en-US" kern="0">
                <a:solidFill>
                  <a:sysClr val="windowText" lastClr="000000"/>
                </a:solidFill>
              </a:endParaRPr>
            </a:p>
          </p:txBody>
        </p:sp>
      </p:grpSp>
      <p:grpSp>
        <p:nvGrpSpPr>
          <p:cNvPr id="217100"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fontAlgn="auto" hangingPunct="0">
                <a:spcBef>
                  <a:spcPts val="0"/>
                </a:spcBef>
                <a:spcAft>
                  <a:spcPts val="0"/>
                </a:spcAft>
                <a:defRPr/>
              </a:pPr>
              <a:endParaRPr lang="en-US" kern="0">
                <a:solidFill>
                  <a:srgbClr val="333399"/>
                </a:solidFill>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fontAlgn="auto">
                <a:spcBef>
                  <a:spcPts val="0"/>
                </a:spcBef>
                <a:spcAft>
                  <a:spcPts val="0"/>
                </a:spcAft>
                <a:defRPr/>
              </a:pPr>
              <a:r>
                <a:rPr lang="en-US" sz="1800" kern="0" smtClean="0">
                  <a:solidFill>
                    <a:srgbClr val="0000FF"/>
                  </a:solidFill>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pPr fontAlgn="auto">
                <a:spcBef>
                  <a:spcPts val="0"/>
                </a:spcBef>
                <a:spcAft>
                  <a:spcPts val="0"/>
                </a:spcAft>
                <a:defRPr/>
              </a:pPr>
              <a:endParaRPr lang="en-US" kern="0">
                <a:solidFill>
                  <a:sysClr val="windowText" lastClr="000000"/>
                </a:solidFill>
              </a:endParaRPr>
            </a:p>
          </p:txBody>
        </p:sp>
      </p:grpSp>
      <p:grpSp>
        <p:nvGrpSpPr>
          <p:cNvPr id="217101" name="Group 45"/>
          <p:cNvGrpSpPr>
            <a:grpSpLocks/>
          </p:cNvGrpSpPr>
          <p:nvPr/>
        </p:nvGrpSpPr>
        <p:grpSpPr bwMode="auto">
          <a:xfrm>
            <a:off x="5867400" y="4433888"/>
            <a:ext cx="2508250" cy="1814512"/>
            <a:chOff x="3696" y="3072"/>
            <a:chExt cx="1580" cy="1143"/>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fontAlgn="auto" hangingPunct="0">
                <a:spcBef>
                  <a:spcPts val="0"/>
                </a:spcBef>
                <a:spcAft>
                  <a:spcPts val="0"/>
                </a:spcAft>
                <a:defRPr/>
              </a:pPr>
              <a:endParaRPr lang="en-US" kern="0">
                <a:solidFill>
                  <a:srgbClr val="333399"/>
                </a:solidFill>
              </a:endParaRPr>
            </a:p>
          </p:txBody>
        </p:sp>
        <p:sp>
          <p:nvSpPr>
            <p:cNvPr id="57" name="Text Box 43"/>
            <p:cNvSpPr txBox="1">
              <a:spLocks noChangeArrowheads="1"/>
            </p:cNvSpPr>
            <p:nvPr/>
          </p:nvSpPr>
          <p:spPr bwMode="auto">
            <a:xfrm>
              <a:off x="3696" y="3984"/>
              <a:ext cx="158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fontAlgn="auto">
                <a:spcBef>
                  <a:spcPts val="0"/>
                </a:spcBef>
                <a:spcAft>
                  <a:spcPts val="0"/>
                </a:spcAft>
                <a:defRPr/>
              </a:pPr>
              <a:r>
                <a:rPr lang="en-US" sz="1800" kern="0" smtClean="0">
                  <a:solidFill>
                    <a:srgbClr val="0000FF"/>
                  </a:solidFill>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pPr fontAlgn="auto">
                <a:spcBef>
                  <a:spcPts val="0"/>
                </a:spcBef>
                <a:spcAft>
                  <a:spcPts val="0"/>
                </a:spcAft>
                <a:defRPr/>
              </a:pPr>
              <a:endParaRPr lang="en-US" kern="0">
                <a:solidFill>
                  <a:sysClr val="windowText" lastClr="000000"/>
                </a:solidFill>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eaLnBrk="0" fontAlgn="auto" hangingPunct="0">
              <a:spcBef>
                <a:spcPts val="0"/>
              </a:spcBef>
              <a:spcAft>
                <a:spcPts val="0"/>
              </a:spcAft>
              <a:defRPr/>
            </a:pPr>
            <a:endParaRPr lang="en-US" kern="0">
              <a:solidFill>
                <a:sysClr val="windowText" lastClr="000000"/>
              </a:solidFill>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ctr" fontAlgn="auto">
              <a:spcBef>
                <a:spcPts val="0"/>
              </a:spcBef>
              <a:spcAft>
                <a:spcPts val="0"/>
              </a:spcAft>
              <a:defRPr/>
            </a:pPr>
            <a:r>
              <a:rPr lang="en-US" sz="1800" kern="0" smtClean="0">
                <a:solidFill>
                  <a:srgbClr val="FFFF00"/>
                </a:solidFill>
              </a:rPr>
              <a:t>3x-nm</a:t>
            </a:r>
          </a:p>
          <a:p>
            <a:pPr algn="ctr" fontAlgn="auto">
              <a:spcBef>
                <a:spcPts val="0"/>
              </a:spcBef>
              <a:spcAft>
                <a:spcPts val="0"/>
              </a:spcAft>
              <a:defRPr/>
            </a:pPr>
            <a:r>
              <a:rPr lang="en-US" sz="1800" kern="0" smtClean="0">
                <a:solidFill>
                  <a:srgbClr val="FFFF00"/>
                </a:solidFill>
              </a:rPr>
              <a:t>NAND Flash</a:t>
            </a:r>
          </a:p>
        </p:txBody>
      </p:sp>
      <p:sp>
        <p:nvSpPr>
          <p:cNvPr id="217104" name="Rectangle 60"/>
          <p:cNvSpPr>
            <a:spLocks noChangeArrowheads="1"/>
          </p:cNvSpPr>
          <p:nvPr/>
        </p:nvSpPr>
        <p:spPr bwMode="auto">
          <a:xfrm>
            <a:off x="107950" y="5805488"/>
            <a:ext cx="542925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500" dirty="0">
                <a:solidFill>
                  <a:schemeClr val="tx2"/>
                </a:solidFill>
              </a:rPr>
              <a:t>[Cai+, FCCM 2011, DATE 2012, ICCD 2012, DATE 2013, ITJ 2013, ICCD 2013, SIGMETRICS </a:t>
            </a:r>
            <a:r>
              <a:rPr lang="en-US" sz="1500" dirty="0" smtClean="0">
                <a:solidFill>
                  <a:schemeClr val="tx2"/>
                </a:solidFill>
              </a:rPr>
              <a:t>2014, HPCA 2015, DSN 2015]</a:t>
            </a:r>
            <a:endParaRPr lang="en-US" sz="1500" dirty="0"/>
          </a:p>
        </p:txBody>
      </p:sp>
      <p:sp>
        <p:nvSpPr>
          <p:cNvPr id="217105" name="Rectangle 2"/>
          <p:cNvSpPr>
            <a:spLocks noChangeArrowheads="1"/>
          </p:cNvSpPr>
          <p:nvPr/>
        </p:nvSpPr>
        <p:spPr bwMode="auto">
          <a:xfrm>
            <a:off x="1447800" y="6427788"/>
            <a:ext cx="76962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600"/>
              <a:t>Cai et al., </a:t>
            </a:r>
            <a:r>
              <a:rPr lang="en-US" sz="1600">
                <a:solidFill>
                  <a:srgbClr val="0000FF"/>
                </a:solidFill>
              </a:rPr>
              <a:t>FPGA-based Solid-State Drive prototyping platform, </a:t>
            </a:r>
            <a:r>
              <a:rPr lang="en-US" sz="1600">
                <a:solidFill>
                  <a:srgbClr val="000000"/>
                </a:solidFill>
              </a:rPr>
              <a:t>FCCM 2011.</a:t>
            </a:r>
          </a:p>
        </p:txBody>
      </p:sp>
      <p:pic>
        <p:nvPicPr>
          <p:cNvPr id="217106" name="Picture 6" descr="FMS_logo_lightbluematte_3C5CAE.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594389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Title 1"/>
          <p:cNvSpPr>
            <a:spLocks noGrp="1"/>
          </p:cNvSpPr>
          <p:nvPr>
            <p:ph type="title"/>
          </p:nvPr>
        </p:nvSpPr>
        <p:spPr/>
        <p:txBody>
          <a:bodyPr/>
          <a:lstStyle/>
          <a:p>
            <a:r>
              <a:rPr lang="en-US">
                <a:latin typeface="Garamond" charset="0"/>
                <a:cs typeface="MS PGothic" charset="0"/>
              </a:rPr>
              <a:t>NAND Flash Usage and Error Model</a:t>
            </a:r>
          </a:p>
        </p:txBody>
      </p:sp>
      <p:sp>
        <p:nvSpPr>
          <p:cNvPr id="218114" name="Rounded Rectangle 21"/>
          <p:cNvSpPr>
            <a:spLocks noChangeArrowheads="1"/>
          </p:cNvSpPr>
          <p:nvPr/>
        </p:nvSpPr>
        <p:spPr bwMode="auto">
          <a:xfrm>
            <a:off x="2571750" y="1438275"/>
            <a:ext cx="5926138" cy="4365625"/>
          </a:xfrm>
          <a:prstGeom prst="roundRect">
            <a:avLst>
              <a:gd name="adj" fmla="val 16667"/>
            </a:avLst>
          </a:prstGeom>
          <a:solidFill>
            <a:schemeClr val="bg1"/>
          </a:solidFill>
          <a:ln w="9525">
            <a:solidFill>
              <a:schemeClr val="tx1"/>
            </a:solidFill>
            <a:round/>
            <a:headEnd/>
            <a:tailEnd/>
          </a:ln>
        </p:spPr>
        <p:txBody>
          <a:bodyPr/>
          <a:lstStyle/>
          <a:p>
            <a:pPr algn="ctr" eaLnBrk="0" hangingPunct="0"/>
            <a:endParaRPr lang="en-US" sz="2400">
              <a:solidFill>
                <a:srgbClr val="000000"/>
              </a:solidFill>
              <a:cs typeface="MS PGothic" charset="0"/>
            </a:endParaRPr>
          </a:p>
        </p:txBody>
      </p:sp>
      <p:sp>
        <p:nvSpPr>
          <p:cNvPr id="218115" name="TextBox 37"/>
          <p:cNvSpPr txBox="1">
            <a:spLocks noChangeArrowheads="1"/>
          </p:cNvSpPr>
          <p:nvPr/>
        </p:nvSpPr>
        <p:spPr bwMode="auto">
          <a:xfrm>
            <a:off x="5522913" y="4048125"/>
            <a:ext cx="5429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800">
                <a:solidFill>
                  <a:srgbClr val="000000"/>
                </a:solidFill>
                <a:cs typeface="MS PGothic" charset="0"/>
              </a:rPr>
              <a:t>…</a:t>
            </a:r>
          </a:p>
        </p:txBody>
      </p:sp>
      <p:cxnSp>
        <p:nvCxnSpPr>
          <p:cNvPr id="218116" name="Straight Connector 54"/>
          <p:cNvCxnSpPr>
            <a:cxnSpLocks noChangeShapeType="1"/>
            <a:endCxn id="218118" idx="1"/>
          </p:cNvCxnSpPr>
          <p:nvPr/>
        </p:nvCxnSpPr>
        <p:spPr bwMode="auto">
          <a:xfrm>
            <a:off x="4376738" y="2160588"/>
            <a:ext cx="795337"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218117" name="Rounded Rectangle 21"/>
          <p:cNvSpPr>
            <a:spLocks noChangeArrowheads="1"/>
          </p:cNvSpPr>
          <p:nvPr/>
        </p:nvSpPr>
        <p:spPr bwMode="auto">
          <a:xfrm>
            <a:off x="2862263" y="1708150"/>
            <a:ext cx="1524000" cy="914400"/>
          </a:xfrm>
          <a:prstGeom prst="roundRect">
            <a:avLst>
              <a:gd name="adj" fmla="val 16667"/>
            </a:avLst>
          </a:prstGeom>
          <a:solidFill>
            <a:schemeClr val="bg1"/>
          </a:solidFill>
          <a:ln w="9525">
            <a:solidFill>
              <a:schemeClr val="tx1"/>
            </a:solidFill>
            <a:round/>
            <a:headEnd/>
            <a:tailEnd/>
          </a:ln>
        </p:spPr>
        <p:txBody>
          <a:bodyPr/>
          <a:lstStyle/>
          <a:p>
            <a:pPr algn="ctr" eaLnBrk="0" hangingPunct="0"/>
            <a:endParaRPr lang="en-US" sz="2400">
              <a:solidFill>
                <a:srgbClr val="000000"/>
              </a:solidFill>
              <a:cs typeface="MS PGothic" charset="0"/>
            </a:endParaRPr>
          </a:p>
        </p:txBody>
      </p:sp>
      <p:sp>
        <p:nvSpPr>
          <p:cNvPr id="218118" name="Rounded Rectangle 21"/>
          <p:cNvSpPr>
            <a:spLocks noChangeArrowheads="1"/>
          </p:cNvSpPr>
          <p:nvPr/>
        </p:nvSpPr>
        <p:spPr bwMode="auto">
          <a:xfrm>
            <a:off x="5172075" y="1701800"/>
            <a:ext cx="1525588" cy="915988"/>
          </a:xfrm>
          <a:prstGeom prst="roundRect">
            <a:avLst>
              <a:gd name="adj" fmla="val 16667"/>
            </a:avLst>
          </a:prstGeom>
          <a:solidFill>
            <a:schemeClr val="bg1"/>
          </a:solidFill>
          <a:ln w="9525">
            <a:solidFill>
              <a:schemeClr val="tx1"/>
            </a:solidFill>
            <a:round/>
            <a:headEnd/>
            <a:tailEnd/>
          </a:ln>
        </p:spPr>
        <p:txBody>
          <a:bodyPr/>
          <a:lstStyle/>
          <a:p>
            <a:pPr algn="ctr" eaLnBrk="0" hangingPunct="0"/>
            <a:endParaRPr lang="en-US" sz="2000">
              <a:solidFill>
                <a:srgbClr val="000000"/>
              </a:solidFill>
              <a:cs typeface="MS PGothic" charset="0"/>
            </a:endParaRPr>
          </a:p>
        </p:txBody>
      </p:sp>
      <p:cxnSp>
        <p:nvCxnSpPr>
          <p:cNvPr id="218119" name="Straight Connector 53"/>
          <p:cNvCxnSpPr>
            <a:cxnSpLocks noChangeShapeType="1"/>
          </p:cNvCxnSpPr>
          <p:nvPr/>
        </p:nvCxnSpPr>
        <p:spPr bwMode="auto">
          <a:xfrm>
            <a:off x="7351713" y="2163763"/>
            <a:ext cx="0"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218120" name="TextBox 57"/>
          <p:cNvSpPr txBox="1">
            <a:spLocks noChangeArrowheads="1"/>
          </p:cNvSpPr>
          <p:nvPr/>
        </p:nvSpPr>
        <p:spPr bwMode="auto">
          <a:xfrm>
            <a:off x="6615113" y="2017713"/>
            <a:ext cx="17462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400">
                <a:solidFill>
                  <a:srgbClr val="000000"/>
                </a:solidFill>
                <a:cs typeface="MS PGothic" charset="0"/>
              </a:rPr>
              <a:t>(Page0  - Page128)</a:t>
            </a:r>
          </a:p>
        </p:txBody>
      </p:sp>
      <p:sp>
        <p:nvSpPr>
          <p:cNvPr id="218121" name="TextBox 60"/>
          <p:cNvSpPr txBox="1">
            <a:spLocks noChangeArrowheads="1"/>
          </p:cNvSpPr>
          <p:nvPr/>
        </p:nvSpPr>
        <p:spPr bwMode="auto">
          <a:xfrm>
            <a:off x="5326063" y="1822450"/>
            <a:ext cx="123666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2000">
                <a:solidFill>
                  <a:srgbClr val="000000"/>
                </a:solidFill>
                <a:cs typeface="MS PGothic" charset="0"/>
              </a:rPr>
              <a:t>Program </a:t>
            </a:r>
          </a:p>
          <a:p>
            <a:pPr algn="ctr" eaLnBrk="1" hangingPunct="1"/>
            <a:r>
              <a:rPr lang="en-US" sz="2000">
                <a:solidFill>
                  <a:srgbClr val="000000"/>
                </a:solidFill>
                <a:cs typeface="MS PGothic" charset="0"/>
              </a:rPr>
              <a:t>Page</a:t>
            </a:r>
            <a:endParaRPr lang="en-US" sz="1800">
              <a:solidFill>
                <a:srgbClr val="000000"/>
              </a:solidFill>
              <a:cs typeface="MS PGothic" charset="0"/>
            </a:endParaRPr>
          </a:p>
        </p:txBody>
      </p:sp>
      <p:sp>
        <p:nvSpPr>
          <p:cNvPr id="218122" name="TextBox 61"/>
          <p:cNvSpPr txBox="1">
            <a:spLocks noChangeArrowheads="1"/>
          </p:cNvSpPr>
          <p:nvPr/>
        </p:nvSpPr>
        <p:spPr bwMode="auto">
          <a:xfrm>
            <a:off x="3201988" y="1809750"/>
            <a:ext cx="92551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2000">
                <a:solidFill>
                  <a:srgbClr val="000000"/>
                </a:solidFill>
                <a:cs typeface="MS PGothic" charset="0"/>
              </a:rPr>
              <a:t>Erase </a:t>
            </a:r>
          </a:p>
          <a:p>
            <a:pPr algn="ctr" eaLnBrk="1" hangingPunct="1"/>
            <a:r>
              <a:rPr lang="en-US" sz="2000">
                <a:solidFill>
                  <a:srgbClr val="000000"/>
                </a:solidFill>
                <a:cs typeface="MS PGothic" charset="0"/>
              </a:rPr>
              <a:t>Block</a:t>
            </a:r>
            <a:endParaRPr lang="en-US" sz="1800">
              <a:solidFill>
                <a:srgbClr val="000000"/>
              </a:solidFill>
              <a:cs typeface="MS PGothic" charset="0"/>
            </a:endParaRPr>
          </a:p>
        </p:txBody>
      </p:sp>
      <p:grpSp>
        <p:nvGrpSpPr>
          <p:cNvPr id="218123" name="Group 69"/>
          <p:cNvGrpSpPr>
            <a:grpSpLocks/>
          </p:cNvGrpSpPr>
          <p:nvPr/>
        </p:nvGrpSpPr>
        <p:grpSpPr bwMode="auto">
          <a:xfrm>
            <a:off x="3925888" y="3055938"/>
            <a:ext cx="4035425" cy="1101725"/>
            <a:chOff x="3011424" y="2885470"/>
            <a:chExt cx="4035552" cy="1101313"/>
          </a:xfrm>
        </p:grpSpPr>
        <p:sp>
          <p:nvSpPr>
            <p:cNvPr id="218177" name="Rounded Rectangle 21"/>
            <p:cNvSpPr>
              <a:spLocks noChangeArrowheads="1"/>
            </p:cNvSpPr>
            <p:nvPr/>
          </p:nvSpPr>
          <p:spPr bwMode="auto">
            <a:xfrm>
              <a:off x="3011424" y="2885470"/>
              <a:ext cx="4035552" cy="1101313"/>
            </a:xfrm>
            <a:prstGeom prst="roundRect">
              <a:avLst>
                <a:gd name="adj" fmla="val 16667"/>
              </a:avLst>
            </a:prstGeom>
            <a:solidFill>
              <a:schemeClr val="bg1"/>
            </a:solidFill>
            <a:ln w="9525">
              <a:solidFill>
                <a:schemeClr val="tx1"/>
              </a:solidFill>
              <a:round/>
              <a:headEnd/>
              <a:tailEnd/>
            </a:ln>
          </p:spPr>
          <p:txBody>
            <a:bodyPr/>
            <a:lstStyle/>
            <a:p>
              <a:pPr algn="ctr" eaLnBrk="0" hangingPunct="0"/>
              <a:endParaRPr lang="en-US" sz="2000">
                <a:solidFill>
                  <a:srgbClr val="000000"/>
                </a:solidFill>
                <a:cs typeface="MS PGothic" charset="0"/>
              </a:endParaRPr>
            </a:p>
          </p:txBody>
        </p:sp>
        <p:grpSp>
          <p:nvGrpSpPr>
            <p:cNvPr id="218178" name="Group 65"/>
            <p:cNvGrpSpPr>
              <a:grpSpLocks/>
            </p:cNvGrpSpPr>
            <p:nvPr/>
          </p:nvGrpSpPr>
          <p:grpSpPr bwMode="auto">
            <a:xfrm>
              <a:off x="3124990" y="2970815"/>
              <a:ext cx="1524000" cy="914400"/>
              <a:chOff x="3381022" y="2970815"/>
              <a:chExt cx="1524000" cy="914400"/>
            </a:xfrm>
          </p:grpSpPr>
          <p:sp>
            <p:nvSpPr>
              <p:cNvPr id="218183" name="Rounded Rectangle 21"/>
              <p:cNvSpPr>
                <a:spLocks noChangeArrowheads="1"/>
              </p:cNvSpPr>
              <p:nvPr/>
            </p:nvSpPr>
            <p:spPr bwMode="auto">
              <a:xfrm>
                <a:off x="3381022" y="2970815"/>
                <a:ext cx="1524000" cy="914400"/>
              </a:xfrm>
              <a:prstGeom prst="roundRect">
                <a:avLst>
                  <a:gd name="adj" fmla="val 16667"/>
                </a:avLst>
              </a:prstGeom>
              <a:solidFill>
                <a:schemeClr val="bg1"/>
              </a:solidFill>
              <a:ln w="9525">
                <a:solidFill>
                  <a:schemeClr val="tx1"/>
                </a:solidFill>
                <a:round/>
                <a:headEnd/>
                <a:tailEnd/>
              </a:ln>
            </p:spPr>
            <p:txBody>
              <a:bodyPr/>
              <a:lstStyle/>
              <a:p>
                <a:pPr algn="ctr" eaLnBrk="0" hangingPunct="0"/>
                <a:endParaRPr lang="en-US" sz="2000">
                  <a:solidFill>
                    <a:srgbClr val="000000"/>
                  </a:solidFill>
                  <a:cs typeface="MS PGothic" charset="0"/>
                </a:endParaRPr>
              </a:p>
            </p:txBody>
          </p:sp>
          <p:sp>
            <p:nvSpPr>
              <p:cNvPr id="218184" name="TextBox 59"/>
              <p:cNvSpPr txBox="1">
                <a:spLocks noChangeArrowheads="1"/>
              </p:cNvSpPr>
              <p:nvPr/>
            </p:nvSpPr>
            <p:spPr bwMode="auto">
              <a:xfrm>
                <a:off x="3401568" y="3108960"/>
                <a:ext cx="1489510"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2000">
                    <a:solidFill>
                      <a:srgbClr val="000000"/>
                    </a:solidFill>
                    <a:cs typeface="MS PGothic" charset="0"/>
                  </a:rPr>
                  <a:t>Retention1</a:t>
                </a:r>
                <a:r>
                  <a:rPr lang="en-US" sz="1800">
                    <a:solidFill>
                      <a:srgbClr val="000000"/>
                    </a:solidFill>
                    <a:cs typeface="MS PGothic" charset="0"/>
                  </a:rPr>
                  <a:t> </a:t>
                </a:r>
              </a:p>
              <a:p>
                <a:pPr algn="ctr" eaLnBrk="1" hangingPunct="1"/>
                <a:r>
                  <a:rPr lang="en-US" sz="1800">
                    <a:solidFill>
                      <a:srgbClr val="000000"/>
                    </a:solidFill>
                    <a:cs typeface="MS PGothic" charset="0"/>
                  </a:rPr>
                  <a:t>(t</a:t>
                </a:r>
                <a:r>
                  <a:rPr lang="en-US" sz="1800" baseline="-25000">
                    <a:solidFill>
                      <a:srgbClr val="000000"/>
                    </a:solidFill>
                    <a:cs typeface="MS PGothic" charset="0"/>
                  </a:rPr>
                  <a:t>1</a:t>
                </a:r>
                <a:r>
                  <a:rPr lang="en-US" sz="1800">
                    <a:solidFill>
                      <a:srgbClr val="000000"/>
                    </a:solidFill>
                    <a:cs typeface="MS PGothic" charset="0"/>
                  </a:rPr>
                  <a:t> days)</a:t>
                </a:r>
              </a:p>
            </p:txBody>
          </p:sp>
        </p:grpSp>
        <p:grpSp>
          <p:nvGrpSpPr>
            <p:cNvPr id="218179" name="Group 66"/>
            <p:cNvGrpSpPr>
              <a:grpSpLocks/>
            </p:cNvGrpSpPr>
            <p:nvPr/>
          </p:nvGrpSpPr>
          <p:grpSpPr bwMode="auto">
            <a:xfrm>
              <a:off x="5386606" y="2976911"/>
              <a:ext cx="1524000" cy="914400"/>
              <a:chOff x="5471950" y="2976911"/>
              <a:chExt cx="1524000" cy="914400"/>
            </a:xfrm>
          </p:grpSpPr>
          <p:sp>
            <p:nvSpPr>
              <p:cNvPr id="218181" name="Rounded Rectangle 21"/>
              <p:cNvSpPr>
                <a:spLocks noChangeArrowheads="1"/>
              </p:cNvSpPr>
              <p:nvPr/>
            </p:nvSpPr>
            <p:spPr bwMode="auto">
              <a:xfrm>
                <a:off x="5471950" y="2976911"/>
                <a:ext cx="1524000" cy="914400"/>
              </a:xfrm>
              <a:prstGeom prst="roundRect">
                <a:avLst>
                  <a:gd name="adj" fmla="val 16667"/>
                </a:avLst>
              </a:prstGeom>
              <a:solidFill>
                <a:schemeClr val="bg1"/>
              </a:solidFill>
              <a:ln w="9525">
                <a:solidFill>
                  <a:schemeClr val="tx1"/>
                </a:solidFill>
                <a:round/>
                <a:headEnd/>
                <a:tailEnd/>
              </a:ln>
            </p:spPr>
            <p:txBody>
              <a:bodyPr/>
              <a:lstStyle/>
              <a:p>
                <a:pPr algn="ctr" eaLnBrk="0" hangingPunct="0"/>
                <a:endParaRPr lang="en-US" sz="2000">
                  <a:solidFill>
                    <a:srgbClr val="000000"/>
                  </a:solidFill>
                  <a:cs typeface="MS PGothic" charset="0"/>
                </a:endParaRPr>
              </a:p>
            </p:txBody>
          </p:sp>
          <p:sp>
            <p:nvSpPr>
              <p:cNvPr id="218182" name="TextBox 63"/>
              <p:cNvSpPr txBox="1">
                <a:spLocks noChangeArrowheads="1"/>
              </p:cNvSpPr>
              <p:nvPr/>
            </p:nvSpPr>
            <p:spPr bwMode="auto">
              <a:xfrm>
                <a:off x="5802678" y="3115056"/>
                <a:ext cx="86914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2000">
                    <a:solidFill>
                      <a:srgbClr val="000000"/>
                    </a:solidFill>
                    <a:cs typeface="MS PGothic" charset="0"/>
                  </a:rPr>
                  <a:t>Read </a:t>
                </a:r>
              </a:p>
              <a:p>
                <a:pPr algn="ctr" eaLnBrk="1" hangingPunct="1"/>
                <a:r>
                  <a:rPr lang="en-US" sz="2000">
                    <a:solidFill>
                      <a:srgbClr val="000000"/>
                    </a:solidFill>
                    <a:cs typeface="MS PGothic" charset="0"/>
                  </a:rPr>
                  <a:t>Page</a:t>
                </a:r>
                <a:endParaRPr lang="en-US" sz="1800">
                  <a:solidFill>
                    <a:srgbClr val="000000"/>
                  </a:solidFill>
                  <a:cs typeface="MS PGothic" charset="0"/>
                </a:endParaRPr>
              </a:p>
            </p:txBody>
          </p:sp>
        </p:grpSp>
        <p:cxnSp>
          <p:nvCxnSpPr>
            <p:cNvPr id="218180" name="Straight Connector 54"/>
            <p:cNvCxnSpPr>
              <a:cxnSpLocks noChangeShapeType="1"/>
            </p:cNvCxnSpPr>
            <p:nvPr/>
          </p:nvCxnSpPr>
          <p:spPr bwMode="auto">
            <a:xfrm>
              <a:off x="4636798" y="3415823"/>
              <a:ext cx="752066"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cxnSp>
      </p:grpSp>
      <p:cxnSp>
        <p:nvCxnSpPr>
          <p:cNvPr id="218124" name="Straight Connector 75"/>
          <p:cNvCxnSpPr>
            <a:cxnSpLocks noChangeShapeType="1"/>
            <a:stCxn id="218118" idx="2"/>
            <a:endCxn id="218177" idx="0"/>
          </p:cNvCxnSpPr>
          <p:nvPr/>
        </p:nvCxnSpPr>
        <p:spPr bwMode="auto">
          <a:xfrm rot="16200000" flipH="1">
            <a:off x="5720557" y="2832894"/>
            <a:ext cx="438150" cy="7937"/>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cxnSp>
      <p:grpSp>
        <p:nvGrpSpPr>
          <p:cNvPr id="218125" name="Group 69"/>
          <p:cNvGrpSpPr>
            <a:grpSpLocks/>
          </p:cNvGrpSpPr>
          <p:nvPr/>
        </p:nvGrpSpPr>
        <p:grpSpPr bwMode="auto">
          <a:xfrm>
            <a:off x="3930650" y="4573588"/>
            <a:ext cx="4037013" cy="1101725"/>
            <a:chOff x="3011424" y="2885470"/>
            <a:chExt cx="4035552" cy="1101313"/>
          </a:xfrm>
        </p:grpSpPr>
        <p:sp>
          <p:nvSpPr>
            <p:cNvPr id="218169" name="Rounded Rectangle 21"/>
            <p:cNvSpPr>
              <a:spLocks noChangeArrowheads="1"/>
            </p:cNvSpPr>
            <p:nvPr/>
          </p:nvSpPr>
          <p:spPr bwMode="auto">
            <a:xfrm>
              <a:off x="3011424" y="2885470"/>
              <a:ext cx="4035552" cy="1101313"/>
            </a:xfrm>
            <a:prstGeom prst="roundRect">
              <a:avLst>
                <a:gd name="adj" fmla="val 16667"/>
              </a:avLst>
            </a:prstGeom>
            <a:solidFill>
              <a:schemeClr val="bg1"/>
            </a:solidFill>
            <a:ln w="9525">
              <a:solidFill>
                <a:schemeClr val="tx1"/>
              </a:solidFill>
              <a:round/>
              <a:headEnd/>
              <a:tailEnd/>
            </a:ln>
          </p:spPr>
          <p:txBody>
            <a:bodyPr/>
            <a:lstStyle/>
            <a:p>
              <a:pPr algn="ctr" eaLnBrk="0" hangingPunct="0"/>
              <a:endParaRPr lang="en-US" sz="2000">
                <a:solidFill>
                  <a:srgbClr val="000000"/>
                </a:solidFill>
                <a:cs typeface="MS PGothic" charset="0"/>
              </a:endParaRPr>
            </a:p>
          </p:txBody>
        </p:sp>
        <p:grpSp>
          <p:nvGrpSpPr>
            <p:cNvPr id="218170" name="Group 65"/>
            <p:cNvGrpSpPr>
              <a:grpSpLocks/>
            </p:cNvGrpSpPr>
            <p:nvPr/>
          </p:nvGrpSpPr>
          <p:grpSpPr bwMode="auto">
            <a:xfrm>
              <a:off x="3124990" y="2970815"/>
              <a:ext cx="1524000" cy="914400"/>
              <a:chOff x="3381022" y="2970815"/>
              <a:chExt cx="1524000" cy="914400"/>
            </a:xfrm>
          </p:grpSpPr>
          <p:sp>
            <p:nvSpPr>
              <p:cNvPr id="218175" name="Rounded Rectangle 21"/>
              <p:cNvSpPr>
                <a:spLocks noChangeArrowheads="1"/>
              </p:cNvSpPr>
              <p:nvPr/>
            </p:nvSpPr>
            <p:spPr bwMode="auto">
              <a:xfrm>
                <a:off x="3381022" y="2970815"/>
                <a:ext cx="1524000" cy="914400"/>
              </a:xfrm>
              <a:prstGeom prst="roundRect">
                <a:avLst>
                  <a:gd name="adj" fmla="val 16667"/>
                </a:avLst>
              </a:prstGeom>
              <a:solidFill>
                <a:schemeClr val="bg1"/>
              </a:solidFill>
              <a:ln w="9525">
                <a:solidFill>
                  <a:schemeClr val="tx1"/>
                </a:solidFill>
                <a:round/>
                <a:headEnd/>
                <a:tailEnd/>
              </a:ln>
            </p:spPr>
            <p:txBody>
              <a:bodyPr/>
              <a:lstStyle/>
              <a:p>
                <a:pPr algn="ctr" eaLnBrk="0" hangingPunct="0"/>
                <a:endParaRPr lang="en-US" sz="2000">
                  <a:solidFill>
                    <a:srgbClr val="000000"/>
                  </a:solidFill>
                  <a:cs typeface="MS PGothic" charset="0"/>
                </a:endParaRPr>
              </a:p>
            </p:txBody>
          </p:sp>
          <p:sp>
            <p:nvSpPr>
              <p:cNvPr id="218176" name="TextBox 87"/>
              <p:cNvSpPr txBox="1">
                <a:spLocks noChangeArrowheads="1"/>
              </p:cNvSpPr>
              <p:nvPr/>
            </p:nvSpPr>
            <p:spPr bwMode="auto">
              <a:xfrm>
                <a:off x="3408781" y="3108960"/>
                <a:ext cx="1475084"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2000">
                    <a:solidFill>
                      <a:srgbClr val="000000"/>
                    </a:solidFill>
                    <a:cs typeface="MS PGothic" charset="0"/>
                  </a:rPr>
                  <a:t>Retention j</a:t>
                </a:r>
                <a:r>
                  <a:rPr lang="en-US" sz="1800">
                    <a:solidFill>
                      <a:srgbClr val="000000"/>
                    </a:solidFill>
                    <a:cs typeface="MS PGothic" charset="0"/>
                  </a:rPr>
                  <a:t> </a:t>
                </a:r>
              </a:p>
              <a:p>
                <a:pPr algn="ctr" eaLnBrk="1" hangingPunct="1"/>
                <a:r>
                  <a:rPr lang="en-US" sz="1800">
                    <a:solidFill>
                      <a:srgbClr val="000000"/>
                    </a:solidFill>
                    <a:cs typeface="MS PGothic" charset="0"/>
                  </a:rPr>
                  <a:t>(t</a:t>
                </a:r>
                <a:r>
                  <a:rPr lang="en-US" sz="1800" baseline="-25000">
                    <a:solidFill>
                      <a:srgbClr val="000000"/>
                    </a:solidFill>
                    <a:cs typeface="MS PGothic" charset="0"/>
                  </a:rPr>
                  <a:t>j</a:t>
                </a:r>
                <a:r>
                  <a:rPr lang="en-US" sz="1800">
                    <a:solidFill>
                      <a:srgbClr val="000000"/>
                    </a:solidFill>
                    <a:cs typeface="MS PGothic" charset="0"/>
                  </a:rPr>
                  <a:t> days)</a:t>
                </a:r>
              </a:p>
            </p:txBody>
          </p:sp>
        </p:grpSp>
        <p:grpSp>
          <p:nvGrpSpPr>
            <p:cNvPr id="218171" name="Group 66"/>
            <p:cNvGrpSpPr>
              <a:grpSpLocks/>
            </p:cNvGrpSpPr>
            <p:nvPr/>
          </p:nvGrpSpPr>
          <p:grpSpPr bwMode="auto">
            <a:xfrm>
              <a:off x="5386606" y="2976911"/>
              <a:ext cx="1524000" cy="914400"/>
              <a:chOff x="5471950" y="2976911"/>
              <a:chExt cx="1524000" cy="914400"/>
            </a:xfrm>
          </p:grpSpPr>
          <p:sp>
            <p:nvSpPr>
              <p:cNvPr id="218173" name="Rounded Rectangle 21"/>
              <p:cNvSpPr>
                <a:spLocks noChangeArrowheads="1"/>
              </p:cNvSpPr>
              <p:nvPr/>
            </p:nvSpPr>
            <p:spPr bwMode="auto">
              <a:xfrm>
                <a:off x="5471950" y="2976911"/>
                <a:ext cx="1524000" cy="914400"/>
              </a:xfrm>
              <a:prstGeom prst="roundRect">
                <a:avLst>
                  <a:gd name="adj" fmla="val 16667"/>
                </a:avLst>
              </a:prstGeom>
              <a:solidFill>
                <a:schemeClr val="bg1"/>
              </a:solidFill>
              <a:ln w="9525">
                <a:solidFill>
                  <a:schemeClr val="tx1"/>
                </a:solidFill>
                <a:round/>
                <a:headEnd/>
                <a:tailEnd/>
              </a:ln>
            </p:spPr>
            <p:txBody>
              <a:bodyPr/>
              <a:lstStyle/>
              <a:p>
                <a:pPr algn="ctr" eaLnBrk="0" hangingPunct="0"/>
                <a:endParaRPr lang="en-US" sz="2000">
                  <a:solidFill>
                    <a:srgbClr val="000000"/>
                  </a:solidFill>
                  <a:cs typeface="MS PGothic" charset="0"/>
                </a:endParaRPr>
              </a:p>
            </p:txBody>
          </p:sp>
          <p:sp>
            <p:nvSpPr>
              <p:cNvPr id="218174" name="TextBox 85"/>
              <p:cNvSpPr txBox="1">
                <a:spLocks noChangeArrowheads="1"/>
              </p:cNvSpPr>
              <p:nvPr/>
            </p:nvSpPr>
            <p:spPr bwMode="auto">
              <a:xfrm>
                <a:off x="5802678" y="3115056"/>
                <a:ext cx="86914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2000">
                    <a:solidFill>
                      <a:srgbClr val="000000"/>
                    </a:solidFill>
                    <a:cs typeface="MS PGothic" charset="0"/>
                  </a:rPr>
                  <a:t>Read </a:t>
                </a:r>
              </a:p>
              <a:p>
                <a:pPr algn="ctr" eaLnBrk="1" hangingPunct="1"/>
                <a:r>
                  <a:rPr lang="en-US" sz="2000">
                    <a:solidFill>
                      <a:srgbClr val="000000"/>
                    </a:solidFill>
                    <a:cs typeface="MS PGothic" charset="0"/>
                  </a:rPr>
                  <a:t>Page</a:t>
                </a:r>
                <a:endParaRPr lang="en-US" sz="1800">
                  <a:solidFill>
                    <a:srgbClr val="000000"/>
                  </a:solidFill>
                  <a:cs typeface="MS PGothic" charset="0"/>
                </a:endParaRPr>
              </a:p>
            </p:txBody>
          </p:sp>
        </p:grpSp>
        <p:cxnSp>
          <p:nvCxnSpPr>
            <p:cNvPr id="218172" name="Straight Connector 54"/>
            <p:cNvCxnSpPr>
              <a:cxnSpLocks noChangeShapeType="1"/>
            </p:cNvCxnSpPr>
            <p:nvPr/>
          </p:nvCxnSpPr>
          <p:spPr bwMode="auto">
            <a:xfrm>
              <a:off x="4636798" y="3415823"/>
              <a:ext cx="752066"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cxnSp>
      </p:grpSp>
      <p:grpSp>
        <p:nvGrpSpPr>
          <p:cNvPr id="218126" name="Group 117"/>
          <p:cNvGrpSpPr>
            <a:grpSpLocks/>
          </p:cNvGrpSpPr>
          <p:nvPr/>
        </p:nvGrpSpPr>
        <p:grpSpPr bwMode="auto">
          <a:xfrm>
            <a:off x="652463" y="1292225"/>
            <a:ext cx="1404937" cy="4673600"/>
            <a:chOff x="371856" y="1292352"/>
            <a:chExt cx="1405884" cy="4672810"/>
          </a:xfrm>
        </p:grpSpPr>
        <p:grpSp>
          <p:nvGrpSpPr>
            <p:cNvPr id="218150" name="Group 93"/>
            <p:cNvGrpSpPr>
              <a:grpSpLocks/>
            </p:cNvGrpSpPr>
            <p:nvPr/>
          </p:nvGrpSpPr>
          <p:grpSpPr bwMode="auto">
            <a:xfrm>
              <a:off x="377952" y="1938528"/>
              <a:ext cx="1387596" cy="536448"/>
              <a:chOff x="377952" y="1548384"/>
              <a:chExt cx="1387596" cy="536448"/>
            </a:xfrm>
          </p:grpSpPr>
          <p:sp>
            <p:nvSpPr>
              <p:cNvPr id="218167" name="Rectangle 91"/>
              <p:cNvSpPr>
                <a:spLocks noChangeArrowheads="1"/>
              </p:cNvSpPr>
              <p:nvPr/>
            </p:nvSpPr>
            <p:spPr bwMode="auto">
              <a:xfrm>
                <a:off x="377952" y="1548384"/>
                <a:ext cx="1365504" cy="536448"/>
              </a:xfrm>
              <a:prstGeom prst="rect">
                <a:avLst/>
              </a:prstGeom>
              <a:solidFill>
                <a:schemeClr val="bg1"/>
              </a:solidFill>
              <a:ln w="9525">
                <a:solidFill>
                  <a:schemeClr val="tx1"/>
                </a:solidFill>
                <a:round/>
                <a:headEnd/>
                <a:tailEnd/>
              </a:ln>
            </p:spPr>
            <p:txBody>
              <a:bodyPr/>
              <a:lstStyle/>
              <a:p>
                <a:pPr eaLnBrk="0" hangingPunct="0"/>
                <a:endParaRPr lang="en-US">
                  <a:solidFill>
                    <a:srgbClr val="000000"/>
                  </a:solidFill>
                  <a:cs typeface="MS PGothic" charset="0"/>
                </a:endParaRPr>
              </a:p>
            </p:txBody>
          </p:sp>
          <p:sp>
            <p:nvSpPr>
              <p:cNvPr id="218168" name="TextBox 92"/>
              <p:cNvSpPr txBox="1">
                <a:spLocks noChangeArrowheads="1"/>
              </p:cNvSpPr>
              <p:nvPr/>
            </p:nvSpPr>
            <p:spPr bwMode="auto">
              <a:xfrm>
                <a:off x="426720" y="1633728"/>
                <a:ext cx="13388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cs typeface="MS PGothic" charset="0"/>
                  </a:rPr>
                  <a:t>P/E cycle 0</a:t>
                </a:r>
              </a:p>
            </p:txBody>
          </p:sp>
        </p:grpSp>
        <p:grpSp>
          <p:nvGrpSpPr>
            <p:cNvPr id="218151" name="Group 94"/>
            <p:cNvGrpSpPr>
              <a:grpSpLocks/>
            </p:cNvGrpSpPr>
            <p:nvPr/>
          </p:nvGrpSpPr>
          <p:grpSpPr bwMode="auto">
            <a:xfrm>
              <a:off x="371856" y="3346704"/>
              <a:ext cx="1365504" cy="536448"/>
              <a:chOff x="377952" y="1548384"/>
              <a:chExt cx="1365504" cy="536448"/>
            </a:xfrm>
          </p:grpSpPr>
          <p:sp>
            <p:nvSpPr>
              <p:cNvPr id="218165" name="Rectangle 95"/>
              <p:cNvSpPr>
                <a:spLocks noChangeArrowheads="1"/>
              </p:cNvSpPr>
              <p:nvPr/>
            </p:nvSpPr>
            <p:spPr bwMode="auto">
              <a:xfrm>
                <a:off x="377952" y="1548384"/>
                <a:ext cx="1365504" cy="536448"/>
              </a:xfrm>
              <a:prstGeom prst="rect">
                <a:avLst/>
              </a:prstGeom>
              <a:solidFill>
                <a:schemeClr val="bg1"/>
              </a:solidFill>
              <a:ln w="9525">
                <a:solidFill>
                  <a:schemeClr val="tx1"/>
                </a:solidFill>
                <a:round/>
                <a:headEnd/>
                <a:tailEnd/>
              </a:ln>
            </p:spPr>
            <p:txBody>
              <a:bodyPr/>
              <a:lstStyle/>
              <a:p>
                <a:pPr eaLnBrk="0" hangingPunct="0"/>
                <a:endParaRPr lang="en-US">
                  <a:solidFill>
                    <a:srgbClr val="000000"/>
                  </a:solidFill>
                  <a:cs typeface="MS PGothic" charset="0"/>
                </a:endParaRPr>
              </a:p>
            </p:txBody>
          </p:sp>
          <p:sp>
            <p:nvSpPr>
              <p:cNvPr id="218166" name="TextBox 96"/>
              <p:cNvSpPr txBox="1">
                <a:spLocks noChangeArrowheads="1"/>
              </p:cNvSpPr>
              <p:nvPr/>
            </p:nvSpPr>
            <p:spPr bwMode="auto">
              <a:xfrm>
                <a:off x="426720" y="1633728"/>
                <a:ext cx="12618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cs typeface="MS PGothic" charset="0"/>
                  </a:rPr>
                  <a:t>P/E cycle i</a:t>
                </a:r>
              </a:p>
            </p:txBody>
          </p:sp>
        </p:grpSp>
        <p:cxnSp>
          <p:nvCxnSpPr>
            <p:cNvPr id="218152" name="Straight Connector 98"/>
            <p:cNvCxnSpPr>
              <a:cxnSpLocks noChangeShapeType="1"/>
            </p:cNvCxnSpPr>
            <p:nvPr/>
          </p:nvCxnSpPr>
          <p:spPr bwMode="auto">
            <a:xfrm rot="5400000" flipH="1" flipV="1">
              <a:off x="902208" y="1780032"/>
              <a:ext cx="316992" cy="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cxnSp>
        <p:sp>
          <p:nvSpPr>
            <p:cNvPr id="218153" name="TextBox 99"/>
            <p:cNvSpPr txBox="1">
              <a:spLocks noChangeArrowheads="1"/>
            </p:cNvSpPr>
            <p:nvPr/>
          </p:nvSpPr>
          <p:spPr bwMode="auto">
            <a:xfrm>
              <a:off x="743712" y="1292352"/>
              <a:ext cx="619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solidFill>
                    <a:srgbClr val="000000"/>
                  </a:solidFill>
                  <a:cs typeface="MS PGothic" charset="0"/>
                </a:rPr>
                <a:t>Start</a:t>
              </a:r>
            </a:p>
          </p:txBody>
        </p:sp>
        <p:cxnSp>
          <p:nvCxnSpPr>
            <p:cNvPr id="218154" name="Straight Connector 100"/>
            <p:cNvCxnSpPr>
              <a:cxnSpLocks noChangeShapeType="1"/>
            </p:cNvCxnSpPr>
            <p:nvPr/>
          </p:nvCxnSpPr>
          <p:spPr bwMode="auto">
            <a:xfrm rot="5400000" flipH="1" flipV="1">
              <a:off x="896112" y="2627376"/>
              <a:ext cx="316992" cy="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cxnSp>
        <p:cxnSp>
          <p:nvCxnSpPr>
            <p:cNvPr id="218155" name="Straight Connector 101"/>
            <p:cNvCxnSpPr>
              <a:cxnSpLocks noChangeShapeType="1"/>
            </p:cNvCxnSpPr>
            <p:nvPr/>
          </p:nvCxnSpPr>
          <p:spPr bwMode="auto">
            <a:xfrm rot="5400000" flipH="1" flipV="1">
              <a:off x="896112" y="3200400"/>
              <a:ext cx="316992" cy="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cxnSp>
        <p:sp>
          <p:nvSpPr>
            <p:cNvPr id="218156" name="TextBox 102"/>
            <p:cNvSpPr txBox="1">
              <a:spLocks noChangeArrowheads="1"/>
            </p:cNvSpPr>
            <p:nvPr/>
          </p:nvSpPr>
          <p:spPr bwMode="auto">
            <a:xfrm>
              <a:off x="841248" y="2645664"/>
              <a:ext cx="4154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a:solidFill>
                    <a:srgbClr val="000000"/>
                  </a:solidFill>
                  <a:cs typeface="MS PGothic" charset="0"/>
                </a:rPr>
                <a:t>…</a:t>
              </a:r>
            </a:p>
          </p:txBody>
        </p:sp>
        <p:grpSp>
          <p:nvGrpSpPr>
            <p:cNvPr id="218157" name="Group 103"/>
            <p:cNvGrpSpPr>
              <a:grpSpLocks/>
            </p:cNvGrpSpPr>
            <p:nvPr/>
          </p:nvGrpSpPr>
          <p:grpSpPr bwMode="auto">
            <a:xfrm>
              <a:off x="390144" y="4767072"/>
              <a:ext cx="1387596" cy="536448"/>
              <a:chOff x="377952" y="1548384"/>
              <a:chExt cx="1387596" cy="536448"/>
            </a:xfrm>
          </p:grpSpPr>
          <p:sp>
            <p:nvSpPr>
              <p:cNvPr id="218163" name="Rectangle 104"/>
              <p:cNvSpPr>
                <a:spLocks noChangeArrowheads="1"/>
              </p:cNvSpPr>
              <p:nvPr/>
            </p:nvSpPr>
            <p:spPr bwMode="auto">
              <a:xfrm>
                <a:off x="377952" y="1548384"/>
                <a:ext cx="1365504" cy="536448"/>
              </a:xfrm>
              <a:prstGeom prst="rect">
                <a:avLst/>
              </a:prstGeom>
              <a:solidFill>
                <a:schemeClr val="bg1"/>
              </a:solidFill>
              <a:ln w="9525">
                <a:solidFill>
                  <a:schemeClr val="tx1"/>
                </a:solidFill>
                <a:round/>
                <a:headEnd/>
                <a:tailEnd/>
              </a:ln>
            </p:spPr>
            <p:txBody>
              <a:bodyPr/>
              <a:lstStyle/>
              <a:p>
                <a:pPr eaLnBrk="0" hangingPunct="0"/>
                <a:endParaRPr lang="en-US">
                  <a:solidFill>
                    <a:srgbClr val="000000"/>
                  </a:solidFill>
                  <a:cs typeface="MS PGothic" charset="0"/>
                </a:endParaRPr>
              </a:p>
            </p:txBody>
          </p:sp>
          <p:sp>
            <p:nvSpPr>
              <p:cNvPr id="218164" name="TextBox 105"/>
              <p:cNvSpPr txBox="1">
                <a:spLocks noChangeArrowheads="1"/>
              </p:cNvSpPr>
              <p:nvPr/>
            </p:nvSpPr>
            <p:spPr bwMode="auto">
              <a:xfrm>
                <a:off x="426720" y="1633728"/>
                <a:ext cx="13388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cs typeface="MS PGothic" charset="0"/>
                  </a:rPr>
                  <a:t>P/E cycle n</a:t>
                </a:r>
              </a:p>
            </p:txBody>
          </p:sp>
        </p:grpSp>
        <p:cxnSp>
          <p:nvCxnSpPr>
            <p:cNvPr id="218158" name="Straight Connector 106"/>
            <p:cNvCxnSpPr>
              <a:cxnSpLocks noChangeShapeType="1"/>
            </p:cNvCxnSpPr>
            <p:nvPr/>
          </p:nvCxnSpPr>
          <p:spPr bwMode="auto">
            <a:xfrm rot="5400000" flipH="1" flipV="1">
              <a:off x="914400" y="4047744"/>
              <a:ext cx="316992" cy="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cxnSp>
        <p:cxnSp>
          <p:nvCxnSpPr>
            <p:cNvPr id="218159" name="Straight Connector 107"/>
            <p:cNvCxnSpPr>
              <a:cxnSpLocks noChangeShapeType="1"/>
            </p:cNvCxnSpPr>
            <p:nvPr/>
          </p:nvCxnSpPr>
          <p:spPr bwMode="auto">
            <a:xfrm rot="5400000" flipH="1" flipV="1">
              <a:off x="914400" y="4620768"/>
              <a:ext cx="316992" cy="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cxnSp>
        <p:sp>
          <p:nvSpPr>
            <p:cNvPr id="218160" name="TextBox 108"/>
            <p:cNvSpPr txBox="1">
              <a:spLocks noChangeArrowheads="1"/>
            </p:cNvSpPr>
            <p:nvPr/>
          </p:nvSpPr>
          <p:spPr bwMode="auto">
            <a:xfrm>
              <a:off x="859536" y="4066032"/>
              <a:ext cx="4154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a:solidFill>
                    <a:srgbClr val="000000"/>
                  </a:solidFill>
                  <a:cs typeface="MS PGothic" charset="0"/>
                </a:rPr>
                <a:t>…</a:t>
              </a:r>
            </a:p>
          </p:txBody>
        </p:sp>
        <p:cxnSp>
          <p:nvCxnSpPr>
            <p:cNvPr id="218161" name="Straight Connector 109"/>
            <p:cNvCxnSpPr>
              <a:cxnSpLocks noChangeShapeType="1"/>
            </p:cNvCxnSpPr>
            <p:nvPr/>
          </p:nvCxnSpPr>
          <p:spPr bwMode="auto">
            <a:xfrm rot="5400000" flipH="1" flipV="1">
              <a:off x="920496" y="5468112"/>
              <a:ext cx="316992" cy="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cxnSp>
        <p:sp>
          <p:nvSpPr>
            <p:cNvPr id="218162" name="TextBox 110"/>
            <p:cNvSpPr txBox="1">
              <a:spLocks noChangeArrowheads="1"/>
            </p:cNvSpPr>
            <p:nvPr/>
          </p:nvSpPr>
          <p:spPr bwMode="auto">
            <a:xfrm>
              <a:off x="591312" y="5626608"/>
              <a:ext cx="10967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600">
                  <a:solidFill>
                    <a:srgbClr val="000000"/>
                  </a:solidFill>
                  <a:cs typeface="MS PGothic" charset="0"/>
                </a:rPr>
                <a:t>End of life</a:t>
              </a:r>
            </a:p>
          </p:txBody>
        </p:sp>
      </p:grpSp>
      <p:cxnSp>
        <p:nvCxnSpPr>
          <p:cNvPr id="218127" name="Straight Connector 112"/>
          <p:cNvCxnSpPr>
            <a:cxnSpLocks noChangeShapeType="1"/>
          </p:cNvCxnSpPr>
          <p:nvPr/>
        </p:nvCxnSpPr>
        <p:spPr bwMode="auto">
          <a:xfrm>
            <a:off x="2017713" y="3614738"/>
            <a:ext cx="554037" cy="6350"/>
          </a:xfrm>
          <a:prstGeom prst="line">
            <a:avLst/>
          </a:prstGeom>
          <a:noFill/>
          <a:ln w="38100">
            <a:solidFill>
              <a:schemeClr val="tx1"/>
            </a:solidFill>
            <a:prstDash val="sysDash"/>
            <a:round/>
            <a:headEnd type="triangle" w="med" len="med"/>
            <a:tailEnd/>
          </a:ln>
          <a:extLst>
            <a:ext uri="{909E8E84-426E-40dd-AFC4-6F175D3DCCD1}">
              <a14:hiddenFill xmlns:a14="http://schemas.microsoft.com/office/drawing/2010/main">
                <a:noFill/>
              </a14:hiddenFill>
            </a:ext>
          </a:extLst>
        </p:spPr>
      </p:cxnSp>
      <p:sp>
        <p:nvSpPr>
          <p:cNvPr id="54" name="Arc 53"/>
          <p:cNvSpPr/>
          <p:nvPr/>
        </p:nvSpPr>
        <p:spPr bwMode="auto">
          <a:xfrm>
            <a:off x="5999163" y="1836738"/>
            <a:ext cx="1404937" cy="495300"/>
          </a:xfrm>
          <a:prstGeom prst="arc">
            <a:avLst/>
          </a:prstGeom>
          <a:noFill/>
          <a:ln w="50800" cap="flat" cmpd="sng" algn="ctr">
            <a:solidFill>
              <a:schemeClr val="tx1"/>
            </a:solidFill>
            <a:prstDash val="solid"/>
            <a:round/>
            <a:headEnd type="none" w="med" len="med"/>
            <a:tailEnd type="none" w="med" len="med"/>
          </a:ln>
          <a:effectLst/>
        </p:spPr>
        <p:txBody>
          <a:bodyPr/>
          <a:lstStyle/>
          <a:p>
            <a:pPr eaLnBrk="0" hangingPunct="0">
              <a:defRPr/>
            </a:pPr>
            <a:endParaRPr lang="en-US">
              <a:solidFill>
                <a:srgbClr val="000000"/>
              </a:solidFill>
              <a:ea typeface="ＭＳ Ｐゴシック" charset="-128"/>
              <a:cs typeface="ＭＳ Ｐゴシック" charset="-128"/>
            </a:endParaRPr>
          </a:p>
        </p:txBody>
      </p:sp>
      <p:sp>
        <p:nvSpPr>
          <p:cNvPr id="55" name="Arc 54"/>
          <p:cNvSpPr/>
          <p:nvPr/>
        </p:nvSpPr>
        <p:spPr bwMode="auto">
          <a:xfrm flipV="1">
            <a:off x="5999163" y="2020888"/>
            <a:ext cx="1406525" cy="487362"/>
          </a:xfrm>
          <a:prstGeom prst="arc">
            <a:avLst/>
          </a:prstGeom>
          <a:noFill/>
          <a:ln w="50800" cap="flat" cmpd="sng" algn="ctr">
            <a:solidFill>
              <a:schemeClr val="tx1"/>
            </a:solidFill>
            <a:prstDash val="solid"/>
            <a:round/>
            <a:headEnd type="triangle" w="med" len="med"/>
            <a:tailEnd type="none" w="med" len="med"/>
          </a:ln>
          <a:effectLst/>
        </p:spPr>
        <p:txBody>
          <a:bodyPr/>
          <a:lstStyle/>
          <a:p>
            <a:pPr eaLnBrk="0" hangingPunct="0">
              <a:defRPr/>
            </a:pPr>
            <a:endParaRPr lang="en-US">
              <a:solidFill>
                <a:srgbClr val="000000"/>
              </a:solidFill>
              <a:ea typeface="ＭＳ Ｐゴシック" charset="-128"/>
              <a:cs typeface="ＭＳ Ｐゴシック" charset="-128"/>
            </a:endParaRPr>
          </a:p>
        </p:txBody>
      </p:sp>
      <p:grpSp>
        <p:nvGrpSpPr>
          <p:cNvPr id="12" name="Group 58"/>
          <p:cNvGrpSpPr>
            <a:grpSpLocks/>
          </p:cNvGrpSpPr>
          <p:nvPr/>
        </p:nvGrpSpPr>
        <p:grpSpPr bwMode="auto">
          <a:xfrm>
            <a:off x="2263775" y="1016000"/>
            <a:ext cx="1570038" cy="928688"/>
            <a:chOff x="2264228" y="1016000"/>
            <a:chExt cx="1569660" cy="928914"/>
          </a:xfrm>
        </p:grpSpPr>
        <p:sp>
          <p:nvSpPr>
            <p:cNvPr id="218148" name="TextBox 55"/>
            <p:cNvSpPr txBox="1">
              <a:spLocks noChangeArrowheads="1"/>
            </p:cNvSpPr>
            <p:nvPr/>
          </p:nvSpPr>
          <p:spPr bwMode="auto">
            <a:xfrm>
              <a:off x="2264228" y="1016000"/>
              <a:ext cx="15696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a:solidFill>
                    <a:srgbClr val="FF0000"/>
                  </a:solidFill>
                  <a:cs typeface="MS PGothic" charset="0"/>
                </a:rPr>
                <a:t>Erase Errors</a:t>
              </a:r>
            </a:p>
          </p:txBody>
        </p:sp>
        <p:cxnSp>
          <p:nvCxnSpPr>
            <p:cNvPr id="218149" name="Straight Arrow Connector 57"/>
            <p:cNvCxnSpPr>
              <a:cxnSpLocks noChangeShapeType="1"/>
              <a:stCxn id="218148" idx="2"/>
            </p:cNvCxnSpPr>
            <p:nvPr/>
          </p:nvCxnSpPr>
          <p:spPr bwMode="auto">
            <a:xfrm>
              <a:off x="3049058" y="1385332"/>
              <a:ext cx="100542" cy="559582"/>
            </a:xfrm>
            <a:prstGeom prst="straightConnector1">
              <a:avLst/>
            </a:prstGeom>
            <a:noFill/>
            <a:ln w="28575">
              <a:solidFill>
                <a:srgbClr val="FF0000"/>
              </a:solidFill>
              <a:round/>
              <a:headEnd/>
              <a:tailEnd type="arrow" w="med" len="med"/>
            </a:ln>
            <a:extLst>
              <a:ext uri="{909E8E84-426E-40dd-AFC4-6F175D3DCCD1}">
                <a14:hiddenFill xmlns:a14="http://schemas.microsoft.com/office/drawing/2010/main">
                  <a:noFill/>
                </a14:hiddenFill>
              </a:ext>
            </a:extLst>
          </p:spPr>
        </p:cxnSp>
      </p:grpSp>
      <p:grpSp>
        <p:nvGrpSpPr>
          <p:cNvPr id="13" name="Group 59"/>
          <p:cNvGrpSpPr>
            <a:grpSpLocks/>
          </p:cNvGrpSpPr>
          <p:nvPr/>
        </p:nvGrpSpPr>
        <p:grpSpPr bwMode="auto">
          <a:xfrm>
            <a:off x="5681663" y="1052513"/>
            <a:ext cx="1890712" cy="835025"/>
            <a:chOff x="2264228" y="1016000"/>
            <a:chExt cx="1890261" cy="834571"/>
          </a:xfrm>
        </p:grpSpPr>
        <p:sp>
          <p:nvSpPr>
            <p:cNvPr id="218146" name="TextBox 60"/>
            <p:cNvSpPr txBox="1">
              <a:spLocks noChangeArrowheads="1"/>
            </p:cNvSpPr>
            <p:nvPr/>
          </p:nvSpPr>
          <p:spPr bwMode="auto">
            <a:xfrm>
              <a:off x="2264228" y="1016000"/>
              <a:ext cx="18902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a:solidFill>
                    <a:srgbClr val="FF0000"/>
                  </a:solidFill>
                  <a:cs typeface="MS PGothic" charset="0"/>
                </a:rPr>
                <a:t>Program Errors</a:t>
              </a:r>
            </a:p>
          </p:txBody>
        </p:sp>
        <p:cxnSp>
          <p:nvCxnSpPr>
            <p:cNvPr id="218147" name="Straight Arrow Connector 61"/>
            <p:cNvCxnSpPr>
              <a:cxnSpLocks noChangeShapeType="1"/>
            </p:cNvCxnSpPr>
            <p:nvPr/>
          </p:nvCxnSpPr>
          <p:spPr bwMode="auto">
            <a:xfrm flipH="1">
              <a:off x="2735945" y="1410377"/>
              <a:ext cx="219445" cy="440194"/>
            </a:xfrm>
            <a:prstGeom prst="straightConnector1">
              <a:avLst/>
            </a:prstGeom>
            <a:noFill/>
            <a:ln w="28575">
              <a:solidFill>
                <a:srgbClr val="FF0000"/>
              </a:solidFill>
              <a:round/>
              <a:headEnd/>
              <a:tailEnd type="arrow" w="med" len="med"/>
            </a:ln>
            <a:extLst>
              <a:ext uri="{909E8E84-426E-40dd-AFC4-6F175D3DCCD1}">
                <a14:hiddenFill xmlns:a14="http://schemas.microsoft.com/office/drawing/2010/main">
                  <a:noFill/>
                </a14:hiddenFill>
              </a:ext>
            </a:extLst>
          </p:spPr>
        </p:cxnSp>
      </p:grpSp>
      <p:grpSp>
        <p:nvGrpSpPr>
          <p:cNvPr id="14" name="Group 63"/>
          <p:cNvGrpSpPr>
            <a:grpSpLocks/>
          </p:cNvGrpSpPr>
          <p:nvPr/>
        </p:nvGrpSpPr>
        <p:grpSpPr bwMode="auto">
          <a:xfrm>
            <a:off x="2428875" y="2689225"/>
            <a:ext cx="2006600" cy="812800"/>
            <a:chOff x="2264228" y="1016000"/>
            <a:chExt cx="2005677" cy="812800"/>
          </a:xfrm>
        </p:grpSpPr>
        <p:sp>
          <p:nvSpPr>
            <p:cNvPr id="218144" name="TextBox 64"/>
            <p:cNvSpPr txBox="1">
              <a:spLocks noChangeArrowheads="1"/>
            </p:cNvSpPr>
            <p:nvPr/>
          </p:nvSpPr>
          <p:spPr bwMode="auto">
            <a:xfrm>
              <a:off x="2264228" y="1016000"/>
              <a:ext cx="20056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a:solidFill>
                    <a:srgbClr val="FF0000"/>
                  </a:solidFill>
                  <a:cs typeface="MS PGothic" charset="0"/>
                </a:rPr>
                <a:t>Retention Errors</a:t>
              </a:r>
            </a:p>
          </p:txBody>
        </p:sp>
        <p:cxnSp>
          <p:nvCxnSpPr>
            <p:cNvPr id="218145" name="Straight Arrow Connector 65"/>
            <p:cNvCxnSpPr>
              <a:cxnSpLocks noChangeShapeType="1"/>
              <a:stCxn id="218144" idx="2"/>
            </p:cNvCxnSpPr>
            <p:nvPr/>
          </p:nvCxnSpPr>
          <p:spPr bwMode="auto">
            <a:xfrm>
              <a:off x="3267067" y="1385332"/>
              <a:ext cx="709848" cy="443468"/>
            </a:xfrm>
            <a:prstGeom prst="straightConnector1">
              <a:avLst/>
            </a:prstGeom>
            <a:noFill/>
            <a:ln w="28575">
              <a:solidFill>
                <a:srgbClr val="FF0000"/>
              </a:solidFill>
              <a:round/>
              <a:headEnd/>
              <a:tailEnd type="arrow" w="med" len="med"/>
            </a:ln>
            <a:extLst>
              <a:ext uri="{909E8E84-426E-40dd-AFC4-6F175D3DCCD1}">
                <a14:hiddenFill xmlns:a14="http://schemas.microsoft.com/office/drawing/2010/main">
                  <a:noFill/>
                </a14:hiddenFill>
              </a:ext>
            </a:extLst>
          </p:spPr>
        </p:cxnSp>
      </p:grpSp>
      <p:grpSp>
        <p:nvGrpSpPr>
          <p:cNvPr id="15" name="Group 67"/>
          <p:cNvGrpSpPr>
            <a:grpSpLocks/>
          </p:cNvGrpSpPr>
          <p:nvPr/>
        </p:nvGrpSpPr>
        <p:grpSpPr bwMode="auto">
          <a:xfrm>
            <a:off x="7061200" y="2590800"/>
            <a:ext cx="1504950" cy="820738"/>
            <a:chOff x="2264228" y="1016000"/>
            <a:chExt cx="1505540" cy="820058"/>
          </a:xfrm>
        </p:grpSpPr>
        <p:sp>
          <p:nvSpPr>
            <p:cNvPr id="218142" name="TextBox 68"/>
            <p:cNvSpPr txBox="1">
              <a:spLocks noChangeArrowheads="1"/>
            </p:cNvSpPr>
            <p:nvPr/>
          </p:nvSpPr>
          <p:spPr bwMode="auto">
            <a:xfrm>
              <a:off x="2264228" y="1016000"/>
              <a:ext cx="15055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a:solidFill>
                    <a:srgbClr val="FF0000"/>
                  </a:solidFill>
                  <a:cs typeface="MS PGothic" charset="0"/>
                </a:rPr>
                <a:t>Read Errors</a:t>
              </a:r>
            </a:p>
          </p:txBody>
        </p:sp>
        <p:cxnSp>
          <p:nvCxnSpPr>
            <p:cNvPr id="218143" name="Straight Arrow Connector 69"/>
            <p:cNvCxnSpPr>
              <a:cxnSpLocks noChangeShapeType="1"/>
              <a:stCxn id="218142" idx="2"/>
            </p:cNvCxnSpPr>
            <p:nvPr/>
          </p:nvCxnSpPr>
          <p:spPr bwMode="auto">
            <a:xfrm flipH="1">
              <a:off x="2677890" y="1385332"/>
              <a:ext cx="339108" cy="450726"/>
            </a:xfrm>
            <a:prstGeom prst="straightConnector1">
              <a:avLst/>
            </a:prstGeom>
            <a:noFill/>
            <a:ln w="28575">
              <a:solidFill>
                <a:srgbClr val="FF0000"/>
              </a:solidFill>
              <a:round/>
              <a:headEnd/>
              <a:tailEnd type="arrow" w="med" len="med"/>
            </a:ln>
            <a:extLst>
              <a:ext uri="{909E8E84-426E-40dd-AFC4-6F175D3DCCD1}">
                <a14:hiddenFill xmlns:a14="http://schemas.microsoft.com/office/drawing/2010/main">
                  <a:noFill/>
                </a14:hiddenFill>
              </a:ext>
            </a:extLst>
          </p:spPr>
        </p:cxnSp>
      </p:grpSp>
      <p:grpSp>
        <p:nvGrpSpPr>
          <p:cNvPr id="16" name="Group 72"/>
          <p:cNvGrpSpPr>
            <a:grpSpLocks/>
          </p:cNvGrpSpPr>
          <p:nvPr/>
        </p:nvGrpSpPr>
        <p:grpSpPr bwMode="auto">
          <a:xfrm>
            <a:off x="7069138" y="4179888"/>
            <a:ext cx="1504950" cy="820737"/>
            <a:chOff x="2264228" y="1016000"/>
            <a:chExt cx="1505540" cy="820058"/>
          </a:xfrm>
        </p:grpSpPr>
        <p:sp>
          <p:nvSpPr>
            <p:cNvPr id="218140" name="TextBox 73"/>
            <p:cNvSpPr txBox="1">
              <a:spLocks noChangeArrowheads="1"/>
            </p:cNvSpPr>
            <p:nvPr/>
          </p:nvSpPr>
          <p:spPr bwMode="auto">
            <a:xfrm>
              <a:off x="2264228" y="1016000"/>
              <a:ext cx="15055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a:solidFill>
                    <a:srgbClr val="FF0000"/>
                  </a:solidFill>
                  <a:cs typeface="MS PGothic" charset="0"/>
                </a:rPr>
                <a:t>Read Errors</a:t>
              </a:r>
            </a:p>
          </p:txBody>
        </p:sp>
        <p:cxnSp>
          <p:nvCxnSpPr>
            <p:cNvPr id="218141" name="Straight Arrow Connector 74"/>
            <p:cNvCxnSpPr>
              <a:cxnSpLocks noChangeShapeType="1"/>
              <a:stCxn id="218140" idx="2"/>
            </p:cNvCxnSpPr>
            <p:nvPr/>
          </p:nvCxnSpPr>
          <p:spPr bwMode="auto">
            <a:xfrm flipH="1">
              <a:off x="2677890" y="1385332"/>
              <a:ext cx="339108" cy="450726"/>
            </a:xfrm>
            <a:prstGeom prst="straightConnector1">
              <a:avLst/>
            </a:prstGeom>
            <a:noFill/>
            <a:ln w="28575">
              <a:solidFill>
                <a:srgbClr val="FF0000"/>
              </a:solidFill>
              <a:round/>
              <a:headEnd/>
              <a:tailEnd type="arrow" w="med" len="med"/>
            </a:ln>
            <a:extLst>
              <a:ext uri="{909E8E84-426E-40dd-AFC4-6F175D3DCCD1}">
                <a14:hiddenFill xmlns:a14="http://schemas.microsoft.com/office/drawing/2010/main">
                  <a:noFill/>
                </a14:hiddenFill>
              </a:ext>
            </a:extLst>
          </p:spPr>
        </p:cxnSp>
      </p:grpSp>
      <p:grpSp>
        <p:nvGrpSpPr>
          <p:cNvPr id="17" name="Group 75"/>
          <p:cNvGrpSpPr>
            <a:grpSpLocks/>
          </p:cNvGrpSpPr>
          <p:nvPr/>
        </p:nvGrpSpPr>
        <p:grpSpPr bwMode="auto">
          <a:xfrm>
            <a:off x="2503488" y="4071938"/>
            <a:ext cx="2006600" cy="812800"/>
            <a:chOff x="2264228" y="1016000"/>
            <a:chExt cx="2005677" cy="812800"/>
          </a:xfrm>
        </p:grpSpPr>
        <p:sp>
          <p:nvSpPr>
            <p:cNvPr id="218138" name="TextBox 76"/>
            <p:cNvSpPr txBox="1">
              <a:spLocks noChangeArrowheads="1"/>
            </p:cNvSpPr>
            <p:nvPr/>
          </p:nvSpPr>
          <p:spPr bwMode="auto">
            <a:xfrm>
              <a:off x="2264228" y="1016000"/>
              <a:ext cx="20056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b="1">
                  <a:solidFill>
                    <a:srgbClr val="FF0000"/>
                  </a:solidFill>
                  <a:cs typeface="MS PGothic" charset="0"/>
                </a:rPr>
                <a:t>Retention Errors</a:t>
              </a:r>
            </a:p>
          </p:txBody>
        </p:sp>
        <p:cxnSp>
          <p:nvCxnSpPr>
            <p:cNvPr id="218139" name="Straight Arrow Connector 77"/>
            <p:cNvCxnSpPr>
              <a:cxnSpLocks noChangeShapeType="1"/>
              <a:stCxn id="218138" idx="2"/>
            </p:cNvCxnSpPr>
            <p:nvPr/>
          </p:nvCxnSpPr>
          <p:spPr bwMode="auto">
            <a:xfrm>
              <a:off x="3267067" y="1385332"/>
              <a:ext cx="709848" cy="443468"/>
            </a:xfrm>
            <a:prstGeom prst="straightConnector1">
              <a:avLst/>
            </a:prstGeom>
            <a:noFill/>
            <a:ln w="28575">
              <a:solidFill>
                <a:srgbClr val="FF0000"/>
              </a:solidFill>
              <a:round/>
              <a:headEnd/>
              <a:tailEnd type="arrow" w="med" len="med"/>
            </a:ln>
            <a:extLst>
              <a:ext uri="{909E8E84-426E-40dd-AFC4-6F175D3DCCD1}">
                <a14:hiddenFill xmlns:a14="http://schemas.microsoft.com/office/drawing/2010/main">
                  <a:noFill/>
                </a14:hiddenFill>
              </a:ext>
            </a:extLst>
          </p:spPr>
        </p:cxnSp>
      </p:grpSp>
      <p:sp>
        <p:nvSpPr>
          <p:cNvPr id="218136"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F89F445-D145-0142-A29B-A4F5F4155BA7}" type="slidenum">
              <a:rPr lang="en-US" sz="1600">
                <a:solidFill>
                  <a:srgbClr val="000000"/>
                </a:solidFill>
                <a:latin typeface="Garamond" charset="0"/>
              </a:rPr>
              <a:pPr eaLnBrk="1" hangingPunct="1"/>
              <a:t>51</a:t>
            </a:fld>
            <a:endParaRPr lang="en-US" sz="1600">
              <a:solidFill>
                <a:srgbClr val="000000"/>
              </a:solidFill>
              <a:latin typeface="Garamond" charset="0"/>
            </a:endParaRPr>
          </a:p>
        </p:txBody>
      </p:sp>
      <p:pic>
        <p:nvPicPr>
          <p:cNvPr id="218137" name="Picture 6" descr="FMS_logo_lightbluematte_3C5CAE.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8676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708651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ox(in)">
                                      <p:cBhvr>
                                        <p:cTn id="7" dur="500"/>
                                        <p:tgtEl>
                                          <p:spTgt spid="1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ox(in)">
                                      <p:cBhvr>
                                        <p:cTn id="12" dur="500"/>
                                        <p:tgtEl>
                                          <p:spTgt spid="1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box(in)">
                                      <p:cBhvr>
                                        <p:cTn id="17" dur="500"/>
                                        <p:tgtEl>
                                          <p:spTgt spid="1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box(in)">
                                      <p:cBhvr>
                                        <p:cTn id="22" dur="500"/>
                                        <p:tgtEl>
                                          <p:spTgt spid="1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box(in)">
                                      <p:cBhvr>
                                        <p:cTn id="27" dur="500"/>
                                        <p:tgtEl>
                                          <p:spTgt spid="17"/>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16" fill="hold"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box(in)">
                                      <p:cBhvr>
                                        <p:cTn id="3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Title 1"/>
          <p:cNvSpPr>
            <a:spLocks noGrp="1"/>
          </p:cNvSpPr>
          <p:nvPr>
            <p:ph type="title"/>
          </p:nvPr>
        </p:nvSpPr>
        <p:spPr/>
        <p:txBody>
          <a:bodyPr/>
          <a:lstStyle/>
          <a:p>
            <a:r>
              <a:rPr lang="en-US">
                <a:latin typeface="Garamond" charset="0"/>
              </a:rPr>
              <a:t>Methodology: Error and ECC Analysis</a:t>
            </a:r>
          </a:p>
        </p:txBody>
      </p:sp>
      <p:sp>
        <p:nvSpPr>
          <p:cNvPr id="3" name="Content Placeholder 2"/>
          <p:cNvSpPr>
            <a:spLocks noGrp="1"/>
          </p:cNvSpPr>
          <p:nvPr>
            <p:ph idx="1"/>
          </p:nvPr>
        </p:nvSpPr>
        <p:spPr>
          <a:xfrm>
            <a:off x="228600" y="1092200"/>
            <a:ext cx="8915400" cy="5092700"/>
          </a:xfrm>
        </p:spPr>
        <p:txBody>
          <a:bodyPr/>
          <a:lstStyle/>
          <a:p>
            <a:pPr>
              <a:buFont typeface="Wingdings" pitchFamily="2" charset="2"/>
              <a:buChar char="n"/>
              <a:defRPr/>
            </a:pPr>
            <a:r>
              <a:rPr lang="en-US" dirty="0" smtClean="0">
                <a:solidFill>
                  <a:srgbClr val="FF0000"/>
                </a:solidFill>
                <a:ea typeface="+mn-ea"/>
                <a:cs typeface="+mn-cs"/>
              </a:rPr>
              <a:t>Characterized errors and error rates </a:t>
            </a:r>
            <a:r>
              <a:rPr lang="en-US" dirty="0" smtClean="0">
                <a:ea typeface="+mn-ea"/>
                <a:cs typeface="+mn-cs"/>
              </a:rPr>
              <a:t>of 3x and 2y-nm MLC NAND flash using an experimental FPGA-based platform</a:t>
            </a:r>
          </a:p>
          <a:p>
            <a:pPr lvl="1">
              <a:buFont typeface="Wingdings" pitchFamily="2" charset="2"/>
              <a:buChar char="q"/>
              <a:defRPr/>
            </a:pPr>
            <a:r>
              <a:rPr lang="en-US" sz="1600" b="1" dirty="0">
                <a:solidFill>
                  <a:schemeClr val="tx2"/>
                </a:solidFill>
              </a:rPr>
              <a:t>[</a:t>
            </a:r>
            <a:r>
              <a:rPr lang="en-US" sz="1600" b="1" dirty="0" err="1">
                <a:solidFill>
                  <a:schemeClr val="tx2"/>
                </a:solidFill>
              </a:rPr>
              <a:t>Cai</a:t>
            </a:r>
            <a:r>
              <a:rPr lang="en-US" sz="1600" b="1" dirty="0">
                <a:solidFill>
                  <a:schemeClr val="tx2"/>
                </a:solidFill>
              </a:rPr>
              <a:t>+, </a:t>
            </a:r>
            <a:r>
              <a:rPr lang="en-US" sz="1600" b="1" dirty="0" smtClean="0">
                <a:solidFill>
                  <a:schemeClr val="tx2"/>
                </a:solidFill>
              </a:rPr>
              <a:t>DATE’12</a:t>
            </a:r>
            <a:r>
              <a:rPr lang="en-US" sz="1600" b="1" dirty="0">
                <a:solidFill>
                  <a:schemeClr val="tx2"/>
                </a:solidFill>
              </a:rPr>
              <a:t>, </a:t>
            </a:r>
            <a:r>
              <a:rPr lang="en-US" sz="1600" b="1" dirty="0" smtClean="0">
                <a:solidFill>
                  <a:schemeClr val="tx2"/>
                </a:solidFill>
              </a:rPr>
              <a:t>ICCD’12</a:t>
            </a:r>
            <a:r>
              <a:rPr lang="en-US" sz="1600" b="1" dirty="0">
                <a:solidFill>
                  <a:schemeClr val="tx2"/>
                </a:solidFill>
              </a:rPr>
              <a:t>, </a:t>
            </a:r>
            <a:r>
              <a:rPr lang="en-US" sz="1600" b="1" dirty="0" smtClean="0">
                <a:solidFill>
                  <a:schemeClr val="tx2"/>
                </a:solidFill>
              </a:rPr>
              <a:t>DATE’13</a:t>
            </a:r>
            <a:r>
              <a:rPr lang="en-US" sz="1600" b="1" dirty="0">
                <a:solidFill>
                  <a:schemeClr val="tx2"/>
                </a:solidFill>
              </a:rPr>
              <a:t>, </a:t>
            </a:r>
            <a:r>
              <a:rPr lang="en-US" sz="1600" b="1" dirty="0" smtClean="0">
                <a:solidFill>
                  <a:schemeClr val="tx2"/>
                </a:solidFill>
              </a:rPr>
              <a:t>ITJ’13</a:t>
            </a:r>
            <a:r>
              <a:rPr lang="en-US" sz="1600" b="1" dirty="0">
                <a:solidFill>
                  <a:schemeClr val="tx2"/>
                </a:solidFill>
              </a:rPr>
              <a:t>, </a:t>
            </a:r>
            <a:r>
              <a:rPr lang="en-US" sz="1600" b="1" dirty="0" smtClean="0">
                <a:solidFill>
                  <a:schemeClr val="tx2"/>
                </a:solidFill>
              </a:rPr>
              <a:t>ICCD’13</a:t>
            </a:r>
            <a:r>
              <a:rPr lang="en-US" sz="1600" b="1" dirty="0">
                <a:solidFill>
                  <a:schemeClr val="tx2"/>
                </a:solidFill>
              </a:rPr>
              <a:t>, </a:t>
            </a:r>
            <a:r>
              <a:rPr lang="en-US" sz="1600" b="1" dirty="0" smtClean="0">
                <a:solidFill>
                  <a:schemeClr val="tx2"/>
                </a:solidFill>
              </a:rPr>
              <a:t>SIGMETRICS’14</a:t>
            </a:r>
            <a:r>
              <a:rPr lang="en-US" sz="1600" b="1" dirty="0">
                <a:solidFill>
                  <a:schemeClr val="tx2"/>
                </a:solidFill>
              </a:rPr>
              <a:t>]</a:t>
            </a:r>
            <a:endParaRPr lang="en-US" sz="1600" b="1" dirty="0"/>
          </a:p>
          <a:p>
            <a:pPr>
              <a:buFont typeface="Wingdings" pitchFamily="2" charset="2"/>
              <a:buChar char="n"/>
              <a:defRPr/>
            </a:pPr>
            <a:endParaRPr lang="en-US" sz="1000" dirty="0" smtClean="0">
              <a:ea typeface="+mn-ea"/>
              <a:cs typeface="+mn-cs"/>
            </a:endParaRPr>
          </a:p>
          <a:p>
            <a:pPr>
              <a:buFont typeface="Wingdings" pitchFamily="2" charset="2"/>
              <a:buChar char="n"/>
              <a:defRPr/>
            </a:pPr>
            <a:endParaRPr lang="en-US" dirty="0" smtClean="0">
              <a:solidFill>
                <a:srgbClr val="FF0000"/>
              </a:solidFill>
              <a:ea typeface="+mn-ea"/>
              <a:cs typeface="+mn-cs"/>
            </a:endParaRPr>
          </a:p>
          <a:p>
            <a:pPr>
              <a:buFont typeface="Wingdings" pitchFamily="2" charset="2"/>
              <a:buChar char="n"/>
              <a:defRPr/>
            </a:pPr>
            <a:r>
              <a:rPr lang="en-US" dirty="0" smtClean="0">
                <a:solidFill>
                  <a:srgbClr val="FF0000"/>
                </a:solidFill>
                <a:ea typeface="+mn-ea"/>
                <a:cs typeface="+mn-cs"/>
              </a:rPr>
              <a:t>Quantified Raw Bit Error Rate (RBER) at a given P/E cycle</a:t>
            </a:r>
          </a:p>
          <a:p>
            <a:pPr lvl="1">
              <a:buFont typeface="Wingdings" pitchFamily="2" charset="2"/>
              <a:buChar char="q"/>
              <a:defRPr/>
            </a:pPr>
            <a:r>
              <a:rPr lang="en-US" sz="2000" dirty="0" smtClean="0"/>
              <a:t>Raw Bit Error Rate: Fraction of erroneous bits without any correction</a:t>
            </a:r>
          </a:p>
          <a:p>
            <a:pPr lvl="1">
              <a:buFont typeface="Wingdings" pitchFamily="2" charset="2"/>
              <a:buChar char="q"/>
              <a:defRPr/>
            </a:pPr>
            <a:endParaRPr lang="en-US" sz="1000" dirty="0" smtClean="0"/>
          </a:p>
          <a:p>
            <a:pPr>
              <a:buFont typeface="Wingdings" pitchFamily="2" charset="2"/>
              <a:buChar char="n"/>
              <a:defRPr/>
            </a:pPr>
            <a:endParaRPr lang="en-US" dirty="0">
              <a:solidFill>
                <a:srgbClr val="FF0000"/>
              </a:solidFill>
              <a:ea typeface="+mn-ea"/>
              <a:cs typeface="+mn-cs"/>
            </a:endParaRPr>
          </a:p>
          <a:p>
            <a:pPr>
              <a:buFont typeface="Wingdings" pitchFamily="2" charset="2"/>
              <a:buChar char="n"/>
              <a:defRPr/>
            </a:pPr>
            <a:r>
              <a:rPr lang="en-US" dirty="0" smtClean="0">
                <a:solidFill>
                  <a:srgbClr val="FF0000"/>
                </a:solidFill>
                <a:ea typeface="+mn-ea"/>
                <a:cs typeface="+mn-cs"/>
              </a:rPr>
              <a:t>Quantified error correction capability </a:t>
            </a:r>
            <a:r>
              <a:rPr lang="en-US" dirty="0" smtClean="0">
                <a:ea typeface="+mn-ea"/>
                <a:cs typeface="+mn-cs"/>
              </a:rPr>
              <a:t>(and area and power consumption) of various BCH-code implementations</a:t>
            </a:r>
          </a:p>
          <a:p>
            <a:pPr lvl="1">
              <a:buFont typeface="Wingdings" pitchFamily="2" charset="2"/>
              <a:buChar char="q"/>
              <a:defRPr/>
            </a:pPr>
            <a:r>
              <a:rPr lang="en-US" sz="2000" dirty="0" smtClean="0"/>
              <a:t>Identified how much RBER each code can tolerate </a:t>
            </a:r>
          </a:p>
          <a:p>
            <a:pPr marL="344487" lvl="1" indent="0">
              <a:buFont typeface="Wingdings" charset="0"/>
              <a:buNone/>
              <a:defRPr/>
            </a:pPr>
            <a:r>
              <a:rPr lang="en-US" dirty="0" smtClean="0">
                <a:sym typeface="Wingdings"/>
              </a:rPr>
              <a:t>    </a:t>
            </a:r>
            <a:r>
              <a:rPr lang="en-US" sz="2000" dirty="0" smtClean="0">
                <a:sym typeface="Wingdings"/>
              </a:rPr>
              <a:t> how many P/E cycles (flash lifetime) each code can sustain </a:t>
            </a:r>
          </a:p>
          <a:p>
            <a:pPr>
              <a:buFont typeface="Wingdings" pitchFamily="2" charset="2"/>
              <a:buChar char="n"/>
              <a:defRPr/>
            </a:pPr>
            <a:endParaRPr lang="en-US" dirty="0">
              <a:ea typeface="+mn-ea"/>
              <a:cs typeface="+mn-cs"/>
            </a:endParaRPr>
          </a:p>
          <a:p>
            <a:pPr>
              <a:buFont typeface="Wingdings" pitchFamily="2" charset="2"/>
              <a:buChar char="n"/>
              <a:defRPr/>
            </a:pPr>
            <a:endParaRPr lang="en-US" dirty="0" smtClean="0">
              <a:ea typeface="+mn-ea"/>
              <a:cs typeface="+mn-cs"/>
            </a:endParaRPr>
          </a:p>
          <a:p>
            <a:pPr>
              <a:buFont typeface="Wingdings" pitchFamily="2" charset="2"/>
              <a:buChar char="n"/>
              <a:defRPr/>
            </a:pPr>
            <a:endParaRPr lang="en-US" dirty="0">
              <a:ea typeface="+mn-ea"/>
              <a:cs typeface="+mn-cs"/>
            </a:endParaRPr>
          </a:p>
          <a:p>
            <a:pPr>
              <a:buFont typeface="Wingdings" pitchFamily="2" charset="2"/>
              <a:buChar char="n"/>
              <a:defRPr/>
            </a:pPr>
            <a:endParaRPr lang="en-US" dirty="0" smtClean="0">
              <a:ea typeface="+mn-ea"/>
              <a:cs typeface="+mn-cs"/>
            </a:endParaRPr>
          </a:p>
          <a:p>
            <a:pPr lvl="1">
              <a:buFont typeface="Wingdings" pitchFamily="2" charset="2"/>
              <a:buChar char="q"/>
              <a:defRPr/>
            </a:pPr>
            <a:endParaRPr lang="en-US" dirty="0"/>
          </a:p>
          <a:p>
            <a:pPr>
              <a:buFont typeface="Wingdings" pitchFamily="2" charset="2"/>
              <a:buChar char="n"/>
              <a:defRPr/>
            </a:pPr>
            <a:endParaRPr lang="en-US" dirty="0">
              <a:ea typeface="+mn-ea"/>
              <a:cs typeface="+mn-cs"/>
            </a:endParaRPr>
          </a:p>
        </p:txBody>
      </p:sp>
      <p:sp>
        <p:nvSpPr>
          <p:cNvPr id="22016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0A30784-C258-D943-BA20-2E52FD6AADC5}" type="slidenum">
              <a:rPr lang="en-US" sz="1600">
                <a:latin typeface="Garamond" charset="0"/>
              </a:rPr>
              <a:pPr eaLnBrk="1" hangingPunct="1"/>
              <a:t>52</a:t>
            </a:fld>
            <a:endParaRPr lang="en-US" sz="1600">
              <a:latin typeface="Garamond" charset="0"/>
            </a:endParaRPr>
          </a:p>
        </p:txBody>
      </p:sp>
      <p:sp>
        <p:nvSpPr>
          <p:cNvPr id="5" name="Rectangle 4"/>
          <p:cNvSpPr>
            <a:spLocks noChangeArrowheads="1"/>
          </p:cNvSpPr>
          <p:nvPr/>
        </p:nvSpPr>
        <p:spPr bwMode="auto">
          <a:xfrm>
            <a:off x="220663" y="1109663"/>
            <a:ext cx="8669337" cy="782637"/>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a:solidFill>
                <a:schemeClr val="lt1"/>
              </a:solidFill>
              <a:latin typeface="+mn-lt"/>
              <a:ea typeface="+mn-ea"/>
              <a:cs typeface="+mn-cs"/>
            </a:endParaRPr>
          </a:p>
        </p:txBody>
      </p:sp>
      <p:sp>
        <p:nvSpPr>
          <p:cNvPr id="6" name="Rectangle 5"/>
          <p:cNvSpPr>
            <a:spLocks noChangeArrowheads="1"/>
          </p:cNvSpPr>
          <p:nvPr/>
        </p:nvSpPr>
        <p:spPr bwMode="auto">
          <a:xfrm>
            <a:off x="220663" y="2743200"/>
            <a:ext cx="8669337" cy="533400"/>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a:solidFill>
                <a:schemeClr val="lt1"/>
              </a:solidFill>
              <a:latin typeface="+mn-lt"/>
              <a:ea typeface="+mn-ea"/>
              <a:cs typeface="+mn-cs"/>
            </a:endParaRPr>
          </a:p>
        </p:txBody>
      </p:sp>
    </p:spTree>
    <p:extLst>
      <p:ext uri="{BB962C8B-B14F-4D97-AF65-F5344CB8AC3E}">
        <p14:creationId xmlns:p14="http://schemas.microsoft.com/office/powerpoint/2010/main" val="230272439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Title 1"/>
          <p:cNvSpPr>
            <a:spLocks noGrp="1"/>
          </p:cNvSpPr>
          <p:nvPr>
            <p:ph type="title"/>
          </p:nvPr>
        </p:nvSpPr>
        <p:spPr/>
        <p:txBody>
          <a:bodyPr/>
          <a:lstStyle/>
          <a:p>
            <a:r>
              <a:rPr lang="en-US">
                <a:latin typeface="Garamond" charset="0"/>
              </a:rPr>
              <a:t>NAND Flash Error Types</a:t>
            </a:r>
          </a:p>
        </p:txBody>
      </p:sp>
      <p:sp>
        <p:nvSpPr>
          <p:cNvPr id="3" name="Content Placeholder 2"/>
          <p:cNvSpPr>
            <a:spLocks noGrp="1"/>
          </p:cNvSpPr>
          <p:nvPr>
            <p:ph idx="1"/>
          </p:nvPr>
        </p:nvSpPr>
        <p:spPr>
          <a:xfrm>
            <a:off x="228600" y="1206500"/>
            <a:ext cx="8610600" cy="5041900"/>
          </a:xfrm>
        </p:spPr>
        <p:txBody>
          <a:bodyPr/>
          <a:lstStyle/>
          <a:p>
            <a:r>
              <a:rPr lang="en-US">
                <a:latin typeface="Tahoma" charset="0"/>
              </a:rPr>
              <a:t>Four types of errors [Cai+, DATE 2012]</a:t>
            </a:r>
          </a:p>
          <a:p>
            <a:endParaRPr lang="en-US">
              <a:latin typeface="Tahoma" charset="0"/>
            </a:endParaRPr>
          </a:p>
          <a:p>
            <a:r>
              <a:rPr lang="en-US">
                <a:latin typeface="Tahoma" charset="0"/>
              </a:rPr>
              <a:t>Caused by </a:t>
            </a:r>
            <a:r>
              <a:rPr lang="en-US">
                <a:solidFill>
                  <a:srgbClr val="FF0000"/>
                </a:solidFill>
                <a:latin typeface="Tahoma" charset="0"/>
              </a:rPr>
              <a:t>common flash operations</a:t>
            </a:r>
          </a:p>
          <a:p>
            <a:pPr lvl="1"/>
            <a:r>
              <a:rPr lang="en-US">
                <a:solidFill>
                  <a:srgbClr val="0000FF"/>
                </a:solidFill>
                <a:latin typeface="Tahoma" charset="0"/>
              </a:rPr>
              <a:t>Read</a:t>
            </a:r>
            <a:r>
              <a:rPr lang="en-US">
                <a:latin typeface="Tahoma" charset="0"/>
              </a:rPr>
              <a:t> errors</a:t>
            </a:r>
          </a:p>
          <a:p>
            <a:pPr lvl="1"/>
            <a:r>
              <a:rPr lang="en-US">
                <a:solidFill>
                  <a:srgbClr val="0000FF"/>
                </a:solidFill>
                <a:latin typeface="Tahoma" charset="0"/>
              </a:rPr>
              <a:t>Erase</a:t>
            </a:r>
            <a:r>
              <a:rPr lang="en-US">
                <a:latin typeface="Tahoma" charset="0"/>
              </a:rPr>
              <a:t> errors</a:t>
            </a:r>
          </a:p>
          <a:p>
            <a:pPr lvl="1"/>
            <a:r>
              <a:rPr lang="en-US">
                <a:solidFill>
                  <a:srgbClr val="0000FF"/>
                </a:solidFill>
                <a:latin typeface="Tahoma" charset="0"/>
              </a:rPr>
              <a:t>Program</a:t>
            </a:r>
            <a:r>
              <a:rPr lang="en-US">
                <a:latin typeface="Tahoma" charset="0"/>
              </a:rPr>
              <a:t> (interference) errors</a:t>
            </a:r>
          </a:p>
          <a:p>
            <a:pPr lvl="1"/>
            <a:endParaRPr lang="en-US">
              <a:latin typeface="Tahoma" charset="0"/>
            </a:endParaRPr>
          </a:p>
          <a:p>
            <a:r>
              <a:rPr lang="en-US">
                <a:latin typeface="Tahoma" charset="0"/>
              </a:rPr>
              <a:t>Caused by flash </a:t>
            </a:r>
            <a:r>
              <a:rPr lang="en-US">
                <a:solidFill>
                  <a:srgbClr val="FF0000"/>
                </a:solidFill>
                <a:latin typeface="Tahoma" charset="0"/>
              </a:rPr>
              <a:t>cell losing charge over time</a:t>
            </a:r>
          </a:p>
          <a:p>
            <a:pPr lvl="1"/>
            <a:r>
              <a:rPr lang="en-US">
                <a:solidFill>
                  <a:srgbClr val="0000FF"/>
                </a:solidFill>
                <a:latin typeface="Tahoma" charset="0"/>
              </a:rPr>
              <a:t>Retention</a:t>
            </a:r>
            <a:r>
              <a:rPr lang="en-US">
                <a:latin typeface="Tahoma" charset="0"/>
              </a:rPr>
              <a:t> errors</a:t>
            </a:r>
          </a:p>
          <a:p>
            <a:pPr lvl="2"/>
            <a:r>
              <a:rPr lang="en-US">
                <a:latin typeface="Tahoma" charset="0"/>
              </a:rPr>
              <a:t>Whether an error happens depends on required retention time</a:t>
            </a:r>
          </a:p>
          <a:p>
            <a:pPr lvl="2"/>
            <a:r>
              <a:rPr lang="en-US">
                <a:latin typeface="Tahoma" charset="0"/>
              </a:rPr>
              <a:t>Especially problematic in MLC flash because threshold voltage window to determine stored value is smaller</a:t>
            </a:r>
          </a:p>
          <a:p>
            <a:pPr lvl="2"/>
            <a:endParaRPr lang="en-US">
              <a:latin typeface="Tahoma" charset="0"/>
            </a:endParaRPr>
          </a:p>
        </p:txBody>
      </p:sp>
      <p:sp>
        <p:nvSpPr>
          <p:cNvPr id="22118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F11EBAE-8EF2-2C41-8609-8DC2CFFBA5BE}" type="slidenum">
              <a:rPr lang="en-US" sz="1600">
                <a:latin typeface="Garamond" charset="0"/>
              </a:rPr>
              <a:pPr eaLnBrk="1" hangingPunct="1"/>
              <a:t>53</a:t>
            </a:fld>
            <a:endParaRPr lang="en-US" sz="1600">
              <a:latin typeface="Garamond" charset="0"/>
            </a:endParaRPr>
          </a:p>
        </p:txBody>
      </p:sp>
      <p:pic>
        <p:nvPicPr>
          <p:cNvPr id="221188" name="Picture 6" descr="FMS_logo_lightbluematte_3C5CAE.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09643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4257" name="Group 7"/>
          <p:cNvGrpSpPr>
            <a:grpSpLocks/>
          </p:cNvGrpSpPr>
          <p:nvPr/>
        </p:nvGrpSpPr>
        <p:grpSpPr bwMode="auto">
          <a:xfrm>
            <a:off x="63500" y="815975"/>
            <a:ext cx="9144000" cy="4351338"/>
            <a:chOff x="0" y="906463"/>
            <a:chExt cx="9144000" cy="4351337"/>
          </a:xfrm>
        </p:grpSpPr>
        <p:pic>
          <p:nvPicPr>
            <p:cNvPr id="224265" name="Picture 24" descr="all_errors.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06463"/>
              <a:ext cx="9144000" cy="435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4266" name="Oval 15"/>
            <p:cNvSpPr>
              <a:spLocks noChangeArrowheads="1"/>
            </p:cNvSpPr>
            <p:nvPr/>
          </p:nvSpPr>
          <p:spPr bwMode="auto">
            <a:xfrm>
              <a:off x="7099300" y="1435100"/>
              <a:ext cx="469900" cy="1284288"/>
            </a:xfrm>
            <a:prstGeom prst="ellipse">
              <a:avLst/>
            </a:prstGeom>
            <a:noFill/>
            <a:ln w="28575">
              <a:solidFill>
                <a:schemeClr val="tx1"/>
              </a:solidFill>
              <a:prstDash val="dash"/>
              <a:round/>
              <a:headEnd/>
              <a:tailEnd/>
            </a:ln>
            <a:extLst>
              <a:ext uri="{909E8E84-426E-40dd-AFC4-6F175D3DCCD1}">
                <a14:hiddenFill xmlns:a14="http://schemas.microsoft.com/office/drawing/2010/main">
                  <a:solidFill>
                    <a:srgbClr val="FFFFFF"/>
                  </a:solidFill>
                </a14:hiddenFill>
              </a:ext>
            </a:extLst>
          </p:spPr>
          <p:txBody>
            <a:bodyPr/>
            <a:lstStyle/>
            <a:p>
              <a:pPr eaLnBrk="0" hangingPunct="0"/>
              <a:endParaRPr lang="en-US"/>
            </a:p>
          </p:txBody>
        </p:sp>
        <p:sp>
          <p:nvSpPr>
            <p:cNvPr id="224267" name="TextBox 16"/>
            <p:cNvSpPr txBox="1">
              <a:spLocks noChangeArrowheads="1"/>
            </p:cNvSpPr>
            <p:nvPr/>
          </p:nvSpPr>
          <p:spPr bwMode="auto">
            <a:xfrm>
              <a:off x="5118100" y="1104900"/>
              <a:ext cx="17494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retention errors</a:t>
              </a:r>
            </a:p>
          </p:txBody>
        </p:sp>
        <p:cxnSp>
          <p:nvCxnSpPr>
            <p:cNvPr id="224268" name="Straight Arrow Connector 22"/>
            <p:cNvCxnSpPr>
              <a:cxnSpLocks noChangeShapeType="1"/>
            </p:cNvCxnSpPr>
            <p:nvPr/>
          </p:nvCxnSpPr>
          <p:spPr bwMode="auto">
            <a:xfrm>
              <a:off x="6223000" y="1423988"/>
              <a:ext cx="876300" cy="469900"/>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grpSp>
      <p:sp>
        <p:nvSpPr>
          <p:cNvPr id="20483" name="Content Placeholder 14"/>
          <p:cNvSpPr>
            <a:spLocks noGrp="1"/>
          </p:cNvSpPr>
          <p:nvPr>
            <p:ph idx="1"/>
          </p:nvPr>
        </p:nvSpPr>
        <p:spPr>
          <a:xfrm>
            <a:off x="117475" y="4962525"/>
            <a:ext cx="8850313" cy="1344613"/>
          </a:xfrm>
        </p:spPr>
        <p:txBody>
          <a:bodyPr/>
          <a:lstStyle/>
          <a:p>
            <a:r>
              <a:rPr lang="en-US">
                <a:solidFill>
                  <a:srgbClr val="0000FF"/>
                </a:solidFill>
                <a:latin typeface="Tahoma" charset="0"/>
              </a:rPr>
              <a:t>Raw bit error rate increases exponentially with P/E cycles</a:t>
            </a:r>
          </a:p>
          <a:p>
            <a:r>
              <a:rPr lang="en-US">
                <a:solidFill>
                  <a:srgbClr val="0000FF"/>
                </a:solidFill>
                <a:latin typeface="Tahoma" charset="0"/>
              </a:rPr>
              <a:t>Retention errors are dominant </a:t>
            </a:r>
            <a:r>
              <a:rPr lang="en-US">
                <a:latin typeface="Tahoma" charset="0"/>
              </a:rPr>
              <a:t>(&gt;99% for 1-year ret. time)</a:t>
            </a:r>
          </a:p>
          <a:p>
            <a:r>
              <a:rPr lang="en-US">
                <a:solidFill>
                  <a:srgbClr val="0000FF"/>
                </a:solidFill>
                <a:latin typeface="Tahoma" charset="0"/>
              </a:rPr>
              <a:t>Retention errors increase with retention time requirement</a:t>
            </a:r>
          </a:p>
          <a:p>
            <a:endParaRPr lang="en-US">
              <a:latin typeface="Tahoma" charset="0"/>
            </a:endParaRPr>
          </a:p>
        </p:txBody>
      </p:sp>
      <p:sp>
        <p:nvSpPr>
          <p:cNvPr id="224259" name="Title 1"/>
          <p:cNvSpPr>
            <a:spLocks noGrp="1"/>
          </p:cNvSpPr>
          <p:nvPr>
            <p:ph type="title"/>
          </p:nvPr>
        </p:nvSpPr>
        <p:spPr>
          <a:xfrm>
            <a:off x="228600" y="152400"/>
            <a:ext cx="8915400" cy="1066800"/>
          </a:xfrm>
        </p:spPr>
        <p:txBody>
          <a:bodyPr/>
          <a:lstStyle/>
          <a:p>
            <a:r>
              <a:rPr lang="en-US">
                <a:latin typeface="Garamond" charset="0"/>
              </a:rPr>
              <a:t>Observations: Flash Error Analysis</a:t>
            </a:r>
          </a:p>
        </p:txBody>
      </p:sp>
      <p:sp>
        <p:nvSpPr>
          <p:cNvPr id="22426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8E76C40-A8C2-6749-A54E-AD8A0DE3FDE0}" type="slidenum">
              <a:rPr lang="en-US" sz="1600">
                <a:latin typeface="Garamond" charset="0"/>
              </a:rPr>
              <a:pPr eaLnBrk="1" hangingPunct="1"/>
              <a:t>54</a:t>
            </a:fld>
            <a:endParaRPr lang="en-US" sz="1600">
              <a:latin typeface="Garamond" charset="0"/>
            </a:endParaRPr>
          </a:p>
        </p:txBody>
      </p:sp>
      <p:sp>
        <p:nvSpPr>
          <p:cNvPr id="224261" name="TextBox 1"/>
          <p:cNvSpPr txBox="1">
            <a:spLocks noChangeArrowheads="1"/>
          </p:cNvSpPr>
          <p:nvPr/>
        </p:nvSpPr>
        <p:spPr bwMode="auto">
          <a:xfrm>
            <a:off x="3543300" y="4673600"/>
            <a:ext cx="1312863" cy="369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P/E Cycles</a:t>
            </a:r>
          </a:p>
        </p:txBody>
      </p:sp>
      <p:sp>
        <p:nvSpPr>
          <p:cNvPr id="11" name="TextBox 10"/>
          <p:cNvSpPr txBox="1"/>
          <p:nvPr/>
        </p:nvSpPr>
        <p:spPr>
          <a:xfrm>
            <a:off x="-850900" y="2679700"/>
            <a:ext cx="2108758" cy="369332"/>
          </a:xfrm>
          <a:prstGeom prst="rect">
            <a:avLst/>
          </a:prstGeom>
          <a:solidFill>
            <a:schemeClr val="bg1"/>
          </a:solidFill>
          <a:scene3d>
            <a:camera prst="orthographicFront">
              <a:rot lat="0" lon="0" rev="5400000"/>
            </a:camera>
            <a:lightRig rig="threePt" dir="t"/>
          </a:scene3d>
        </p:spPr>
        <p:txBody>
          <a:bodyPr wrap="none">
            <a:spAutoFit/>
          </a:bodyPr>
          <a:lstStyle/>
          <a:p>
            <a:pPr>
              <a:defRPr/>
            </a:pPr>
            <a:r>
              <a:rPr lang="en-US" dirty="0"/>
              <a:t>Raw Bit Error Rate</a:t>
            </a:r>
          </a:p>
        </p:txBody>
      </p:sp>
      <p:sp>
        <p:nvSpPr>
          <p:cNvPr id="224263" name="TextBox 1"/>
          <p:cNvSpPr txBox="1">
            <a:spLocks noChangeArrowheads="1"/>
          </p:cNvSpPr>
          <p:nvPr/>
        </p:nvSpPr>
        <p:spPr bwMode="auto">
          <a:xfrm>
            <a:off x="1371600" y="6464300"/>
            <a:ext cx="69881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Cai et al., </a:t>
            </a:r>
            <a:r>
              <a:rPr lang="en-US" sz="1800">
                <a:solidFill>
                  <a:srgbClr val="0000FF"/>
                </a:solidFill>
              </a:rPr>
              <a:t>Error Patterns in MLC NAND Flash Memory</a:t>
            </a:r>
            <a:r>
              <a:rPr lang="en-US" sz="1800"/>
              <a:t>, DATE 2012.</a:t>
            </a:r>
          </a:p>
        </p:txBody>
      </p:sp>
      <p:pic>
        <p:nvPicPr>
          <p:cNvPr id="224264" name="Picture 6" descr="FMS_logo_lightbluematte_3C5CAE.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220276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048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048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Title 1"/>
          <p:cNvSpPr>
            <a:spLocks noGrp="1"/>
          </p:cNvSpPr>
          <p:nvPr>
            <p:ph type="title"/>
          </p:nvPr>
        </p:nvSpPr>
        <p:spPr/>
        <p:txBody>
          <a:bodyPr/>
          <a:lstStyle/>
          <a:p>
            <a:r>
              <a:rPr lang="en-US">
                <a:latin typeface="Garamond" charset="0"/>
              </a:rPr>
              <a:t>More on Flash Error Analysis</a:t>
            </a:r>
          </a:p>
        </p:txBody>
      </p:sp>
      <p:sp>
        <p:nvSpPr>
          <p:cNvPr id="229378" name="Content Placeholder 2"/>
          <p:cNvSpPr>
            <a:spLocks noGrp="1"/>
          </p:cNvSpPr>
          <p:nvPr>
            <p:ph idx="1"/>
          </p:nvPr>
        </p:nvSpPr>
        <p:spPr/>
        <p:txBody>
          <a:bodyPr/>
          <a:lstStyle/>
          <a:p>
            <a:r>
              <a:rPr lang="en-US">
                <a:latin typeface="Tahoma" charset="0"/>
              </a:rPr>
              <a:t>Yu Cai, Erich F. Haratsch, Onur Mutlu, and Ken Mai,</a:t>
            </a:r>
            <a:br>
              <a:rPr lang="en-US">
                <a:latin typeface="Tahoma" charset="0"/>
              </a:rPr>
            </a:br>
            <a:r>
              <a:rPr lang="en-US" b="1">
                <a:latin typeface="Tahoma" charset="0"/>
                <a:hlinkClick r:id="rId2"/>
              </a:rPr>
              <a:t>"Error Patterns in MLC NAND Flash Memory: Measurement, Characterization, and Analysis"</a:t>
            </a:r>
            <a:r>
              <a:rPr lang="en-US">
                <a:latin typeface="Tahoma" charset="0"/>
              </a:rPr>
              <a:t> </a:t>
            </a:r>
            <a:br>
              <a:rPr lang="en-US">
                <a:latin typeface="Tahoma" charset="0"/>
              </a:rPr>
            </a:br>
            <a:r>
              <a:rPr lang="en-US" i="1">
                <a:latin typeface="Tahoma" charset="0"/>
              </a:rPr>
              <a:t>Proceedings of the </a:t>
            </a:r>
            <a:r>
              <a:rPr lang="en-US" i="1">
                <a:latin typeface="Tahoma" charset="0"/>
                <a:hlinkClick r:id="rId3"/>
              </a:rPr>
              <a:t>Design, Automation, and Test in Europe Conference</a:t>
            </a:r>
            <a:r>
              <a:rPr lang="en-US" i="1">
                <a:latin typeface="Tahoma" charset="0"/>
              </a:rPr>
              <a:t> (</a:t>
            </a:r>
            <a:r>
              <a:rPr lang="en-US" b="1" i="1">
                <a:latin typeface="Tahoma" charset="0"/>
              </a:rPr>
              <a:t>DATE</a:t>
            </a:r>
            <a:r>
              <a:rPr lang="en-US" i="1">
                <a:latin typeface="Tahoma" charset="0"/>
              </a:rPr>
              <a:t>)</a:t>
            </a:r>
            <a:r>
              <a:rPr lang="en-US">
                <a:latin typeface="Tahoma" charset="0"/>
              </a:rPr>
              <a:t>, Dresden, Germany, March 2012. </a:t>
            </a:r>
            <a:r>
              <a:rPr lang="en-US">
                <a:latin typeface="Tahoma" charset="0"/>
                <a:hlinkClick r:id="rId4"/>
              </a:rPr>
              <a:t>Slides (ppt)</a:t>
            </a:r>
            <a:endParaRPr lang="en-US">
              <a:latin typeface="Tahoma" charset="0"/>
            </a:endParaRPr>
          </a:p>
          <a:p>
            <a:endParaRPr lang="en-US">
              <a:latin typeface="Tahoma" charset="0"/>
            </a:endParaRPr>
          </a:p>
          <a:p>
            <a:endParaRPr lang="en-US">
              <a:latin typeface="Tahoma" charset="0"/>
            </a:endParaRPr>
          </a:p>
        </p:txBody>
      </p:sp>
      <p:sp>
        <p:nvSpPr>
          <p:cNvPr id="229379"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FC5A756-10A1-6C48-8C00-705E2B8E71EB}" type="slidenum">
              <a:rPr lang="en-US" sz="1600">
                <a:solidFill>
                  <a:srgbClr val="000000"/>
                </a:solidFill>
                <a:latin typeface="Garamond" charset="0"/>
              </a:rPr>
              <a:pPr eaLnBrk="1" hangingPunct="1"/>
              <a:t>55</a:t>
            </a:fld>
            <a:endParaRPr lang="en-US" sz="1600">
              <a:solidFill>
                <a:srgbClr val="000000"/>
              </a:solidFill>
              <a:latin typeface="Garamond" charset="0"/>
            </a:endParaRPr>
          </a:p>
        </p:txBody>
      </p:sp>
      <p:pic>
        <p:nvPicPr>
          <p:cNvPr id="229380" name="Picture 6" descr="FMS_logo_lightbluematte_3C5CAE.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6"/>
          <a:stretch>
            <a:fillRect/>
          </a:stretch>
        </p:blipFill>
        <p:spPr>
          <a:xfrm>
            <a:off x="0" y="3998757"/>
            <a:ext cx="9144000" cy="2094539"/>
          </a:xfrm>
          <a:prstGeom prst="rect">
            <a:avLst/>
          </a:prstGeom>
        </p:spPr>
      </p:pic>
    </p:spTree>
    <p:extLst>
      <p:ext uri="{BB962C8B-B14F-4D97-AF65-F5344CB8AC3E}">
        <p14:creationId xmlns:p14="http://schemas.microsoft.com/office/powerpoint/2010/main" val="334662608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Title 1"/>
          <p:cNvSpPr>
            <a:spLocks noGrp="1"/>
          </p:cNvSpPr>
          <p:nvPr>
            <p:ph type="title"/>
          </p:nvPr>
        </p:nvSpPr>
        <p:spPr/>
        <p:txBody>
          <a:bodyPr/>
          <a:lstStyle/>
          <a:p>
            <a:r>
              <a:rPr lang="en-US" dirty="0" smtClean="0">
                <a:latin typeface="Garamond" charset="0"/>
              </a:rPr>
              <a:t>Flash Correct and Refresh</a:t>
            </a:r>
            <a:endParaRPr lang="en-US" dirty="0">
              <a:latin typeface="Garamond" charset="0"/>
            </a:endParaRPr>
          </a:p>
        </p:txBody>
      </p:sp>
      <p:sp>
        <p:nvSpPr>
          <p:cNvPr id="238594" name="Content Placeholder 2"/>
          <p:cNvSpPr>
            <a:spLocks noGrp="1"/>
          </p:cNvSpPr>
          <p:nvPr>
            <p:ph idx="1"/>
          </p:nvPr>
        </p:nvSpPr>
        <p:spPr/>
        <p:txBody>
          <a:bodyPr/>
          <a:lstStyle/>
          <a:p>
            <a:r>
              <a:rPr lang="en-US" sz="2200" dirty="0">
                <a:latin typeface="Tahoma" charset="0"/>
              </a:rPr>
              <a:t>Yu </a:t>
            </a:r>
            <a:r>
              <a:rPr lang="en-US" sz="2200" dirty="0" err="1">
                <a:latin typeface="Tahoma" charset="0"/>
              </a:rPr>
              <a:t>Cai</a:t>
            </a:r>
            <a:r>
              <a:rPr lang="en-US" sz="2200" dirty="0">
                <a:latin typeface="Tahoma" charset="0"/>
              </a:rPr>
              <a:t>, </a:t>
            </a:r>
            <a:r>
              <a:rPr lang="en-US" sz="2200" dirty="0" err="1">
                <a:latin typeface="Tahoma" charset="0"/>
              </a:rPr>
              <a:t>Gulay</a:t>
            </a:r>
            <a:r>
              <a:rPr lang="en-US" sz="2200" dirty="0">
                <a:latin typeface="Tahoma" charset="0"/>
              </a:rPr>
              <a:t> </a:t>
            </a:r>
            <a:r>
              <a:rPr lang="en-US" sz="2200" dirty="0" err="1">
                <a:latin typeface="Tahoma" charset="0"/>
              </a:rPr>
              <a:t>Yalcin</a:t>
            </a:r>
            <a:r>
              <a:rPr lang="en-US" sz="2200" dirty="0">
                <a:latin typeface="Tahoma" charset="0"/>
              </a:rPr>
              <a:t>, Onur Mutlu, Erich F. </a:t>
            </a:r>
            <a:r>
              <a:rPr lang="en-US" sz="2200" dirty="0" err="1">
                <a:latin typeface="Tahoma" charset="0"/>
              </a:rPr>
              <a:t>Haratsch</a:t>
            </a:r>
            <a:r>
              <a:rPr lang="en-US" sz="2200" dirty="0">
                <a:latin typeface="Tahoma" charset="0"/>
              </a:rPr>
              <a:t>, Adrian Cristal, Osman </a:t>
            </a:r>
            <a:r>
              <a:rPr lang="en-US" sz="2200" dirty="0" err="1">
                <a:latin typeface="Tahoma" charset="0"/>
              </a:rPr>
              <a:t>Unsal</a:t>
            </a:r>
            <a:r>
              <a:rPr lang="en-US" sz="2200" dirty="0">
                <a:latin typeface="Tahoma" charset="0"/>
              </a:rPr>
              <a:t>, and Ken Mai,</a:t>
            </a:r>
            <a:br>
              <a:rPr lang="en-US" sz="2200" dirty="0">
                <a:latin typeface="Tahoma" charset="0"/>
              </a:rPr>
            </a:br>
            <a:r>
              <a:rPr lang="en-US" sz="2200" b="1" dirty="0">
                <a:latin typeface="Tahoma" charset="0"/>
                <a:hlinkClick r:id="rId2"/>
              </a:rPr>
              <a:t>"Flash Correct-and-Refresh: Retention-Aware Error Management for Increased Flash Memory Lifetime"</a:t>
            </a:r>
            <a:r>
              <a:rPr lang="en-US" sz="2200" dirty="0">
                <a:latin typeface="Tahoma" charset="0"/>
              </a:rPr>
              <a:t/>
            </a:r>
            <a:br>
              <a:rPr lang="en-US" sz="2200" dirty="0">
                <a:latin typeface="Tahoma" charset="0"/>
              </a:rPr>
            </a:br>
            <a:r>
              <a:rPr lang="en-US" sz="2200" i="1" dirty="0">
                <a:latin typeface="Tahoma" charset="0"/>
              </a:rPr>
              <a:t>Proceedings of the </a:t>
            </a:r>
            <a:r>
              <a:rPr lang="en-US" sz="2200" i="1" dirty="0">
                <a:latin typeface="Tahoma" charset="0"/>
                <a:hlinkClick r:id="rId3"/>
              </a:rPr>
              <a:t>30th IEEE International Conference on Computer Design</a:t>
            </a:r>
            <a:r>
              <a:rPr lang="en-US" sz="2200" i="1" dirty="0">
                <a:latin typeface="Tahoma" charset="0"/>
              </a:rPr>
              <a:t> (</a:t>
            </a:r>
            <a:r>
              <a:rPr lang="en-US" sz="2200" b="1" i="1" dirty="0">
                <a:latin typeface="Tahoma" charset="0"/>
              </a:rPr>
              <a:t>ICCD</a:t>
            </a:r>
            <a:r>
              <a:rPr lang="en-US" sz="2200" i="1" dirty="0">
                <a:latin typeface="Tahoma" charset="0"/>
              </a:rPr>
              <a:t>)</a:t>
            </a:r>
            <a:r>
              <a:rPr lang="en-US" sz="2200" dirty="0">
                <a:latin typeface="Tahoma" charset="0"/>
              </a:rPr>
              <a:t>, Montreal, Quebec, Canada, September 2012. </a:t>
            </a:r>
            <a:r>
              <a:rPr lang="en-US" sz="2200" dirty="0">
                <a:latin typeface="Tahoma" charset="0"/>
                <a:hlinkClick r:id="rId4"/>
              </a:rPr>
              <a:t>Slides (ppt)</a:t>
            </a:r>
            <a:r>
              <a:rPr lang="en-US" sz="2200" dirty="0">
                <a:latin typeface="Tahoma" charset="0"/>
              </a:rPr>
              <a:t> </a:t>
            </a:r>
            <a:r>
              <a:rPr lang="en-US" sz="2200" dirty="0">
                <a:latin typeface="Tahoma" charset="0"/>
                <a:hlinkClick r:id="rId5"/>
              </a:rPr>
              <a:t>(pdf)</a:t>
            </a:r>
            <a:r>
              <a:rPr lang="en-US" sz="2200" dirty="0">
                <a:latin typeface="Tahoma" charset="0"/>
              </a:rPr>
              <a:t> </a:t>
            </a:r>
          </a:p>
          <a:p>
            <a:endParaRPr lang="en-US" dirty="0">
              <a:latin typeface="Tahoma" charset="0"/>
            </a:endParaRPr>
          </a:p>
        </p:txBody>
      </p:sp>
      <p:sp>
        <p:nvSpPr>
          <p:cNvPr id="238595"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FED2B15-F6A8-C34F-869E-DB121112C719}" type="slidenum">
              <a:rPr lang="en-US" sz="1600">
                <a:solidFill>
                  <a:srgbClr val="000000"/>
                </a:solidFill>
                <a:latin typeface="Garamond" charset="0"/>
              </a:rPr>
              <a:pPr eaLnBrk="1" hangingPunct="1"/>
              <a:t>56</a:t>
            </a:fld>
            <a:endParaRPr lang="en-US" sz="1600">
              <a:solidFill>
                <a:srgbClr val="000000"/>
              </a:solidFill>
              <a:latin typeface="Garamond" charset="0"/>
            </a:endParaRPr>
          </a:p>
        </p:txBody>
      </p:sp>
      <p:pic>
        <p:nvPicPr>
          <p:cNvPr id="238596" name="Picture 6" descr="FMS_logo_lightbluematte_3C5CAE.gi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7"/>
          <a:stretch>
            <a:fillRect/>
          </a:stretch>
        </p:blipFill>
        <p:spPr>
          <a:xfrm>
            <a:off x="0" y="4005064"/>
            <a:ext cx="9144000" cy="2208615"/>
          </a:xfrm>
          <a:prstGeom prst="rect">
            <a:avLst/>
          </a:prstGeom>
        </p:spPr>
      </p:pic>
    </p:spTree>
    <p:extLst>
      <p:ext uri="{BB962C8B-B14F-4D97-AF65-F5344CB8AC3E}">
        <p14:creationId xmlns:p14="http://schemas.microsoft.com/office/powerpoint/2010/main" val="360742588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5" name="Title 1"/>
          <p:cNvSpPr>
            <a:spLocks noGrp="1"/>
          </p:cNvSpPr>
          <p:nvPr>
            <p:ph type="title"/>
          </p:nvPr>
        </p:nvSpPr>
        <p:spPr/>
        <p:txBody>
          <a:bodyPr/>
          <a:lstStyle/>
          <a:p>
            <a:r>
              <a:rPr lang="en-US" dirty="0" smtClean="0">
                <a:latin typeface="Garamond" charset="0"/>
              </a:rPr>
              <a:t>Threshold </a:t>
            </a:r>
            <a:r>
              <a:rPr lang="en-US" dirty="0">
                <a:latin typeface="Garamond" charset="0"/>
              </a:rPr>
              <a:t>Voltage </a:t>
            </a:r>
            <a:r>
              <a:rPr lang="en-US" dirty="0" smtClean="0">
                <a:latin typeface="Garamond" charset="0"/>
              </a:rPr>
              <a:t>Modeling</a:t>
            </a:r>
            <a:endParaRPr lang="en-US" dirty="0">
              <a:latin typeface="Garamond" charset="0"/>
            </a:endParaRPr>
          </a:p>
        </p:txBody>
      </p:sp>
      <p:sp>
        <p:nvSpPr>
          <p:cNvPr id="246786" name="Content Placeholder 2"/>
          <p:cNvSpPr>
            <a:spLocks noGrp="1"/>
          </p:cNvSpPr>
          <p:nvPr>
            <p:ph idx="1"/>
          </p:nvPr>
        </p:nvSpPr>
        <p:spPr/>
        <p:txBody>
          <a:bodyPr/>
          <a:lstStyle/>
          <a:p>
            <a:r>
              <a:rPr lang="en-US">
                <a:latin typeface="Tahoma" charset="0"/>
              </a:rPr>
              <a:t>Yu Cai, Erich F. Haratsch, Onur Mutlu, and Ken Mai,</a:t>
            </a:r>
            <a:br>
              <a:rPr lang="en-US">
                <a:latin typeface="Tahoma" charset="0"/>
              </a:rPr>
            </a:br>
            <a:r>
              <a:rPr lang="en-US" b="1">
                <a:latin typeface="Tahoma" charset="0"/>
                <a:hlinkClick r:id="rId2"/>
              </a:rPr>
              <a:t>"Threshold Voltage Distribution in MLC NAND Flash Memory: Characterization, Analysis and Modeling"</a:t>
            </a:r>
            <a:r>
              <a:rPr lang="en-US">
                <a:latin typeface="Tahoma" charset="0"/>
              </a:rPr>
              <a:t> </a:t>
            </a:r>
            <a:br>
              <a:rPr lang="en-US">
                <a:latin typeface="Tahoma" charset="0"/>
              </a:rPr>
            </a:br>
            <a:r>
              <a:rPr lang="en-US" i="1">
                <a:latin typeface="Tahoma" charset="0"/>
              </a:rPr>
              <a:t>Proceedings of the </a:t>
            </a:r>
            <a:r>
              <a:rPr lang="en-US" i="1">
                <a:latin typeface="Tahoma" charset="0"/>
                <a:hlinkClick r:id="rId3"/>
              </a:rPr>
              <a:t>Design, Automation, and Test in Europe Conference</a:t>
            </a:r>
            <a:r>
              <a:rPr lang="en-US" i="1">
                <a:latin typeface="Tahoma" charset="0"/>
              </a:rPr>
              <a:t> (</a:t>
            </a:r>
            <a:r>
              <a:rPr lang="en-US" b="1" i="1">
                <a:latin typeface="Tahoma" charset="0"/>
              </a:rPr>
              <a:t>DATE</a:t>
            </a:r>
            <a:r>
              <a:rPr lang="en-US" i="1">
                <a:latin typeface="Tahoma" charset="0"/>
              </a:rPr>
              <a:t>)</a:t>
            </a:r>
            <a:r>
              <a:rPr lang="en-US">
                <a:latin typeface="Tahoma" charset="0"/>
              </a:rPr>
              <a:t>, Grenoble, France, March 2013. </a:t>
            </a:r>
            <a:r>
              <a:rPr lang="en-US">
                <a:latin typeface="Tahoma" charset="0"/>
                <a:hlinkClick r:id="rId4"/>
              </a:rPr>
              <a:t>Slides (ppt)</a:t>
            </a:r>
            <a:endParaRPr lang="en-US">
              <a:latin typeface="Tahoma" charset="0"/>
            </a:endParaRPr>
          </a:p>
          <a:p>
            <a:endParaRPr lang="en-US">
              <a:latin typeface="Tahoma" charset="0"/>
            </a:endParaRPr>
          </a:p>
        </p:txBody>
      </p:sp>
      <p:sp>
        <p:nvSpPr>
          <p:cNvPr id="24678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A1FF60C-2D8A-1345-BC30-FDA3D120B9A6}" type="slidenum">
              <a:rPr lang="en-US" sz="1600">
                <a:solidFill>
                  <a:srgbClr val="000000"/>
                </a:solidFill>
                <a:latin typeface="Garamond" charset="0"/>
              </a:rPr>
              <a:pPr eaLnBrk="1" hangingPunct="1"/>
              <a:t>57</a:t>
            </a:fld>
            <a:endParaRPr lang="en-US" sz="1600">
              <a:solidFill>
                <a:srgbClr val="000000"/>
              </a:solidFill>
              <a:latin typeface="Garamond" charset="0"/>
            </a:endParaRPr>
          </a:p>
        </p:txBody>
      </p:sp>
      <p:pic>
        <p:nvPicPr>
          <p:cNvPr id="2" name="Picture 1"/>
          <p:cNvPicPr>
            <a:picLocks noChangeAspect="1"/>
          </p:cNvPicPr>
          <p:nvPr/>
        </p:nvPicPr>
        <p:blipFill>
          <a:blip r:embed="rId5"/>
          <a:stretch>
            <a:fillRect/>
          </a:stretch>
        </p:blipFill>
        <p:spPr>
          <a:xfrm>
            <a:off x="15837" y="4365104"/>
            <a:ext cx="9144000" cy="1710047"/>
          </a:xfrm>
          <a:prstGeom prst="rect">
            <a:avLst/>
          </a:prstGeom>
        </p:spPr>
      </p:pic>
    </p:spTree>
    <p:extLst>
      <p:ext uri="{BB962C8B-B14F-4D97-AF65-F5344CB8AC3E}">
        <p14:creationId xmlns:p14="http://schemas.microsoft.com/office/powerpoint/2010/main" val="176568850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Title 1"/>
          <p:cNvSpPr>
            <a:spLocks noGrp="1"/>
          </p:cNvSpPr>
          <p:nvPr>
            <p:ph type="title"/>
          </p:nvPr>
        </p:nvSpPr>
        <p:spPr/>
        <p:txBody>
          <a:bodyPr/>
          <a:lstStyle/>
          <a:p>
            <a:r>
              <a:rPr lang="en-US" dirty="0" smtClean="0">
                <a:latin typeface="Garamond" charset="0"/>
              </a:rPr>
              <a:t>Program Interference Modeling</a:t>
            </a:r>
            <a:endParaRPr lang="en-US" dirty="0">
              <a:latin typeface="Garamond" charset="0"/>
            </a:endParaRPr>
          </a:p>
        </p:txBody>
      </p:sp>
      <p:sp>
        <p:nvSpPr>
          <p:cNvPr id="258050" name="Content Placeholder 2"/>
          <p:cNvSpPr>
            <a:spLocks noGrp="1"/>
          </p:cNvSpPr>
          <p:nvPr>
            <p:ph idx="1"/>
          </p:nvPr>
        </p:nvSpPr>
        <p:spPr/>
        <p:txBody>
          <a:bodyPr/>
          <a:lstStyle/>
          <a:p>
            <a:r>
              <a:rPr lang="en-US" sz="2200" dirty="0">
                <a:latin typeface="Tahoma" charset="0"/>
              </a:rPr>
              <a:t>Yu </a:t>
            </a:r>
            <a:r>
              <a:rPr lang="en-US" sz="2200" dirty="0" err="1">
                <a:latin typeface="Tahoma" charset="0"/>
              </a:rPr>
              <a:t>Cai</a:t>
            </a:r>
            <a:r>
              <a:rPr lang="en-US" sz="2200" dirty="0">
                <a:latin typeface="Tahoma" charset="0"/>
              </a:rPr>
              <a:t>, Onur Mutlu, Erich F. </a:t>
            </a:r>
            <a:r>
              <a:rPr lang="en-US" sz="2200" dirty="0" err="1">
                <a:latin typeface="Tahoma" charset="0"/>
              </a:rPr>
              <a:t>Haratsch</a:t>
            </a:r>
            <a:r>
              <a:rPr lang="en-US" sz="2200" dirty="0">
                <a:latin typeface="Tahoma" charset="0"/>
              </a:rPr>
              <a:t>, and Ken Mai,</a:t>
            </a:r>
            <a:br>
              <a:rPr lang="en-US" sz="2200" dirty="0">
                <a:latin typeface="Tahoma" charset="0"/>
              </a:rPr>
            </a:br>
            <a:r>
              <a:rPr lang="en-US" sz="2200" b="1" dirty="0">
                <a:latin typeface="Tahoma" charset="0"/>
                <a:hlinkClick r:id="rId2"/>
              </a:rPr>
              <a:t>"Program Interference in MLC NAND Flash Memory: Characterization, Modeling, and Mitigation"</a:t>
            </a:r>
            <a:r>
              <a:rPr lang="en-US" sz="2200" dirty="0">
                <a:latin typeface="Tahoma" charset="0"/>
              </a:rPr>
              <a:t/>
            </a:r>
            <a:br>
              <a:rPr lang="en-US" sz="2200" dirty="0">
                <a:latin typeface="Tahoma" charset="0"/>
              </a:rPr>
            </a:br>
            <a:r>
              <a:rPr lang="en-US" sz="2200" i="1" dirty="0">
                <a:latin typeface="Tahoma" charset="0"/>
              </a:rPr>
              <a:t>Proceedings of the </a:t>
            </a:r>
            <a:r>
              <a:rPr lang="en-US" sz="2200" i="1" dirty="0">
                <a:latin typeface="Tahoma" charset="0"/>
                <a:hlinkClick r:id="rId3"/>
              </a:rPr>
              <a:t>31st IEEE International Conference on Computer Design</a:t>
            </a:r>
            <a:r>
              <a:rPr lang="en-US" sz="2200" i="1" dirty="0">
                <a:latin typeface="Tahoma" charset="0"/>
              </a:rPr>
              <a:t> (</a:t>
            </a:r>
            <a:r>
              <a:rPr lang="en-US" sz="2200" b="1" i="1" dirty="0">
                <a:latin typeface="Tahoma" charset="0"/>
              </a:rPr>
              <a:t>ICCD</a:t>
            </a:r>
            <a:r>
              <a:rPr lang="en-US" sz="2200" i="1" dirty="0">
                <a:latin typeface="Tahoma" charset="0"/>
              </a:rPr>
              <a:t>)</a:t>
            </a:r>
            <a:r>
              <a:rPr lang="en-US" sz="2200" dirty="0">
                <a:latin typeface="Tahoma" charset="0"/>
              </a:rPr>
              <a:t>, Asheville, NC, October 2013. </a:t>
            </a:r>
            <a:r>
              <a:rPr lang="en-US" sz="2200" dirty="0">
                <a:latin typeface="Tahoma" charset="0"/>
                <a:hlinkClick r:id="rId4"/>
              </a:rPr>
              <a:t>Slides (pptx)</a:t>
            </a:r>
            <a:r>
              <a:rPr lang="en-US" sz="2200" dirty="0">
                <a:latin typeface="Tahoma" charset="0"/>
              </a:rPr>
              <a:t> </a:t>
            </a:r>
            <a:r>
              <a:rPr lang="en-US" sz="2200" dirty="0">
                <a:latin typeface="Tahoma" charset="0"/>
                <a:hlinkClick r:id="rId5"/>
              </a:rPr>
              <a:t>(pdf)</a:t>
            </a:r>
            <a:r>
              <a:rPr lang="en-US" sz="2200" dirty="0">
                <a:latin typeface="Tahoma" charset="0"/>
              </a:rPr>
              <a:t> </a:t>
            </a:r>
            <a:r>
              <a:rPr lang="en-US" sz="2200" dirty="0">
                <a:latin typeface="Tahoma" charset="0"/>
                <a:hlinkClick r:id="rId6"/>
              </a:rPr>
              <a:t>Lightning Session Slides (pdf)</a:t>
            </a:r>
            <a:r>
              <a:rPr lang="en-US" sz="2200" dirty="0">
                <a:latin typeface="Tahoma" charset="0"/>
              </a:rPr>
              <a:t> </a:t>
            </a:r>
          </a:p>
        </p:txBody>
      </p:sp>
      <p:sp>
        <p:nvSpPr>
          <p:cNvPr id="258051"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0534129-4809-0E43-96F3-175CEEA280A2}" type="slidenum">
              <a:rPr lang="en-US" sz="1600">
                <a:solidFill>
                  <a:srgbClr val="000000"/>
                </a:solidFill>
                <a:latin typeface="Garamond" charset="0"/>
              </a:rPr>
              <a:pPr eaLnBrk="1" hangingPunct="1"/>
              <a:t>58</a:t>
            </a:fld>
            <a:endParaRPr lang="en-US" sz="1600">
              <a:solidFill>
                <a:srgbClr val="000000"/>
              </a:solidFill>
              <a:latin typeface="Garamond" charset="0"/>
            </a:endParaRPr>
          </a:p>
        </p:txBody>
      </p:sp>
      <p:pic>
        <p:nvPicPr>
          <p:cNvPr id="258052" name="Picture 6" descr="FMS_logo_lightbluematte_3C5CAE.gif"/>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8"/>
          <a:stretch>
            <a:fillRect/>
          </a:stretch>
        </p:blipFill>
        <p:spPr>
          <a:xfrm>
            <a:off x="0" y="4437112"/>
            <a:ext cx="9144000" cy="1751960"/>
          </a:xfrm>
          <a:prstGeom prst="rect">
            <a:avLst/>
          </a:prstGeom>
        </p:spPr>
      </p:pic>
    </p:spTree>
    <p:extLst>
      <p:ext uri="{BB962C8B-B14F-4D97-AF65-F5344CB8AC3E}">
        <p14:creationId xmlns:p14="http://schemas.microsoft.com/office/powerpoint/2010/main" val="270382857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7" name="Title 1"/>
          <p:cNvSpPr>
            <a:spLocks noGrp="1"/>
          </p:cNvSpPr>
          <p:nvPr>
            <p:ph type="title"/>
          </p:nvPr>
        </p:nvSpPr>
        <p:spPr>
          <a:xfrm>
            <a:off x="228600" y="152400"/>
            <a:ext cx="8915400" cy="1066800"/>
          </a:xfrm>
        </p:spPr>
        <p:txBody>
          <a:bodyPr/>
          <a:lstStyle/>
          <a:p>
            <a:r>
              <a:rPr lang="en-US" sz="3600" dirty="0" smtClean="0">
                <a:latin typeface="Garamond" charset="0"/>
              </a:rPr>
              <a:t>Neighbor</a:t>
            </a:r>
            <a:r>
              <a:rPr lang="en-US" sz="3600" dirty="0">
                <a:latin typeface="Garamond" charset="0"/>
              </a:rPr>
              <a:t>-Assisted </a:t>
            </a:r>
            <a:r>
              <a:rPr lang="en-US" sz="3600" dirty="0" smtClean="0">
                <a:latin typeface="Garamond" charset="0"/>
              </a:rPr>
              <a:t>Error Correction</a:t>
            </a:r>
            <a:endParaRPr lang="en-US" sz="3600" dirty="0">
              <a:latin typeface="Garamond" charset="0"/>
            </a:endParaRPr>
          </a:p>
        </p:txBody>
      </p:sp>
      <p:sp>
        <p:nvSpPr>
          <p:cNvPr id="280578" name="Content Placeholder 2"/>
          <p:cNvSpPr>
            <a:spLocks noGrp="1"/>
          </p:cNvSpPr>
          <p:nvPr>
            <p:ph idx="1"/>
          </p:nvPr>
        </p:nvSpPr>
        <p:spPr/>
        <p:txBody>
          <a:bodyPr/>
          <a:lstStyle/>
          <a:p>
            <a:r>
              <a:rPr lang="en-US" sz="2200" dirty="0">
                <a:latin typeface="Tahoma" charset="0"/>
              </a:rPr>
              <a:t>Yu </a:t>
            </a:r>
            <a:r>
              <a:rPr lang="en-US" sz="2200" dirty="0" err="1">
                <a:latin typeface="Tahoma" charset="0"/>
              </a:rPr>
              <a:t>Cai</a:t>
            </a:r>
            <a:r>
              <a:rPr lang="en-US" sz="2200" dirty="0">
                <a:latin typeface="Tahoma" charset="0"/>
              </a:rPr>
              <a:t>, </a:t>
            </a:r>
            <a:r>
              <a:rPr lang="en-US" sz="2200" dirty="0" err="1">
                <a:latin typeface="Tahoma" charset="0"/>
              </a:rPr>
              <a:t>Gulay</a:t>
            </a:r>
            <a:r>
              <a:rPr lang="en-US" sz="2200" dirty="0">
                <a:latin typeface="Tahoma" charset="0"/>
              </a:rPr>
              <a:t> </a:t>
            </a:r>
            <a:r>
              <a:rPr lang="en-US" sz="2200" dirty="0" err="1">
                <a:latin typeface="Tahoma" charset="0"/>
              </a:rPr>
              <a:t>Yalcin</a:t>
            </a:r>
            <a:r>
              <a:rPr lang="en-US" sz="2200" dirty="0">
                <a:latin typeface="Tahoma" charset="0"/>
              </a:rPr>
              <a:t>, Onur Mutlu, Eric </a:t>
            </a:r>
            <a:r>
              <a:rPr lang="en-US" sz="2200" dirty="0" err="1">
                <a:latin typeface="Tahoma" charset="0"/>
              </a:rPr>
              <a:t>Haratsch</a:t>
            </a:r>
            <a:r>
              <a:rPr lang="en-US" sz="2200" dirty="0">
                <a:latin typeface="Tahoma" charset="0"/>
              </a:rPr>
              <a:t>, Osman </a:t>
            </a:r>
            <a:r>
              <a:rPr lang="en-US" sz="2200" dirty="0" err="1">
                <a:latin typeface="Tahoma" charset="0"/>
              </a:rPr>
              <a:t>Unsal</a:t>
            </a:r>
            <a:r>
              <a:rPr lang="en-US" sz="2200" dirty="0">
                <a:latin typeface="Tahoma" charset="0"/>
              </a:rPr>
              <a:t>, Adrian Cristal, and Ken Mai,</a:t>
            </a:r>
            <a:br>
              <a:rPr lang="en-US" sz="2200" dirty="0">
                <a:latin typeface="Tahoma" charset="0"/>
              </a:rPr>
            </a:br>
            <a:r>
              <a:rPr lang="en-US" sz="2200" b="1" dirty="0">
                <a:latin typeface="Tahoma" charset="0"/>
                <a:hlinkClick r:id="rId2"/>
              </a:rPr>
              <a:t>"Neighbor-Cell Assisted Error Correction for MLC NAND Flash Memories"</a:t>
            </a:r>
            <a:r>
              <a:rPr lang="en-US" sz="2200" dirty="0">
                <a:latin typeface="Tahoma" charset="0"/>
              </a:rPr>
              <a:t> </a:t>
            </a:r>
            <a:br>
              <a:rPr lang="en-US" sz="2200" dirty="0">
                <a:latin typeface="Tahoma" charset="0"/>
              </a:rPr>
            </a:br>
            <a:r>
              <a:rPr lang="en-US" sz="2200" i="1" dirty="0">
                <a:latin typeface="Tahoma" charset="0"/>
              </a:rPr>
              <a:t>Proceedings of the </a:t>
            </a:r>
            <a:r>
              <a:rPr lang="en-US" sz="2200" i="1" dirty="0">
                <a:latin typeface="Tahoma" charset="0"/>
                <a:hlinkClick r:id="rId3"/>
              </a:rPr>
              <a:t>ACM International Conference on Measurement and Modeling of Computer Systems </a:t>
            </a:r>
            <a:r>
              <a:rPr lang="en-US" sz="2200" i="1" dirty="0">
                <a:latin typeface="Tahoma" charset="0"/>
              </a:rPr>
              <a:t>(</a:t>
            </a:r>
            <a:r>
              <a:rPr lang="en-US" sz="2200" b="1" i="1" dirty="0">
                <a:latin typeface="Tahoma" charset="0"/>
              </a:rPr>
              <a:t>SIGMETRICS</a:t>
            </a:r>
            <a:r>
              <a:rPr lang="en-US" sz="2200" i="1" dirty="0">
                <a:latin typeface="Tahoma" charset="0"/>
              </a:rPr>
              <a:t>)</a:t>
            </a:r>
            <a:r>
              <a:rPr lang="en-US" sz="2200" dirty="0">
                <a:latin typeface="Tahoma" charset="0"/>
              </a:rPr>
              <a:t>, Austin, TX, June 2014. </a:t>
            </a:r>
            <a:r>
              <a:rPr lang="en-US" sz="2200" dirty="0">
                <a:latin typeface="Tahoma" charset="0"/>
                <a:hlinkClick r:id="rId4"/>
              </a:rPr>
              <a:t>Slides (ppt)</a:t>
            </a:r>
            <a:r>
              <a:rPr lang="en-US" sz="2200" dirty="0">
                <a:latin typeface="Tahoma" charset="0"/>
              </a:rPr>
              <a:t> </a:t>
            </a:r>
            <a:r>
              <a:rPr lang="en-US" sz="2200" dirty="0">
                <a:latin typeface="Tahoma" charset="0"/>
                <a:hlinkClick r:id="rId5"/>
              </a:rPr>
              <a:t>(pdf)</a:t>
            </a:r>
            <a:r>
              <a:rPr lang="en-US" sz="2200" dirty="0">
                <a:latin typeface="Tahoma" charset="0"/>
              </a:rPr>
              <a:t> </a:t>
            </a:r>
          </a:p>
        </p:txBody>
      </p:sp>
      <p:sp>
        <p:nvSpPr>
          <p:cNvPr id="280579"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486FEB7-C7BC-2442-889E-F00F9BCF27C9}" type="slidenum">
              <a:rPr lang="en-US" sz="1600">
                <a:solidFill>
                  <a:srgbClr val="000000"/>
                </a:solidFill>
                <a:latin typeface="Garamond" charset="0"/>
              </a:rPr>
              <a:pPr eaLnBrk="1" hangingPunct="1"/>
              <a:t>59</a:t>
            </a:fld>
            <a:endParaRPr lang="en-US" sz="1600">
              <a:solidFill>
                <a:srgbClr val="000000"/>
              </a:solidFill>
              <a:latin typeface="Garamond" charset="0"/>
            </a:endParaRPr>
          </a:p>
        </p:txBody>
      </p:sp>
      <p:pic>
        <p:nvPicPr>
          <p:cNvPr id="280580" name="Picture 6" descr="FMS_logo_lightbluematte_3C5CAE.gi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7"/>
          <a:stretch>
            <a:fillRect/>
          </a:stretch>
        </p:blipFill>
        <p:spPr>
          <a:xfrm>
            <a:off x="0" y="4221088"/>
            <a:ext cx="9144000" cy="2018805"/>
          </a:xfrm>
          <a:prstGeom prst="rect">
            <a:avLst/>
          </a:prstGeom>
        </p:spPr>
      </p:pic>
    </p:spTree>
    <p:extLst>
      <p:ext uri="{BB962C8B-B14F-4D97-AF65-F5344CB8AC3E}">
        <p14:creationId xmlns:p14="http://schemas.microsoft.com/office/powerpoint/2010/main" val="9592094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dirty="0" smtClean="0">
                <a:latin typeface="Garamond" charset="0"/>
              </a:rPr>
              <a:t>Data Retention Analysis &amp; Recovery</a:t>
            </a:r>
            <a:endParaRPr lang="en-US" dirty="0">
              <a:latin typeface="Garamond" charset="0"/>
            </a:endParaRPr>
          </a:p>
        </p:txBody>
      </p:sp>
      <p:sp>
        <p:nvSpPr>
          <p:cNvPr id="256002" name="Content Placeholder 2"/>
          <p:cNvSpPr>
            <a:spLocks noGrp="1"/>
          </p:cNvSpPr>
          <p:nvPr>
            <p:ph idx="1"/>
          </p:nvPr>
        </p:nvSpPr>
        <p:spPr>
          <a:xfrm>
            <a:off x="228600" y="1055688"/>
            <a:ext cx="8610600" cy="5192712"/>
          </a:xfrm>
        </p:spPr>
        <p:txBody>
          <a:bodyPr/>
          <a:lstStyle/>
          <a:p>
            <a:r>
              <a:rPr lang="en-US" sz="2000" dirty="0"/>
              <a:t>Yu </a:t>
            </a:r>
            <a:r>
              <a:rPr lang="en-US" sz="2000" dirty="0" err="1"/>
              <a:t>Cai</a:t>
            </a:r>
            <a:r>
              <a:rPr lang="en-US" sz="2000" dirty="0"/>
              <a:t>, </a:t>
            </a:r>
            <a:r>
              <a:rPr lang="en-US" sz="2000" dirty="0" err="1"/>
              <a:t>Yixin</a:t>
            </a:r>
            <a:r>
              <a:rPr lang="en-US" sz="2000" dirty="0"/>
              <a:t> </a:t>
            </a:r>
            <a:r>
              <a:rPr lang="en-US" sz="2000" dirty="0" err="1"/>
              <a:t>Luo</a:t>
            </a:r>
            <a:r>
              <a:rPr lang="en-US" sz="2000" dirty="0"/>
              <a:t>, Erich F. </a:t>
            </a:r>
            <a:r>
              <a:rPr lang="en-US" sz="2000" dirty="0" err="1"/>
              <a:t>Haratsch</a:t>
            </a:r>
            <a:r>
              <a:rPr lang="en-US" sz="2000" dirty="0"/>
              <a:t>, Ken Mai, and Onur Mutlu,</a:t>
            </a:r>
            <a:br>
              <a:rPr lang="en-US" sz="2000" dirty="0"/>
            </a:br>
            <a:r>
              <a:rPr lang="en-US" sz="2000" b="1" dirty="0">
                <a:hlinkClick r:id="rId2"/>
              </a:rPr>
              <a:t>"Data Retention in MLC NAND Flash Memory: Characterization, Optimization and Recovery"</a:t>
            </a:r>
            <a:r>
              <a:rPr lang="en-US" sz="2000" dirty="0"/>
              <a:t> </a:t>
            </a:r>
            <a:br>
              <a:rPr lang="en-US" sz="2000" dirty="0"/>
            </a:br>
            <a:r>
              <a:rPr lang="en-US" sz="2000" i="1" dirty="0"/>
              <a:t>Proceedings of the </a:t>
            </a:r>
            <a:r>
              <a:rPr lang="en-US" sz="2000" i="1" dirty="0">
                <a:hlinkClick r:id="rId3"/>
              </a:rPr>
              <a:t>21st International Symposium on High-Performance Computer Architecture</a:t>
            </a:r>
            <a:r>
              <a:rPr lang="en-US" sz="2000" i="1" dirty="0"/>
              <a:t> (</a:t>
            </a:r>
            <a:r>
              <a:rPr lang="en-US" sz="2000" b="1" i="1" dirty="0"/>
              <a:t>HPCA</a:t>
            </a:r>
            <a:r>
              <a:rPr lang="en-US" sz="2000" i="1" dirty="0"/>
              <a:t>)</a:t>
            </a:r>
            <a:r>
              <a:rPr lang="en-US" sz="2000" dirty="0"/>
              <a:t>, Bay Area, CA, February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endParaRPr lang="en-US" sz="2200" dirty="0">
              <a:latin typeface="Tahoma" charset="0"/>
            </a:endParaRPr>
          </a:p>
          <a:p>
            <a:pPr lvl="1"/>
            <a:endParaRPr lang="en-US" dirty="0">
              <a:latin typeface="Tahoma" charset="0"/>
            </a:endParaRPr>
          </a:p>
          <a:p>
            <a:endParaRPr lang="en-US" dirty="0">
              <a:latin typeface="Tahoma" charset="0"/>
            </a:endParaRPr>
          </a:p>
          <a:p>
            <a:endParaRPr lang="en-US" dirty="0">
              <a:latin typeface="Tahoma" charset="0"/>
            </a:endParaRPr>
          </a:p>
        </p:txBody>
      </p:sp>
      <p:sp>
        <p:nvSpPr>
          <p:cNvPr id="25600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D8D43E4-1AEE-4448-972F-6510E7266E37}" type="slidenum">
              <a:rPr lang="en-US" sz="1600">
                <a:solidFill>
                  <a:srgbClr val="000000"/>
                </a:solidFill>
                <a:latin typeface="Garamond" charset="0"/>
              </a:rPr>
              <a:pPr eaLnBrk="1" hangingPunct="1"/>
              <a:t>60</a:t>
            </a:fld>
            <a:endParaRPr lang="en-US" sz="1600">
              <a:solidFill>
                <a:srgbClr val="000000"/>
              </a:solidFill>
              <a:latin typeface="Garamond" charset="0"/>
            </a:endParaRPr>
          </a:p>
        </p:txBody>
      </p:sp>
      <p:pic>
        <p:nvPicPr>
          <p:cNvPr id="256004" name="Picture 6" descr="FMS_logo_lightbluematte_3C5CAE.gi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p:nvPicPr>
        <p:blipFill>
          <a:blip r:embed="rId7"/>
          <a:stretch>
            <a:fillRect/>
          </a:stretch>
        </p:blipFill>
        <p:spPr>
          <a:xfrm>
            <a:off x="0" y="4077072"/>
            <a:ext cx="9144000" cy="2061523"/>
          </a:xfrm>
          <a:prstGeom prst="rect">
            <a:avLst/>
          </a:prstGeom>
        </p:spPr>
      </p:pic>
    </p:spTree>
    <p:extLst>
      <p:ext uri="{BB962C8B-B14F-4D97-AF65-F5344CB8AC3E}">
        <p14:creationId xmlns:p14="http://schemas.microsoft.com/office/powerpoint/2010/main" val="349792224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idx="1"/>
          </p:nvPr>
        </p:nvSpPr>
        <p:spPr/>
        <p:txBody>
          <a:bodyPr/>
          <a:lstStyle/>
          <a:p>
            <a:r>
              <a:rPr lang="en-US" dirty="0" smtClean="0">
                <a:solidFill>
                  <a:srgbClr val="0000FF"/>
                </a:solidFill>
              </a:rPr>
              <a:t>DRAM Scaling Issues </a:t>
            </a:r>
          </a:p>
          <a:p>
            <a:pPr lvl="1"/>
            <a:r>
              <a:rPr lang="en-US" dirty="0" smtClean="0"/>
              <a:t>DRAM </a:t>
            </a:r>
            <a:r>
              <a:rPr lang="en-US" dirty="0" err="1" smtClean="0"/>
              <a:t>RowHammer</a:t>
            </a:r>
            <a:r>
              <a:rPr lang="en-US" dirty="0" smtClean="0"/>
              <a:t> Problem</a:t>
            </a:r>
          </a:p>
          <a:p>
            <a:pPr lvl="1"/>
            <a:r>
              <a:rPr lang="en-US" dirty="0" smtClean="0"/>
              <a:t>Some Other DRAM Reliability Studies</a:t>
            </a:r>
          </a:p>
          <a:p>
            <a:pPr lvl="1"/>
            <a:endParaRPr lang="en-US" dirty="0"/>
          </a:p>
          <a:p>
            <a:r>
              <a:rPr lang="en-US" dirty="0" smtClean="0">
                <a:solidFill>
                  <a:srgbClr val="0000FF"/>
                </a:solidFill>
              </a:rPr>
              <a:t>NAND Flash Scaling Issues</a:t>
            </a:r>
          </a:p>
          <a:p>
            <a:pPr lvl="1"/>
            <a:r>
              <a:rPr lang="en-US" dirty="0" smtClean="0"/>
              <a:t>Some NAND </a:t>
            </a:r>
            <a:r>
              <a:rPr lang="en-US" dirty="0" smtClean="0"/>
              <a:t>Flash Reliability Studies </a:t>
            </a:r>
          </a:p>
          <a:p>
            <a:pPr lvl="1"/>
            <a:r>
              <a:rPr lang="en-US" dirty="0"/>
              <a:t>Read Disturb Errors in NAND Flash Memory</a:t>
            </a:r>
          </a:p>
          <a:p>
            <a:pPr lvl="1"/>
            <a:endParaRPr lang="en-US" dirty="0"/>
          </a:p>
          <a:p>
            <a:r>
              <a:rPr lang="en-US" dirty="0" smtClean="0"/>
              <a:t>Summary and Discussion</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61</a:t>
            </a:fld>
            <a:endParaRPr lang="en-US" altLang="en-US"/>
          </a:p>
        </p:txBody>
      </p:sp>
      <p:sp>
        <p:nvSpPr>
          <p:cNvPr id="5" name="Rectangle 4"/>
          <p:cNvSpPr>
            <a:spLocks noChangeArrowheads="1"/>
          </p:cNvSpPr>
          <p:nvPr/>
        </p:nvSpPr>
        <p:spPr bwMode="auto">
          <a:xfrm>
            <a:off x="539552" y="3835821"/>
            <a:ext cx="5904656" cy="457275"/>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dirty="0">
              <a:solidFill>
                <a:srgbClr val="FFFFFF"/>
              </a:solidFill>
              <a:latin typeface="Tahoma"/>
              <a:ea typeface="ＭＳ Ｐゴシック" charset="0"/>
              <a:cs typeface="ＭＳ Ｐゴシック" charset="0"/>
            </a:endParaRPr>
          </a:p>
        </p:txBody>
      </p:sp>
    </p:spTree>
    <p:extLst>
      <p:ext uri="{BB962C8B-B14F-4D97-AF65-F5344CB8AC3E}">
        <p14:creationId xmlns:p14="http://schemas.microsoft.com/office/powerpoint/2010/main" val="313623475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6" y="1742579"/>
            <a:ext cx="8428037" cy="822325"/>
          </a:xfrm>
        </p:spPr>
        <p:txBody>
          <a:bodyPr/>
          <a:lstStyle/>
          <a:p>
            <a:pPr algn="ctr" eaLnBrk="1" hangingPunct="1"/>
            <a:r>
              <a:rPr lang="en-US" sz="4000" dirty="0" smtClean="0">
                <a:latin typeface="Garamond" charset="0"/>
              </a:rPr>
              <a:t>Read Disturb Errors in Flash Memory</a:t>
            </a:r>
            <a:endParaRPr lang="en-US" sz="4000" dirty="0">
              <a:latin typeface="Garamond" charset="0"/>
            </a:endParaRP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63291987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a:latin typeface="Garamond" charset="0"/>
              </a:rPr>
              <a:t>Paper</a:t>
            </a:r>
          </a:p>
        </p:txBody>
      </p:sp>
      <p:sp>
        <p:nvSpPr>
          <p:cNvPr id="256002" name="Content Placeholder 2"/>
          <p:cNvSpPr>
            <a:spLocks noGrp="1"/>
          </p:cNvSpPr>
          <p:nvPr>
            <p:ph idx="1"/>
          </p:nvPr>
        </p:nvSpPr>
        <p:spPr>
          <a:xfrm>
            <a:off x="228600" y="1055688"/>
            <a:ext cx="8610600" cy="5192712"/>
          </a:xfrm>
        </p:spPr>
        <p:txBody>
          <a:bodyPr/>
          <a:lstStyle/>
          <a:p>
            <a:r>
              <a:rPr lang="en-US">
                <a:latin typeface="Tahoma" charset="0"/>
              </a:rPr>
              <a:t>Presented at IEEE/IFIP DSN 2015 Conference in June 2015.</a:t>
            </a:r>
          </a:p>
          <a:p>
            <a:r>
              <a:rPr lang="en-US">
                <a:latin typeface="Tahoma" charset="0"/>
              </a:rPr>
              <a:t>Full paper for details:</a:t>
            </a:r>
          </a:p>
          <a:p>
            <a:endParaRPr lang="en-US">
              <a:latin typeface="Tahoma" charset="0"/>
            </a:endParaRPr>
          </a:p>
          <a:p>
            <a:pPr lvl="1"/>
            <a:r>
              <a:rPr lang="en-US">
                <a:latin typeface="Tahoma" charset="0"/>
              </a:rPr>
              <a:t>Yu Cai, Yixin Luo, Saugata Ghose, Erich F. Haratsch, Ken Mai, and Onur Mutlu,</a:t>
            </a:r>
            <a:br>
              <a:rPr lang="en-US">
                <a:latin typeface="Tahoma" charset="0"/>
              </a:rPr>
            </a:br>
            <a:r>
              <a:rPr lang="en-US" b="1">
                <a:latin typeface="Tahoma" charset="0"/>
                <a:hlinkClick r:id="rId2"/>
              </a:rPr>
              <a:t>"Read Disturb Errors in MLC NAND Flash Memory: Characterization and Mitigation"</a:t>
            </a:r>
            <a:r>
              <a:rPr lang="en-US">
                <a:latin typeface="Tahoma" charset="0"/>
              </a:rPr>
              <a:t> </a:t>
            </a:r>
            <a:br>
              <a:rPr lang="en-US">
                <a:latin typeface="Tahoma" charset="0"/>
              </a:rPr>
            </a:br>
            <a:r>
              <a:rPr lang="en-US" i="1">
                <a:latin typeface="Tahoma" charset="0"/>
              </a:rPr>
              <a:t>Proceedings of the </a:t>
            </a:r>
            <a:r>
              <a:rPr lang="en-US" i="1">
                <a:latin typeface="Tahoma" charset="0"/>
                <a:hlinkClick r:id="rId3"/>
              </a:rPr>
              <a:t>45th Annual IEEE/IFIP International Conference on Dependable Systems and Networks</a:t>
            </a:r>
            <a:r>
              <a:rPr lang="en-US" i="1">
                <a:latin typeface="Tahoma" charset="0"/>
              </a:rPr>
              <a:t> (</a:t>
            </a:r>
            <a:r>
              <a:rPr lang="en-US" b="1" i="1">
                <a:latin typeface="Tahoma" charset="0"/>
              </a:rPr>
              <a:t>DSN</a:t>
            </a:r>
            <a:r>
              <a:rPr lang="en-US" i="1">
                <a:latin typeface="Tahoma" charset="0"/>
              </a:rPr>
              <a:t>)</a:t>
            </a:r>
            <a:r>
              <a:rPr lang="en-US">
                <a:latin typeface="Tahoma" charset="0"/>
              </a:rPr>
              <a:t>, Rio de Janeiro, Brazil, June 2015. </a:t>
            </a:r>
          </a:p>
          <a:p>
            <a:pPr lvl="1"/>
            <a:endParaRPr lang="en-US">
              <a:latin typeface="Tahoma" charset="0"/>
            </a:endParaRPr>
          </a:p>
          <a:p>
            <a:pPr lvl="1"/>
            <a:r>
              <a:rPr lang="en-US">
                <a:latin typeface="Tahoma" charset="0"/>
                <a:hlinkClick r:id="rId2"/>
              </a:rPr>
              <a:t>http://users.ece.cmu.edu/~omutlu/pub/flash-read-disturb-errors_dsn15.pdf</a:t>
            </a:r>
            <a:r>
              <a:rPr lang="en-US">
                <a:latin typeface="Tahoma" charset="0"/>
              </a:rPr>
              <a:t> </a:t>
            </a:r>
          </a:p>
          <a:p>
            <a:pPr lvl="1"/>
            <a:endParaRPr lang="en-US">
              <a:latin typeface="Tahoma" charset="0"/>
            </a:endParaRPr>
          </a:p>
          <a:p>
            <a:endParaRPr lang="en-US">
              <a:latin typeface="Tahoma" charset="0"/>
            </a:endParaRPr>
          </a:p>
          <a:p>
            <a:endParaRPr lang="en-US">
              <a:latin typeface="Tahoma" charset="0"/>
            </a:endParaRPr>
          </a:p>
        </p:txBody>
      </p:sp>
      <p:sp>
        <p:nvSpPr>
          <p:cNvPr id="25600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D8D43E4-1AEE-4448-972F-6510E7266E37}" type="slidenum">
              <a:rPr lang="en-US" sz="1600">
                <a:solidFill>
                  <a:srgbClr val="000000"/>
                </a:solidFill>
                <a:latin typeface="Garamond" charset="0"/>
              </a:rPr>
              <a:pPr eaLnBrk="1" hangingPunct="1"/>
              <a:t>63</a:t>
            </a:fld>
            <a:endParaRPr lang="en-US" sz="1600">
              <a:solidFill>
                <a:srgbClr val="000000"/>
              </a:solidFill>
              <a:latin typeface="Garamond" charset="0"/>
            </a:endParaRPr>
          </a:p>
        </p:txBody>
      </p:sp>
      <p:pic>
        <p:nvPicPr>
          <p:cNvPr id="256004" name="Picture 6" descr="FMS_logo_lightbluematte_3C5CAE.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130619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Title 1"/>
          <p:cNvSpPr>
            <a:spLocks noGrp="1"/>
          </p:cNvSpPr>
          <p:nvPr>
            <p:ph type="title"/>
          </p:nvPr>
        </p:nvSpPr>
        <p:spPr/>
        <p:txBody>
          <a:bodyPr/>
          <a:lstStyle/>
          <a:p>
            <a:pPr eaLnBrk="1" hangingPunct="1"/>
            <a:r>
              <a:rPr lang="en-US">
                <a:latin typeface="Calibri" charset="0"/>
              </a:rPr>
              <a:t>Executive Summary</a:t>
            </a:r>
          </a:p>
        </p:txBody>
      </p:sp>
      <p:sp>
        <p:nvSpPr>
          <p:cNvPr id="3" name="Content Placeholder 2"/>
          <p:cNvSpPr>
            <a:spLocks noGrp="1"/>
          </p:cNvSpPr>
          <p:nvPr>
            <p:ph idx="1"/>
          </p:nvPr>
        </p:nvSpPr>
        <p:spPr>
          <a:xfrm>
            <a:off x="228600" y="838200"/>
            <a:ext cx="8915400" cy="5876925"/>
          </a:xfrm>
        </p:spPr>
        <p:txBody>
          <a:bodyPr rtlCol="0">
            <a:normAutofit lnSpcReduction="10000"/>
          </a:bodyPr>
          <a:lstStyle/>
          <a:p>
            <a:pPr marL="182880" indent="-182880" eaLnBrk="1" fontAlgn="auto" hangingPunct="1">
              <a:spcAft>
                <a:spcPts val="0"/>
              </a:spcAft>
              <a:buClr>
                <a:prstClr val="black"/>
              </a:buClr>
              <a:buFont typeface="Arial" pitchFamily="34" charset="0"/>
              <a:buChar char="•"/>
              <a:defRPr/>
            </a:pPr>
            <a:r>
              <a:rPr lang="en-US" sz="2800" b="1" i="1" dirty="0">
                <a:solidFill>
                  <a:srgbClr val="FF0000"/>
                </a:solidFill>
                <a:ea typeface="+mn-ea"/>
                <a:cs typeface="+mn-cs"/>
              </a:rPr>
              <a:t>Read disturb errors</a:t>
            </a:r>
            <a:r>
              <a:rPr lang="en-US" sz="2800" b="1" dirty="0">
                <a:solidFill>
                  <a:srgbClr val="FF0000"/>
                </a:solidFill>
                <a:ea typeface="+mn-ea"/>
                <a:cs typeface="+mn-cs"/>
              </a:rPr>
              <a:t> </a:t>
            </a:r>
            <a:r>
              <a:rPr lang="en-US" sz="2800" dirty="0">
                <a:solidFill>
                  <a:srgbClr val="FF0000"/>
                </a:solidFill>
                <a:ea typeface="+mn-ea"/>
                <a:cs typeface="+mn-cs"/>
              </a:rPr>
              <a:t>limit flash memory lifetime today</a:t>
            </a:r>
          </a:p>
          <a:p>
            <a:pPr marL="365760" lvl="1" eaLnBrk="1" fontAlgn="auto" hangingPunct="1">
              <a:spcAft>
                <a:spcPts val="0"/>
              </a:spcAft>
              <a:buClr>
                <a:prstClr val="black"/>
              </a:buClr>
              <a:buFont typeface="Arial" pitchFamily="34" charset="0"/>
              <a:buChar char="–"/>
              <a:defRPr/>
            </a:pPr>
            <a:r>
              <a:rPr lang="en-US" sz="2400" spc="-150" dirty="0">
                <a:solidFill>
                  <a:prstClr val="black"/>
                </a:solidFill>
                <a:ea typeface="+mn-ea"/>
                <a:sym typeface="Wingdings" panose="05000000000000000000" pitchFamily="2" charset="2"/>
              </a:rPr>
              <a:t>A</a:t>
            </a:r>
            <a:r>
              <a:rPr lang="en-US" sz="2400" spc="-150" dirty="0" smtClean="0">
                <a:solidFill>
                  <a:prstClr val="black"/>
                </a:solidFill>
                <a:ea typeface="+mn-ea"/>
                <a:sym typeface="Wingdings" panose="05000000000000000000" pitchFamily="2" charset="2"/>
              </a:rPr>
              <a:t>pply </a:t>
            </a:r>
            <a:r>
              <a:rPr lang="en-US" sz="2400" spc="-150" dirty="0">
                <a:solidFill>
                  <a:prstClr val="black"/>
                </a:solidFill>
                <a:ea typeface="+mn-ea"/>
                <a:sym typeface="Wingdings" panose="05000000000000000000" pitchFamily="2" charset="2"/>
              </a:rPr>
              <a:t>a </a:t>
            </a:r>
            <a:r>
              <a:rPr lang="en-US" sz="2400" i="1" spc="-150" dirty="0">
                <a:solidFill>
                  <a:srgbClr val="FF0000"/>
                </a:solidFill>
                <a:ea typeface="+mn-ea"/>
                <a:sym typeface="Wingdings" panose="05000000000000000000" pitchFamily="2" charset="2"/>
              </a:rPr>
              <a:t>high pass-through voltage (</a:t>
            </a:r>
            <a:r>
              <a:rPr lang="en-US" sz="2400" i="1" spc="-150" dirty="0" err="1">
                <a:solidFill>
                  <a:srgbClr val="FF0000"/>
                </a:solidFill>
                <a:ea typeface="+mn-ea"/>
                <a:sym typeface="Wingdings" panose="05000000000000000000" pitchFamily="2" charset="2"/>
              </a:rPr>
              <a:t>V</a:t>
            </a:r>
            <a:r>
              <a:rPr lang="en-US" sz="2400" i="1" spc="-150" baseline="-25000" dirty="0" err="1">
                <a:solidFill>
                  <a:srgbClr val="FF0000"/>
                </a:solidFill>
                <a:ea typeface="+mn-ea"/>
                <a:sym typeface="Wingdings" panose="05000000000000000000" pitchFamily="2" charset="2"/>
              </a:rPr>
              <a:t>pass</a:t>
            </a:r>
            <a:r>
              <a:rPr lang="en-US" sz="2400" i="1" spc="-150" dirty="0">
                <a:solidFill>
                  <a:srgbClr val="FF0000"/>
                </a:solidFill>
                <a:ea typeface="+mn-ea"/>
                <a:sym typeface="Wingdings" panose="05000000000000000000" pitchFamily="2" charset="2"/>
              </a:rPr>
              <a:t>)</a:t>
            </a:r>
            <a:r>
              <a:rPr lang="en-US" sz="2400" spc="-150" dirty="0">
                <a:solidFill>
                  <a:prstClr val="black"/>
                </a:solidFill>
                <a:ea typeface="+mn-ea"/>
                <a:sym typeface="Wingdings" panose="05000000000000000000" pitchFamily="2" charset="2"/>
              </a:rPr>
              <a:t> to multiple pages on a </a:t>
            </a:r>
            <a:r>
              <a:rPr lang="en-US" sz="2400" spc="-150" dirty="0" smtClean="0">
                <a:solidFill>
                  <a:prstClr val="black"/>
                </a:solidFill>
                <a:ea typeface="+mn-ea"/>
                <a:sym typeface="Wingdings" panose="05000000000000000000" pitchFamily="2" charset="2"/>
              </a:rPr>
              <a:t>read</a:t>
            </a:r>
          </a:p>
          <a:p>
            <a:pPr marL="365760" lvl="1" eaLnBrk="1" fontAlgn="auto" hangingPunct="1">
              <a:spcAft>
                <a:spcPts val="0"/>
              </a:spcAft>
              <a:buClr>
                <a:prstClr val="black"/>
              </a:buClr>
              <a:buFont typeface="Arial" pitchFamily="34" charset="0"/>
              <a:buChar char="–"/>
              <a:defRPr/>
            </a:pPr>
            <a:r>
              <a:rPr lang="en-US" sz="2400" spc="-150" dirty="0" smtClean="0">
                <a:solidFill>
                  <a:prstClr val="black"/>
                </a:solidFill>
                <a:ea typeface="+mn-ea"/>
              </a:rPr>
              <a:t>Repeated application of </a:t>
            </a:r>
            <a:r>
              <a:rPr lang="en-US" sz="2400" i="1" spc="-150" dirty="0" err="1" smtClean="0">
                <a:solidFill>
                  <a:srgbClr val="FF0000"/>
                </a:solidFill>
                <a:sym typeface="Wingdings" panose="05000000000000000000" pitchFamily="2" charset="2"/>
              </a:rPr>
              <a:t>V</a:t>
            </a:r>
            <a:r>
              <a:rPr lang="en-US" sz="2400" i="1" spc="-150" baseline="-25000" dirty="0" err="1" smtClean="0">
                <a:solidFill>
                  <a:srgbClr val="FF0000"/>
                </a:solidFill>
                <a:sym typeface="Wingdings" panose="05000000000000000000" pitchFamily="2" charset="2"/>
              </a:rPr>
              <a:t>pass</a:t>
            </a:r>
            <a:r>
              <a:rPr lang="en-US" sz="2400" spc="-150" dirty="0">
                <a:solidFill>
                  <a:srgbClr val="FF0000"/>
                </a:solidFill>
                <a:ea typeface="+mn-ea"/>
                <a:sym typeface="Wingdings" panose="05000000000000000000" pitchFamily="2" charset="2"/>
              </a:rPr>
              <a:t> </a:t>
            </a:r>
            <a:r>
              <a:rPr lang="en-US" sz="2400" spc="-150" dirty="0" smtClean="0">
                <a:solidFill>
                  <a:srgbClr val="FF0000"/>
                </a:solidFill>
                <a:ea typeface="+mn-ea"/>
              </a:rPr>
              <a:t>can alter stored values in unread pages</a:t>
            </a:r>
            <a:endParaRPr lang="en-US" sz="2400" spc="-150" dirty="0">
              <a:solidFill>
                <a:srgbClr val="FF0000"/>
              </a:solidFill>
              <a:ea typeface="+mn-ea"/>
            </a:endParaRPr>
          </a:p>
          <a:p>
            <a:pPr marL="182880" indent="-182880" eaLnBrk="1" fontAlgn="auto" hangingPunct="1">
              <a:spcAft>
                <a:spcPts val="0"/>
              </a:spcAft>
              <a:buClr>
                <a:prstClr val="black"/>
              </a:buClr>
              <a:buFont typeface="Arial" pitchFamily="34" charset="0"/>
              <a:buChar char="•"/>
              <a:defRPr/>
            </a:pPr>
            <a:endParaRPr lang="en-US" sz="800" dirty="0" smtClean="0">
              <a:solidFill>
                <a:prstClr val="black"/>
              </a:solidFill>
              <a:ea typeface="+mn-ea"/>
              <a:cs typeface="+mn-cs"/>
            </a:endParaRPr>
          </a:p>
          <a:p>
            <a:pPr marL="182880" indent="-182880" eaLnBrk="1" fontAlgn="auto" hangingPunct="1">
              <a:spcAft>
                <a:spcPts val="0"/>
              </a:spcAft>
              <a:buClr>
                <a:prstClr val="black"/>
              </a:buClr>
              <a:buFont typeface="Arial" pitchFamily="34" charset="0"/>
              <a:buChar char="•"/>
              <a:defRPr/>
            </a:pPr>
            <a:r>
              <a:rPr lang="en-US" sz="2800" dirty="0" smtClean="0">
                <a:solidFill>
                  <a:prstClr val="black"/>
                </a:solidFill>
                <a:ea typeface="+mn-ea"/>
                <a:cs typeface="+mn-cs"/>
              </a:rPr>
              <a:t>We </a:t>
            </a:r>
            <a:r>
              <a:rPr lang="en-US" sz="2800" b="1" dirty="0">
                <a:solidFill>
                  <a:srgbClr val="0000FF"/>
                </a:solidFill>
                <a:ea typeface="+mn-ea"/>
                <a:cs typeface="+mn-cs"/>
              </a:rPr>
              <a:t>characterize read disturb </a:t>
            </a:r>
            <a:r>
              <a:rPr lang="en-US" sz="2800" dirty="0">
                <a:solidFill>
                  <a:prstClr val="black"/>
                </a:solidFill>
                <a:ea typeface="+mn-ea"/>
                <a:cs typeface="+mn-cs"/>
              </a:rPr>
              <a:t>on real NAND flash chips</a:t>
            </a:r>
          </a:p>
          <a:p>
            <a:pPr marL="365760" lvl="1" eaLnBrk="1" fontAlgn="auto" hangingPunct="1">
              <a:spcAft>
                <a:spcPts val="0"/>
              </a:spcAft>
              <a:buClr>
                <a:prstClr val="black"/>
              </a:buClr>
              <a:buFont typeface="Arial" pitchFamily="34" charset="0"/>
              <a:buChar char="–"/>
              <a:defRPr/>
            </a:pPr>
            <a:r>
              <a:rPr lang="en-US" sz="2400" dirty="0">
                <a:solidFill>
                  <a:prstClr val="black"/>
                </a:solidFill>
                <a:ea typeface="+mn-ea"/>
              </a:rPr>
              <a:t>Slightly </a:t>
            </a:r>
            <a:r>
              <a:rPr lang="en-US" sz="2400" dirty="0">
                <a:solidFill>
                  <a:srgbClr val="0000FF"/>
                </a:solidFill>
                <a:ea typeface="+mn-ea"/>
              </a:rPr>
              <a:t>lowering </a:t>
            </a:r>
            <a:r>
              <a:rPr lang="en-US" sz="2400" dirty="0" err="1">
                <a:solidFill>
                  <a:srgbClr val="0000FF"/>
                </a:solidFill>
                <a:ea typeface="+mn-ea"/>
              </a:rPr>
              <a:t>V</a:t>
            </a:r>
            <a:r>
              <a:rPr lang="en-US" sz="2400" baseline="-25000" dirty="0" err="1">
                <a:solidFill>
                  <a:srgbClr val="0000FF"/>
                </a:solidFill>
                <a:ea typeface="+mn-ea"/>
              </a:rPr>
              <a:t>pass</a:t>
            </a:r>
            <a:r>
              <a:rPr lang="en-US" sz="2400" dirty="0">
                <a:solidFill>
                  <a:prstClr val="black"/>
                </a:solidFill>
                <a:ea typeface="+mn-ea"/>
              </a:rPr>
              <a:t> </a:t>
            </a:r>
            <a:r>
              <a:rPr lang="en-US" sz="2400" dirty="0">
                <a:solidFill>
                  <a:srgbClr val="0000FF"/>
                </a:solidFill>
                <a:ea typeface="+mn-ea"/>
              </a:rPr>
              <a:t>greatly reduces read disturb errors</a:t>
            </a:r>
          </a:p>
          <a:p>
            <a:pPr marL="365760" lvl="1" eaLnBrk="1" fontAlgn="auto" hangingPunct="1">
              <a:spcAft>
                <a:spcPts val="0"/>
              </a:spcAft>
              <a:buClr>
                <a:prstClr val="black"/>
              </a:buClr>
              <a:buFont typeface="Arial" pitchFamily="34" charset="0"/>
              <a:buChar char="–"/>
              <a:defRPr/>
            </a:pPr>
            <a:r>
              <a:rPr lang="en-US" sz="2400" dirty="0">
                <a:solidFill>
                  <a:prstClr val="black"/>
                </a:solidFill>
                <a:ea typeface="+mn-ea"/>
              </a:rPr>
              <a:t>Some flash cells are </a:t>
            </a:r>
            <a:r>
              <a:rPr lang="en-US" sz="2400" dirty="0">
                <a:solidFill>
                  <a:srgbClr val="0000FF"/>
                </a:solidFill>
                <a:ea typeface="+mn-ea"/>
              </a:rPr>
              <a:t>more </a:t>
            </a:r>
            <a:r>
              <a:rPr lang="en-US" sz="2400" dirty="0" smtClean="0">
                <a:solidFill>
                  <a:srgbClr val="0000FF"/>
                </a:solidFill>
                <a:ea typeface="+mn-ea"/>
              </a:rPr>
              <a:t>prone to </a:t>
            </a:r>
            <a:r>
              <a:rPr lang="en-US" sz="2400" dirty="0">
                <a:solidFill>
                  <a:srgbClr val="0000FF"/>
                </a:solidFill>
                <a:ea typeface="+mn-ea"/>
              </a:rPr>
              <a:t>read disturb</a:t>
            </a:r>
            <a:endParaRPr lang="en-US" sz="2400" dirty="0">
              <a:solidFill>
                <a:prstClr val="black"/>
              </a:solidFill>
              <a:ea typeface="+mn-ea"/>
            </a:endParaRPr>
          </a:p>
          <a:p>
            <a:pPr marL="182880" indent="-182880" eaLnBrk="1" fontAlgn="auto" hangingPunct="1">
              <a:spcAft>
                <a:spcPts val="0"/>
              </a:spcAft>
              <a:buClr>
                <a:prstClr val="black"/>
              </a:buClr>
              <a:buFont typeface="Arial" pitchFamily="34" charset="0"/>
              <a:buChar char="•"/>
              <a:defRPr/>
            </a:pPr>
            <a:endParaRPr lang="en-US" sz="800" b="1" dirty="0" smtClean="0">
              <a:ea typeface="+mn-ea"/>
              <a:cs typeface="+mn-cs"/>
            </a:endParaRPr>
          </a:p>
          <a:p>
            <a:pPr marL="182880" indent="-182880" eaLnBrk="1" fontAlgn="auto" hangingPunct="1">
              <a:spcAft>
                <a:spcPts val="0"/>
              </a:spcAft>
              <a:buClr>
                <a:prstClr val="black"/>
              </a:buClr>
              <a:buFont typeface="Arial" pitchFamily="34" charset="0"/>
              <a:buChar char="•"/>
              <a:defRPr/>
            </a:pPr>
            <a:r>
              <a:rPr lang="en-US" sz="2800" b="1" dirty="0" smtClean="0">
                <a:ea typeface="+mn-ea"/>
                <a:cs typeface="+mn-cs"/>
              </a:rPr>
              <a:t>Technique </a:t>
            </a:r>
            <a:r>
              <a:rPr lang="en-US" sz="2800" b="1" dirty="0">
                <a:ea typeface="+mn-ea"/>
                <a:cs typeface="+mn-cs"/>
              </a:rPr>
              <a:t>1:</a:t>
            </a:r>
            <a:r>
              <a:rPr lang="en-US" sz="2800" dirty="0">
                <a:solidFill>
                  <a:srgbClr val="00B050"/>
                </a:solidFill>
                <a:ea typeface="+mn-ea"/>
                <a:cs typeface="+mn-cs"/>
              </a:rPr>
              <a:t> </a:t>
            </a:r>
            <a:r>
              <a:rPr lang="en-US" sz="2800" dirty="0">
                <a:solidFill>
                  <a:srgbClr val="0000FF"/>
                </a:solidFill>
                <a:ea typeface="+mn-ea"/>
                <a:cs typeface="+mn-cs"/>
              </a:rPr>
              <a:t>Mitigate</a:t>
            </a:r>
            <a:r>
              <a:rPr lang="en-US" sz="2800" dirty="0">
                <a:solidFill>
                  <a:prstClr val="black"/>
                </a:solidFill>
                <a:ea typeface="+mn-ea"/>
                <a:cs typeface="+mn-cs"/>
              </a:rPr>
              <a:t> read disturb errors online</a:t>
            </a:r>
          </a:p>
          <a:p>
            <a:pPr marL="365760" lvl="1" eaLnBrk="1" fontAlgn="auto" hangingPunct="1">
              <a:spcAft>
                <a:spcPts val="0"/>
              </a:spcAft>
              <a:buClr>
                <a:prstClr val="black"/>
              </a:buClr>
              <a:buFont typeface="Arial" pitchFamily="34" charset="0"/>
              <a:buChar char="–"/>
              <a:defRPr/>
            </a:pPr>
            <a:r>
              <a:rPr lang="en-US" sz="2400" b="1" i="1" dirty="0" err="1">
                <a:solidFill>
                  <a:srgbClr val="0000FF"/>
                </a:solidFill>
                <a:ea typeface="+mn-ea"/>
              </a:rPr>
              <a:t>V</a:t>
            </a:r>
            <a:r>
              <a:rPr lang="en-US" sz="2400" b="1" i="1" baseline="-25000" dirty="0" err="1">
                <a:solidFill>
                  <a:srgbClr val="0000FF"/>
                </a:solidFill>
                <a:ea typeface="+mn-ea"/>
              </a:rPr>
              <a:t>pass</a:t>
            </a:r>
            <a:r>
              <a:rPr lang="en-US" sz="2400" b="1" i="1" dirty="0">
                <a:solidFill>
                  <a:srgbClr val="0000FF"/>
                </a:solidFill>
                <a:ea typeface="+mn-ea"/>
              </a:rPr>
              <a:t> Tuning</a:t>
            </a:r>
            <a:r>
              <a:rPr lang="en-US" sz="2400" dirty="0">
                <a:solidFill>
                  <a:srgbClr val="0000FF"/>
                </a:solidFill>
                <a:ea typeface="+mn-ea"/>
              </a:rPr>
              <a:t> </a:t>
            </a:r>
            <a:r>
              <a:rPr lang="en-US" sz="2400" dirty="0">
                <a:solidFill>
                  <a:prstClr val="black"/>
                </a:solidFill>
                <a:ea typeface="+mn-ea"/>
              </a:rPr>
              <a:t>dynamically finds and applies a lowered </a:t>
            </a:r>
            <a:r>
              <a:rPr lang="en-US" sz="2400" dirty="0" err="1" smtClean="0">
                <a:solidFill>
                  <a:prstClr val="black"/>
                </a:solidFill>
                <a:ea typeface="+mn-ea"/>
              </a:rPr>
              <a:t>V</a:t>
            </a:r>
            <a:r>
              <a:rPr lang="en-US" sz="2400" baseline="-25000" dirty="0" err="1" smtClean="0">
                <a:solidFill>
                  <a:prstClr val="black"/>
                </a:solidFill>
                <a:ea typeface="+mn-ea"/>
              </a:rPr>
              <a:t>pass</a:t>
            </a:r>
            <a:r>
              <a:rPr lang="en-US" sz="2400" baseline="-25000" dirty="0" smtClean="0">
                <a:solidFill>
                  <a:prstClr val="black"/>
                </a:solidFill>
                <a:ea typeface="+mn-ea"/>
              </a:rPr>
              <a:t> </a:t>
            </a:r>
            <a:r>
              <a:rPr lang="en-US" sz="2400" dirty="0" smtClean="0">
                <a:solidFill>
                  <a:prstClr val="black"/>
                </a:solidFill>
                <a:ea typeface="+mn-ea"/>
              </a:rPr>
              <a:t>per block</a:t>
            </a:r>
            <a:endParaRPr lang="en-US" sz="2400" dirty="0">
              <a:solidFill>
                <a:prstClr val="black"/>
              </a:solidFill>
              <a:ea typeface="+mn-ea"/>
            </a:endParaRPr>
          </a:p>
          <a:p>
            <a:pPr marL="365760" lvl="1" eaLnBrk="1" fontAlgn="auto" hangingPunct="1">
              <a:spcAft>
                <a:spcPts val="0"/>
              </a:spcAft>
              <a:buClr>
                <a:prstClr val="black"/>
              </a:buClr>
              <a:buFont typeface="Arial" pitchFamily="34" charset="0"/>
              <a:buChar char="–"/>
              <a:defRPr/>
            </a:pPr>
            <a:r>
              <a:rPr lang="en-US" sz="2400" dirty="0">
                <a:solidFill>
                  <a:prstClr val="black"/>
                </a:solidFill>
                <a:ea typeface="+mn-ea"/>
              </a:rPr>
              <a:t>Flash memory </a:t>
            </a:r>
            <a:r>
              <a:rPr lang="en-US" sz="2400" dirty="0">
                <a:solidFill>
                  <a:srgbClr val="00B050"/>
                </a:solidFill>
                <a:ea typeface="+mn-ea"/>
              </a:rPr>
              <a:t>lifetime improves by 21%</a:t>
            </a:r>
          </a:p>
          <a:p>
            <a:pPr marL="182880" indent="-182880" eaLnBrk="1" fontAlgn="auto" hangingPunct="1">
              <a:spcAft>
                <a:spcPts val="0"/>
              </a:spcAft>
              <a:buClr>
                <a:prstClr val="black"/>
              </a:buClr>
              <a:buFont typeface="Arial" pitchFamily="34" charset="0"/>
              <a:buChar char="•"/>
              <a:defRPr/>
            </a:pPr>
            <a:endParaRPr lang="en-US" sz="800" b="1" dirty="0" smtClean="0">
              <a:solidFill>
                <a:srgbClr val="000000"/>
              </a:solidFill>
              <a:ea typeface="+mn-ea"/>
              <a:cs typeface="+mn-cs"/>
            </a:endParaRPr>
          </a:p>
          <a:p>
            <a:pPr marL="182880" indent="-182880" eaLnBrk="1" fontAlgn="auto" hangingPunct="1">
              <a:spcAft>
                <a:spcPts val="0"/>
              </a:spcAft>
              <a:buClr>
                <a:prstClr val="black"/>
              </a:buClr>
              <a:buFont typeface="Arial" pitchFamily="34" charset="0"/>
              <a:buChar char="•"/>
              <a:defRPr/>
            </a:pPr>
            <a:r>
              <a:rPr lang="en-US" sz="2800" b="1" dirty="0" smtClean="0">
                <a:solidFill>
                  <a:srgbClr val="000000"/>
                </a:solidFill>
                <a:ea typeface="+mn-ea"/>
                <a:cs typeface="+mn-cs"/>
              </a:rPr>
              <a:t>Technique </a:t>
            </a:r>
            <a:r>
              <a:rPr lang="en-US" sz="2800" b="1" dirty="0">
                <a:solidFill>
                  <a:srgbClr val="000000"/>
                </a:solidFill>
                <a:ea typeface="+mn-ea"/>
                <a:cs typeface="+mn-cs"/>
              </a:rPr>
              <a:t>2:</a:t>
            </a:r>
            <a:r>
              <a:rPr lang="en-US" sz="2800" dirty="0">
                <a:solidFill>
                  <a:srgbClr val="00B050"/>
                </a:solidFill>
                <a:ea typeface="+mn-ea"/>
                <a:cs typeface="+mn-cs"/>
              </a:rPr>
              <a:t> </a:t>
            </a:r>
            <a:r>
              <a:rPr lang="en-US" sz="2800" dirty="0">
                <a:solidFill>
                  <a:srgbClr val="0000FF"/>
                </a:solidFill>
                <a:ea typeface="+mn-ea"/>
                <a:cs typeface="+mn-cs"/>
              </a:rPr>
              <a:t>Recover</a:t>
            </a:r>
            <a:r>
              <a:rPr lang="en-US" sz="2800" dirty="0">
                <a:solidFill>
                  <a:srgbClr val="00B050"/>
                </a:solidFill>
                <a:ea typeface="+mn-ea"/>
                <a:cs typeface="+mn-cs"/>
              </a:rPr>
              <a:t> </a:t>
            </a:r>
            <a:r>
              <a:rPr lang="en-US" sz="2800" dirty="0">
                <a:solidFill>
                  <a:prstClr val="black"/>
                </a:solidFill>
                <a:ea typeface="+mn-ea"/>
                <a:cs typeface="+mn-cs"/>
              </a:rPr>
              <a:t>after failure to prevent data loss</a:t>
            </a:r>
          </a:p>
          <a:p>
            <a:pPr marL="365760" lvl="1" eaLnBrk="1" fontAlgn="auto" hangingPunct="1">
              <a:spcAft>
                <a:spcPts val="0"/>
              </a:spcAft>
              <a:buClr>
                <a:prstClr val="black"/>
              </a:buClr>
              <a:buFont typeface="Arial" pitchFamily="34" charset="0"/>
              <a:buChar char="–"/>
              <a:defRPr/>
            </a:pPr>
            <a:r>
              <a:rPr lang="en-US" sz="2400" b="1" i="1" dirty="0">
                <a:solidFill>
                  <a:srgbClr val="0000FF"/>
                </a:solidFill>
                <a:ea typeface="+mn-ea"/>
              </a:rPr>
              <a:t>Read Disturb Oriented Error Recovery</a:t>
            </a:r>
            <a:r>
              <a:rPr lang="en-US" sz="2400" dirty="0">
                <a:solidFill>
                  <a:srgbClr val="0000FF"/>
                </a:solidFill>
                <a:ea typeface="+mn-ea"/>
              </a:rPr>
              <a:t> </a:t>
            </a:r>
            <a:r>
              <a:rPr lang="en-US" sz="2400" dirty="0">
                <a:solidFill>
                  <a:prstClr val="black"/>
                </a:solidFill>
                <a:ea typeface="+mn-ea"/>
              </a:rPr>
              <a:t>(RDR) selectively corrects cells more susceptible to read disturb errors</a:t>
            </a:r>
          </a:p>
          <a:p>
            <a:pPr marL="365760" lvl="1" eaLnBrk="1" fontAlgn="auto" hangingPunct="1">
              <a:spcAft>
                <a:spcPts val="0"/>
              </a:spcAft>
              <a:buClr>
                <a:prstClr val="black"/>
              </a:buClr>
              <a:buFont typeface="Arial" pitchFamily="34" charset="0"/>
              <a:buChar char="–"/>
              <a:defRPr/>
            </a:pPr>
            <a:r>
              <a:rPr lang="en-US" sz="2400" dirty="0">
                <a:solidFill>
                  <a:srgbClr val="00B050"/>
                </a:solidFill>
                <a:ea typeface="+mn-ea"/>
              </a:rPr>
              <a:t>Reduces raw bit error rate</a:t>
            </a:r>
            <a:r>
              <a:rPr lang="en-US" sz="2400" b="1" dirty="0">
                <a:solidFill>
                  <a:srgbClr val="00B050"/>
                </a:solidFill>
                <a:ea typeface="+mn-ea"/>
              </a:rPr>
              <a:t> </a:t>
            </a:r>
            <a:r>
              <a:rPr lang="en-US" sz="2400" dirty="0">
                <a:solidFill>
                  <a:srgbClr val="00B050"/>
                </a:solidFill>
                <a:ea typeface="+mn-ea"/>
              </a:rPr>
              <a:t>(RBER) by up to 36%</a:t>
            </a:r>
          </a:p>
        </p:txBody>
      </p:sp>
      <p:sp>
        <p:nvSpPr>
          <p:cNvPr id="257027"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D19C2D1-B1A1-A048-8394-5D276675F714}" type="slidenum">
              <a:rPr lang="en-US" sz="1200">
                <a:solidFill>
                  <a:srgbClr val="898989"/>
                </a:solidFill>
                <a:latin typeface="Calibri" charset="0"/>
              </a:rPr>
              <a:pPr eaLnBrk="1" hangingPunct="1"/>
              <a:t>64</a:t>
            </a:fld>
            <a:endParaRPr lang="en-US" sz="1200">
              <a:solidFill>
                <a:srgbClr val="898989"/>
              </a:solidFill>
              <a:latin typeface="Calibri" charset="0"/>
            </a:endParaRPr>
          </a:p>
        </p:txBody>
      </p:sp>
      <p:pic>
        <p:nvPicPr>
          <p:cNvPr id="257028" name="Picture 6" descr="FMS_logo_lightbluematte_3C5CAE.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864168686"/>
      </p:ext>
    </p:extLst>
  </p:cSld>
  <p:clrMapOvr>
    <a:masterClrMapping/>
  </p:clrMapOvr>
  <p:transition xmlns:p14="http://schemas.microsoft.com/office/powerpoint/2010/main" spd="slow"/>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fade">
                                      <p:cBhvr>
                                        <p:cTn id="37" dur="500"/>
                                        <p:tgtEl>
                                          <p:spTgt spid="3">
                                            <p:txEl>
                                              <p:pRg st="8" end="8"/>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fade">
                                      <p:cBhvr>
                                        <p:cTn id="42" dur="500"/>
                                        <p:tgtEl>
                                          <p:spTgt spid="3">
                                            <p:txEl>
                                              <p:pRg st="9" end="9"/>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animEffect transition="in" filter="fade">
                                      <p:cBhvr>
                                        <p:cTn id="47" dur="500"/>
                                        <p:tgtEl>
                                          <p:spTgt spid="3">
                                            <p:txEl>
                                              <p:pRg st="10" end="10"/>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xEl>
                                              <p:pRg st="12" end="12"/>
                                            </p:txEl>
                                          </p:spTgt>
                                        </p:tgtEl>
                                        <p:attrNameLst>
                                          <p:attrName>style.visibility</p:attrName>
                                        </p:attrNameLst>
                                      </p:cBhvr>
                                      <p:to>
                                        <p:strVal val="visible"/>
                                      </p:to>
                                    </p:set>
                                    <p:animEffect transition="in" filter="fade">
                                      <p:cBhvr>
                                        <p:cTn id="52" dur="500"/>
                                        <p:tgtEl>
                                          <p:spTgt spid="3">
                                            <p:txEl>
                                              <p:pRg st="12" end="12"/>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
                                            <p:txEl>
                                              <p:pRg st="13" end="13"/>
                                            </p:txEl>
                                          </p:spTgt>
                                        </p:tgtEl>
                                        <p:attrNameLst>
                                          <p:attrName>style.visibility</p:attrName>
                                        </p:attrNameLst>
                                      </p:cBhvr>
                                      <p:to>
                                        <p:strVal val="visible"/>
                                      </p:to>
                                    </p:set>
                                    <p:animEffect transition="in" filter="fade">
                                      <p:cBhvr>
                                        <p:cTn id="57" dur="500"/>
                                        <p:tgtEl>
                                          <p:spTgt spid="3">
                                            <p:txEl>
                                              <p:pRg st="13" end="13"/>
                                            </p:txEl>
                                          </p:spTgt>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3">
                                            <p:txEl>
                                              <p:pRg st="14" end="14"/>
                                            </p:txEl>
                                          </p:spTgt>
                                        </p:tgtEl>
                                        <p:attrNameLst>
                                          <p:attrName>style.visibility</p:attrName>
                                        </p:attrNameLst>
                                      </p:cBhvr>
                                      <p:to>
                                        <p:strVal val="visible"/>
                                      </p:to>
                                    </p:set>
                                    <p:animEffect transition="in" filter="fade">
                                      <p:cBhvr>
                                        <p:cTn id="62" dur="500"/>
                                        <p:tgtEl>
                                          <p:spTgt spid="3">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3" name="Title 1"/>
          <p:cNvSpPr>
            <a:spLocks noGrp="1"/>
          </p:cNvSpPr>
          <p:nvPr>
            <p:ph type="title"/>
          </p:nvPr>
        </p:nvSpPr>
        <p:spPr/>
        <p:txBody>
          <a:bodyPr/>
          <a:lstStyle/>
          <a:p>
            <a:pPr eaLnBrk="1" hangingPunct="1"/>
            <a:r>
              <a:rPr lang="en-US">
                <a:latin typeface="Calibri" charset="0"/>
              </a:rPr>
              <a:t>Outline</a:t>
            </a:r>
          </a:p>
        </p:txBody>
      </p:sp>
      <p:sp>
        <p:nvSpPr>
          <p:cNvPr id="259074" name="Content Placeholder 2"/>
          <p:cNvSpPr>
            <a:spLocks noGrp="1"/>
          </p:cNvSpPr>
          <p:nvPr>
            <p:ph idx="1"/>
          </p:nvPr>
        </p:nvSpPr>
        <p:spPr/>
        <p:txBody>
          <a:bodyPr/>
          <a:lstStyle/>
          <a:p>
            <a:pPr eaLnBrk="1" hangingPunct="1"/>
            <a:r>
              <a:rPr lang="en-US">
                <a:latin typeface="Calibri" charset="0"/>
              </a:rPr>
              <a:t>Background (Problem and Goal)</a:t>
            </a:r>
          </a:p>
          <a:p>
            <a:pPr eaLnBrk="1" hangingPunct="1"/>
            <a:r>
              <a:rPr lang="en-US">
                <a:latin typeface="Calibri" charset="0"/>
              </a:rPr>
              <a:t>Key Experimental Observations</a:t>
            </a:r>
          </a:p>
          <a:p>
            <a:pPr eaLnBrk="1" hangingPunct="1"/>
            <a:r>
              <a:rPr lang="en-US">
                <a:latin typeface="Calibri" charset="0"/>
              </a:rPr>
              <a:t>Mitigation: V</a:t>
            </a:r>
            <a:r>
              <a:rPr lang="en-US" baseline="-25000">
                <a:latin typeface="Calibri" charset="0"/>
              </a:rPr>
              <a:t>pass</a:t>
            </a:r>
            <a:r>
              <a:rPr lang="en-US">
                <a:latin typeface="Calibri" charset="0"/>
              </a:rPr>
              <a:t> Tuning</a:t>
            </a:r>
          </a:p>
          <a:p>
            <a:pPr eaLnBrk="1" hangingPunct="1"/>
            <a:r>
              <a:rPr lang="en-US">
                <a:latin typeface="Calibri" charset="0"/>
              </a:rPr>
              <a:t>Recovery: Read Disturb Oriented Error Recovery</a:t>
            </a:r>
          </a:p>
          <a:p>
            <a:pPr eaLnBrk="1" hangingPunct="1"/>
            <a:r>
              <a:rPr lang="en-US">
                <a:latin typeface="Calibri" charset="0"/>
              </a:rPr>
              <a:t>Conclusion</a:t>
            </a:r>
          </a:p>
        </p:txBody>
      </p:sp>
      <p:sp>
        <p:nvSpPr>
          <p:cNvPr id="259075"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BFE153C-F478-B24F-BC0E-2F6EA7D8F710}" type="slidenum">
              <a:rPr lang="en-US" sz="1200">
                <a:solidFill>
                  <a:srgbClr val="898989"/>
                </a:solidFill>
                <a:latin typeface="Calibri" charset="0"/>
              </a:rPr>
              <a:pPr eaLnBrk="1" hangingPunct="1"/>
              <a:t>65</a:t>
            </a:fld>
            <a:endParaRPr lang="en-US" sz="1200">
              <a:solidFill>
                <a:srgbClr val="898989"/>
              </a:solidFill>
              <a:latin typeface="Calibri" charset="0"/>
            </a:endParaRPr>
          </a:p>
        </p:txBody>
      </p:sp>
      <p:pic>
        <p:nvPicPr>
          <p:cNvPr id="259076" name="Picture 6" descr="FMS_logo_lightbluematte_3C5CAE.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4256188"/>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Title 1"/>
          <p:cNvSpPr>
            <a:spLocks noGrp="1"/>
          </p:cNvSpPr>
          <p:nvPr>
            <p:ph type="title"/>
          </p:nvPr>
        </p:nvSpPr>
        <p:spPr/>
        <p:txBody>
          <a:bodyPr/>
          <a:lstStyle/>
          <a:p>
            <a:pPr eaLnBrk="1" hangingPunct="1"/>
            <a:r>
              <a:rPr lang="en-US">
                <a:latin typeface="Calibri" charset="0"/>
              </a:rPr>
              <a:t>Outline</a:t>
            </a:r>
          </a:p>
        </p:txBody>
      </p:sp>
      <p:sp>
        <p:nvSpPr>
          <p:cNvPr id="3" name="Content Placeholder 2"/>
          <p:cNvSpPr>
            <a:spLocks noGrp="1"/>
          </p:cNvSpPr>
          <p:nvPr>
            <p:ph idx="1"/>
          </p:nvPr>
        </p:nvSpPr>
        <p:spPr/>
        <p:txBody>
          <a:bodyPr rtlCol="0">
            <a:normAutofit/>
          </a:bodyPr>
          <a:lstStyle/>
          <a:p>
            <a:pPr marL="182880" indent="-182880" eaLnBrk="1" fontAlgn="auto" hangingPunct="1">
              <a:spcAft>
                <a:spcPts val="0"/>
              </a:spcAft>
              <a:buFont typeface="Arial" pitchFamily="34" charset="0"/>
              <a:buChar char="•"/>
              <a:defRPr/>
            </a:pPr>
            <a:r>
              <a:rPr lang="en-US" dirty="0">
                <a:ea typeface="+mn-ea"/>
                <a:cs typeface="+mn-cs"/>
              </a:rPr>
              <a:t>Background (Problem and Goal)</a:t>
            </a:r>
          </a:p>
          <a:p>
            <a:pPr marL="182880" indent="-182880" eaLnBrk="1" fontAlgn="auto" hangingPunct="1">
              <a:spcAft>
                <a:spcPts val="0"/>
              </a:spcAft>
              <a:buFont typeface="Arial" pitchFamily="34" charset="0"/>
              <a:buChar char="•"/>
              <a:defRPr/>
            </a:pPr>
            <a:r>
              <a:rPr lang="en-US" dirty="0">
                <a:solidFill>
                  <a:schemeClr val="bg1">
                    <a:lumMod val="75000"/>
                  </a:schemeClr>
                </a:solidFill>
                <a:ea typeface="+mn-ea"/>
                <a:cs typeface="+mn-cs"/>
              </a:rPr>
              <a:t>Key Experimental Observations</a:t>
            </a:r>
          </a:p>
          <a:p>
            <a:pPr marL="182880" indent="-182880" eaLnBrk="1" fontAlgn="auto" hangingPunct="1">
              <a:spcAft>
                <a:spcPts val="0"/>
              </a:spcAft>
              <a:buFont typeface="Arial" pitchFamily="34" charset="0"/>
              <a:buChar char="•"/>
              <a:defRPr/>
            </a:pPr>
            <a:r>
              <a:rPr lang="en-US" dirty="0">
                <a:solidFill>
                  <a:schemeClr val="bg1">
                    <a:lumMod val="75000"/>
                  </a:schemeClr>
                </a:solidFill>
                <a:ea typeface="+mn-ea"/>
                <a:cs typeface="+mn-cs"/>
              </a:rPr>
              <a:t>Mitigation: </a:t>
            </a:r>
            <a:r>
              <a:rPr lang="en-US" dirty="0" err="1">
                <a:solidFill>
                  <a:schemeClr val="bg1">
                    <a:lumMod val="75000"/>
                  </a:schemeClr>
                </a:solidFill>
                <a:ea typeface="+mn-ea"/>
                <a:cs typeface="+mn-cs"/>
              </a:rPr>
              <a:t>V</a:t>
            </a:r>
            <a:r>
              <a:rPr lang="en-US" baseline="-25000" dirty="0" err="1">
                <a:solidFill>
                  <a:schemeClr val="bg1">
                    <a:lumMod val="75000"/>
                  </a:schemeClr>
                </a:solidFill>
                <a:ea typeface="+mn-ea"/>
                <a:cs typeface="+mn-cs"/>
              </a:rPr>
              <a:t>pass</a:t>
            </a:r>
            <a:r>
              <a:rPr lang="en-US" dirty="0">
                <a:solidFill>
                  <a:schemeClr val="bg1">
                    <a:lumMod val="75000"/>
                  </a:schemeClr>
                </a:solidFill>
                <a:ea typeface="+mn-ea"/>
                <a:cs typeface="+mn-cs"/>
              </a:rPr>
              <a:t> Tuning</a:t>
            </a:r>
          </a:p>
          <a:p>
            <a:pPr marL="182880" indent="-182880" eaLnBrk="1" fontAlgn="auto" hangingPunct="1">
              <a:spcAft>
                <a:spcPts val="0"/>
              </a:spcAft>
              <a:buFont typeface="Arial" pitchFamily="34" charset="0"/>
              <a:buChar char="•"/>
              <a:defRPr/>
            </a:pPr>
            <a:r>
              <a:rPr lang="en-US" dirty="0">
                <a:solidFill>
                  <a:schemeClr val="bg1">
                    <a:lumMod val="75000"/>
                  </a:schemeClr>
                </a:solidFill>
                <a:ea typeface="+mn-ea"/>
                <a:cs typeface="+mn-cs"/>
              </a:rPr>
              <a:t>Recovery: Read Disturb Oriented Error Recovery</a:t>
            </a:r>
          </a:p>
          <a:p>
            <a:pPr marL="182880" indent="-182880" eaLnBrk="1" fontAlgn="auto" hangingPunct="1">
              <a:spcAft>
                <a:spcPts val="0"/>
              </a:spcAft>
              <a:buFont typeface="Arial" pitchFamily="34" charset="0"/>
              <a:buChar char="•"/>
              <a:defRPr/>
            </a:pPr>
            <a:r>
              <a:rPr lang="en-US" dirty="0">
                <a:solidFill>
                  <a:schemeClr val="bg1">
                    <a:lumMod val="75000"/>
                  </a:schemeClr>
                </a:solidFill>
                <a:ea typeface="+mn-ea"/>
                <a:cs typeface="+mn-cs"/>
              </a:rPr>
              <a:t>Conclusion</a:t>
            </a:r>
          </a:p>
        </p:txBody>
      </p:sp>
      <p:sp>
        <p:nvSpPr>
          <p:cNvPr id="26112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262AB8F-B6D7-8C48-A6C3-C51F40C8A6BC}" type="slidenum">
              <a:rPr lang="en-US" sz="1200">
                <a:solidFill>
                  <a:srgbClr val="898989"/>
                </a:solidFill>
                <a:latin typeface="Calibri" charset="0"/>
              </a:rPr>
              <a:pPr eaLnBrk="1" hangingPunct="1"/>
              <a:t>66</a:t>
            </a:fld>
            <a:endParaRPr lang="en-US" sz="1200">
              <a:solidFill>
                <a:srgbClr val="898989"/>
              </a:solidFill>
              <a:latin typeface="Calibri" charset="0"/>
            </a:endParaRPr>
          </a:p>
        </p:txBody>
      </p:sp>
      <p:pic>
        <p:nvPicPr>
          <p:cNvPr id="261124" name="Picture 6" descr="FMS_logo_lightbluematte_3C5CAE.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2601518"/>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69" name="Title 1"/>
          <p:cNvSpPr>
            <a:spLocks noGrp="1"/>
          </p:cNvSpPr>
          <p:nvPr>
            <p:ph type="title"/>
          </p:nvPr>
        </p:nvSpPr>
        <p:spPr/>
        <p:txBody>
          <a:bodyPr/>
          <a:lstStyle/>
          <a:p>
            <a:pPr eaLnBrk="1" hangingPunct="1"/>
            <a:r>
              <a:rPr lang="en-US">
                <a:latin typeface="Calibri" charset="0"/>
              </a:rPr>
              <a:t>NAND Flash Memory Background</a:t>
            </a:r>
          </a:p>
        </p:txBody>
      </p:sp>
      <p:sp>
        <p:nvSpPr>
          <p:cNvPr id="43" name="Rectangle 42"/>
          <p:cNvSpPr/>
          <p:nvPr/>
        </p:nvSpPr>
        <p:spPr>
          <a:xfrm>
            <a:off x="738188" y="1085850"/>
            <a:ext cx="7693025" cy="3638550"/>
          </a:xfrm>
          <a:prstGeom prst="rect">
            <a:avLst/>
          </a:prstGeom>
          <a:solidFill>
            <a:sysClr val="window" lastClr="FFFFFF">
              <a:lumMod val="65000"/>
            </a:sysClr>
          </a:solidFill>
          <a:ln w="12700" cap="flat" cmpd="sng" algn="ctr">
            <a:solidFill>
              <a:sysClr val="windowText" lastClr="000000"/>
            </a:solidFill>
            <a:prstDash val="solid"/>
            <a:miter lim="800000"/>
          </a:ln>
          <a:effectLst/>
        </p:spPr>
        <p:txBody>
          <a:bodyPr/>
          <a:lstStyle/>
          <a:p>
            <a:pPr algn="ctr">
              <a:defRPr/>
            </a:pPr>
            <a:r>
              <a:rPr lang="en-US" sz="2800" kern="0" dirty="0">
                <a:solidFill>
                  <a:prstClr val="black"/>
                </a:solidFill>
                <a:latin typeface="Calibri"/>
                <a:ea typeface="ＭＳ Ｐゴシック" charset="0"/>
                <a:cs typeface="ＭＳ Ｐゴシック" charset="0"/>
              </a:rPr>
              <a:t>Flash Memory</a:t>
            </a:r>
          </a:p>
        </p:txBody>
      </p:sp>
      <p:grpSp>
        <p:nvGrpSpPr>
          <p:cNvPr id="44" name="Group 43"/>
          <p:cNvGrpSpPr/>
          <p:nvPr/>
        </p:nvGrpSpPr>
        <p:grpSpPr>
          <a:xfrm>
            <a:off x="874834" y="1734281"/>
            <a:ext cx="7420709" cy="2800352"/>
            <a:chOff x="1195753" y="1480770"/>
            <a:chExt cx="9894279" cy="2800352"/>
          </a:xfrm>
          <a:solidFill>
            <a:sysClr val="window" lastClr="FFFFFF"/>
          </a:solidFill>
        </p:grpSpPr>
        <p:sp>
          <p:nvSpPr>
            <p:cNvPr id="45" name="Rectangle 44"/>
            <p:cNvSpPr/>
            <p:nvPr/>
          </p:nvSpPr>
          <p:spPr>
            <a:xfrm>
              <a:off x="1195753" y="1879355"/>
              <a:ext cx="1946031" cy="398585"/>
            </a:xfrm>
            <a:prstGeom prst="rect">
              <a:avLst/>
            </a:prstGeom>
            <a:grpFill/>
            <a:ln w="12700" cap="flat" cmpd="sng" algn="ctr">
              <a:solidFill>
                <a:sysClr val="windowText" lastClr="000000"/>
              </a:solidFill>
              <a:prstDash val="solid"/>
              <a:miter lim="800000"/>
            </a:ln>
            <a:effectLst/>
          </p:spPr>
          <p:txBody>
            <a:bodyPr anchor="ctr"/>
            <a:lstStyle/>
            <a:p>
              <a:pPr algn="ctr">
                <a:defRPr/>
              </a:pPr>
              <a:r>
                <a:rPr lang="en-US" kern="0" dirty="0">
                  <a:solidFill>
                    <a:prstClr val="black"/>
                  </a:solidFill>
                  <a:latin typeface="Calibri"/>
                  <a:ea typeface="ＭＳ Ｐゴシック" charset="0"/>
                  <a:cs typeface="ＭＳ Ｐゴシック" charset="0"/>
                </a:rPr>
                <a:t>Page 1</a:t>
              </a:r>
            </a:p>
          </p:txBody>
        </p:sp>
        <p:sp>
          <p:nvSpPr>
            <p:cNvPr id="46" name="Rectangle 45"/>
            <p:cNvSpPr/>
            <p:nvPr/>
          </p:nvSpPr>
          <p:spPr>
            <a:xfrm>
              <a:off x="1195754" y="1480770"/>
              <a:ext cx="1946031" cy="398585"/>
            </a:xfrm>
            <a:prstGeom prst="rect">
              <a:avLst/>
            </a:prstGeom>
            <a:grpFill/>
            <a:ln w="12700" cap="flat" cmpd="sng" algn="ctr">
              <a:solidFill>
                <a:sysClr val="windowText" lastClr="000000"/>
              </a:solidFill>
              <a:prstDash val="solid"/>
              <a:miter lim="800000"/>
            </a:ln>
            <a:effectLst/>
          </p:spPr>
          <p:txBody>
            <a:bodyPr anchor="ctr"/>
            <a:lstStyle/>
            <a:p>
              <a:pPr algn="ctr">
                <a:defRPr/>
              </a:pPr>
              <a:r>
                <a:rPr lang="en-US" kern="0" dirty="0">
                  <a:solidFill>
                    <a:prstClr val="black"/>
                  </a:solidFill>
                  <a:latin typeface="Calibri"/>
                  <a:ea typeface="ＭＳ Ｐゴシック" charset="0"/>
                  <a:cs typeface="ＭＳ Ｐゴシック" charset="0"/>
                </a:rPr>
                <a:t>Page 0</a:t>
              </a:r>
            </a:p>
          </p:txBody>
        </p:sp>
        <p:sp>
          <p:nvSpPr>
            <p:cNvPr id="47" name="Rectangle 46"/>
            <p:cNvSpPr/>
            <p:nvPr/>
          </p:nvSpPr>
          <p:spPr>
            <a:xfrm>
              <a:off x="1195754" y="2277940"/>
              <a:ext cx="1946031" cy="398585"/>
            </a:xfrm>
            <a:prstGeom prst="rect">
              <a:avLst/>
            </a:prstGeom>
            <a:grpFill/>
            <a:ln w="12700" cap="flat" cmpd="sng" algn="ctr">
              <a:solidFill>
                <a:sysClr val="windowText" lastClr="000000"/>
              </a:solidFill>
              <a:prstDash val="solid"/>
              <a:miter lim="800000"/>
            </a:ln>
            <a:effectLst/>
          </p:spPr>
          <p:txBody>
            <a:bodyPr anchor="ctr"/>
            <a:lstStyle/>
            <a:p>
              <a:pPr algn="ctr">
                <a:defRPr/>
              </a:pPr>
              <a:r>
                <a:rPr lang="en-US" kern="0" dirty="0">
                  <a:solidFill>
                    <a:prstClr val="black"/>
                  </a:solidFill>
                  <a:latin typeface="Calibri"/>
                  <a:ea typeface="ＭＳ Ｐゴシック" charset="0"/>
                  <a:cs typeface="ＭＳ Ｐゴシック" charset="0"/>
                </a:rPr>
                <a:t>Page 2</a:t>
              </a:r>
            </a:p>
          </p:txBody>
        </p:sp>
        <p:sp>
          <p:nvSpPr>
            <p:cNvPr id="48" name="Rectangle 47"/>
            <p:cNvSpPr/>
            <p:nvPr/>
          </p:nvSpPr>
          <p:spPr>
            <a:xfrm>
              <a:off x="1195753" y="3882536"/>
              <a:ext cx="1946031" cy="398585"/>
            </a:xfrm>
            <a:prstGeom prst="rect">
              <a:avLst/>
            </a:prstGeom>
            <a:grpFill/>
            <a:ln w="12700" cap="flat" cmpd="sng" algn="ctr">
              <a:solidFill>
                <a:sysClr val="windowText" lastClr="000000"/>
              </a:solidFill>
              <a:prstDash val="solid"/>
              <a:miter lim="800000"/>
            </a:ln>
            <a:effectLst/>
          </p:spPr>
          <p:txBody>
            <a:bodyPr anchor="ctr"/>
            <a:lstStyle/>
            <a:p>
              <a:pPr algn="ctr">
                <a:defRPr/>
              </a:pPr>
              <a:r>
                <a:rPr lang="en-US" kern="0" dirty="0">
                  <a:solidFill>
                    <a:prstClr val="black"/>
                  </a:solidFill>
                  <a:latin typeface="Calibri"/>
                  <a:ea typeface="ＭＳ Ｐゴシック" charset="0"/>
                  <a:cs typeface="ＭＳ Ｐゴシック" charset="0"/>
                </a:rPr>
                <a:t>Page 255</a:t>
              </a:r>
            </a:p>
          </p:txBody>
        </p:sp>
        <p:sp>
          <p:nvSpPr>
            <p:cNvPr id="49" name="Rectangle 48"/>
            <p:cNvSpPr/>
            <p:nvPr/>
          </p:nvSpPr>
          <p:spPr>
            <a:xfrm>
              <a:off x="1195753" y="2667000"/>
              <a:ext cx="1946031" cy="1202332"/>
            </a:xfrm>
            <a:prstGeom prst="rect">
              <a:avLst/>
            </a:prstGeom>
            <a:grpFill/>
            <a:ln w="12700" cap="flat" cmpd="sng" algn="ctr">
              <a:solidFill>
                <a:sysClr val="windowText" lastClr="000000"/>
              </a:solidFill>
              <a:prstDash val="solid"/>
              <a:miter lim="800000"/>
            </a:ln>
            <a:effectLst/>
          </p:spPr>
          <p:txBody>
            <a:bodyPr vert="vert270" anchor="ctr"/>
            <a:lstStyle/>
            <a:p>
              <a:pPr algn="ctr">
                <a:defRPr/>
              </a:pPr>
              <a:r>
                <a:rPr lang="en-US" sz="2400" kern="0" dirty="0">
                  <a:solidFill>
                    <a:prstClr val="black"/>
                  </a:solidFill>
                  <a:latin typeface="Calibri"/>
                  <a:ea typeface="ＭＳ Ｐゴシック" charset="0"/>
                  <a:cs typeface="ＭＳ Ｐゴシック" charset="0"/>
                </a:rPr>
                <a:t>……</a:t>
              </a:r>
            </a:p>
          </p:txBody>
        </p:sp>
        <p:sp>
          <p:nvSpPr>
            <p:cNvPr id="50" name="Rectangle 49"/>
            <p:cNvSpPr/>
            <p:nvPr/>
          </p:nvSpPr>
          <p:spPr>
            <a:xfrm>
              <a:off x="3141784" y="1879355"/>
              <a:ext cx="1946031" cy="398585"/>
            </a:xfrm>
            <a:prstGeom prst="rect">
              <a:avLst/>
            </a:prstGeom>
            <a:grpFill/>
            <a:ln w="12700" cap="flat" cmpd="sng" algn="ctr">
              <a:solidFill>
                <a:sysClr val="windowText" lastClr="000000"/>
              </a:solidFill>
              <a:prstDash val="solid"/>
              <a:miter lim="800000"/>
            </a:ln>
            <a:effectLst/>
          </p:spPr>
          <p:txBody>
            <a:bodyPr anchor="ctr"/>
            <a:lstStyle/>
            <a:p>
              <a:pPr algn="ctr">
                <a:defRPr/>
              </a:pPr>
              <a:r>
                <a:rPr lang="en-US" kern="0" dirty="0">
                  <a:solidFill>
                    <a:prstClr val="black"/>
                  </a:solidFill>
                  <a:latin typeface="Calibri"/>
                  <a:ea typeface="ＭＳ Ｐゴシック" charset="0"/>
                  <a:cs typeface="ＭＳ Ｐゴシック" charset="0"/>
                </a:rPr>
                <a:t>Page 257</a:t>
              </a:r>
            </a:p>
          </p:txBody>
        </p:sp>
        <p:sp>
          <p:nvSpPr>
            <p:cNvPr id="51" name="Rectangle 50"/>
            <p:cNvSpPr/>
            <p:nvPr/>
          </p:nvSpPr>
          <p:spPr>
            <a:xfrm>
              <a:off x="3141785" y="1480770"/>
              <a:ext cx="1946031" cy="398585"/>
            </a:xfrm>
            <a:prstGeom prst="rect">
              <a:avLst/>
            </a:prstGeom>
            <a:grpFill/>
            <a:ln w="12700" cap="flat" cmpd="sng" algn="ctr">
              <a:solidFill>
                <a:sysClr val="windowText" lastClr="000000"/>
              </a:solidFill>
              <a:prstDash val="solid"/>
              <a:miter lim="800000"/>
            </a:ln>
            <a:effectLst/>
          </p:spPr>
          <p:txBody>
            <a:bodyPr anchor="ctr"/>
            <a:lstStyle/>
            <a:p>
              <a:pPr algn="ctr">
                <a:defRPr/>
              </a:pPr>
              <a:r>
                <a:rPr lang="en-US" kern="0" dirty="0">
                  <a:solidFill>
                    <a:prstClr val="black"/>
                  </a:solidFill>
                  <a:latin typeface="Calibri"/>
                  <a:ea typeface="ＭＳ Ｐゴシック" charset="0"/>
                  <a:cs typeface="ＭＳ Ｐゴシック" charset="0"/>
                </a:rPr>
                <a:t>Page 256</a:t>
              </a:r>
            </a:p>
          </p:txBody>
        </p:sp>
        <p:sp>
          <p:nvSpPr>
            <p:cNvPr id="52" name="Rectangle 51"/>
            <p:cNvSpPr/>
            <p:nvPr/>
          </p:nvSpPr>
          <p:spPr>
            <a:xfrm>
              <a:off x="3141785" y="2277940"/>
              <a:ext cx="1946031" cy="398585"/>
            </a:xfrm>
            <a:prstGeom prst="rect">
              <a:avLst/>
            </a:prstGeom>
            <a:grpFill/>
            <a:ln w="12700" cap="flat" cmpd="sng" algn="ctr">
              <a:solidFill>
                <a:sysClr val="windowText" lastClr="000000"/>
              </a:solidFill>
              <a:prstDash val="solid"/>
              <a:miter lim="800000"/>
            </a:ln>
            <a:effectLst/>
          </p:spPr>
          <p:txBody>
            <a:bodyPr anchor="ctr"/>
            <a:lstStyle/>
            <a:p>
              <a:pPr algn="ctr">
                <a:defRPr/>
              </a:pPr>
              <a:r>
                <a:rPr lang="en-US" kern="0" dirty="0">
                  <a:solidFill>
                    <a:prstClr val="black"/>
                  </a:solidFill>
                  <a:latin typeface="Calibri"/>
                  <a:ea typeface="ＭＳ Ｐゴシック" charset="0"/>
                  <a:cs typeface="ＭＳ Ｐゴシック" charset="0"/>
                </a:rPr>
                <a:t>Page 258</a:t>
              </a:r>
            </a:p>
          </p:txBody>
        </p:sp>
        <p:sp>
          <p:nvSpPr>
            <p:cNvPr id="53" name="Rectangle 52"/>
            <p:cNvSpPr/>
            <p:nvPr/>
          </p:nvSpPr>
          <p:spPr>
            <a:xfrm>
              <a:off x="3141784" y="3882536"/>
              <a:ext cx="1946031" cy="398585"/>
            </a:xfrm>
            <a:prstGeom prst="rect">
              <a:avLst/>
            </a:prstGeom>
            <a:grpFill/>
            <a:ln w="12700" cap="flat" cmpd="sng" algn="ctr">
              <a:solidFill>
                <a:sysClr val="windowText" lastClr="000000"/>
              </a:solidFill>
              <a:prstDash val="solid"/>
              <a:miter lim="800000"/>
            </a:ln>
            <a:effectLst/>
          </p:spPr>
          <p:txBody>
            <a:bodyPr anchor="ctr"/>
            <a:lstStyle/>
            <a:p>
              <a:pPr algn="ctr">
                <a:defRPr/>
              </a:pPr>
              <a:r>
                <a:rPr lang="en-US" kern="0" dirty="0">
                  <a:solidFill>
                    <a:prstClr val="black"/>
                  </a:solidFill>
                  <a:latin typeface="Calibri"/>
                  <a:ea typeface="ＭＳ Ｐゴシック" charset="0"/>
                  <a:cs typeface="ＭＳ Ｐゴシック" charset="0"/>
                </a:rPr>
                <a:t>Page 511</a:t>
              </a:r>
            </a:p>
          </p:txBody>
        </p:sp>
        <p:sp>
          <p:nvSpPr>
            <p:cNvPr id="54" name="Rectangle 53"/>
            <p:cNvSpPr/>
            <p:nvPr/>
          </p:nvSpPr>
          <p:spPr>
            <a:xfrm>
              <a:off x="3141784" y="2667000"/>
              <a:ext cx="1946031" cy="1202332"/>
            </a:xfrm>
            <a:prstGeom prst="rect">
              <a:avLst/>
            </a:prstGeom>
            <a:grpFill/>
            <a:ln w="12700" cap="flat" cmpd="sng" algn="ctr">
              <a:solidFill>
                <a:sysClr val="windowText" lastClr="000000"/>
              </a:solidFill>
              <a:prstDash val="solid"/>
              <a:miter lim="800000"/>
            </a:ln>
            <a:effectLst/>
          </p:spPr>
          <p:txBody>
            <a:bodyPr vert="vert270" anchor="ctr"/>
            <a:lstStyle/>
            <a:p>
              <a:pPr algn="ctr">
                <a:defRPr/>
              </a:pPr>
              <a:r>
                <a:rPr lang="en-US" sz="2400" kern="0" dirty="0">
                  <a:solidFill>
                    <a:prstClr val="black"/>
                  </a:solidFill>
                  <a:latin typeface="Calibri"/>
                  <a:ea typeface="ＭＳ Ｐゴシック" charset="0"/>
                  <a:cs typeface="ＭＳ Ｐゴシック" charset="0"/>
                </a:rPr>
                <a:t>……</a:t>
              </a:r>
            </a:p>
          </p:txBody>
        </p:sp>
        <p:sp>
          <p:nvSpPr>
            <p:cNvPr id="55" name="Rectangle 54"/>
            <p:cNvSpPr/>
            <p:nvPr/>
          </p:nvSpPr>
          <p:spPr>
            <a:xfrm>
              <a:off x="5087815" y="1480770"/>
              <a:ext cx="4056185" cy="2800352"/>
            </a:xfrm>
            <a:prstGeom prst="rect">
              <a:avLst/>
            </a:prstGeom>
            <a:grpFill/>
            <a:ln w="12700" cap="flat" cmpd="sng" algn="ctr">
              <a:solidFill>
                <a:sysClr val="windowText" lastClr="000000"/>
              </a:solidFill>
              <a:prstDash val="solid"/>
              <a:miter lim="800000"/>
            </a:ln>
            <a:effectLst/>
          </p:spPr>
          <p:txBody>
            <a:bodyPr anchor="ctr"/>
            <a:lstStyle/>
            <a:p>
              <a:pPr algn="ctr">
                <a:defRPr/>
              </a:pPr>
              <a:r>
                <a:rPr lang="en-US" sz="2400" kern="0" dirty="0">
                  <a:solidFill>
                    <a:prstClr val="black"/>
                  </a:solidFill>
                  <a:latin typeface="Calibri"/>
                  <a:ea typeface="ＭＳ Ｐゴシック" charset="0"/>
                  <a:cs typeface="ＭＳ Ｐゴシック" charset="0"/>
                </a:rPr>
                <a:t>……</a:t>
              </a:r>
            </a:p>
          </p:txBody>
        </p:sp>
        <p:sp>
          <p:nvSpPr>
            <p:cNvPr id="56" name="Rectangle 55"/>
            <p:cNvSpPr/>
            <p:nvPr/>
          </p:nvSpPr>
          <p:spPr>
            <a:xfrm>
              <a:off x="9144000" y="1879355"/>
              <a:ext cx="1946031" cy="398585"/>
            </a:xfrm>
            <a:prstGeom prst="rect">
              <a:avLst/>
            </a:prstGeom>
            <a:grpFill/>
            <a:ln w="12700" cap="flat" cmpd="sng" algn="ctr">
              <a:solidFill>
                <a:sysClr val="windowText" lastClr="000000"/>
              </a:solidFill>
              <a:prstDash val="solid"/>
              <a:miter lim="800000"/>
            </a:ln>
            <a:effectLst/>
          </p:spPr>
          <p:txBody>
            <a:bodyPr anchor="ctr"/>
            <a:lstStyle/>
            <a:p>
              <a:pPr algn="ctr">
                <a:defRPr/>
              </a:pPr>
              <a:r>
                <a:rPr lang="en-US" kern="0" dirty="0">
                  <a:solidFill>
                    <a:prstClr val="black"/>
                  </a:solidFill>
                  <a:latin typeface="Calibri"/>
                  <a:ea typeface="ＭＳ Ｐゴシック" charset="0"/>
                  <a:cs typeface="ＭＳ Ｐゴシック" charset="0"/>
                </a:rPr>
                <a:t>Page M+1</a:t>
              </a:r>
            </a:p>
          </p:txBody>
        </p:sp>
        <p:sp>
          <p:nvSpPr>
            <p:cNvPr id="57" name="Rectangle 56"/>
            <p:cNvSpPr/>
            <p:nvPr/>
          </p:nvSpPr>
          <p:spPr>
            <a:xfrm>
              <a:off x="9144001" y="1480770"/>
              <a:ext cx="1946031" cy="398585"/>
            </a:xfrm>
            <a:prstGeom prst="rect">
              <a:avLst/>
            </a:prstGeom>
            <a:grpFill/>
            <a:ln w="12700" cap="flat" cmpd="sng" algn="ctr">
              <a:solidFill>
                <a:sysClr val="windowText" lastClr="000000"/>
              </a:solidFill>
              <a:prstDash val="solid"/>
              <a:miter lim="800000"/>
            </a:ln>
            <a:effectLst/>
          </p:spPr>
          <p:txBody>
            <a:bodyPr anchor="ctr"/>
            <a:lstStyle/>
            <a:p>
              <a:pPr algn="ctr">
                <a:defRPr/>
              </a:pPr>
              <a:r>
                <a:rPr lang="en-US" kern="0" dirty="0">
                  <a:solidFill>
                    <a:prstClr val="black"/>
                  </a:solidFill>
                  <a:latin typeface="Calibri"/>
                  <a:ea typeface="ＭＳ Ｐゴシック" charset="0"/>
                  <a:cs typeface="ＭＳ Ｐゴシック" charset="0"/>
                </a:rPr>
                <a:t>Page M</a:t>
              </a:r>
            </a:p>
          </p:txBody>
        </p:sp>
        <p:sp>
          <p:nvSpPr>
            <p:cNvPr id="58" name="Rectangle 57"/>
            <p:cNvSpPr/>
            <p:nvPr/>
          </p:nvSpPr>
          <p:spPr>
            <a:xfrm>
              <a:off x="9144001" y="2277940"/>
              <a:ext cx="1946031" cy="398585"/>
            </a:xfrm>
            <a:prstGeom prst="rect">
              <a:avLst/>
            </a:prstGeom>
            <a:grpFill/>
            <a:ln w="12700" cap="flat" cmpd="sng" algn="ctr">
              <a:solidFill>
                <a:sysClr val="windowText" lastClr="000000"/>
              </a:solidFill>
              <a:prstDash val="solid"/>
              <a:miter lim="800000"/>
            </a:ln>
            <a:effectLst/>
          </p:spPr>
          <p:txBody>
            <a:bodyPr anchor="ctr"/>
            <a:lstStyle/>
            <a:p>
              <a:pPr algn="ctr">
                <a:defRPr/>
              </a:pPr>
              <a:r>
                <a:rPr lang="en-US" kern="0" dirty="0">
                  <a:solidFill>
                    <a:prstClr val="black"/>
                  </a:solidFill>
                  <a:latin typeface="Calibri"/>
                  <a:ea typeface="ＭＳ Ｐゴシック" charset="0"/>
                  <a:cs typeface="ＭＳ Ｐゴシック" charset="0"/>
                </a:rPr>
                <a:t>Page M+2</a:t>
              </a:r>
            </a:p>
          </p:txBody>
        </p:sp>
        <p:sp>
          <p:nvSpPr>
            <p:cNvPr id="59" name="Rectangle 58"/>
            <p:cNvSpPr/>
            <p:nvPr/>
          </p:nvSpPr>
          <p:spPr>
            <a:xfrm>
              <a:off x="9144000" y="3882536"/>
              <a:ext cx="1946031" cy="398585"/>
            </a:xfrm>
            <a:prstGeom prst="rect">
              <a:avLst/>
            </a:prstGeom>
            <a:grpFill/>
            <a:ln w="12700" cap="flat" cmpd="sng" algn="ctr">
              <a:solidFill>
                <a:sysClr val="windowText" lastClr="000000"/>
              </a:solidFill>
              <a:prstDash val="solid"/>
              <a:miter lim="800000"/>
            </a:ln>
            <a:effectLst/>
          </p:spPr>
          <p:txBody>
            <a:bodyPr anchor="ctr"/>
            <a:lstStyle/>
            <a:p>
              <a:pPr algn="ctr">
                <a:defRPr/>
              </a:pPr>
              <a:r>
                <a:rPr lang="en-US" kern="0" dirty="0">
                  <a:solidFill>
                    <a:prstClr val="black"/>
                  </a:solidFill>
                  <a:latin typeface="Calibri"/>
                  <a:ea typeface="ＭＳ Ｐゴシック" charset="0"/>
                  <a:cs typeface="ＭＳ Ｐゴシック" charset="0"/>
                </a:rPr>
                <a:t>Page M+255</a:t>
              </a:r>
            </a:p>
          </p:txBody>
        </p:sp>
        <p:sp>
          <p:nvSpPr>
            <p:cNvPr id="60" name="Rectangle 59"/>
            <p:cNvSpPr/>
            <p:nvPr/>
          </p:nvSpPr>
          <p:spPr>
            <a:xfrm>
              <a:off x="9144000" y="2667000"/>
              <a:ext cx="1946031" cy="1202332"/>
            </a:xfrm>
            <a:prstGeom prst="rect">
              <a:avLst/>
            </a:prstGeom>
            <a:grpFill/>
            <a:ln w="12700" cap="flat" cmpd="sng" algn="ctr">
              <a:solidFill>
                <a:sysClr val="windowText" lastClr="000000"/>
              </a:solidFill>
              <a:prstDash val="solid"/>
              <a:miter lim="800000"/>
            </a:ln>
            <a:effectLst/>
          </p:spPr>
          <p:txBody>
            <a:bodyPr vert="vert270" anchor="ctr"/>
            <a:lstStyle/>
            <a:p>
              <a:pPr algn="ctr">
                <a:defRPr/>
              </a:pPr>
              <a:r>
                <a:rPr lang="en-US" sz="2400" kern="0" dirty="0">
                  <a:solidFill>
                    <a:prstClr val="black"/>
                  </a:solidFill>
                  <a:latin typeface="Calibri"/>
                  <a:ea typeface="ＭＳ Ｐゴシック" charset="0"/>
                  <a:cs typeface="ＭＳ Ｐゴシック" charset="0"/>
                </a:rPr>
                <a:t>……</a:t>
              </a:r>
            </a:p>
          </p:txBody>
        </p:sp>
      </p:grpSp>
      <p:cxnSp>
        <p:nvCxnSpPr>
          <p:cNvPr id="263172" name="Straight Connector 60"/>
          <p:cNvCxnSpPr>
            <a:cxnSpLocks noChangeShapeType="1"/>
          </p:cNvCxnSpPr>
          <p:nvPr/>
        </p:nvCxnSpPr>
        <p:spPr bwMode="auto">
          <a:xfrm>
            <a:off x="1133475" y="4724400"/>
            <a:ext cx="0" cy="1254125"/>
          </a:xfrm>
          <a:prstGeom prst="line">
            <a:avLst/>
          </a:prstGeom>
          <a:noFill/>
          <a:ln w="38100">
            <a:solidFill>
              <a:srgbClr val="000000"/>
            </a:solidFill>
            <a:miter lim="800000"/>
            <a:headEnd/>
            <a:tailEnd/>
          </a:ln>
          <a:extLst>
            <a:ext uri="{909E8E84-426E-40dd-AFC4-6F175D3DCCD1}">
              <a14:hiddenFill xmlns:a14="http://schemas.microsoft.com/office/drawing/2010/main">
                <a:noFill/>
              </a14:hiddenFill>
            </a:ext>
          </a:extLst>
        </p:spPr>
      </p:cxnSp>
      <p:cxnSp>
        <p:nvCxnSpPr>
          <p:cNvPr id="263173" name="Straight Connector 61"/>
          <p:cNvCxnSpPr>
            <a:cxnSpLocks noChangeShapeType="1"/>
            <a:endCxn id="63" idx="1"/>
          </p:cNvCxnSpPr>
          <p:nvPr/>
        </p:nvCxnSpPr>
        <p:spPr bwMode="auto">
          <a:xfrm>
            <a:off x="1133475" y="5978525"/>
            <a:ext cx="969963" cy="0"/>
          </a:xfrm>
          <a:prstGeom prst="line">
            <a:avLst/>
          </a:prstGeom>
          <a:noFill/>
          <a:ln w="38100">
            <a:solidFill>
              <a:srgbClr val="000000"/>
            </a:solidFill>
            <a:miter lim="800000"/>
            <a:headEnd/>
            <a:tailEnd/>
          </a:ln>
          <a:extLst>
            <a:ext uri="{909E8E84-426E-40dd-AFC4-6F175D3DCCD1}">
              <a14:hiddenFill xmlns:a14="http://schemas.microsoft.com/office/drawing/2010/main">
                <a:noFill/>
              </a14:hiddenFill>
            </a:ext>
          </a:extLst>
        </p:spPr>
      </p:cxnSp>
      <p:sp>
        <p:nvSpPr>
          <p:cNvPr id="63" name="Rectangle 62"/>
          <p:cNvSpPr/>
          <p:nvPr/>
        </p:nvSpPr>
        <p:spPr>
          <a:xfrm>
            <a:off x="2103438" y="5562600"/>
            <a:ext cx="1554162" cy="831850"/>
          </a:xfrm>
          <a:prstGeom prst="rect">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algn="ctr">
              <a:defRPr/>
            </a:pPr>
            <a:r>
              <a:rPr lang="en-US" sz="2400" kern="0" dirty="0">
                <a:solidFill>
                  <a:prstClr val="black"/>
                </a:solidFill>
                <a:latin typeface="Calibri"/>
                <a:ea typeface="ＭＳ Ｐゴシック" charset="0"/>
                <a:cs typeface="ＭＳ Ｐゴシック" charset="0"/>
              </a:rPr>
              <a:t>Flash Controller</a:t>
            </a:r>
          </a:p>
        </p:txBody>
      </p:sp>
      <p:cxnSp>
        <p:nvCxnSpPr>
          <p:cNvPr id="263175" name="Straight Connector 63"/>
          <p:cNvCxnSpPr>
            <a:cxnSpLocks noChangeShapeType="1"/>
            <a:stCxn id="63" idx="3"/>
          </p:cNvCxnSpPr>
          <p:nvPr/>
        </p:nvCxnSpPr>
        <p:spPr bwMode="auto">
          <a:xfrm>
            <a:off x="3657600" y="5978525"/>
            <a:ext cx="3565525" cy="0"/>
          </a:xfrm>
          <a:prstGeom prst="line">
            <a:avLst/>
          </a:prstGeom>
          <a:noFill/>
          <a:ln w="38100">
            <a:solidFill>
              <a:srgbClr val="000000"/>
            </a:solidFill>
            <a:miter lim="800000"/>
            <a:headEnd/>
            <a:tailEnd/>
          </a:ln>
          <a:extLst>
            <a:ext uri="{909E8E84-426E-40dd-AFC4-6F175D3DCCD1}">
              <a14:hiddenFill xmlns:a14="http://schemas.microsoft.com/office/drawing/2010/main">
                <a:noFill/>
              </a14:hiddenFill>
            </a:ext>
          </a:extLst>
        </p:spPr>
      </p:cxnSp>
      <p:pic>
        <p:nvPicPr>
          <p:cNvPr id="263176" name="Picture 2" descr="http://www.computerclipart.com/computer_clipart_images/netbook_or_notebook_computer_cartoon_character_waving_0521-1004-3015-4036_SMU.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48475" y="4962525"/>
            <a:ext cx="1838325" cy="185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3177"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0AF4636-A662-B64F-9DC7-C5F87E7AE8AC}" type="slidenum">
              <a:rPr lang="en-US" sz="1200">
                <a:solidFill>
                  <a:srgbClr val="898989"/>
                </a:solidFill>
                <a:latin typeface="Calibri" charset="0"/>
              </a:rPr>
              <a:pPr eaLnBrk="1" hangingPunct="1"/>
              <a:t>67</a:t>
            </a:fld>
            <a:endParaRPr lang="en-US" sz="1200">
              <a:solidFill>
                <a:srgbClr val="898989"/>
              </a:solidFill>
              <a:latin typeface="Calibri" charset="0"/>
            </a:endParaRPr>
          </a:p>
        </p:txBody>
      </p:sp>
      <p:sp>
        <p:nvSpPr>
          <p:cNvPr id="4" name="Rectangle 3"/>
          <p:cNvSpPr/>
          <p:nvPr/>
        </p:nvSpPr>
        <p:spPr>
          <a:xfrm>
            <a:off x="874713" y="1752600"/>
            <a:ext cx="1458912" cy="2781300"/>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en-US" sz="2400" dirty="0">
                <a:solidFill>
                  <a:prstClr val="black"/>
                </a:solidFill>
                <a:latin typeface="Calibri"/>
              </a:rPr>
              <a:t>Block 0</a:t>
            </a:r>
          </a:p>
        </p:txBody>
      </p:sp>
      <p:sp>
        <p:nvSpPr>
          <p:cNvPr id="31" name="Rectangle 30"/>
          <p:cNvSpPr/>
          <p:nvPr/>
        </p:nvSpPr>
        <p:spPr>
          <a:xfrm>
            <a:off x="2330450" y="1752600"/>
            <a:ext cx="1458913" cy="2781300"/>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en-US" sz="2400" dirty="0">
                <a:solidFill>
                  <a:prstClr val="black"/>
                </a:solidFill>
                <a:latin typeface="Calibri"/>
              </a:rPr>
              <a:t>Block 1</a:t>
            </a:r>
          </a:p>
        </p:txBody>
      </p:sp>
      <p:sp>
        <p:nvSpPr>
          <p:cNvPr id="32" name="Rectangle 31"/>
          <p:cNvSpPr/>
          <p:nvPr/>
        </p:nvSpPr>
        <p:spPr>
          <a:xfrm>
            <a:off x="6835775" y="1752600"/>
            <a:ext cx="1460500" cy="2781300"/>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en-US" sz="2400" dirty="0">
                <a:solidFill>
                  <a:prstClr val="black"/>
                </a:solidFill>
                <a:latin typeface="Calibri"/>
              </a:rPr>
              <a:t>Block N</a:t>
            </a:r>
          </a:p>
        </p:txBody>
      </p:sp>
      <p:grpSp>
        <p:nvGrpSpPr>
          <p:cNvPr id="5" name="Group 4"/>
          <p:cNvGrpSpPr>
            <a:grpSpLocks/>
          </p:cNvGrpSpPr>
          <p:nvPr/>
        </p:nvGrpSpPr>
        <p:grpSpPr bwMode="auto">
          <a:xfrm>
            <a:off x="2330450" y="1733550"/>
            <a:ext cx="1463675" cy="2797175"/>
            <a:chOff x="2329807" y="1734280"/>
            <a:chExt cx="1464072" cy="2795939"/>
          </a:xfrm>
        </p:grpSpPr>
        <p:sp>
          <p:nvSpPr>
            <p:cNvPr id="33" name="Rectangle 32"/>
            <p:cNvSpPr/>
            <p:nvPr/>
          </p:nvSpPr>
          <p:spPr>
            <a:xfrm>
              <a:off x="2334571" y="1734280"/>
              <a:ext cx="1459308" cy="398287"/>
            </a:xfrm>
            <a:prstGeom prst="rect">
              <a:avLst/>
            </a:prstGeom>
            <a:solidFill>
              <a:schemeClr val="tx2"/>
            </a:solidFill>
            <a:ln w="12700" cap="flat" cmpd="sng" algn="ctr">
              <a:solidFill>
                <a:sysClr val="windowText" lastClr="000000"/>
              </a:solidFill>
              <a:prstDash val="solid"/>
              <a:miter lim="800000"/>
            </a:ln>
            <a:effectLst/>
          </p:spPr>
          <p:txBody>
            <a:bodyPr anchor="ctr"/>
            <a:lstStyle/>
            <a:p>
              <a:pPr algn="ctr">
                <a:defRPr/>
              </a:pPr>
              <a:r>
                <a:rPr lang="en-US" sz="2800" kern="0" dirty="0">
                  <a:solidFill>
                    <a:prstClr val="white"/>
                  </a:solidFill>
                  <a:latin typeface="Calibri"/>
                  <a:ea typeface="ＭＳ Ｐゴシック" charset="0"/>
                  <a:cs typeface="ＭＳ Ｐゴシック" charset="0"/>
                </a:rPr>
                <a:t>Read</a:t>
              </a:r>
            </a:p>
          </p:txBody>
        </p:sp>
        <p:sp>
          <p:nvSpPr>
            <p:cNvPr id="35" name="Rectangle 34"/>
            <p:cNvSpPr/>
            <p:nvPr/>
          </p:nvSpPr>
          <p:spPr>
            <a:xfrm>
              <a:off x="2334571" y="2134153"/>
              <a:ext cx="1459308" cy="399873"/>
            </a:xfrm>
            <a:prstGeom prst="rect">
              <a:avLst/>
            </a:prstGeom>
            <a:solidFill>
              <a:schemeClr val="accent1"/>
            </a:solidFill>
            <a:ln w="12700" cap="flat" cmpd="sng" algn="ctr">
              <a:solidFill>
                <a:sysClr val="windowText" lastClr="000000"/>
              </a:solidFill>
              <a:prstDash val="solid"/>
              <a:miter lim="800000"/>
            </a:ln>
            <a:effectLst/>
          </p:spPr>
          <p:txBody>
            <a:bodyPr anchor="ctr"/>
            <a:lstStyle/>
            <a:p>
              <a:pPr algn="ctr">
                <a:defRPr/>
              </a:pPr>
              <a:r>
                <a:rPr lang="en-US" sz="2800" kern="0" dirty="0">
                  <a:solidFill>
                    <a:prstClr val="white"/>
                  </a:solidFill>
                  <a:latin typeface="Calibri"/>
                  <a:ea typeface="ＭＳ Ｐゴシック" charset="0"/>
                  <a:cs typeface="ＭＳ Ｐゴシック" charset="0"/>
                </a:rPr>
                <a:t>Pass</a:t>
              </a:r>
            </a:p>
          </p:txBody>
        </p:sp>
        <p:sp>
          <p:nvSpPr>
            <p:cNvPr id="37" name="Rectangle 36"/>
            <p:cNvSpPr/>
            <p:nvPr/>
          </p:nvSpPr>
          <p:spPr>
            <a:xfrm>
              <a:off x="2334571" y="2537200"/>
              <a:ext cx="1459308" cy="398287"/>
            </a:xfrm>
            <a:prstGeom prst="rect">
              <a:avLst/>
            </a:prstGeom>
            <a:solidFill>
              <a:schemeClr val="accent1"/>
            </a:solidFill>
            <a:ln w="12700" cap="flat" cmpd="sng" algn="ctr">
              <a:solidFill>
                <a:sysClr val="windowText" lastClr="000000"/>
              </a:solidFill>
              <a:prstDash val="solid"/>
              <a:miter lim="800000"/>
            </a:ln>
            <a:effectLst/>
          </p:spPr>
          <p:txBody>
            <a:bodyPr anchor="ctr"/>
            <a:lstStyle/>
            <a:p>
              <a:pPr algn="ctr">
                <a:defRPr/>
              </a:pPr>
              <a:r>
                <a:rPr lang="en-US" sz="2800" kern="0" dirty="0">
                  <a:solidFill>
                    <a:prstClr val="white"/>
                  </a:solidFill>
                  <a:latin typeface="Calibri"/>
                  <a:ea typeface="ＭＳ Ｐゴシック" charset="0"/>
                  <a:cs typeface="ＭＳ Ｐゴシック" charset="0"/>
                </a:rPr>
                <a:t>Pass</a:t>
              </a:r>
            </a:p>
          </p:txBody>
        </p:sp>
        <p:sp>
          <p:nvSpPr>
            <p:cNvPr id="38" name="Rectangle 37"/>
            <p:cNvSpPr/>
            <p:nvPr/>
          </p:nvSpPr>
          <p:spPr>
            <a:xfrm>
              <a:off x="2331395" y="2924379"/>
              <a:ext cx="1460896" cy="1198033"/>
            </a:xfrm>
            <a:prstGeom prst="rect">
              <a:avLst/>
            </a:prstGeom>
            <a:solidFill>
              <a:schemeClr val="accent1"/>
            </a:solidFill>
            <a:ln w="12700" cap="flat" cmpd="sng" algn="ctr">
              <a:solidFill>
                <a:sysClr val="windowText" lastClr="000000"/>
              </a:solidFill>
              <a:prstDash val="solid"/>
              <a:miter lim="800000"/>
            </a:ln>
            <a:effectLst/>
          </p:spPr>
          <p:txBody>
            <a:bodyPr anchor="ctr"/>
            <a:lstStyle/>
            <a:p>
              <a:pPr algn="ctr">
                <a:defRPr/>
              </a:pPr>
              <a:r>
                <a:rPr lang="en-US" sz="2800" kern="0" dirty="0">
                  <a:solidFill>
                    <a:prstClr val="white"/>
                  </a:solidFill>
                  <a:latin typeface="Calibri"/>
                  <a:ea typeface="ＭＳ Ｐゴシック" charset="0"/>
                  <a:cs typeface="ＭＳ Ｐゴシック" charset="0"/>
                </a:rPr>
                <a:t>…</a:t>
              </a:r>
            </a:p>
          </p:txBody>
        </p:sp>
        <p:sp>
          <p:nvSpPr>
            <p:cNvPr id="39" name="Rectangle 38"/>
            <p:cNvSpPr/>
            <p:nvPr/>
          </p:nvSpPr>
          <p:spPr>
            <a:xfrm>
              <a:off x="2329807" y="4131933"/>
              <a:ext cx="1459309" cy="398286"/>
            </a:xfrm>
            <a:prstGeom prst="rect">
              <a:avLst/>
            </a:prstGeom>
            <a:solidFill>
              <a:schemeClr val="accent1"/>
            </a:solidFill>
            <a:ln w="12700" cap="flat" cmpd="sng" algn="ctr">
              <a:solidFill>
                <a:sysClr val="windowText" lastClr="000000"/>
              </a:solidFill>
              <a:prstDash val="solid"/>
              <a:miter lim="800000"/>
            </a:ln>
            <a:effectLst/>
          </p:spPr>
          <p:txBody>
            <a:bodyPr anchor="ctr"/>
            <a:lstStyle/>
            <a:p>
              <a:pPr algn="ctr">
                <a:defRPr/>
              </a:pPr>
              <a:r>
                <a:rPr lang="en-US" sz="2800" kern="0" dirty="0">
                  <a:solidFill>
                    <a:prstClr val="white"/>
                  </a:solidFill>
                  <a:latin typeface="Calibri"/>
                  <a:ea typeface="ＭＳ Ｐゴシック" charset="0"/>
                  <a:cs typeface="ＭＳ Ｐゴシック" charset="0"/>
                </a:rPr>
                <a:t>Pass</a:t>
              </a:r>
            </a:p>
          </p:txBody>
        </p:sp>
      </p:grpSp>
    </p:spTree>
    <p:custDataLst>
      <p:tags r:id="rId1"/>
    </p:custDataLst>
    <p:extLst>
      <p:ext uri="{BB962C8B-B14F-4D97-AF65-F5344CB8AC3E}">
        <p14:creationId xmlns:p14="http://schemas.microsoft.com/office/powerpoint/2010/main" val="4023267408"/>
      </p:ext>
    </p:extLst>
  </p:cSld>
  <p:clrMapOvr>
    <a:masterClrMapping/>
  </p:clrMapOvr>
  <p:transition xmlns:p14="http://schemas.microsoft.com/office/powerpoint/2010/main" spd="slow"/>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grpId="0" nodeType="clickEffect">
                                  <p:stCondLst>
                                    <p:cond delay="0"/>
                                  </p:stCondLst>
                                  <p:childTnLst>
                                    <p:animEffect transition="out" filter="fade">
                                      <p:cBhvr>
                                        <p:cTn id="6" dur="500"/>
                                        <p:tgtEl>
                                          <p:spTgt spid="32"/>
                                        </p:tgtEl>
                                      </p:cBhvr>
                                    </p:animEffect>
                                    <p:set>
                                      <p:cBhvr>
                                        <p:cTn id="7" dur="1" fill="hold">
                                          <p:stCondLst>
                                            <p:cond delay="499"/>
                                          </p:stCondLst>
                                        </p:cTn>
                                        <p:tgtEl>
                                          <p:spTgt spid="32"/>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31"/>
                                        </p:tgtEl>
                                      </p:cBhvr>
                                    </p:animEffect>
                                    <p:set>
                                      <p:cBhvr>
                                        <p:cTn id="10" dur="1" fill="hold">
                                          <p:stCondLst>
                                            <p:cond delay="499"/>
                                          </p:stCondLst>
                                        </p:cTn>
                                        <p:tgtEl>
                                          <p:spTgt spid="31"/>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500"/>
                                        <p:tgtEl>
                                          <p:spTgt spid="4"/>
                                        </p:tgtEl>
                                      </p:cBhvr>
                                    </p:animEffect>
                                    <p:set>
                                      <p:cBhvr>
                                        <p:cTn id="13" dur="1" fill="hold">
                                          <p:stCondLst>
                                            <p:cond delay="499"/>
                                          </p:stCondLst>
                                        </p:cTn>
                                        <p:tgtEl>
                                          <p:spTgt spid="4"/>
                                        </p:tgtEl>
                                        <p:attrNameLst>
                                          <p:attrName>style.visibility</p:attrName>
                                        </p:attrNameLst>
                                      </p:cBhvr>
                                      <p:to>
                                        <p:strVal val="hidden"/>
                                      </p:to>
                                    </p:set>
                                  </p:childTnLst>
                                </p:cTn>
                              </p:par>
                            </p:childTnLst>
                          </p:cTn>
                        </p:par>
                      </p:childTnLst>
                    </p:cTn>
                  </p:par>
                  <p:par>
                    <p:cTn id="14" fill="hold" nodeType="clickPar">
                      <p:stCondLst>
                        <p:cond delay="indefinite"/>
                      </p:stCondLst>
                      <p:childTnLst>
                        <p:par>
                          <p:cTn id="15" fill="hold" nodeType="withGroup">
                            <p:stCondLst>
                              <p:cond delay="0"/>
                            </p:stCondLst>
                            <p:childTnLst>
                              <p:par>
                                <p:cTn id="16" presetID="10" presetClass="entr" presetSubtype="0"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1" grpId="0" animBg="1"/>
      <p:bldP spid="32"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 name="Rectangle 233"/>
          <p:cNvSpPr/>
          <p:nvPr/>
        </p:nvSpPr>
        <p:spPr>
          <a:xfrm>
            <a:off x="3532188" y="6373813"/>
            <a:ext cx="5143500" cy="427037"/>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prstClr val="black"/>
                </a:solidFill>
                <a:latin typeface="Calibri"/>
              </a:rPr>
              <a:t>Sense Amplifiers</a:t>
            </a:r>
          </a:p>
        </p:txBody>
      </p:sp>
      <p:cxnSp>
        <p:nvCxnSpPr>
          <p:cNvPr id="17" name="Straight Connector 16"/>
          <p:cNvCxnSpPr/>
          <p:nvPr/>
        </p:nvCxnSpPr>
        <p:spPr>
          <a:xfrm>
            <a:off x="2886075" y="2068513"/>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a:off x="2886075" y="3184525"/>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a:off x="2886075" y="4298950"/>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0" name="Straight Connector 219"/>
          <p:cNvCxnSpPr/>
          <p:nvPr/>
        </p:nvCxnSpPr>
        <p:spPr>
          <a:xfrm>
            <a:off x="2886075" y="5416550"/>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65222" name="Title 1"/>
          <p:cNvSpPr>
            <a:spLocks noGrp="1"/>
          </p:cNvSpPr>
          <p:nvPr>
            <p:ph type="title"/>
          </p:nvPr>
        </p:nvSpPr>
        <p:spPr/>
        <p:txBody>
          <a:bodyPr/>
          <a:lstStyle/>
          <a:p>
            <a:pPr eaLnBrk="1" hangingPunct="1"/>
            <a:r>
              <a:rPr lang="en-US">
                <a:latin typeface="Calibri" charset="0"/>
              </a:rPr>
              <a:t>Flash Cell Array</a:t>
            </a:r>
          </a:p>
        </p:txBody>
      </p:sp>
      <p:grpSp>
        <p:nvGrpSpPr>
          <p:cNvPr id="265223" name="Group 176"/>
          <p:cNvGrpSpPr>
            <a:grpSpLocks/>
          </p:cNvGrpSpPr>
          <p:nvPr/>
        </p:nvGrpSpPr>
        <p:grpSpPr bwMode="auto">
          <a:xfrm>
            <a:off x="3346450" y="1270000"/>
            <a:ext cx="969963" cy="1601788"/>
            <a:chOff x="3079798" y="1981201"/>
            <a:chExt cx="1631998" cy="2694885"/>
          </a:xfrm>
        </p:grpSpPr>
        <p:cxnSp>
          <p:nvCxnSpPr>
            <p:cNvPr id="30" name="Straight Connector 29"/>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4201629" y="2878605"/>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4201629"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4201629" y="3773340"/>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395322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3707490"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rot="16200000">
              <a:off x="3393645" y="3026816"/>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24" name="Group 40"/>
          <p:cNvGrpSpPr>
            <a:grpSpLocks/>
          </p:cNvGrpSpPr>
          <p:nvPr/>
        </p:nvGrpSpPr>
        <p:grpSpPr bwMode="auto">
          <a:xfrm>
            <a:off x="4640263" y="1260475"/>
            <a:ext cx="969962" cy="1601788"/>
            <a:chOff x="3079798" y="1981201"/>
            <a:chExt cx="1631998" cy="2694885"/>
          </a:xfrm>
        </p:grpSpPr>
        <p:cxnSp>
          <p:nvCxnSpPr>
            <p:cNvPr id="42" name="Straight Connector 41"/>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H="1">
              <a:off x="4201630" y="2878605"/>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4201630"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H="1">
              <a:off x="4201630" y="3773340"/>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395322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3707489"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16200000">
              <a:off x="3393644" y="3026817"/>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25" name="Group 50"/>
          <p:cNvGrpSpPr>
            <a:grpSpLocks/>
          </p:cNvGrpSpPr>
          <p:nvPr/>
        </p:nvGrpSpPr>
        <p:grpSpPr bwMode="auto">
          <a:xfrm>
            <a:off x="5934075" y="1270000"/>
            <a:ext cx="971550" cy="1601788"/>
            <a:chOff x="3079798" y="1981201"/>
            <a:chExt cx="1631998" cy="2694885"/>
          </a:xfrm>
        </p:grpSpPr>
        <p:cxnSp>
          <p:nvCxnSpPr>
            <p:cNvPr id="52" name="Straight Connector 51"/>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flipH="1">
              <a:off x="4202464" y="2878605"/>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420246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flipH="1">
              <a:off x="4202464" y="3773340"/>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395446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3706465"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rot="16200000">
              <a:off x="3393132" y="3027329"/>
              <a:ext cx="0" cy="6266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26" name="Group 60"/>
          <p:cNvGrpSpPr>
            <a:grpSpLocks/>
          </p:cNvGrpSpPr>
          <p:nvPr/>
        </p:nvGrpSpPr>
        <p:grpSpPr bwMode="auto">
          <a:xfrm>
            <a:off x="7229475" y="1260475"/>
            <a:ext cx="969963" cy="1601788"/>
            <a:chOff x="3079798" y="1981201"/>
            <a:chExt cx="1631998" cy="2694885"/>
          </a:xfrm>
        </p:grpSpPr>
        <p:cxnSp>
          <p:nvCxnSpPr>
            <p:cNvPr id="62" name="Straight Connector 61"/>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flipH="1">
              <a:off x="4201629" y="2878605"/>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4201629"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H="1">
              <a:off x="4201629" y="3773340"/>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395322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3707490"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a:off x="3393645" y="3026816"/>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27" name="Group 70"/>
          <p:cNvGrpSpPr>
            <a:grpSpLocks/>
          </p:cNvGrpSpPr>
          <p:nvPr/>
        </p:nvGrpSpPr>
        <p:grpSpPr bwMode="auto">
          <a:xfrm>
            <a:off x="3346450" y="2389188"/>
            <a:ext cx="969963" cy="1601787"/>
            <a:chOff x="3079798" y="1981201"/>
            <a:chExt cx="1631998" cy="2694885"/>
          </a:xfrm>
        </p:grpSpPr>
        <p:cxnSp>
          <p:nvCxnSpPr>
            <p:cNvPr id="72" name="Straight Connector 71"/>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flipH="1">
              <a:off x="4201629" y="2878606"/>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420162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flipH="1">
              <a:off x="4201629" y="3773339"/>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370749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rot="16200000">
              <a:off x="3393645" y="3026815"/>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28" name="Group 80"/>
          <p:cNvGrpSpPr>
            <a:grpSpLocks/>
          </p:cNvGrpSpPr>
          <p:nvPr/>
        </p:nvGrpSpPr>
        <p:grpSpPr bwMode="auto">
          <a:xfrm>
            <a:off x="4640263" y="2379663"/>
            <a:ext cx="969962" cy="1601787"/>
            <a:chOff x="3079798" y="1981201"/>
            <a:chExt cx="1631998" cy="2694885"/>
          </a:xfrm>
        </p:grpSpPr>
        <p:cxnSp>
          <p:nvCxnSpPr>
            <p:cNvPr id="82" name="Straight Connector 81"/>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flipH="1">
              <a:off x="4201630" y="2878606"/>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420163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flipH="1">
              <a:off x="4201630" y="3773339"/>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370748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rot="16200000">
              <a:off x="3393644" y="3026816"/>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29" name="Group 90"/>
          <p:cNvGrpSpPr>
            <a:grpSpLocks/>
          </p:cNvGrpSpPr>
          <p:nvPr/>
        </p:nvGrpSpPr>
        <p:grpSpPr bwMode="auto">
          <a:xfrm>
            <a:off x="5934075" y="2389188"/>
            <a:ext cx="971550" cy="1601787"/>
            <a:chOff x="3079798" y="1981201"/>
            <a:chExt cx="1631998" cy="2694885"/>
          </a:xfrm>
        </p:grpSpPr>
        <p:cxnSp>
          <p:nvCxnSpPr>
            <p:cNvPr id="92" name="Straight Connector 91"/>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flipH="1">
              <a:off x="4202464" y="2878606"/>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a:off x="420246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flipH="1">
              <a:off x="4202464" y="3773339"/>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395446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a:off x="3706465"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rot="16200000">
              <a:off x="3393132" y="3027328"/>
              <a:ext cx="0" cy="6266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30" name="Group 100"/>
          <p:cNvGrpSpPr>
            <a:grpSpLocks/>
          </p:cNvGrpSpPr>
          <p:nvPr/>
        </p:nvGrpSpPr>
        <p:grpSpPr bwMode="auto">
          <a:xfrm>
            <a:off x="7229475" y="2379663"/>
            <a:ext cx="969963" cy="1601787"/>
            <a:chOff x="3079798" y="1981201"/>
            <a:chExt cx="1631998" cy="2694885"/>
          </a:xfrm>
        </p:grpSpPr>
        <p:cxnSp>
          <p:nvCxnSpPr>
            <p:cNvPr id="102" name="Straight Connector 101"/>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flipH="1">
              <a:off x="4201629" y="2878606"/>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a:off x="420162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flipH="1">
              <a:off x="4201629" y="3773339"/>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a:off x="370749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rot="16200000">
              <a:off x="3393645" y="3026815"/>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31" name="Group 110"/>
          <p:cNvGrpSpPr>
            <a:grpSpLocks/>
          </p:cNvGrpSpPr>
          <p:nvPr/>
        </p:nvGrpSpPr>
        <p:grpSpPr bwMode="auto">
          <a:xfrm>
            <a:off x="3346450" y="3500438"/>
            <a:ext cx="969963" cy="1603375"/>
            <a:chOff x="3079798" y="1981201"/>
            <a:chExt cx="1631998" cy="2694885"/>
          </a:xfrm>
        </p:grpSpPr>
        <p:cxnSp>
          <p:nvCxnSpPr>
            <p:cNvPr id="112" name="Straight Connector 111"/>
            <p:cNvCxnSpPr/>
            <p:nvPr/>
          </p:nvCxnSpPr>
          <p:spPr>
            <a:xfrm>
              <a:off x="4711796" y="1981201"/>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flipH="1">
              <a:off x="4201629" y="2877717"/>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p:cNvCxnSpPr/>
            <p:nvPr/>
          </p:nvCxnSpPr>
          <p:spPr>
            <a:xfrm>
              <a:off x="4201629" y="2877717"/>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p:nvCxnSpPr>
          <p:spPr>
            <a:xfrm flipH="1">
              <a:off x="4201629" y="3774233"/>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a:xfrm>
              <a:off x="4711796" y="3779570"/>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a:off x="3953224" y="2877717"/>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3707490" y="2877717"/>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rot="16200000">
              <a:off x="3393645" y="3028138"/>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32" name="Group 120"/>
          <p:cNvGrpSpPr>
            <a:grpSpLocks/>
          </p:cNvGrpSpPr>
          <p:nvPr/>
        </p:nvGrpSpPr>
        <p:grpSpPr bwMode="auto">
          <a:xfrm>
            <a:off x="4640263" y="3490913"/>
            <a:ext cx="969962" cy="1601787"/>
            <a:chOff x="3079798" y="1981201"/>
            <a:chExt cx="1631998" cy="2694885"/>
          </a:xfrm>
        </p:grpSpPr>
        <p:cxnSp>
          <p:nvCxnSpPr>
            <p:cNvPr id="122" name="Straight Connector 121"/>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flipH="1">
              <a:off x="4201630" y="2878606"/>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a:xfrm>
              <a:off x="420163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a:xfrm flipH="1">
              <a:off x="4201630" y="3773339"/>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a:xfrm>
              <a:off x="370748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rot="16200000">
              <a:off x="3393644" y="3026816"/>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33" name="Group 130"/>
          <p:cNvGrpSpPr>
            <a:grpSpLocks/>
          </p:cNvGrpSpPr>
          <p:nvPr/>
        </p:nvGrpSpPr>
        <p:grpSpPr bwMode="auto">
          <a:xfrm>
            <a:off x="5934075" y="3500438"/>
            <a:ext cx="971550" cy="1603375"/>
            <a:chOff x="3079798" y="1981201"/>
            <a:chExt cx="1631998" cy="2694885"/>
          </a:xfrm>
        </p:grpSpPr>
        <p:cxnSp>
          <p:nvCxnSpPr>
            <p:cNvPr id="132" name="Straight Connector 131"/>
            <p:cNvCxnSpPr/>
            <p:nvPr/>
          </p:nvCxnSpPr>
          <p:spPr>
            <a:xfrm>
              <a:off x="4711796" y="1981201"/>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flipH="1">
              <a:off x="4202464" y="2877717"/>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a:off x="4202464" y="2877717"/>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flipH="1">
              <a:off x="4202464" y="3774233"/>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4711796" y="3779570"/>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a:off x="3954464" y="2877717"/>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a:xfrm>
              <a:off x="3706465" y="2877717"/>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a:xfrm rot="16200000">
              <a:off x="3393132" y="3028650"/>
              <a:ext cx="0" cy="6266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34" name="Group 140"/>
          <p:cNvGrpSpPr>
            <a:grpSpLocks/>
          </p:cNvGrpSpPr>
          <p:nvPr/>
        </p:nvGrpSpPr>
        <p:grpSpPr bwMode="auto">
          <a:xfrm>
            <a:off x="7229475" y="3490913"/>
            <a:ext cx="969963" cy="1601787"/>
            <a:chOff x="3079798" y="1981201"/>
            <a:chExt cx="1631998" cy="2694885"/>
          </a:xfrm>
        </p:grpSpPr>
        <p:cxnSp>
          <p:nvCxnSpPr>
            <p:cNvPr id="142" name="Straight Connector 141"/>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a:xfrm flipH="1">
              <a:off x="4201629" y="2878606"/>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a:xfrm>
              <a:off x="420162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flipH="1">
              <a:off x="4201629" y="3773339"/>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p:cNvCxnSpPr/>
            <p:nvPr/>
          </p:nvCxnSpPr>
          <p:spPr>
            <a:xfrm>
              <a:off x="370749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p:nvPr/>
          </p:nvCxnSpPr>
          <p:spPr>
            <a:xfrm rot="16200000">
              <a:off x="3393645" y="3026815"/>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35" name="Group 150"/>
          <p:cNvGrpSpPr>
            <a:grpSpLocks/>
          </p:cNvGrpSpPr>
          <p:nvPr/>
        </p:nvGrpSpPr>
        <p:grpSpPr bwMode="auto">
          <a:xfrm>
            <a:off x="3346450" y="4622800"/>
            <a:ext cx="969963" cy="1601788"/>
            <a:chOff x="3079798" y="1981201"/>
            <a:chExt cx="1631998" cy="2694885"/>
          </a:xfrm>
        </p:grpSpPr>
        <p:cxnSp>
          <p:nvCxnSpPr>
            <p:cNvPr id="152" name="Straight Connector 151"/>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p:cNvCxnSpPr/>
            <p:nvPr/>
          </p:nvCxnSpPr>
          <p:spPr>
            <a:xfrm flipH="1">
              <a:off x="4201629" y="2878605"/>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p:cNvCxnSpPr/>
            <p:nvPr/>
          </p:nvCxnSpPr>
          <p:spPr>
            <a:xfrm>
              <a:off x="4201629"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p:cNvCxnSpPr/>
            <p:nvPr/>
          </p:nvCxnSpPr>
          <p:spPr>
            <a:xfrm flipH="1">
              <a:off x="4201629" y="3773340"/>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p:cNvCxnSpPr/>
            <p:nvPr/>
          </p:nvCxnSpPr>
          <p:spPr>
            <a:xfrm>
              <a:off x="395322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p:cNvCxnSpPr/>
            <p:nvPr/>
          </p:nvCxnSpPr>
          <p:spPr>
            <a:xfrm>
              <a:off x="3707490"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0" name="Straight Connector 159"/>
            <p:cNvCxnSpPr/>
            <p:nvPr/>
          </p:nvCxnSpPr>
          <p:spPr>
            <a:xfrm rot="16200000">
              <a:off x="3393645" y="3026816"/>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36" name="Group 161"/>
          <p:cNvGrpSpPr>
            <a:grpSpLocks/>
          </p:cNvGrpSpPr>
          <p:nvPr/>
        </p:nvGrpSpPr>
        <p:grpSpPr bwMode="auto">
          <a:xfrm>
            <a:off x="4640263" y="4611688"/>
            <a:ext cx="969962" cy="1603375"/>
            <a:chOff x="3079798" y="1981201"/>
            <a:chExt cx="1631998" cy="2694885"/>
          </a:xfrm>
        </p:grpSpPr>
        <p:cxnSp>
          <p:nvCxnSpPr>
            <p:cNvPr id="163" name="Straight Connector 162"/>
            <p:cNvCxnSpPr/>
            <p:nvPr/>
          </p:nvCxnSpPr>
          <p:spPr>
            <a:xfrm>
              <a:off x="4711796" y="1981201"/>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a:xfrm flipH="1">
              <a:off x="4201630" y="2877717"/>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a:off x="4201630" y="2877717"/>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flipH="1">
              <a:off x="4201630" y="3774233"/>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a:xfrm>
              <a:off x="4711796" y="3779570"/>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a:xfrm>
              <a:off x="3953224" y="2877717"/>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a:off x="3707489" y="2877717"/>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a:xfrm rot="16200000">
              <a:off x="3393644" y="3028139"/>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37" name="Group 171"/>
          <p:cNvGrpSpPr>
            <a:grpSpLocks/>
          </p:cNvGrpSpPr>
          <p:nvPr/>
        </p:nvGrpSpPr>
        <p:grpSpPr bwMode="auto">
          <a:xfrm>
            <a:off x="5934075" y="4622800"/>
            <a:ext cx="971550" cy="1601788"/>
            <a:chOff x="3079798" y="1981201"/>
            <a:chExt cx="1631998" cy="2694885"/>
          </a:xfrm>
        </p:grpSpPr>
        <p:cxnSp>
          <p:nvCxnSpPr>
            <p:cNvPr id="173" name="Straight Connector 172"/>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a:xfrm flipH="1">
              <a:off x="4202464" y="2878605"/>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a:xfrm>
              <a:off x="420246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a:xfrm flipH="1">
              <a:off x="4202464" y="3773340"/>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p:cNvCxnSpPr/>
            <p:nvPr/>
          </p:nvCxnSpPr>
          <p:spPr>
            <a:xfrm>
              <a:off x="395446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a:off x="3706465"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rot="16200000">
              <a:off x="3393132" y="3027329"/>
              <a:ext cx="0" cy="6266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238" name="Group 183"/>
          <p:cNvGrpSpPr>
            <a:grpSpLocks/>
          </p:cNvGrpSpPr>
          <p:nvPr/>
        </p:nvGrpSpPr>
        <p:grpSpPr bwMode="auto">
          <a:xfrm>
            <a:off x="7229475" y="4611688"/>
            <a:ext cx="969963" cy="1603375"/>
            <a:chOff x="3079798" y="1981201"/>
            <a:chExt cx="1631998" cy="2694885"/>
          </a:xfrm>
        </p:grpSpPr>
        <p:cxnSp>
          <p:nvCxnSpPr>
            <p:cNvPr id="185" name="Straight Connector 184"/>
            <p:cNvCxnSpPr/>
            <p:nvPr/>
          </p:nvCxnSpPr>
          <p:spPr>
            <a:xfrm>
              <a:off x="4711796" y="1981201"/>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flipH="1">
              <a:off x="4201629" y="2877717"/>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a:off x="4201629" y="2877717"/>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flipH="1">
              <a:off x="4201629" y="3774233"/>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a:off x="4711796" y="3779570"/>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a:off x="3953224" y="2877717"/>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1" name="Straight Connector 190"/>
            <p:cNvCxnSpPr/>
            <p:nvPr/>
          </p:nvCxnSpPr>
          <p:spPr>
            <a:xfrm>
              <a:off x="3707490" y="2877717"/>
              <a:ext cx="0" cy="89651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a:xfrm rot="16200000">
              <a:off x="3393645" y="3028138"/>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aphicFrame>
        <p:nvGraphicFramePr>
          <p:cNvPr id="4" name="Table 3"/>
          <p:cNvGraphicFramePr>
            <a:graphicFrameLocks noGrp="1"/>
          </p:cNvGraphicFramePr>
          <p:nvPr/>
        </p:nvGraphicFramePr>
        <p:xfrm>
          <a:off x="322263" y="2636838"/>
          <a:ext cx="2082800" cy="1951040"/>
        </p:xfrm>
        <a:graphic>
          <a:graphicData uri="http://schemas.openxmlformats.org/drawingml/2006/table">
            <a:tbl>
              <a:tblPr firstRow="1" bandRow="1">
                <a:tableStyleId>{5940675A-B579-460E-94D1-54222C63F5DA}</a:tableStyleId>
              </a:tblPr>
              <a:tblGrid>
                <a:gridCol w="208280"/>
                <a:gridCol w="208280"/>
                <a:gridCol w="208280"/>
                <a:gridCol w="208280"/>
                <a:gridCol w="208280"/>
                <a:gridCol w="208280"/>
                <a:gridCol w="208280"/>
                <a:gridCol w="208280"/>
                <a:gridCol w="208280"/>
                <a:gridCol w="208280"/>
              </a:tblGrid>
              <a:tr h="243880">
                <a:tc>
                  <a:txBody>
                    <a:bodyPr/>
                    <a:lstStyle/>
                    <a:p>
                      <a:endParaRPr lang="en-US" sz="1000" dirty="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r>
              <a:tr h="243880">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r>
              <a:tr h="243880">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r>
              <a:tr h="243880">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r>
              <a:tr h="243880">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dirty="0"/>
                    </a:p>
                  </a:txBody>
                  <a:tcPr marT="45727" marB="45727"/>
                </a:tc>
              </a:tr>
              <a:tr h="243880">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r>
              <a:tr h="243880">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r>
              <a:tr h="243880">
                <a:tc>
                  <a:txBody>
                    <a:bodyPr/>
                    <a:lstStyle/>
                    <a:p>
                      <a:endParaRPr lang="en-US" sz="1000" dirty="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a:p>
                  </a:txBody>
                  <a:tcPr marT="45727" marB="45727"/>
                </a:tc>
                <a:tc>
                  <a:txBody>
                    <a:bodyPr/>
                    <a:lstStyle/>
                    <a:p>
                      <a:endParaRPr lang="en-US" sz="1000" dirty="0"/>
                    </a:p>
                  </a:txBody>
                  <a:tcPr marT="45727" marB="45727"/>
                </a:tc>
                <a:tc>
                  <a:txBody>
                    <a:bodyPr/>
                    <a:lstStyle/>
                    <a:p>
                      <a:endParaRPr lang="en-US" sz="1000" dirty="0"/>
                    </a:p>
                  </a:txBody>
                  <a:tcPr marT="45727" marB="45727"/>
                </a:tc>
              </a:tr>
            </a:tbl>
          </a:graphicData>
        </a:graphic>
      </p:graphicFrame>
      <p:sp>
        <p:nvSpPr>
          <p:cNvPr id="6" name="TextBox 5"/>
          <p:cNvSpPr txBox="1"/>
          <p:nvPr/>
        </p:nvSpPr>
        <p:spPr>
          <a:xfrm>
            <a:off x="896938" y="2266950"/>
            <a:ext cx="935037" cy="400050"/>
          </a:xfrm>
          <a:prstGeom prst="rect">
            <a:avLst/>
          </a:prstGeom>
          <a:noFill/>
        </p:spPr>
        <p:txBody>
          <a:bodyPr wrap="none">
            <a:spAutoFit/>
          </a:bodyPr>
          <a:lstStyle/>
          <a:p>
            <a:pPr>
              <a:defRPr/>
            </a:pPr>
            <a:r>
              <a:rPr lang="en-US" sz="2000" dirty="0">
                <a:solidFill>
                  <a:prstClr val="black"/>
                </a:solidFill>
                <a:latin typeface="Calibri"/>
                <a:ea typeface="ＭＳ Ｐゴシック" charset="0"/>
                <a:cs typeface="ＭＳ Ｐゴシック" charset="0"/>
              </a:rPr>
              <a:t>Block X</a:t>
            </a:r>
          </a:p>
        </p:txBody>
      </p:sp>
      <p:sp>
        <p:nvSpPr>
          <p:cNvPr id="7" name="Rectangle 6"/>
          <p:cNvSpPr/>
          <p:nvPr/>
        </p:nvSpPr>
        <p:spPr>
          <a:xfrm>
            <a:off x="330200" y="2879725"/>
            <a:ext cx="2066925" cy="238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dirty="0">
                <a:solidFill>
                  <a:prstClr val="black"/>
                </a:solidFill>
                <a:latin typeface="Calibri"/>
              </a:rPr>
              <a:t>Page Y</a:t>
            </a:r>
          </a:p>
        </p:txBody>
      </p:sp>
      <p:sp>
        <p:nvSpPr>
          <p:cNvPr id="8" name="Rectangle 7"/>
          <p:cNvSpPr/>
          <p:nvPr/>
        </p:nvSpPr>
        <p:spPr>
          <a:xfrm>
            <a:off x="1357313" y="3121025"/>
            <a:ext cx="841375" cy="969963"/>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cxnSp>
        <p:nvCxnSpPr>
          <p:cNvPr id="10" name="Straight Connector 9"/>
          <p:cNvCxnSpPr/>
          <p:nvPr/>
        </p:nvCxnSpPr>
        <p:spPr>
          <a:xfrm flipV="1">
            <a:off x="2198688" y="1155700"/>
            <a:ext cx="1014412" cy="1978025"/>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15" name="Rectangle 214"/>
          <p:cNvSpPr/>
          <p:nvPr/>
        </p:nvSpPr>
        <p:spPr>
          <a:xfrm>
            <a:off x="3224213" y="1155700"/>
            <a:ext cx="5462587" cy="5168900"/>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latin typeface="Calibri"/>
            </a:endParaRPr>
          </a:p>
        </p:txBody>
      </p:sp>
      <p:cxnSp>
        <p:nvCxnSpPr>
          <p:cNvPr id="216" name="Straight Connector 215"/>
          <p:cNvCxnSpPr/>
          <p:nvPr/>
        </p:nvCxnSpPr>
        <p:spPr>
          <a:xfrm>
            <a:off x="2219325" y="4102100"/>
            <a:ext cx="993775" cy="222250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17" name="Rectangle 216"/>
          <p:cNvSpPr/>
          <p:nvPr/>
        </p:nvSpPr>
        <p:spPr>
          <a:xfrm>
            <a:off x="330200" y="4714875"/>
            <a:ext cx="2066925" cy="23812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dirty="0">
                <a:solidFill>
                  <a:prstClr val="black"/>
                </a:solidFill>
                <a:latin typeface="Calibri"/>
              </a:rPr>
              <a:t>Sense Amplifiers</a:t>
            </a:r>
          </a:p>
        </p:txBody>
      </p:sp>
      <p:cxnSp>
        <p:nvCxnSpPr>
          <p:cNvPr id="20" name="Straight Connector 19"/>
          <p:cNvCxnSpPr/>
          <p:nvPr/>
        </p:nvCxnSpPr>
        <p:spPr>
          <a:xfrm>
            <a:off x="427038" y="4586288"/>
            <a:ext cx="0" cy="1285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p:cNvCxnSpPr/>
          <p:nvPr/>
        </p:nvCxnSpPr>
        <p:spPr>
          <a:xfrm>
            <a:off x="635000" y="4586288"/>
            <a:ext cx="0" cy="1285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a:off x="842963" y="4586288"/>
            <a:ext cx="0" cy="1285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5" name="Straight Connector 224"/>
          <p:cNvCxnSpPr/>
          <p:nvPr/>
        </p:nvCxnSpPr>
        <p:spPr>
          <a:xfrm>
            <a:off x="1050925" y="4586288"/>
            <a:ext cx="0" cy="1285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a:off x="1260475" y="4586288"/>
            <a:ext cx="0" cy="1285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7" name="Straight Connector 226"/>
          <p:cNvCxnSpPr/>
          <p:nvPr/>
        </p:nvCxnSpPr>
        <p:spPr>
          <a:xfrm>
            <a:off x="1468438" y="4586288"/>
            <a:ext cx="0" cy="1285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8" name="Straight Connector 227"/>
          <p:cNvCxnSpPr/>
          <p:nvPr/>
        </p:nvCxnSpPr>
        <p:spPr>
          <a:xfrm>
            <a:off x="1676400" y="4586288"/>
            <a:ext cx="0" cy="1285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9" name="Straight Connector 228"/>
          <p:cNvCxnSpPr/>
          <p:nvPr/>
        </p:nvCxnSpPr>
        <p:spPr>
          <a:xfrm>
            <a:off x="1884363" y="4586288"/>
            <a:ext cx="0" cy="1285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0" name="Straight Connector 229"/>
          <p:cNvCxnSpPr/>
          <p:nvPr/>
        </p:nvCxnSpPr>
        <p:spPr>
          <a:xfrm>
            <a:off x="2098675" y="4586288"/>
            <a:ext cx="0" cy="1285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1" name="Straight Connector 230"/>
          <p:cNvCxnSpPr/>
          <p:nvPr/>
        </p:nvCxnSpPr>
        <p:spPr>
          <a:xfrm>
            <a:off x="2306638" y="4586288"/>
            <a:ext cx="0" cy="1285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5" name="Straight Connector 234"/>
          <p:cNvCxnSpPr/>
          <p:nvPr/>
        </p:nvCxnSpPr>
        <p:spPr>
          <a:xfrm>
            <a:off x="4305300" y="6200775"/>
            <a:ext cx="0" cy="173038"/>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36" name="Straight Connector 235"/>
          <p:cNvCxnSpPr/>
          <p:nvPr/>
        </p:nvCxnSpPr>
        <p:spPr>
          <a:xfrm>
            <a:off x="5599113" y="6202363"/>
            <a:ext cx="0" cy="173037"/>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37" name="Straight Connector 236"/>
          <p:cNvCxnSpPr/>
          <p:nvPr/>
        </p:nvCxnSpPr>
        <p:spPr>
          <a:xfrm>
            <a:off x="6894513" y="6202363"/>
            <a:ext cx="0" cy="173037"/>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p:nvPr/>
        </p:nvCxnSpPr>
        <p:spPr>
          <a:xfrm>
            <a:off x="8188325" y="6200775"/>
            <a:ext cx="0" cy="173038"/>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65361"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C027A8D-1323-994F-9FF2-8ED90404E46A}" type="slidenum">
              <a:rPr lang="en-US" sz="1200">
                <a:solidFill>
                  <a:srgbClr val="898989"/>
                </a:solidFill>
                <a:latin typeface="Calibri" charset="0"/>
              </a:rPr>
              <a:pPr eaLnBrk="1" hangingPunct="1"/>
              <a:t>68</a:t>
            </a:fld>
            <a:endParaRPr lang="en-US" sz="1200">
              <a:solidFill>
                <a:srgbClr val="898989"/>
              </a:solidFill>
              <a:latin typeface="Calibri" charset="0"/>
            </a:endParaRPr>
          </a:p>
        </p:txBody>
      </p:sp>
      <p:cxnSp>
        <p:nvCxnSpPr>
          <p:cNvPr id="197" name="Straight Connector 196"/>
          <p:cNvCxnSpPr/>
          <p:nvPr/>
        </p:nvCxnSpPr>
        <p:spPr>
          <a:xfrm>
            <a:off x="2886075" y="2078038"/>
            <a:ext cx="6096000"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83" name="Rectangle 182"/>
          <p:cNvSpPr/>
          <p:nvPr/>
        </p:nvSpPr>
        <p:spPr>
          <a:xfrm>
            <a:off x="3224213" y="1741488"/>
            <a:ext cx="5451475" cy="6588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prstClr val="white"/>
                </a:solidFill>
                <a:latin typeface="Calibri"/>
              </a:rPr>
              <a:t>Row</a:t>
            </a:r>
          </a:p>
        </p:txBody>
      </p:sp>
      <p:sp>
        <p:nvSpPr>
          <p:cNvPr id="198" name="Rectangle 197"/>
          <p:cNvSpPr/>
          <p:nvPr/>
        </p:nvSpPr>
        <p:spPr>
          <a:xfrm rot="16200000">
            <a:off x="1438275" y="3402013"/>
            <a:ext cx="5151438" cy="6588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prstClr val="white"/>
                </a:solidFill>
                <a:latin typeface="Calibri"/>
              </a:rPr>
              <a:t>Column</a:t>
            </a:r>
          </a:p>
        </p:txBody>
      </p:sp>
      <p:pic>
        <p:nvPicPr>
          <p:cNvPr id="265365" name="Picture 6" descr="FMS_logo_lightbluematte_3C5CAE.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490017030"/>
      </p:ext>
    </p:extLst>
  </p:cSld>
  <p:clrMapOvr>
    <a:masterClrMapping/>
  </p:clrMapOvr>
  <p:transition xmlns:p14="http://schemas.microsoft.com/office/powerpoint/2010/main" spd="slow"/>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3"/>
                                        </p:tgtEl>
                                        <p:attrNameLst>
                                          <p:attrName>style.visibility</p:attrName>
                                        </p:attrNameLst>
                                      </p:cBhvr>
                                      <p:to>
                                        <p:strVal val="visible"/>
                                      </p:to>
                                    </p:set>
                                    <p:animEffect transition="in" filter="fade">
                                      <p:cBhvr>
                                        <p:cTn id="7" dur="500"/>
                                        <p:tgtEl>
                                          <p:spTgt spid="18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xit" presetSubtype="0" fill="hold" grpId="1" nodeType="clickEffect">
                                  <p:stCondLst>
                                    <p:cond delay="0"/>
                                  </p:stCondLst>
                                  <p:childTnLst>
                                    <p:animEffect transition="out" filter="fade">
                                      <p:cBhvr>
                                        <p:cTn id="11" dur="500"/>
                                        <p:tgtEl>
                                          <p:spTgt spid="183"/>
                                        </p:tgtEl>
                                      </p:cBhvr>
                                    </p:animEffect>
                                    <p:set>
                                      <p:cBhvr>
                                        <p:cTn id="12" dur="1" fill="hold">
                                          <p:stCondLst>
                                            <p:cond delay="499"/>
                                          </p:stCondLst>
                                        </p:cTn>
                                        <p:tgtEl>
                                          <p:spTgt spid="183"/>
                                        </p:tgtEl>
                                        <p:attrNameLst>
                                          <p:attrName>style.visibility</p:attrName>
                                        </p:attrNameLst>
                                      </p:cBhvr>
                                      <p:to>
                                        <p:strVal val="hidden"/>
                                      </p:to>
                                    </p:set>
                                  </p:childTnLst>
                                </p:cTn>
                              </p:par>
                            </p:childTnLst>
                          </p:cTn>
                        </p:par>
                        <p:par>
                          <p:cTn id="13" fill="hold" nodeType="afterGroup">
                            <p:stCondLst>
                              <p:cond delay="500"/>
                            </p:stCondLst>
                            <p:childTnLst>
                              <p:par>
                                <p:cTn id="14" presetID="10" presetClass="entr" presetSubtype="0" fill="hold" nodeType="afterEffect">
                                  <p:stCondLst>
                                    <p:cond delay="0"/>
                                  </p:stCondLst>
                                  <p:childTnLst>
                                    <p:set>
                                      <p:cBhvr>
                                        <p:cTn id="15" dur="1" fill="hold">
                                          <p:stCondLst>
                                            <p:cond delay="0"/>
                                          </p:stCondLst>
                                        </p:cTn>
                                        <p:tgtEl>
                                          <p:spTgt spid="197"/>
                                        </p:tgtEl>
                                        <p:attrNameLst>
                                          <p:attrName>style.visibility</p:attrName>
                                        </p:attrNameLst>
                                      </p:cBhvr>
                                      <p:to>
                                        <p:strVal val="visible"/>
                                      </p:to>
                                    </p:set>
                                    <p:animEffect transition="in" filter="fade">
                                      <p:cBhvr>
                                        <p:cTn id="16" dur="500"/>
                                        <p:tgtEl>
                                          <p:spTgt spid="197"/>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0" presetClass="exit" presetSubtype="0" fill="hold" nodeType="clickEffect">
                                  <p:stCondLst>
                                    <p:cond delay="0"/>
                                  </p:stCondLst>
                                  <p:childTnLst>
                                    <p:animEffect transition="out" filter="fade">
                                      <p:cBhvr>
                                        <p:cTn id="20" dur="500"/>
                                        <p:tgtEl>
                                          <p:spTgt spid="197"/>
                                        </p:tgtEl>
                                      </p:cBhvr>
                                    </p:animEffect>
                                    <p:set>
                                      <p:cBhvr>
                                        <p:cTn id="21" dur="1" fill="hold">
                                          <p:stCondLst>
                                            <p:cond delay="499"/>
                                          </p:stCondLst>
                                        </p:cTn>
                                        <p:tgtEl>
                                          <p:spTgt spid="197"/>
                                        </p:tgtEl>
                                        <p:attrNameLst>
                                          <p:attrName>style.visibility</p:attrName>
                                        </p:attrNameLst>
                                      </p:cBhvr>
                                      <p:to>
                                        <p:strVal val="hidden"/>
                                      </p:to>
                                    </p:set>
                                  </p:childTnLst>
                                </p:cTn>
                              </p:par>
                            </p:childTnLst>
                          </p:cTn>
                        </p:par>
                        <p:par>
                          <p:cTn id="22" fill="hold" nodeType="afterGroup">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198"/>
                                        </p:tgtEl>
                                        <p:attrNameLst>
                                          <p:attrName>style.visibility</p:attrName>
                                        </p:attrNameLst>
                                      </p:cBhvr>
                                      <p:to>
                                        <p:strVal val="visible"/>
                                      </p:to>
                                    </p:set>
                                    <p:animEffect transition="in" filter="fade">
                                      <p:cBhvr>
                                        <p:cTn id="25" dur="500"/>
                                        <p:tgtEl>
                                          <p:spTgt spid="1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3" grpId="0" animBg="1"/>
      <p:bldP spid="183" grpId="1" animBg="1"/>
      <p:bldP spid="198"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5" name="Title 1"/>
          <p:cNvSpPr>
            <a:spLocks noGrp="1"/>
          </p:cNvSpPr>
          <p:nvPr>
            <p:ph type="title"/>
          </p:nvPr>
        </p:nvSpPr>
        <p:spPr/>
        <p:txBody>
          <a:bodyPr/>
          <a:lstStyle/>
          <a:p>
            <a:pPr eaLnBrk="1" hangingPunct="1"/>
            <a:r>
              <a:rPr lang="en-US">
                <a:latin typeface="Calibri" charset="0"/>
              </a:rPr>
              <a:t>Flash Cell</a:t>
            </a:r>
          </a:p>
        </p:txBody>
      </p:sp>
      <p:grpSp>
        <p:nvGrpSpPr>
          <p:cNvPr id="267266" name="Group 176"/>
          <p:cNvGrpSpPr>
            <a:grpSpLocks/>
          </p:cNvGrpSpPr>
          <p:nvPr/>
        </p:nvGrpSpPr>
        <p:grpSpPr bwMode="auto">
          <a:xfrm>
            <a:off x="3079750" y="1981200"/>
            <a:ext cx="1631950" cy="2695575"/>
            <a:chOff x="3079798" y="1981201"/>
            <a:chExt cx="1631998" cy="2694885"/>
          </a:xfrm>
        </p:grpSpPr>
        <p:cxnSp>
          <p:nvCxnSpPr>
            <p:cNvPr id="30" name="Straight Connector 29"/>
            <p:cNvCxnSpPr/>
            <p:nvPr/>
          </p:nvCxnSpPr>
          <p:spPr>
            <a:xfrm>
              <a:off x="4711796" y="1981201"/>
              <a:ext cx="0" cy="89670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4202194" y="2877909"/>
              <a:ext cx="5096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4202194" y="2877909"/>
              <a:ext cx="0" cy="89670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4202194" y="3774617"/>
              <a:ext cx="5096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4711796" y="3779379"/>
              <a:ext cx="0" cy="89670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3954537" y="2877909"/>
              <a:ext cx="0" cy="89670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3706879" y="2877909"/>
              <a:ext cx="0" cy="89670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rot="16200000">
              <a:off x="3393339" y="3027800"/>
              <a:ext cx="0" cy="62708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59" name="Straight Arrow Connector 158"/>
          <p:cNvCxnSpPr>
            <a:stCxn id="161" idx="2"/>
          </p:cNvCxnSpPr>
          <p:nvPr/>
        </p:nvCxnSpPr>
        <p:spPr>
          <a:xfrm flipH="1">
            <a:off x="3954463" y="2259013"/>
            <a:ext cx="9525" cy="576262"/>
          </a:xfrm>
          <a:prstGeom prst="straightConnector1">
            <a:avLst/>
          </a:prstGeom>
          <a:ln w="28575">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161" name="TextBox 160"/>
          <p:cNvSpPr txBox="1"/>
          <p:nvPr/>
        </p:nvSpPr>
        <p:spPr>
          <a:xfrm>
            <a:off x="3235325" y="1427163"/>
            <a:ext cx="1457325" cy="831850"/>
          </a:xfrm>
          <a:prstGeom prst="rect">
            <a:avLst/>
          </a:prstGeom>
          <a:noFill/>
        </p:spPr>
        <p:txBody>
          <a:bodyPr>
            <a:spAutoFit/>
          </a:bodyPr>
          <a:lstStyle/>
          <a:p>
            <a:pPr algn="ctr">
              <a:defRPr/>
            </a:pPr>
            <a:r>
              <a:rPr lang="en-US" sz="2400" dirty="0">
                <a:solidFill>
                  <a:srgbClr val="0000FF"/>
                </a:solidFill>
                <a:latin typeface="Calibri"/>
                <a:ea typeface="ＭＳ Ｐゴシック" charset="0"/>
                <a:cs typeface="ＭＳ Ｐゴシック" charset="0"/>
              </a:rPr>
              <a:t>Floating Gate</a:t>
            </a:r>
          </a:p>
        </p:txBody>
      </p:sp>
      <p:cxnSp>
        <p:nvCxnSpPr>
          <p:cNvPr id="167" name="Straight Arrow Connector 166"/>
          <p:cNvCxnSpPr>
            <a:stCxn id="168" idx="2"/>
          </p:cNvCxnSpPr>
          <p:nvPr/>
        </p:nvCxnSpPr>
        <p:spPr>
          <a:xfrm>
            <a:off x="2709863" y="2824163"/>
            <a:ext cx="363537" cy="404812"/>
          </a:xfrm>
          <a:prstGeom prst="straightConnector1">
            <a:avLst/>
          </a:prstGeom>
          <a:ln w="28575">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168" name="TextBox 167"/>
          <p:cNvSpPr txBox="1"/>
          <p:nvPr/>
        </p:nvSpPr>
        <p:spPr>
          <a:xfrm>
            <a:off x="1981200" y="2362200"/>
            <a:ext cx="1457325" cy="461963"/>
          </a:xfrm>
          <a:prstGeom prst="rect">
            <a:avLst/>
          </a:prstGeom>
          <a:noFill/>
        </p:spPr>
        <p:txBody>
          <a:bodyPr>
            <a:spAutoFit/>
          </a:bodyPr>
          <a:lstStyle/>
          <a:p>
            <a:pPr algn="ctr">
              <a:defRPr/>
            </a:pPr>
            <a:r>
              <a:rPr lang="en-US" sz="2400" dirty="0">
                <a:solidFill>
                  <a:srgbClr val="0000FF"/>
                </a:solidFill>
                <a:latin typeface="Calibri"/>
                <a:ea typeface="ＭＳ Ｐゴシック" charset="0"/>
                <a:cs typeface="ＭＳ Ｐゴシック" charset="0"/>
              </a:rPr>
              <a:t>Gate</a:t>
            </a:r>
          </a:p>
        </p:txBody>
      </p:sp>
      <p:cxnSp>
        <p:nvCxnSpPr>
          <p:cNvPr id="171" name="Straight Arrow Connector 170"/>
          <p:cNvCxnSpPr>
            <a:stCxn id="172" idx="2"/>
          </p:cNvCxnSpPr>
          <p:nvPr/>
        </p:nvCxnSpPr>
        <p:spPr>
          <a:xfrm flipH="1">
            <a:off x="4800600" y="1652588"/>
            <a:ext cx="804863" cy="404812"/>
          </a:xfrm>
          <a:prstGeom prst="straightConnector1">
            <a:avLst/>
          </a:prstGeom>
          <a:ln w="28575">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172" name="TextBox 171"/>
          <p:cNvSpPr txBox="1"/>
          <p:nvPr/>
        </p:nvSpPr>
        <p:spPr>
          <a:xfrm>
            <a:off x="4876800" y="1190625"/>
            <a:ext cx="1457325" cy="461963"/>
          </a:xfrm>
          <a:prstGeom prst="rect">
            <a:avLst/>
          </a:prstGeom>
          <a:noFill/>
        </p:spPr>
        <p:txBody>
          <a:bodyPr>
            <a:spAutoFit/>
          </a:bodyPr>
          <a:lstStyle/>
          <a:p>
            <a:pPr algn="ctr">
              <a:defRPr/>
            </a:pPr>
            <a:r>
              <a:rPr lang="en-US" sz="2400" dirty="0">
                <a:solidFill>
                  <a:srgbClr val="0000FF"/>
                </a:solidFill>
                <a:latin typeface="Calibri"/>
                <a:ea typeface="ＭＳ Ｐゴシック" charset="0"/>
                <a:cs typeface="ＭＳ Ｐゴシック" charset="0"/>
              </a:rPr>
              <a:t>Drain</a:t>
            </a:r>
          </a:p>
        </p:txBody>
      </p:sp>
      <p:cxnSp>
        <p:nvCxnSpPr>
          <p:cNvPr id="174" name="Straight Arrow Connector 173"/>
          <p:cNvCxnSpPr>
            <a:stCxn id="175" idx="2"/>
          </p:cNvCxnSpPr>
          <p:nvPr/>
        </p:nvCxnSpPr>
        <p:spPr>
          <a:xfrm flipH="1">
            <a:off x="4867275" y="4167188"/>
            <a:ext cx="804863" cy="404812"/>
          </a:xfrm>
          <a:prstGeom prst="straightConnector1">
            <a:avLst/>
          </a:prstGeom>
          <a:ln w="28575">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175" name="TextBox 174"/>
          <p:cNvSpPr txBox="1"/>
          <p:nvPr/>
        </p:nvSpPr>
        <p:spPr>
          <a:xfrm>
            <a:off x="4943475" y="3705225"/>
            <a:ext cx="1457325" cy="461963"/>
          </a:xfrm>
          <a:prstGeom prst="rect">
            <a:avLst/>
          </a:prstGeom>
          <a:noFill/>
        </p:spPr>
        <p:txBody>
          <a:bodyPr>
            <a:spAutoFit/>
          </a:bodyPr>
          <a:lstStyle/>
          <a:p>
            <a:pPr algn="ctr">
              <a:defRPr/>
            </a:pPr>
            <a:r>
              <a:rPr lang="en-US" sz="2400" dirty="0">
                <a:solidFill>
                  <a:srgbClr val="0000FF"/>
                </a:solidFill>
                <a:latin typeface="Calibri"/>
                <a:ea typeface="ＭＳ Ｐゴシック" charset="0"/>
                <a:cs typeface="ＭＳ Ｐゴシック" charset="0"/>
              </a:rPr>
              <a:t>Source</a:t>
            </a:r>
          </a:p>
        </p:txBody>
      </p:sp>
      <p:sp>
        <p:nvSpPr>
          <p:cNvPr id="176" name="TextBox 175"/>
          <p:cNvSpPr txBox="1"/>
          <p:nvPr/>
        </p:nvSpPr>
        <p:spPr>
          <a:xfrm>
            <a:off x="2892425" y="5222875"/>
            <a:ext cx="3128963" cy="831850"/>
          </a:xfrm>
          <a:prstGeom prst="rect">
            <a:avLst/>
          </a:prstGeom>
          <a:noFill/>
        </p:spPr>
        <p:txBody>
          <a:bodyPr wrap="none">
            <a:spAutoFit/>
          </a:bodyPr>
          <a:lstStyle/>
          <a:p>
            <a:pPr algn="ctr">
              <a:defRPr/>
            </a:pPr>
            <a:r>
              <a:rPr lang="en-US" sz="2400" dirty="0">
                <a:solidFill>
                  <a:prstClr val="black"/>
                </a:solidFill>
                <a:latin typeface="Calibri"/>
                <a:ea typeface="ＭＳ Ｐゴシック" charset="0"/>
                <a:cs typeface="ＭＳ Ｐゴシック" charset="0"/>
              </a:rPr>
              <a:t>Floating Gate Transistor</a:t>
            </a:r>
          </a:p>
          <a:p>
            <a:pPr algn="ctr">
              <a:defRPr/>
            </a:pPr>
            <a:r>
              <a:rPr lang="en-US" sz="2400" dirty="0">
                <a:solidFill>
                  <a:prstClr val="black"/>
                </a:solidFill>
                <a:latin typeface="Calibri"/>
                <a:ea typeface="ＭＳ Ｐゴシック" charset="0"/>
                <a:cs typeface="ＭＳ Ｐゴシック" charset="0"/>
              </a:rPr>
              <a:t>(Flash Cell)</a:t>
            </a:r>
          </a:p>
        </p:txBody>
      </p:sp>
      <p:sp>
        <p:nvSpPr>
          <p:cNvPr id="178" name="Oval 177"/>
          <p:cNvSpPr/>
          <p:nvPr/>
        </p:nvSpPr>
        <p:spPr>
          <a:xfrm>
            <a:off x="4167188" y="2774950"/>
            <a:ext cx="1096962" cy="1096963"/>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lang="en-US" sz="2400" spc="-150" dirty="0" err="1">
                <a:solidFill>
                  <a:prstClr val="white"/>
                </a:solidFill>
                <a:latin typeface="Calibri"/>
              </a:rPr>
              <a:t>V</a:t>
            </a:r>
            <a:r>
              <a:rPr lang="en-US" sz="2400" spc="-150" baseline="-25000" dirty="0" err="1">
                <a:solidFill>
                  <a:prstClr val="white"/>
                </a:solidFill>
                <a:latin typeface="Calibri"/>
              </a:rPr>
              <a:t>th</a:t>
            </a:r>
            <a:r>
              <a:rPr lang="en-US" sz="2400" spc="-150" dirty="0">
                <a:solidFill>
                  <a:prstClr val="white"/>
                </a:solidFill>
                <a:latin typeface="Calibri"/>
              </a:rPr>
              <a:t> = 2.5 V</a:t>
            </a:r>
          </a:p>
        </p:txBody>
      </p:sp>
      <p:sp>
        <p:nvSpPr>
          <p:cNvPr id="267277"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6ADDF3E-DCCD-534F-AF72-8E885048EA5A}" type="slidenum">
              <a:rPr lang="en-US" sz="1200">
                <a:solidFill>
                  <a:srgbClr val="898989"/>
                </a:solidFill>
                <a:latin typeface="Calibri" charset="0"/>
              </a:rPr>
              <a:pPr eaLnBrk="1" hangingPunct="1"/>
              <a:t>69</a:t>
            </a:fld>
            <a:endParaRPr lang="en-US" sz="1200">
              <a:solidFill>
                <a:srgbClr val="898989"/>
              </a:solidFill>
              <a:latin typeface="Calibri" charset="0"/>
            </a:endParaRPr>
          </a:p>
        </p:txBody>
      </p:sp>
      <p:pic>
        <p:nvPicPr>
          <p:cNvPr id="267278" name="Picture 6" descr="FMS_logo_lightbluematte_3C5CAE.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276721155"/>
      </p:ext>
    </p:extLst>
  </p:cSld>
  <p:clrMapOvr>
    <a:masterClrMapping/>
  </p:clrMapOvr>
  <p:transition xmlns:p14="http://schemas.microsoft.com/office/powerpoint/2010/main" spd="slow"/>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8"/>
                                        </p:tgtEl>
                                        <p:attrNameLst>
                                          <p:attrName>style.visibility</p:attrName>
                                        </p:attrNameLst>
                                      </p:cBhvr>
                                      <p:to>
                                        <p:strVal val="visible"/>
                                      </p:to>
                                    </p:set>
                                    <p:animEffect transition="in" filter="fade">
                                      <p:cBhvr>
                                        <p:cTn id="7" dur="500"/>
                                        <p:tgtEl>
                                          <p:spTgt spid="1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Title 1"/>
          <p:cNvSpPr>
            <a:spLocks noGrp="1"/>
          </p:cNvSpPr>
          <p:nvPr>
            <p:ph type="title"/>
          </p:nvPr>
        </p:nvSpPr>
        <p:spPr/>
        <p:txBody>
          <a:bodyPr/>
          <a:lstStyle/>
          <a:p>
            <a:pPr eaLnBrk="1" hangingPunct="1"/>
            <a:r>
              <a:rPr lang="en-US">
                <a:latin typeface="Calibri" charset="0"/>
              </a:rPr>
              <a:t>Flash Read</a:t>
            </a:r>
          </a:p>
        </p:txBody>
      </p:sp>
      <p:grpSp>
        <p:nvGrpSpPr>
          <p:cNvPr id="177" name="Group 176"/>
          <p:cNvGrpSpPr>
            <a:grpSpLocks/>
          </p:cNvGrpSpPr>
          <p:nvPr/>
        </p:nvGrpSpPr>
        <p:grpSpPr bwMode="auto">
          <a:xfrm>
            <a:off x="2233613" y="1960563"/>
            <a:ext cx="1631950" cy="2693987"/>
            <a:chOff x="3079798" y="1981201"/>
            <a:chExt cx="1631998" cy="2694885"/>
          </a:xfrm>
        </p:grpSpPr>
        <p:cxnSp>
          <p:nvCxnSpPr>
            <p:cNvPr id="30" name="Straight Connector 29"/>
            <p:cNvCxnSpPr/>
            <p:nvPr/>
          </p:nvCxnSpPr>
          <p:spPr>
            <a:xfrm>
              <a:off x="4711796" y="1981201"/>
              <a:ext cx="0" cy="89723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4202193" y="2878437"/>
              <a:ext cx="50960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4202193" y="2878437"/>
              <a:ext cx="0" cy="8956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4202193" y="3774085"/>
              <a:ext cx="50960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4711796" y="3778850"/>
              <a:ext cx="0" cy="89723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3954536" y="2878437"/>
              <a:ext cx="0" cy="8956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3706878" y="2878437"/>
              <a:ext cx="0" cy="8956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rot="16200000">
              <a:off x="3393338" y="3027014"/>
              <a:ext cx="0" cy="62708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1" name="TextBox 20"/>
          <p:cNvSpPr txBox="1"/>
          <p:nvPr/>
        </p:nvSpPr>
        <p:spPr>
          <a:xfrm>
            <a:off x="1066800" y="2836863"/>
            <a:ext cx="1793875" cy="461962"/>
          </a:xfrm>
          <a:prstGeom prst="rect">
            <a:avLst/>
          </a:prstGeom>
          <a:noFill/>
        </p:spPr>
        <p:txBody>
          <a:bodyPr>
            <a:spAutoFit/>
          </a:bodyPr>
          <a:lstStyle/>
          <a:p>
            <a:pPr algn="ctr">
              <a:defRPr/>
            </a:pPr>
            <a:r>
              <a:rPr lang="en-US" sz="2400" dirty="0" err="1">
                <a:solidFill>
                  <a:srgbClr val="0000FF"/>
                </a:solidFill>
                <a:latin typeface="Calibri"/>
                <a:ea typeface="ＭＳ Ｐゴシック" charset="0"/>
                <a:cs typeface="ＭＳ Ｐゴシック" charset="0"/>
              </a:rPr>
              <a:t>V</a:t>
            </a:r>
            <a:r>
              <a:rPr lang="en-US" sz="2400" baseline="-25000" dirty="0" err="1">
                <a:solidFill>
                  <a:srgbClr val="0000FF"/>
                </a:solidFill>
                <a:latin typeface="Calibri"/>
                <a:ea typeface="ＭＳ Ｐゴシック" charset="0"/>
                <a:cs typeface="ＭＳ Ｐゴシック" charset="0"/>
              </a:rPr>
              <a:t>read</a:t>
            </a:r>
            <a:r>
              <a:rPr lang="en-US" sz="2400" dirty="0">
                <a:solidFill>
                  <a:srgbClr val="0000FF"/>
                </a:solidFill>
                <a:latin typeface="Calibri"/>
                <a:ea typeface="ＭＳ Ｐゴシック" charset="0"/>
                <a:cs typeface="ＭＳ Ｐゴシック" charset="0"/>
              </a:rPr>
              <a:t> = 2.5 V</a:t>
            </a:r>
          </a:p>
        </p:txBody>
      </p:sp>
      <p:grpSp>
        <p:nvGrpSpPr>
          <p:cNvPr id="22" name="Group 21"/>
          <p:cNvGrpSpPr>
            <a:grpSpLocks/>
          </p:cNvGrpSpPr>
          <p:nvPr/>
        </p:nvGrpSpPr>
        <p:grpSpPr bwMode="auto">
          <a:xfrm>
            <a:off x="5795963" y="1962150"/>
            <a:ext cx="1631950" cy="2693988"/>
            <a:chOff x="3079798" y="1981201"/>
            <a:chExt cx="1631998" cy="2694885"/>
          </a:xfrm>
        </p:grpSpPr>
        <p:cxnSp>
          <p:nvCxnSpPr>
            <p:cNvPr id="23" name="Straight Connector 22"/>
            <p:cNvCxnSpPr/>
            <p:nvPr/>
          </p:nvCxnSpPr>
          <p:spPr>
            <a:xfrm>
              <a:off x="4711796" y="1981201"/>
              <a:ext cx="0" cy="89723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H="1">
              <a:off x="4202193" y="2878438"/>
              <a:ext cx="50960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202193" y="2878438"/>
              <a:ext cx="0" cy="8956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H="1">
              <a:off x="4202193" y="3774086"/>
              <a:ext cx="50960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4711796" y="3778849"/>
              <a:ext cx="0" cy="89723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3954536" y="2878438"/>
              <a:ext cx="0" cy="8956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3706878" y="2878438"/>
              <a:ext cx="0" cy="8956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16200000">
              <a:off x="3393338" y="3027013"/>
              <a:ext cx="0" cy="62708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8" name="Oval 37"/>
          <p:cNvSpPr/>
          <p:nvPr/>
        </p:nvSpPr>
        <p:spPr>
          <a:xfrm>
            <a:off x="6883400" y="2755900"/>
            <a:ext cx="1096963" cy="1096963"/>
          </a:xfrm>
          <a:prstGeom prst="ellipse">
            <a:avLst/>
          </a:prstGeom>
          <a:solidFill>
            <a:schemeClr val="accent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lang="en-US" sz="2400" spc="-150" dirty="0">
                <a:solidFill>
                  <a:prstClr val="white"/>
                </a:solidFill>
                <a:latin typeface="Calibri"/>
              </a:rPr>
              <a:t>V</a:t>
            </a:r>
            <a:r>
              <a:rPr lang="en-US" sz="2400" spc="-150" baseline="-25000" dirty="0">
                <a:solidFill>
                  <a:prstClr val="white"/>
                </a:solidFill>
                <a:latin typeface="Calibri"/>
              </a:rPr>
              <a:t>th</a:t>
            </a:r>
            <a:r>
              <a:rPr lang="en-US" sz="2400" spc="-150" dirty="0">
                <a:solidFill>
                  <a:prstClr val="white"/>
                </a:solidFill>
                <a:latin typeface="Calibri"/>
              </a:rPr>
              <a:t> = 3 V</a:t>
            </a:r>
          </a:p>
        </p:txBody>
      </p:sp>
      <p:cxnSp>
        <p:nvCxnSpPr>
          <p:cNvPr id="4" name="Straight Arrow Connector 3"/>
          <p:cNvCxnSpPr/>
          <p:nvPr/>
        </p:nvCxnSpPr>
        <p:spPr>
          <a:xfrm>
            <a:off x="3865563" y="1943100"/>
            <a:ext cx="0" cy="2800350"/>
          </a:xfrm>
          <a:prstGeom prst="straightConnector1">
            <a:avLst/>
          </a:prstGeom>
          <a:ln w="76200">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178" name="Oval 177"/>
          <p:cNvSpPr/>
          <p:nvPr/>
        </p:nvSpPr>
        <p:spPr>
          <a:xfrm>
            <a:off x="3319463" y="2754313"/>
            <a:ext cx="1098550" cy="1096962"/>
          </a:xfrm>
          <a:prstGeom prst="ellipse">
            <a:avLst/>
          </a:prstGeom>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lang="en-US" sz="2400" spc="-150" dirty="0">
                <a:solidFill>
                  <a:prstClr val="white"/>
                </a:solidFill>
                <a:latin typeface="Calibri"/>
              </a:rPr>
              <a:t>V</a:t>
            </a:r>
            <a:r>
              <a:rPr lang="en-US" sz="2400" spc="-150" baseline="-25000" dirty="0">
                <a:solidFill>
                  <a:prstClr val="white"/>
                </a:solidFill>
                <a:latin typeface="Calibri"/>
              </a:rPr>
              <a:t>th</a:t>
            </a:r>
            <a:r>
              <a:rPr lang="en-US" sz="2400" spc="-150" dirty="0">
                <a:solidFill>
                  <a:prstClr val="white"/>
                </a:solidFill>
                <a:latin typeface="Calibri"/>
              </a:rPr>
              <a:t> = 2 V</a:t>
            </a:r>
          </a:p>
        </p:txBody>
      </p:sp>
      <p:cxnSp>
        <p:nvCxnSpPr>
          <p:cNvPr id="40" name="Straight Arrow Connector 39"/>
          <p:cNvCxnSpPr/>
          <p:nvPr/>
        </p:nvCxnSpPr>
        <p:spPr>
          <a:xfrm>
            <a:off x="7416800" y="1943100"/>
            <a:ext cx="0" cy="915988"/>
          </a:xfrm>
          <a:prstGeom prst="straightConnector1">
            <a:avLst/>
          </a:prstGeom>
          <a:ln w="76200">
            <a:solidFill>
              <a:schemeClr val="accent2"/>
            </a:solidFill>
            <a:tailEnd type="arrow"/>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3441700" y="4826000"/>
            <a:ext cx="846138" cy="584200"/>
          </a:xfrm>
          <a:prstGeom prst="rect">
            <a:avLst/>
          </a:prstGeom>
          <a:noFill/>
        </p:spPr>
        <p:txBody>
          <a:bodyPr>
            <a:spAutoFit/>
          </a:bodyPr>
          <a:lstStyle/>
          <a:p>
            <a:pPr algn="ctr">
              <a:defRPr/>
            </a:pPr>
            <a:r>
              <a:rPr lang="en-US" sz="3200" dirty="0">
                <a:solidFill>
                  <a:srgbClr val="00B050">
                    <a:lumMod val="75000"/>
                  </a:srgbClr>
                </a:solidFill>
                <a:latin typeface="Calibri"/>
                <a:ea typeface="ＭＳ Ｐゴシック" charset="0"/>
                <a:cs typeface="ＭＳ Ｐゴシック" charset="0"/>
              </a:rPr>
              <a:t>1</a:t>
            </a:r>
          </a:p>
        </p:txBody>
      </p:sp>
      <p:sp>
        <p:nvSpPr>
          <p:cNvPr id="42" name="TextBox 41"/>
          <p:cNvSpPr txBox="1"/>
          <p:nvPr/>
        </p:nvSpPr>
        <p:spPr>
          <a:xfrm>
            <a:off x="7005638" y="4826000"/>
            <a:ext cx="846137" cy="584200"/>
          </a:xfrm>
          <a:prstGeom prst="rect">
            <a:avLst/>
          </a:prstGeom>
          <a:noFill/>
        </p:spPr>
        <p:txBody>
          <a:bodyPr>
            <a:spAutoFit/>
          </a:bodyPr>
          <a:lstStyle/>
          <a:p>
            <a:pPr algn="ctr">
              <a:defRPr/>
            </a:pPr>
            <a:r>
              <a:rPr lang="en-US" sz="3200" dirty="0">
                <a:solidFill>
                  <a:srgbClr val="FF0000"/>
                </a:solidFill>
                <a:latin typeface="Calibri"/>
                <a:ea typeface="ＭＳ Ｐゴシック" charset="0"/>
                <a:cs typeface="ＭＳ Ｐゴシック" charset="0"/>
              </a:rPr>
              <a:t>0</a:t>
            </a:r>
          </a:p>
        </p:txBody>
      </p:sp>
      <p:sp>
        <p:nvSpPr>
          <p:cNvPr id="43" name="TextBox 42"/>
          <p:cNvSpPr txBox="1"/>
          <p:nvPr/>
        </p:nvSpPr>
        <p:spPr>
          <a:xfrm>
            <a:off x="4611688" y="2836863"/>
            <a:ext cx="1792287" cy="461962"/>
          </a:xfrm>
          <a:prstGeom prst="rect">
            <a:avLst/>
          </a:prstGeom>
          <a:noFill/>
        </p:spPr>
        <p:txBody>
          <a:bodyPr>
            <a:spAutoFit/>
          </a:bodyPr>
          <a:lstStyle/>
          <a:p>
            <a:pPr algn="ctr">
              <a:defRPr/>
            </a:pPr>
            <a:r>
              <a:rPr lang="en-US" sz="2400" dirty="0" err="1">
                <a:solidFill>
                  <a:srgbClr val="0000FF"/>
                </a:solidFill>
                <a:latin typeface="Calibri"/>
                <a:ea typeface="ＭＳ Ｐゴシック" charset="0"/>
                <a:cs typeface="ＭＳ Ｐゴシック" charset="0"/>
              </a:rPr>
              <a:t>V</a:t>
            </a:r>
            <a:r>
              <a:rPr lang="en-US" sz="2400" baseline="-25000" dirty="0" err="1">
                <a:solidFill>
                  <a:srgbClr val="0000FF"/>
                </a:solidFill>
                <a:latin typeface="Calibri"/>
                <a:ea typeface="ＭＳ Ｐゴシック" charset="0"/>
                <a:cs typeface="ＭＳ Ｐゴシック" charset="0"/>
              </a:rPr>
              <a:t>read</a:t>
            </a:r>
            <a:r>
              <a:rPr lang="en-US" sz="2400" dirty="0">
                <a:solidFill>
                  <a:srgbClr val="0000FF"/>
                </a:solidFill>
                <a:latin typeface="Calibri"/>
                <a:ea typeface="ＭＳ Ｐゴシック" charset="0"/>
                <a:cs typeface="ＭＳ Ｐゴシック" charset="0"/>
              </a:rPr>
              <a:t> = 2.5 V</a:t>
            </a:r>
          </a:p>
        </p:txBody>
      </p:sp>
      <p:sp>
        <p:nvSpPr>
          <p:cNvPr id="269324"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BDD8E9E-0794-AB42-90A8-55FBB22B4597}" type="slidenum">
              <a:rPr lang="en-US" sz="1200">
                <a:solidFill>
                  <a:srgbClr val="898989"/>
                </a:solidFill>
                <a:latin typeface="Calibri" charset="0"/>
              </a:rPr>
              <a:pPr eaLnBrk="1" hangingPunct="1"/>
              <a:t>70</a:t>
            </a:fld>
            <a:endParaRPr lang="en-US" sz="1200">
              <a:solidFill>
                <a:srgbClr val="898989"/>
              </a:solidFill>
              <a:latin typeface="Calibri" charset="0"/>
            </a:endParaRPr>
          </a:p>
        </p:txBody>
      </p:sp>
      <p:cxnSp>
        <p:nvCxnSpPr>
          <p:cNvPr id="39" name="Straight Arrow Connector 38"/>
          <p:cNvCxnSpPr>
            <a:stCxn id="44" idx="0"/>
          </p:cNvCxnSpPr>
          <p:nvPr/>
        </p:nvCxnSpPr>
        <p:spPr>
          <a:xfrm flipV="1">
            <a:off x="1811338" y="3335338"/>
            <a:ext cx="422275" cy="434975"/>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1082675" y="3770313"/>
            <a:ext cx="1457325" cy="460375"/>
          </a:xfrm>
          <a:prstGeom prst="rect">
            <a:avLst/>
          </a:prstGeom>
          <a:noFill/>
        </p:spPr>
        <p:txBody>
          <a:bodyPr>
            <a:spAutoFit/>
          </a:bodyPr>
          <a:lstStyle/>
          <a:p>
            <a:pPr algn="ctr">
              <a:defRPr/>
            </a:pPr>
            <a:r>
              <a:rPr lang="en-US" sz="2400" dirty="0">
                <a:solidFill>
                  <a:prstClr val="black"/>
                </a:solidFill>
                <a:latin typeface="Calibri"/>
                <a:ea typeface="ＭＳ Ｐゴシック" charset="0"/>
                <a:cs typeface="ＭＳ Ｐゴシック" charset="0"/>
              </a:rPr>
              <a:t>Gate</a:t>
            </a:r>
          </a:p>
        </p:txBody>
      </p:sp>
      <p:pic>
        <p:nvPicPr>
          <p:cNvPr id="269327" name="Picture 6" descr="FMS_logo_lightbluematte_3C5CAE.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8810958"/>
      </p:ext>
    </p:extLst>
  </p:cSld>
  <p:clrMapOvr>
    <a:masterClrMapping/>
  </p:clrMapOvr>
  <p:transition xmlns:p14="http://schemas.microsoft.com/office/powerpoint/2010/main" spd="slow"/>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nodeType="clickEffect">
                                  <p:stCondLst>
                                    <p:cond delay="0"/>
                                  </p:stCondLst>
                                  <p:childTnLst>
                                    <p:animEffect transition="out" filter="fade">
                                      <p:cBhvr>
                                        <p:cTn id="6" dur="500"/>
                                        <p:tgtEl>
                                          <p:spTgt spid="22"/>
                                        </p:tgtEl>
                                      </p:cBhvr>
                                    </p:animEffect>
                                    <p:set>
                                      <p:cBhvr>
                                        <p:cTn id="7" dur="1" fill="hold">
                                          <p:stCondLst>
                                            <p:cond delay="499"/>
                                          </p:stCondLst>
                                        </p:cTn>
                                        <p:tgtEl>
                                          <p:spTgt spid="22"/>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38"/>
                                        </p:tgtEl>
                                      </p:cBhvr>
                                    </p:animEffect>
                                    <p:set>
                                      <p:cBhvr>
                                        <p:cTn id="10" dur="1" fill="hold">
                                          <p:stCondLst>
                                            <p:cond delay="499"/>
                                          </p:stCondLst>
                                        </p:cTn>
                                        <p:tgtEl>
                                          <p:spTgt spid="38"/>
                                        </p:tgtEl>
                                        <p:attrNameLst>
                                          <p:attrName>style.visibility</p:attrName>
                                        </p:attrNameLst>
                                      </p:cBhvr>
                                      <p:to>
                                        <p:strVal val="hidden"/>
                                      </p:to>
                                    </p:set>
                                  </p:childTnLst>
                                </p:cTn>
                              </p:par>
                              <p:par>
                                <p:cTn id="11" presetID="10"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500"/>
                                        <p:tgtEl>
                                          <p:spTgt spid="21"/>
                                        </p:tgtEl>
                                      </p:cBhvr>
                                    </p:animEffect>
                                  </p:childTnLst>
                                </p:cTn>
                              </p:par>
                              <p:par>
                                <p:cTn id="14" presetID="10" presetClass="entr" presetSubtype="0" fill="hold" nodeType="withEffect">
                                  <p:stCondLst>
                                    <p:cond delay="0"/>
                                  </p:stCondLst>
                                  <p:childTnLst>
                                    <p:set>
                                      <p:cBhvr>
                                        <p:cTn id="15" dur="1" fill="hold">
                                          <p:stCondLst>
                                            <p:cond delay="0"/>
                                          </p:stCondLst>
                                        </p:cTn>
                                        <p:tgtEl>
                                          <p:spTgt spid="39"/>
                                        </p:tgtEl>
                                        <p:attrNameLst>
                                          <p:attrName>style.visibility</p:attrName>
                                        </p:attrNameLst>
                                      </p:cBhvr>
                                      <p:to>
                                        <p:strVal val="visible"/>
                                      </p:to>
                                    </p:set>
                                    <p:animEffect transition="in" filter="fade">
                                      <p:cBhvr>
                                        <p:cTn id="16" dur="500"/>
                                        <p:tgtEl>
                                          <p:spTgt spid="3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4"/>
                                        </p:tgtEl>
                                        <p:attrNameLst>
                                          <p:attrName>style.visibility</p:attrName>
                                        </p:attrNameLst>
                                      </p:cBhvr>
                                      <p:to>
                                        <p:strVal val="visible"/>
                                      </p:to>
                                    </p:set>
                                    <p:animEffect transition="in" filter="fade">
                                      <p:cBhvr>
                                        <p:cTn id="19" dur="500"/>
                                        <p:tgtEl>
                                          <p:spTgt spid="44"/>
                                        </p:tgtEl>
                                      </p:cBhvr>
                                    </p:animEffect>
                                  </p:childTnLst>
                                </p:cTn>
                              </p:par>
                              <p:par>
                                <p:cTn id="20" presetID="10" presetClass="entr" presetSubtype="0"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par>
                                <p:cTn id="23" presetID="10" presetClass="entr" presetSubtype="0" fill="hold" grpId="1" nodeType="with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fade">
                                      <p:cBhvr>
                                        <p:cTn id="25" dur="500"/>
                                        <p:tgtEl>
                                          <p:spTgt spid="41"/>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0" presetClass="entr" presetSubtype="0" fill="hold" nodeType="click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500"/>
                                        <p:tgtEl>
                                          <p:spTgt spid="22"/>
                                        </p:tgtEl>
                                      </p:cBhvr>
                                    </p:animEffect>
                                  </p:childTnLst>
                                </p:cTn>
                              </p:par>
                              <p:par>
                                <p:cTn id="31" presetID="10" presetClass="entr" presetSubtype="0" fill="hold" grpId="1" nodeType="withEffect">
                                  <p:stCondLst>
                                    <p:cond delay="0"/>
                                  </p:stCondLst>
                                  <p:childTnLst>
                                    <p:set>
                                      <p:cBhvr>
                                        <p:cTn id="32" dur="1" fill="hold">
                                          <p:stCondLst>
                                            <p:cond delay="0"/>
                                          </p:stCondLst>
                                        </p:cTn>
                                        <p:tgtEl>
                                          <p:spTgt spid="38"/>
                                        </p:tgtEl>
                                        <p:attrNameLst>
                                          <p:attrName>style.visibility</p:attrName>
                                        </p:attrNameLst>
                                      </p:cBhvr>
                                      <p:to>
                                        <p:strVal val="visible"/>
                                      </p:to>
                                    </p:set>
                                    <p:animEffect transition="in" filter="fade">
                                      <p:cBhvr>
                                        <p:cTn id="33" dur="500"/>
                                        <p:tgtEl>
                                          <p:spTgt spid="38"/>
                                        </p:tgtEl>
                                      </p:cBhvr>
                                    </p:animEffect>
                                  </p:childTnLst>
                                </p:cTn>
                              </p:par>
                              <p:par>
                                <p:cTn id="34" presetID="10" presetClass="entr" presetSubtype="0" fill="hold" nodeType="withEffect">
                                  <p:stCondLst>
                                    <p:cond delay="0"/>
                                  </p:stCondLst>
                                  <p:childTnLst>
                                    <p:set>
                                      <p:cBhvr>
                                        <p:cTn id="35" dur="1" fill="hold">
                                          <p:stCondLst>
                                            <p:cond delay="0"/>
                                          </p:stCondLst>
                                        </p:cTn>
                                        <p:tgtEl>
                                          <p:spTgt spid="40"/>
                                        </p:tgtEl>
                                        <p:attrNameLst>
                                          <p:attrName>style.visibility</p:attrName>
                                        </p:attrNameLst>
                                      </p:cBhvr>
                                      <p:to>
                                        <p:strVal val="visible"/>
                                      </p:to>
                                    </p:set>
                                    <p:animEffect transition="in" filter="fade">
                                      <p:cBhvr>
                                        <p:cTn id="36" dur="500"/>
                                        <p:tgtEl>
                                          <p:spTgt spid="40"/>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42"/>
                                        </p:tgtEl>
                                        <p:attrNameLst>
                                          <p:attrName>style.visibility</p:attrName>
                                        </p:attrNameLst>
                                      </p:cBhvr>
                                      <p:to>
                                        <p:strVal val="visible"/>
                                      </p:to>
                                    </p:set>
                                    <p:animEffect transition="in" filter="fade">
                                      <p:cBhvr>
                                        <p:cTn id="39" dur="500"/>
                                        <p:tgtEl>
                                          <p:spTgt spid="42"/>
                                        </p:tgtEl>
                                      </p:cBhvr>
                                    </p:animEffect>
                                  </p:childTnLst>
                                </p:cTn>
                              </p:par>
                              <p:par>
                                <p:cTn id="40" presetID="10" presetClass="exit" presetSubtype="0" fill="hold" nodeType="withEffect">
                                  <p:stCondLst>
                                    <p:cond delay="0"/>
                                  </p:stCondLst>
                                  <p:childTnLst>
                                    <p:animEffect transition="out" filter="fade">
                                      <p:cBhvr>
                                        <p:cTn id="41" dur="500"/>
                                        <p:tgtEl>
                                          <p:spTgt spid="177"/>
                                        </p:tgtEl>
                                      </p:cBhvr>
                                    </p:animEffect>
                                    <p:set>
                                      <p:cBhvr>
                                        <p:cTn id="42" dur="1" fill="hold">
                                          <p:stCondLst>
                                            <p:cond delay="499"/>
                                          </p:stCondLst>
                                        </p:cTn>
                                        <p:tgtEl>
                                          <p:spTgt spid="177"/>
                                        </p:tgtEl>
                                        <p:attrNameLst>
                                          <p:attrName>style.visibility</p:attrName>
                                        </p:attrNameLst>
                                      </p:cBhvr>
                                      <p:to>
                                        <p:strVal val="hidden"/>
                                      </p:to>
                                    </p:set>
                                  </p:childTnLst>
                                </p:cTn>
                              </p:par>
                              <p:par>
                                <p:cTn id="43" presetID="10" presetClass="exit" presetSubtype="0" fill="hold" nodeType="withEffect">
                                  <p:stCondLst>
                                    <p:cond delay="0"/>
                                  </p:stCondLst>
                                  <p:childTnLst>
                                    <p:animEffect transition="out" filter="fade">
                                      <p:cBhvr>
                                        <p:cTn id="44" dur="500"/>
                                        <p:tgtEl>
                                          <p:spTgt spid="4"/>
                                        </p:tgtEl>
                                      </p:cBhvr>
                                    </p:animEffect>
                                    <p:set>
                                      <p:cBhvr>
                                        <p:cTn id="45" dur="1" fill="hold">
                                          <p:stCondLst>
                                            <p:cond delay="499"/>
                                          </p:stCondLst>
                                        </p:cTn>
                                        <p:tgtEl>
                                          <p:spTgt spid="4"/>
                                        </p:tgtEl>
                                        <p:attrNameLst>
                                          <p:attrName>style.visibility</p:attrName>
                                        </p:attrNameLst>
                                      </p:cBhvr>
                                      <p:to>
                                        <p:strVal val="hidden"/>
                                      </p:to>
                                    </p:set>
                                  </p:childTnLst>
                                </p:cTn>
                              </p:par>
                              <p:par>
                                <p:cTn id="46" presetID="10" presetClass="exit" presetSubtype="0" fill="hold" grpId="0" nodeType="withEffect">
                                  <p:stCondLst>
                                    <p:cond delay="0"/>
                                  </p:stCondLst>
                                  <p:childTnLst>
                                    <p:animEffect transition="out" filter="fade">
                                      <p:cBhvr>
                                        <p:cTn id="47" dur="500"/>
                                        <p:tgtEl>
                                          <p:spTgt spid="178"/>
                                        </p:tgtEl>
                                      </p:cBhvr>
                                    </p:animEffect>
                                    <p:set>
                                      <p:cBhvr>
                                        <p:cTn id="48" dur="1" fill="hold">
                                          <p:stCondLst>
                                            <p:cond delay="499"/>
                                          </p:stCondLst>
                                        </p:cTn>
                                        <p:tgtEl>
                                          <p:spTgt spid="178"/>
                                        </p:tgtEl>
                                        <p:attrNameLst>
                                          <p:attrName>style.visibility</p:attrName>
                                        </p:attrNameLst>
                                      </p:cBhvr>
                                      <p:to>
                                        <p:strVal val="hidden"/>
                                      </p:to>
                                    </p:set>
                                  </p:childTnLst>
                                </p:cTn>
                              </p:par>
                              <p:par>
                                <p:cTn id="49" presetID="10" presetClass="exit" presetSubtype="0" fill="hold" grpId="0" nodeType="withEffect">
                                  <p:stCondLst>
                                    <p:cond delay="0"/>
                                  </p:stCondLst>
                                  <p:childTnLst>
                                    <p:animEffect transition="out" filter="fade">
                                      <p:cBhvr>
                                        <p:cTn id="50" dur="500"/>
                                        <p:tgtEl>
                                          <p:spTgt spid="41"/>
                                        </p:tgtEl>
                                      </p:cBhvr>
                                    </p:animEffect>
                                    <p:set>
                                      <p:cBhvr>
                                        <p:cTn id="51" dur="1" fill="hold">
                                          <p:stCondLst>
                                            <p:cond delay="499"/>
                                          </p:stCondLst>
                                        </p:cTn>
                                        <p:tgtEl>
                                          <p:spTgt spid="41"/>
                                        </p:tgtEl>
                                        <p:attrNameLst>
                                          <p:attrName>style.visibility</p:attrName>
                                        </p:attrNameLst>
                                      </p:cBhvr>
                                      <p:to>
                                        <p:strVal val="hidden"/>
                                      </p:to>
                                    </p:set>
                                  </p:childTnLst>
                                </p:cTn>
                              </p:par>
                              <p:par>
                                <p:cTn id="52" presetID="10" presetClass="entr" presetSubtype="0"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animEffect transition="in" filter="fade">
                                      <p:cBhvr>
                                        <p:cTn id="54" dur="500"/>
                                        <p:tgtEl>
                                          <p:spTgt spid="43"/>
                                        </p:tgtEl>
                                      </p:cBhvr>
                                    </p:animEffect>
                                  </p:childTnLst>
                                </p:cTn>
                              </p:par>
                              <p:par>
                                <p:cTn id="55" presetID="10" presetClass="exit" presetSubtype="0" fill="hold" grpId="1" nodeType="withEffect">
                                  <p:stCondLst>
                                    <p:cond delay="0"/>
                                  </p:stCondLst>
                                  <p:childTnLst>
                                    <p:animEffect transition="out" filter="fade">
                                      <p:cBhvr>
                                        <p:cTn id="56" dur="500"/>
                                        <p:tgtEl>
                                          <p:spTgt spid="21"/>
                                        </p:tgtEl>
                                      </p:cBhvr>
                                    </p:animEffect>
                                    <p:set>
                                      <p:cBhvr>
                                        <p:cTn id="57" dur="1" fill="hold">
                                          <p:stCondLst>
                                            <p:cond delay="499"/>
                                          </p:stCondLst>
                                        </p:cTn>
                                        <p:tgtEl>
                                          <p:spTgt spid="21"/>
                                        </p:tgtEl>
                                        <p:attrNameLst>
                                          <p:attrName>style.visibility</p:attrName>
                                        </p:attrNameLst>
                                      </p:cBhvr>
                                      <p:to>
                                        <p:strVal val="hidden"/>
                                      </p:to>
                                    </p:set>
                                  </p:childTnLst>
                                </p:cTn>
                              </p:par>
                              <p:par>
                                <p:cTn id="58" presetID="10" presetClass="exit" presetSubtype="0" fill="hold" nodeType="withEffect">
                                  <p:stCondLst>
                                    <p:cond delay="0"/>
                                  </p:stCondLst>
                                  <p:childTnLst>
                                    <p:animEffect transition="out" filter="fade">
                                      <p:cBhvr>
                                        <p:cTn id="59" dur="500"/>
                                        <p:tgtEl>
                                          <p:spTgt spid="39"/>
                                        </p:tgtEl>
                                      </p:cBhvr>
                                    </p:animEffect>
                                    <p:set>
                                      <p:cBhvr>
                                        <p:cTn id="60" dur="1" fill="hold">
                                          <p:stCondLst>
                                            <p:cond delay="499"/>
                                          </p:stCondLst>
                                        </p:cTn>
                                        <p:tgtEl>
                                          <p:spTgt spid="39"/>
                                        </p:tgtEl>
                                        <p:attrNameLst>
                                          <p:attrName>style.visibility</p:attrName>
                                        </p:attrNameLst>
                                      </p:cBhvr>
                                      <p:to>
                                        <p:strVal val="hidden"/>
                                      </p:to>
                                    </p:set>
                                  </p:childTnLst>
                                </p:cTn>
                              </p:par>
                              <p:par>
                                <p:cTn id="61" presetID="10" presetClass="exit" presetSubtype="0" fill="hold" grpId="1" nodeType="withEffect">
                                  <p:stCondLst>
                                    <p:cond delay="0"/>
                                  </p:stCondLst>
                                  <p:childTnLst>
                                    <p:animEffect transition="out" filter="fade">
                                      <p:cBhvr>
                                        <p:cTn id="62" dur="500"/>
                                        <p:tgtEl>
                                          <p:spTgt spid="44"/>
                                        </p:tgtEl>
                                      </p:cBhvr>
                                    </p:animEffect>
                                    <p:set>
                                      <p:cBhvr>
                                        <p:cTn id="63" dur="1" fill="hold">
                                          <p:stCondLst>
                                            <p:cond delay="499"/>
                                          </p:stCondLst>
                                        </p:cTn>
                                        <p:tgtEl>
                                          <p:spTgt spid="44"/>
                                        </p:tgtEl>
                                        <p:attrNameLst>
                                          <p:attrName>style.visibility</p:attrName>
                                        </p:attrNameLst>
                                      </p:cBhvr>
                                      <p:to>
                                        <p:strVal val="hidden"/>
                                      </p:to>
                                    </p:set>
                                  </p:childTnLst>
                                </p:cTn>
                              </p:par>
                            </p:childTnLst>
                          </p:cTn>
                        </p:par>
                      </p:childTnLst>
                    </p:cTn>
                  </p:par>
                  <p:par>
                    <p:cTn id="64" fill="hold" nodeType="clickPar">
                      <p:stCondLst>
                        <p:cond delay="indefinite"/>
                      </p:stCondLst>
                      <p:childTnLst>
                        <p:par>
                          <p:cTn id="65" fill="hold" nodeType="withGroup">
                            <p:stCondLst>
                              <p:cond delay="0"/>
                            </p:stCondLst>
                            <p:childTnLst>
                              <p:par>
                                <p:cTn id="66" presetID="10" presetClass="entr" presetSubtype="0" fill="hold" grpId="2" nodeType="clickEffect">
                                  <p:stCondLst>
                                    <p:cond delay="0"/>
                                  </p:stCondLst>
                                  <p:childTnLst>
                                    <p:set>
                                      <p:cBhvr>
                                        <p:cTn id="67" dur="1" fill="hold">
                                          <p:stCondLst>
                                            <p:cond delay="0"/>
                                          </p:stCondLst>
                                        </p:cTn>
                                        <p:tgtEl>
                                          <p:spTgt spid="21"/>
                                        </p:tgtEl>
                                        <p:attrNameLst>
                                          <p:attrName>style.visibility</p:attrName>
                                        </p:attrNameLst>
                                      </p:cBhvr>
                                      <p:to>
                                        <p:strVal val="visible"/>
                                      </p:to>
                                    </p:set>
                                    <p:animEffect transition="in" filter="fade">
                                      <p:cBhvr>
                                        <p:cTn id="68" dur="500"/>
                                        <p:tgtEl>
                                          <p:spTgt spid="21"/>
                                        </p:tgtEl>
                                      </p:cBhvr>
                                    </p:animEffect>
                                  </p:childTnLst>
                                </p:cTn>
                              </p:par>
                              <p:par>
                                <p:cTn id="69" presetID="10" presetClass="entr" presetSubtype="0" fill="hold" nodeType="withEffect">
                                  <p:stCondLst>
                                    <p:cond delay="0"/>
                                  </p:stCondLst>
                                  <p:childTnLst>
                                    <p:set>
                                      <p:cBhvr>
                                        <p:cTn id="70" dur="1" fill="hold">
                                          <p:stCondLst>
                                            <p:cond delay="0"/>
                                          </p:stCondLst>
                                        </p:cTn>
                                        <p:tgtEl>
                                          <p:spTgt spid="39"/>
                                        </p:tgtEl>
                                        <p:attrNameLst>
                                          <p:attrName>style.visibility</p:attrName>
                                        </p:attrNameLst>
                                      </p:cBhvr>
                                      <p:to>
                                        <p:strVal val="visible"/>
                                      </p:to>
                                    </p:set>
                                    <p:animEffect transition="in" filter="fade">
                                      <p:cBhvr>
                                        <p:cTn id="71" dur="500"/>
                                        <p:tgtEl>
                                          <p:spTgt spid="39"/>
                                        </p:tgtEl>
                                      </p:cBhvr>
                                    </p:animEffect>
                                  </p:childTnLst>
                                </p:cTn>
                              </p:par>
                              <p:par>
                                <p:cTn id="72" presetID="10" presetClass="entr" presetSubtype="0" fill="hold" grpId="2" nodeType="withEffect">
                                  <p:stCondLst>
                                    <p:cond delay="0"/>
                                  </p:stCondLst>
                                  <p:childTnLst>
                                    <p:set>
                                      <p:cBhvr>
                                        <p:cTn id="73" dur="1" fill="hold">
                                          <p:stCondLst>
                                            <p:cond delay="0"/>
                                          </p:stCondLst>
                                        </p:cTn>
                                        <p:tgtEl>
                                          <p:spTgt spid="44"/>
                                        </p:tgtEl>
                                        <p:attrNameLst>
                                          <p:attrName>style.visibility</p:attrName>
                                        </p:attrNameLst>
                                      </p:cBhvr>
                                      <p:to>
                                        <p:strVal val="visible"/>
                                      </p:to>
                                    </p:set>
                                    <p:animEffect transition="in" filter="fade">
                                      <p:cBhvr>
                                        <p:cTn id="74" dur="500"/>
                                        <p:tgtEl>
                                          <p:spTgt spid="44"/>
                                        </p:tgtEl>
                                      </p:cBhvr>
                                    </p:animEffect>
                                  </p:childTnLst>
                                </p:cTn>
                              </p:par>
                              <p:par>
                                <p:cTn id="75" presetID="10" presetClass="entr" presetSubtype="0" fill="hold" nodeType="withEffect">
                                  <p:stCondLst>
                                    <p:cond delay="0"/>
                                  </p:stCondLst>
                                  <p:childTnLst>
                                    <p:set>
                                      <p:cBhvr>
                                        <p:cTn id="76" dur="1" fill="hold">
                                          <p:stCondLst>
                                            <p:cond delay="0"/>
                                          </p:stCondLst>
                                        </p:cTn>
                                        <p:tgtEl>
                                          <p:spTgt spid="4"/>
                                        </p:tgtEl>
                                        <p:attrNameLst>
                                          <p:attrName>style.visibility</p:attrName>
                                        </p:attrNameLst>
                                      </p:cBhvr>
                                      <p:to>
                                        <p:strVal val="visible"/>
                                      </p:to>
                                    </p:set>
                                    <p:animEffect transition="in" filter="fade">
                                      <p:cBhvr>
                                        <p:cTn id="77" dur="500"/>
                                        <p:tgtEl>
                                          <p:spTgt spid="4"/>
                                        </p:tgtEl>
                                      </p:cBhvr>
                                    </p:animEffect>
                                  </p:childTnLst>
                                </p:cTn>
                              </p:par>
                              <p:par>
                                <p:cTn id="78" presetID="10" presetClass="entr" presetSubtype="0" fill="hold" grpId="2" nodeType="withEffect">
                                  <p:stCondLst>
                                    <p:cond delay="0"/>
                                  </p:stCondLst>
                                  <p:childTnLst>
                                    <p:set>
                                      <p:cBhvr>
                                        <p:cTn id="79" dur="1" fill="hold">
                                          <p:stCondLst>
                                            <p:cond delay="0"/>
                                          </p:stCondLst>
                                        </p:cTn>
                                        <p:tgtEl>
                                          <p:spTgt spid="41"/>
                                        </p:tgtEl>
                                        <p:attrNameLst>
                                          <p:attrName>style.visibility</p:attrName>
                                        </p:attrNameLst>
                                      </p:cBhvr>
                                      <p:to>
                                        <p:strVal val="visible"/>
                                      </p:to>
                                    </p:set>
                                    <p:animEffect transition="in" filter="fade">
                                      <p:cBhvr>
                                        <p:cTn id="80" dur="500"/>
                                        <p:tgtEl>
                                          <p:spTgt spid="41"/>
                                        </p:tgtEl>
                                      </p:cBhvr>
                                    </p:animEffect>
                                  </p:childTnLst>
                                </p:cTn>
                              </p:par>
                              <p:par>
                                <p:cTn id="81" presetID="10" presetClass="entr" presetSubtype="0" fill="hold" nodeType="withEffect">
                                  <p:stCondLst>
                                    <p:cond delay="0"/>
                                  </p:stCondLst>
                                  <p:childTnLst>
                                    <p:set>
                                      <p:cBhvr>
                                        <p:cTn id="82" dur="1" fill="hold">
                                          <p:stCondLst>
                                            <p:cond delay="0"/>
                                          </p:stCondLst>
                                        </p:cTn>
                                        <p:tgtEl>
                                          <p:spTgt spid="177"/>
                                        </p:tgtEl>
                                        <p:attrNameLst>
                                          <p:attrName>style.visibility</p:attrName>
                                        </p:attrNameLst>
                                      </p:cBhvr>
                                      <p:to>
                                        <p:strVal val="visible"/>
                                      </p:to>
                                    </p:set>
                                    <p:animEffect transition="in" filter="fade">
                                      <p:cBhvr>
                                        <p:cTn id="83" dur="500"/>
                                        <p:tgtEl>
                                          <p:spTgt spid="177"/>
                                        </p:tgtEl>
                                      </p:cBhvr>
                                    </p:animEffect>
                                  </p:childTnLst>
                                </p:cTn>
                              </p:par>
                              <p:par>
                                <p:cTn id="84" presetID="10" presetClass="entr" presetSubtype="0" fill="hold" grpId="1" nodeType="withEffect">
                                  <p:stCondLst>
                                    <p:cond delay="0"/>
                                  </p:stCondLst>
                                  <p:childTnLst>
                                    <p:set>
                                      <p:cBhvr>
                                        <p:cTn id="85" dur="1" fill="hold">
                                          <p:stCondLst>
                                            <p:cond delay="0"/>
                                          </p:stCondLst>
                                        </p:cTn>
                                        <p:tgtEl>
                                          <p:spTgt spid="178"/>
                                        </p:tgtEl>
                                        <p:attrNameLst>
                                          <p:attrName>style.visibility</p:attrName>
                                        </p:attrNameLst>
                                      </p:cBhvr>
                                      <p:to>
                                        <p:strVal val="visible"/>
                                      </p:to>
                                    </p:set>
                                    <p:animEffect transition="in" filter="fade">
                                      <p:cBhvr>
                                        <p:cTn id="86" dur="500"/>
                                        <p:tgtEl>
                                          <p:spTgt spid="1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38" grpId="0" animBg="1"/>
      <p:bldP spid="38" grpId="1" animBg="1"/>
      <p:bldP spid="178" grpId="0" animBg="1"/>
      <p:bldP spid="178" grpId="1" animBg="1"/>
      <p:bldP spid="41" grpId="0"/>
      <p:bldP spid="41" grpId="1"/>
      <p:bldP spid="41" grpId="2"/>
      <p:bldP spid="42" grpId="0"/>
      <p:bldP spid="43" grpId="0"/>
      <p:bldP spid="44" grpId="0"/>
      <p:bldP spid="44" grpId="1"/>
      <p:bldP spid="44" grpId="2"/>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Title 1"/>
          <p:cNvSpPr>
            <a:spLocks noGrp="1"/>
          </p:cNvSpPr>
          <p:nvPr>
            <p:ph type="title"/>
          </p:nvPr>
        </p:nvSpPr>
        <p:spPr/>
        <p:txBody>
          <a:bodyPr/>
          <a:lstStyle/>
          <a:p>
            <a:pPr eaLnBrk="1" hangingPunct="1"/>
            <a:r>
              <a:rPr lang="en-US">
                <a:latin typeface="Calibri" charset="0"/>
              </a:rPr>
              <a:t>Flash Pass-Through</a:t>
            </a:r>
          </a:p>
        </p:txBody>
      </p:sp>
      <p:grpSp>
        <p:nvGrpSpPr>
          <p:cNvPr id="271362" name="Group 176"/>
          <p:cNvGrpSpPr>
            <a:grpSpLocks/>
          </p:cNvGrpSpPr>
          <p:nvPr/>
        </p:nvGrpSpPr>
        <p:grpSpPr bwMode="auto">
          <a:xfrm>
            <a:off x="2233613" y="1960563"/>
            <a:ext cx="1631950" cy="2693987"/>
            <a:chOff x="3079798" y="1981201"/>
            <a:chExt cx="1631998" cy="2694885"/>
          </a:xfrm>
        </p:grpSpPr>
        <p:cxnSp>
          <p:nvCxnSpPr>
            <p:cNvPr id="30" name="Straight Connector 29"/>
            <p:cNvCxnSpPr/>
            <p:nvPr/>
          </p:nvCxnSpPr>
          <p:spPr>
            <a:xfrm>
              <a:off x="4711796" y="1981201"/>
              <a:ext cx="0" cy="89723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4202193" y="2878437"/>
              <a:ext cx="50960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4202193" y="2878437"/>
              <a:ext cx="0" cy="8956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4202193" y="3774085"/>
              <a:ext cx="50960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4711796" y="3778850"/>
              <a:ext cx="0" cy="89723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3954536" y="2878437"/>
              <a:ext cx="0" cy="8956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3706878" y="2878437"/>
              <a:ext cx="0" cy="8956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rot="16200000">
              <a:off x="3393338" y="3027014"/>
              <a:ext cx="0" cy="62708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1" name="TextBox 20"/>
          <p:cNvSpPr txBox="1"/>
          <p:nvPr/>
        </p:nvSpPr>
        <p:spPr>
          <a:xfrm>
            <a:off x="1066800" y="2836863"/>
            <a:ext cx="1793875" cy="461962"/>
          </a:xfrm>
          <a:prstGeom prst="rect">
            <a:avLst/>
          </a:prstGeom>
          <a:noFill/>
        </p:spPr>
        <p:txBody>
          <a:bodyPr>
            <a:spAutoFit/>
          </a:bodyPr>
          <a:lstStyle/>
          <a:p>
            <a:pPr algn="ctr">
              <a:defRPr/>
            </a:pPr>
            <a:r>
              <a:rPr lang="en-US" sz="2400" dirty="0" err="1">
                <a:solidFill>
                  <a:srgbClr val="0000FF"/>
                </a:solidFill>
                <a:latin typeface="Calibri"/>
                <a:ea typeface="ＭＳ Ｐゴシック" charset="0"/>
                <a:cs typeface="ＭＳ Ｐゴシック" charset="0"/>
              </a:rPr>
              <a:t>V</a:t>
            </a:r>
            <a:r>
              <a:rPr lang="en-US" sz="2400" baseline="-25000" dirty="0" err="1">
                <a:solidFill>
                  <a:srgbClr val="0000FF"/>
                </a:solidFill>
                <a:latin typeface="Calibri"/>
                <a:ea typeface="ＭＳ Ｐゴシック" charset="0"/>
                <a:cs typeface="ＭＳ Ｐゴシック" charset="0"/>
              </a:rPr>
              <a:t>pass</a:t>
            </a:r>
            <a:r>
              <a:rPr lang="en-US" sz="2400" dirty="0">
                <a:solidFill>
                  <a:srgbClr val="0000FF"/>
                </a:solidFill>
                <a:latin typeface="Calibri"/>
                <a:ea typeface="ＭＳ Ｐゴシック" charset="0"/>
                <a:cs typeface="ＭＳ Ｐゴシック" charset="0"/>
              </a:rPr>
              <a:t> = 5 V</a:t>
            </a:r>
          </a:p>
        </p:txBody>
      </p:sp>
      <p:grpSp>
        <p:nvGrpSpPr>
          <p:cNvPr id="271364" name="Group 21"/>
          <p:cNvGrpSpPr>
            <a:grpSpLocks/>
          </p:cNvGrpSpPr>
          <p:nvPr/>
        </p:nvGrpSpPr>
        <p:grpSpPr bwMode="auto">
          <a:xfrm>
            <a:off x="5795963" y="1962150"/>
            <a:ext cx="1631950" cy="2693988"/>
            <a:chOff x="3079798" y="1981201"/>
            <a:chExt cx="1631998" cy="2694885"/>
          </a:xfrm>
        </p:grpSpPr>
        <p:cxnSp>
          <p:nvCxnSpPr>
            <p:cNvPr id="23" name="Straight Connector 22"/>
            <p:cNvCxnSpPr/>
            <p:nvPr/>
          </p:nvCxnSpPr>
          <p:spPr>
            <a:xfrm>
              <a:off x="4711796" y="1981201"/>
              <a:ext cx="0" cy="89723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H="1">
              <a:off x="4202193" y="2878438"/>
              <a:ext cx="50960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4202193" y="2878438"/>
              <a:ext cx="0" cy="8956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H="1">
              <a:off x="4202193" y="3774086"/>
              <a:ext cx="50960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4711796" y="3778849"/>
              <a:ext cx="0" cy="89723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3954536" y="2878438"/>
              <a:ext cx="0" cy="8956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3706878" y="2878438"/>
              <a:ext cx="0" cy="89564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16200000">
              <a:off x="3393338" y="3027013"/>
              <a:ext cx="0" cy="62708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4" name="Straight Arrow Connector 3"/>
          <p:cNvCxnSpPr/>
          <p:nvPr/>
        </p:nvCxnSpPr>
        <p:spPr>
          <a:xfrm>
            <a:off x="3865563" y="1943100"/>
            <a:ext cx="0" cy="2800350"/>
          </a:xfrm>
          <a:prstGeom prst="straightConnector1">
            <a:avLst/>
          </a:prstGeom>
          <a:ln w="76200">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178" name="Oval 177"/>
          <p:cNvSpPr/>
          <p:nvPr/>
        </p:nvSpPr>
        <p:spPr>
          <a:xfrm>
            <a:off x="3319463" y="2754313"/>
            <a:ext cx="1098550" cy="1096962"/>
          </a:xfrm>
          <a:prstGeom prst="ellipse">
            <a:avLst/>
          </a:prstGeom>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lang="en-US" sz="2400" spc="-150" dirty="0">
                <a:solidFill>
                  <a:prstClr val="white"/>
                </a:solidFill>
                <a:latin typeface="Calibri"/>
              </a:rPr>
              <a:t>V</a:t>
            </a:r>
            <a:r>
              <a:rPr lang="en-US" sz="2400" spc="-150" baseline="-25000" dirty="0">
                <a:solidFill>
                  <a:prstClr val="white"/>
                </a:solidFill>
                <a:latin typeface="Calibri"/>
              </a:rPr>
              <a:t>th</a:t>
            </a:r>
            <a:r>
              <a:rPr lang="en-US" sz="2400" spc="-150" dirty="0">
                <a:solidFill>
                  <a:prstClr val="white"/>
                </a:solidFill>
                <a:latin typeface="Calibri"/>
              </a:rPr>
              <a:t> = 2 V</a:t>
            </a:r>
          </a:p>
        </p:txBody>
      </p:sp>
      <p:sp>
        <p:nvSpPr>
          <p:cNvPr id="41" name="TextBox 40"/>
          <p:cNvSpPr txBox="1"/>
          <p:nvPr/>
        </p:nvSpPr>
        <p:spPr>
          <a:xfrm>
            <a:off x="3441700" y="4826000"/>
            <a:ext cx="846138" cy="584200"/>
          </a:xfrm>
          <a:prstGeom prst="rect">
            <a:avLst/>
          </a:prstGeom>
          <a:noFill/>
        </p:spPr>
        <p:txBody>
          <a:bodyPr>
            <a:spAutoFit/>
          </a:bodyPr>
          <a:lstStyle/>
          <a:p>
            <a:pPr algn="ctr">
              <a:defRPr/>
            </a:pPr>
            <a:r>
              <a:rPr lang="en-US" sz="3200" dirty="0">
                <a:solidFill>
                  <a:srgbClr val="00B050">
                    <a:lumMod val="75000"/>
                  </a:srgbClr>
                </a:solidFill>
                <a:latin typeface="Calibri"/>
                <a:ea typeface="ＭＳ Ｐゴシック" charset="0"/>
                <a:cs typeface="ＭＳ Ｐゴシック" charset="0"/>
              </a:rPr>
              <a:t>1</a:t>
            </a:r>
          </a:p>
        </p:txBody>
      </p:sp>
      <p:sp>
        <p:nvSpPr>
          <p:cNvPr id="43" name="TextBox 42"/>
          <p:cNvSpPr txBox="1"/>
          <p:nvPr/>
        </p:nvSpPr>
        <p:spPr>
          <a:xfrm>
            <a:off x="4611688" y="2836863"/>
            <a:ext cx="1792287" cy="461962"/>
          </a:xfrm>
          <a:prstGeom prst="rect">
            <a:avLst/>
          </a:prstGeom>
          <a:noFill/>
        </p:spPr>
        <p:txBody>
          <a:bodyPr>
            <a:spAutoFit/>
          </a:bodyPr>
          <a:lstStyle/>
          <a:p>
            <a:pPr algn="ctr">
              <a:defRPr/>
            </a:pPr>
            <a:r>
              <a:rPr lang="en-US" sz="2400" dirty="0" err="1">
                <a:solidFill>
                  <a:srgbClr val="0000FF"/>
                </a:solidFill>
                <a:latin typeface="Calibri"/>
                <a:ea typeface="ＭＳ Ｐゴシック" charset="0"/>
                <a:cs typeface="ＭＳ Ｐゴシック" charset="0"/>
              </a:rPr>
              <a:t>V</a:t>
            </a:r>
            <a:r>
              <a:rPr lang="en-US" sz="2400" baseline="-25000" dirty="0" err="1">
                <a:solidFill>
                  <a:srgbClr val="0000FF"/>
                </a:solidFill>
                <a:latin typeface="Calibri"/>
                <a:ea typeface="ＭＳ Ｐゴシック" charset="0"/>
                <a:cs typeface="ＭＳ Ｐゴシック" charset="0"/>
              </a:rPr>
              <a:t>pass</a:t>
            </a:r>
            <a:r>
              <a:rPr lang="en-US" sz="2400" dirty="0">
                <a:solidFill>
                  <a:srgbClr val="0000FF"/>
                </a:solidFill>
                <a:latin typeface="Calibri"/>
                <a:ea typeface="ＭＳ Ｐゴシック" charset="0"/>
                <a:cs typeface="ＭＳ Ｐゴシック" charset="0"/>
              </a:rPr>
              <a:t> = 5 V</a:t>
            </a:r>
          </a:p>
        </p:txBody>
      </p:sp>
      <p:sp>
        <p:nvSpPr>
          <p:cNvPr id="271369"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7FA2294-A763-6F4F-8C69-365F9A7EE623}" type="slidenum">
              <a:rPr lang="en-US" sz="1200">
                <a:solidFill>
                  <a:srgbClr val="898989"/>
                </a:solidFill>
                <a:latin typeface="Calibri" charset="0"/>
              </a:rPr>
              <a:pPr eaLnBrk="1" hangingPunct="1"/>
              <a:t>71</a:t>
            </a:fld>
            <a:endParaRPr lang="en-US" sz="1200">
              <a:solidFill>
                <a:srgbClr val="898989"/>
              </a:solidFill>
              <a:latin typeface="Calibri" charset="0"/>
            </a:endParaRPr>
          </a:p>
        </p:txBody>
      </p:sp>
      <p:cxnSp>
        <p:nvCxnSpPr>
          <p:cNvPr id="39" name="Straight Arrow Connector 38"/>
          <p:cNvCxnSpPr>
            <a:stCxn id="44" idx="0"/>
          </p:cNvCxnSpPr>
          <p:nvPr/>
        </p:nvCxnSpPr>
        <p:spPr>
          <a:xfrm flipV="1">
            <a:off x="1811338" y="3335338"/>
            <a:ext cx="422275" cy="434975"/>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1082675" y="3770313"/>
            <a:ext cx="1457325" cy="460375"/>
          </a:xfrm>
          <a:prstGeom prst="rect">
            <a:avLst/>
          </a:prstGeom>
          <a:noFill/>
        </p:spPr>
        <p:txBody>
          <a:bodyPr>
            <a:spAutoFit/>
          </a:bodyPr>
          <a:lstStyle/>
          <a:p>
            <a:pPr algn="ctr">
              <a:defRPr/>
            </a:pPr>
            <a:r>
              <a:rPr lang="en-US" sz="2400" dirty="0">
                <a:solidFill>
                  <a:prstClr val="black"/>
                </a:solidFill>
                <a:latin typeface="Calibri"/>
                <a:ea typeface="ＭＳ Ｐゴシック" charset="0"/>
                <a:cs typeface="ＭＳ Ｐゴシック" charset="0"/>
              </a:rPr>
              <a:t>Gate</a:t>
            </a:r>
          </a:p>
        </p:txBody>
      </p:sp>
      <p:cxnSp>
        <p:nvCxnSpPr>
          <p:cNvPr id="45" name="Straight Arrow Connector 44"/>
          <p:cNvCxnSpPr/>
          <p:nvPr/>
        </p:nvCxnSpPr>
        <p:spPr>
          <a:xfrm>
            <a:off x="7453313" y="1943100"/>
            <a:ext cx="0" cy="2800350"/>
          </a:xfrm>
          <a:prstGeom prst="straightConnector1">
            <a:avLst/>
          </a:prstGeom>
          <a:ln w="76200">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7031038" y="4826000"/>
            <a:ext cx="846137" cy="584200"/>
          </a:xfrm>
          <a:prstGeom prst="rect">
            <a:avLst/>
          </a:prstGeom>
          <a:noFill/>
        </p:spPr>
        <p:txBody>
          <a:bodyPr>
            <a:spAutoFit/>
          </a:bodyPr>
          <a:lstStyle/>
          <a:p>
            <a:pPr algn="ctr">
              <a:defRPr/>
            </a:pPr>
            <a:r>
              <a:rPr lang="en-US" sz="3200" dirty="0">
                <a:solidFill>
                  <a:srgbClr val="00B050">
                    <a:lumMod val="75000"/>
                  </a:srgbClr>
                </a:solidFill>
                <a:latin typeface="Calibri"/>
                <a:ea typeface="ＭＳ Ｐゴシック" charset="0"/>
                <a:cs typeface="ＭＳ Ｐゴシック" charset="0"/>
              </a:rPr>
              <a:t>1</a:t>
            </a:r>
          </a:p>
        </p:txBody>
      </p:sp>
      <p:sp>
        <p:nvSpPr>
          <p:cNvPr id="38" name="Oval 37"/>
          <p:cNvSpPr/>
          <p:nvPr/>
        </p:nvSpPr>
        <p:spPr>
          <a:xfrm>
            <a:off x="6883400" y="2755900"/>
            <a:ext cx="1096963" cy="1096963"/>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lang="en-US" sz="2400" spc="-150" dirty="0">
                <a:solidFill>
                  <a:prstClr val="white"/>
                </a:solidFill>
                <a:latin typeface="Calibri"/>
              </a:rPr>
              <a:t>V</a:t>
            </a:r>
            <a:r>
              <a:rPr lang="en-US" sz="2400" spc="-150" baseline="-25000" dirty="0">
                <a:solidFill>
                  <a:prstClr val="white"/>
                </a:solidFill>
                <a:latin typeface="Calibri"/>
              </a:rPr>
              <a:t>th</a:t>
            </a:r>
            <a:r>
              <a:rPr lang="en-US" sz="2400" spc="-150" dirty="0">
                <a:solidFill>
                  <a:prstClr val="white"/>
                </a:solidFill>
                <a:latin typeface="Calibri"/>
              </a:rPr>
              <a:t> = 3 V</a:t>
            </a:r>
          </a:p>
        </p:txBody>
      </p:sp>
      <p:pic>
        <p:nvPicPr>
          <p:cNvPr id="271375" name="Picture 6" descr="FMS_logo_lightbluematte_3C5CAE.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650308"/>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Rectangle 246"/>
          <p:cNvSpPr/>
          <p:nvPr/>
        </p:nvSpPr>
        <p:spPr>
          <a:xfrm>
            <a:off x="2655888" y="6146800"/>
            <a:ext cx="4757737" cy="32702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cxnSp>
        <p:nvCxnSpPr>
          <p:cNvPr id="243" name="Straight Connector 242"/>
          <p:cNvCxnSpPr/>
          <p:nvPr/>
        </p:nvCxnSpPr>
        <p:spPr>
          <a:xfrm>
            <a:off x="1676400" y="1981200"/>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p:cNvCxnSpPr/>
          <p:nvPr/>
        </p:nvCxnSpPr>
        <p:spPr>
          <a:xfrm>
            <a:off x="1676400" y="3103563"/>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a:off x="1676400" y="4217988"/>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6" name="Straight Connector 245"/>
          <p:cNvCxnSpPr/>
          <p:nvPr/>
        </p:nvCxnSpPr>
        <p:spPr>
          <a:xfrm>
            <a:off x="1676400" y="5340350"/>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73414" name="Group 5"/>
          <p:cNvGrpSpPr>
            <a:grpSpLocks/>
          </p:cNvGrpSpPr>
          <p:nvPr/>
        </p:nvGrpSpPr>
        <p:grpSpPr bwMode="auto">
          <a:xfrm>
            <a:off x="2135188" y="1173163"/>
            <a:ext cx="4852987" cy="4964112"/>
            <a:chOff x="2135597" y="1172654"/>
            <a:chExt cx="4853090" cy="4964723"/>
          </a:xfrm>
        </p:grpSpPr>
        <p:grpSp>
          <p:nvGrpSpPr>
            <p:cNvPr id="273493" name="Group 176"/>
            <p:cNvGrpSpPr>
              <a:grpSpLocks/>
            </p:cNvGrpSpPr>
            <p:nvPr/>
          </p:nvGrpSpPr>
          <p:grpSpPr bwMode="auto">
            <a:xfrm>
              <a:off x="2135599" y="1182643"/>
              <a:ext cx="970237" cy="1602133"/>
              <a:chOff x="3079798" y="1981201"/>
              <a:chExt cx="1631998" cy="2694885"/>
            </a:xfrm>
          </p:grpSpPr>
          <p:cxnSp>
            <p:nvCxnSpPr>
              <p:cNvPr id="30" name="Straight Connector 29"/>
              <p:cNvCxnSpPr/>
              <p:nvPr/>
            </p:nvCxnSpPr>
            <p:spPr>
              <a:xfrm>
                <a:off x="4711365" y="1980422"/>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4201333" y="2877744"/>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4201333" y="2877744"/>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4201333" y="3772394"/>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4711365" y="3777735"/>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3952992" y="2877744"/>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3707321" y="2877744"/>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rot="16200000">
                <a:off x="3393558" y="3025993"/>
                <a:ext cx="0" cy="6275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494" name="Group 40"/>
            <p:cNvGrpSpPr>
              <a:grpSpLocks/>
            </p:cNvGrpSpPr>
            <p:nvPr/>
          </p:nvGrpSpPr>
          <p:grpSpPr bwMode="auto">
            <a:xfrm>
              <a:off x="3429647" y="1172654"/>
              <a:ext cx="970237" cy="1602133"/>
              <a:chOff x="3079798" y="1981201"/>
              <a:chExt cx="1631998" cy="2694885"/>
            </a:xfrm>
          </p:grpSpPr>
          <p:cxnSp>
            <p:nvCxnSpPr>
              <p:cNvPr id="42" name="Straight Connector 41"/>
              <p:cNvCxnSpPr/>
              <p:nvPr/>
            </p:nvCxnSpPr>
            <p:spPr>
              <a:xfrm>
                <a:off x="4711016" y="1981201"/>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H="1">
                <a:off x="4200982" y="2878523"/>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4200982" y="287852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H="1">
                <a:off x="4200982" y="3773173"/>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4711016" y="3778514"/>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3952642" y="287852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3706971" y="287852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16200000">
                <a:off x="3393208" y="3026770"/>
                <a:ext cx="0" cy="6275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495" name="Group 50"/>
            <p:cNvGrpSpPr>
              <a:grpSpLocks/>
            </p:cNvGrpSpPr>
            <p:nvPr/>
          </p:nvGrpSpPr>
          <p:grpSpPr bwMode="auto">
            <a:xfrm>
              <a:off x="4724401" y="1182643"/>
              <a:ext cx="970237" cy="1602133"/>
              <a:chOff x="3079798" y="1981201"/>
              <a:chExt cx="1631998" cy="2694885"/>
            </a:xfrm>
          </p:grpSpPr>
          <p:cxnSp>
            <p:nvCxnSpPr>
              <p:cNvPr id="52" name="Straight Connector 51"/>
              <p:cNvCxnSpPr/>
              <p:nvPr/>
            </p:nvCxnSpPr>
            <p:spPr>
              <a:xfrm>
                <a:off x="4712149" y="1980422"/>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flipH="1">
                <a:off x="4202115" y="2877744"/>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4202115" y="2877744"/>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flipH="1">
                <a:off x="4202115" y="3772394"/>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4712149" y="3777735"/>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3953776" y="2877744"/>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3708105" y="2877744"/>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rot="16200000">
                <a:off x="3394342" y="3025992"/>
                <a:ext cx="0" cy="6275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496" name="Group 60"/>
            <p:cNvGrpSpPr>
              <a:grpSpLocks/>
            </p:cNvGrpSpPr>
            <p:nvPr/>
          </p:nvGrpSpPr>
          <p:grpSpPr bwMode="auto">
            <a:xfrm>
              <a:off x="6018450" y="1172654"/>
              <a:ext cx="970237" cy="1602133"/>
              <a:chOff x="3079798" y="1981201"/>
              <a:chExt cx="1631998" cy="2694885"/>
            </a:xfrm>
          </p:grpSpPr>
          <p:cxnSp>
            <p:nvCxnSpPr>
              <p:cNvPr id="62" name="Straight Connector 61"/>
              <p:cNvCxnSpPr/>
              <p:nvPr/>
            </p:nvCxnSpPr>
            <p:spPr>
              <a:xfrm>
                <a:off x="4711796" y="1981201"/>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flipH="1">
                <a:off x="4201764" y="2878523"/>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4201764" y="287852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H="1">
                <a:off x="4201764" y="3773173"/>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4711796" y="3778514"/>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3953422" y="287852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3707752" y="287852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a:off x="3393989" y="3026772"/>
                <a:ext cx="0" cy="6275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497" name="Group 70"/>
            <p:cNvGrpSpPr>
              <a:grpSpLocks/>
            </p:cNvGrpSpPr>
            <p:nvPr/>
          </p:nvGrpSpPr>
          <p:grpSpPr bwMode="auto">
            <a:xfrm>
              <a:off x="2135599" y="2301726"/>
              <a:ext cx="970237" cy="1602133"/>
              <a:chOff x="3079798" y="1981201"/>
              <a:chExt cx="1631998" cy="2694885"/>
            </a:xfrm>
          </p:grpSpPr>
          <p:cxnSp>
            <p:nvCxnSpPr>
              <p:cNvPr id="72" name="Straight Connector 71"/>
              <p:cNvCxnSpPr/>
              <p:nvPr/>
            </p:nvCxnSpPr>
            <p:spPr>
              <a:xfrm>
                <a:off x="4711365" y="1980829"/>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flipH="1">
                <a:off x="4201333" y="2878151"/>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4201333" y="2878151"/>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flipH="1">
                <a:off x="4201333" y="3772803"/>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4711365" y="3778144"/>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a:off x="3952992" y="2878151"/>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3707321" y="2878151"/>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rot="16200000">
                <a:off x="3393558" y="3026402"/>
                <a:ext cx="0" cy="6275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498" name="Group 80"/>
            <p:cNvGrpSpPr>
              <a:grpSpLocks/>
            </p:cNvGrpSpPr>
            <p:nvPr/>
          </p:nvGrpSpPr>
          <p:grpSpPr bwMode="auto">
            <a:xfrm>
              <a:off x="3429647" y="2291737"/>
              <a:ext cx="970237" cy="1602133"/>
              <a:chOff x="3079798" y="1981201"/>
              <a:chExt cx="1631998" cy="2694885"/>
            </a:xfrm>
          </p:grpSpPr>
          <p:cxnSp>
            <p:nvCxnSpPr>
              <p:cNvPr id="82" name="Straight Connector 81"/>
              <p:cNvCxnSpPr/>
              <p:nvPr/>
            </p:nvCxnSpPr>
            <p:spPr>
              <a:xfrm>
                <a:off x="4711016" y="1981608"/>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flipH="1">
                <a:off x="4200982" y="2878930"/>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4200982" y="287893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flipH="1">
                <a:off x="4200982" y="3773581"/>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4711016" y="3778923"/>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3952642" y="287893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3706971" y="287893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rot="16200000">
                <a:off x="3393208" y="3027179"/>
                <a:ext cx="0" cy="6275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499" name="Group 90"/>
            <p:cNvGrpSpPr>
              <a:grpSpLocks/>
            </p:cNvGrpSpPr>
            <p:nvPr/>
          </p:nvGrpSpPr>
          <p:grpSpPr bwMode="auto">
            <a:xfrm>
              <a:off x="4724401" y="2301726"/>
              <a:ext cx="970237" cy="1602133"/>
              <a:chOff x="3079798" y="1981201"/>
              <a:chExt cx="1631998" cy="2694885"/>
            </a:xfrm>
          </p:grpSpPr>
          <p:cxnSp>
            <p:nvCxnSpPr>
              <p:cNvPr id="92" name="Straight Connector 91"/>
              <p:cNvCxnSpPr/>
              <p:nvPr/>
            </p:nvCxnSpPr>
            <p:spPr>
              <a:xfrm>
                <a:off x="4712149" y="1980829"/>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flipH="1">
                <a:off x="4202115" y="2878151"/>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a:off x="4202115" y="2878151"/>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flipH="1">
                <a:off x="4202115" y="3772803"/>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a:off x="4712149" y="3778144"/>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3953776" y="2878151"/>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a:off x="3708105" y="2878151"/>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rot="16200000">
                <a:off x="3394342" y="3026400"/>
                <a:ext cx="0" cy="6275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500" name="Group 100"/>
            <p:cNvGrpSpPr>
              <a:grpSpLocks/>
            </p:cNvGrpSpPr>
            <p:nvPr/>
          </p:nvGrpSpPr>
          <p:grpSpPr bwMode="auto">
            <a:xfrm>
              <a:off x="6018450" y="2291737"/>
              <a:ext cx="970237" cy="1602133"/>
              <a:chOff x="3079798" y="1981201"/>
              <a:chExt cx="1631998" cy="2694885"/>
            </a:xfrm>
          </p:grpSpPr>
          <p:cxnSp>
            <p:nvCxnSpPr>
              <p:cNvPr id="102" name="Straight Connector 101"/>
              <p:cNvCxnSpPr/>
              <p:nvPr/>
            </p:nvCxnSpPr>
            <p:spPr>
              <a:xfrm>
                <a:off x="4711796" y="1981608"/>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flipH="1">
                <a:off x="4201764" y="2878930"/>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a:off x="4201764" y="287893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flipH="1">
                <a:off x="4201764" y="3773581"/>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a:xfrm>
                <a:off x="4711796" y="3778923"/>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a:xfrm>
                <a:off x="3953422" y="287893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a:off x="3707752" y="287893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rot="16200000">
                <a:off x="3393989" y="3027181"/>
                <a:ext cx="0" cy="6275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501" name="Group 110"/>
            <p:cNvGrpSpPr>
              <a:grpSpLocks/>
            </p:cNvGrpSpPr>
            <p:nvPr/>
          </p:nvGrpSpPr>
          <p:grpSpPr bwMode="auto">
            <a:xfrm>
              <a:off x="2135598" y="3413921"/>
              <a:ext cx="970237" cy="1602133"/>
              <a:chOff x="3079798" y="1981201"/>
              <a:chExt cx="1631998" cy="2694885"/>
            </a:xfrm>
          </p:grpSpPr>
          <p:cxnSp>
            <p:nvCxnSpPr>
              <p:cNvPr id="112" name="Straight Connector 111"/>
              <p:cNvCxnSpPr/>
              <p:nvPr/>
            </p:nvCxnSpPr>
            <p:spPr>
              <a:xfrm>
                <a:off x="4711367" y="1982141"/>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flipH="1">
                <a:off x="4201335" y="2879463"/>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p:cNvCxnSpPr/>
              <p:nvPr/>
            </p:nvCxnSpPr>
            <p:spPr>
              <a:xfrm>
                <a:off x="4201335" y="287946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p:nvCxnSpPr>
            <p:spPr>
              <a:xfrm flipH="1">
                <a:off x="4201335" y="3774113"/>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a:xfrm>
                <a:off x="4711367" y="3779454"/>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a:off x="3952993" y="287946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3707323" y="287946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rot="16200000">
                <a:off x="3393560" y="3027712"/>
                <a:ext cx="0" cy="6275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502" name="Group 120"/>
            <p:cNvGrpSpPr>
              <a:grpSpLocks/>
            </p:cNvGrpSpPr>
            <p:nvPr/>
          </p:nvGrpSpPr>
          <p:grpSpPr bwMode="auto">
            <a:xfrm>
              <a:off x="3429646" y="3403932"/>
              <a:ext cx="970237" cy="1602133"/>
              <a:chOff x="3079798" y="1981201"/>
              <a:chExt cx="1631998" cy="2694885"/>
            </a:xfrm>
          </p:grpSpPr>
          <p:cxnSp>
            <p:nvCxnSpPr>
              <p:cNvPr id="122" name="Straight Connector 121"/>
              <p:cNvCxnSpPr/>
              <p:nvPr/>
            </p:nvCxnSpPr>
            <p:spPr>
              <a:xfrm>
                <a:off x="4711017" y="1980249"/>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flipH="1">
                <a:off x="4200983" y="2877570"/>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a:xfrm>
                <a:off x="4200983" y="287757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a:xfrm flipH="1">
                <a:off x="4200983" y="3772222"/>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p:nvPr/>
            </p:nvCxnSpPr>
            <p:spPr>
              <a:xfrm>
                <a:off x="4711017" y="3777563"/>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a:xfrm>
                <a:off x="3952643" y="287757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a:xfrm>
                <a:off x="3706973" y="287757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rot="16200000">
                <a:off x="3393210" y="3025820"/>
                <a:ext cx="0" cy="6275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503" name="Group 130"/>
            <p:cNvGrpSpPr>
              <a:grpSpLocks/>
            </p:cNvGrpSpPr>
            <p:nvPr/>
          </p:nvGrpSpPr>
          <p:grpSpPr bwMode="auto">
            <a:xfrm>
              <a:off x="4724401" y="3413921"/>
              <a:ext cx="970237" cy="1602133"/>
              <a:chOff x="3079798" y="1981201"/>
              <a:chExt cx="1631998" cy="2694885"/>
            </a:xfrm>
          </p:grpSpPr>
          <p:cxnSp>
            <p:nvCxnSpPr>
              <p:cNvPr id="132" name="Straight Connector 131"/>
              <p:cNvCxnSpPr/>
              <p:nvPr/>
            </p:nvCxnSpPr>
            <p:spPr>
              <a:xfrm>
                <a:off x="4712149" y="1982141"/>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flipH="1">
                <a:off x="4202115" y="2879463"/>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a:off x="4202115" y="287946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flipH="1">
                <a:off x="4202115" y="3774113"/>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4712149" y="3779454"/>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a:off x="3953776" y="287946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a:xfrm>
                <a:off x="3708105" y="287946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a:xfrm rot="16200000">
                <a:off x="3394342" y="3027711"/>
                <a:ext cx="0" cy="6275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504" name="Group 140"/>
            <p:cNvGrpSpPr>
              <a:grpSpLocks/>
            </p:cNvGrpSpPr>
            <p:nvPr/>
          </p:nvGrpSpPr>
          <p:grpSpPr bwMode="auto">
            <a:xfrm>
              <a:off x="6018449" y="3403932"/>
              <a:ext cx="970237" cy="1602133"/>
              <a:chOff x="3079798" y="1981201"/>
              <a:chExt cx="1631998" cy="2694885"/>
            </a:xfrm>
          </p:grpSpPr>
          <p:cxnSp>
            <p:nvCxnSpPr>
              <p:cNvPr id="142" name="Straight Connector 141"/>
              <p:cNvCxnSpPr/>
              <p:nvPr/>
            </p:nvCxnSpPr>
            <p:spPr>
              <a:xfrm>
                <a:off x="4711798" y="1980249"/>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a:xfrm flipH="1">
                <a:off x="4201766" y="2877570"/>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a:xfrm>
                <a:off x="4201766" y="287757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flipH="1">
                <a:off x="4201766" y="3772222"/>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a:xfrm>
                <a:off x="4711798" y="3777563"/>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p:cNvCxnSpPr/>
              <p:nvPr/>
            </p:nvCxnSpPr>
            <p:spPr>
              <a:xfrm>
                <a:off x="3953424" y="287757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p:cNvCxnSpPr/>
              <p:nvPr/>
            </p:nvCxnSpPr>
            <p:spPr>
              <a:xfrm>
                <a:off x="3707754" y="287757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p:nvPr/>
            </p:nvCxnSpPr>
            <p:spPr>
              <a:xfrm rot="16200000">
                <a:off x="3393990" y="3025822"/>
                <a:ext cx="0" cy="6275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505" name="Group 150"/>
            <p:cNvGrpSpPr>
              <a:grpSpLocks/>
            </p:cNvGrpSpPr>
            <p:nvPr/>
          </p:nvGrpSpPr>
          <p:grpSpPr bwMode="auto">
            <a:xfrm>
              <a:off x="2135597" y="4535244"/>
              <a:ext cx="970237" cy="1602133"/>
              <a:chOff x="3079798" y="1981201"/>
              <a:chExt cx="1631998" cy="2694885"/>
            </a:xfrm>
          </p:grpSpPr>
          <p:cxnSp>
            <p:nvCxnSpPr>
              <p:cNvPr id="152" name="Straight Connector 151"/>
              <p:cNvCxnSpPr/>
              <p:nvPr/>
            </p:nvCxnSpPr>
            <p:spPr>
              <a:xfrm>
                <a:off x="4711369" y="1981452"/>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p:cNvCxnSpPr/>
              <p:nvPr/>
            </p:nvCxnSpPr>
            <p:spPr>
              <a:xfrm flipH="1">
                <a:off x="4201337" y="2878773"/>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p:cNvCxnSpPr/>
              <p:nvPr/>
            </p:nvCxnSpPr>
            <p:spPr>
              <a:xfrm>
                <a:off x="4201337" y="287877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p:cNvCxnSpPr/>
              <p:nvPr/>
            </p:nvCxnSpPr>
            <p:spPr>
              <a:xfrm flipH="1">
                <a:off x="4201337" y="3773423"/>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p:cNvCxnSpPr/>
              <p:nvPr/>
            </p:nvCxnSpPr>
            <p:spPr>
              <a:xfrm>
                <a:off x="4711369" y="3778764"/>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p:cNvCxnSpPr/>
              <p:nvPr/>
            </p:nvCxnSpPr>
            <p:spPr>
              <a:xfrm>
                <a:off x="3952995" y="287877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p:cNvCxnSpPr/>
              <p:nvPr/>
            </p:nvCxnSpPr>
            <p:spPr>
              <a:xfrm>
                <a:off x="3707325" y="287877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0" name="Straight Connector 159"/>
              <p:cNvCxnSpPr/>
              <p:nvPr/>
            </p:nvCxnSpPr>
            <p:spPr>
              <a:xfrm rot="16200000">
                <a:off x="3393561" y="3027023"/>
                <a:ext cx="0" cy="6275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506" name="Group 161"/>
            <p:cNvGrpSpPr>
              <a:grpSpLocks/>
            </p:cNvGrpSpPr>
            <p:nvPr/>
          </p:nvGrpSpPr>
          <p:grpSpPr bwMode="auto">
            <a:xfrm>
              <a:off x="3429645" y="4525256"/>
              <a:ext cx="970237" cy="1602133"/>
              <a:chOff x="3079798" y="1981201"/>
              <a:chExt cx="1631998" cy="2694885"/>
            </a:xfrm>
          </p:grpSpPr>
          <p:cxnSp>
            <p:nvCxnSpPr>
              <p:cNvPr id="163" name="Straight Connector 162"/>
              <p:cNvCxnSpPr/>
              <p:nvPr/>
            </p:nvCxnSpPr>
            <p:spPr>
              <a:xfrm>
                <a:off x="4711019" y="1982229"/>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a:xfrm flipH="1">
                <a:off x="4200985" y="2879550"/>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a:off x="4200985" y="2879550"/>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flipH="1">
                <a:off x="4200985" y="3774200"/>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a:xfrm>
                <a:off x="4711019" y="3779542"/>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a:xfrm>
                <a:off x="3952645" y="2879550"/>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a:off x="3706975" y="2879550"/>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a:xfrm rot="16200000">
                <a:off x="3393211" y="3027798"/>
                <a:ext cx="0" cy="6275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507" name="Group 171"/>
            <p:cNvGrpSpPr>
              <a:grpSpLocks/>
            </p:cNvGrpSpPr>
            <p:nvPr/>
          </p:nvGrpSpPr>
          <p:grpSpPr bwMode="auto">
            <a:xfrm>
              <a:off x="4724400" y="4535244"/>
              <a:ext cx="970237" cy="1602133"/>
              <a:chOff x="3079798" y="1981201"/>
              <a:chExt cx="1631998" cy="2694885"/>
            </a:xfrm>
          </p:grpSpPr>
          <p:cxnSp>
            <p:nvCxnSpPr>
              <p:cNvPr id="173" name="Straight Connector 172"/>
              <p:cNvCxnSpPr/>
              <p:nvPr/>
            </p:nvCxnSpPr>
            <p:spPr>
              <a:xfrm>
                <a:off x="4712151" y="1981452"/>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a:xfrm flipH="1">
                <a:off x="4202117" y="2878773"/>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a:xfrm>
                <a:off x="4202117" y="287877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a:xfrm flipH="1">
                <a:off x="4202117" y="3773423"/>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p:cNvCxnSpPr/>
              <p:nvPr/>
            </p:nvCxnSpPr>
            <p:spPr>
              <a:xfrm>
                <a:off x="4712151" y="3778764"/>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p:cNvCxnSpPr/>
              <p:nvPr/>
            </p:nvCxnSpPr>
            <p:spPr>
              <a:xfrm>
                <a:off x="3953777" y="287877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a:off x="3708107" y="287877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rot="16200000">
                <a:off x="3394344" y="3027021"/>
                <a:ext cx="0" cy="6275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3508" name="Group 183"/>
            <p:cNvGrpSpPr>
              <a:grpSpLocks/>
            </p:cNvGrpSpPr>
            <p:nvPr/>
          </p:nvGrpSpPr>
          <p:grpSpPr bwMode="auto">
            <a:xfrm>
              <a:off x="6018448" y="4525256"/>
              <a:ext cx="970237" cy="1602133"/>
              <a:chOff x="3079798" y="1981201"/>
              <a:chExt cx="1631998" cy="2694885"/>
            </a:xfrm>
          </p:grpSpPr>
          <p:cxnSp>
            <p:nvCxnSpPr>
              <p:cNvPr id="185" name="Straight Connector 184"/>
              <p:cNvCxnSpPr/>
              <p:nvPr/>
            </p:nvCxnSpPr>
            <p:spPr>
              <a:xfrm>
                <a:off x="4711799" y="1982229"/>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flipH="1">
                <a:off x="4201767" y="2879550"/>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a:off x="4201767" y="2879550"/>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flipH="1">
                <a:off x="4201767" y="3774200"/>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a:off x="4711799" y="3779542"/>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a:off x="3953426" y="2879550"/>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1" name="Straight Connector 190"/>
              <p:cNvCxnSpPr/>
              <p:nvPr/>
            </p:nvCxnSpPr>
            <p:spPr>
              <a:xfrm>
                <a:off x="3707755" y="2879550"/>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a:xfrm rot="16200000">
                <a:off x="3393992" y="3027800"/>
                <a:ext cx="0" cy="6275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cxnSp>
        <p:nvCxnSpPr>
          <p:cNvPr id="209" name="Straight Connector 208"/>
          <p:cNvCxnSpPr/>
          <p:nvPr/>
        </p:nvCxnSpPr>
        <p:spPr>
          <a:xfrm>
            <a:off x="1676400" y="1981200"/>
            <a:ext cx="6096000" cy="0"/>
          </a:xfrm>
          <a:prstGeom prst="line">
            <a:avLst/>
          </a:prstGeom>
          <a:ln w="381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a:off x="1676400" y="3103563"/>
            <a:ext cx="60960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a:off x="1676400" y="4217988"/>
            <a:ext cx="6096000" cy="0"/>
          </a:xfrm>
          <a:prstGeom prst="line">
            <a:avLst/>
          </a:prstGeom>
          <a:ln w="381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2" name="Straight Connector 211"/>
          <p:cNvCxnSpPr/>
          <p:nvPr/>
        </p:nvCxnSpPr>
        <p:spPr>
          <a:xfrm>
            <a:off x="1676400" y="5340350"/>
            <a:ext cx="6096000" cy="0"/>
          </a:xfrm>
          <a:prstGeom prst="line">
            <a:avLst/>
          </a:prstGeom>
          <a:ln w="381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nvGrpSpPr>
          <p:cNvPr id="273419" name="Group 224"/>
          <p:cNvGrpSpPr>
            <a:grpSpLocks/>
          </p:cNvGrpSpPr>
          <p:nvPr/>
        </p:nvGrpSpPr>
        <p:grpSpPr bwMode="auto">
          <a:xfrm>
            <a:off x="2781300" y="1643063"/>
            <a:ext cx="4535488" cy="4016375"/>
            <a:chOff x="3851647" y="1427070"/>
            <a:chExt cx="4535195" cy="4014933"/>
          </a:xfrm>
        </p:grpSpPr>
        <p:sp>
          <p:nvSpPr>
            <p:cNvPr id="226" name="Oval 225"/>
            <p:cNvSpPr/>
            <p:nvPr/>
          </p:nvSpPr>
          <p:spPr>
            <a:xfrm>
              <a:off x="3851647" y="1436592"/>
              <a:ext cx="652421" cy="65222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0">
                <a:defRPr/>
              </a:pPr>
              <a:endParaRPr lang="en-US" sz="2000" spc="-150" dirty="0">
                <a:solidFill>
                  <a:prstClr val="white"/>
                </a:solidFill>
                <a:latin typeface="Calibri"/>
              </a:endParaRPr>
            </a:p>
          </p:txBody>
        </p:sp>
        <p:sp>
          <p:nvSpPr>
            <p:cNvPr id="227" name="Oval 226"/>
            <p:cNvSpPr/>
            <p:nvPr/>
          </p:nvSpPr>
          <p:spPr>
            <a:xfrm>
              <a:off x="5145376" y="1427070"/>
              <a:ext cx="652420" cy="65222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228" name="Oval 227"/>
            <p:cNvSpPr/>
            <p:nvPr/>
          </p:nvSpPr>
          <p:spPr>
            <a:xfrm>
              <a:off x="6440693" y="1436592"/>
              <a:ext cx="652420" cy="65222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229" name="Oval 228"/>
            <p:cNvSpPr/>
            <p:nvPr/>
          </p:nvSpPr>
          <p:spPr>
            <a:xfrm>
              <a:off x="7734421" y="1427070"/>
              <a:ext cx="652421" cy="65222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230" name="Oval 229"/>
            <p:cNvSpPr/>
            <p:nvPr/>
          </p:nvSpPr>
          <p:spPr>
            <a:xfrm>
              <a:off x="3851647" y="2555377"/>
              <a:ext cx="652421" cy="653815"/>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231" name="Oval 230"/>
            <p:cNvSpPr/>
            <p:nvPr/>
          </p:nvSpPr>
          <p:spPr>
            <a:xfrm>
              <a:off x="5145376" y="2545855"/>
              <a:ext cx="652420" cy="652229"/>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232" name="Oval 231"/>
            <p:cNvSpPr/>
            <p:nvPr/>
          </p:nvSpPr>
          <p:spPr>
            <a:xfrm>
              <a:off x="6440693" y="2555377"/>
              <a:ext cx="652420" cy="653815"/>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233" name="Oval 232"/>
            <p:cNvSpPr/>
            <p:nvPr/>
          </p:nvSpPr>
          <p:spPr>
            <a:xfrm>
              <a:off x="7734421" y="2545855"/>
              <a:ext cx="652421" cy="652229"/>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234" name="Oval 233"/>
            <p:cNvSpPr/>
            <p:nvPr/>
          </p:nvSpPr>
          <p:spPr>
            <a:xfrm>
              <a:off x="3851647" y="3667815"/>
              <a:ext cx="652421" cy="65222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235" name="Oval 234"/>
            <p:cNvSpPr/>
            <p:nvPr/>
          </p:nvSpPr>
          <p:spPr>
            <a:xfrm>
              <a:off x="5145376" y="3658294"/>
              <a:ext cx="652420" cy="65222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236" name="Oval 235"/>
            <p:cNvSpPr/>
            <p:nvPr/>
          </p:nvSpPr>
          <p:spPr>
            <a:xfrm>
              <a:off x="6440693" y="3667815"/>
              <a:ext cx="652420" cy="65222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237" name="Oval 236"/>
            <p:cNvSpPr/>
            <p:nvPr/>
          </p:nvSpPr>
          <p:spPr>
            <a:xfrm>
              <a:off x="7734421" y="3658294"/>
              <a:ext cx="652421" cy="65222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238" name="Oval 237"/>
            <p:cNvSpPr/>
            <p:nvPr/>
          </p:nvSpPr>
          <p:spPr>
            <a:xfrm>
              <a:off x="3851647" y="4789774"/>
              <a:ext cx="652421" cy="652229"/>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239" name="Oval 238"/>
            <p:cNvSpPr/>
            <p:nvPr/>
          </p:nvSpPr>
          <p:spPr>
            <a:xfrm>
              <a:off x="5145376" y="4780253"/>
              <a:ext cx="652420" cy="652229"/>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240" name="Oval 239"/>
            <p:cNvSpPr/>
            <p:nvPr/>
          </p:nvSpPr>
          <p:spPr>
            <a:xfrm>
              <a:off x="6440693" y="4789774"/>
              <a:ext cx="652420" cy="652229"/>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241" name="Oval 240"/>
            <p:cNvSpPr/>
            <p:nvPr/>
          </p:nvSpPr>
          <p:spPr>
            <a:xfrm>
              <a:off x="7734421" y="4780253"/>
              <a:ext cx="652421" cy="652229"/>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grpSp>
      <p:cxnSp>
        <p:nvCxnSpPr>
          <p:cNvPr id="215" name="Straight Arrow Connector 214"/>
          <p:cNvCxnSpPr/>
          <p:nvPr/>
        </p:nvCxnSpPr>
        <p:spPr>
          <a:xfrm>
            <a:off x="6973888" y="1165225"/>
            <a:ext cx="4762" cy="5029200"/>
          </a:xfrm>
          <a:prstGeom prst="straightConnector1">
            <a:avLst/>
          </a:prstGeom>
          <a:ln w="76200">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16" name="Straight Arrow Connector 215"/>
          <p:cNvCxnSpPr/>
          <p:nvPr/>
        </p:nvCxnSpPr>
        <p:spPr>
          <a:xfrm>
            <a:off x="4384675" y="1165225"/>
            <a:ext cx="4763" cy="1644650"/>
          </a:xfrm>
          <a:prstGeom prst="straightConnector1">
            <a:avLst/>
          </a:prstGeom>
          <a:ln w="76200">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217" name="Straight Arrow Connector 216"/>
          <p:cNvCxnSpPr/>
          <p:nvPr/>
        </p:nvCxnSpPr>
        <p:spPr>
          <a:xfrm>
            <a:off x="3094038" y="1152525"/>
            <a:ext cx="4762" cy="1646238"/>
          </a:xfrm>
          <a:prstGeom prst="straightConnector1">
            <a:avLst/>
          </a:prstGeom>
          <a:ln w="76200">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214" name="Straight Arrow Connector 213"/>
          <p:cNvCxnSpPr/>
          <p:nvPr/>
        </p:nvCxnSpPr>
        <p:spPr>
          <a:xfrm>
            <a:off x="5694363" y="1173163"/>
            <a:ext cx="0" cy="5029200"/>
          </a:xfrm>
          <a:prstGeom prst="straightConnector1">
            <a:avLst/>
          </a:prstGeom>
          <a:ln w="76200">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273424" name="Title 1"/>
          <p:cNvSpPr>
            <a:spLocks noGrp="1"/>
          </p:cNvSpPr>
          <p:nvPr>
            <p:ph type="title"/>
          </p:nvPr>
        </p:nvSpPr>
        <p:spPr/>
        <p:txBody>
          <a:bodyPr/>
          <a:lstStyle/>
          <a:p>
            <a:pPr eaLnBrk="1" hangingPunct="1"/>
            <a:r>
              <a:rPr lang="en-US">
                <a:latin typeface="Calibri" charset="0"/>
              </a:rPr>
              <a:t>Read from Flash Cell Array</a:t>
            </a:r>
          </a:p>
        </p:txBody>
      </p:sp>
      <p:grpSp>
        <p:nvGrpSpPr>
          <p:cNvPr id="15" name="Group 14"/>
          <p:cNvGrpSpPr>
            <a:grpSpLocks/>
          </p:cNvGrpSpPr>
          <p:nvPr/>
        </p:nvGrpSpPr>
        <p:grpSpPr bwMode="auto">
          <a:xfrm>
            <a:off x="2781300" y="1644650"/>
            <a:ext cx="4535488" cy="4014788"/>
            <a:chOff x="3851647" y="1427070"/>
            <a:chExt cx="4535195" cy="4014933"/>
          </a:xfrm>
        </p:grpSpPr>
        <p:sp>
          <p:nvSpPr>
            <p:cNvPr id="178" name="Oval 177"/>
            <p:cNvSpPr/>
            <p:nvPr/>
          </p:nvSpPr>
          <p:spPr>
            <a:xfrm>
              <a:off x="3851647" y="1436595"/>
              <a:ext cx="652421"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0">
                <a:defRPr/>
              </a:pPr>
              <a:endParaRPr lang="en-US" sz="2000" spc="-150" dirty="0">
                <a:solidFill>
                  <a:prstClr val="white"/>
                </a:solidFill>
                <a:latin typeface="Calibri"/>
              </a:endParaRPr>
            </a:p>
          </p:txBody>
        </p:sp>
        <p:sp>
          <p:nvSpPr>
            <p:cNvPr id="50" name="Oval 49"/>
            <p:cNvSpPr/>
            <p:nvPr/>
          </p:nvSpPr>
          <p:spPr>
            <a:xfrm>
              <a:off x="5145376" y="1427070"/>
              <a:ext cx="652420"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60" name="Oval 59"/>
            <p:cNvSpPr/>
            <p:nvPr/>
          </p:nvSpPr>
          <p:spPr>
            <a:xfrm>
              <a:off x="6440693" y="1436595"/>
              <a:ext cx="652420"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70" name="Oval 69"/>
            <p:cNvSpPr/>
            <p:nvPr/>
          </p:nvSpPr>
          <p:spPr>
            <a:xfrm>
              <a:off x="7734421" y="1427070"/>
              <a:ext cx="652421"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80" name="Oval 79"/>
            <p:cNvSpPr/>
            <p:nvPr/>
          </p:nvSpPr>
          <p:spPr>
            <a:xfrm>
              <a:off x="3851647" y="2555824"/>
              <a:ext cx="652421" cy="652486"/>
            </a:xfrm>
            <a:prstGeom prst="ellipse">
              <a:avLst/>
            </a:prstGeom>
            <a:solidFill>
              <a:schemeClr val="accent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90" name="Oval 89"/>
            <p:cNvSpPr/>
            <p:nvPr/>
          </p:nvSpPr>
          <p:spPr>
            <a:xfrm>
              <a:off x="5145376" y="2546298"/>
              <a:ext cx="652420" cy="652486"/>
            </a:xfrm>
            <a:prstGeom prst="ellipse">
              <a:avLst/>
            </a:prstGeom>
            <a:solidFill>
              <a:schemeClr val="accent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00" name="Oval 99"/>
            <p:cNvSpPr/>
            <p:nvPr/>
          </p:nvSpPr>
          <p:spPr>
            <a:xfrm>
              <a:off x="6440693" y="2555824"/>
              <a:ext cx="652420" cy="652486"/>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10" name="Oval 109"/>
            <p:cNvSpPr/>
            <p:nvPr/>
          </p:nvSpPr>
          <p:spPr>
            <a:xfrm>
              <a:off x="7734421" y="2546298"/>
              <a:ext cx="652421" cy="652486"/>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20" name="Oval 119"/>
            <p:cNvSpPr/>
            <p:nvPr/>
          </p:nvSpPr>
          <p:spPr>
            <a:xfrm>
              <a:off x="3851647" y="3668701"/>
              <a:ext cx="652421"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30" name="Oval 129"/>
            <p:cNvSpPr/>
            <p:nvPr/>
          </p:nvSpPr>
          <p:spPr>
            <a:xfrm>
              <a:off x="5145376" y="3657589"/>
              <a:ext cx="652420" cy="652486"/>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40" name="Oval 139"/>
            <p:cNvSpPr/>
            <p:nvPr/>
          </p:nvSpPr>
          <p:spPr>
            <a:xfrm>
              <a:off x="6440693" y="3668701"/>
              <a:ext cx="652420"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50" name="Oval 149"/>
            <p:cNvSpPr/>
            <p:nvPr/>
          </p:nvSpPr>
          <p:spPr>
            <a:xfrm>
              <a:off x="7734421" y="3657589"/>
              <a:ext cx="652421" cy="652486"/>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61" name="Oval 160"/>
            <p:cNvSpPr/>
            <p:nvPr/>
          </p:nvSpPr>
          <p:spPr>
            <a:xfrm>
              <a:off x="3851647" y="4789516"/>
              <a:ext cx="652421"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71" name="Oval 170"/>
            <p:cNvSpPr/>
            <p:nvPr/>
          </p:nvSpPr>
          <p:spPr>
            <a:xfrm>
              <a:off x="5145376" y="4779991"/>
              <a:ext cx="652420"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83" name="Oval 182"/>
            <p:cNvSpPr/>
            <p:nvPr/>
          </p:nvSpPr>
          <p:spPr>
            <a:xfrm>
              <a:off x="6440693" y="4789516"/>
              <a:ext cx="652420"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93" name="Oval 192"/>
            <p:cNvSpPr/>
            <p:nvPr/>
          </p:nvSpPr>
          <p:spPr>
            <a:xfrm>
              <a:off x="7734421" y="4779991"/>
              <a:ext cx="652421"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grpSp>
      <p:sp>
        <p:nvSpPr>
          <p:cNvPr id="3" name="TextBox 2"/>
          <p:cNvSpPr txBox="1"/>
          <p:nvPr/>
        </p:nvSpPr>
        <p:spPr>
          <a:xfrm>
            <a:off x="2732088" y="1727200"/>
            <a:ext cx="747712" cy="461963"/>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3.0V</a:t>
            </a:r>
          </a:p>
        </p:txBody>
      </p:sp>
      <p:sp>
        <p:nvSpPr>
          <p:cNvPr id="194" name="TextBox 193"/>
          <p:cNvSpPr txBox="1"/>
          <p:nvPr/>
        </p:nvSpPr>
        <p:spPr>
          <a:xfrm>
            <a:off x="4035425" y="1727200"/>
            <a:ext cx="747713" cy="461963"/>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3.8V</a:t>
            </a:r>
          </a:p>
        </p:txBody>
      </p:sp>
      <p:sp>
        <p:nvSpPr>
          <p:cNvPr id="195" name="TextBox 194"/>
          <p:cNvSpPr txBox="1"/>
          <p:nvPr/>
        </p:nvSpPr>
        <p:spPr>
          <a:xfrm>
            <a:off x="5322888" y="1727200"/>
            <a:ext cx="747712" cy="461963"/>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3.9V</a:t>
            </a:r>
          </a:p>
        </p:txBody>
      </p:sp>
      <p:sp>
        <p:nvSpPr>
          <p:cNvPr id="196" name="TextBox 195"/>
          <p:cNvSpPr txBox="1"/>
          <p:nvPr/>
        </p:nvSpPr>
        <p:spPr>
          <a:xfrm>
            <a:off x="6610350" y="1727200"/>
            <a:ext cx="747713" cy="461963"/>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4.8V</a:t>
            </a:r>
          </a:p>
        </p:txBody>
      </p:sp>
      <p:sp>
        <p:nvSpPr>
          <p:cNvPr id="197" name="TextBox 196"/>
          <p:cNvSpPr txBox="1"/>
          <p:nvPr/>
        </p:nvSpPr>
        <p:spPr>
          <a:xfrm>
            <a:off x="2732088" y="2863850"/>
            <a:ext cx="747712" cy="461963"/>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3.5V</a:t>
            </a:r>
          </a:p>
        </p:txBody>
      </p:sp>
      <p:sp>
        <p:nvSpPr>
          <p:cNvPr id="198" name="TextBox 197"/>
          <p:cNvSpPr txBox="1"/>
          <p:nvPr/>
        </p:nvSpPr>
        <p:spPr>
          <a:xfrm>
            <a:off x="4035425" y="2863850"/>
            <a:ext cx="747713" cy="461963"/>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2.9V</a:t>
            </a:r>
          </a:p>
        </p:txBody>
      </p:sp>
      <p:sp>
        <p:nvSpPr>
          <p:cNvPr id="199" name="TextBox 198"/>
          <p:cNvSpPr txBox="1"/>
          <p:nvPr/>
        </p:nvSpPr>
        <p:spPr>
          <a:xfrm>
            <a:off x="5322888" y="2863850"/>
            <a:ext cx="747712" cy="461963"/>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2.4V</a:t>
            </a:r>
          </a:p>
        </p:txBody>
      </p:sp>
      <p:sp>
        <p:nvSpPr>
          <p:cNvPr id="200" name="TextBox 199"/>
          <p:cNvSpPr txBox="1"/>
          <p:nvPr/>
        </p:nvSpPr>
        <p:spPr>
          <a:xfrm>
            <a:off x="6610350" y="2863850"/>
            <a:ext cx="747713" cy="461963"/>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2.1V</a:t>
            </a:r>
          </a:p>
        </p:txBody>
      </p:sp>
      <p:sp>
        <p:nvSpPr>
          <p:cNvPr id="201" name="TextBox 200"/>
          <p:cNvSpPr txBox="1"/>
          <p:nvPr/>
        </p:nvSpPr>
        <p:spPr>
          <a:xfrm>
            <a:off x="2733675" y="3976688"/>
            <a:ext cx="747713" cy="461962"/>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2.2V</a:t>
            </a:r>
          </a:p>
        </p:txBody>
      </p:sp>
      <p:sp>
        <p:nvSpPr>
          <p:cNvPr id="202" name="TextBox 201"/>
          <p:cNvSpPr txBox="1"/>
          <p:nvPr/>
        </p:nvSpPr>
        <p:spPr>
          <a:xfrm>
            <a:off x="4037013" y="3976688"/>
            <a:ext cx="747712" cy="461962"/>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4.3V</a:t>
            </a:r>
          </a:p>
        </p:txBody>
      </p:sp>
      <p:sp>
        <p:nvSpPr>
          <p:cNvPr id="203" name="TextBox 202"/>
          <p:cNvSpPr txBox="1"/>
          <p:nvPr/>
        </p:nvSpPr>
        <p:spPr>
          <a:xfrm>
            <a:off x="5324475" y="3976688"/>
            <a:ext cx="747713" cy="461962"/>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4.6V</a:t>
            </a:r>
          </a:p>
        </p:txBody>
      </p:sp>
      <p:sp>
        <p:nvSpPr>
          <p:cNvPr id="204" name="TextBox 203"/>
          <p:cNvSpPr txBox="1"/>
          <p:nvPr/>
        </p:nvSpPr>
        <p:spPr>
          <a:xfrm>
            <a:off x="6611938" y="3976688"/>
            <a:ext cx="747712" cy="461962"/>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1.8V</a:t>
            </a:r>
          </a:p>
        </p:txBody>
      </p:sp>
      <p:sp>
        <p:nvSpPr>
          <p:cNvPr id="205" name="TextBox 204"/>
          <p:cNvSpPr txBox="1"/>
          <p:nvPr/>
        </p:nvSpPr>
        <p:spPr>
          <a:xfrm>
            <a:off x="2732088" y="5097463"/>
            <a:ext cx="747712" cy="461962"/>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3.5V</a:t>
            </a:r>
          </a:p>
        </p:txBody>
      </p:sp>
      <p:sp>
        <p:nvSpPr>
          <p:cNvPr id="206" name="TextBox 205"/>
          <p:cNvSpPr txBox="1"/>
          <p:nvPr/>
        </p:nvSpPr>
        <p:spPr>
          <a:xfrm>
            <a:off x="4035425" y="5097463"/>
            <a:ext cx="747713" cy="461962"/>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2.3V</a:t>
            </a:r>
          </a:p>
        </p:txBody>
      </p:sp>
      <p:sp>
        <p:nvSpPr>
          <p:cNvPr id="207" name="TextBox 206"/>
          <p:cNvSpPr txBox="1"/>
          <p:nvPr/>
        </p:nvSpPr>
        <p:spPr>
          <a:xfrm>
            <a:off x="5322888" y="5097463"/>
            <a:ext cx="747712" cy="461962"/>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1.9V</a:t>
            </a:r>
          </a:p>
        </p:txBody>
      </p:sp>
      <p:sp>
        <p:nvSpPr>
          <p:cNvPr id="208" name="TextBox 207"/>
          <p:cNvSpPr txBox="1"/>
          <p:nvPr/>
        </p:nvSpPr>
        <p:spPr>
          <a:xfrm>
            <a:off x="6610350" y="5097463"/>
            <a:ext cx="747713" cy="461962"/>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4.3V</a:t>
            </a:r>
          </a:p>
        </p:txBody>
      </p:sp>
      <p:sp>
        <p:nvSpPr>
          <p:cNvPr id="213" name="TextBox 212"/>
          <p:cNvSpPr txBox="1"/>
          <p:nvPr/>
        </p:nvSpPr>
        <p:spPr>
          <a:xfrm>
            <a:off x="254000" y="2657475"/>
            <a:ext cx="1835150" cy="460375"/>
          </a:xfrm>
          <a:prstGeom prst="rect">
            <a:avLst/>
          </a:prstGeom>
          <a:noFill/>
        </p:spPr>
        <p:txBody>
          <a:bodyPr>
            <a:spAutoFit/>
          </a:bodyPr>
          <a:lstStyle/>
          <a:p>
            <a:pPr algn="ctr">
              <a:defRPr/>
            </a:pPr>
            <a:r>
              <a:rPr lang="en-US" sz="2400" dirty="0" err="1">
                <a:solidFill>
                  <a:srgbClr val="0000FF"/>
                </a:solidFill>
                <a:latin typeface="Calibri"/>
                <a:ea typeface="ＭＳ Ｐゴシック" charset="0"/>
                <a:cs typeface="ＭＳ Ｐゴシック" charset="0"/>
              </a:rPr>
              <a:t>V</a:t>
            </a:r>
            <a:r>
              <a:rPr lang="en-US" sz="2400" baseline="-25000" dirty="0" err="1">
                <a:solidFill>
                  <a:srgbClr val="0000FF"/>
                </a:solidFill>
                <a:latin typeface="Calibri"/>
                <a:ea typeface="ＭＳ Ｐゴシック" charset="0"/>
                <a:cs typeface="ＭＳ Ｐゴシック" charset="0"/>
              </a:rPr>
              <a:t>read</a:t>
            </a:r>
            <a:r>
              <a:rPr lang="en-US" sz="2400" dirty="0">
                <a:solidFill>
                  <a:srgbClr val="0000FF"/>
                </a:solidFill>
                <a:latin typeface="Calibri"/>
                <a:ea typeface="ＭＳ Ｐゴシック" charset="0"/>
                <a:cs typeface="ＭＳ Ｐゴシック" charset="0"/>
              </a:rPr>
              <a:t> = 2.5 V</a:t>
            </a:r>
          </a:p>
        </p:txBody>
      </p:sp>
      <p:sp>
        <p:nvSpPr>
          <p:cNvPr id="219" name="TextBox 218"/>
          <p:cNvSpPr txBox="1"/>
          <p:nvPr/>
        </p:nvSpPr>
        <p:spPr>
          <a:xfrm>
            <a:off x="254000" y="1530350"/>
            <a:ext cx="1835150" cy="460375"/>
          </a:xfrm>
          <a:prstGeom prst="rect">
            <a:avLst/>
          </a:prstGeom>
          <a:noFill/>
        </p:spPr>
        <p:txBody>
          <a:bodyPr>
            <a:spAutoFit/>
          </a:bodyPr>
          <a:lstStyle/>
          <a:p>
            <a:pPr algn="ctr">
              <a:defRPr/>
            </a:pPr>
            <a:r>
              <a:rPr lang="en-US" sz="2400" dirty="0" err="1">
                <a:solidFill>
                  <a:srgbClr val="00B050">
                    <a:lumMod val="75000"/>
                  </a:srgbClr>
                </a:solidFill>
                <a:latin typeface="Calibri"/>
                <a:ea typeface="ＭＳ Ｐゴシック" charset="0"/>
                <a:cs typeface="ＭＳ Ｐゴシック" charset="0"/>
              </a:rPr>
              <a:t>V</a:t>
            </a:r>
            <a:r>
              <a:rPr lang="en-US" sz="2400" baseline="-25000" dirty="0" err="1">
                <a:solidFill>
                  <a:srgbClr val="00B050">
                    <a:lumMod val="75000"/>
                  </a:srgbClr>
                </a:solidFill>
                <a:latin typeface="Calibri"/>
                <a:ea typeface="ＭＳ Ｐゴシック" charset="0"/>
                <a:cs typeface="ＭＳ Ｐゴシック" charset="0"/>
              </a:rPr>
              <a:t>pass</a:t>
            </a:r>
            <a:r>
              <a:rPr lang="en-US" sz="2400" dirty="0">
                <a:solidFill>
                  <a:srgbClr val="00B050">
                    <a:lumMod val="75000"/>
                  </a:srgbClr>
                </a:solidFill>
                <a:latin typeface="Calibri"/>
                <a:ea typeface="ＭＳ Ｐゴシック" charset="0"/>
                <a:cs typeface="ＭＳ Ｐゴシック" charset="0"/>
              </a:rPr>
              <a:t> = 5.0 V</a:t>
            </a:r>
          </a:p>
        </p:txBody>
      </p:sp>
      <p:sp>
        <p:nvSpPr>
          <p:cNvPr id="220" name="TextBox 219"/>
          <p:cNvSpPr txBox="1"/>
          <p:nvPr/>
        </p:nvSpPr>
        <p:spPr>
          <a:xfrm>
            <a:off x="254000" y="3751263"/>
            <a:ext cx="1835150" cy="461962"/>
          </a:xfrm>
          <a:prstGeom prst="rect">
            <a:avLst/>
          </a:prstGeom>
          <a:noFill/>
        </p:spPr>
        <p:txBody>
          <a:bodyPr>
            <a:spAutoFit/>
          </a:bodyPr>
          <a:lstStyle/>
          <a:p>
            <a:pPr algn="ctr">
              <a:defRPr/>
            </a:pPr>
            <a:r>
              <a:rPr lang="en-US" sz="2400" dirty="0" err="1">
                <a:solidFill>
                  <a:srgbClr val="00B050">
                    <a:lumMod val="75000"/>
                  </a:srgbClr>
                </a:solidFill>
                <a:latin typeface="Calibri"/>
                <a:ea typeface="ＭＳ Ｐゴシック" charset="0"/>
                <a:cs typeface="ＭＳ Ｐゴシック" charset="0"/>
              </a:rPr>
              <a:t>V</a:t>
            </a:r>
            <a:r>
              <a:rPr lang="en-US" sz="2400" baseline="-25000" dirty="0" err="1">
                <a:solidFill>
                  <a:srgbClr val="00B050">
                    <a:lumMod val="75000"/>
                  </a:srgbClr>
                </a:solidFill>
                <a:latin typeface="Calibri"/>
                <a:ea typeface="ＭＳ Ｐゴシック" charset="0"/>
                <a:cs typeface="ＭＳ Ｐゴシック" charset="0"/>
              </a:rPr>
              <a:t>pass</a:t>
            </a:r>
            <a:r>
              <a:rPr lang="en-US" sz="2400" dirty="0">
                <a:solidFill>
                  <a:srgbClr val="00B050">
                    <a:lumMod val="75000"/>
                  </a:srgbClr>
                </a:solidFill>
                <a:latin typeface="Calibri"/>
                <a:ea typeface="ＭＳ Ｐゴシック" charset="0"/>
                <a:cs typeface="ＭＳ Ｐゴシック" charset="0"/>
              </a:rPr>
              <a:t> = 5.0 V</a:t>
            </a:r>
          </a:p>
        </p:txBody>
      </p:sp>
      <p:sp>
        <p:nvSpPr>
          <p:cNvPr id="221" name="TextBox 220"/>
          <p:cNvSpPr txBox="1"/>
          <p:nvPr/>
        </p:nvSpPr>
        <p:spPr>
          <a:xfrm>
            <a:off x="254000" y="4862513"/>
            <a:ext cx="1835150" cy="460375"/>
          </a:xfrm>
          <a:prstGeom prst="rect">
            <a:avLst/>
          </a:prstGeom>
          <a:noFill/>
        </p:spPr>
        <p:txBody>
          <a:bodyPr>
            <a:spAutoFit/>
          </a:bodyPr>
          <a:lstStyle/>
          <a:p>
            <a:pPr algn="ctr">
              <a:defRPr/>
            </a:pPr>
            <a:r>
              <a:rPr lang="en-US" sz="2400" dirty="0" err="1">
                <a:solidFill>
                  <a:srgbClr val="00B050">
                    <a:lumMod val="75000"/>
                  </a:srgbClr>
                </a:solidFill>
                <a:latin typeface="Calibri"/>
                <a:ea typeface="ＭＳ Ｐゴシック" charset="0"/>
                <a:cs typeface="ＭＳ Ｐゴシック" charset="0"/>
              </a:rPr>
              <a:t>V</a:t>
            </a:r>
            <a:r>
              <a:rPr lang="en-US" sz="2400" baseline="-25000" dirty="0" err="1">
                <a:solidFill>
                  <a:srgbClr val="00B050">
                    <a:lumMod val="75000"/>
                  </a:srgbClr>
                </a:solidFill>
                <a:latin typeface="Calibri"/>
                <a:ea typeface="ＭＳ Ｐゴシック" charset="0"/>
                <a:cs typeface="ＭＳ Ｐゴシック" charset="0"/>
              </a:rPr>
              <a:t>pass</a:t>
            </a:r>
            <a:r>
              <a:rPr lang="en-US" sz="2400" dirty="0">
                <a:solidFill>
                  <a:srgbClr val="00B050">
                    <a:lumMod val="75000"/>
                  </a:srgbClr>
                </a:solidFill>
                <a:latin typeface="Calibri"/>
                <a:ea typeface="ＭＳ Ｐゴシック" charset="0"/>
                <a:cs typeface="ＭＳ Ｐゴシック" charset="0"/>
              </a:rPr>
              <a:t> = 5.0 V</a:t>
            </a:r>
          </a:p>
        </p:txBody>
      </p:sp>
      <p:sp>
        <p:nvSpPr>
          <p:cNvPr id="218" name="TextBox 217"/>
          <p:cNvSpPr txBox="1"/>
          <p:nvPr/>
        </p:nvSpPr>
        <p:spPr>
          <a:xfrm>
            <a:off x="5272088" y="6030913"/>
            <a:ext cx="844550" cy="584200"/>
          </a:xfrm>
          <a:prstGeom prst="rect">
            <a:avLst/>
          </a:prstGeom>
          <a:noFill/>
        </p:spPr>
        <p:txBody>
          <a:bodyPr>
            <a:spAutoFit/>
          </a:bodyPr>
          <a:lstStyle/>
          <a:p>
            <a:pPr algn="ctr">
              <a:defRPr/>
            </a:pPr>
            <a:r>
              <a:rPr lang="en-US" sz="3200" dirty="0">
                <a:solidFill>
                  <a:srgbClr val="00B050"/>
                </a:solidFill>
                <a:latin typeface="Calibri"/>
                <a:ea typeface="ＭＳ Ｐゴシック" charset="0"/>
                <a:cs typeface="ＭＳ Ｐゴシック" charset="0"/>
              </a:rPr>
              <a:t>1</a:t>
            </a:r>
          </a:p>
        </p:txBody>
      </p:sp>
      <p:sp>
        <p:nvSpPr>
          <p:cNvPr id="222" name="TextBox 221"/>
          <p:cNvSpPr txBox="1"/>
          <p:nvPr/>
        </p:nvSpPr>
        <p:spPr>
          <a:xfrm>
            <a:off x="6569075" y="6030913"/>
            <a:ext cx="844550" cy="584200"/>
          </a:xfrm>
          <a:prstGeom prst="rect">
            <a:avLst/>
          </a:prstGeom>
          <a:noFill/>
        </p:spPr>
        <p:txBody>
          <a:bodyPr>
            <a:spAutoFit/>
          </a:bodyPr>
          <a:lstStyle/>
          <a:p>
            <a:pPr algn="ctr">
              <a:defRPr/>
            </a:pPr>
            <a:r>
              <a:rPr lang="en-US" sz="3200" dirty="0">
                <a:solidFill>
                  <a:srgbClr val="00B050"/>
                </a:solidFill>
                <a:latin typeface="Calibri"/>
                <a:ea typeface="ＭＳ Ｐゴシック" charset="0"/>
                <a:cs typeface="ＭＳ Ｐゴシック" charset="0"/>
              </a:rPr>
              <a:t>1</a:t>
            </a:r>
          </a:p>
        </p:txBody>
      </p:sp>
      <p:sp>
        <p:nvSpPr>
          <p:cNvPr id="223" name="TextBox 222"/>
          <p:cNvSpPr txBox="1"/>
          <p:nvPr/>
        </p:nvSpPr>
        <p:spPr>
          <a:xfrm>
            <a:off x="3978275" y="6030913"/>
            <a:ext cx="844550" cy="584200"/>
          </a:xfrm>
          <a:prstGeom prst="rect">
            <a:avLst/>
          </a:prstGeom>
          <a:noFill/>
        </p:spPr>
        <p:txBody>
          <a:bodyPr>
            <a:spAutoFit/>
          </a:bodyPr>
          <a:lstStyle/>
          <a:p>
            <a:pPr algn="ctr">
              <a:defRPr/>
            </a:pPr>
            <a:r>
              <a:rPr lang="en-US" sz="3200" dirty="0">
                <a:solidFill>
                  <a:srgbClr val="FF0000"/>
                </a:solidFill>
                <a:latin typeface="Calibri"/>
                <a:ea typeface="ＭＳ Ｐゴシック" charset="0"/>
                <a:cs typeface="ＭＳ Ｐゴシック" charset="0"/>
              </a:rPr>
              <a:t>0</a:t>
            </a:r>
          </a:p>
        </p:txBody>
      </p:sp>
      <p:sp>
        <p:nvSpPr>
          <p:cNvPr id="224" name="TextBox 223"/>
          <p:cNvSpPr txBox="1"/>
          <p:nvPr/>
        </p:nvSpPr>
        <p:spPr>
          <a:xfrm>
            <a:off x="2668588" y="6030913"/>
            <a:ext cx="844550" cy="584200"/>
          </a:xfrm>
          <a:prstGeom prst="rect">
            <a:avLst/>
          </a:prstGeom>
          <a:noFill/>
        </p:spPr>
        <p:txBody>
          <a:bodyPr>
            <a:spAutoFit/>
          </a:bodyPr>
          <a:lstStyle/>
          <a:p>
            <a:pPr algn="ctr">
              <a:defRPr/>
            </a:pPr>
            <a:r>
              <a:rPr lang="en-US" sz="3200" dirty="0">
                <a:solidFill>
                  <a:srgbClr val="FF0000"/>
                </a:solidFill>
                <a:latin typeface="Calibri"/>
                <a:ea typeface="ＭＳ Ｐゴシック" charset="0"/>
                <a:cs typeface="ＭＳ Ｐゴシック" charset="0"/>
              </a:rPr>
              <a:t>0</a:t>
            </a:r>
          </a:p>
        </p:txBody>
      </p:sp>
      <p:sp>
        <p:nvSpPr>
          <p:cNvPr id="242" name="TextBox 241"/>
          <p:cNvSpPr txBox="1"/>
          <p:nvPr/>
        </p:nvSpPr>
        <p:spPr>
          <a:xfrm>
            <a:off x="463550" y="5969000"/>
            <a:ext cx="2268538" cy="830263"/>
          </a:xfrm>
          <a:prstGeom prst="rect">
            <a:avLst/>
          </a:prstGeom>
          <a:noFill/>
        </p:spPr>
        <p:txBody>
          <a:bodyPr>
            <a:spAutoFit/>
          </a:bodyPr>
          <a:lstStyle/>
          <a:p>
            <a:pPr algn="ctr">
              <a:defRPr/>
            </a:pPr>
            <a:r>
              <a:rPr lang="en-US" sz="2400" dirty="0">
                <a:solidFill>
                  <a:srgbClr val="0000FF"/>
                </a:solidFill>
                <a:latin typeface="Calibri"/>
                <a:ea typeface="ＭＳ Ｐゴシック" charset="0"/>
                <a:cs typeface="ＭＳ Ｐゴシック" charset="0"/>
              </a:rPr>
              <a:t>Correct values for page 2:</a:t>
            </a:r>
          </a:p>
        </p:txBody>
      </p:sp>
      <p:sp>
        <p:nvSpPr>
          <p:cNvPr id="273451" name="Slide Number Plac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6D1E706-D33F-9145-94D0-77477036B81D}" type="slidenum">
              <a:rPr lang="en-US" sz="1200">
                <a:solidFill>
                  <a:srgbClr val="898989"/>
                </a:solidFill>
                <a:latin typeface="Calibri" charset="0"/>
              </a:rPr>
              <a:pPr eaLnBrk="1" hangingPunct="1"/>
              <a:t>72</a:t>
            </a:fld>
            <a:endParaRPr lang="en-US" sz="1200">
              <a:solidFill>
                <a:srgbClr val="898989"/>
              </a:solidFill>
              <a:latin typeface="Calibri" charset="0"/>
            </a:endParaRPr>
          </a:p>
        </p:txBody>
      </p:sp>
      <p:sp>
        <p:nvSpPr>
          <p:cNvPr id="251" name="TextBox 250"/>
          <p:cNvSpPr txBox="1"/>
          <p:nvPr/>
        </p:nvSpPr>
        <p:spPr>
          <a:xfrm>
            <a:off x="7772400" y="1762125"/>
            <a:ext cx="1004888" cy="461963"/>
          </a:xfrm>
          <a:prstGeom prst="rect">
            <a:avLst/>
          </a:prstGeom>
          <a:noFill/>
        </p:spPr>
        <p:txBody>
          <a:bodyPr wrap="none">
            <a:spAutoFit/>
          </a:bodyPr>
          <a:lstStyle/>
          <a:p>
            <a:pPr>
              <a:defRPr/>
            </a:pPr>
            <a:r>
              <a:rPr lang="en-US" sz="2400" dirty="0">
                <a:solidFill>
                  <a:prstClr val="black"/>
                </a:solidFill>
                <a:latin typeface="Calibri"/>
                <a:ea typeface="ＭＳ Ｐゴシック" charset="0"/>
                <a:cs typeface="ＭＳ Ｐゴシック" charset="0"/>
              </a:rPr>
              <a:t>Page 1</a:t>
            </a:r>
          </a:p>
        </p:txBody>
      </p:sp>
      <p:sp>
        <p:nvSpPr>
          <p:cNvPr id="252" name="TextBox 251"/>
          <p:cNvSpPr txBox="1"/>
          <p:nvPr/>
        </p:nvSpPr>
        <p:spPr>
          <a:xfrm>
            <a:off x="7772400" y="2873375"/>
            <a:ext cx="1004888" cy="461963"/>
          </a:xfrm>
          <a:prstGeom prst="rect">
            <a:avLst/>
          </a:prstGeom>
          <a:noFill/>
        </p:spPr>
        <p:txBody>
          <a:bodyPr wrap="none">
            <a:spAutoFit/>
          </a:bodyPr>
          <a:lstStyle/>
          <a:p>
            <a:pPr>
              <a:defRPr/>
            </a:pPr>
            <a:r>
              <a:rPr lang="en-US" sz="2400" dirty="0">
                <a:solidFill>
                  <a:prstClr val="black"/>
                </a:solidFill>
                <a:latin typeface="Calibri"/>
                <a:ea typeface="ＭＳ Ｐゴシック" charset="0"/>
                <a:cs typeface="ＭＳ Ｐゴシック" charset="0"/>
              </a:rPr>
              <a:t>Page 2</a:t>
            </a:r>
          </a:p>
        </p:txBody>
      </p:sp>
      <p:sp>
        <p:nvSpPr>
          <p:cNvPr id="253" name="TextBox 252"/>
          <p:cNvSpPr txBox="1"/>
          <p:nvPr/>
        </p:nvSpPr>
        <p:spPr>
          <a:xfrm>
            <a:off x="7772400" y="4010025"/>
            <a:ext cx="1004888" cy="461963"/>
          </a:xfrm>
          <a:prstGeom prst="rect">
            <a:avLst/>
          </a:prstGeom>
          <a:noFill/>
        </p:spPr>
        <p:txBody>
          <a:bodyPr wrap="none">
            <a:spAutoFit/>
          </a:bodyPr>
          <a:lstStyle/>
          <a:p>
            <a:pPr>
              <a:defRPr/>
            </a:pPr>
            <a:r>
              <a:rPr lang="en-US" sz="2400" dirty="0">
                <a:solidFill>
                  <a:prstClr val="black"/>
                </a:solidFill>
                <a:latin typeface="Calibri"/>
                <a:ea typeface="ＭＳ Ｐゴシック" charset="0"/>
                <a:cs typeface="ＭＳ Ｐゴシック" charset="0"/>
              </a:rPr>
              <a:t>Page 3</a:t>
            </a:r>
          </a:p>
        </p:txBody>
      </p:sp>
      <p:sp>
        <p:nvSpPr>
          <p:cNvPr id="254" name="TextBox 253"/>
          <p:cNvSpPr txBox="1"/>
          <p:nvPr/>
        </p:nvSpPr>
        <p:spPr>
          <a:xfrm>
            <a:off x="7772400" y="5100638"/>
            <a:ext cx="1004888" cy="461962"/>
          </a:xfrm>
          <a:prstGeom prst="rect">
            <a:avLst/>
          </a:prstGeom>
          <a:noFill/>
        </p:spPr>
        <p:txBody>
          <a:bodyPr wrap="none">
            <a:spAutoFit/>
          </a:bodyPr>
          <a:lstStyle/>
          <a:p>
            <a:pPr>
              <a:defRPr/>
            </a:pPr>
            <a:r>
              <a:rPr lang="en-US" sz="2400" dirty="0">
                <a:solidFill>
                  <a:prstClr val="black"/>
                </a:solidFill>
                <a:latin typeface="Calibri"/>
                <a:ea typeface="ＭＳ Ｐゴシック" charset="0"/>
                <a:cs typeface="ＭＳ Ｐゴシック" charset="0"/>
              </a:rPr>
              <a:t>Page 4</a:t>
            </a:r>
          </a:p>
        </p:txBody>
      </p:sp>
      <p:sp>
        <p:nvSpPr>
          <p:cNvPr id="259" name="Rectangle 258"/>
          <p:cNvSpPr/>
          <p:nvPr/>
        </p:nvSpPr>
        <p:spPr>
          <a:xfrm>
            <a:off x="1676400" y="3875088"/>
            <a:ext cx="6096000" cy="65881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prstClr val="white"/>
                </a:solidFill>
                <a:latin typeface="Calibri"/>
              </a:rPr>
              <a:t>Pass (5V)</a:t>
            </a:r>
          </a:p>
        </p:txBody>
      </p:sp>
      <p:sp>
        <p:nvSpPr>
          <p:cNvPr id="260" name="Rectangle 259"/>
          <p:cNvSpPr/>
          <p:nvPr/>
        </p:nvSpPr>
        <p:spPr>
          <a:xfrm>
            <a:off x="1676400" y="2767013"/>
            <a:ext cx="6096000" cy="6588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prstClr val="white"/>
                </a:solidFill>
                <a:latin typeface="Calibri"/>
              </a:rPr>
              <a:t>Read (2.5V)</a:t>
            </a:r>
          </a:p>
        </p:txBody>
      </p:sp>
      <p:sp>
        <p:nvSpPr>
          <p:cNvPr id="261" name="Rectangle 260"/>
          <p:cNvSpPr/>
          <p:nvPr/>
        </p:nvSpPr>
        <p:spPr>
          <a:xfrm>
            <a:off x="1676400" y="1646238"/>
            <a:ext cx="6096000" cy="65881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prstClr val="white"/>
                </a:solidFill>
                <a:latin typeface="Calibri"/>
              </a:rPr>
              <a:t>Pass (5V)</a:t>
            </a:r>
          </a:p>
        </p:txBody>
      </p:sp>
      <p:sp>
        <p:nvSpPr>
          <p:cNvPr id="262" name="Rectangle 261"/>
          <p:cNvSpPr/>
          <p:nvPr/>
        </p:nvSpPr>
        <p:spPr>
          <a:xfrm>
            <a:off x="1676400" y="4995863"/>
            <a:ext cx="6096000" cy="660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prstClr val="white"/>
                </a:solidFill>
                <a:latin typeface="Calibri"/>
              </a:rPr>
              <a:t>Pass (5V)</a:t>
            </a:r>
          </a:p>
        </p:txBody>
      </p:sp>
      <p:pic>
        <p:nvPicPr>
          <p:cNvPr id="273460" name="Picture 6" descr="FMS_logo_lightbluematte_3C5CAE.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1963242827"/>
      </p:ext>
    </p:extLst>
  </p:cSld>
  <p:clrMapOvr>
    <a:masterClrMapping/>
  </p:clrMapOvr>
  <p:transition xmlns:p14="http://schemas.microsoft.com/office/powerpoint/2010/main" spd="slow"/>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2"/>
                                        </p:tgtEl>
                                        <p:attrNameLst>
                                          <p:attrName>style.visibility</p:attrName>
                                        </p:attrNameLst>
                                      </p:cBhvr>
                                      <p:to>
                                        <p:strVal val="visible"/>
                                      </p:to>
                                    </p:set>
                                    <p:animEffect transition="in" filter="fade">
                                      <p:cBhvr>
                                        <p:cTn id="7" dur="500"/>
                                        <p:tgtEl>
                                          <p:spTgt spid="26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60"/>
                                        </p:tgtEl>
                                        <p:attrNameLst>
                                          <p:attrName>style.visibility</p:attrName>
                                        </p:attrNameLst>
                                      </p:cBhvr>
                                      <p:to>
                                        <p:strVal val="visible"/>
                                      </p:to>
                                    </p:set>
                                    <p:animEffect transition="in" filter="fade">
                                      <p:cBhvr>
                                        <p:cTn id="10" dur="500"/>
                                        <p:tgtEl>
                                          <p:spTgt spid="26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61"/>
                                        </p:tgtEl>
                                        <p:attrNameLst>
                                          <p:attrName>style.visibility</p:attrName>
                                        </p:attrNameLst>
                                      </p:cBhvr>
                                      <p:to>
                                        <p:strVal val="visible"/>
                                      </p:to>
                                    </p:set>
                                    <p:animEffect transition="in" filter="fade">
                                      <p:cBhvr>
                                        <p:cTn id="13" dur="500"/>
                                        <p:tgtEl>
                                          <p:spTgt spid="26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59"/>
                                        </p:tgtEl>
                                        <p:attrNameLst>
                                          <p:attrName>style.visibility</p:attrName>
                                        </p:attrNameLst>
                                      </p:cBhvr>
                                      <p:to>
                                        <p:strVal val="visible"/>
                                      </p:to>
                                    </p:set>
                                    <p:animEffect transition="in" filter="fade">
                                      <p:cBhvr>
                                        <p:cTn id="16" dur="500"/>
                                        <p:tgtEl>
                                          <p:spTgt spid="259"/>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0" presetClass="exit" presetSubtype="0" fill="hold" grpId="1" nodeType="clickEffect">
                                  <p:stCondLst>
                                    <p:cond delay="0"/>
                                  </p:stCondLst>
                                  <p:childTnLst>
                                    <p:animEffect transition="out" filter="fade">
                                      <p:cBhvr>
                                        <p:cTn id="20" dur="500"/>
                                        <p:tgtEl>
                                          <p:spTgt spid="262"/>
                                        </p:tgtEl>
                                      </p:cBhvr>
                                    </p:animEffect>
                                    <p:set>
                                      <p:cBhvr>
                                        <p:cTn id="21" dur="1" fill="hold">
                                          <p:stCondLst>
                                            <p:cond delay="499"/>
                                          </p:stCondLst>
                                        </p:cTn>
                                        <p:tgtEl>
                                          <p:spTgt spid="262"/>
                                        </p:tgtEl>
                                        <p:attrNameLst>
                                          <p:attrName>style.visibility</p:attrName>
                                        </p:attrNameLst>
                                      </p:cBhvr>
                                      <p:to>
                                        <p:strVal val="hidden"/>
                                      </p:to>
                                    </p:set>
                                  </p:childTnLst>
                                </p:cTn>
                              </p:par>
                              <p:par>
                                <p:cTn id="22" presetID="10" presetClass="exit" presetSubtype="0" fill="hold" grpId="1" nodeType="withEffect">
                                  <p:stCondLst>
                                    <p:cond delay="0"/>
                                  </p:stCondLst>
                                  <p:childTnLst>
                                    <p:animEffect transition="out" filter="fade">
                                      <p:cBhvr>
                                        <p:cTn id="23" dur="500"/>
                                        <p:tgtEl>
                                          <p:spTgt spid="260"/>
                                        </p:tgtEl>
                                      </p:cBhvr>
                                    </p:animEffect>
                                    <p:set>
                                      <p:cBhvr>
                                        <p:cTn id="24" dur="1" fill="hold">
                                          <p:stCondLst>
                                            <p:cond delay="499"/>
                                          </p:stCondLst>
                                        </p:cTn>
                                        <p:tgtEl>
                                          <p:spTgt spid="260"/>
                                        </p:tgtEl>
                                        <p:attrNameLst>
                                          <p:attrName>style.visibility</p:attrName>
                                        </p:attrNameLst>
                                      </p:cBhvr>
                                      <p:to>
                                        <p:strVal val="hidden"/>
                                      </p:to>
                                    </p:set>
                                  </p:childTnLst>
                                </p:cTn>
                              </p:par>
                              <p:par>
                                <p:cTn id="25" presetID="10" presetClass="exit" presetSubtype="0" fill="hold" grpId="1" nodeType="withEffect">
                                  <p:stCondLst>
                                    <p:cond delay="0"/>
                                  </p:stCondLst>
                                  <p:childTnLst>
                                    <p:animEffect transition="out" filter="fade">
                                      <p:cBhvr>
                                        <p:cTn id="26" dur="500"/>
                                        <p:tgtEl>
                                          <p:spTgt spid="261"/>
                                        </p:tgtEl>
                                      </p:cBhvr>
                                    </p:animEffect>
                                    <p:set>
                                      <p:cBhvr>
                                        <p:cTn id="27" dur="1" fill="hold">
                                          <p:stCondLst>
                                            <p:cond delay="499"/>
                                          </p:stCondLst>
                                        </p:cTn>
                                        <p:tgtEl>
                                          <p:spTgt spid="261"/>
                                        </p:tgtEl>
                                        <p:attrNameLst>
                                          <p:attrName>style.visibility</p:attrName>
                                        </p:attrNameLst>
                                      </p:cBhvr>
                                      <p:to>
                                        <p:strVal val="hidden"/>
                                      </p:to>
                                    </p:set>
                                  </p:childTnLst>
                                </p:cTn>
                              </p:par>
                              <p:par>
                                <p:cTn id="28" presetID="10" presetClass="exit" presetSubtype="0" fill="hold" grpId="1" nodeType="withEffect">
                                  <p:stCondLst>
                                    <p:cond delay="0"/>
                                  </p:stCondLst>
                                  <p:childTnLst>
                                    <p:animEffect transition="out" filter="fade">
                                      <p:cBhvr>
                                        <p:cTn id="29" dur="500"/>
                                        <p:tgtEl>
                                          <p:spTgt spid="259"/>
                                        </p:tgtEl>
                                      </p:cBhvr>
                                    </p:animEffect>
                                    <p:set>
                                      <p:cBhvr>
                                        <p:cTn id="30" dur="1" fill="hold">
                                          <p:stCondLst>
                                            <p:cond delay="499"/>
                                          </p:stCondLst>
                                        </p:cTn>
                                        <p:tgtEl>
                                          <p:spTgt spid="259"/>
                                        </p:tgtEl>
                                        <p:attrNameLst>
                                          <p:attrName>style.visibility</p:attrName>
                                        </p:attrNameLst>
                                      </p:cBhvr>
                                      <p:to>
                                        <p:strVal val="hidden"/>
                                      </p:to>
                                    </p:set>
                                  </p:childTnLst>
                                </p:cTn>
                              </p:par>
                            </p:childTnLst>
                          </p:cTn>
                        </p:par>
                        <p:par>
                          <p:cTn id="31" fill="hold" nodeType="afterGroup">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219"/>
                                        </p:tgtEl>
                                        <p:attrNameLst>
                                          <p:attrName>style.visibility</p:attrName>
                                        </p:attrNameLst>
                                      </p:cBhvr>
                                      <p:to>
                                        <p:strVal val="visible"/>
                                      </p:to>
                                    </p:set>
                                    <p:animEffect transition="in" filter="fade">
                                      <p:cBhvr>
                                        <p:cTn id="34" dur="500"/>
                                        <p:tgtEl>
                                          <p:spTgt spid="219"/>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13"/>
                                        </p:tgtEl>
                                        <p:attrNameLst>
                                          <p:attrName>style.visibility</p:attrName>
                                        </p:attrNameLst>
                                      </p:cBhvr>
                                      <p:to>
                                        <p:strVal val="visible"/>
                                      </p:to>
                                    </p:set>
                                    <p:animEffect transition="in" filter="fade">
                                      <p:cBhvr>
                                        <p:cTn id="37" dur="500"/>
                                        <p:tgtEl>
                                          <p:spTgt spid="213"/>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20"/>
                                        </p:tgtEl>
                                        <p:attrNameLst>
                                          <p:attrName>style.visibility</p:attrName>
                                        </p:attrNameLst>
                                      </p:cBhvr>
                                      <p:to>
                                        <p:strVal val="visible"/>
                                      </p:to>
                                    </p:set>
                                    <p:animEffect transition="in" filter="fade">
                                      <p:cBhvr>
                                        <p:cTn id="40" dur="500"/>
                                        <p:tgtEl>
                                          <p:spTgt spid="220"/>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21"/>
                                        </p:tgtEl>
                                        <p:attrNameLst>
                                          <p:attrName>style.visibility</p:attrName>
                                        </p:attrNameLst>
                                      </p:cBhvr>
                                      <p:to>
                                        <p:strVal val="visible"/>
                                      </p:to>
                                    </p:set>
                                    <p:animEffect transition="in" filter="fade">
                                      <p:cBhvr>
                                        <p:cTn id="43" dur="500"/>
                                        <p:tgtEl>
                                          <p:spTgt spid="221"/>
                                        </p:tgtEl>
                                      </p:cBhvr>
                                    </p:animEffect>
                                  </p:childTnLst>
                                </p:cTn>
                              </p:par>
                              <p:par>
                                <p:cTn id="44" presetID="10" presetClass="entr" presetSubtype="0" fill="hold" nodeType="withEffect">
                                  <p:stCondLst>
                                    <p:cond delay="0"/>
                                  </p:stCondLst>
                                  <p:childTnLst>
                                    <p:set>
                                      <p:cBhvr>
                                        <p:cTn id="45" dur="1" fill="hold">
                                          <p:stCondLst>
                                            <p:cond delay="0"/>
                                          </p:stCondLst>
                                        </p:cTn>
                                        <p:tgtEl>
                                          <p:spTgt spid="209"/>
                                        </p:tgtEl>
                                        <p:attrNameLst>
                                          <p:attrName>style.visibility</p:attrName>
                                        </p:attrNameLst>
                                      </p:cBhvr>
                                      <p:to>
                                        <p:strVal val="visible"/>
                                      </p:to>
                                    </p:set>
                                    <p:animEffect transition="in" filter="fade">
                                      <p:cBhvr>
                                        <p:cTn id="46" dur="500"/>
                                        <p:tgtEl>
                                          <p:spTgt spid="209"/>
                                        </p:tgtEl>
                                      </p:cBhvr>
                                    </p:animEffect>
                                  </p:childTnLst>
                                </p:cTn>
                              </p:par>
                              <p:par>
                                <p:cTn id="47" presetID="10" presetClass="entr" presetSubtype="0" fill="hold" nodeType="withEffect">
                                  <p:stCondLst>
                                    <p:cond delay="0"/>
                                  </p:stCondLst>
                                  <p:childTnLst>
                                    <p:set>
                                      <p:cBhvr>
                                        <p:cTn id="48" dur="1" fill="hold">
                                          <p:stCondLst>
                                            <p:cond delay="0"/>
                                          </p:stCondLst>
                                        </p:cTn>
                                        <p:tgtEl>
                                          <p:spTgt spid="210"/>
                                        </p:tgtEl>
                                        <p:attrNameLst>
                                          <p:attrName>style.visibility</p:attrName>
                                        </p:attrNameLst>
                                      </p:cBhvr>
                                      <p:to>
                                        <p:strVal val="visible"/>
                                      </p:to>
                                    </p:set>
                                    <p:animEffect transition="in" filter="fade">
                                      <p:cBhvr>
                                        <p:cTn id="49" dur="500"/>
                                        <p:tgtEl>
                                          <p:spTgt spid="210"/>
                                        </p:tgtEl>
                                      </p:cBhvr>
                                    </p:animEffect>
                                  </p:childTnLst>
                                </p:cTn>
                              </p:par>
                              <p:par>
                                <p:cTn id="50" presetID="10" presetClass="entr" presetSubtype="0" fill="hold" nodeType="withEffect">
                                  <p:stCondLst>
                                    <p:cond delay="0"/>
                                  </p:stCondLst>
                                  <p:childTnLst>
                                    <p:set>
                                      <p:cBhvr>
                                        <p:cTn id="51" dur="1" fill="hold">
                                          <p:stCondLst>
                                            <p:cond delay="0"/>
                                          </p:stCondLst>
                                        </p:cTn>
                                        <p:tgtEl>
                                          <p:spTgt spid="211"/>
                                        </p:tgtEl>
                                        <p:attrNameLst>
                                          <p:attrName>style.visibility</p:attrName>
                                        </p:attrNameLst>
                                      </p:cBhvr>
                                      <p:to>
                                        <p:strVal val="visible"/>
                                      </p:to>
                                    </p:set>
                                    <p:animEffect transition="in" filter="fade">
                                      <p:cBhvr>
                                        <p:cTn id="52" dur="500"/>
                                        <p:tgtEl>
                                          <p:spTgt spid="211"/>
                                        </p:tgtEl>
                                      </p:cBhvr>
                                    </p:animEffect>
                                  </p:childTnLst>
                                </p:cTn>
                              </p:par>
                              <p:par>
                                <p:cTn id="53" presetID="10" presetClass="entr" presetSubtype="0" fill="hold" nodeType="withEffect">
                                  <p:stCondLst>
                                    <p:cond delay="0"/>
                                  </p:stCondLst>
                                  <p:childTnLst>
                                    <p:set>
                                      <p:cBhvr>
                                        <p:cTn id="54" dur="1" fill="hold">
                                          <p:stCondLst>
                                            <p:cond delay="0"/>
                                          </p:stCondLst>
                                        </p:cTn>
                                        <p:tgtEl>
                                          <p:spTgt spid="212"/>
                                        </p:tgtEl>
                                        <p:attrNameLst>
                                          <p:attrName>style.visibility</p:attrName>
                                        </p:attrNameLst>
                                      </p:cBhvr>
                                      <p:to>
                                        <p:strVal val="visible"/>
                                      </p:to>
                                    </p:set>
                                    <p:animEffect transition="in" filter="fade">
                                      <p:cBhvr>
                                        <p:cTn id="55" dur="500"/>
                                        <p:tgtEl>
                                          <p:spTgt spid="212"/>
                                        </p:tgtEl>
                                      </p:cBhvr>
                                    </p:animEffect>
                                  </p:childTnLst>
                                </p:cTn>
                              </p:par>
                            </p:childTnLst>
                          </p:cTn>
                        </p:par>
                        <p:par>
                          <p:cTn id="56" fill="hold" nodeType="afterGroup">
                            <p:stCondLst>
                              <p:cond delay="1000"/>
                            </p:stCondLst>
                            <p:childTnLst>
                              <p:par>
                                <p:cTn id="57" presetID="10" presetClass="entr" presetSubtype="0" fill="hold" nodeType="after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fade">
                                      <p:cBhvr>
                                        <p:cTn id="59" dur="500"/>
                                        <p:tgtEl>
                                          <p:spTgt spid="15"/>
                                        </p:tgtEl>
                                      </p:cBhvr>
                                    </p:animEffect>
                                  </p:childTnLst>
                                </p:cTn>
                              </p:par>
                            </p:childTnLst>
                          </p:cTn>
                        </p:par>
                      </p:childTnLst>
                    </p:cTn>
                  </p:par>
                  <p:par>
                    <p:cTn id="60" fill="hold" nodeType="clickPar">
                      <p:stCondLst>
                        <p:cond delay="indefinite"/>
                      </p:stCondLst>
                      <p:childTnLst>
                        <p:par>
                          <p:cTn id="61" fill="hold" nodeType="withGroup">
                            <p:stCondLst>
                              <p:cond delay="0"/>
                            </p:stCondLst>
                            <p:childTnLst>
                              <p:par>
                                <p:cTn id="62" presetID="22" presetClass="entr" presetSubtype="1" fill="hold" nodeType="clickEffect">
                                  <p:stCondLst>
                                    <p:cond delay="0"/>
                                  </p:stCondLst>
                                  <p:childTnLst>
                                    <p:set>
                                      <p:cBhvr>
                                        <p:cTn id="63" dur="1" fill="hold">
                                          <p:stCondLst>
                                            <p:cond delay="0"/>
                                          </p:stCondLst>
                                        </p:cTn>
                                        <p:tgtEl>
                                          <p:spTgt spid="217"/>
                                        </p:tgtEl>
                                        <p:attrNameLst>
                                          <p:attrName>style.visibility</p:attrName>
                                        </p:attrNameLst>
                                      </p:cBhvr>
                                      <p:to>
                                        <p:strVal val="visible"/>
                                      </p:to>
                                    </p:set>
                                    <p:animEffect transition="in" filter="wipe(up)">
                                      <p:cBhvr>
                                        <p:cTn id="64" dur="500"/>
                                        <p:tgtEl>
                                          <p:spTgt spid="217"/>
                                        </p:tgtEl>
                                      </p:cBhvr>
                                    </p:animEffect>
                                  </p:childTnLst>
                                </p:cTn>
                              </p:par>
                              <p:par>
                                <p:cTn id="65" presetID="22" presetClass="entr" presetSubtype="1" fill="hold" nodeType="withEffect">
                                  <p:stCondLst>
                                    <p:cond delay="0"/>
                                  </p:stCondLst>
                                  <p:childTnLst>
                                    <p:set>
                                      <p:cBhvr>
                                        <p:cTn id="66" dur="1" fill="hold">
                                          <p:stCondLst>
                                            <p:cond delay="0"/>
                                          </p:stCondLst>
                                        </p:cTn>
                                        <p:tgtEl>
                                          <p:spTgt spid="216"/>
                                        </p:tgtEl>
                                        <p:attrNameLst>
                                          <p:attrName>style.visibility</p:attrName>
                                        </p:attrNameLst>
                                      </p:cBhvr>
                                      <p:to>
                                        <p:strVal val="visible"/>
                                      </p:to>
                                    </p:set>
                                    <p:animEffect transition="in" filter="wipe(up)">
                                      <p:cBhvr>
                                        <p:cTn id="67" dur="500"/>
                                        <p:tgtEl>
                                          <p:spTgt spid="216"/>
                                        </p:tgtEl>
                                      </p:cBhvr>
                                    </p:animEffect>
                                  </p:childTnLst>
                                </p:cTn>
                              </p:par>
                              <p:par>
                                <p:cTn id="68" presetID="22" presetClass="entr" presetSubtype="1" fill="hold" nodeType="withEffect">
                                  <p:stCondLst>
                                    <p:cond delay="0"/>
                                  </p:stCondLst>
                                  <p:childTnLst>
                                    <p:set>
                                      <p:cBhvr>
                                        <p:cTn id="69" dur="1" fill="hold">
                                          <p:stCondLst>
                                            <p:cond delay="0"/>
                                          </p:stCondLst>
                                        </p:cTn>
                                        <p:tgtEl>
                                          <p:spTgt spid="214"/>
                                        </p:tgtEl>
                                        <p:attrNameLst>
                                          <p:attrName>style.visibility</p:attrName>
                                        </p:attrNameLst>
                                      </p:cBhvr>
                                      <p:to>
                                        <p:strVal val="visible"/>
                                      </p:to>
                                    </p:set>
                                    <p:animEffect transition="in" filter="wipe(up)">
                                      <p:cBhvr>
                                        <p:cTn id="70" dur="500"/>
                                        <p:tgtEl>
                                          <p:spTgt spid="214"/>
                                        </p:tgtEl>
                                      </p:cBhvr>
                                    </p:animEffect>
                                  </p:childTnLst>
                                </p:cTn>
                              </p:par>
                              <p:par>
                                <p:cTn id="71" presetID="22" presetClass="entr" presetSubtype="1" fill="hold" nodeType="withEffect">
                                  <p:stCondLst>
                                    <p:cond delay="0"/>
                                  </p:stCondLst>
                                  <p:childTnLst>
                                    <p:set>
                                      <p:cBhvr>
                                        <p:cTn id="72" dur="1" fill="hold">
                                          <p:stCondLst>
                                            <p:cond delay="0"/>
                                          </p:stCondLst>
                                        </p:cTn>
                                        <p:tgtEl>
                                          <p:spTgt spid="215"/>
                                        </p:tgtEl>
                                        <p:attrNameLst>
                                          <p:attrName>style.visibility</p:attrName>
                                        </p:attrNameLst>
                                      </p:cBhvr>
                                      <p:to>
                                        <p:strVal val="visible"/>
                                      </p:to>
                                    </p:set>
                                    <p:animEffect transition="in" filter="wipe(up)">
                                      <p:cBhvr>
                                        <p:cTn id="73" dur="500"/>
                                        <p:tgtEl>
                                          <p:spTgt spid="215"/>
                                        </p:tgtEl>
                                      </p:cBhvr>
                                    </p:animEffect>
                                  </p:childTnLst>
                                </p:cTn>
                              </p:par>
                            </p:childTnLst>
                          </p:cTn>
                        </p:par>
                        <p:par>
                          <p:cTn id="74" fill="hold" nodeType="afterGroup">
                            <p:stCondLst>
                              <p:cond delay="500"/>
                            </p:stCondLst>
                            <p:childTnLst>
                              <p:par>
                                <p:cTn id="75" presetID="22" presetClass="entr" presetSubtype="1" fill="hold" grpId="0" nodeType="afterEffect">
                                  <p:stCondLst>
                                    <p:cond delay="0"/>
                                  </p:stCondLst>
                                  <p:childTnLst>
                                    <p:set>
                                      <p:cBhvr>
                                        <p:cTn id="76" dur="1" fill="hold">
                                          <p:stCondLst>
                                            <p:cond delay="0"/>
                                          </p:stCondLst>
                                        </p:cTn>
                                        <p:tgtEl>
                                          <p:spTgt spid="222"/>
                                        </p:tgtEl>
                                        <p:attrNameLst>
                                          <p:attrName>style.visibility</p:attrName>
                                        </p:attrNameLst>
                                      </p:cBhvr>
                                      <p:to>
                                        <p:strVal val="visible"/>
                                      </p:to>
                                    </p:set>
                                    <p:animEffect transition="in" filter="wipe(up)">
                                      <p:cBhvr>
                                        <p:cTn id="77" dur="500"/>
                                        <p:tgtEl>
                                          <p:spTgt spid="222"/>
                                        </p:tgtEl>
                                      </p:cBhvr>
                                    </p:animEffect>
                                  </p:childTnLst>
                                </p:cTn>
                              </p:par>
                              <p:par>
                                <p:cTn id="78" presetID="22" presetClass="entr" presetSubtype="1" fill="hold" grpId="0" nodeType="withEffect">
                                  <p:stCondLst>
                                    <p:cond delay="0"/>
                                  </p:stCondLst>
                                  <p:childTnLst>
                                    <p:set>
                                      <p:cBhvr>
                                        <p:cTn id="79" dur="1" fill="hold">
                                          <p:stCondLst>
                                            <p:cond delay="0"/>
                                          </p:stCondLst>
                                        </p:cTn>
                                        <p:tgtEl>
                                          <p:spTgt spid="218"/>
                                        </p:tgtEl>
                                        <p:attrNameLst>
                                          <p:attrName>style.visibility</p:attrName>
                                        </p:attrNameLst>
                                      </p:cBhvr>
                                      <p:to>
                                        <p:strVal val="visible"/>
                                      </p:to>
                                    </p:set>
                                    <p:animEffect transition="in" filter="wipe(up)">
                                      <p:cBhvr>
                                        <p:cTn id="80" dur="500"/>
                                        <p:tgtEl>
                                          <p:spTgt spid="218"/>
                                        </p:tgtEl>
                                      </p:cBhvr>
                                    </p:animEffect>
                                  </p:childTnLst>
                                </p:cTn>
                              </p:par>
                              <p:par>
                                <p:cTn id="81" presetID="22" presetClass="entr" presetSubtype="1" fill="hold" grpId="0" nodeType="withEffect">
                                  <p:stCondLst>
                                    <p:cond delay="0"/>
                                  </p:stCondLst>
                                  <p:childTnLst>
                                    <p:set>
                                      <p:cBhvr>
                                        <p:cTn id="82" dur="1" fill="hold">
                                          <p:stCondLst>
                                            <p:cond delay="0"/>
                                          </p:stCondLst>
                                        </p:cTn>
                                        <p:tgtEl>
                                          <p:spTgt spid="223"/>
                                        </p:tgtEl>
                                        <p:attrNameLst>
                                          <p:attrName>style.visibility</p:attrName>
                                        </p:attrNameLst>
                                      </p:cBhvr>
                                      <p:to>
                                        <p:strVal val="visible"/>
                                      </p:to>
                                    </p:set>
                                    <p:animEffect transition="in" filter="wipe(up)">
                                      <p:cBhvr>
                                        <p:cTn id="83" dur="500"/>
                                        <p:tgtEl>
                                          <p:spTgt spid="223"/>
                                        </p:tgtEl>
                                      </p:cBhvr>
                                    </p:animEffect>
                                  </p:childTnLst>
                                </p:cTn>
                              </p:par>
                              <p:par>
                                <p:cTn id="84" presetID="22" presetClass="entr" presetSubtype="1" fill="hold" grpId="0" nodeType="withEffect">
                                  <p:stCondLst>
                                    <p:cond delay="0"/>
                                  </p:stCondLst>
                                  <p:childTnLst>
                                    <p:set>
                                      <p:cBhvr>
                                        <p:cTn id="85" dur="1" fill="hold">
                                          <p:stCondLst>
                                            <p:cond delay="0"/>
                                          </p:stCondLst>
                                        </p:cTn>
                                        <p:tgtEl>
                                          <p:spTgt spid="224"/>
                                        </p:tgtEl>
                                        <p:attrNameLst>
                                          <p:attrName>style.visibility</p:attrName>
                                        </p:attrNameLst>
                                      </p:cBhvr>
                                      <p:to>
                                        <p:strVal val="visible"/>
                                      </p:to>
                                    </p:set>
                                    <p:animEffect transition="in" filter="wipe(up)">
                                      <p:cBhvr>
                                        <p:cTn id="86" dur="500"/>
                                        <p:tgtEl>
                                          <p:spTgt spid="224"/>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242"/>
                                        </p:tgtEl>
                                        <p:attrNameLst>
                                          <p:attrName>style.visibility</p:attrName>
                                        </p:attrNameLst>
                                      </p:cBhvr>
                                      <p:to>
                                        <p:strVal val="visible"/>
                                      </p:to>
                                    </p:set>
                                    <p:animEffect transition="in" filter="fade">
                                      <p:cBhvr>
                                        <p:cTn id="89" dur="500"/>
                                        <p:tgtEl>
                                          <p:spTgt spid="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3" grpId="0"/>
      <p:bldP spid="219" grpId="0"/>
      <p:bldP spid="220" grpId="0"/>
      <p:bldP spid="221" grpId="0"/>
      <p:bldP spid="218" grpId="0"/>
      <p:bldP spid="222" grpId="0"/>
      <p:bldP spid="223" grpId="0"/>
      <p:bldP spid="224" grpId="0"/>
      <p:bldP spid="242" grpId="0"/>
      <p:bldP spid="259" grpId="0" animBg="1"/>
      <p:bldP spid="259" grpId="1" animBg="1"/>
      <p:bldP spid="260" grpId="0" animBg="1"/>
      <p:bldP spid="260" grpId="1" animBg="1"/>
      <p:bldP spid="261" grpId="0" animBg="1"/>
      <p:bldP spid="261" grpId="1" animBg="1"/>
      <p:bldP spid="262" grpId="0" animBg="1"/>
      <p:bldP spid="262" grpId="1"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spc="-150" dirty="0" smtClean="0">
                <a:ea typeface="+mj-ea"/>
                <a:cs typeface="+mj-cs"/>
              </a:rPr>
              <a:t>Read Disturb Problem: “Weak Programming” Effect</a:t>
            </a:r>
            <a:endParaRPr lang="en-US" spc="-150" dirty="0">
              <a:ea typeface="+mj-ea"/>
              <a:cs typeface="+mj-cs"/>
            </a:endParaRPr>
          </a:p>
        </p:txBody>
      </p:sp>
      <p:cxnSp>
        <p:nvCxnSpPr>
          <p:cNvPr id="3" name="Straight Connector 2"/>
          <p:cNvCxnSpPr/>
          <p:nvPr/>
        </p:nvCxnSpPr>
        <p:spPr>
          <a:xfrm>
            <a:off x="1676400" y="1981200"/>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 name="Straight Connector 3"/>
          <p:cNvCxnSpPr/>
          <p:nvPr/>
        </p:nvCxnSpPr>
        <p:spPr>
          <a:xfrm>
            <a:off x="1676400" y="3097213"/>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213225"/>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676400" y="5340350"/>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75462" name="Group 6"/>
          <p:cNvGrpSpPr>
            <a:grpSpLocks/>
          </p:cNvGrpSpPr>
          <p:nvPr/>
        </p:nvGrpSpPr>
        <p:grpSpPr bwMode="auto">
          <a:xfrm>
            <a:off x="2135188" y="1182688"/>
            <a:ext cx="969962" cy="1601787"/>
            <a:chOff x="3079798" y="1981201"/>
            <a:chExt cx="1631998" cy="2694885"/>
          </a:xfrm>
        </p:grpSpPr>
        <p:cxnSp>
          <p:nvCxnSpPr>
            <p:cNvPr id="8" name="Straight Connector 7"/>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H="1">
              <a:off x="4201630" y="2878606"/>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420163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4201630" y="3773339"/>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370748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6200000">
              <a:off x="3393644" y="3026816"/>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63" name="Group 15"/>
          <p:cNvGrpSpPr>
            <a:grpSpLocks/>
          </p:cNvGrpSpPr>
          <p:nvPr/>
        </p:nvGrpSpPr>
        <p:grpSpPr bwMode="auto">
          <a:xfrm>
            <a:off x="3429000" y="1173163"/>
            <a:ext cx="971550" cy="1601787"/>
            <a:chOff x="3079798" y="1981201"/>
            <a:chExt cx="1631998" cy="2694885"/>
          </a:xfrm>
        </p:grpSpPr>
        <p:cxnSp>
          <p:nvCxnSpPr>
            <p:cNvPr id="17" name="Straight Connector 16"/>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4202464" y="2878606"/>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420246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a:off x="4202464" y="3773339"/>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395446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3706465"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16200000">
              <a:off x="3393132" y="3027328"/>
              <a:ext cx="0" cy="6266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64" name="Group 24"/>
          <p:cNvGrpSpPr>
            <a:grpSpLocks/>
          </p:cNvGrpSpPr>
          <p:nvPr/>
        </p:nvGrpSpPr>
        <p:grpSpPr bwMode="auto">
          <a:xfrm>
            <a:off x="4724400" y="1182688"/>
            <a:ext cx="969963" cy="1601787"/>
            <a:chOff x="3079798" y="1981201"/>
            <a:chExt cx="1631998" cy="2694885"/>
          </a:xfrm>
        </p:grpSpPr>
        <p:cxnSp>
          <p:nvCxnSpPr>
            <p:cNvPr id="26" name="Straight Connector 25"/>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H="1">
              <a:off x="4201629" y="2878606"/>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420162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H="1">
              <a:off x="4201629" y="3773339"/>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370749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16200000">
              <a:off x="3393645" y="3026815"/>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65" name="Group 33"/>
          <p:cNvGrpSpPr>
            <a:grpSpLocks/>
          </p:cNvGrpSpPr>
          <p:nvPr/>
        </p:nvGrpSpPr>
        <p:grpSpPr bwMode="auto">
          <a:xfrm>
            <a:off x="6018213" y="1173163"/>
            <a:ext cx="969962" cy="1601787"/>
            <a:chOff x="3079798" y="1981201"/>
            <a:chExt cx="1631998" cy="2694885"/>
          </a:xfrm>
        </p:grpSpPr>
        <p:cxnSp>
          <p:nvCxnSpPr>
            <p:cNvPr id="35" name="Straight Connector 34"/>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4201630" y="2878606"/>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420163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H="1">
              <a:off x="4201630" y="3773339"/>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370748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16200000">
              <a:off x="3393644" y="3026816"/>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66" name="Group 42"/>
          <p:cNvGrpSpPr>
            <a:grpSpLocks/>
          </p:cNvGrpSpPr>
          <p:nvPr/>
        </p:nvGrpSpPr>
        <p:grpSpPr bwMode="auto">
          <a:xfrm>
            <a:off x="2135188" y="2301875"/>
            <a:ext cx="969962" cy="1601788"/>
            <a:chOff x="3079798" y="1981201"/>
            <a:chExt cx="1631998" cy="2694885"/>
          </a:xfrm>
        </p:grpSpPr>
        <p:cxnSp>
          <p:nvCxnSpPr>
            <p:cNvPr id="44" name="Straight Connector 43"/>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H="1">
              <a:off x="4201630" y="2878605"/>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4201630"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H="1">
              <a:off x="4201630" y="3773340"/>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395322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3707489"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16200000">
              <a:off x="3393644" y="3026817"/>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67" name="Group 51"/>
          <p:cNvGrpSpPr>
            <a:grpSpLocks/>
          </p:cNvGrpSpPr>
          <p:nvPr/>
        </p:nvGrpSpPr>
        <p:grpSpPr bwMode="auto">
          <a:xfrm>
            <a:off x="3429000" y="2292350"/>
            <a:ext cx="971550" cy="1601788"/>
            <a:chOff x="3079798" y="1981201"/>
            <a:chExt cx="1631998" cy="2694885"/>
          </a:xfrm>
        </p:grpSpPr>
        <p:cxnSp>
          <p:nvCxnSpPr>
            <p:cNvPr id="53" name="Straight Connector 52"/>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flipH="1">
              <a:off x="4202464" y="2878605"/>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420246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flipH="1">
              <a:off x="4202464" y="3773340"/>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395446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3706465"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16200000">
              <a:off x="3393132" y="3027329"/>
              <a:ext cx="0" cy="6266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68" name="Group 60"/>
          <p:cNvGrpSpPr>
            <a:grpSpLocks/>
          </p:cNvGrpSpPr>
          <p:nvPr/>
        </p:nvGrpSpPr>
        <p:grpSpPr bwMode="auto">
          <a:xfrm>
            <a:off x="4724400" y="2301875"/>
            <a:ext cx="969963" cy="1601788"/>
            <a:chOff x="3079798" y="1981201"/>
            <a:chExt cx="1631998" cy="2694885"/>
          </a:xfrm>
        </p:grpSpPr>
        <p:cxnSp>
          <p:nvCxnSpPr>
            <p:cNvPr id="62" name="Straight Connector 61"/>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flipH="1">
              <a:off x="4201629" y="2878605"/>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4201629"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H="1">
              <a:off x="4201629" y="3773340"/>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395322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3707490"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a:off x="3393645" y="3026816"/>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69" name="Group 69"/>
          <p:cNvGrpSpPr>
            <a:grpSpLocks/>
          </p:cNvGrpSpPr>
          <p:nvPr/>
        </p:nvGrpSpPr>
        <p:grpSpPr bwMode="auto">
          <a:xfrm>
            <a:off x="6018213" y="2292350"/>
            <a:ext cx="969962" cy="1601788"/>
            <a:chOff x="3079798" y="1981201"/>
            <a:chExt cx="1631998" cy="2694885"/>
          </a:xfrm>
        </p:grpSpPr>
        <p:cxnSp>
          <p:nvCxnSpPr>
            <p:cNvPr id="71" name="Straight Connector 70"/>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flipH="1">
              <a:off x="4201630" y="2878605"/>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4201630"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flipH="1">
              <a:off x="4201630" y="3773340"/>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395322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a:off x="3707489"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16200000">
              <a:off x="3393644" y="3026817"/>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70" name="Group 78"/>
          <p:cNvGrpSpPr>
            <a:grpSpLocks/>
          </p:cNvGrpSpPr>
          <p:nvPr/>
        </p:nvGrpSpPr>
        <p:grpSpPr bwMode="auto">
          <a:xfrm>
            <a:off x="2135188" y="3414713"/>
            <a:ext cx="969962" cy="1601787"/>
            <a:chOff x="3079798" y="1981201"/>
            <a:chExt cx="1631998" cy="2694885"/>
          </a:xfrm>
        </p:grpSpPr>
        <p:cxnSp>
          <p:nvCxnSpPr>
            <p:cNvPr id="80" name="Straight Connector 79"/>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flipH="1">
              <a:off x="4201630" y="2878606"/>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420163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flipH="1">
              <a:off x="4201630" y="3773339"/>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370748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rot="16200000">
              <a:off x="3393644" y="3026816"/>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71" name="Group 87"/>
          <p:cNvGrpSpPr>
            <a:grpSpLocks/>
          </p:cNvGrpSpPr>
          <p:nvPr/>
        </p:nvGrpSpPr>
        <p:grpSpPr bwMode="auto">
          <a:xfrm>
            <a:off x="3429000" y="3403600"/>
            <a:ext cx="971550" cy="1601788"/>
            <a:chOff x="3079798" y="1981201"/>
            <a:chExt cx="1631998" cy="2694885"/>
          </a:xfrm>
        </p:grpSpPr>
        <p:cxnSp>
          <p:nvCxnSpPr>
            <p:cNvPr id="89" name="Straight Connector 88"/>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flipH="1">
              <a:off x="4202464" y="2878605"/>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420246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flipH="1">
              <a:off x="4202464" y="3773340"/>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a:off x="395446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a:off x="3706465"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rot="16200000">
              <a:off x="3393132" y="3027329"/>
              <a:ext cx="0" cy="6266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72" name="Group 96"/>
          <p:cNvGrpSpPr>
            <a:grpSpLocks/>
          </p:cNvGrpSpPr>
          <p:nvPr/>
        </p:nvGrpSpPr>
        <p:grpSpPr bwMode="auto">
          <a:xfrm>
            <a:off x="4724400" y="3414713"/>
            <a:ext cx="969963" cy="1601787"/>
            <a:chOff x="3079798" y="1981201"/>
            <a:chExt cx="1631998" cy="2694885"/>
          </a:xfrm>
        </p:grpSpPr>
        <p:cxnSp>
          <p:nvCxnSpPr>
            <p:cNvPr id="98" name="Straight Connector 97"/>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flipH="1">
              <a:off x="4201629" y="2878606"/>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a:off x="420162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flipH="1">
              <a:off x="4201629" y="3773339"/>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a:off x="370749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rot="16200000">
              <a:off x="3393645" y="3026815"/>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73" name="Group 105"/>
          <p:cNvGrpSpPr>
            <a:grpSpLocks/>
          </p:cNvGrpSpPr>
          <p:nvPr/>
        </p:nvGrpSpPr>
        <p:grpSpPr bwMode="auto">
          <a:xfrm>
            <a:off x="6018213" y="3403600"/>
            <a:ext cx="969962" cy="1601788"/>
            <a:chOff x="3079798" y="1981201"/>
            <a:chExt cx="1631998" cy="2694885"/>
          </a:xfrm>
        </p:grpSpPr>
        <p:cxnSp>
          <p:nvCxnSpPr>
            <p:cNvPr id="107" name="Straight Connector 106"/>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flipH="1">
              <a:off x="4201630" y="2878605"/>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a:off x="4201630"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a:xfrm flipH="1">
              <a:off x="4201630" y="3773340"/>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a:xfrm>
              <a:off x="395322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a:off x="3707489"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p:cNvCxnSpPr/>
            <p:nvPr/>
          </p:nvCxnSpPr>
          <p:spPr>
            <a:xfrm rot="16200000">
              <a:off x="3393644" y="3026817"/>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74" name="Group 114"/>
          <p:cNvGrpSpPr>
            <a:grpSpLocks/>
          </p:cNvGrpSpPr>
          <p:nvPr/>
        </p:nvGrpSpPr>
        <p:grpSpPr bwMode="auto">
          <a:xfrm>
            <a:off x="2135188" y="4535488"/>
            <a:ext cx="969962" cy="1601787"/>
            <a:chOff x="3079798" y="1981201"/>
            <a:chExt cx="1631998" cy="2694885"/>
          </a:xfrm>
        </p:grpSpPr>
        <p:cxnSp>
          <p:nvCxnSpPr>
            <p:cNvPr id="116" name="Straight Connector 115"/>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flipH="1">
              <a:off x="4201630" y="2878606"/>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420163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flipH="1">
              <a:off x="4201630" y="3773339"/>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a:xfrm>
              <a:off x="370748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rot="16200000">
              <a:off x="3393644" y="3026816"/>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75" name="Group 123"/>
          <p:cNvGrpSpPr>
            <a:grpSpLocks/>
          </p:cNvGrpSpPr>
          <p:nvPr/>
        </p:nvGrpSpPr>
        <p:grpSpPr bwMode="auto">
          <a:xfrm>
            <a:off x="3429000" y="4525963"/>
            <a:ext cx="971550" cy="1601787"/>
            <a:chOff x="3079798" y="1981201"/>
            <a:chExt cx="1631998" cy="2694885"/>
          </a:xfrm>
        </p:grpSpPr>
        <p:cxnSp>
          <p:nvCxnSpPr>
            <p:cNvPr id="125" name="Straight Connector 124"/>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p:nvPr/>
          </p:nvCxnSpPr>
          <p:spPr>
            <a:xfrm flipH="1">
              <a:off x="4202464" y="2878606"/>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a:xfrm>
              <a:off x="420246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a:xfrm flipH="1">
              <a:off x="4202464" y="3773339"/>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a:xfrm>
              <a:off x="395446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p:cNvCxnSpPr/>
            <p:nvPr/>
          </p:nvCxnSpPr>
          <p:spPr>
            <a:xfrm>
              <a:off x="3706465"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a:xfrm rot="16200000">
              <a:off x="3393132" y="3027328"/>
              <a:ext cx="0" cy="6266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76" name="Group 132"/>
          <p:cNvGrpSpPr>
            <a:grpSpLocks/>
          </p:cNvGrpSpPr>
          <p:nvPr/>
        </p:nvGrpSpPr>
        <p:grpSpPr bwMode="auto">
          <a:xfrm>
            <a:off x="4724400" y="4535488"/>
            <a:ext cx="969963" cy="1601787"/>
            <a:chOff x="3079798" y="1981201"/>
            <a:chExt cx="1631998" cy="2694885"/>
          </a:xfrm>
        </p:grpSpPr>
        <p:cxnSp>
          <p:nvCxnSpPr>
            <p:cNvPr id="134" name="Straight Connector 133"/>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flipH="1">
              <a:off x="4201629" y="2878606"/>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420162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flipH="1">
              <a:off x="4201629" y="3773339"/>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a:xfrm>
              <a:off x="370749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a:xfrm rot="16200000">
              <a:off x="3393645" y="3026815"/>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77" name="Group 141"/>
          <p:cNvGrpSpPr>
            <a:grpSpLocks/>
          </p:cNvGrpSpPr>
          <p:nvPr/>
        </p:nvGrpSpPr>
        <p:grpSpPr bwMode="auto">
          <a:xfrm>
            <a:off x="6018213" y="4525963"/>
            <a:ext cx="969962" cy="1601787"/>
            <a:chOff x="3079798" y="1981201"/>
            <a:chExt cx="1631998" cy="2694885"/>
          </a:xfrm>
        </p:grpSpPr>
        <p:cxnSp>
          <p:nvCxnSpPr>
            <p:cNvPr id="143" name="Straight Connector 142"/>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a:xfrm flipH="1">
              <a:off x="4201630" y="2878606"/>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a:off x="420163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a:xfrm flipH="1">
              <a:off x="4201630" y="3773339"/>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p:nvPr/>
          </p:nvCxnSpPr>
          <p:spPr>
            <a:xfrm>
              <a:off x="370748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p:cNvCxnSpPr/>
            <p:nvPr/>
          </p:nvCxnSpPr>
          <p:spPr>
            <a:xfrm rot="16200000">
              <a:off x="3393644" y="3026816"/>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5478" name="Group 150"/>
          <p:cNvGrpSpPr>
            <a:grpSpLocks/>
          </p:cNvGrpSpPr>
          <p:nvPr/>
        </p:nvGrpSpPr>
        <p:grpSpPr bwMode="auto">
          <a:xfrm>
            <a:off x="2781300" y="1644650"/>
            <a:ext cx="4535488" cy="4014788"/>
            <a:chOff x="3851647" y="1427070"/>
            <a:chExt cx="4535195" cy="4014933"/>
          </a:xfrm>
        </p:grpSpPr>
        <p:sp>
          <p:nvSpPr>
            <p:cNvPr id="152" name="Oval 151"/>
            <p:cNvSpPr/>
            <p:nvPr/>
          </p:nvSpPr>
          <p:spPr>
            <a:xfrm>
              <a:off x="3851647" y="1436595"/>
              <a:ext cx="652421"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0">
                <a:defRPr/>
              </a:pPr>
              <a:endParaRPr lang="en-US" sz="2000" spc="-150" dirty="0">
                <a:solidFill>
                  <a:prstClr val="white"/>
                </a:solidFill>
                <a:latin typeface="Calibri"/>
              </a:endParaRPr>
            </a:p>
          </p:txBody>
        </p:sp>
        <p:sp>
          <p:nvSpPr>
            <p:cNvPr id="153" name="Oval 152"/>
            <p:cNvSpPr/>
            <p:nvPr/>
          </p:nvSpPr>
          <p:spPr>
            <a:xfrm>
              <a:off x="5145376" y="1427070"/>
              <a:ext cx="652420"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54" name="Oval 153"/>
            <p:cNvSpPr/>
            <p:nvPr/>
          </p:nvSpPr>
          <p:spPr>
            <a:xfrm>
              <a:off x="6440693" y="1436595"/>
              <a:ext cx="652420"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55" name="Oval 154"/>
            <p:cNvSpPr/>
            <p:nvPr/>
          </p:nvSpPr>
          <p:spPr>
            <a:xfrm>
              <a:off x="7734421" y="1427070"/>
              <a:ext cx="652421"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56" name="Oval 155"/>
            <p:cNvSpPr/>
            <p:nvPr/>
          </p:nvSpPr>
          <p:spPr>
            <a:xfrm>
              <a:off x="3851647" y="2555824"/>
              <a:ext cx="652421" cy="652486"/>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57" name="Oval 156"/>
            <p:cNvSpPr/>
            <p:nvPr/>
          </p:nvSpPr>
          <p:spPr>
            <a:xfrm>
              <a:off x="5145376" y="2546298"/>
              <a:ext cx="652420" cy="652486"/>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58" name="Oval 157"/>
            <p:cNvSpPr/>
            <p:nvPr/>
          </p:nvSpPr>
          <p:spPr>
            <a:xfrm>
              <a:off x="6440693" y="2555824"/>
              <a:ext cx="652420" cy="652486"/>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59" name="Oval 158"/>
            <p:cNvSpPr/>
            <p:nvPr/>
          </p:nvSpPr>
          <p:spPr>
            <a:xfrm>
              <a:off x="7734421" y="2546298"/>
              <a:ext cx="652421" cy="652486"/>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60" name="Oval 159"/>
            <p:cNvSpPr/>
            <p:nvPr/>
          </p:nvSpPr>
          <p:spPr>
            <a:xfrm>
              <a:off x="3851647" y="3668701"/>
              <a:ext cx="652421"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61" name="Oval 160"/>
            <p:cNvSpPr/>
            <p:nvPr/>
          </p:nvSpPr>
          <p:spPr>
            <a:xfrm>
              <a:off x="5145376" y="3657589"/>
              <a:ext cx="652420" cy="652486"/>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62" name="Oval 161"/>
            <p:cNvSpPr/>
            <p:nvPr/>
          </p:nvSpPr>
          <p:spPr>
            <a:xfrm>
              <a:off x="6440693" y="3668701"/>
              <a:ext cx="652420"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63" name="Oval 162"/>
            <p:cNvSpPr/>
            <p:nvPr/>
          </p:nvSpPr>
          <p:spPr>
            <a:xfrm>
              <a:off x="7734421" y="3657589"/>
              <a:ext cx="652421" cy="652486"/>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64" name="Oval 163"/>
            <p:cNvSpPr/>
            <p:nvPr/>
          </p:nvSpPr>
          <p:spPr>
            <a:xfrm>
              <a:off x="3851647" y="4789516"/>
              <a:ext cx="652421"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65" name="Oval 164"/>
            <p:cNvSpPr/>
            <p:nvPr/>
          </p:nvSpPr>
          <p:spPr>
            <a:xfrm>
              <a:off x="5145376" y="4779991"/>
              <a:ext cx="652420"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66" name="Oval 165"/>
            <p:cNvSpPr/>
            <p:nvPr/>
          </p:nvSpPr>
          <p:spPr>
            <a:xfrm>
              <a:off x="6440693" y="4789516"/>
              <a:ext cx="652420"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67" name="Oval 166"/>
            <p:cNvSpPr/>
            <p:nvPr/>
          </p:nvSpPr>
          <p:spPr>
            <a:xfrm>
              <a:off x="7734421" y="4779991"/>
              <a:ext cx="652421"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grpSp>
      <p:sp>
        <p:nvSpPr>
          <p:cNvPr id="168" name="TextBox 167"/>
          <p:cNvSpPr txBox="1"/>
          <p:nvPr/>
        </p:nvSpPr>
        <p:spPr>
          <a:xfrm>
            <a:off x="2732088" y="1727200"/>
            <a:ext cx="747712" cy="461963"/>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3.0V</a:t>
            </a:r>
          </a:p>
        </p:txBody>
      </p:sp>
      <p:sp>
        <p:nvSpPr>
          <p:cNvPr id="169" name="TextBox 168"/>
          <p:cNvSpPr txBox="1"/>
          <p:nvPr/>
        </p:nvSpPr>
        <p:spPr>
          <a:xfrm>
            <a:off x="4035425" y="1727200"/>
            <a:ext cx="747713" cy="461963"/>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3.8V</a:t>
            </a:r>
          </a:p>
        </p:txBody>
      </p:sp>
      <p:sp>
        <p:nvSpPr>
          <p:cNvPr id="170" name="TextBox 169"/>
          <p:cNvSpPr txBox="1"/>
          <p:nvPr/>
        </p:nvSpPr>
        <p:spPr>
          <a:xfrm>
            <a:off x="5322888" y="1727200"/>
            <a:ext cx="747712" cy="461963"/>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3.9V</a:t>
            </a:r>
          </a:p>
        </p:txBody>
      </p:sp>
      <p:sp>
        <p:nvSpPr>
          <p:cNvPr id="171" name="TextBox 170"/>
          <p:cNvSpPr txBox="1"/>
          <p:nvPr/>
        </p:nvSpPr>
        <p:spPr>
          <a:xfrm>
            <a:off x="6610350" y="1727200"/>
            <a:ext cx="747713" cy="461963"/>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4.8V</a:t>
            </a:r>
          </a:p>
        </p:txBody>
      </p:sp>
      <p:sp>
        <p:nvSpPr>
          <p:cNvPr id="172" name="TextBox 171"/>
          <p:cNvSpPr txBox="1"/>
          <p:nvPr/>
        </p:nvSpPr>
        <p:spPr>
          <a:xfrm>
            <a:off x="2732088" y="2863850"/>
            <a:ext cx="747712" cy="461963"/>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3.5V</a:t>
            </a:r>
          </a:p>
        </p:txBody>
      </p:sp>
      <p:sp>
        <p:nvSpPr>
          <p:cNvPr id="173" name="TextBox 172"/>
          <p:cNvSpPr txBox="1"/>
          <p:nvPr/>
        </p:nvSpPr>
        <p:spPr>
          <a:xfrm>
            <a:off x="4035425" y="2863850"/>
            <a:ext cx="747713" cy="461963"/>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2.9V</a:t>
            </a:r>
          </a:p>
        </p:txBody>
      </p:sp>
      <p:sp>
        <p:nvSpPr>
          <p:cNvPr id="174" name="TextBox 173"/>
          <p:cNvSpPr txBox="1"/>
          <p:nvPr/>
        </p:nvSpPr>
        <p:spPr>
          <a:xfrm>
            <a:off x="5322888" y="2863850"/>
            <a:ext cx="747712" cy="461963"/>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2.4V</a:t>
            </a:r>
          </a:p>
        </p:txBody>
      </p:sp>
      <p:sp>
        <p:nvSpPr>
          <p:cNvPr id="175" name="TextBox 174"/>
          <p:cNvSpPr txBox="1"/>
          <p:nvPr/>
        </p:nvSpPr>
        <p:spPr>
          <a:xfrm>
            <a:off x="6610350" y="2863850"/>
            <a:ext cx="747713" cy="461963"/>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2.1V</a:t>
            </a:r>
          </a:p>
        </p:txBody>
      </p:sp>
      <p:sp>
        <p:nvSpPr>
          <p:cNvPr id="176" name="TextBox 175"/>
          <p:cNvSpPr txBox="1"/>
          <p:nvPr/>
        </p:nvSpPr>
        <p:spPr>
          <a:xfrm>
            <a:off x="2733675" y="3976688"/>
            <a:ext cx="747713" cy="461962"/>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2.2V</a:t>
            </a:r>
          </a:p>
        </p:txBody>
      </p:sp>
      <p:sp>
        <p:nvSpPr>
          <p:cNvPr id="177" name="TextBox 176"/>
          <p:cNvSpPr txBox="1"/>
          <p:nvPr/>
        </p:nvSpPr>
        <p:spPr>
          <a:xfrm>
            <a:off x="4037013" y="3976688"/>
            <a:ext cx="747712" cy="461962"/>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4.3V</a:t>
            </a:r>
          </a:p>
        </p:txBody>
      </p:sp>
      <p:sp>
        <p:nvSpPr>
          <p:cNvPr id="178" name="TextBox 177"/>
          <p:cNvSpPr txBox="1"/>
          <p:nvPr/>
        </p:nvSpPr>
        <p:spPr>
          <a:xfrm>
            <a:off x="5324475" y="3976688"/>
            <a:ext cx="747713" cy="461962"/>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4.6V</a:t>
            </a:r>
          </a:p>
        </p:txBody>
      </p:sp>
      <p:sp>
        <p:nvSpPr>
          <p:cNvPr id="179" name="TextBox 178"/>
          <p:cNvSpPr txBox="1"/>
          <p:nvPr/>
        </p:nvSpPr>
        <p:spPr>
          <a:xfrm>
            <a:off x="6611938" y="3976688"/>
            <a:ext cx="747712" cy="461962"/>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1.8V</a:t>
            </a:r>
          </a:p>
        </p:txBody>
      </p:sp>
      <p:sp>
        <p:nvSpPr>
          <p:cNvPr id="180" name="TextBox 179"/>
          <p:cNvSpPr txBox="1"/>
          <p:nvPr/>
        </p:nvSpPr>
        <p:spPr>
          <a:xfrm>
            <a:off x="2732088" y="5097463"/>
            <a:ext cx="747712" cy="461962"/>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3.5V</a:t>
            </a:r>
          </a:p>
        </p:txBody>
      </p:sp>
      <p:sp>
        <p:nvSpPr>
          <p:cNvPr id="181" name="TextBox 180"/>
          <p:cNvSpPr txBox="1"/>
          <p:nvPr/>
        </p:nvSpPr>
        <p:spPr>
          <a:xfrm>
            <a:off x="4035425" y="5097463"/>
            <a:ext cx="747713" cy="461962"/>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2.3V</a:t>
            </a:r>
          </a:p>
        </p:txBody>
      </p:sp>
      <p:sp>
        <p:nvSpPr>
          <p:cNvPr id="182" name="TextBox 181"/>
          <p:cNvSpPr txBox="1"/>
          <p:nvPr/>
        </p:nvSpPr>
        <p:spPr>
          <a:xfrm>
            <a:off x="5322888" y="5097463"/>
            <a:ext cx="747712" cy="461962"/>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1.9V</a:t>
            </a:r>
          </a:p>
        </p:txBody>
      </p:sp>
      <p:sp>
        <p:nvSpPr>
          <p:cNvPr id="183" name="TextBox 182"/>
          <p:cNvSpPr txBox="1"/>
          <p:nvPr/>
        </p:nvSpPr>
        <p:spPr>
          <a:xfrm>
            <a:off x="6610350" y="5097463"/>
            <a:ext cx="747713" cy="461962"/>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4.3V</a:t>
            </a:r>
          </a:p>
        </p:txBody>
      </p:sp>
      <p:sp>
        <p:nvSpPr>
          <p:cNvPr id="188" name="TextBox 187"/>
          <p:cNvSpPr txBox="1"/>
          <p:nvPr/>
        </p:nvSpPr>
        <p:spPr>
          <a:xfrm>
            <a:off x="990600" y="6396038"/>
            <a:ext cx="7478713" cy="461962"/>
          </a:xfrm>
          <a:prstGeom prst="rect">
            <a:avLst/>
          </a:prstGeom>
          <a:noFill/>
        </p:spPr>
        <p:txBody>
          <a:bodyPr>
            <a:spAutoFit/>
          </a:bodyPr>
          <a:lstStyle/>
          <a:p>
            <a:pPr>
              <a:defRPr/>
            </a:pPr>
            <a:r>
              <a:rPr lang="en-US" sz="2400" dirty="0">
                <a:solidFill>
                  <a:srgbClr val="0000FF"/>
                </a:solidFill>
                <a:latin typeface="Calibri"/>
                <a:ea typeface="ＭＳ Ｐゴシック" charset="0"/>
                <a:cs typeface="ＭＳ Ｐゴシック" charset="0"/>
              </a:rPr>
              <a:t>Repeatedly read page 3 (or any page other than page 2)</a:t>
            </a:r>
          </a:p>
        </p:txBody>
      </p:sp>
      <p:sp>
        <p:nvSpPr>
          <p:cNvPr id="275496" name="Slide Number Placeholder 188"/>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8C8181F-60E9-2445-9F07-EED147A49496}" type="slidenum">
              <a:rPr lang="en-US" sz="1200">
                <a:solidFill>
                  <a:srgbClr val="898989"/>
                </a:solidFill>
                <a:latin typeface="Calibri" charset="0"/>
              </a:rPr>
              <a:pPr eaLnBrk="1" hangingPunct="1"/>
              <a:t>73</a:t>
            </a:fld>
            <a:endParaRPr lang="en-US" sz="1200">
              <a:solidFill>
                <a:srgbClr val="898989"/>
              </a:solidFill>
              <a:latin typeface="Calibri" charset="0"/>
            </a:endParaRPr>
          </a:p>
        </p:txBody>
      </p:sp>
      <p:sp>
        <p:nvSpPr>
          <p:cNvPr id="194" name="Rectangle 193"/>
          <p:cNvSpPr/>
          <p:nvPr/>
        </p:nvSpPr>
        <p:spPr>
          <a:xfrm>
            <a:off x="1676400" y="3875088"/>
            <a:ext cx="6096000" cy="6588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prstClr val="white"/>
                </a:solidFill>
                <a:latin typeface="Calibri"/>
              </a:rPr>
              <a:t>Read (2.5V)</a:t>
            </a:r>
          </a:p>
        </p:txBody>
      </p:sp>
      <p:sp>
        <p:nvSpPr>
          <p:cNvPr id="195" name="Rectangle 194"/>
          <p:cNvSpPr/>
          <p:nvPr/>
        </p:nvSpPr>
        <p:spPr>
          <a:xfrm>
            <a:off x="1676400" y="2767013"/>
            <a:ext cx="6096000" cy="65881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prstClr val="white"/>
                </a:solidFill>
                <a:latin typeface="Calibri"/>
              </a:rPr>
              <a:t>Pass (5V)</a:t>
            </a:r>
          </a:p>
        </p:txBody>
      </p:sp>
      <p:sp>
        <p:nvSpPr>
          <p:cNvPr id="196" name="Rectangle 195"/>
          <p:cNvSpPr/>
          <p:nvPr/>
        </p:nvSpPr>
        <p:spPr>
          <a:xfrm>
            <a:off x="1676400" y="1646238"/>
            <a:ext cx="6096000" cy="65881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prstClr val="white"/>
                </a:solidFill>
                <a:latin typeface="Calibri"/>
              </a:rPr>
              <a:t>Pass (5V)</a:t>
            </a:r>
          </a:p>
        </p:txBody>
      </p:sp>
      <p:sp>
        <p:nvSpPr>
          <p:cNvPr id="197" name="Rectangle 196"/>
          <p:cNvSpPr/>
          <p:nvPr/>
        </p:nvSpPr>
        <p:spPr>
          <a:xfrm>
            <a:off x="1676400" y="4995863"/>
            <a:ext cx="6096000" cy="660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prstClr val="white"/>
                </a:solidFill>
                <a:latin typeface="Calibri"/>
              </a:rPr>
              <a:t>Pass (5V)</a:t>
            </a:r>
          </a:p>
        </p:txBody>
      </p:sp>
      <p:grpSp>
        <p:nvGrpSpPr>
          <p:cNvPr id="187" name="Group 186"/>
          <p:cNvGrpSpPr>
            <a:grpSpLocks/>
          </p:cNvGrpSpPr>
          <p:nvPr/>
        </p:nvGrpSpPr>
        <p:grpSpPr bwMode="auto">
          <a:xfrm>
            <a:off x="5473700" y="1643063"/>
            <a:ext cx="588963" cy="4011612"/>
            <a:chOff x="5474003" y="1643758"/>
            <a:chExt cx="588273" cy="4010786"/>
          </a:xfrm>
        </p:grpSpPr>
        <p:sp>
          <p:nvSpPr>
            <p:cNvPr id="186" name="Lightning Bolt 185"/>
            <p:cNvSpPr/>
            <p:nvPr/>
          </p:nvSpPr>
          <p:spPr>
            <a:xfrm>
              <a:off x="5474003" y="1643758"/>
              <a:ext cx="523261" cy="657090"/>
            </a:xfrm>
            <a:prstGeom prst="lightningBol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
          <p:nvSpPr>
            <p:cNvPr id="193" name="Lightning Bolt 192"/>
            <p:cNvSpPr/>
            <p:nvPr/>
          </p:nvSpPr>
          <p:spPr>
            <a:xfrm>
              <a:off x="5493031" y="2762715"/>
              <a:ext cx="524847" cy="657090"/>
            </a:xfrm>
            <a:prstGeom prst="lightningBol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
          <p:nvSpPr>
            <p:cNvPr id="199" name="Lightning Bolt 198"/>
            <p:cNvSpPr/>
            <p:nvPr/>
          </p:nvSpPr>
          <p:spPr>
            <a:xfrm>
              <a:off x="5539015" y="4997454"/>
              <a:ext cx="523261" cy="657090"/>
            </a:xfrm>
            <a:prstGeom prst="lightningBol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grpSp>
      <p:sp>
        <p:nvSpPr>
          <p:cNvPr id="216" name="TextBox 215"/>
          <p:cNvSpPr txBox="1"/>
          <p:nvPr/>
        </p:nvSpPr>
        <p:spPr>
          <a:xfrm>
            <a:off x="7772400" y="1762125"/>
            <a:ext cx="1004888" cy="461963"/>
          </a:xfrm>
          <a:prstGeom prst="rect">
            <a:avLst/>
          </a:prstGeom>
          <a:noFill/>
        </p:spPr>
        <p:txBody>
          <a:bodyPr wrap="none">
            <a:spAutoFit/>
          </a:bodyPr>
          <a:lstStyle/>
          <a:p>
            <a:pPr>
              <a:defRPr/>
            </a:pPr>
            <a:r>
              <a:rPr lang="en-US" sz="2400" dirty="0">
                <a:solidFill>
                  <a:prstClr val="black"/>
                </a:solidFill>
                <a:latin typeface="Calibri"/>
                <a:ea typeface="ＭＳ Ｐゴシック" charset="0"/>
                <a:cs typeface="ＭＳ Ｐゴシック" charset="0"/>
              </a:rPr>
              <a:t>Page 1</a:t>
            </a:r>
          </a:p>
        </p:txBody>
      </p:sp>
      <p:sp>
        <p:nvSpPr>
          <p:cNvPr id="217" name="TextBox 216"/>
          <p:cNvSpPr txBox="1"/>
          <p:nvPr/>
        </p:nvSpPr>
        <p:spPr>
          <a:xfrm>
            <a:off x="7772400" y="2873375"/>
            <a:ext cx="1004888" cy="461963"/>
          </a:xfrm>
          <a:prstGeom prst="rect">
            <a:avLst/>
          </a:prstGeom>
          <a:noFill/>
        </p:spPr>
        <p:txBody>
          <a:bodyPr wrap="none">
            <a:spAutoFit/>
          </a:bodyPr>
          <a:lstStyle/>
          <a:p>
            <a:pPr>
              <a:defRPr/>
            </a:pPr>
            <a:r>
              <a:rPr lang="en-US" sz="2400" dirty="0">
                <a:solidFill>
                  <a:prstClr val="black"/>
                </a:solidFill>
                <a:latin typeface="Calibri"/>
                <a:ea typeface="ＭＳ Ｐゴシック" charset="0"/>
                <a:cs typeface="ＭＳ Ｐゴシック" charset="0"/>
              </a:rPr>
              <a:t>Page 2</a:t>
            </a:r>
          </a:p>
        </p:txBody>
      </p:sp>
      <p:sp>
        <p:nvSpPr>
          <p:cNvPr id="218" name="TextBox 217"/>
          <p:cNvSpPr txBox="1"/>
          <p:nvPr/>
        </p:nvSpPr>
        <p:spPr>
          <a:xfrm>
            <a:off x="7772400" y="4010025"/>
            <a:ext cx="1004888" cy="461963"/>
          </a:xfrm>
          <a:prstGeom prst="rect">
            <a:avLst/>
          </a:prstGeom>
          <a:noFill/>
        </p:spPr>
        <p:txBody>
          <a:bodyPr wrap="none">
            <a:spAutoFit/>
          </a:bodyPr>
          <a:lstStyle/>
          <a:p>
            <a:pPr>
              <a:defRPr/>
            </a:pPr>
            <a:r>
              <a:rPr lang="en-US" sz="2400" dirty="0">
                <a:solidFill>
                  <a:prstClr val="black"/>
                </a:solidFill>
                <a:latin typeface="Calibri"/>
                <a:ea typeface="ＭＳ Ｐゴシック" charset="0"/>
                <a:cs typeface="ＭＳ Ｐゴシック" charset="0"/>
              </a:rPr>
              <a:t>Page 3</a:t>
            </a:r>
          </a:p>
        </p:txBody>
      </p:sp>
      <p:sp>
        <p:nvSpPr>
          <p:cNvPr id="219" name="TextBox 218"/>
          <p:cNvSpPr txBox="1"/>
          <p:nvPr/>
        </p:nvSpPr>
        <p:spPr>
          <a:xfrm>
            <a:off x="7772400" y="5100638"/>
            <a:ext cx="1004888" cy="461962"/>
          </a:xfrm>
          <a:prstGeom prst="rect">
            <a:avLst/>
          </a:prstGeom>
          <a:noFill/>
        </p:spPr>
        <p:txBody>
          <a:bodyPr wrap="none">
            <a:spAutoFit/>
          </a:bodyPr>
          <a:lstStyle/>
          <a:p>
            <a:pPr>
              <a:defRPr/>
            </a:pPr>
            <a:r>
              <a:rPr lang="en-US" sz="2400" dirty="0">
                <a:solidFill>
                  <a:prstClr val="black"/>
                </a:solidFill>
                <a:latin typeface="Calibri"/>
                <a:ea typeface="ＭＳ Ｐゴシック" charset="0"/>
                <a:cs typeface="ＭＳ Ｐゴシック" charset="0"/>
              </a:rPr>
              <a:t>Page 4</a:t>
            </a:r>
          </a:p>
        </p:txBody>
      </p:sp>
      <p:sp>
        <p:nvSpPr>
          <p:cNvPr id="198" name="Rectangle 197"/>
          <p:cNvSpPr/>
          <p:nvPr/>
        </p:nvSpPr>
        <p:spPr>
          <a:xfrm>
            <a:off x="2655888" y="6146800"/>
            <a:ext cx="4757737" cy="32702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Tree>
    <p:custDataLst>
      <p:tags r:id="rId1"/>
    </p:custDataLst>
    <p:extLst>
      <p:ext uri="{BB962C8B-B14F-4D97-AF65-F5344CB8AC3E}">
        <p14:creationId xmlns:p14="http://schemas.microsoft.com/office/powerpoint/2010/main" val="854575754"/>
      </p:ext>
    </p:extLst>
  </p:cSld>
  <p:clrMapOvr>
    <a:masterClrMapping/>
  </p:clrMapOvr>
  <p:transition xmlns:p14="http://schemas.microsoft.com/office/powerpoint/2010/main" spd="slow"/>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88"/>
                                        </p:tgtEl>
                                        <p:attrNameLst>
                                          <p:attrName>style.visibility</p:attrName>
                                        </p:attrNameLst>
                                      </p:cBhvr>
                                      <p:to>
                                        <p:strVal val="visible"/>
                                      </p:to>
                                    </p:set>
                                    <p:animEffect transition="in" filter="fade">
                                      <p:cBhvr>
                                        <p:cTn id="7" dur="500"/>
                                        <p:tgtEl>
                                          <p:spTgt spid="18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7"/>
                                        </p:tgtEl>
                                        <p:attrNameLst>
                                          <p:attrName>style.visibility</p:attrName>
                                        </p:attrNameLst>
                                      </p:cBhvr>
                                      <p:to>
                                        <p:strVal val="visible"/>
                                      </p:to>
                                    </p:set>
                                    <p:animEffect transition="in" filter="fade">
                                      <p:cBhvr>
                                        <p:cTn id="12" dur="500"/>
                                        <p:tgtEl>
                                          <p:spTgt spid="19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95"/>
                                        </p:tgtEl>
                                        <p:attrNameLst>
                                          <p:attrName>style.visibility</p:attrName>
                                        </p:attrNameLst>
                                      </p:cBhvr>
                                      <p:to>
                                        <p:strVal val="visible"/>
                                      </p:to>
                                    </p:set>
                                    <p:animEffect transition="in" filter="fade">
                                      <p:cBhvr>
                                        <p:cTn id="15" dur="500"/>
                                        <p:tgtEl>
                                          <p:spTgt spid="19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96"/>
                                        </p:tgtEl>
                                        <p:attrNameLst>
                                          <p:attrName>style.visibility</p:attrName>
                                        </p:attrNameLst>
                                      </p:cBhvr>
                                      <p:to>
                                        <p:strVal val="visible"/>
                                      </p:to>
                                    </p:set>
                                    <p:animEffect transition="in" filter="fade">
                                      <p:cBhvr>
                                        <p:cTn id="18" dur="500"/>
                                        <p:tgtEl>
                                          <p:spTgt spid="19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94"/>
                                        </p:tgtEl>
                                        <p:attrNameLst>
                                          <p:attrName>style.visibility</p:attrName>
                                        </p:attrNameLst>
                                      </p:cBhvr>
                                      <p:to>
                                        <p:strVal val="visible"/>
                                      </p:to>
                                    </p:set>
                                    <p:animEffect transition="in" filter="fade">
                                      <p:cBhvr>
                                        <p:cTn id="21" dur="500"/>
                                        <p:tgtEl>
                                          <p:spTgt spid="194"/>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0" presetClass="exit" presetSubtype="0" fill="hold" grpId="1" nodeType="clickEffect">
                                  <p:stCondLst>
                                    <p:cond delay="0"/>
                                  </p:stCondLst>
                                  <p:childTnLst>
                                    <p:animEffect transition="out" filter="fade">
                                      <p:cBhvr>
                                        <p:cTn id="25" dur="500"/>
                                        <p:tgtEl>
                                          <p:spTgt spid="197"/>
                                        </p:tgtEl>
                                      </p:cBhvr>
                                    </p:animEffect>
                                    <p:set>
                                      <p:cBhvr>
                                        <p:cTn id="26" dur="1" fill="hold">
                                          <p:stCondLst>
                                            <p:cond delay="499"/>
                                          </p:stCondLst>
                                        </p:cTn>
                                        <p:tgtEl>
                                          <p:spTgt spid="197"/>
                                        </p:tgtEl>
                                        <p:attrNameLst>
                                          <p:attrName>style.visibility</p:attrName>
                                        </p:attrNameLst>
                                      </p:cBhvr>
                                      <p:to>
                                        <p:strVal val="hidden"/>
                                      </p:to>
                                    </p:set>
                                  </p:childTnLst>
                                </p:cTn>
                              </p:par>
                              <p:par>
                                <p:cTn id="27" presetID="10" presetClass="exit" presetSubtype="0" fill="hold" grpId="1" nodeType="withEffect">
                                  <p:stCondLst>
                                    <p:cond delay="0"/>
                                  </p:stCondLst>
                                  <p:childTnLst>
                                    <p:animEffect transition="out" filter="fade">
                                      <p:cBhvr>
                                        <p:cTn id="28" dur="500"/>
                                        <p:tgtEl>
                                          <p:spTgt spid="195"/>
                                        </p:tgtEl>
                                      </p:cBhvr>
                                    </p:animEffect>
                                    <p:set>
                                      <p:cBhvr>
                                        <p:cTn id="29" dur="1" fill="hold">
                                          <p:stCondLst>
                                            <p:cond delay="499"/>
                                          </p:stCondLst>
                                        </p:cTn>
                                        <p:tgtEl>
                                          <p:spTgt spid="195"/>
                                        </p:tgtEl>
                                        <p:attrNameLst>
                                          <p:attrName>style.visibility</p:attrName>
                                        </p:attrNameLst>
                                      </p:cBhvr>
                                      <p:to>
                                        <p:strVal val="hidden"/>
                                      </p:to>
                                    </p:set>
                                  </p:childTnLst>
                                </p:cTn>
                              </p:par>
                              <p:par>
                                <p:cTn id="30" presetID="10" presetClass="exit" presetSubtype="0" fill="hold" grpId="1" nodeType="withEffect">
                                  <p:stCondLst>
                                    <p:cond delay="0"/>
                                  </p:stCondLst>
                                  <p:childTnLst>
                                    <p:animEffect transition="out" filter="fade">
                                      <p:cBhvr>
                                        <p:cTn id="31" dur="500"/>
                                        <p:tgtEl>
                                          <p:spTgt spid="196"/>
                                        </p:tgtEl>
                                      </p:cBhvr>
                                    </p:animEffect>
                                    <p:set>
                                      <p:cBhvr>
                                        <p:cTn id="32" dur="1" fill="hold">
                                          <p:stCondLst>
                                            <p:cond delay="499"/>
                                          </p:stCondLst>
                                        </p:cTn>
                                        <p:tgtEl>
                                          <p:spTgt spid="196"/>
                                        </p:tgtEl>
                                        <p:attrNameLst>
                                          <p:attrName>style.visibility</p:attrName>
                                        </p:attrNameLst>
                                      </p:cBhvr>
                                      <p:to>
                                        <p:strVal val="hidden"/>
                                      </p:to>
                                    </p:set>
                                  </p:childTnLst>
                                </p:cTn>
                              </p:par>
                              <p:par>
                                <p:cTn id="33" presetID="10" presetClass="exit" presetSubtype="0" fill="hold" grpId="1" nodeType="withEffect">
                                  <p:stCondLst>
                                    <p:cond delay="0"/>
                                  </p:stCondLst>
                                  <p:childTnLst>
                                    <p:animEffect transition="out" filter="fade">
                                      <p:cBhvr>
                                        <p:cTn id="34" dur="500"/>
                                        <p:tgtEl>
                                          <p:spTgt spid="194"/>
                                        </p:tgtEl>
                                      </p:cBhvr>
                                    </p:animEffect>
                                    <p:set>
                                      <p:cBhvr>
                                        <p:cTn id="35" dur="1" fill="hold">
                                          <p:stCondLst>
                                            <p:cond delay="499"/>
                                          </p:stCondLst>
                                        </p:cTn>
                                        <p:tgtEl>
                                          <p:spTgt spid="194"/>
                                        </p:tgtEl>
                                        <p:attrNameLst>
                                          <p:attrName>style.visibility</p:attrName>
                                        </p:attrNameLst>
                                      </p:cBhvr>
                                      <p:to>
                                        <p:strVal val="hidden"/>
                                      </p:to>
                                    </p:set>
                                  </p:childTnLst>
                                </p:cTn>
                              </p:par>
                            </p:childTnLst>
                          </p:cTn>
                        </p:par>
                        <p:par>
                          <p:cTn id="36" fill="hold" nodeType="afterGroup">
                            <p:stCondLst>
                              <p:cond delay="500"/>
                            </p:stCondLst>
                            <p:childTnLst>
                              <p:par>
                                <p:cTn id="37" presetID="10" presetClass="entr" presetSubtype="0" fill="hold" grpId="2" nodeType="afterEffect">
                                  <p:stCondLst>
                                    <p:cond delay="0"/>
                                  </p:stCondLst>
                                  <p:childTnLst>
                                    <p:set>
                                      <p:cBhvr>
                                        <p:cTn id="38" dur="1" fill="hold">
                                          <p:stCondLst>
                                            <p:cond delay="0"/>
                                          </p:stCondLst>
                                        </p:cTn>
                                        <p:tgtEl>
                                          <p:spTgt spid="197"/>
                                        </p:tgtEl>
                                        <p:attrNameLst>
                                          <p:attrName>style.visibility</p:attrName>
                                        </p:attrNameLst>
                                      </p:cBhvr>
                                      <p:to>
                                        <p:strVal val="visible"/>
                                      </p:to>
                                    </p:set>
                                    <p:animEffect transition="in" filter="fade">
                                      <p:cBhvr>
                                        <p:cTn id="39" dur="500"/>
                                        <p:tgtEl>
                                          <p:spTgt spid="197"/>
                                        </p:tgtEl>
                                      </p:cBhvr>
                                    </p:animEffect>
                                  </p:childTnLst>
                                </p:cTn>
                              </p:par>
                              <p:par>
                                <p:cTn id="40" presetID="10" presetClass="entr" presetSubtype="0" fill="hold" grpId="2" nodeType="withEffect">
                                  <p:stCondLst>
                                    <p:cond delay="0"/>
                                  </p:stCondLst>
                                  <p:childTnLst>
                                    <p:set>
                                      <p:cBhvr>
                                        <p:cTn id="41" dur="1" fill="hold">
                                          <p:stCondLst>
                                            <p:cond delay="0"/>
                                          </p:stCondLst>
                                        </p:cTn>
                                        <p:tgtEl>
                                          <p:spTgt spid="195"/>
                                        </p:tgtEl>
                                        <p:attrNameLst>
                                          <p:attrName>style.visibility</p:attrName>
                                        </p:attrNameLst>
                                      </p:cBhvr>
                                      <p:to>
                                        <p:strVal val="visible"/>
                                      </p:to>
                                    </p:set>
                                    <p:animEffect transition="in" filter="fade">
                                      <p:cBhvr>
                                        <p:cTn id="42" dur="500"/>
                                        <p:tgtEl>
                                          <p:spTgt spid="195"/>
                                        </p:tgtEl>
                                      </p:cBhvr>
                                    </p:animEffect>
                                  </p:childTnLst>
                                </p:cTn>
                              </p:par>
                              <p:par>
                                <p:cTn id="43" presetID="10" presetClass="entr" presetSubtype="0" fill="hold" grpId="2" nodeType="withEffect">
                                  <p:stCondLst>
                                    <p:cond delay="0"/>
                                  </p:stCondLst>
                                  <p:childTnLst>
                                    <p:set>
                                      <p:cBhvr>
                                        <p:cTn id="44" dur="1" fill="hold">
                                          <p:stCondLst>
                                            <p:cond delay="0"/>
                                          </p:stCondLst>
                                        </p:cTn>
                                        <p:tgtEl>
                                          <p:spTgt spid="196"/>
                                        </p:tgtEl>
                                        <p:attrNameLst>
                                          <p:attrName>style.visibility</p:attrName>
                                        </p:attrNameLst>
                                      </p:cBhvr>
                                      <p:to>
                                        <p:strVal val="visible"/>
                                      </p:to>
                                    </p:set>
                                    <p:animEffect transition="in" filter="fade">
                                      <p:cBhvr>
                                        <p:cTn id="45" dur="500"/>
                                        <p:tgtEl>
                                          <p:spTgt spid="196"/>
                                        </p:tgtEl>
                                      </p:cBhvr>
                                    </p:animEffect>
                                  </p:childTnLst>
                                </p:cTn>
                              </p:par>
                              <p:par>
                                <p:cTn id="46" presetID="10" presetClass="entr" presetSubtype="0" fill="hold" grpId="2" nodeType="withEffect">
                                  <p:stCondLst>
                                    <p:cond delay="0"/>
                                  </p:stCondLst>
                                  <p:childTnLst>
                                    <p:set>
                                      <p:cBhvr>
                                        <p:cTn id="47" dur="1" fill="hold">
                                          <p:stCondLst>
                                            <p:cond delay="0"/>
                                          </p:stCondLst>
                                        </p:cTn>
                                        <p:tgtEl>
                                          <p:spTgt spid="194"/>
                                        </p:tgtEl>
                                        <p:attrNameLst>
                                          <p:attrName>style.visibility</p:attrName>
                                        </p:attrNameLst>
                                      </p:cBhvr>
                                      <p:to>
                                        <p:strVal val="visible"/>
                                      </p:to>
                                    </p:set>
                                    <p:animEffect transition="in" filter="fade">
                                      <p:cBhvr>
                                        <p:cTn id="48" dur="500"/>
                                        <p:tgtEl>
                                          <p:spTgt spid="194"/>
                                        </p:tgtEl>
                                      </p:cBhvr>
                                    </p:animEffect>
                                  </p:childTnLst>
                                </p:cTn>
                              </p:par>
                            </p:childTnLst>
                          </p:cTn>
                        </p:par>
                        <p:par>
                          <p:cTn id="49" fill="hold" nodeType="afterGroup">
                            <p:stCondLst>
                              <p:cond delay="1000"/>
                            </p:stCondLst>
                            <p:childTnLst>
                              <p:par>
                                <p:cTn id="50" presetID="10" presetClass="exit" presetSubtype="0" fill="hold" grpId="3" nodeType="afterEffect">
                                  <p:stCondLst>
                                    <p:cond delay="0"/>
                                  </p:stCondLst>
                                  <p:childTnLst>
                                    <p:animEffect transition="out" filter="fade">
                                      <p:cBhvr>
                                        <p:cTn id="51" dur="500"/>
                                        <p:tgtEl>
                                          <p:spTgt spid="197"/>
                                        </p:tgtEl>
                                      </p:cBhvr>
                                    </p:animEffect>
                                    <p:set>
                                      <p:cBhvr>
                                        <p:cTn id="52" dur="1" fill="hold">
                                          <p:stCondLst>
                                            <p:cond delay="499"/>
                                          </p:stCondLst>
                                        </p:cTn>
                                        <p:tgtEl>
                                          <p:spTgt spid="197"/>
                                        </p:tgtEl>
                                        <p:attrNameLst>
                                          <p:attrName>style.visibility</p:attrName>
                                        </p:attrNameLst>
                                      </p:cBhvr>
                                      <p:to>
                                        <p:strVal val="hidden"/>
                                      </p:to>
                                    </p:set>
                                  </p:childTnLst>
                                </p:cTn>
                              </p:par>
                              <p:par>
                                <p:cTn id="53" presetID="10" presetClass="exit" presetSubtype="0" fill="hold" grpId="3" nodeType="withEffect">
                                  <p:stCondLst>
                                    <p:cond delay="0"/>
                                  </p:stCondLst>
                                  <p:childTnLst>
                                    <p:animEffect transition="out" filter="fade">
                                      <p:cBhvr>
                                        <p:cTn id="54" dur="500"/>
                                        <p:tgtEl>
                                          <p:spTgt spid="195"/>
                                        </p:tgtEl>
                                      </p:cBhvr>
                                    </p:animEffect>
                                    <p:set>
                                      <p:cBhvr>
                                        <p:cTn id="55" dur="1" fill="hold">
                                          <p:stCondLst>
                                            <p:cond delay="499"/>
                                          </p:stCondLst>
                                        </p:cTn>
                                        <p:tgtEl>
                                          <p:spTgt spid="195"/>
                                        </p:tgtEl>
                                        <p:attrNameLst>
                                          <p:attrName>style.visibility</p:attrName>
                                        </p:attrNameLst>
                                      </p:cBhvr>
                                      <p:to>
                                        <p:strVal val="hidden"/>
                                      </p:to>
                                    </p:set>
                                  </p:childTnLst>
                                </p:cTn>
                              </p:par>
                              <p:par>
                                <p:cTn id="56" presetID="10" presetClass="exit" presetSubtype="0" fill="hold" grpId="3" nodeType="withEffect">
                                  <p:stCondLst>
                                    <p:cond delay="0"/>
                                  </p:stCondLst>
                                  <p:childTnLst>
                                    <p:animEffect transition="out" filter="fade">
                                      <p:cBhvr>
                                        <p:cTn id="57" dur="500"/>
                                        <p:tgtEl>
                                          <p:spTgt spid="196"/>
                                        </p:tgtEl>
                                      </p:cBhvr>
                                    </p:animEffect>
                                    <p:set>
                                      <p:cBhvr>
                                        <p:cTn id="58" dur="1" fill="hold">
                                          <p:stCondLst>
                                            <p:cond delay="499"/>
                                          </p:stCondLst>
                                        </p:cTn>
                                        <p:tgtEl>
                                          <p:spTgt spid="196"/>
                                        </p:tgtEl>
                                        <p:attrNameLst>
                                          <p:attrName>style.visibility</p:attrName>
                                        </p:attrNameLst>
                                      </p:cBhvr>
                                      <p:to>
                                        <p:strVal val="hidden"/>
                                      </p:to>
                                    </p:set>
                                  </p:childTnLst>
                                </p:cTn>
                              </p:par>
                              <p:par>
                                <p:cTn id="59" presetID="10" presetClass="exit" presetSubtype="0" fill="hold" grpId="3" nodeType="withEffect">
                                  <p:stCondLst>
                                    <p:cond delay="0"/>
                                  </p:stCondLst>
                                  <p:childTnLst>
                                    <p:animEffect transition="out" filter="fade">
                                      <p:cBhvr>
                                        <p:cTn id="60" dur="500"/>
                                        <p:tgtEl>
                                          <p:spTgt spid="194"/>
                                        </p:tgtEl>
                                      </p:cBhvr>
                                    </p:animEffect>
                                    <p:set>
                                      <p:cBhvr>
                                        <p:cTn id="61" dur="1" fill="hold">
                                          <p:stCondLst>
                                            <p:cond delay="499"/>
                                          </p:stCondLst>
                                        </p:cTn>
                                        <p:tgtEl>
                                          <p:spTgt spid="194"/>
                                        </p:tgtEl>
                                        <p:attrNameLst>
                                          <p:attrName>style.visibility</p:attrName>
                                        </p:attrNameLst>
                                      </p:cBhvr>
                                      <p:to>
                                        <p:strVal val="hidden"/>
                                      </p:to>
                                    </p:set>
                                  </p:childTnLst>
                                </p:cTn>
                              </p:par>
                            </p:childTnLst>
                          </p:cTn>
                        </p:par>
                        <p:par>
                          <p:cTn id="62" fill="hold" nodeType="afterGroup">
                            <p:stCondLst>
                              <p:cond delay="1500"/>
                            </p:stCondLst>
                            <p:childTnLst>
                              <p:par>
                                <p:cTn id="63" presetID="10" presetClass="entr" presetSubtype="0" fill="hold" grpId="4" nodeType="afterEffect">
                                  <p:stCondLst>
                                    <p:cond delay="0"/>
                                  </p:stCondLst>
                                  <p:childTnLst>
                                    <p:set>
                                      <p:cBhvr>
                                        <p:cTn id="64" dur="1" fill="hold">
                                          <p:stCondLst>
                                            <p:cond delay="0"/>
                                          </p:stCondLst>
                                        </p:cTn>
                                        <p:tgtEl>
                                          <p:spTgt spid="197"/>
                                        </p:tgtEl>
                                        <p:attrNameLst>
                                          <p:attrName>style.visibility</p:attrName>
                                        </p:attrNameLst>
                                      </p:cBhvr>
                                      <p:to>
                                        <p:strVal val="visible"/>
                                      </p:to>
                                    </p:set>
                                    <p:animEffect transition="in" filter="fade">
                                      <p:cBhvr>
                                        <p:cTn id="65" dur="500"/>
                                        <p:tgtEl>
                                          <p:spTgt spid="197"/>
                                        </p:tgtEl>
                                      </p:cBhvr>
                                    </p:animEffect>
                                  </p:childTnLst>
                                </p:cTn>
                              </p:par>
                              <p:par>
                                <p:cTn id="66" presetID="10" presetClass="entr" presetSubtype="0" fill="hold" grpId="4" nodeType="withEffect">
                                  <p:stCondLst>
                                    <p:cond delay="0"/>
                                  </p:stCondLst>
                                  <p:childTnLst>
                                    <p:set>
                                      <p:cBhvr>
                                        <p:cTn id="67" dur="1" fill="hold">
                                          <p:stCondLst>
                                            <p:cond delay="0"/>
                                          </p:stCondLst>
                                        </p:cTn>
                                        <p:tgtEl>
                                          <p:spTgt spid="195"/>
                                        </p:tgtEl>
                                        <p:attrNameLst>
                                          <p:attrName>style.visibility</p:attrName>
                                        </p:attrNameLst>
                                      </p:cBhvr>
                                      <p:to>
                                        <p:strVal val="visible"/>
                                      </p:to>
                                    </p:set>
                                    <p:animEffect transition="in" filter="fade">
                                      <p:cBhvr>
                                        <p:cTn id="68" dur="500"/>
                                        <p:tgtEl>
                                          <p:spTgt spid="195"/>
                                        </p:tgtEl>
                                      </p:cBhvr>
                                    </p:animEffect>
                                  </p:childTnLst>
                                </p:cTn>
                              </p:par>
                              <p:par>
                                <p:cTn id="69" presetID="10" presetClass="entr" presetSubtype="0" fill="hold" grpId="4" nodeType="withEffect">
                                  <p:stCondLst>
                                    <p:cond delay="0"/>
                                  </p:stCondLst>
                                  <p:childTnLst>
                                    <p:set>
                                      <p:cBhvr>
                                        <p:cTn id="70" dur="1" fill="hold">
                                          <p:stCondLst>
                                            <p:cond delay="0"/>
                                          </p:stCondLst>
                                        </p:cTn>
                                        <p:tgtEl>
                                          <p:spTgt spid="196"/>
                                        </p:tgtEl>
                                        <p:attrNameLst>
                                          <p:attrName>style.visibility</p:attrName>
                                        </p:attrNameLst>
                                      </p:cBhvr>
                                      <p:to>
                                        <p:strVal val="visible"/>
                                      </p:to>
                                    </p:set>
                                    <p:animEffect transition="in" filter="fade">
                                      <p:cBhvr>
                                        <p:cTn id="71" dur="500"/>
                                        <p:tgtEl>
                                          <p:spTgt spid="196"/>
                                        </p:tgtEl>
                                      </p:cBhvr>
                                    </p:animEffect>
                                  </p:childTnLst>
                                </p:cTn>
                              </p:par>
                              <p:par>
                                <p:cTn id="72" presetID="10" presetClass="entr" presetSubtype="0" fill="hold" grpId="4" nodeType="withEffect">
                                  <p:stCondLst>
                                    <p:cond delay="0"/>
                                  </p:stCondLst>
                                  <p:childTnLst>
                                    <p:set>
                                      <p:cBhvr>
                                        <p:cTn id="73" dur="1" fill="hold">
                                          <p:stCondLst>
                                            <p:cond delay="0"/>
                                          </p:stCondLst>
                                        </p:cTn>
                                        <p:tgtEl>
                                          <p:spTgt spid="194"/>
                                        </p:tgtEl>
                                        <p:attrNameLst>
                                          <p:attrName>style.visibility</p:attrName>
                                        </p:attrNameLst>
                                      </p:cBhvr>
                                      <p:to>
                                        <p:strVal val="visible"/>
                                      </p:to>
                                    </p:set>
                                    <p:animEffect transition="in" filter="fade">
                                      <p:cBhvr>
                                        <p:cTn id="74" dur="500"/>
                                        <p:tgtEl>
                                          <p:spTgt spid="194"/>
                                        </p:tgtEl>
                                      </p:cBhvr>
                                    </p:animEffect>
                                  </p:childTnLst>
                                </p:cTn>
                              </p:par>
                            </p:childTnLst>
                          </p:cTn>
                        </p:par>
                        <p:par>
                          <p:cTn id="75" fill="hold" nodeType="afterGroup">
                            <p:stCondLst>
                              <p:cond delay="2000"/>
                            </p:stCondLst>
                            <p:childTnLst>
                              <p:par>
                                <p:cTn id="76" presetID="10" presetClass="entr" presetSubtype="0" fill="hold" nodeType="afterEffect">
                                  <p:stCondLst>
                                    <p:cond delay="0"/>
                                  </p:stCondLst>
                                  <p:childTnLst>
                                    <p:set>
                                      <p:cBhvr>
                                        <p:cTn id="77" dur="1" fill="hold">
                                          <p:stCondLst>
                                            <p:cond delay="0"/>
                                          </p:stCondLst>
                                        </p:cTn>
                                        <p:tgtEl>
                                          <p:spTgt spid="187"/>
                                        </p:tgtEl>
                                        <p:attrNameLst>
                                          <p:attrName>style.visibility</p:attrName>
                                        </p:attrNameLst>
                                      </p:cBhvr>
                                      <p:to>
                                        <p:strVal val="visible"/>
                                      </p:to>
                                    </p:set>
                                    <p:animEffect transition="in" filter="fade">
                                      <p:cBhvr>
                                        <p:cTn id="78" dur="500"/>
                                        <p:tgtEl>
                                          <p:spTgt spid="1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8" grpId="0"/>
      <p:bldP spid="194" grpId="0" animBg="1"/>
      <p:bldP spid="194" grpId="1" animBg="1"/>
      <p:bldP spid="194" grpId="2" animBg="1"/>
      <p:bldP spid="194" grpId="3" animBg="1"/>
      <p:bldP spid="194" grpId="4" animBg="1"/>
      <p:bldP spid="195" grpId="0" animBg="1"/>
      <p:bldP spid="195" grpId="1" animBg="1"/>
      <p:bldP spid="195" grpId="2" animBg="1"/>
      <p:bldP spid="195" grpId="3" animBg="1"/>
      <p:bldP spid="195" grpId="4" animBg="1"/>
      <p:bldP spid="196" grpId="0" animBg="1"/>
      <p:bldP spid="196" grpId="1" animBg="1"/>
      <p:bldP spid="196" grpId="2" animBg="1"/>
      <p:bldP spid="196" grpId="3" animBg="1"/>
      <p:bldP spid="196" grpId="4" animBg="1"/>
      <p:bldP spid="197" grpId="0" animBg="1"/>
      <p:bldP spid="197" grpId="1" animBg="1"/>
      <p:bldP spid="197" grpId="2" animBg="1"/>
      <p:bldP spid="197" grpId="3" animBg="1"/>
      <p:bldP spid="197" grpId="4"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 name="Rectangle 183"/>
          <p:cNvSpPr/>
          <p:nvPr/>
        </p:nvSpPr>
        <p:spPr>
          <a:xfrm>
            <a:off x="2655888" y="6146800"/>
            <a:ext cx="4757737" cy="32702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grpSp>
        <p:nvGrpSpPr>
          <p:cNvPr id="277506" name="Group 6"/>
          <p:cNvGrpSpPr>
            <a:grpSpLocks/>
          </p:cNvGrpSpPr>
          <p:nvPr/>
        </p:nvGrpSpPr>
        <p:grpSpPr bwMode="auto">
          <a:xfrm>
            <a:off x="2135188" y="1182688"/>
            <a:ext cx="969962" cy="1601787"/>
            <a:chOff x="3079798" y="1981201"/>
            <a:chExt cx="1631998" cy="2694885"/>
          </a:xfrm>
        </p:grpSpPr>
        <p:cxnSp>
          <p:nvCxnSpPr>
            <p:cNvPr id="8" name="Straight Connector 7"/>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H="1">
              <a:off x="4201630" y="2878606"/>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420163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4201630" y="3773339"/>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370748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6200000">
              <a:off x="3393644" y="3026816"/>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07" name="Group 15"/>
          <p:cNvGrpSpPr>
            <a:grpSpLocks/>
          </p:cNvGrpSpPr>
          <p:nvPr/>
        </p:nvGrpSpPr>
        <p:grpSpPr bwMode="auto">
          <a:xfrm>
            <a:off x="3429000" y="1173163"/>
            <a:ext cx="971550" cy="1601787"/>
            <a:chOff x="3079798" y="1981201"/>
            <a:chExt cx="1631998" cy="2694885"/>
          </a:xfrm>
        </p:grpSpPr>
        <p:cxnSp>
          <p:nvCxnSpPr>
            <p:cNvPr id="17" name="Straight Connector 16"/>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4202464" y="2878606"/>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420246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a:off x="4202464" y="3773339"/>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395446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3706465"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16200000">
              <a:off x="3393132" y="3027328"/>
              <a:ext cx="0" cy="6266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08" name="Group 24"/>
          <p:cNvGrpSpPr>
            <a:grpSpLocks/>
          </p:cNvGrpSpPr>
          <p:nvPr/>
        </p:nvGrpSpPr>
        <p:grpSpPr bwMode="auto">
          <a:xfrm>
            <a:off x="4724400" y="1182688"/>
            <a:ext cx="969963" cy="1601787"/>
            <a:chOff x="3079798" y="1981201"/>
            <a:chExt cx="1631998" cy="2694885"/>
          </a:xfrm>
        </p:grpSpPr>
        <p:cxnSp>
          <p:nvCxnSpPr>
            <p:cNvPr id="26" name="Straight Connector 25"/>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H="1">
              <a:off x="4201629" y="2878606"/>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420162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H="1">
              <a:off x="4201629" y="3773339"/>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370749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16200000">
              <a:off x="3393645" y="3026815"/>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09" name="Group 33"/>
          <p:cNvGrpSpPr>
            <a:grpSpLocks/>
          </p:cNvGrpSpPr>
          <p:nvPr/>
        </p:nvGrpSpPr>
        <p:grpSpPr bwMode="auto">
          <a:xfrm>
            <a:off x="6018213" y="1173163"/>
            <a:ext cx="969962" cy="1601787"/>
            <a:chOff x="3079798" y="1981201"/>
            <a:chExt cx="1631998" cy="2694885"/>
          </a:xfrm>
        </p:grpSpPr>
        <p:cxnSp>
          <p:nvCxnSpPr>
            <p:cNvPr id="35" name="Straight Connector 34"/>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H="1">
              <a:off x="4201630" y="2878606"/>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420163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H="1">
              <a:off x="4201630" y="3773339"/>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370748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16200000">
              <a:off x="3393644" y="3026816"/>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10" name="Group 42"/>
          <p:cNvGrpSpPr>
            <a:grpSpLocks/>
          </p:cNvGrpSpPr>
          <p:nvPr/>
        </p:nvGrpSpPr>
        <p:grpSpPr bwMode="auto">
          <a:xfrm>
            <a:off x="2135188" y="2301875"/>
            <a:ext cx="969962" cy="1601788"/>
            <a:chOff x="3079798" y="1981201"/>
            <a:chExt cx="1631998" cy="2694885"/>
          </a:xfrm>
        </p:grpSpPr>
        <p:cxnSp>
          <p:nvCxnSpPr>
            <p:cNvPr id="44" name="Straight Connector 43"/>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H="1">
              <a:off x="4201630" y="2878605"/>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4201630"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H="1">
              <a:off x="4201630" y="3773340"/>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395322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3707489"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16200000">
              <a:off x="3393644" y="3026817"/>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11" name="Group 51"/>
          <p:cNvGrpSpPr>
            <a:grpSpLocks/>
          </p:cNvGrpSpPr>
          <p:nvPr/>
        </p:nvGrpSpPr>
        <p:grpSpPr bwMode="auto">
          <a:xfrm>
            <a:off x="3429000" y="2292350"/>
            <a:ext cx="971550" cy="1601788"/>
            <a:chOff x="3079798" y="1981201"/>
            <a:chExt cx="1631998" cy="2694885"/>
          </a:xfrm>
        </p:grpSpPr>
        <p:cxnSp>
          <p:nvCxnSpPr>
            <p:cNvPr id="53" name="Straight Connector 52"/>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flipH="1">
              <a:off x="4202464" y="2878605"/>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420246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flipH="1">
              <a:off x="4202464" y="3773340"/>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395446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3706465"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16200000">
              <a:off x="3393132" y="3027329"/>
              <a:ext cx="0" cy="6266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12" name="Group 60"/>
          <p:cNvGrpSpPr>
            <a:grpSpLocks/>
          </p:cNvGrpSpPr>
          <p:nvPr/>
        </p:nvGrpSpPr>
        <p:grpSpPr bwMode="auto">
          <a:xfrm>
            <a:off x="4724400" y="2301875"/>
            <a:ext cx="969963" cy="1601788"/>
            <a:chOff x="3079798" y="1981201"/>
            <a:chExt cx="1631998" cy="2694885"/>
          </a:xfrm>
        </p:grpSpPr>
        <p:cxnSp>
          <p:nvCxnSpPr>
            <p:cNvPr id="62" name="Straight Connector 61"/>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flipH="1">
              <a:off x="4201629" y="2878605"/>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4201629"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H="1">
              <a:off x="4201629" y="3773340"/>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395322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3707490"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a:off x="3393645" y="3026816"/>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13" name="Group 69"/>
          <p:cNvGrpSpPr>
            <a:grpSpLocks/>
          </p:cNvGrpSpPr>
          <p:nvPr/>
        </p:nvGrpSpPr>
        <p:grpSpPr bwMode="auto">
          <a:xfrm>
            <a:off x="6018213" y="2292350"/>
            <a:ext cx="969962" cy="1601788"/>
            <a:chOff x="3079798" y="1981201"/>
            <a:chExt cx="1631998" cy="2694885"/>
          </a:xfrm>
        </p:grpSpPr>
        <p:cxnSp>
          <p:nvCxnSpPr>
            <p:cNvPr id="71" name="Straight Connector 70"/>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flipH="1">
              <a:off x="4201630" y="2878605"/>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4201630"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flipH="1">
              <a:off x="4201630" y="3773340"/>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395322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a:off x="3707489"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16200000">
              <a:off x="3393644" y="3026817"/>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14" name="Group 78"/>
          <p:cNvGrpSpPr>
            <a:grpSpLocks/>
          </p:cNvGrpSpPr>
          <p:nvPr/>
        </p:nvGrpSpPr>
        <p:grpSpPr bwMode="auto">
          <a:xfrm>
            <a:off x="2135188" y="3414713"/>
            <a:ext cx="969962" cy="1601787"/>
            <a:chOff x="3079798" y="1981201"/>
            <a:chExt cx="1631998" cy="2694885"/>
          </a:xfrm>
        </p:grpSpPr>
        <p:cxnSp>
          <p:nvCxnSpPr>
            <p:cNvPr id="80" name="Straight Connector 79"/>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flipH="1">
              <a:off x="4201630" y="2878606"/>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420163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flipH="1">
              <a:off x="4201630" y="3773339"/>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370748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rot="16200000">
              <a:off x="3393644" y="3026816"/>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15" name="Group 87"/>
          <p:cNvGrpSpPr>
            <a:grpSpLocks/>
          </p:cNvGrpSpPr>
          <p:nvPr/>
        </p:nvGrpSpPr>
        <p:grpSpPr bwMode="auto">
          <a:xfrm>
            <a:off x="3429000" y="3403600"/>
            <a:ext cx="971550" cy="1601788"/>
            <a:chOff x="3079798" y="1981201"/>
            <a:chExt cx="1631998" cy="2694885"/>
          </a:xfrm>
        </p:grpSpPr>
        <p:cxnSp>
          <p:nvCxnSpPr>
            <p:cNvPr id="89" name="Straight Connector 88"/>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flipH="1">
              <a:off x="4202464" y="2878605"/>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420246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flipH="1">
              <a:off x="4202464" y="3773340"/>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a:off x="395446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a:off x="3706465"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rot="16200000">
              <a:off x="3393132" y="3027329"/>
              <a:ext cx="0" cy="6266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16" name="Group 96"/>
          <p:cNvGrpSpPr>
            <a:grpSpLocks/>
          </p:cNvGrpSpPr>
          <p:nvPr/>
        </p:nvGrpSpPr>
        <p:grpSpPr bwMode="auto">
          <a:xfrm>
            <a:off x="4724400" y="3414713"/>
            <a:ext cx="969963" cy="1601787"/>
            <a:chOff x="3079798" y="1981201"/>
            <a:chExt cx="1631998" cy="2694885"/>
          </a:xfrm>
        </p:grpSpPr>
        <p:cxnSp>
          <p:nvCxnSpPr>
            <p:cNvPr id="98" name="Straight Connector 97"/>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flipH="1">
              <a:off x="4201629" y="2878606"/>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a:off x="420162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flipH="1">
              <a:off x="4201629" y="3773339"/>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a:off x="370749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rot="16200000">
              <a:off x="3393645" y="3026815"/>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17" name="Group 105"/>
          <p:cNvGrpSpPr>
            <a:grpSpLocks/>
          </p:cNvGrpSpPr>
          <p:nvPr/>
        </p:nvGrpSpPr>
        <p:grpSpPr bwMode="auto">
          <a:xfrm>
            <a:off x="6018213" y="3403600"/>
            <a:ext cx="969962" cy="1601788"/>
            <a:chOff x="3079798" y="1981201"/>
            <a:chExt cx="1631998" cy="2694885"/>
          </a:xfrm>
        </p:grpSpPr>
        <p:cxnSp>
          <p:nvCxnSpPr>
            <p:cNvPr id="107" name="Straight Connector 106"/>
            <p:cNvCxnSpPr/>
            <p:nvPr/>
          </p:nvCxnSpPr>
          <p:spPr>
            <a:xfrm>
              <a:off x="4711796" y="1981201"/>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flipH="1">
              <a:off x="4201630" y="2878605"/>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a:off x="4201630"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a:xfrm flipH="1">
              <a:off x="4201630" y="3773340"/>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a:xfrm>
              <a:off x="4711796" y="3778682"/>
              <a:ext cx="0" cy="8974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a:xfrm>
              <a:off x="3953224"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a:off x="3707489" y="2878605"/>
              <a:ext cx="0" cy="8947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p:cNvCxnSpPr/>
            <p:nvPr/>
          </p:nvCxnSpPr>
          <p:spPr>
            <a:xfrm rot="16200000">
              <a:off x="3393644" y="3026817"/>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18" name="Group 114"/>
          <p:cNvGrpSpPr>
            <a:grpSpLocks/>
          </p:cNvGrpSpPr>
          <p:nvPr/>
        </p:nvGrpSpPr>
        <p:grpSpPr bwMode="auto">
          <a:xfrm>
            <a:off x="2135188" y="4535488"/>
            <a:ext cx="969962" cy="1601787"/>
            <a:chOff x="3079798" y="1981201"/>
            <a:chExt cx="1631998" cy="2694885"/>
          </a:xfrm>
        </p:grpSpPr>
        <p:cxnSp>
          <p:nvCxnSpPr>
            <p:cNvPr id="116" name="Straight Connector 115"/>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flipH="1">
              <a:off x="4201630" y="2878606"/>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420163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flipH="1">
              <a:off x="4201630" y="3773339"/>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a:xfrm>
              <a:off x="370748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rot="16200000">
              <a:off x="3393644" y="3026816"/>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19" name="Group 123"/>
          <p:cNvGrpSpPr>
            <a:grpSpLocks/>
          </p:cNvGrpSpPr>
          <p:nvPr/>
        </p:nvGrpSpPr>
        <p:grpSpPr bwMode="auto">
          <a:xfrm>
            <a:off x="3429000" y="4525963"/>
            <a:ext cx="971550" cy="1601787"/>
            <a:chOff x="3079798" y="1981201"/>
            <a:chExt cx="1631998" cy="2694885"/>
          </a:xfrm>
        </p:grpSpPr>
        <p:cxnSp>
          <p:nvCxnSpPr>
            <p:cNvPr id="125" name="Straight Connector 124"/>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p:nvPr/>
          </p:nvCxnSpPr>
          <p:spPr>
            <a:xfrm flipH="1">
              <a:off x="4202464" y="2878606"/>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a:xfrm>
              <a:off x="420246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a:xfrm flipH="1">
              <a:off x="4202464" y="3773339"/>
              <a:ext cx="5093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a:xfrm>
              <a:off x="395446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p:cNvCxnSpPr/>
            <p:nvPr/>
          </p:nvCxnSpPr>
          <p:spPr>
            <a:xfrm>
              <a:off x="3706465"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a:xfrm rot="16200000">
              <a:off x="3393132" y="3027328"/>
              <a:ext cx="0" cy="6266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20" name="Group 132"/>
          <p:cNvGrpSpPr>
            <a:grpSpLocks/>
          </p:cNvGrpSpPr>
          <p:nvPr/>
        </p:nvGrpSpPr>
        <p:grpSpPr bwMode="auto">
          <a:xfrm>
            <a:off x="4724400" y="4535488"/>
            <a:ext cx="969963" cy="1601787"/>
            <a:chOff x="3079798" y="1981201"/>
            <a:chExt cx="1631998" cy="2694885"/>
          </a:xfrm>
        </p:grpSpPr>
        <p:cxnSp>
          <p:nvCxnSpPr>
            <p:cNvPr id="134" name="Straight Connector 133"/>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flipH="1">
              <a:off x="4201629" y="2878606"/>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420162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flipH="1">
              <a:off x="4201629" y="3773339"/>
              <a:ext cx="5101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a:xfrm>
              <a:off x="370749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a:xfrm rot="16200000">
              <a:off x="3393645" y="3026815"/>
              <a:ext cx="0" cy="6276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7521" name="Group 141"/>
          <p:cNvGrpSpPr>
            <a:grpSpLocks/>
          </p:cNvGrpSpPr>
          <p:nvPr/>
        </p:nvGrpSpPr>
        <p:grpSpPr bwMode="auto">
          <a:xfrm>
            <a:off x="6018213" y="4525963"/>
            <a:ext cx="969962" cy="1601787"/>
            <a:chOff x="3079798" y="1981201"/>
            <a:chExt cx="1631998" cy="2694885"/>
          </a:xfrm>
        </p:grpSpPr>
        <p:cxnSp>
          <p:nvCxnSpPr>
            <p:cNvPr id="143" name="Straight Connector 142"/>
            <p:cNvCxnSpPr/>
            <p:nvPr/>
          </p:nvCxnSpPr>
          <p:spPr>
            <a:xfrm>
              <a:off x="4711796" y="198120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a:xfrm flipH="1">
              <a:off x="4201630" y="2878606"/>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a:off x="4201630"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a:xfrm flipH="1">
              <a:off x="4201630" y="3773339"/>
              <a:ext cx="51016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p:cNvCxnSpPr/>
            <p:nvPr/>
          </p:nvCxnSpPr>
          <p:spPr>
            <a:xfrm>
              <a:off x="4711796" y="3778681"/>
              <a:ext cx="0" cy="89740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p:cNvCxnSpPr/>
            <p:nvPr/>
          </p:nvCxnSpPr>
          <p:spPr>
            <a:xfrm>
              <a:off x="3953224"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p:nvPr/>
          </p:nvCxnSpPr>
          <p:spPr>
            <a:xfrm>
              <a:off x="3707489" y="2878606"/>
              <a:ext cx="0" cy="8947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p:cNvCxnSpPr/>
            <p:nvPr/>
          </p:nvCxnSpPr>
          <p:spPr>
            <a:xfrm rot="16200000">
              <a:off x="3393644" y="3026816"/>
              <a:ext cx="0" cy="6276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06" name="Straight Arrow Connector 205"/>
          <p:cNvCxnSpPr/>
          <p:nvPr/>
        </p:nvCxnSpPr>
        <p:spPr>
          <a:xfrm>
            <a:off x="6973888" y="1165225"/>
            <a:ext cx="4762" cy="5029200"/>
          </a:xfrm>
          <a:prstGeom prst="straightConnector1">
            <a:avLst/>
          </a:prstGeom>
          <a:ln w="76200">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07" name="Straight Arrow Connector 206"/>
          <p:cNvCxnSpPr/>
          <p:nvPr/>
        </p:nvCxnSpPr>
        <p:spPr>
          <a:xfrm>
            <a:off x="4384675" y="1165225"/>
            <a:ext cx="4763" cy="1644650"/>
          </a:xfrm>
          <a:prstGeom prst="straightConnector1">
            <a:avLst/>
          </a:prstGeom>
          <a:ln w="76200">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208" name="Straight Arrow Connector 207"/>
          <p:cNvCxnSpPr/>
          <p:nvPr/>
        </p:nvCxnSpPr>
        <p:spPr>
          <a:xfrm>
            <a:off x="3094038" y="1152525"/>
            <a:ext cx="4762" cy="1646238"/>
          </a:xfrm>
          <a:prstGeom prst="straightConnector1">
            <a:avLst/>
          </a:prstGeom>
          <a:ln w="76200">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209" name="Straight Arrow Connector 208"/>
          <p:cNvCxnSpPr>
            <a:endCxn id="158" idx="0"/>
          </p:cNvCxnSpPr>
          <p:nvPr/>
        </p:nvCxnSpPr>
        <p:spPr>
          <a:xfrm>
            <a:off x="5694363" y="1173163"/>
            <a:ext cx="3175" cy="1600200"/>
          </a:xfrm>
          <a:prstGeom prst="straightConnector1">
            <a:avLst/>
          </a:prstGeom>
          <a:ln w="76200">
            <a:solidFill>
              <a:schemeClr val="accent2"/>
            </a:solidFill>
            <a:tailEnd type="arrow"/>
          </a:ln>
        </p:spPr>
        <p:style>
          <a:lnRef idx="1">
            <a:schemeClr val="accent1"/>
          </a:lnRef>
          <a:fillRef idx="0">
            <a:schemeClr val="accent1"/>
          </a:fillRef>
          <a:effectRef idx="0">
            <a:schemeClr val="accent1"/>
          </a:effectRef>
          <a:fontRef idx="minor">
            <a:schemeClr val="tx1"/>
          </a:fontRef>
        </p:style>
      </p:cxnSp>
      <p:sp>
        <p:nvSpPr>
          <p:cNvPr id="210" name="TextBox 209"/>
          <p:cNvSpPr txBox="1"/>
          <p:nvPr/>
        </p:nvSpPr>
        <p:spPr>
          <a:xfrm>
            <a:off x="254000" y="2657475"/>
            <a:ext cx="1835150" cy="460375"/>
          </a:xfrm>
          <a:prstGeom prst="rect">
            <a:avLst/>
          </a:prstGeom>
          <a:noFill/>
        </p:spPr>
        <p:txBody>
          <a:bodyPr>
            <a:spAutoFit/>
          </a:bodyPr>
          <a:lstStyle/>
          <a:p>
            <a:pPr algn="ctr">
              <a:defRPr/>
            </a:pPr>
            <a:r>
              <a:rPr lang="en-US" sz="2400" dirty="0" err="1">
                <a:solidFill>
                  <a:srgbClr val="0000FF"/>
                </a:solidFill>
                <a:latin typeface="Calibri"/>
                <a:ea typeface="ＭＳ Ｐゴシック" charset="0"/>
                <a:cs typeface="ＭＳ Ｐゴシック" charset="0"/>
              </a:rPr>
              <a:t>V</a:t>
            </a:r>
            <a:r>
              <a:rPr lang="en-US" sz="2400" baseline="-25000" dirty="0" err="1">
                <a:solidFill>
                  <a:srgbClr val="0000FF"/>
                </a:solidFill>
                <a:latin typeface="Calibri"/>
                <a:ea typeface="ＭＳ Ｐゴシック" charset="0"/>
                <a:cs typeface="ＭＳ Ｐゴシック" charset="0"/>
              </a:rPr>
              <a:t>read</a:t>
            </a:r>
            <a:r>
              <a:rPr lang="en-US" sz="2400" dirty="0">
                <a:solidFill>
                  <a:srgbClr val="0000FF"/>
                </a:solidFill>
                <a:latin typeface="Calibri"/>
                <a:ea typeface="ＭＳ Ｐゴシック" charset="0"/>
                <a:cs typeface="ＭＳ Ｐゴシック" charset="0"/>
              </a:rPr>
              <a:t> = 2.5 V</a:t>
            </a:r>
          </a:p>
        </p:txBody>
      </p:sp>
      <p:sp>
        <p:nvSpPr>
          <p:cNvPr id="211" name="TextBox 210"/>
          <p:cNvSpPr txBox="1"/>
          <p:nvPr/>
        </p:nvSpPr>
        <p:spPr>
          <a:xfrm>
            <a:off x="254000" y="1530350"/>
            <a:ext cx="1835150" cy="460375"/>
          </a:xfrm>
          <a:prstGeom prst="rect">
            <a:avLst/>
          </a:prstGeom>
          <a:noFill/>
        </p:spPr>
        <p:txBody>
          <a:bodyPr>
            <a:spAutoFit/>
          </a:bodyPr>
          <a:lstStyle/>
          <a:p>
            <a:pPr algn="ctr">
              <a:defRPr/>
            </a:pPr>
            <a:r>
              <a:rPr lang="en-US" sz="2400" dirty="0" err="1">
                <a:solidFill>
                  <a:srgbClr val="00B050">
                    <a:lumMod val="75000"/>
                  </a:srgbClr>
                </a:solidFill>
                <a:latin typeface="Calibri"/>
                <a:ea typeface="ＭＳ Ｐゴシック" charset="0"/>
                <a:cs typeface="ＭＳ Ｐゴシック" charset="0"/>
              </a:rPr>
              <a:t>V</a:t>
            </a:r>
            <a:r>
              <a:rPr lang="en-US" sz="2400" baseline="-25000" dirty="0" err="1">
                <a:solidFill>
                  <a:srgbClr val="00B050">
                    <a:lumMod val="75000"/>
                  </a:srgbClr>
                </a:solidFill>
                <a:latin typeface="Calibri"/>
                <a:ea typeface="ＭＳ Ｐゴシック" charset="0"/>
                <a:cs typeface="ＭＳ Ｐゴシック" charset="0"/>
              </a:rPr>
              <a:t>pass</a:t>
            </a:r>
            <a:r>
              <a:rPr lang="en-US" sz="2400" dirty="0">
                <a:solidFill>
                  <a:srgbClr val="00B050">
                    <a:lumMod val="75000"/>
                  </a:srgbClr>
                </a:solidFill>
                <a:latin typeface="Calibri"/>
                <a:ea typeface="ＭＳ Ｐゴシック" charset="0"/>
                <a:cs typeface="ＭＳ Ｐゴシック" charset="0"/>
              </a:rPr>
              <a:t> = 5.0 V</a:t>
            </a:r>
          </a:p>
        </p:txBody>
      </p:sp>
      <p:sp>
        <p:nvSpPr>
          <p:cNvPr id="212" name="TextBox 211"/>
          <p:cNvSpPr txBox="1"/>
          <p:nvPr/>
        </p:nvSpPr>
        <p:spPr>
          <a:xfrm>
            <a:off x="254000" y="3751263"/>
            <a:ext cx="1835150" cy="461962"/>
          </a:xfrm>
          <a:prstGeom prst="rect">
            <a:avLst/>
          </a:prstGeom>
          <a:noFill/>
        </p:spPr>
        <p:txBody>
          <a:bodyPr>
            <a:spAutoFit/>
          </a:bodyPr>
          <a:lstStyle/>
          <a:p>
            <a:pPr algn="ctr">
              <a:defRPr/>
            </a:pPr>
            <a:r>
              <a:rPr lang="en-US" sz="2400" dirty="0" err="1">
                <a:solidFill>
                  <a:srgbClr val="00B050">
                    <a:lumMod val="75000"/>
                  </a:srgbClr>
                </a:solidFill>
                <a:latin typeface="Calibri"/>
                <a:ea typeface="ＭＳ Ｐゴシック" charset="0"/>
                <a:cs typeface="ＭＳ Ｐゴシック" charset="0"/>
              </a:rPr>
              <a:t>V</a:t>
            </a:r>
            <a:r>
              <a:rPr lang="en-US" sz="2400" baseline="-25000" dirty="0" err="1">
                <a:solidFill>
                  <a:srgbClr val="00B050">
                    <a:lumMod val="75000"/>
                  </a:srgbClr>
                </a:solidFill>
                <a:latin typeface="Calibri"/>
                <a:ea typeface="ＭＳ Ｐゴシック" charset="0"/>
                <a:cs typeface="ＭＳ Ｐゴシック" charset="0"/>
              </a:rPr>
              <a:t>pass</a:t>
            </a:r>
            <a:r>
              <a:rPr lang="en-US" sz="2400" dirty="0">
                <a:solidFill>
                  <a:srgbClr val="00B050">
                    <a:lumMod val="75000"/>
                  </a:srgbClr>
                </a:solidFill>
                <a:latin typeface="Calibri"/>
                <a:ea typeface="ＭＳ Ｐゴシック" charset="0"/>
                <a:cs typeface="ＭＳ Ｐゴシック" charset="0"/>
              </a:rPr>
              <a:t> = 5.0 V</a:t>
            </a:r>
          </a:p>
        </p:txBody>
      </p:sp>
      <p:sp>
        <p:nvSpPr>
          <p:cNvPr id="213" name="TextBox 212"/>
          <p:cNvSpPr txBox="1"/>
          <p:nvPr/>
        </p:nvSpPr>
        <p:spPr>
          <a:xfrm>
            <a:off x="254000" y="4862513"/>
            <a:ext cx="1835150" cy="460375"/>
          </a:xfrm>
          <a:prstGeom prst="rect">
            <a:avLst/>
          </a:prstGeom>
          <a:noFill/>
        </p:spPr>
        <p:txBody>
          <a:bodyPr>
            <a:spAutoFit/>
          </a:bodyPr>
          <a:lstStyle/>
          <a:p>
            <a:pPr algn="ctr">
              <a:defRPr/>
            </a:pPr>
            <a:r>
              <a:rPr lang="en-US" sz="2400" dirty="0" err="1">
                <a:solidFill>
                  <a:srgbClr val="00B050">
                    <a:lumMod val="75000"/>
                  </a:srgbClr>
                </a:solidFill>
                <a:latin typeface="Calibri"/>
                <a:ea typeface="ＭＳ Ｐゴシック" charset="0"/>
                <a:cs typeface="ＭＳ Ｐゴシック" charset="0"/>
              </a:rPr>
              <a:t>V</a:t>
            </a:r>
            <a:r>
              <a:rPr lang="en-US" sz="2400" baseline="-25000" dirty="0" err="1">
                <a:solidFill>
                  <a:srgbClr val="00B050">
                    <a:lumMod val="75000"/>
                  </a:srgbClr>
                </a:solidFill>
                <a:latin typeface="Calibri"/>
                <a:ea typeface="ＭＳ Ｐゴシック" charset="0"/>
                <a:cs typeface="ＭＳ Ｐゴシック" charset="0"/>
              </a:rPr>
              <a:t>pass</a:t>
            </a:r>
            <a:r>
              <a:rPr lang="en-US" sz="2400" dirty="0">
                <a:solidFill>
                  <a:srgbClr val="00B050">
                    <a:lumMod val="75000"/>
                  </a:srgbClr>
                </a:solidFill>
                <a:latin typeface="Calibri"/>
                <a:ea typeface="ＭＳ Ｐゴシック" charset="0"/>
                <a:cs typeface="ＭＳ Ｐゴシック" charset="0"/>
              </a:rPr>
              <a:t> = 5.0 V</a:t>
            </a:r>
          </a:p>
        </p:txBody>
      </p:sp>
      <p:sp>
        <p:nvSpPr>
          <p:cNvPr id="214" name="TextBox 213"/>
          <p:cNvSpPr txBox="1"/>
          <p:nvPr/>
        </p:nvSpPr>
        <p:spPr>
          <a:xfrm>
            <a:off x="5272088" y="6016625"/>
            <a:ext cx="844550" cy="584200"/>
          </a:xfrm>
          <a:prstGeom prst="rect">
            <a:avLst/>
          </a:prstGeom>
          <a:noFill/>
        </p:spPr>
        <p:txBody>
          <a:bodyPr>
            <a:spAutoFit/>
          </a:bodyPr>
          <a:lstStyle/>
          <a:p>
            <a:pPr algn="ctr">
              <a:defRPr/>
            </a:pPr>
            <a:r>
              <a:rPr lang="en-US" sz="3200" dirty="0">
                <a:solidFill>
                  <a:srgbClr val="FF0000">
                    <a:lumMod val="50000"/>
                  </a:srgbClr>
                </a:solidFill>
                <a:latin typeface="Calibri"/>
                <a:ea typeface="ＭＳ Ｐゴシック" charset="0"/>
                <a:cs typeface="ＭＳ Ｐゴシック" charset="0"/>
              </a:rPr>
              <a:t>0</a:t>
            </a:r>
          </a:p>
        </p:txBody>
      </p:sp>
      <p:sp>
        <p:nvSpPr>
          <p:cNvPr id="215" name="TextBox 214"/>
          <p:cNvSpPr txBox="1"/>
          <p:nvPr/>
        </p:nvSpPr>
        <p:spPr>
          <a:xfrm>
            <a:off x="6569075" y="6016625"/>
            <a:ext cx="844550" cy="584200"/>
          </a:xfrm>
          <a:prstGeom prst="rect">
            <a:avLst/>
          </a:prstGeom>
          <a:noFill/>
        </p:spPr>
        <p:txBody>
          <a:bodyPr>
            <a:spAutoFit/>
          </a:bodyPr>
          <a:lstStyle/>
          <a:p>
            <a:pPr algn="ctr">
              <a:defRPr/>
            </a:pPr>
            <a:r>
              <a:rPr lang="en-US" sz="3200" dirty="0">
                <a:solidFill>
                  <a:srgbClr val="00B050"/>
                </a:solidFill>
                <a:latin typeface="Calibri"/>
                <a:ea typeface="ＭＳ Ｐゴシック" charset="0"/>
                <a:cs typeface="ＭＳ Ｐゴシック" charset="0"/>
              </a:rPr>
              <a:t>1</a:t>
            </a:r>
          </a:p>
        </p:txBody>
      </p:sp>
      <p:sp>
        <p:nvSpPr>
          <p:cNvPr id="216" name="TextBox 215"/>
          <p:cNvSpPr txBox="1"/>
          <p:nvPr/>
        </p:nvSpPr>
        <p:spPr>
          <a:xfrm>
            <a:off x="3978275" y="6016625"/>
            <a:ext cx="844550" cy="584200"/>
          </a:xfrm>
          <a:prstGeom prst="rect">
            <a:avLst/>
          </a:prstGeom>
          <a:noFill/>
        </p:spPr>
        <p:txBody>
          <a:bodyPr>
            <a:spAutoFit/>
          </a:bodyPr>
          <a:lstStyle/>
          <a:p>
            <a:pPr algn="ctr">
              <a:defRPr/>
            </a:pPr>
            <a:r>
              <a:rPr lang="en-US" sz="3200" dirty="0">
                <a:solidFill>
                  <a:srgbClr val="FF0000"/>
                </a:solidFill>
                <a:latin typeface="Calibri"/>
                <a:ea typeface="ＭＳ Ｐゴシック" charset="0"/>
                <a:cs typeface="ＭＳ Ｐゴシック" charset="0"/>
              </a:rPr>
              <a:t>0</a:t>
            </a:r>
          </a:p>
        </p:txBody>
      </p:sp>
      <p:sp>
        <p:nvSpPr>
          <p:cNvPr id="217" name="TextBox 216"/>
          <p:cNvSpPr txBox="1"/>
          <p:nvPr/>
        </p:nvSpPr>
        <p:spPr>
          <a:xfrm>
            <a:off x="2668588" y="6016625"/>
            <a:ext cx="844550" cy="584200"/>
          </a:xfrm>
          <a:prstGeom prst="rect">
            <a:avLst/>
          </a:prstGeom>
          <a:noFill/>
        </p:spPr>
        <p:txBody>
          <a:bodyPr>
            <a:spAutoFit/>
          </a:bodyPr>
          <a:lstStyle/>
          <a:p>
            <a:pPr algn="ctr">
              <a:defRPr/>
            </a:pPr>
            <a:r>
              <a:rPr lang="en-US" sz="3200" dirty="0">
                <a:solidFill>
                  <a:srgbClr val="FF0000"/>
                </a:solidFill>
                <a:latin typeface="Calibri"/>
                <a:ea typeface="ＭＳ Ｐゴシック" charset="0"/>
                <a:cs typeface="ＭＳ Ｐゴシック" charset="0"/>
              </a:rPr>
              <a:t>0</a:t>
            </a:r>
          </a:p>
        </p:txBody>
      </p:sp>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spc="-150" dirty="0" smtClean="0">
                <a:ea typeface="+mj-ea"/>
                <a:cs typeface="+mj-cs"/>
              </a:rPr>
              <a:t>Read Disturb Problem: “Weak Programming” Effect</a:t>
            </a:r>
            <a:endParaRPr lang="en-US" spc="-150" dirty="0">
              <a:ea typeface="+mj-ea"/>
              <a:cs typeface="+mj-cs"/>
            </a:endParaRPr>
          </a:p>
        </p:txBody>
      </p:sp>
      <p:cxnSp>
        <p:nvCxnSpPr>
          <p:cNvPr id="3" name="Straight Connector 2"/>
          <p:cNvCxnSpPr/>
          <p:nvPr/>
        </p:nvCxnSpPr>
        <p:spPr>
          <a:xfrm>
            <a:off x="1676400" y="1981200"/>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 name="Straight Connector 3"/>
          <p:cNvCxnSpPr/>
          <p:nvPr/>
        </p:nvCxnSpPr>
        <p:spPr>
          <a:xfrm>
            <a:off x="1676400" y="3097213"/>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1676400" y="4213225"/>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676400" y="5340350"/>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77539" name="Group 150"/>
          <p:cNvGrpSpPr>
            <a:grpSpLocks/>
          </p:cNvGrpSpPr>
          <p:nvPr/>
        </p:nvGrpSpPr>
        <p:grpSpPr bwMode="auto">
          <a:xfrm>
            <a:off x="2781300" y="1644650"/>
            <a:ext cx="4535488" cy="4014788"/>
            <a:chOff x="3851647" y="1427070"/>
            <a:chExt cx="4535195" cy="4014933"/>
          </a:xfrm>
        </p:grpSpPr>
        <p:sp>
          <p:nvSpPr>
            <p:cNvPr id="152" name="Oval 151"/>
            <p:cNvSpPr/>
            <p:nvPr/>
          </p:nvSpPr>
          <p:spPr>
            <a:xfrm>
              <a:off x="3851647" y="1436595"/>
              <a:ext cx="652421"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0">
                <a:defRPr/>
              </a:pPr>
              <a:endParaRPr lang="en-US" sz="2000" spc="-150" dirty="0">
                <a:solidFill>
                  <a:prstClr val="white"/>
                </a:solidFill>
                <a:latin typeface="Calibri"/>
              </a:endParaRPr>
            </a:p>
          </p:txBody>
        </p:sp>
        <p:sp>
          <p:nvSpPr>
            <p:cNvPr id="153" name="Oval 152"/>
            <p:cNvSpPr/>
            <p:nvPr/>
          </p:nvSpPr>
          <p:spPr>
            <a:xfrm>
              <a:off x="5145376" y="1427070"/>
              <a:ext cx="652420"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54" name="Oval 153"/>
            <p:cNvSpPr/>
            <p:nvPr/>
          </p:nvSpPr>
          <p:spPr>
            <a:xfrm>
              <a:off x="6440693" y="1436595"/>
              <a:ext cx="652420"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55" name="Oval 154"/>
            <p:cNvSpPr/>
            <p:nvPr/>
          </p:nvSpPr>
          <p:spPr>
            <a:xfrm>
              <a:off x="7734421" y="1427070"/>
              <a:ext cx="652421"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56" name="Oval 155"/>
            <p:cNvSpPr/>
            <p:nvPr/>
          </p:nvSpPr>
          <p:spPr>
            <a:xfrm>
              <a:off x="3851647" y="2555824"/>
              <a:ext cx="652421" cy="652486"/>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57" name="Oval 156"/>
            <p:cNvSpPr/>
            <p:nvPr/>
          </p:nvSpPr>
          <p:spPr>
            <a:xfrm>
              <a:off x="5145376" y="2546298"/>
              <a:ext cx="652420" cy="652486"/>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58" name="Oval 157"/>
            <p:cNvSpPr/>
            <p:nvPr/>
          </p:nvSpPr>
          <p:spPr>
            <a:xfrm>
              <a:off x="6440693" y="2555824"/>
              <a:ext cx="652420" cy="652486"/>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59" name="Oval 158"/>
            <p:cNvSpPr/>
            <p:nvPr/>
          </p:nvSpPr>
          <p:spPr>
            <a:xfrm>
              <a:off x="7734421" y="2546298"/>
              <a:ext cx="652421" cy="652486"/>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60" name="Oval 159"/>
            <p:cNvSpPr/>
            <p:nvPr/>
          </p:nvSpPr>
          <p:spPr>
            <a:xfrm>
              <a:off x="3851647" y="3668701"/>
              <a:ext cx="652421"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61" name="Oval 160"/>
            <p:cNvSpPr/>
            <p:nvPr/>
          </p:nvSpPr>
          <p:spPr>
            <a:xfrm>
              <a:off x="5145376" y="3657589"/>
              <a:ext cx="652420" cy="652486"/>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62" name="Oval 161"/>
            <p:cNvSpPr/>
            <p:nvPr/>
          </p:nvSpPr>
          <p:spPr>
            <a:xfrm>
              <a:off x="6440693" y="3668701"/>
              <a:ext cx="652420"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63" name="Oval 162"/>
            <p:cNvSpPr/>
            <p:nvPr/>
          </p:nvSpPr>
          <p:spPr>
            <a:xfrm>
              <a:off x="7734421" y="3657589"/>
              <a:ext cx="652421" cy="652486"/>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64" name="Oval 163"/>
            <p:cNvSpPr/>
            <p:nvPr/>
          </p:nvSpPr>
          <p:spPr>
            <a:xfrm>
              <a:off x="3851647" y="4789516"/>
              <a:ext cx="652421"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65" name="Oval 164"/>
            <p:cNvSpPr/>
            <p:nvPr/>
          </p:nvSpPr>
          <p:spPr>
            <a:xfrm>
              <a:off x="5145376" y="4779991"/>
              <a:ext cx="652420"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66" name="Oval 165"/>
            <p:cNvSpPr/>
            <p:nvPr/>
          </p:nvSpPr>
          <p:spPr>
            <a:xfrm>
              <a:off x="6440693" y="4789516"/>
              <a:ext cx="652420"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67" name="Oval 166"/>
            <p:cNvSpPr/>
            <p:nvPr/>
          </p:nvSpPr>
          <p:spPr>
            <a:xfrm>
              <a:off x="7734421" y="4779991"/>
              <a:ext cx="652421" cy="652487"/>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grpSp>
      <p:sp>
        <p:nvSpPr>
          <p:cNvPr id="188" name="TextBox 187"/>
          <p:cNvSpPr txBox="1"/>
          <p:nvPr/>
        </p:nvSpPr>
        <p:spPr>
          <a:xfrm>
            <a:off x="979488" y="6396038"/>
            <a:ext cx="8240712" cy="461962"/>
          </a:xfrm>
          <a:prstGeom prst="rect">
            <a:avLst/>
          </a:prstGeom>
          <a:noFill/>
        </p:spPr>
        <p:txBody>
          <a:bodyPr>
            <a:spAutoFit/>
          </a:bodyPr>
          <a:lstStyle/>
          <a:p>
            <a:pPr>
              <a:defRPr/>
            </a:pPr>
            <a:r>
              <a:rPr lang="en-US" sz="2400" dirty="0">
                <a:solidFill>
                  <a:srgbClr val="FF0000"/>
                </a:solidFill>
                <a:latin typeface="Calibri"/>
                <a:ea typeface="ＭＳ Ｐゴシック" charset="0"/>
                <a:cs typeface="ＭＳ Ｐゴシック" charset="0"/>
              </a:rPr>
              <a:t>High pass-through voltage induces “weak-programming” effect</a:t>
            </a:r>
          </a:p>
        </p:txBody>
      </p:sp>
      <p:grpSp>
        <p:nvGrpSpPr>
          <p:cNvPr id="189" name="Group 188"/>
          <p:cNvGrpSpPr>
            <a:grpSpLocks/>
          </p:cNvGrpSpPr>
          <p:nvPr/>
        </p:nvGrpSpPr>
        <p:grpSpPr bwMode="auto">
          <a:xfrm>
            <a:off x="2782888" y="1644650"/>
            <a:ext cx="4535487" cy="4014788"/>
            <a:chOff x="3851647" y="1427070"/>
            <a:chExt cx="4535195" cy="4014933"/>
          </a:xfrm>
        </p:grpSpPr>
        <p:sp>
          <p:nvSpPr>
            <p:cNvPr id="190" name="Oval 189"/>
            <p:cNvSpPr/>
            <p:nvPr/>
          </p:nvSpPr>
          <p:spPr>
            <a:xfrm>
              <a:off x="3851647" y="1436595"/>
              <a:ext cx="652420"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0">
                <a:defRPr/>
              </a:pPr>
              <a:endParaRPr lang="en-US" sz="2000" spc="-150" dirty="0">
                <a:solidFill>
                  <a:prstClr val="white"/>
                </a:solidFill>
                <a:latin typeface="Calibri"/>
              </a:endParaRPr>
            </a:p>
          </p:txBody>
        </p:sp>
        <p:sp>
          <p:nvSpPr>
            <p:cNvPr id="191" name="Oval 190"/>
            <p:cNvSpPr/>
            <p:nvPr/>
          </p:nvSpPr>
          <p:spPr>
            <a:xfrm>
              <a:off x="5145376" y="1427070"/>
              <a:ext cx="652421"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92" name="Oval 191"/>
            <p:cNvSpPr/>
            <p:nvPr/>
          </p:nvSpPr>
          <p:spPr>
            <a:xfrm>
              <a:off x="6440692" y="1436595"/>
              <a:ext cx="652421"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93" name="Oval 192"/>
            <p:cNvSpPr/>
            <p:nvPr/>
          </p:nvSpPr>
          <p:spPr>
            <a:xfrm>
              <a:off x="7734422" y="1427070"/>
              <a:ext cx="652420"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94" name="Oval 193"/>
            <p:cNvSpPr/>
            <p:nvPr/>
          </p:nvSpPr>
          <p:spPr>
            <a:xfrm>
              <a:off x="3851647" y="2555824"/>
              <a:ext cx="652420" cy="652486"/>
            </a:xfrm>
            <a:prstGeom prst="ellipse">
              <a:avLst/>
            </a:prstGeom>
            <a:solidFill>
              <a:schemeClr val="accent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95" name="Oval 194"/>
            <p:cNvSpPr/>
            <p:nvPr/>
          </p:nvSpPr>
          <p:spPr>
            <a:xfrm>
              <a:off x="5145376" y="2546298"/>
              <a:ext cx="652421" cy="652486"/>
            </a:xfrm>
            <a:prstGeom prst="ellipse">
              <a:avLst/>
            </a:prstGeom>
            <a:solidFill>
              <a:schemeClr val="accent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96" name="Oval 195"/>
            <p:cNvSpPr/>
            <p:nvPr/>
          </p:nvSpPr>
          <p:spPr>
            <a:xfrm>
              <a:off x="6440692" y="2555824"/>
              <a:ext cx="652421" cy="652486"/>
            </a:xfrm>
            <a:prstGeom prst="ellipse">
              <a:avLst/>
            </a:prstGeom>
            <a:solidFill>
              <a:schemeClr val="accent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97" name="Oval 196"/>
            <p:cNvSpPr/>
            <p:nvPr/>
          </p:nvSpPr>
          <p:spPr>
            <a:xfrm>
              <a:off x="7734422" y="2546298"/>
              <a:ext cx="652420" cy="652486"/>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98" name="Oval 197"/>
            <p:cNvSpPr/>
            <p:nvPr/>
          </p:nvSpPr>
          <p:spPr>
            <a:xfrm>
              <a:off x="3851647" y="3668701"/>
              <a:ext cx="652420"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99" name="Oval 198"/>
            <p:cNvSpPr/>
            <p:nvPr/>
          </p:nvSpPr>
          <p:spPr>
            <a:xfrm>
              <a:off x="5145376" y="3657589"/>
              <a:ext cx="652421" cy="652486"/>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200" name="Oval 199"/>
            <p:cNvSpPr/>
            <p:nvPr/>
          </p:nvSpPr>
          <p:spPr>
            <a:xfrm>
              <a:off x="6440692" y="3668701"/>
              <a:ext cx="652421"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201" name="Oval 200"/>
            <p:cNvSpPr/>
            <p:nvPr/>
          </p:nvSpPr>
          <p:spPr>
            <a:xfrm>
              <a:off x="7734422" y="3657589"/>
              <a:ext cx="652420" cy="652486"/>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202" name="Oval 201"/>
            <p:cNvSpPr/>
            <p:nvPr/>
          </p:nvSpPr>
          <p:spPr>
            <a:xfrm>
              <a:off x="3851647" y="4789516"/>
              <a:ext cx="652420"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203" name="Oval 202"/>
            <p:cNvSpPr/>
            <p:nvPr/>
          </p:nvSpPr>
          <p:spPr>
            <a:xfrm>
              <a:off x="5145376" y="4779991"/>
              <a:ext cx="652421"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204" name="Oval 203"/>
            <p:cNvSpPr/>
            <p:nvPr/>
          </p:nvSpPr>
          <p:spPr>
            <a:xfrm>
              <a:off x="6440692" y="4789516"/>
              <a:ext cx="652421"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205" name="Oval 204"/>
            <p:cNvSpPr/>
            <p:nvPr/>
          </p:nvSpPr>
          <p:spPr>
            <a:xfrm>
              <a:off x="7734422" y="4779991"/>
              <a:ext cx="652420"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grpSp>
      <p:sp>
        <p:nvSpPr>
          <p:cNvPr id="168" name="TextBox 167"/>
          <p:cNvSpPr txBox="1"/>
          <p:nvPr/>
        </p:nvSpPr>
        <p:spPr>
          <a:xfrm>
            <a:off x="2732088" y="1727200"/>
            <a:ext cx="747712" cy="461963"/>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3.0V</a:t>
            </a:r>
          </a:p>
        </p:txBody>
      </p:sp>
      <p:sp>
        <p:nvSpPr>
          <p:cNvPr id="169" name="TextBox 168"/>
          <p:cNvSpPr txBox="1"/>
          <p:nvPr/>
        </p:nvSpPr>
        <p:spPr>
          <a:xfrm>
            <a:off x="4035425" y="1727200"/>
            <a:ext cx="747713" cy="461963"/>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3.8V</a:t>
            </a:r>
          </a:p>
        </p:txBody>
      </p:sp>
      <p:sp>
        <p:nvSpPr>
          <p:cNvPr id="170" name="TextBox 169"/>
          <p:cNvSpPr txBox="1"/>
          <p:nvPr/>
        </p:nvSpPr>
        <p:spPr>
          <a:xfrm>
            <a:off x="5322888" y="1727200"/>
            <a:ext cx="747712" cy="461963"/>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3.9V</a:t>
            </a:r>
          </a:p>
        </p:txBody>
      </p:sp>
      <p:sp>
        <p:nvSpPr>
          <p:cNvPr id="171" name="TextBox 170"/>
          <p:cNvSpPr txBox="1"/>
          <p:nvPr/>
        </p:nvSpPr>
        <p:spPr>
          <a:xfrm>
            <a:off x="6610350" y="1727200"/>
            <a:ext cx="747713" cy="461963"/>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4.8V</a:t>
            </a:r>
          </a:p>
        </p:txBody>
      </p:sp>
      <p:sp>
        <p:nvSpPr>
          <p:cNvPr id="172" name="TextBox 171"/>
          <p:cNvSpPr txBox="1"/>
          <p:nvPr/>
        </p:nvSpPr>
        <p:spPr>
          <a:xfrm>
            <a:off x="2732088" y="2863850"/>
            <a:ext cx="747712" cy="461963"/>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3.5V</a:t>
            </a:r>
          </a:p>
        </p:txBody>
      </p:sp>
      <p:sp>
        <p:nvSpPr>
          <p:cNvPr id="173" name="TextBox 172"/>
          <p:cNvSpPr txBox="1"/>
          <p:nvPr/>
        </p:nvSpPr>
        <p:spPr>
          <a:xfrm>
            <a:off x="4035425" y="2863850"/>
            <a:ext cx="747713" cy="461963"/>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2.9V</a:t>
            </a:r>
          </a:p>
        </p:txBody>
      </p:sp>
      <p:sp>
        <p:nvSpPr>
          <p:cNvPr id="175" name="TextBox 174"/>
          <p:cNvSpPr txBox="1"/>
          <p:nvPr/>
        </p:nvSpPr>
        <p:spPr>
          <a:xfrm>
            <a:off x="6610350" y="2863850"/>
            <a:ext cx="747713" cy="461963"/>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2.1V</a:t>
            </a:r>
          </a:p>
        </p:txBody>
      </p:sp>
      <p:sp>
        <p:nvSpPr>
          <p:cNvPr id="176" name="TextBox 175"/>
          <p:cNvSpPr txBox="1"/>
          <p:nvPr/>
        </p:nvSpPr>
        <p:spPr>
          <a:xfrm>
            <a:off x="2733675" y="3976688"/>
            <a:ext cx="747713" cy="461962"/>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2.2V</a:t>
            </a:r>
          </a:p>
        </p:txBody>
      </p:sp>
      <p:sp>
        <p:nvSpPr>
          <p:cNvPr id="177" name="TextBox 176"/>
          <p:cNvSpPr txBox="1"/>
          <p:nvPr/>
        </p:nvSpPr>
        <p:spPr>
          <a:xfrm>
            <a:off x="4037013" y="3976688"/>
            <a:ext cx="747712" cy="461962"/>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4.3V</a:t>
            </a:r>
          </a:p>
        </p:txBody>
      </p:sp>
      <p:sp>
        <p:nvSpPr>
          <p:cNvPr id="178" name="TextBox 177"/>
          <p:cNvSpPr txBox="1"/>
          <p:nvPr/>
        </p:nvSpPr>
        <p:spPr>
          <a:xfrm>
            <a:off x="5324475" y="3976688"/>
            <a:ext cx="747713" cy="461962"/>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4.6V</a:t>
            </a:r>
          </a:p>
        </p:txBody>
      </p:sp>
      <p:sp>
        <p:nvSpPr>
          <p:cNvPr id="179" name="TextBox 178"/>
          <p:cNvSpPr txBox="1"/>
          <p:nvPr/>
        </p:nvSpPr>
        <p:spPr>
          <a:xfrm>
            <a:off x="6611938" y="3976688"/>
            <a:ext cx="747712" cy="461962"/>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1.8V</a:t>
            </a:r>
          </a:p>
        </p:txBody>
      </p:sp>
      <p:sp>
        <p:nvSpPr>
          <p:cNvPr id="180" name="TextBox 179"/>
          <p:cNvSpPr txBox="1"/>
          <p:nvPr/>
        </p:nvSpPr>
        <p:spPr>
          <a:xfrm>
            <a:off x="2732088" y="5097463"/>
            <a:ext cx="747712" cy="461962"/>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3.5V</a:t>
            </a:r>
          </a:p>
        </p:txBody>
      </p:sp>
      <p:sp>
        <p:nvSpPr>
          <p:cNvPr id="181" name="TextBox 180"/>
          <p:cNvSpPr txBox="1"/>
          <p:nvPr/>
        </p:nvSpPr>
        <p:spPr>
          <a:xfrm>
            <a:off x="4035425" y="5097463"/>
            <a:ext cx="747713" cy="461962"/>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2.3V</a:t>
            </a:r>
          </a:p>
        </p:txBody>
      </p:sp>
      <p:sp>
        <p:nvSpPr>
          <p:cNvPr id="182" name="TextBox 181"/>
          <p:cNvSpPr txBox="1"/>
          <p:nvPr/>
        </p:nvSpPr>
        <p:spPr>
          <a:xfrm>
            <a:off x="5322888" y="5097463"/>
            <a:ext cx="747712" cy="461962"/>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1.9V</a:t>
            </a:r>
          </a:p>
        </p:txBody>
      </p:sp>
      <p:sp>
        <p:nvSpPr>
          <p:cNvPr id="183" name="TextBox 182"/>
          <p:cNvSpPr txBox="1"/>
          <p:nvPr/>
        </p:nvSpPr>
        <p:spPr>
          <a:xfrm>
            <a:off x="6610350" y="5097463"/>
            <a:ext cx="747713" cy="461962"/>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4.3V</a:t>
            </a:r>
          </a:p>
        </p:txBody>
      </p:sp>
      <p:sp>
        <p:nvSpPr>
          <p:cNvPr id="219" name="TextBox 218"/>
          <p:cNvSpPr txBox="1"/>
          <p:nvPr/>
        </p:nvSpPr>
        <p:spPr>
          <a:xfrm>
            <a:off x="492125" y="5756275"/>
            <a:ext cx="2409825" cy="831850"/>
          </a:xfrm>
          <a:prstGeom prst="rect">
            <a:avLst/>
          </a:prstGeom>
          <a:noFill/>
        </p:spPr>
        <p:txBody>
          <a:bodyPr>
            <a:spAutoFit/>
          </a:bodyPr>
          <a:lstStyle/>
          <a:p>
            <a:pPr algn="ctr">
              <a:defRPr/>
            </a:pPr>
            <a:r>
              <a:rPr lang="en-US" sz="2400" dirty="0">
                <a:solidFill>
                  <a:srgbClr val="FF0000"/>
                </a:solidFill>
                <a:latin typeface="Calibri"/>
                <a:ea typeface="ＭＳ Ｐゴシック" charset="0"/>
                <a:cs typeface="ＭＳ Ｐゴシック" charset="0"/>
              </a:rPr>
              <a:t>Incorrect values from page 2: </a:t>
            </a:r>
          </a:p>
        </p:txBody>
      </p:sp>
      <p:sp>
        <p:nvSpPr>
          <p:cNvPr id="277558" name="Slide Number Placeholder 219"/>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ED8C927-3C1A-594C-9E7F-68C36B80AD42}" type="slidenum">
              <a:rPr lang="en-US" sz="1200">
                <a:solidFill>
                  <a:srgbClr val="898989"/>
                </a:solidFill>
                <a:latin typeface="Calibri" charset="0"/>
              </a:rPr>
              <a:pPr eaLnBrk="1" hangingPunct="1"/>
              <a:t>74</a:t>
            </a:fld>
            <a:endParaRPr lang="en-US" sz="1200">
              <a:solidFill>
                <a:srgbClr val="898989"/>
              </a:solidFill>
              <a:latin typeface="Calibri" charset="0"/>
            </a:endParaRPr>
          </a:p>
        </p:txBody>
      </p:sp>
      <p:sp>
        <p:nvSpPr>
          <p:cNvPr id="224" name="TextBox 223"/>
          <p:cNvSpPr txBox="1"/>
          <p:nvPr/>
        </p:nvSpPr>
        <p:spPr>
          <a:xfrm>
            <a:off x="5322888" y="2863850"/>
            <a:ext cx="760412" cy="461963"/>
          </a:xfrm>
          <a:prstGeom prst="rect">
            <a:avLst/>
          </a:prstGeom>
          <a:noFill/>
        </p:spPr>
        <p:txBody>
          <a:bodyPr wrap="none">
            <a:spAutoFit/>
          </a:bodyPr>
          <a:lstStyle/>
          <a:p>
            <a:pPr>
              <a:defRPr/>
            </a:pPr>
            <a:r>
              <a:rPr lang="en-US" sz="2400" b="1" dirty="0">
                <a:solidFill>
                  <a:prstClr val="white"/>
                </a:solidFill>
                <a:latin typeface="Calibri"/>
                <a:ea typeface="ＭＳ Ｐゴシック" charset="0"/>
                <a:cs typeface="ＭＳ Ｐゴシック" charset="0"/>
              </a:rPr>
              <a:t>2.4V</a:t>
            </a:r>
          </a:p>
        </p:txBody>
      </p:sp>
      <p:sp>
        <p:nvSpPr>
          <p:cNvPr id="174" name="TextBox 173"/>
          <p:cNvSpPr txBox="1"/>
          <p:nvPr/>
        </p:nvSpPr>
        <p:spPr>
          <a:xfrm>
            <a:off x="5322888" y="2863850"/>
            <a:ext cx="760412" cy="461963"/>
          </a:xfrm>
          <a:prstGeom prst="rect">
            <a:avLst/>
          </a:prstGeom>
          <a:noFill/>
        </p:spPr>
        <p:txBody>
          <a:bodyPr wrap="none">
            <a:spAutoFit/>
          </a:bodyPr>
          <a:lstStyle/>
          <a:p>
            <a:pPr>
              <a:defRPr/>
            </a:pPr>
            <a:r>
              <a:rPr lang="en-US" sz="2400" b="1" dirty="0">
                <a:solidFill>
                  <a:srgbClr val="FF0000">
                    <a:lumMod val="50000"/>
                  </a:srgbClr>
                </a:solidFill>
                <a:latin typeface="Calibri"/>
                <a:ea typeface="ＭＳ Ｐゴシック" charset="0"/>
                <a:cs typeface="ＭＳ Ｐゴシック" charset="0"/>
              </a:rPr>
              <a:t>2.6V</a:t>
            </a:r>
          </a:p>
        </p:txBody>
      </p:sp>
      <p:sp>
        <p:nvSpPr>
          <p:cNvPr id="225" name="TextBox 224"/>
          <p:cNvSpPr txBox="1"/>
          <p:nvPr/>
        </p:nvSpPr>
        <p:spPr>
          <a:xfrm>
            <a:off x="7772400" y="1762125"/>
            <a:ext cx="1004888" cy="461963"/>
          </a:xfrm>
          <a:prstGeom prst="rect">
            <a:avLst/>
          </a:prstGeom>
          <a:noFill/>
        </p:spPr>
        <p:txBody>
          <a:bodyPr wrap="none">
            <a:spAutoFit/>
          </a:bodyPr>
          <a:lstStyle/>
          <a:p>
            <a:pPr>
              <a:defRPr/>
            </a:pPr>
            <a:r>
              <a:rPr lang="en-US" sz="2400" dirty="0">
                <a:solidFill>
                  <a:prstClr val="black"/>
                </a:solidFill>
                <a:latin typeface="Calibri"/>
                <a:ea typeface="ＭＳ Ｐゴシック" charset="0"/>
                <a:cs typeface="ＭＳ Ｐゴシック" charset="0"/>
              </a:rPr>
              <a:t>Page 1</a:t>
            </a:r>
          </a:p>
        </p:txBody>
      </p:sp>
      <p:sp>
        <p:nvSpPr>
          <p:cNvPr id="226" name="TextBox 225"/>
          <p:cNvSpPr txBox="1"/>
          <p:nvPr/>
        </p:nvSpPr>
        <p:spPr>
          <a:xfrm>
            <a:off x="7772400" y="2873375"/>
            <a:ext cx="1004888" cy="461963"/>
          </a:xfrm>
          <a:prstGeom prst="rect">
            <a:avLst/>
          </a:prstGeom>
          <a:noFill/>
        </p:spPr>
        <p:txBody>
          <a:bodyPr wrap="none">
            <a:spAutoFit/>
          </a:bodyPr>
          <a:lstStyle/>
          <a:p>
            <a:pPr>
              <a:defRPr/>
            </a:pPr>
            <a:r>
              <a:rPr lang="en-US" sz="2400" dirty="0">
                <a:solidFill>
                  <a:prstClr val="black"/>
                </a:solidFill>
                <a:latin typeface="Calibri"/>
                <a:ea typeface="ＭＳ Ｐゴシック" charset="0"/>
                <a:cs typeface="ＭＳ Ｐゴシック" charset="0"/>
              </a:rPr>
              <a:t>Page 2</a:t>
            </a:r>
          </a:p>
        </p:txBody>
      </p:sp>
      <p:sp>
        <p:nvSpPr>
          <p:cNvPr id="227" name="TextBox 226"/>
          <p:cNvSpPr txBox="1"/>
          <p:nvPr/>
        </p:nvSpPr>
        <p:spPr>
          <a:xfrm>
            <a:off x="7772400" y="4010025"/>
            <a:ext cx="1004888" cy="461963"/>
          </a:xfrm>
          <a:prstGeom prst="rect">
            <a:avLst/>
          </a:prstGeom>
          <a:noFill/>
        </p:spPr>
        <p:txBody>
          <a:bodyPr wrap="none">
            <a:spAutoFit/>
          </a:bodyPr>
          <a:lstStyle/>
          <a:p>
            <a:pPr>
              <a:defRPr/>
            </a:pPr>
            <a:r>
              <a:rPr lang="en-US" sz="2400" dirty="0">
                <a:solidFill>
                  <a:prstClr val="black"/>
                </a:solidFill>
                <a:latin typeface="Calibri"/>
                <a:ea typeface="ＭＳ Ｐゴシック" charset="0"/>
                <a:cs typeface="ＭＳ Ｐゴシック" charset="0"/>
              </a:rPr>
              <a:t>Page 3</a:t>
            </a:r>
          </a:p>
        </p:txBody>
      </p:sp>
      <p:sp>
        <p:nvSpPr>
          <p:cNvPr id="228" name="TextBox 227"/>
          <p:cNvSpPr txBox="1"/>
          <p:nvPr/>
        </p:nvSpPr>
        <p:spPr>
          <a:xfrm>
            <a:off x="7772400" y="5100638"/>
            <a:ext cx="1004888" cy="461962"/>
          </a:xfrm>
          <a:prstGeom prst="rect">
            <a:avLst/>
          </a:prstGeom>
          <a:noFill/>
        </p:spPr>
        <p:txBody>
          <a:bodyPr wrap="none">
            <a:spAutoFit/>
          </a:bodyPr>
          <a:lstStyle/>
          <a:p>
            <a:pPr>
              <a:defRPr/>
            </a:pPr>
            <a:r>
              <a:rPr lang="en-US" sz="2400" dirty="0">
                <a:solidFill>
                  <a:prstClr val="black"/>
                </a:solidFill>
                <a:latin typeface="Calibri"/>
                <a:ea typeface="ＭＳ Ｐゴシック" charset="0"/>
                <a:cs typeface="ＭＳ Ｐゴシック" charset="0"/>
              </a:rPr>
              <a:t>Page 4</a:t>
            </a:r>
          </a:p>
        </p:txBody>
      </p:sp>
      <p:sp>
        <p:nvSpPr>
          <p:cNvPr id="222" name="AutoShape 25"/>
          <p:cNvSpPr>
            <a:spLocks noChangeArrowheads="1"/>
          </p:cNvSpPr>
          <p:nvPr/>
        </p:nvSpPr>
        <p:spPr bwMode="auto">
          <a:xfrm>
            <a:off x="5260975" y="6083300"/>
            <a:ext cx="835025" cy="482600"/>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fontAlgn="base">
              <a:spcBef>
                <a:spcPct val="0"/>
              </a:spcBef>
              <a:spcAft>
                <a:spcPct val="0"/>
              </a:spcAft>
              <a:defRPr/>
            </a:pPr>
            <a:endParaRPr lang="en-US" kern="0">
              <a:solidFill>
                <a:sysClr val="windowText" lastClr="000000"/>
              </a:solidFill>
              <a:latin typeface="Arial" pitchFamily="-107" charset="0"/>
              <a:ea typeface="Arial" pitchFamily="-107" charset="0"/>
              <a:cs typeface="Arial" pitchFamily="-107" charset="0"/>
            </a:endParaRPr>
          </a:p>
        </p:txBody>
      </p:sp>
    </p:spTree>
    <p:custDataLst>
      <p:tags r:id="rId1"/>
    </p:custDataLst>
    <p:extLst>
      <p:ext uri="{BB962C8B-B14F-4D97-AF65-F5344CB8AC3E}">
        <p14:creationId xmlns:p14="http://schemas.microsoft.com/office/powerpoint/2010/main" val="1759290116"/>
      </p:ext>
    </p:extLst>
  </p:cSld>
  <p:clrMapOvr>
    <a:masterClrMapping/>
  </p:clrMapOvr>
  <p:transition xmlns:p14="http://schemas.microsoft.com/office/powerpoint/2010/main" spd="slow"/>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nodeType="clickEffect">
                                  <p:stCondLst>
                                    <p:cond delay="0"/>
                                  </p:stCondLst>
                                  <p:childTnLst>
                                    <p:animEffect transition="out" filter="fade">
                                      <p:cBhvr>
                                        <p:cTn id="6" dur="1000"/>
                                        <p:tgtEl>
                                          <p:spTgt spid="224">
                                            <p:txEl>
                                              <p:pRg st="0" end="0"/>
                                            </p:txEl>
                                          </p:spTgt>
                                        </p:tgtEl>
                                      </p:cBhvr>
                                    </p:animEffect>
                                    <p:set>
                                      <p:cBhvr>
                                        <p:cTn id="7" dur="1" fill="hold">
                                          <p:stCondLst>
                                            <p:cond delay="999"/>
                                          </p:stCondLst>
                                        </p:cTn>
                                        <p:tgtEl>
                                          <p:spTgt spid="224">
                                            <p:txEl>
                                              <p:pRg st="0" end="0"/>
                                            </p:txEl>
                                          </p:spTgt>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174"/>
                                        </p:tgtEl>
                                        <p:attrNameLst>
                                          <p:attrName>style.visibility</p:attrName>
                                        </p:attrNameLst>
                                      </p:cBhvr>
                                      <p:to>
                                        <p:strVal val="visible"/>
                                      </p:to>
                                    </p:set>
                                    <p:animEffect transition="in" filter="fade">
                                      <p:cBhvr>
                                        <p:cTn id="10" dur="1000"/>
                                        <p:tgtEl>
                                          <p:spTgt spid="174"/>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189"/>
                                        </p:tgtEl>
                                        <p:attrNameLst>
                                          <p:attrName>style.visibility</p:attrName>
                                        </p:attrNameLst>
                                      </p:cBhvr>
                                      <p:to>
                                        <p:strVal val="visible"/>
                                      </p:to>
                                    </p:set>
                                    <p:animEffect transition="in" filter="fade">
                                      <p:cBhvr>
                                        <p:cTn id="15" dur="500"/>
                                        <p:tgtEl>
                                          <p:spTgt spid="18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11"/>
                                        </p:tgtEl>
                                        <p:attrNameLst>
                                          <p:attrName>style.visibility</p:attrName>
                                        </p:attrNameLst>
                                      </p:cBhvr>
                                      <p:to>
                                        <p:strVal val="visible"/>
                                      </p:to>
                                    </p:set>
                                    <p:animEffect transition="in" filter="fade">
                                      <p:cBhvr>
                                        <p:cTn id="18" dur="500"/>
                                        <p:tgtEl>
                                          <p:spTgt spid="211"/>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10"/>
                                        </p:tgtEl>
                                        <p:attrNameLst>
                                          <p:attrName>style.visibility</p:attrName>
                                        </p:attrNameLst>
                                      </p:cBhvr>
                                      <p:to>
                                        <p:strVal val="visible"/>
                                      </p:to>
                                    </p:set>
                                    <p:animEffect transition="in" filter="fade">
                                      <p:cBhvr>
                                        <p:cTn id="21" dur="500"/>
                                        <p:tgtEl>
                                          <p:spTgt spid="210"/>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12"/>
                                        </p:tgtEl>
                                        <p:attrNameLst>
                                          <p:attrName>style.visibility</p:attrName>
                                        </p:attrNameLst>
                                      </p:cBhvr>
                                      <p:to>
                                        <p:strVal val="visible"/>
                                      </p:to>
                                    </p:set>
                                    <p:animEffect transition="in" filter="fade">
                                      <p:cBhvr>
                                        <p:cTn id="24" dur="500"/>
                                        <p:tgtEl>
                                          <p:spTgt spid="212"/>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13"/>
                                        </p:tgtEl>
                                        <p:attrNameLst>
                                          <p:attrName>style.visibility</p:attrName>
                                        </p:attrNameLst>
                                      </p:cBhvr>
                                      <p:to>
                                        <p:strVal val="visible"/>
                                      </p:to>
                                    </p:set>
                                    <p:animEffect transition="in" filter="fade">
                                      <p:cBhvr>
                                        <p:cTn id="27" dur="500"/>
                                        <p:tgtEl>
                                          <p:spTgt spid="213"/>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nodeType="clickEffect">
                                  <p:stCondLst>
                                    <p:cond delay="0"/>
                                  </p:stCondLst>
                                  <p:childTnLst>
                                    <p:set>
                                      <p:cBhvr>
                                        <p:cTn id="31" dur="1" fill="hold">
                                          <p:stCondLst>
                                            <p:cond delay="0"/>
                                          </p:stCondLst>
                                        </p:cTn>
                                        <p:tgtEl>
                                          <p:spTgt spid="208"/>
                                        </p:tgtEl>
                                        <p:attrNameLst>
                                          <p:attrName>style.visibility</p:attrName>
                                        </p:attrNameLst>
                                      </p:cBhvr>
                                      <p:to>
                                        <p:strVal val="visible"/>
                                      </p:to>
                                    </p:set>
                                    <p:animEffect transition="in" filter="wipe(up)">
                                      <p:cBhvr>
                                        <p:cTn id="32" dur="500"/>
                                        <p:tgtEl>
                                          <p:spTgt spid="208"/>
                                        </p:tgtEl>
                                      </p:cBhvr>
                                    </p:animEffect>
                                  </p:childTnLst>
                                </p:cTn>
                              </p:par>
                              <p:par>
                                <p:cTn id="33" presetID="22" presetClass="entr" presetSubtype="1" fill="hold" nodeType="withEffect">
                                  <p:stCondLst>
                                    <p:cond delay="0"/>
                                  </p:stCondLst>
                                  <p:childTnLst>
                                    <p:set>
                                      <p:cBhvr>
                                        <p:cTn id="34" dur="1" fill="hold">
                                          <p:stCondLst>
                                            <p:cond delay="0"/>
                                          </p:stCondLst>
                                        </p:cTn>
                                        <p:tgtEl>
                                          <p:spTgt spid="207"/>
                                        </p:tgtEl>
                                        <p:attrNameLst>
                                          <p:attrName>style.visibility</p:attrName>
                                        </p:attrNameLst>
                                      </p:cBhvr>
                                      <p:to>
                                        <p:strVal val="visible"/>
                                      </p:to>
                                    </p:set>
                                    <p:animEffect transition="in" filter="wipe(up)">
                                      <p:cBhvr>
                                        <p:cTn id="35" dur="500"/>
                                        <p:tgtEl>
                                          <p:spTgt spid="207"/>
                                        </p:tgtEl>
                                      </p:cBhvr>
                                    </p:animEffect>
                                  </p:childTnLst>
                                </p:cTn>
                              </p:par>
                              <p:par>
                                <p:cTn id="36" presetID="22" presetClass="entr" presetSubtype="1" fill="hold" nodeType="withEffect">
                                  <p:stCondLst>
                                    <p:cond delay="0"/>
                                  </p:stCondLst>
                                  <p:childTnLst>
                                    <p:set>
                                      <p:cBhvr>
                                        <p:cTn id="37" dur="1" fill="hold">
                                          <p:stCondLst>
                                            <p:cond delay="0"/>
                                          </p:stCondLst>
                                        </p:cTn>
                                        <p:tgtEl>
                                          <p:spTgt spid="209"/>
                                        </p:tgtEl>
                                        <p:attrNameLst>
                                          <p:attrName>style.visibility</p:attrName>
                                        </p:attrNameLst>
                                      </p:cBhvr>
                                      <p:to>
                                        <p:strVal val="visible"/>
                                      </p:to>
                                    </p:set>
                                    <p:animEffect transition="in" filter="wipe(up)">
                                      <p:cBhvr>
                                        <p:cTn id="38" dur="500"/>
                                        <p:tgtEl>
                                          <p:spTgt spid="209"/>
                                        </p:tgtEl>
                                      </p:cBhvr>
                                    </p:animEffect>
                                  </p:childTnLst>
                                </p:cTn>
                              </p:par>
                              <p:par>
                                <p:cTn id="39" presetID="22" presetClass="entr" presetSubtype="1" fill="hold" nodeType="withEffect">
                                  <p:stCondLst>
                                    <p:cond delay="0"/>
                                  </p:stCondLst>
                                  <p:childTnLst>
                                    <p:set>
                                      <p:cBhvr>
                                        <p:cTn id="40" dur="1" fill="hold">
                                          <p:stCondLst>
                                            <p:cond delay="0"/>
                                          </p:stCondLst>
                                        </p:cTn>
                                        <p:tgtEl>
                                          <p:spTgt spid="206"/>
                                        </p:tgtEl>
                                        <p:attrNameLst>
                                          <p:attrName>style.visibility</p:attrName>
                                        </p:attrNameLst>
                                      </p:cBhvr>
                                      <p:to>
                                        <p:strVal val="visible"/>
                                      </p:to>
                                    </p:set>
                                    <p:animEffect transition="in" filter="wipe(up)">
                                      <p:cBhvr>
                                        <p:cTn id="41" dur="500"/>
                                        <p:tgtEl>
                                          <p:spTgt spid="206"/>
                                        </p:tgtEl>
                                      </p:cBhvr>
                                    </p:animEffect>
                                  </p:childTnLst>
                                </p:cTn>
                              </p:par>
                            </p:childTnLst>
                          </p:cTn>
                        </p:par>
                        <p:par>
                          <p:cTn id="42" fill="hold" nodeType="afterGroup">
                            <p:stCondLst>
                              <p:cond delay="500"/>
                            </p:stCondLst>
                            <p:childTnLst>
                              <p:par>
                                <p:cTn id="43" presetID="22" presetClass="entr" presetSubtype="1" fill="hold" grpId="0" nodeType="afterEffect">
                                  <p:stCondLst>
                                    <p:cond delay="0"/>
                                  </p:stCondLst>
                                  <p:childTnLst>
                                    <p:set>
                                      <p:cBhvr>
                                        <p:cTn id="44" dur="1" fill="hold">
                                          <p:stCondLst>
                                            <p:cond delay="0"/>
                                          </p:stCondLst>
                                        </p:cTn>
                                        <p:tgtEl>
                                          <p:spTgt spid="215"/>
                                        </p:tgtEl>
                                        <p:attrNameLst>
                                          <p:attrName>style.visibility</p:attrName>
                                        </p:attrNameLst>
                                      </p:cBhvr>
                                      <p:to>
                                        <p:strVal val="visible"/>
                                      </p:to>
                                    </p:set>
                                    <p:animEffect transition="in" filter="wipe(up)">
                                      <p:cBhvr>
                                        <p:cTn id="45" dur="500"/>
                                        <p:tgtEl>
                                          <p:spTgt spid="215"/>
                                        </p:tgtEl>
                                      </p:cBhvr>
                                    </p:animEffect>
                                  </p:childTnLst>
                                </p:cTn>
                              </p:par>
                              <p:par>
                                <p:cTn id="46" presetID="22" presetClass="entr" presetSubtype="1" fill="hold" grpId="0" nodeType="withEffect">
                                  <p:stCondLst>
                                    <p:cond delay="0"/>
                                  </p:stCondLst>
                                  <p:childTnLst>
                                    <p:set>
                                      <p:cBhvr>
                                        <p:cTn id="47" dur="1" fill="hold">
                                          <p:stCondLst>
                                            <p:cond delay="0"/>
                                          </p:stCondLst>
                                        </p:cTn>
                                        <p:tgtEl>
                                          <p:spTgt spid="214"/>
                                        </p:tgtEl>
                                        <p:attrNameLst>
                                          <p:attrName>style.visibility</p:attrName>
                                        </p:attrNameLst>
                                      </p:cBhvr>
                                      <p:to>
                                        <p:strVal val="visible"/>
                                      </p:to>
                                    </p:set>
                                    <p:animEffect transition="in" filter="wipe(up)">
                                      <p:cBhvr>
                                        <p:cTn id="48" dur="500"/>
                                        <p:tgtEl>
                                          <p:spTgt spid="214"/>
                                        </p:tgtEl>
                                      </p:cBhvr>
                                    </p:animEffect>
                                  </p:childTnLst>
                                </p:cTn>
                              </p:par>
                              <p:par>
                                <p:cTn id="49" presetID="22" presetClass="entr" presetSubtype="1" fill="hold" grpId="0" nodeType="withEffect">
                                  <p:stCondLst>
                                    <p:cond delay="0"/>
                                  </p:stCondLst>
                                  <p:childTnLst>
                                    <p:set>
                                      <p:cBhvr>
                                        <p:cTn id="50" dur="1" fill="hold">
                                          <p:stCondLst>
                                            <p:cond delay="0"/>
                                          </p:stCondLst>
                                        </p:cTn>
                                        <p:tgtEl>
                                          <p:spTgt spid="216"/>
                                        </p:tgtEl>
                                        <p:attrNameLst>
                                          <p:attrName>style.visibility</p:attrName>
                                        </p:attrNameLst>
                                      </p:cBhvr>
                                      <p:to>
                                        <p:strVal val="visible"/>
                                      </p:to>
                                    </p:set>
                                    <p:animEffect transition="in" filter="wipe(up)">
                                      <p:cBhvr>
                                        <p:cTn id="51" dur="500"/>
                                        <p:tgtEl>
                                          <p:spTgt spid="216"/>
                                        </p:tgtEl>
                                      </p:cBhvr>
                                    </p:animEffect>
                                  </p:childTnLst>
                                </p:cTn>
                              </p:par>
                              <p:par>
                                <p:cTn id="52" presetID="22" presetClass="entr" presetSubtype="1" fill="hold" grpId="0" nodeType="withEffect">
                                  <p:stCondLst>
                                    <p:cond delay="0"/>
                                  </p:stCondLst>
                                  <p:childTnLst>
                                    <p:set>
                                      <p:cBhvr>
                                        <p:cTn id="53" dur="1" fill="hold">
                                          <p:stCondLst>
                                            <p:cond delay="0"/>
                                          </p:stCondLst>
                                        </p:cTn>
                                        <p:tgtEl>
                                          <p:spTgt spid="217"/>
                                        </p:tgtEl>
                                        <p:attrNameLst>
                                          <p:attrName>style.visibility</p:attrName>
                                        </p:attrNameLst>
                                      </p:cBhvr>
                                      <p:to>
                                        <p:strVal val="visible"/>
                                      </p:to>
                                    </p:set>
                                    <p:animEffect transition="in" filter="wipe(up)">
                                      <p:cBhvr>
                                        <p:cTn id="54" dur="500"/>
                                        <p:tgtEl>
                                          <p:spTgt spid="217"/>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19"/>
                                        </p:tgtEl>
                                        <p:attrNameLst>
                                          <p:attrName>style.visibility</p:attrName>
                                        </p:attrNameLst>
                                      </p:cBhvr>
                                      <p:to>
                                        <p:strVal val="visible"/>
                                      </p:to>
                                    </p:set>
                                    <p:animEffect transition="in" filter="fade">
                                      <p:cBhvr>
                                        <p:cTn id="57" dur="500"/>
                                        <p:tgtEl>
                                          <p:spTgt spid="219"/>
                                        </p:tgtEl>
                                      </p:cBhvr>
                                    </p:animEffect>
                                  </p:childTnLst>
                                </p:cTn>
                              </p:par>
                              <p:par>
                                <p:cTn id="58" presetID="10" presetClass="exit" presetSubtype="0" fill="hold" grpId="0" nodeType="withEffect">
                                  <p:stCondLst>
                                    <p:cond delay="0"/>
                                  </p:stCondLst>
                                  <p:childTnLst>
                                    <p:animEffect transition="out" filter="fade">
                                      <p:cBhvr>
                                        <p:cTn id="59" dur="500"/>
                                        <p:tgtEl>
                                          <p:spTgt spid="188"/>
                                        </p:tgtEl>
                                      </p:cBhvr>
                                    </p:animEffect>
                                    <p:set>
                                      <p:cBhvr>
                                        <p:cTn id="60" dur="1" fill="hold">
                                          <p:stCondLst>
                                            <p:cond delay="499"/>
                                          </p:stCondLst>
                                        </p:cTn>
                                        <p:tgtEl>
                                          <p:spTgt spid="188"/>
                                        </p:tgtEl>
                                        <p:attrNameLst>
                                          <p:attrName>style.visibility</p:attrName>
                                        </p:attrNameLst>
                                      </p:cBhvr>
                                      <p:to>
                                        <p:strVal val="hidden"/>
                                      </p:to>
                                    </p:set>
                                  </p:childTnLst>
                                </p:cTn>
                              </p:par>
                            </p:childTnLst>
                          </p:cTn>
                        </p:par>
                      </p:childTnLst>
                    </p:cTn>
                  </p:par>
                  <p:par>
                    <p:cTn id="61" fill="hold" nodeType="clickPar">
                      <p:stCondLst>
                        <p:cond delay="indefinite"/>
                      </p:stCondLst>
                      <p:childTnLst>
                        <p:par>
                          <p:cTn id="62" fill="hold" nodeType="withGroup">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2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0" grpId="0"/>
      <p:bldP spid="211" grpId="0"/>
      <p:bldP spid="212" grpId="0"/>
      <p:bldP spid="213" grpId="0"/>
      <p:bldP spid="214" grpId="0"/>
      <p:bldP spid="215" grpId="0"/>
      <p:bldP spid="216" grpId="0"/>
      <p:bldP spid="217" grpId="0"/>
      <p:bldP spid="188" grpId="0"/>
      <p:bldP spid="219" grpId="0"/>
      <p:bldP spid="174" grpId="0"/>
      <p:bldP spid="222"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3" name="Title 2"/>
          <p:cNvSpPr>
            <a:spLocks noGrp="1"/>
          </p:cNvSpPr>
          <p:nvPr>
            <p:ph type="ctrTitle"/>
          </p:nvPr>
        </p:nvSpPr>
        <p:spPr>
          <a:xfrm>
            <a:off x="0" y="2667000"/>
            <a:ext cx="9144000" cy="1470025"/>
          </a:xfrm>
        </p:spPr>
        <p:txBody>
          <a:bodyPr/>
          <a:lstStyle/>
          <a:p>
            <a:pPr eaLnBrk="1" hangingPunct="1"/>
            <a:r>
              <a:rPr lang="en-US" sz="5400">
                <a:latin typeface="Calibri" charset="0"/>
              </a:rPr>
              <a:t>Goal: Mitigate and Recover Read Disturb Errors</a:t>
            </a:r>
          </a:p>
        </p:txBody>
      </p:sp>
      <p:sp>
        <p:nvSpPr>
          <p:cNvPr id="7" name="TextBox 6"/>
          <p:cNvSpPr txBox="1"/>
          <p:nvPr/>
        </p:nvSpPr>
        <p:spPr>
          <a:xfrm>
            <a:off x="381000" y="457200"/>
            <a:ext cx="8382000" cy="954088"/>
          </a:xfrm>
          <a:prstGeom prst="rect">
            <a:avLst/>
          </a:prstGeom>
          <a:noFill/>
        </p:spPr>
        <p:txBody>
          <a:bodyPr>
            <a:spAutoFit/>
          </a:bodyPr>
          <a:lstStyle/>
          <a:p>
            <a:pPr>
              <a:defRPr/>
            </a:pPr>
            <a:r>
              <a:rPr lang="en-US" sz="2800" dirty="0">
                <a:solidFill>
                  <a:prstClr val="black"/>
                </a:solidFill>
                <a:latin typeface="Calibri"/>
                <a:ea typeface="ＭＳ Ｐゴシック" charset="0"/>
                <a:cs typeface="ＭＳ Ｐゴシック" charset="0"/>
              </a:rPr>
              <a:t>Read disturb errors: Reading from one page can alter the values stored in other unread pages</a:t>
            </a:r>
          </a:p>
        </p:txBody>
      </p:sp>
      <p:sp>
        <p:nvSpPr>
          <p:cNvPr id="279555" name="Slide Number Placeholder 7"/>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155412E-DE6A-D241-B9D8-FA147BF5AF2A}" type="slidenum">
              <a:rPr lang="en-US" sz="1200">
                <a:solidFill>
                  <a:srgbClr val="898989"/>
                </a:solidFill>
                <a:latin typeface="Calibri" charset="0"/>
              </a:rPr>
              <a:pPr eaLnBrk="1" hangingPunct="1"/>
              <a:t>75</a:t>
            </a:fld>
            <a:endParaRPr lang="en-US" sz="1200">
              <a:solidFill>
                <a:srgbClr val="898989"/>
              </a:solidFill>
              <a:latin typeface="Calibri" charset="0"/>
            </a:endParaRPr>
          </a:p>
        </p:txBody>
      </p:sp>
    </p:spTree>
    <p:extLst>
      <p:ext uri="{BB962C8B-B14F-4D97-AF65-F5344CB8AC3E}">
        <p14:creationId xmlns:p14="http://schemas.microsoft.com/office/powerpoint/2010/main" val="1310852433"/>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1" name="Title 1"/>
          <p:cNvSpPr>
            <a:spLocks noGrp="1"/>
          </p:cNvSpPr>
          <p:nvPr>
            <p:ph type="title"/>
          </p:nvPr>
        </p:nvSpPr>
        <p:spPr/>
        <p:txBody>
          <a:bodyPr/>
          <a:lstStyle/>
          <a:p>
            <a:pPr eaLnBrk="1" hangingPunct="1"/>
            <a:r>
              <a:rPr lang="en-US">
                <a:latin typeface="Calibri" charset="0"/>
              </a:rPr>
              <a:t>Outline</a:t>
            </a:r>
          </a:p>
        </p:txBody>
      </p:sp>
      <p:sp>
        <p:nvSpPr>
          <p:cNvPr id="3" name="Content Placeholder 2"/>
          <p:cNvSpPr>
            <a:spLocks noGrp="1"/>
          </p:cNvSpPr>
          <p:nvPr>
            <p:ph idx="1"/>
          </p:nvPr>
        </p:nvSpPr>
        <p:spPr/>
        <p:txBody>
          <a:bodyPr rtlCol="0">
            <a:normAutofit/>
          </a:bodyPr>
          <a:lstStyle/>
          <a:p>
            <a:pPr marL="182880" indent="-182880" eaLnBrk="1" fontAlgn="auto" hangingPunct="1">
              <a:spcAft>
                <a:spcPts val="0"/>
              </a:spcAft>
              <a:buFont typeface="Arial" pitchFamily="34" charset="0"/>
              <a:buChar char="•"/>
              <a:defRPr/>
            </a:pPr>
            <a:r>
              <a:rPr lang="en-US" dirty="0">
                <a:solidFill>
                  <a:schemeClr val="bg1">
                    <a:lumMod val="75000"/>
                  </a:schemeClr>
                </a:solidFill>
                <a:ea typeface="+mn-ea"/>
                <a:cs typeface="+mn-cs"/>
              </a:rPr>
              <a:t>Background (Problem and Goal)</a:t>
            </a:r>
          </a:p>
          <a:p>
            <a:pPr marL="182880" indent="-182880" eaLnBrk="1" fontAlgn="auto" hangingPunct="1">
              <a:spcAft>
                <a:spcPts val="0"/>
              </a:spcAft>
              <a:buFont typeface="Arial" pitchFamily="34" charset="0"/>
              <a:buChar char="•"/>
              <a:defRPr/>
            </a:pPr>
            <a:r>
              <a:rPr lang="en-US" dirty="0">
                <a:ea typeface="+mn-ea"/>
                <a:cs typeface="+mn-cs"/>
              </a:rPr>
              <a:t>Key Experimental Observations</a:t>
            </a:r>
          </a:p>
          <a:p>
            <a:pPr marL="182880" indent="-182880" eaLnBrk="1" fontAlgn="auto" hangingPunct="1">
              <a:spcAft>
                <a:spcPts val="0"/>
              </a:spcAft>
              <a:buFont typeface="Arial" pitchFamily="34" charset="0"/>
              <a:buChar char="•"/>
              <a:defRPr/>
            </a:pPr>
            <a:r>
              <a:rPr lang="en-US" dirty="0">
                <a:solidFill>
                  <a:schemeClr val="bg1">
                    <a:lumMod val="75000"/>
                  </a:schemeClr>
                </a:solidFill>
                <a:ea typeface="+mn-ea"/>
                <a:cs typeface="+mn-cs"/>
              </a:rPr>
              <a:t>Mitigation: </a:t>
            </a:r>
            <a:r>
              <a:rPr lang="en-US" dirty="0" err="1">
                <a:solidFill>
                  <a:schemeClr val="bg1">
                    <a:lumMod val="75000"/>
                  </a:schemeClr>
                </a:solidFill>
                <a:ea typeface="+mn-ea"/>
                <a:cs typeface="+mn-cs"/>
              </a:rPr>
              <a:t>V</a:t>
            </a:r>
            <a:r>
              <a:rPr lang="en-US" baseline="-25000" dirty="0" err="1">
                <a:solidFill>
                  <a:schemeClr val="bg1">
                    <a:lumMod val="75000"/>
                  </a:schemeClr>
                </a:solidFill>
                <a:ea typeface="+mn-ea"/>
                <a:cs typeface="+mn-cs"/>
              </a:rPr>
              <a:t>pass</a:t>
            </a:r>
            <a:r>
              <a:rPr lang="en-US" dirty="0">
                <a:solidFill>
                  <a:schemeClr val="bg1">
                    <a:lumMod val="75000"/>
                  </a:schemeClr>
                </a:solidFill>
                <a:ea typeface="+mn-ea"/>
                <a:cs typeface="+mn-cs"/>
              </a:rPr>
              <a:t> Tuning</a:t>
            </a:r>
          </a:p>
          <a:p>
            <a:pPr marL="182880" indent="-182880" eaLnBrk="1" fontAlgn="auto" hangingPunct="1">
              <a:spcAft>
                <a:spcPts val="0"/>
              </a:spcAft>
              <a:buFont typeface="Arial" pitchFamily="34" charset="0"/>
              <a:buChar char="•"/>
              <a:defRPr/>
            </a:pPr>
            <a:r>
              <a:rPr lang="en-US" dirty="0">
                <a:solidFill>
                  <a:schemeClr val="bg1">
                    <a:lumMod val="75000"/>
                  </a:schemeClr>
                </a:solidFill>
                <a:ea typeface="+mn-ea"/>
                <a:cs typeface="+mn-cs"/>
              </a:rPr>
              <a:t>Recovery: Read Disturb Oriented Error Recovery</a:t>
            </a:r>
          </a:p>
          <a:p>
            <a:pPr marL="182880" indent="-182880" eaLnBrk="1" fontAlgn="auto" hangingPunct="1">
              <a:spcAft>
                <a:spcPts val="0"/>
              </a:spcAft>
              <a:buFont typeface="Arial" pitchFamily="34" charset="0"/>
              <a:buChar char="•"/>
              <a:defRPr/>
            </a:pPr>
            <a:r>
              <a:rPr lang="en-US" dirty="0">
                <a:solidFill>
                  <a:schemeClr val="bg1">
                    <a:lumMod val="75000"/>
                  </a:schemeClr>
                </a:solidFill>
                <a:ea typeface="+mn-ea"/>
                <a:cs typeface="+mn-cs"/>
              </a:rPr>
              <a:t>Conclusion</a:t>
            </a:r>
          </a:p>
        </p:txBody>
      </p:sp>
      <p:sp>
        <p:nvSpPr>
          <p:cNvPr id="28160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AC3F909-6AEF-CA43-915D-B886483E6C0F}" type="slidenum">
              <a:rPr lang="en-US" sz="1200">
                <a:solidFill>
                  <a:srgbClr val="898989"/>
                </a:solidFill>
                <a:latin typeface="Calibri" charset="0"/>
              </a:rPr>
              <a:pPr eaLnBrk="1" hangingPunct="1"/>
              <a:t>76</a:t>
            </a:fld>
            <a:endParaRPr lang="en-US" sz="1200">
              <a:solidFill>
                <a:srgbClr val="898989"/>
              </a:solidFill>
              <a:latin typeface="Calibri" charset="0"/>
            </a:endParaRPr>
          </a:p>
        </p:txBody>
      </p:sp>
      <p:pic>
        <p:nvPicPr>
          <p:cNvPr id="281604" name="Picture 6" descr="FMS_logo_lightbluematte_3C5CAE.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6317401"/>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Title 1"/>
          <p:cNvSpPr>
            <a:spLocks noGrp="1"/>
          </p:cNvSpPr>
          <p:nvPr>
            <p:ph type="title"/>
          </p:nvPr>
        </p:nvSpPr>
        <p:spPr/>
        <p:txBody>
          <a:bodyPr/>
          <a:lstStyle/>
          <a:p>
            <a:pPr eaLnBrk="1" hangingPunct="1"/>
            <a:r>
              <a:rPr lang="en-US">
                <a:latin typeface="Calibri" charset="0"/>
              </a:rPr>
              <a:t>Methodology</a:t>
            </a:r>
          </a:p>
        </p:txBody>
      </p:sp>
      <p:sp>
        <p:nvSpPr>
          <p:cNvPr id="4" name="Content Placeholder 3"/>
          <p:cNvSpPr>
            <a:spLocks noGrp="1"/>
          </p:cNvSpPr>
          <p:nvPr>
            <p:ph idx="1"/>
          </p:nvPr>
        </p:nvSpPr>
        <p:spPr/>
        <p:txBody>
          <a:bodyPr rtlCol="0">
            <a:normAutofit fontScale="92500"/>
          </a:bodyPr>
          <a:lstStyle/>
          <a:p>
            <a:pPr marL="182880" indent="-182880" eaLnBrk="1" fontAlgn="auto" hangingPunct="1">
              <a:spcAft>
                <a:spcPts val="0"/>
              </a:spcAft>
              <a:buFont typeface="Arial" pitchFamily="34" charset="0"/>
              <a:buChar char="•"/>
              <a:defRPr/>
            </a:pPr>
            <a:r>
              <a:rPr lang="en-US" sz="2800" dirty="0" smtClean="0">
                <a:ea typeface="+mn-ea"/>
                <a:cs typeface="+mn-cs"/>
              </a:rPr>
              <a:t>FPGA-based flash memory testing platform [</a:t>
            </a:r>
            <a:r>
              <a:rPr lang="en-US" sz="2800" dirty="0" err="1" smtClean="0">
                <a:ea typeface="+mn-ea"/>
                <a:cs typeface="+mn-cs"/>
              </a:rPr>
              <a:t>Cai</a:t>
            </a:r>
            <a:r>
              <a:rPr lang="en-US" sz="2800" dirty="0" smtClean="0">
                <a:ea typeface="+mn-ea"/>
                <a:cs typeface="+mn-cs"/>
              </a:rPr>
              <a:t>+, FCCM ‘11]</a:t>
            </a:r>
          </a:p>
          <a:p>
            <a:pPr marL="182880" indent="-182880" eaLnBrk="1" fontAlgn="auto" hangingPunct="1">
              <a:spcAft>
                <a:spcPts val="0"/>
              </a:spcAft>
              <a:buFont typeface="Arial" pitchFamily="34" charset="0"/>
              <a:buChar char="•"/>
              <a:defRPr/>
            </a:pPr>
            <a:endParaRPr lang="en-US" sz="2800" dirty="0">
              <a:ea typeface="+mn-ea"/>
              <a:cs typeface="+mn-cs"/>
            </a:endParaRPr>
          </a:p>
          <a:p>
            <a:pPr marL="182880" indent="-182880" eaLnBrk="1" fontAlgn="auto" hangingPunct="1">
              <a:spcAft>
                <a:spcPts val="0"/>
              </a:spcAft>
              <a:buFont typeface="Arial" pitchFamily="34" charset="0"/>
              <a:buChar char="•"/>
              <a:defRPr/>
            </a:pPr>
            <a:endParaRPr lang="en-US" sz="2800" dirty="0" smtClean="0">
              <a:ea typeface="+mn-ea"/>
              <a:cs typeface="+mn-cs"/>
            </a:endParaRPr>
          </a:p>
          <a:p>
            <a:pPr marL="182880" indent="-182880" eaLnBrk="1" fontAlgn="auto" hangingPunct="1">
              <a:spcAft>
                <a:spcPts val="0"/>
              </a:spcAft>
              <a:buFont typeface="Arial" pitchFamily="34" charset="0"/>
              <a:buChar char="•"/>
              <a:defRPr/>
            </a:pPr>
            <a:endParaRPr lang="en-US" sz="2800" dirty="0">
              <a:ea typeface="+mn-ea"/>
              <a:cs typeface="+mn-cs"/>
            </a:endParaRPr>
          </a:p>
          <a:p>
            <a:pPr marL="182880" indent="-182880" eaLnBrk="1" fontAlgn="auto" hangingPunct="1">
              <a:spcAft>
                <a:spcPts val="0"/>
              </a:spcAft>
              <a:buFont typeface="Arial" pitchFamily="34" charset="0"/>
              <a:buChar char="•"/>
              <a:defRPr/>
            </a:pPr>
            <a:endParaRPr lang="en-US" sz="2800" dirty="0" smtClean="0">
              <a:ea typeface="+mn-ea"/>
              <a:cs typeface="+mn-cs"/>
            </a:endParaRPr>
          </a:p>
          <a:p>
            <a:pPr marL="182880" indent="-182880" eaLnBrk="1" fontAlgn="auto" hangingPunct="1">
              <a:spcAft>
                <a:spcPts val="0"/>
              </a:spcAft>
              <a:buFont typeface="Arial" pitchFamily="34" charset="0"/>
              <a:buChar char="•"/>
              <a:defRPr/>
            </a:pPr>
            <a:endParaRPr lang="en-US" sz="2800" dirty="0">
              <a:ea typeface="+mn-ea"/>
              <a:cs typeface="+mn-cs"/>
            </a:endParaRPr>
          </a:p>
          <a:p>
            <a:pPr marL="182880" indent="-182880" eaLnBrk="1" fontAlgn="auto" hangingPunct="1">
              <a:spcAft>
                <a:spcPts val="0"/>
              </a:spcAft>
              <a:buFont typeface="Arial" pitchFamily="34" charset="0"/>
              <a:buChar char="•"/>
              <a:defRPr/>
            </a:pPr>
            <a:endParaRPr lang="en-US" sz="2800" dirty="0" smtClean="0">
              <a:ea typeface="+mn-ea"/>
              <a:cs typeface="+mn-cs"/>
            </a:endParaRPr>
          </a:p>
          <a:p>
            <a:pPr marL="182880" indent="-182880" eaLnBrk="1" fontAlgn="auto" hangingPunct="1">
              <a:spcAft>
                <a:spcPts val="0"/>
              </a:spcAft>
              <a:buFont typeface="Arial" pitchFamily="34" charset="0"/>
              <a:buChar char="•"/>
              <a:defRPr/>
            </a:pPr>
            <a:endParaRPr lang="en-US" sz="2800" dirty="0" smtClean="0">
              <a:ea typeface="+mn-ea"/>
              <a:cs typeface="+mn-cs"/>
            </a:endParaRPr>
          </a:p>
          <a:p>
            <a:pPr marL="182880" indent="-182880" eaLnBrk="1" fontAlgn="auto" hangingPunct="1">
              <a:spcAft>
                <a:spcPts val="0"/>
              </a:spcAft>
              <a:buFont typeface="Arial" pitchFamily="34" charset="0"/>
              <a:buChar char="•"/>
              <a:defRPr/>
            </a:pPr>
            <a:r>
              <a:rPr lang="en-US" sz="2800" dirty="0" smtClean="0">
                <a:ea typeface="+mn-ea"/>
                <a:cs typeface="+mn-cs"/>
              </a:rPr>
              <a:t>Real 20- to 24-nm MLC NAND flash chips</a:t>
            </a:r>
          </a:p>
          <a:p>
            <a:pPr marL="182880" indent="-182880" eaLnBrk="1" fontAlgn="auto" hangingPunct="1">
              <a:spcAft>
                <a:spcPts val="0"/>
              </a:spcAft>
              <a:buFont typeface="Arial" pitchFamily="34" charset="0"/>
              <a:buChar char="•"/>
              <a:defRPr/>
            </a:pPr>
            <a:r>
              <a:rPr lang="en-US" sz="2800" dirty="0" smtClean="0">
                <a:ea typeface="+mn-ea"/>
                <a:cs typeface="+mn-cs"/>
              </a:rPr>
              <a:t>0 to 1M read disturbs</a:t>
            </a:r>
          </a:p>
          <a:p>
            <a:pPr marL="182880" indent="-182880" eaLnBrk="1" fontAlgn="auto" hangingPunct="1">
              <a:spcAft>
                <a:spcPts val="0"/>
              </a:spcAft>
              <a:buFont typeface="Arial" pitchFamily="34" charset="0"/>
              <a:buChar char="•"/>
              <a:defRPr/>
            </a:pPr>
            <a:r>
              <a:rPr lang="en-US" sz="2800" dirty="0" smtClean="0">
                <a:ea typeface="+mn-ea"/>
                <a:cs typeface="+mn-cs"/>
              </a:rPr>
              <a:t>0 to 15K Program/Erase Cycles (PEC)</a:t>
            </a:r>
          </a:p>
        </p:txBody>
      </p:sp>
      <p:sp>
        <p:nvSpPr>
          <p:cNvPr id="283651"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0F95F34-8D10-EE4F-8641-A6FC35FCA2B6}" type="slidenum">
              <a:rPr lang="en-US" sz="1200">
                <a:solidFill>
                  <a:srgbClr val="898989"/>
                </a:solidFill>
                <a:latin typeface="Calibri" charset="0"/>
              </a:rPr>
              <a:pPr eaLnBrk="1" hangingPunct="1"/>
              <a:t>77</a:t>
            </a:fld>
            <a:endParaRPr lang="en-US" sz="1200">
              <a:solidFill>
                <a:srgbClr val="898989"/>
              </a:solidFill>
              <a:latin typeface="Calibri" charset="0"/>
            </a:endParaRPr>
          </a:p>
        </p:txBody>
      </p:sp>
      <p:pic>
        <p:nvPicPr>
          <p:cNvPr id="283652" name="Content Placeholder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444625"/>
            <a:ext cx="4572000" cy="3279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83653" name="Picture 6" descr="FMS_logo_lightbluematte_3C5CAE.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1482303"/>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3" name="Title 1"/>
          <p:cNvSpPr>
            <a:spLocks noGrp="1"/>
          </p:cNvSpPr>
          <p:nvPr>
            <p:ph type="title"/>
          </p:nvPr>
        </p:nvSpPr>
        <p:spPr/>
        <p:txBody>
          <a:bodyPr/>
          <a:lstStyle/>
          <a:p>
            <a:pPr eaLnBrk="1" hangingPunct="1"/>
            <a:r>
              <a:rPr lang="en-US">
                <a:latin typeface="Calibri" charset="0"/>
              </a:rPr>
              <a:t>Experimental Infrastructure</a:t>
            </a:r>
          </a:p>
        </p:txBody>
      </p:sp>
      <p:sp>
        <p:nvSpPr>
          <p:cNvPr id="4" name="Slide Number Placeholder 3"/>
          <p:cNvSpPr>
            <a:spLocks noGrp="1"/>
          </p:cNvSpPr>
          <p:nvPr>
            <p:ph type="sldNum" sz="quarter" idx="12"/>
          </p:nvPr>
        </p:nvSpPr>
        <p:spPr>
          <a:xfrm>
            <a:off x="7473950" y="6492875"/>
            <a:ext cx="2895600" cy="365125"/>
          </a:xfrm>
        </p:spPr>
        <p:txBody>
          <a:bodyPr/>
          <a:lstStyle/>
          <a:p>
            <a:pPr algn="ctr">
              <a:defRPr/>
            </a:pPr>
            <a:fld id="{2585B267-FC17-A345-95CE-EC2F78F557AE}" type="slidenum">
              <a:rPr lang="en-US" altLang="en-US">
                <a:latin typeface="Arial" charset="0"/>
              </a:rPr>
              <a:pPr algn="ctr">
                <a:defRPr/>
              </a:pPr>
              <a:t>78</a:t>
            </a:fld>
            <a:endParaRPr lang="en-US" altLang="en-US" dirty="0">
              <a:latin typeface="Arial" charset="0"/>
            </a:endParaRPr>
          </a:p>
        </p:txBody>
      </p:sp>
      <p:pic>
        <p:nvPicPr>
          <p:cNvPr id="284675"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84676"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fontAlgn="base" hangingPunct="0">
                <a:spcBef>
                  <a:spcPct val="0"/>
                </a:spcBef>
                <a:spcAft>
                  <a:spcPct val="0"/>
                </a:spcAft>
                <a:defRPr/>
              </a:pPr>
              <a:endParaRPr lang="en-US" kern="0">
                <a:solidFill>
                  <a:srgbClr val="333399"/>
                </a:solidFill>
                <a:latin typeface="Tahoma"/>
                <a:ea typeface="ＭＳ Ｐゴシック" charset="0"/>
                <a:cs typeface="ＭＳ Ｐゴシック" charset="0"/>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fontAlgn="base">
                <a:spcBef>
                  <a:spcPct val="0"/>
                </a:spcBef>
                <a:spcAft>
                  <a:spcPct val="0"/>
                </a:spcAft>
                <a:defRPr/>
              </a:pPr>
              <a:r>
                <a:rPr lang="en-US" sz="1800" kern="0" smtClean="0">
                  <a:solidFill>
                    <a:srgbClr val="FFFF00"/>
                  </a:solidFill>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defRPr/>
              </a:pPr>
              <a:endParaRPr lang="en-US" kern="0">
                <a:solidFill>
                  <a:sysClr val="windowText" lastClr="000000"/>
                </a:solidFill>
                <a:latin typeface="Tahoma"/>
                <a:ea typeface="ＭＳ Ｐゴシック" charset="0"/>
                <a:cs typeface="ＭＳ Ｐゴシック" charset="0"/>
              </a:endParaRPr>
            </a:p>
          </p:txBody>
        </p:sp>
      </p:grpSp>
      <p:grpSp>
        <p:nvGrpSpPr>
          <p:cNvPr id="284677"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fontAlgn="base" hangingPunct="0">
                <a:spcBef>
                  <a:spcPct val="0"/>
                </a:spcBef>
                <a:spcAft>
                  <a:spcPct val="0"/>
                </a:spcAft>
                <a:defRPr/>
              </a:pPr>
              <a:endParaRPr lang="en-US" kern="0">
                <a:solidFill>
                  <a:srgbClr val="FFFF00"/>
                </a:solidFill>
                <a:latin typeface="Tahoma"/>
                <a:ea typeface="ＭＳ Ｐゴシック" charset="0"/>
                <a:cs typeface="ＭＳ Ｐゴシック" charset="0"/>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ctr" fontAlgn="base">
                <a:spcBef>
                  <a:spcPct val="0"/>
                </a:spcBef>
                <a:spcAft>
                  <a:spcPct val="0"/>
                </a:spcAft>
                <a:defRPr/>
              </a:pPr>
              <a:r>
                <a:rPr lang="en-US" sz="1800" kern="0" smtClean="0">
                  <a:solidFill>
                    <a:srgbClr val="FFFF00"/>
                  </a:solidFill>
                </a:rPr>
                <a:t>Virtex-II Pro</a:t>
              </a:r>
            </a:p>
            <a:p>
              <a:pPr algn="ctr" fontAlgn="base">
                <a:spcBef>
                  <a:spcPct val="0"/>
                </a:spcBef>
                <a:spcAft>
                  <a:spcPct val="0"/>
                </a:spcAft>
                <a:defRPr/>
              </a:pPr>
              <a:r>
                <a:rPr lang="en-US" sz="1800" kern="0" smtClean="0">
                  <a:solidFill>
                    <a:srgbClr val="FFFF00"/>
                  </a:solidFill>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defRPr/>
              </a:pPr>
              <a:endParaRPr lang="en-US" kern="0">
                <a:solidFill>
                  <a:sysClr val="windowText" lastClr="000000"/>
                </a:solidFill>
                <a:latin typeface="Tahoma"/>
                <a:ea typeface="ＭＳ Ｐゴシック" charset="0"/>
                <a:cs typeface="ＭＳ Ｐゴシック" charset="0"/>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fontAlgn="base" hangingPunct="0">
              <a:spcBef>
                <a:spcPct val="0"/>
              </a:spcBef>
              <a:spcAft>
                <a:spcPct val="0"/>
              </a:spcAft>
              <a:defRPr/>
            </a:pPr>
            <a:endParaRPr lang="en-US" kern="0">
              <a:solidFill>
                <a:srgbClr val="FFFF00"/>
              </a:solidFill>
              <a:latin typeface="Tahoma"/>
              <a:ea typeface="ＭＳ Ｐゴシック" charset="0"/>
              <a:cs typeface="ＭＳ Ｐゴシック" charset="0"/>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ctr" fontAlgn="base">
              <a:spcBef>
                <a:spcPct val="0"/>
              </a:spcBef>
              <a:spcAft>
                <a:spcPct val="0"/>
              </a:spcAft>
              <a:defRPr/>
            </a:pPr>
            <a:r>
              <a:rPr lang="en-US" sz="1800" kern="0" smtClean="0">
                <a:solidFill>
                  <a:srgbClr val="FFFF00"/>
                </a:solidFill>
              </a:rPr>
              <a:t>Virtex-V FPGA</a:t>
            </a:r>
          </a:p>
          <a:p>
            <a:pPr algn="ctr" fontAlgn="base">
              <a:spcBef>
                <a:spcPct val="0"/>
              </a:spcBef>
              <a:spcAft>
                <a:spcPct val="0"/>
              </a:spcAft>
              <a:defRPr/>
            </a:pPr>
            <a:r>
              <a:rPr lang="en-US" sz="1800" kern="0" smtClean="0">
                <a:solidFill>
                  <a:srgbClr val="FFFF00"/>
                </a:solidFill>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defRPr/>
            </a:pPr>
            <a:endParaRPr lang="en-US" kern="0">
              <a:solidFill>
                <a:sysClr val="windowText" lastClr="000000"/>
              </a:solidFill>
              <a:latin typeface="Tahoma"/>
              <a:ea typeface="ＭＳ Ｐゴシック" charset="0"/>
              <a:cs typeface="ＭＳ Ｐゴシック" charset="0"/>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fontAlgn="base" hangingPunct="0">
              <a:spcBef>
                <a:spcPct val="0"/>
              </a:spcBef>
              <a:spcAft>
                <a:spcPct val="0"/>
              </a:spcAft>
              <a:defRPr/>
            </a:pPr>
            <a:endParaRPr lang="en-US" kern="0">
              <a:solidFill>
                <a:srgbClr val="333399"/>
              </a:solidFill>
              <a:latin typeface="Tahoma"/>
              <a:ea typeface="ＭＳ Ｐゴシック" charset="0"/>
              <a:cs typeface="ＭＳ Ｐゴシック" charset="0"/>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defRPr/>
            </a:pPr>
            <a:endParaRPr lang="en-US" kern="0">
              <a:solidFill>
                <a:sysClr val="windowText" lastClr="000000"/>
              </a:solidFill>
              <a:latin typeface="Tahoma"/>
              <a:ea typeface="ＭＳ Ｐゴシック" charset="0"/>
              <a:cs typeface="ＭＳ Ｐゴシック" charset="0"/>
            </a:endParaRPr>
          </a:p>
        </p:txBody>
      </p:sp>
      <p:grpSp>
        <p:nvGrpSpPr>
          <p:cNvPr id="284683"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fontAlgn="base" hangingPunct="0">
                <a:spcBef>
                  <a:spcPct val="0"/>
                </a:spcBef>
                <a:spcAft>
                  <a:spcPct val="0"/>
                </a:spcAft>
                <a:defRPr/>
              </a:pPr>
              <a:endParaRPr lang="en-US" kern="0">
                <a:solidFill>
                  <a:srgbClr val="0066CC"/>
                </a:solidFill>
                <a:latin typeface="Tahoma"/>
                <a:ea typeface="ＭＳ Ｐゴシック" charset="0"/>
                <a:cs typeface="ＭＳ Ｐゴシック" charset="0"/>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fontAlgn="base">
                <a:spcBef>
                  <a:spcPct val="0"/>
                </a:spcBef>
                <a:spcAft>
                  <a:spcPct val="0"/>
                </a:spcAft>
                <a:defRPr/>
              </a:pPr>
              <a:r>
                <a:rPr lang="en-US" sz="1800" kern="0" smtClean="0">
                  <a:solidFill>
                    <a:srgbClr val="0000FF"/>
                  </a:solidFill>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defRPr/>
              </a:pPr>
              <a:endParaRPr lang="en-US" kern="0">
                <a:solidFill>
                  <a:sysClr val="windowText" lastClr="000000"/>
                </a:solidFill>
                <a:latin typeface="Tahoma"/>
                <a:ea typeface="ＭＳ Ｐゴシック" charset="0"/>
                <a:cs typeface="ＭＳ Ｐゴシック" charset="0"/>
              </a:endParaRPr>
            </a:p>
          </p:txBody>
        </p:sp>
      </p:grpSp>
      <p:grpSp>
        <p:nvGrpSpPr>
          <p:cNvPr id="284684"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fontAlgn="base" hangingPunct="0">
                <a:spcBef>
                  <a:spcPct val="0"/>
                </a:spcBef>
                <a:spcAft>
                  <a:spcPct val="0"/>
                </a:spcAft>
                <a:defRPr/>
              </a:pPr>
              <a:endParaRPr lang="en-US" kern="0">
                <a:solidFill>
                  <a:srgbClr val="333399"/>
                </a:solidFill>
                <a:latin typeface="Tahoma"/>
                <a:ea typeface="ＭＳ Ｐゴシック" charset="0"/>
                <a:cs typeface="ＭＳ Ｐゴシック" charset="0"/>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fontAlgn="base">
                <a:spcBef>
                  <a:spcPct val="0"/>
                </a:spcBef>
                <a:spcAft>
                  <a:spcPct val="0"/>
                </a:spcAft>
                <a:defRPr/>
              </a:pPr>
              <a:r>
                <a:rPr lang="en-US" sz="1800" kern="0" smtClean="0">
                  <a:solidFill>
                    <a:srgbClr val="0000FF"/>
                  </a:solidFill>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defRPr/>
              </a:pPr>
              <a:endParaRPr lang="en-US" kern="0">
                <a:solidFill>
                  <a:sysClr val="windowText" lastClr="000000"/>
                </a:solidFill>
                <a:latin typeface="Tahoma"/>
                <a:ea typeface="ＭＳ Ｐゴシック" charset="0"/>
                <a:cs typeface="ＭＳ Ｐゴシック" charset="0"/>
              </a:endParaRPr>
            </a:p>
          </p:txBody>
        </p:sp>
      </p:grpSp>
      <p:grpSp>
        <p:nvGrpSpPr>
          <p:cNvPr id="284685" name="Group 45"/>
          <p:cNvGrpSpPr>
            <a:grpSpLocks/>
          </p:cNvGrpSpPr>
          <p:nvPr/>
        </p:nvGrpSpPr>
        <p:grpSpPr bwMode="auto">
          <a:xfrm>
            <a:off x="5867400" y="4433888"/>
            <a:ext cx="2508250" cy="1814512"/>
            <a:chOff x="3696" y="3072"/>
            <a:chExt cx="1580" cy="1143"/>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fontAlgn="base" hangingPunct="0">
                <a:spcBef>
                  <a:spcPct val="0"/>
                </a:spcBef>
                <a:spcAft>
                  <a:spcPct val="0"/>
                </a:spcAft>
                <a:defRPr/>
              </a:pPr>
              <a:endParaRPr lang="en-US" kern="0">
                <a:solidFill>
                  <a:srgbClr val="333399"/>
                </a:solidFill>
                <a:latin typeface="Tahoma"/>
                <a:ea typeface="ＭＳ Ｐゴシック" charset="0"/>
                <a:cs typeface="ＭＳ Ｐゴシック" charset="0"/>
              </a:endParaRPr>
            </a:p>
          </p:txBody>
        </p:sp>
        <p:sp>
          <p:nvSpPr>
            <p:cNvPr id="57" name="Text Box 43"/>
            <p:cNvSpPr txBox="1">
              <a:spLocks noChangeArrowheads="1"/>
            </p:cNvSpPr>
            <p:nvPr/>
          </p:nvSpPr>
          <p:spPr bwMode="auto">
            <a:xfrm>
              <a:off x="3696" y="3984"/>
              <a:ext cx="158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fontAlgn="base">
                <a:spcBef>
                  <a:spcPct val="0"/>
                </a:spcBef>
                <a:spcAft>
                  <a:spcPct val="0"/>
                </a:spcAft>
                <a:defRPr/>
              </a:pPr>
              <a:r>
                <a:rPr lang="en-US" sz="1800" kern="0" smtClean="0">
                  <a:solidFill>
                    <a:srgbClr val="0000FF"/>
                  </a:solidFill>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defRPr/>
              </a:pPr>
              <a:endParaRPr lang="en-US" kern="0">
                <a:solidFill>
                  <a:sysClr val="windowText" lastClr="000000"/>
                </a:solidFill>
                <a:latin typeface="Tahoma"/>
                <a:ea typeface="ＭＳ Ｐゴシック" charset="0"/>
                <a:cs typeface="ＭＳ Ｐゴシック" charset="0"/>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eaLnBrk="0" fontAlgn="base" hangingPunct="0">
              <a:spcBef>
                <a:spcPct val="0"/>
              </a:spcBef>
              <a:spcAft>
                <a:spcPct val="0"/>
              </a:spcAft>
              <a:defRPr/>
            </a:pPr>
            <a:endParaRPr lang="en-US" kern="0">
              <a:solidFill>
                <a:sysClr val="windowText" lastClr="000000"/>
              </a:solidFill>
              <a:latin typeface="Tahoma"/>
              <a:ea typeface="ＭＳ Ｐゴシック" charset="0"/>
              <a:cs typeface="ＭＳ Ｐゴシック" charset="0"/>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ctr" fontAlgn="base">
              <a:spcBef>
                <a:spcPct val="0"/>
              </a:spcBef>
              <a:spcAft>
                <a:spcPct val="0"/>
              </a:spcAft>
              <a:defRPr/>
            </a:pPr>
            <a:r>
              <a:rPr lang="en-US" sz="1800" kern="0" smtClean="0">
                <a:solidFill>
                  <a:srgbClr val="FFFF00"/>
                </a:solidFill>
              </a:rPr>
              <a:t>3x-nm</a:t>
            </a:r>
          </a:p>
          <a:p>
            <a:pPr algn="ctr" fontAlgn="base">
              <a:spcBef>
                <a:spcPct val="0"/>
              </a:spcBef>
              <a:spcAft>
                <a:spcPct val="0"/>
              </a:spcAft>
              <a:defRPr/>
            </a:pPr>
            <a:r>
              <a:rPr lang="en-US" sz="1800" kern="0" smtClean="0">
                <a:solidFill>
                  <a:srgbClr val="FFFF00"/>
                </a:solidFill>
              </a:rPr>
              <a:t>NAND Flash</a:t>
            </a:r>
          </a:p>
        </p:txBody>
      </p:sp>
      <p:sp>
        <p:nvSpPr>
          <p:cNvPr id="284688" name="Rectangle 60"/>
          <p:cNvSpPr>
            <a:spLocks noChangeArrowheads="1"/>
          </p:cNvSpPr>
          <p:nvPr/>
        </p:nvSpPr>
        <p:spPr bwMode="auto">
          <a:xfrm>
            <a:off x="107950" y="5805488"/>
            <a:ext cx="59039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pPr>
            <a:r>
              <a:rPr lang="en-US" sz="1600" smtClean="0">
                <a:solidFill>
                  <a:srgbClr val="006633"/>
                </a:solidFill>
                <a:latin typeface="Tahoma" charset="0"/>
                <a:ea typeface="ＭＳ Ｐゴシック" charset="0"/>
                <a:cs typeface="ＭＳ Ｐゴシック" charset="0"/>
              </a:rPr>
              <a:t>[Cai+, DATE 2012, ICCD 2012, DATE 2013, ITJ 2013, ICCD 2013, SIGMETRICS 2014, HPCA 2015, DSN 2015, MSST 2015]</a:t>
            </a:r>
            <a:endParaRPr lang="en-US" sz="1600" smtClean="0">
              <a:solidFill>
                <a:srgbClr val="000000"/>
              </a:solidFill>
              <a:latin typeface="Tahoma" charset="0"/>
              <a:ea typeface="ＭＳ Ｐゴシック" charset="0"/>
              <a:cs typeface="ＭＳ Ｐゴシック" charset="0"/>
            </a:endParaRPr>
          </a:p>
        </p:txBody>
      </p:sp>
      <p:pic>
        <p:nvPicPr>
          <p:cNvPr id="284689" name="Picture 6" descr="FMS_logo_lightbluematte_3C5CAE.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348746"/>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7" name="Title 99"/>
          <p:cNvSpPr>
            <a:spLocks noGrp="1"/>
          </p:cNvSpPr>
          <p:nvPr>
            <p:ph type="title"/>
          </p:nvPr>
        </p:nvSpPr>
        <p:spPr/>
        <p:txBody>
          <a:bodyPr/>
          <a:lstStyle/>
          <a:p>
            <a:pPr eaLnBrk="1" hangingPunct="1"/>
            <a:r>
              <a:rPr lang="en-US">
                <a:latin typeface="Calibri" charset="0"/>
              </a:rPr>
              <a:t>Read Disturb Effect on V</a:t>
            </a:r>
            <a:r>
              <a:rPr lang="en-US" baseline="-25000">
                <a:latin typeface="Calibri" charset="0"/>
              </a:rPr>
              <a:t>th</a:t>
            </a:r>
            <a:r>
              <a:rPr lang="en-US">
                <a:latin typeface="Calibri" charset="0"/>
              </a:rPr>
              <a:t> Distribution</a:t>
            </a:r>
          </a:p>
        </p:txBody>
      </p:sp>
      <p:grpSp>
        <p:nvGrpSpPr>
          <p:cNvPr id="8" name="Group 7"/>
          <p:cNvGrpSpPr>
            <a:grpSpLocks/>
          </p:cNvGrpSpPr>
          <p:nvPr/>
        </p:nvGrpSpPr>
        <p:grpSpPr bwMode="auto">
          <a:xfrm>
            <a:off x="157163" y="1524000"/>
            <a:ext cx="8829675" cy="3733800"/>
            <a:chOff x="156573" y="1524000"/>
            <a:chExt cx="8830854" cy="3733800"/>
          </a:xfrm>
        </p:grpSpPr>
        <p:grpSp>
          <p:nvGrpSpPr>
            <p:cNvPr id="285700" name="Group 1"/>
            <p:cNvGrpSpPr>
              <a:grpSpLocks/>
            </p:cNvGrpSpPr>
            <p:nvPr/>
          </p:nvGrpSpPr>
          <p:grpSpPr bwMode="auto">
            <a:xfrm>
              <a:off x="156573" y="1524000"/>
              <a:ext cx="8830854" cy="3733800"/>
              <a:chOff x="156573" y="1524000"/>
              <a:chExt cx="8830854" cy="3733800"/>
            </a:xfrm>
          </p:grpSpPr>
          <p:grpSp>
            <p:nvGrpSpPr>
              <p:cNvPr id="285703" name="Group 98"/>
              <p:cNvGrpSpPr>
                <a:grpSpLocks/>
              </p:cNvGrpSpPr>
              <p:nvPr/>
            </p:nvGrpSpPr>
            <p:grpSpPr bwMode="auto">
              <a:xfrm>
                <a:off x="156573" y="1524000"/>
                <a:ext cx="8830854" cy="3733800"/>
                <a:chOff x="194841" y="2438923"/>
                <a:chExt cx="8830854" cy="3733800"/>
              </a:xfrm>
            </p:grpSpPr>
            <p:pic>
              <p:nvPicPr>
                <p:cNvPr id="285708" name="Picture 51"/>
                <p:cNvPicPr>
                  <a:picLocks noChangeAspect="1"/>
                </p:cNvPicPr>
                <p:nvPr/>
              </p:nvPicPr>
              <p:blipFill>
                <a:blip r:embed="rId4">
                  <a:extLst>
                    <a:ext uri="{28A0092B-C50C-407E-A947-70E740481C1C}">
                      <a14:useLocalDpi xmlns:a14="http://schemas.microsoft.com/office/drawing/2010/main" val="0"/>
                    </a:ext>
                  </a:extLst>
                </a:blip>
                <a:srcRect l="10709"/>
                <a:stretch>
                  <a:fillRect/>
                </a:stretch>
              </p:blipFill>
              <p:spPr bwMode="auto">
                <a:xfrm>
                  <a:off x="278136" y="2438923"/>
                  <a:ext cx="8747559" cy="358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 name="Rectangle 53"/>
                <p:cNvSpPr/>
                <p:nvPr/>
              </p:nvSpPr>
              <p:spPr>
                <a:xfrm>
                  <a:off x="2196945" y="5688536"/>
                  <a:ext cx="4923495" cy="4841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2000" b="1" dirty="0">
                      <a:solidFill>
                        <a:prstClr val="black"/>
                      </a:solidFill>
                      <a:latin typeface="Calibri"/>
                    </a:rPr>
                    <a:t>Normalized Threshold Voltage</a:t>
                  </a:r>
                </a:p>
              </p:txBody>
            </p:sp>
            <p:sp>
              <p:nvSpPr>
                <p:cNvPr id="55" name="Rectangle 54"/>
                <p:cNvSpPr/>
                <p:nvPr/>
              </p:nvSpPr>
              <p:spPr>
                <a:xfrm>
                  <a:off x="737838" y="2588148"/>
                  <a:ext cx="797031" cy="3397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lstStyle/>
                <a:p>
                  <a:pPr algn="ctr">
                    <a:defRPr/>
                  </a:pPr>
                  <a:r>
                    <a:rPr lang="en-US" sz="2000" dirty="0">
                      <a:solidFill>
                        <a:prstClr val="black"/>
                      </a:solidFill>
                      <a:latin typeface="Calibri"/>
                    </a:rPr>
                    <a:t>× 10</a:t>
                  </a:r>
                  <a:r>
                    <a:rPr lang="en-US" sz="2000" baseline="30000" dirty="0">
                      <a:solidFill>
                        <a:prstClr val="black"/>
                      </a:solidFill>
                      <a:latin typeface="Calibri"/>
                    </a:rPr>
                    <a:t>-3</a:t>
                  </a:r>
                  <a:endParaRPr lang="en-US" sz="2000" dirty="0">
                    <a:solidFill>
                      <a:prstClr val="black"/>
                    </a:solidFill>
                    <a:latin typeface="Calibri"/>
                  </a:endParaRPr>
                </a:p>
              </p:txBody>
            </p:sp>
            <p:sp>
              <p:nvSpPr>
                <p:cNvPr id="56" name="Rectangle 55"/>
                <p:cNvSpPr/>
                <p:nvPr/>
              </p:nvSpPr>
              <p:spPr>
                <a:xfrm>
                  <a:off x="401244" y="2800873"/>
                  <a:ext cx="317542" cy="3397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r">
                    <a:defRPr/>
                  </a:pPr>
                  <a:r>
                    <a:rPr lang="en-US" sz="2000" dirty="0">
                      <a:solidFill>
                        <a:prstClr val="black"/>
                      </a:solidFill>
                      <a:latin typeface="Calibri"/>
                    </a:rPr>
                    <a:t>6</a:t>
                  </a:r>
                </a:p>
              </p:txBody>
            </p:sp>
            <p:sp>
              <p:nvSpPr>
                <p:cNvPr id="57" name="Rectangle 56"/>
                <p:cNvSpPr/>
                <p:nvPr/>
              </p:nvSpPr>
              <p:spPr>
                <a:xfrm>
                  <a:off x="401244" y="3215211"/>
                  <a:ext cx="317542" cy="3397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r">
                    <a:defRPr/>
                  </a:pPr>
                  <a:r>
                    <a:rPr lang="en-US" sz="2000" dirty="0">
                      <a:solidFill>
                        <a:prstClr val="black"/>
                      </a:solidFill>
                      <a:latin typeface="Calibri"/>
                    </a:rPr>
                    <a:t>5</a:t>
                  </a:r>
                </a:p>
              </p:txBody>
            </p:sp>
            <p:sp>
              <p:nvSpPr>
                <p:cNvPr id="58" name="Rectangle 57"/>
                <p:cNvSpPr/>
                <p:nvPr/>
              </p:nvSpPr>
              <p:spPr>
                <a:xfrm>
                  <a:off x="401244" y="3627961"/>
                  <a:ext cx="317542" cy="3397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r">
                    <a:defRPr/>
                  </a:pPr>
                  <a:r>
                    <a:rPr lang="en-US" sz="2000" dirty="0">
                      <a:solidFill>
                        <a:prstClr val="black"/>
                      </a:solidFill>
                      <a:latin typeface="Calibri"/>
                    </a:rPr>
                    <a:t>4</a:t>
                  </a:r>
                </a:p>
              </p:txBody>
            </p:sp>
            <p:sp>
              <p:nvSpPr>
                <p:cNvPr id="59" name="Rectangle 58"/>
                <p:cNvSpPr/>
                <p:nvPr/>
              </p:nvSpPr>
              <p:spPr>
                <a:xfrm>
                  <a:off x="401244" y="4040711"/>
                  <a:ext cx="317542" cy="3397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r">
                    <a:defRPr/>
                  </a:pPr>
                  <a:r>
                    <a:rPr lang="en-US" sz="2000" dirty="0">
                      <a:solidFill>
                        <a:prstClr val="black"/>
                      </a:solidFill>
                      <a:latin typeface="Calibri"/>
                    </a:rPr>
                    <a:t>3</a:t>
                  </a:r>
                </a:p>
              </p:txBody>
            </p:sp>
            <p:sp>
              <p:nvSpPr>
                <p:cNvPr id="60" name="Rectangle 59"/>
                <p:cNvSpPr/>
                <p:nvPr/>
              </p:nvSpPr>
              <p:spPr>
                <a:xfrm>
                  <a:off x="401244" y="4453461"/>
                  <a:ext cx="317542" cy="3397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r">
                    <a:defRPr/>
                  </a:pPr>
                  <a:r>
                    <a:rPr lang="en-US" sz="2000" dirty="0">
                      <a:solidFill>
                        <a:prstClr val="black"/>
                      </a:solidFill>
                      <a:latin typeface="Calibri"/>
                    </a:rPr>
                    <a:t>2</a:t>
                  </a:r>
                </a:p>
              </p:txBody>
            </p:sp>
            <p:sp>
              <p:nvSpPr>
                <p:cNvPr id="61" name="Rectangle 60"/>
                <p:cNvSpPr/>
                <p:nvPr/>
              </p:nvSpPr>
              <p:spPr>
                <a:xfrm>
                  <a:off x="401244" y="4866211"/>
                  <a:ext cx="317542" cy="3397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r">
                    <a:defRPr/>
                  </a:pPr>
                  <a:r>
                    <a:rPr lang="en-US" sz="2000" dirty="0">
                      <a:solidFill>
                        <a:prstClr val="black"/>
                      </a:solidFill>
                      <a:latin typeface="Calibri"/>
                    </a:rPr>
                    <a:t>1</a:t>
                  </a:r>
                </a:p>
              </p:txBody>
            </p:sp>
            <p:sp>
              <p:nvSpPr>
                <p:cNvPr id="62" name="Rectangle 61"/>
                <p:cNvSpPr/>
                <p:nvPr/>
              </p:nvSpPr>
              <p:spPr>
                <a:xfrm>
                  <a:off x="401244" y="5280548"/>
                  <a:ext cx="317542" cy="3381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r">
                    <a:defRPr/>
                  </a:pPr>
                  <a:r>
                    <a:rPr lang="en-US" sz="2000" dirty="0">
                      <a:solidFill>
                        <a:prstClr val="black"/>
                      </a:solidFill>
                      <a:latin typeface="Calibri"/>
                    </a:rPr>
                    <a:t>0</a:t>
                  </a:r>
                </a:p>
              </p:txBody>
            </p:sp>
            <p:sp>
              <p:nvSpPr>
                <p:cNvPr id="63" name="Rectangle 13"/>
                <p:cNvSpPr/>
                <p:nvPr/>
              </p:nvSpPr>
              <p:spPr>
                <a:xfrm>
                  <a:off x="596532" y="5493273"/>
                  <a:ext cx="315955" cy="339725"/>
                </a:xfrm>
                <a:custGeom>
                  <a:avLst/>
                  <a:gdLst>
                    <a:gd name="connsiteX0" fmla="*/ 0 w 219075"/>
                    <a:gd name="connsiteY0" fmla="*/ 0 h 234950"/>
                    <a:gd name="connsiteX1" fmla="*/ 219075 w 219075"/>
                    <a:gd name="connsiteY1" fmla="*/ 0 h 234950"/>
                    <a:gd name="connsiteX2" fmla="*/ 219075 w 219075"/>
                    <a:gd name="connsiteY2" fmla="*/ 234950 h 234950"/>
                    <a:gd name="connsiteX3" fmla="*/ 0 w 219075"/>
                    <a:gd name="connsiteY3" fmla="*/ 234950 h 234950"/>
                    <a:gd name="connsiteX4" fmla="*/ 0 w 219075"/>
                    <a:gd name="connsiteY4" fmla="*/ 0 h 234950"/>
                    <a:gd name="connsiteX0" fmla="*/ 38100 w 219075"/>
                    <a:gd name="connsiteY0" fmla="*/ 25400 h 234950"/>
                    <a:gd name="connsiteX1" fmla="*/ 219075 w 219075"/>
                    <a:gd name="connsiteY1" fmla="*/ 0 h 234950"/>
                    <a:gd name="connsiteX2" fmla="*/ 219075 w 219075"/>
                    <a:gd name="connsiteY2" fmla="*/ 234950 h 234950"/>
                    <a:gd name="connsiteX3" fmla="*/ 0 w 219075"/>
                    <a:gd name="connsiteY3" fmla="*/ 234950 h 234950"/>
                    <a:gd name="connsiteX4" fmla="*/ 38100 w 219075"/>
                    <a:gd name="connsiteY4" fmla="*/ 25400 h 234950"/>
                    <a:gd name="connsiteX0" fmla="*/ 53340 w 219075"/>
                    <a:gd name="connsiteY0" fmla="*/ 44450 h 234950"/>
                    <a:gd name="connsiteX1" fmla="*/ 219075 w 219075"/>
                    <a:gd name="connsiteY1" fmla="*/ 0 h 234950"/>
                    <a:gd name="connsiteX2" fmla="*/ 219075 w 219075"/>
                    <a:gd name="connsiteY2" fmla="*/ 234950 h 234950"/>
                    <a:gd name="connsiteX3" fmla="*/ 0 w 219075"/>
                    <a:gd name="connsiteY3" fmla="*/ 234950 h 234950"/>
                    <a:gd name="connsiteX4" fmla="*/ 53340 w 219075"/>
                    <a:gd name="connsiteY4" fmla="*/ 44450 h 234950"/>
                    <a:gd name="connsiteX0" fmla="*/ 76200 w 219075"/>
                    <a:gd name="connsiteY0" fmla="*/ 48260 h 234950"/>
                    <a:gd name="connsiteX1" fmla="*/ 219075 w 219075"/>
                    <a:gd name="connsiteY1" fmla="*/ 0 h 234950"/>
                    <a:gd name="connsiteX2" fmla="*/ 219075 w 219075"/>
                    <a:gd name="connsiteY2" fmla="*/ 234950 h 234950"/>
                    <a:gd name="connsiteX3" fmla="*/ 0 w 219075"/>
                    <a:gd name="connsiteY3" fmla="*/ 234950 h 234950"/>
                    <a:gd name="connsiteX4" fmla="*/ 76200 w 219075"/>
                    <a:gd name="connsiteY4" fmla="*/ 48260 h 234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075" h="234950">
                      <a:moveTo>
                        <a:pt x="76200" y="48260"/>
                      </a:moveTo>
                      <a:lnTo>
                        <a:pt x="219075" y="0"/>
                      </a:lnTo>
                      <a:lnTo>
                        <a:pt x="219075" y="234950"/>
                      </a:lnTo>
                      <a:lnTo>
                        <a:pt x="0" y="234950"/>
                      </a:lnTo>
                      <a:lnTo>
                        <a:pt x="76200" y="48260"/>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2000" dirty="0">
                      <a:solidFill>
                        <a:prstClr val="black"/>
                      </a:solidFill>
                      <a:latin typeface="Calibri"/>
                    </a:rPr>
                    <a:t>0</a:t>
                  </a:r>
                </a:p>
              </p:txBody>
            </p:sp>
            <p:sp>
              <p:nvSpPr>
                <p:cNvPr id="64" name="Rectangle 63"/>
                <p:cNvSpPr/>
                <p:nvPr/>
              </p:nvSpPr>
              <p:spPr>
                <a:xfrm>
                  <a:off x="1306239" y="5493273"/>
                  <a:ext cx="458848" cy="3397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2000" dirty="0">
                      <a:solidFill>
                        <a:prstClr val="black"/>
                      </a:solidFill>
                      <a:latin typeface="Calibri"/>
                    </a:rPr>
                    <a:t>50</a:t>
                  </a:r>
                </a:p>
              </p:txBody>
            </p:sp>
            <p:sp>
              <p:nvSpPr>
                <p:cNvPr id="65" name="Rectangle 64"/>
                <p:cNvSpPr/>
                <p:nvPr/>
              </p:nvSpPr>
              <p:spPr>
                <a:xfrm>
                  <a:off x="2008008" y="5493273"/>
                  <a:ext cx="589041" cy="3397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2000" dirty="0">
                      <a:solidFill>
                        <a:prstClr val="black"/>
                      </a:solidFill>
                      <a:latin typeface="Calibri"/>
                    </a:rPr>
                    <a:t>100</a:t>
                  </a:r>
                </a:p>
              </p:txBody>
            </p:sp>
            <p:sp>
              <p:nvSpPr>
                <p:cNvPr id="66" name="Rectangle 65"/>
                <p:cNvSpPr/>
                <p:nvPr/>
              </p:nvSpPr>
              <p:spPr>
                <a:xfrm>
                  <a:off x="2793925" y="5493273"/>
                  <a:ext cx="589042" cy="3397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2000" dirty="0">
                      <a:solidFill>
                        <a:prstClr val="black"/>
                      </a:solidFill>
                      <a:latin typeface="Calibri"/>
                    </a:rPr>
                    <a:t>150</a:t>
                  </a:r>
                </a:p>
              </p:txBody>
            </p:sp>
            <p:sp>
              <p:nvSpPr>
                <p:cNvPr id="67" name="Rectangle 66"/>
                <p:cNvSpPr/>
                <p:nvPr/>
              </p:nvSpPr>
              <p:spPr>
                <a:xfrm>
                  <a:off x="3579843" y="5493273"/>
                  <a:ext cx="587453" cy="3397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2000" dirty="0">
                      <a:solidFill>
                        <a:prstClr val="black"/>
                      </a:solidFill>
                      <a:latin typeface="Calibri"/>
                    </a:rPr>
                    <a:t>200</a:t>
                  </a:r>
                </a:p>
              </p:txBody>
            </p:sp>
            <p:sp>
              <p:nvSpPr>
                <p:cNvPr id="68" name="Rectangle 67"/>
                <p:cNvSpPr/>
                <p:nvPr/>
              </p:nvSpPr>
              <p:spPr>
                <a:xfrm>
                  <a:off x="4364173" y="5493273"/>
                  <a:ext cx="589041" cy="3397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2000" dirty="0">
                      <a:solidFill>
                        <a:prstClr val="black"/>
                      </a:solidFill>
                      <a:latin typeface="Calibri"/>
                    </a:rPr>
                    <a:t>250</a:t>
                  </a:r>
                </a:p>
              </p:txBody>
            </p:sp>
            <p:sp>
              <p:nvSpPr>
                <p:cNvPr id="69" name="Rectangle 68"/>
                <p:cNvSpPr/>
                <p:nvPr/>
              </p:nvSpPr>
              <p:spPr>
                <a:xfrm>
                  <a:off x="5150090" y="5493273"/>
                  <a:ext cx="589042" cy="3397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2000" dirty="0">
                      <a:solidFill>
                        <a:prstClr val="black"/>
                      </a:solidFill>
                      <a:latin typeface="Calibri"/>
                    </a:rPr>
                    <a:t>300</a:t>
                  </a:r>
                </a:p>
              </p:txBody>
            </p:sp>
            <p:sp>
              <p:nvSpPr>
                <p:cNvPr id="70" name="Rectangle 69"/>
                <p:cNvSpPr/>
                <p:nvPr/>
              </p:nvSpPr>
              <p:spPr>
                <a:xfrm>
                  <a:off x="5934419" y="5493273"/>
                  <a:ext cx="589042" cy="3397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2000" dirty="0">
                      <a:solidFill>
                        <a:prstClr val="black"/>
                      </a:solidFill>
                      <a:latin typeface="Calibri"/>
                    </a:rPr>
                    <a:t>350</a:t>
                  </a:r>
                </a:p>
              </p:txBody>
            </p:sp>
            <p:sp>
              <p:nvSpPr>
                <p:cNvPr id="71" name="Rectangle 70"/>
                <p:cNvSpPr/>
                <p:nvPr/>
              </p:nvSpPr>
              <p:spPr>
                <a:xfrm>
                  <a:off x="6720337" y="5493273"/>
                  <a:ext cx="589041" cy="3397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2000" dirty="0">
                      <a:solidFill>
                        <a:prstClr val="black"/>
                      </a:solidFill>
                      <a:latin typeface="Calibri"/>
                    </a:rPr>
                    <a:t>400</a:t>
                  </a:r>
                </a:p>
              </p:txBody>
            </p:sp>
            <p:sp>
              <p:nvSpPr>
                <p:cNvPr id="72" name="Rectangle 71"/>
                <p:cNvSpPr/>
                <p:nvPr/>
              </p:nvSpPr>
              <p:spPr>
                <a:xfrm>
                  <a:off x="7506254" y="5493273"/>
                  <a:ext cx="589042" cy="3397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2000" dirty="0">
                      <a:solidFill>
                        <a:prstClr val="black"/>
                      </a:solidFill>
                      <a:latin typeface="Calibri"/>
                    </a:rPr>
                    <a:t>450</a:t>
                  </a:r>
                </a:p>
              </p:txBody>
            </p:sp>
            <p:sp>
              <p:nvSpPr>
                <p:cNvPr id="73" name="Rectangle 72"/>
                <p:cNvSpPr/>
                <p:nvPr/>
              </p:nvSpPr>
              <p:spPr>
                <a:xfrm>
                  <a:off x="8290584" y="5493273"/>
                  <a:ext cx="589042" cy="3397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2000" dirty="0">
                      <a:solidFill>
                        <a:prstClr val="black"/>
                      </a:solidFill>
                      <a:latin typeface="Calibri"/>
                    </a:rPr>
                    <a:t>500</a:t>
                  </a:r>
                </a:p>
              </p:txBody>
            </p:sp>
            <p:sp>
              <p:nvSpPr>
                <p:cNvPr id="74" name="Rectangle 73"/>
                <p:cNvSpPr/>
                <p:nvPr/>
              </p:nvSpPr>
              <p:spPr>
                <a:xfrm>
                  <a:off x="194841" y="3829543"/>
                  <a:ext cx="316676" cy="71596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vert270" lIns="0" tIns="0" rIns="0" bIns="0" anchor="ctr"/>
                <a:lstStyle/>
                <a:p>
                  <a:pPr algn="ctr">
                    <a:defRPr/>
                  </a:pPr>
                  <a:r>
                    <a:rPr lang="en-US" sz="2000" b="1" dirty="0">
                      <a:solidFill>
                        <a:prstClr val="black"/>
                      </a:solidFill>
                      <a:latin typeface="Calibri"/>
                    </a:rPr>
                    <a:t>PDF</a:t>
                  </a:r>
                </a:p>
              </p:txBody>
            </p:sp>
            <p:sp>
              <p:nvSpPr>
                <p:cNvPr id="89" name="Rectangle 88"/>
                <p:cNvSpPr/>
                <p:nvPr/>
              </p:nvSpPr>
              <p:spPr>
                <a:xfrm>
                  <a:off x="907723" y="3135836"/>
                  <a:ext cx="1152679" cy="9810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en-US" sz="2000" dirty="0">
                    <a:solidFill>
                      <a:prstClr val="black"/>
                    </a:solidFill>
                    <a:latin typeface="Calibri"/>
                  </a:endParaRPr>
                </a:p>
              </p:txBody>
            </p:sp>
            <p:cxnSp>
              <p:nvCxnSpPr>
                <p:cNvPr id="90" name="Straight Connector 89"/>
                <p:cNvCxnSpPr/>
                <p:nvPr/>
              </p:nvCxnSpPr>
              <p:spPr>
                <a:xfrm>
                  <a:off x="964881" y="3264423"/>
                  <a:ext cx="25562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1" name="Rectangle 90"/>
                <p:cNvSpPr/>
                <p:nvPr/>
              </p:nvSpPr>
              <p:spPr>
                <a:xfrm>
                  <a:off x="1306239" y="3075511"/>
                  <a:ext cx="2246612" cy="3397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defRPr/>
                  </a:pPr>
                  <a:r>
                    <a:rPr lang="en-US" dirty="0">
                      <a:solidFill>
                        <a:prstClr val="black"/>
                      </a:solidFill>
                      <a:latin typeface="Calibri"/>
                    </a:rPr>
                    <a:t>0 (No Read Disturbs)</a:t>
                  </a:r>
                </a:p>
              </p:txBody>
            </p:sp>
            <p:sp>
              <p:nvSpPr>
                <p:cNvPr id="92" name="Rectangle 91"/>
                <p:cNvSpPr/>
                <p:nvPr/>
              </p:nvSpPr>
              <p:spPr>
                <a:xfrm>
                  <a:off x="1306239" y="3415236"/>
                  <a:ext cx="2246612" cy="3397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defRPr/>
                  </a:pPr>
                  <a:r>
                    <a:rPr lang="en-US" dirty="0">
                      <a:solidFill>
                        <a:prstClr val="black"/>
                      </a:solidFill>
                      <a:latin typeface="Calibri"/>
                    </a:rPr>
                    <a:t>0.25M Read Disturbs</a:t>
                  </a:r>
                </a:p>
              </p:txBody>
            </p:sp>
            <p:cxnSp>
              <p:nvCxnSpPr>
                <p:cNvPr id="93" name="Straight Connector 92"/>
                <p:cNvCxnSpPr/>
                <p:nvPr/>
              </p:nvCxnSpPr>
              <p:spPr>
                <a:xfrm>
                  <a:off x="964881" y="3597798"/>
                  <a:ext cx="255622"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94" name="Rectangle 93"/>
                <p:cNvSpPr/>
                <p:nvPr/>
              </p:nvSpPr>
              <p:spPr>
                <a:xfrm>
                  <a:off x="1306239" y="3756548"/>
                  <a:ext cx="2246612" cy="3381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defRPr/>
                  </a:pPr>
                  <a:r>
                    <a:rPr lang="en-US" dirty="0">
                      <a:solidFill>
                        <a:prstClr val="black"/>
                      </a:solidFill>
                      <a:latin typeface="Calibri"/>
                    </a:rPr>
                    <a:t>0.5M Read Disturbs</a:t>
                  </a:r>
                </a:p>
              </p:txBody>
            </p:sp>
            <p:cxnSp>
              <p:nvCxnSpPr>
                <p:cNvPr id="95" name="Straight Connector 94"/>
                <p:cNvCxnSpPr/>
                <p:nvPr/>
              </p:nvCxnSpPr>
              <p:spPr>
                <a:xfrm>
                  <a:off x="964881" y="3932761"/>
                  <a:ext cx="255622" cy="0"/>
                </a:xfrm>
                <a:prstGeom prst="line">
                  <a:avLst/>
                </a:prstGeom>
                <a:ln w="12700">
                  <a:solidFill>
                    <a:srgbClr val="0B02FF"/>
                  </a:solidFill>
                </a:ln>
              </p:spPr>
              <p:style>
                <a:lnRef idx="1">
                  <a:schemeClr val="accent1"/>
                </a:lnRef>
                <a:fillRef idx="0">
                  <a:schemeClr val="accent1"/>
                </a:fillRef>
                <a:effectRef idx="0">
                  <a:schemeClr val="accent1"/>
                </a:effectRef>
                <a:fontRef idx="minor">
                  <a:schemeClr val="tx1"/>
                </a:fontRef>
              </p:style>
            </p:cxnSp>
            <p:sp>
              <p:nvSpPr>
                <p:cNvPr id="96" name="Rectangle 95"/>
                <p:cNvSpPr/>
                <p:nvPr/>
              </p:nvSpPr>
              <p:spPr>
                <a:xfrm>
                  <a:off x="1306239" y="4096273"/>
                  <a:ext cx="2246612" cy="3397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defRPr/>
                  </a:pPr>
                  <a:r>
                    <a:rPr lang="en-US" dirty="0">
                      <a:solidFill>
                        <a:prstClr val="black"/>
                      </a:solidFill>
                      <a:latin typeface="Calibri"/>
                    </a:rPr>
                    <a:t>1M Read Disturbs</a:t>
                  </a:r>
                </a:p>
              </p:txBody>
            </p:sp>
            <p:cxnSp>
              <p:nvCxnSpPr>
                <p:cNvPr id="97" name="Straight Connector 96"/>
                <p:cNvCxnSpPr/>
                <p:nvPr/>
              </p:nvCxnSpPr>
              <p:spPr>
                <a:xfrm>
                  <a:off x="964881" y="4266136"/>
                  <a:ext cx="255622" cy="0"/>
                </a:xfrm>
                <a:prstGeom prst="line">
                  <a:avLst/>
                </a:prstGeom>
                <a:ln w="12700">
                  <a:solidFill>
                    <a:srgbClr val="058205"/>
                  </a:solidFill>
                </a:ln>
              </p:spPr>
              <p:style>
                <a:lnRef idx="1">
                  <a:schemeClr val="accent1"/>
                </a:lnRef>
                <a:fillRef idx="0">
                  <a:schemeClr val="accent1"/>
                </a:fillRef>
                <a:effectRef idx="0">
                  <a:schemeClr val="accent1"/>
                </a:effectRef>
                <a:fontRef idx="minor">
                  <a:schemeClr val="tx1"/>
                </a:fontRef>
              </p:style>
            </p:cxnSp>
          </p:grpSp>
          <p:sp>
            <p:nvSpPr>
              <p:cNvPr id="101" name="TextBox 100"/>
              <p:cNvSpPr txBox="1"/>
              <p:nvPr/>
            </p:nvSpPr>
            <p:spPr>
              <a:xfrm>
                <a:off x="731325" y="4041775"/>
                <a:ext cx="1209837" cy="461963"/>
              </a:xfrm>
              <a:prstGeom prst="rect">
                <a:avLst/>
              </a:prstGeom>
              <a:noFill/>
            </p:spPr>
            <p:txBody>
              <a:bodyPr wrap="none">
                <a:spAutoFit/>
              </a:bodyPr>
              <a:lstStyle/>
              <a:p>
                <a:pPr>
                  <a:defRPr/>
                </a:pPr>
                <a:r>
                  <a:rPr lang="en-US" sz="2400" b="1" dirty="0">
                    <a:solidFill>
                      <a:srgbClr val="0000FF"/>
                    </a:solidFill>
                    <a:latin typeface="Calibri"/>
                    <a:ea typeface="ＭＳ Ｐゴシック" charset="0"/>
                    <a:cs typeface="ＭＳ Ｐゴシック" charset="0"/>
                  </a:rPr>
                  <a:t>ER state</a:t>
                </a:r>
              </a:p>
            </p:txBody>
          </p:sp>
          <p:sp>
            <p:nvSpPr>
              <p:cNvPr id="102" name="TextBox 101"/>
              <p:cNvSpPr txBox="1"/>
              <p:nvPr/>
            </p:nvSpPr>
            <p:spPr>
              <a:xfrm>
                <a:off x="3204980" y="3381375"/>
                <a:ext cx="898645" cy="831850"/>
              </a:xfrm>
              <a:prstGeom prst="rect">
                <a:avLst/>
              </a:prstGeom>
              <a:noFill/>
            </p:spPr>
            <p:txBody>
              <a:bodyPr>
                <a:spAutoFit/>
              </a:bodyPr>
              <a:lstStyle/>
              <a:p>
                <a:pPr algn="ctr">
                  <a:defRPr/>
                </a:pPr>
                <a:r>
                  <a:rPr lang="en-US" sz="2400" b="1" dirty="0">
                    <a:solidFill>
                      <a:srgbClr val="0000FF"/>
                    </a:solidFill>
                    <a:latin typeface="Calibri"/>
                    <a:ea typeface="ＭＳ Ｐゴシック" charset="0"/>
                    <a:cs typeface="ＭＳ Ｐゴシック" charset="0"/>
                  </a:rPr>
                  <a:t>P1 state</a:t>
                </a:r>
              </a:p>
            </p:txBody>
          </p:sp>
          <p:sp>
            <p:nvSpPr>
              <p:cNvPr id="103" name="TextBox 102"/>
              <p:cNvSpPr txBox="1"/>
              <p:nvPr/>
            </p:nvSpPr>
            <p:spPr>
              <a:xfrm>
                <a:off x="5280119" y="3381375"/>
                <a:ext cx="900233" cy="831850"/>
              </a:xfrm>
              <a:prstGeom prst="rect">
                <a:avLst/>
              </a:prstGeom>
              <a:noFill/>
            </p:spPr>
            <p:txBody>
              <a:bodyPr>
                <a:spAutoFit/>
              </a:bodyPr>
              <a:lstStyle/>
              <a:p>
                <a:pPr algn="ctr">
                  <a:defRPr/>
                </a:pPr>
                <a:r>
                  <a:rPr lang="en-US" sz="2400" b="1" dirty="0">
                    <a:solidFill>
                      <a:srgbClr val="0000FF"/>
                    </a:solidFill>
                    <a:latin typeface="Calibri"/>
                    <a:ea typeface="ＭＳ Ｐゴシック" charset="0"/>
                    <a:cs typeface="ＭＳ Ｐゴシック" charset="0"/>
                  </a:rPr>
                  <a:t>P2 state</a:t>
                </a:r>
              </a:p>
            </p:txBody>
          </p:sp>
          <p:sp>
            <p:nvSpPr>
              <p:cNvPr id="104" name="TextBox 103"/>
              <p:cNvSpPr txBox="1"/>
              <p:nvPr/>
            </p:nvSpPr>
            <p:spPr>
              <a:xfrm>
                <a:off x="7259996" y="3381375"/>
                <a:ext cx="900232" cy="831850"/>
              </a:xfrm>
              <a:prstGeom prst="rect">
                <a:avLst/>
              </a:prstGeom>
              <a:noFill/>
            </p:spPr>
            <p:txBody>
              <a:bodyPr>
                <a:spAutoFit/>
              </a:bodyPr>
              <a:lstStyle/>
              <a:p>
                <a:pPr algn="ctr">
                  <a:defRPr/>
                </a:pPr>
                <a:r>
                  <a:rPr lang="en-US" sz="2400" b="1" dirty="0">
                    <a:solidFill>
                      <a:srgbClr val="0000FF"/>
                    </a:solidFill>
                    <a:latin typeface="Calibri"/>
                    <a:ea typeface="ＭＳ Ｐゴシック" charset="0"/>
                    <a:cs typeface="ＭＳ Ｐゴシック" charset="0"/>
                  </a:rPr>
                  <a:t>P3 state</a:t>
                </a:r>
              </a:p>
            </p:txBody>
          </p:sp>
        </p:grpSp>
        <p:cxnSp>
          <p:nvCxnSpPr>
            <p:cNvPr id="4" name="Straight Arrow Connector 3"/>
            <p:cNvCxnSpPr/>
            <p:nvPr/>
          </p:nvCxnSpPr>
          <p:spPr>
            <a:xfrm>
              <a:off x="3557452" y="2149475"/>
              <a:ext cx="269911" cy="123825"/>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898810" y="2116138"/>
              <a:ext cx="1663922" cy="1200150"/>
            </a:xfrm>
            <a:prstGeom prst="rect">
              <a:avLst/>
            </a:prstGeom>
            <a:noFill/>
          </p:spPr>
          <p:txBody>
            <a:bodyPr>
              <a:spAutoFit/>
            </a:bodyPr>
            <a:lstStyle/>
            <a:p>
              <a:pPr algn="ctr">
                <a:defRPr/>
              </a:pPr>
              <a:r>
                <a:rPr lang="en-US" i="1" dirty="0">
                  <a:solidFill>
                    <a:srgbClr val="0000FF"/>
                  </a:solidFill>
                  <a:latin typeface="Calibri"/>
                  <a:ea typeface="ＭＳ Ｐゴシック" charset="0"/>
                  <a:cs typeface="ＭＳ Ｐゴシック" charset="0"/>
                </a:rPr>
                <a:t>V</a:t>
              </a:r>
              <a:r>
                <a:rPr lang="en-US" i="1" baseline="-25000" dirty="0">
                  <a:solidFill>
                    <a:srgbClr val="0000FF"/>
                  </a:solidFill>
                  <a:latin typeface="Calibri"/>
                  <a:ea typeface="ＭＳ Ｐゴシック" charset="0"/>
                  <a:cs typeface="ＭＳ Ｐゴシック" charset="0"/>
                </a:rPr>
                <a:t>th</a:t>
              </a:r>
              <a:r>
                <a:rPr lang="en-US" i="1" dirty="0">
                  <a:solidFill>
                    <a:srgbClr val="0000FF"/>
                  </a:solidFill>
                  <a:latin typeface="Calibri"/>
                  <a:ea typeface="ＭＳ Ｐゴシック" charset="0"/>
                  <a:cs typeface="ＭＳ Ｐゴシック" charset="0"/>
                </a:rPr>
                <a:t> gradually increases with read disturb count</a:t>
              </a:r>
            </a:p>
          </p:txBody>
        </p:sp>
      </p:grpSp>
      <p:sp>
        <p:nvSpPr>
          <p:cNvPr id="285699" name="Slide Number Placeholder 8"/>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2E60F00-CF82-6942-B597-6FE15356D97C}" type="slidenum">
              <a:rPr lang="en-US" sz="1200">
                <a:solidFill>
                  <a:srgbClr val="898989"/>
                </a:solidFill>
                <a:latin typeface="Calibri" charset="0"/>
              </a:rPr>
              <a:pPr eaLnBrk="1" hangingPunct="1"/>
              <a:t>79</a:t>
            </a:fld>
            <a:endParaRPr lang="en-US" sz="1200">
              <a:solidFill>
                <a:srgbClr val="898989"/>
              </a:solidFill>
              <a:latin typeface="Calibri" charset="0"/>
            </a:endParaRPr>
          </a:p>
        </p:txBody>
      </p:sp>
    </p:spTree>
    <p:custDataLst>
      <p:tags r:id="rId1"/>
    </p:custDataLst>
    <p:extLst>
      <p:ext uri="{BB962C8B-B14F-4D97-AF65-F5344CB8AC3E}">
        <p14:creationId xmlns:p14="http://schemas.microsoft.com/office/powerpoint/2010/main" val="4178594846"/>
      </p:ext>
    </p:extLst>
  </p:cSld>
  <p:clrMapOvr>
    <a:masterClrMapping/>
  </p:clrMapOvr>
  <p:transition xmlns:p14="http://schemas.microsoft.com/office/powerpoint/2010/main" spd="slow"/>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path" presetSubtype="0" accel="50000" decel="50000" fill="hold" nodeType="clickEffect">
                                  <p:stCondLst>
                                    <p:cond delay="0"/>
                                  </p:stCondLst>
                                  <p:childTnLst>
                                    <p:animMotion origin="layout" path="M 0 -4.44444E-6 L 0.225 0.04237 " pathEditMode="relative" rAng="0" ptsTypes="AA">
                                      <p:cBhvr>
                                        <p:cTn id="6" dur="2000" fill="hold"/>
                                        <p:tgtEl>
                                          <p:spTgt spid="8"/>
                                        </p:tgtEl>
                                        <p:attrNameLst>
                                          <p:attrName>ppt_x</p:attrName>
                                          <p:attrName>ppt_y</p:attrName>
                                        </p:attrNameLst>
                                      </p:cBhvr>
                                      <p:rCtr x="11250" y="2106"/>
                                    </p:animMotion>
                                  </p:childTnLst>
                                </p:cTn>
                              </p:par>
                              <p:par>
                                <p:cTn id="7" presetID="6" presetClass="emph" presetSubtype="0" fill="hold" nodeType="withEffect">
                                  <p:stCondLst>
                                    <p:cond delay="0"/>
                                  </p:stCondLst>
                                  <p:childTnLst>
                                    <p:animScale>
                                      <p:cBhvr>
                                        <p:cTn id="8" dur="2000" fill="hold"/>
                                        <p:tgtEl>
                                          <p:spTgt spid="8"/>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5" name="Title 1"/>
          <p:cNvSpPr>
            <a:spLocks noGrp="1"/>
          </p:cNvSpPr>
          <p:nvPr>
            <p:ph type="title"/>
          </p:nvPr>
        </p:nvSpPr>
        <p:spPr/>
        <p:txBody>
          <a:bodyPr/>
          <a:lstStyle/>
          <a:p>
            <a:pPr eaLnBrk="1" hangingPunct="1"/>
            <a:r>
              <a:rPr lang="en-US">
                <a:latin typeface="Calibri" charset="0"/>
              </a:rPr>
              <a:t>Other Experimental Observations</a:t>
            </a:r>
          </a:p>
        </p:txBody>
      </p:sp>
      <p:sp>
        <p:nvSpPr>
          <p:cNvPr id="5" name="Content Placeholder 4"/>
          <p:cNvSpPr>
            <a:spLocks noGrp="1"/>
          </p:cNvSpPr>
          <p:nvPr>
            <p:ph idx="1"/>
          </p:nvPr>
        </p:nvSpPr>
        <p:spPr/>
        <p:txBody>
          <a:bodyPr/>
          <a:lstStyle/>
          <a:p>
            <a:pPr eaLnBrk="1" hangingPunct="1"/>
            <a:r>
              <a:rPr lang="en-US">
                <a:latin typeface="Calibri" charset="0"/>
              </a:rPr>
              <a:t>Lower threshold voltage states are affected more by read disturb</a:t>
            </a:r>
          </a:p>
          <a:p>
            <a:pPr eaLnBrk="1" hangingPunct="1"/>
            <a:r>
              <a:rPr lang="en-US">
                <a:latin typeface="Calibri" charset="0"/>
              </a:rPr>
              <a:t>Wear-out increases read disturb effect</a:t>
            </a:r>
          </a:p>
          <a:p>
            <a:pPr eaLnBrk="1" hangingPunct="1"/>
            <a:endParaRPr lang="en-US">
              <a:latin typeface="Calibri" charset="0"/>
            </a:endParaRPr>
          </a:p>
        </p:txBody>
      </p:sp>
      <p:sp>
        <p:nvSpPr>
          <p:cNvPr id="287747"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790D2C6-6478-1142-A857-FC573FA64871}" type="slidenum">
              <a:rPr lang="en-US" sz="1200">
                <a:solidFill>
                  <a:srgbClr val="898989"/>
                </a:solidFill>
                <a:latin typeface="Calibri" charset="0"/>
              </a:rPr>
              <a:pPr eaLnBrk="1" hangingPunct="1"/>
              <a:t>80</a:t>
            </a:fld>
            <a:endParaRPr lang="en-US" sz="1200">
              <a:solidFill>
                <a:srgbClr val="898989"/>
              </a:solidFill>
              <a:latin typeface="Calibri" charset="0"/>
            </a:endParaRPr>
          </a:p>
        </p:txBody>
      </p:sp>
    </p:spTree>
    <p:extLst>
      <p:ext uri="{BB962C8B-B14F-4D97-AF65-F5344CB8AC3E}">
        <p14:creationId xmlns:p14="http://schemas.microsoft.com/office/powerpoint/2010/main" val="3839422690"/>
      </p:ext>
    </p:extLst>
  </p:cSld>
  <p:clrMapOvr>
    <a:masterClrMapping/>
  </p:clrMapOvr>
  <p:transition xmlns:p14="http://schemas.microsoft.com/office/powerpoint/2010/main" spd="slow"/>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3" name="Title 1"/>
          <p:cNvSpPr>
            <a:spLocks noGrp="1"/>
          </p:cNvSpPr>
          <p:nvPr>
            <p:ph type="title"/>
          </p:nvPr>
        </p:nvSpPr>
        <p:spPr/>
        <p:txBody>
          <a:bodyPr/>
          <a:lstStyle/>
          <a:p>
            <a:pPr eaLnBrk="1" hangingPunct="1"/>
            <a:r>
              <a:rPr lang="en-US">
                <a:latin typeface="Calibri" charset="0"/>
              </a:rPr>
              <a:t>Reducing The Pass-Through Voltage</a:t>
            </a:r>
          </a:p>
        </p:txBody>
      </p:sp>
      <p:sp>
        <p:nvSpPr>
          <p:cNvPr id="289794" name="Slide Number Placeholder 6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051481E-5B49-A74A-885C-67D6E60D3B45}" type="slidenum">
              <a:rPr lang="en-US" sz="1200">
                <a:solidFill>
                  <a:srgbClr val="898989"/>
                </a:solidFill>
                <a:latin typeface="Calibri" charset="0"/>
              </a:rPr>
              <a:pPr eaLnBrk="1" hangingPunct="1"/>
              <a:t>81</a:t>
            </a:fld>
            <a:endParaRPr lang="en-US" sz="1200">
              <a:solidFill>
                <a:srgbClr val="898989"/>
              </a:solidFill>
              <a:latin typeface="Calibri" charset="0"/>
            </a:endParaRPr>
          </a:p>
        </p:txBody>
      </p:sp>
      <p:graphicFrame>
        <p:nvGraphicFramePr>
          <p:cNvPr id="312323" name="Chart 68"/>
          <p:cNvGraphicFramePr>
            <a:graphicFrameLocks/>
          </p:cNvGraphicFramePr>
          <p:nvPr/>
        </p:nvGraphicFramePr>
        <p:xfrm>
          <a:off x="-50800" y="1244600"/>
          <a:ext cx="9245600" cy="5588000"/>
        </p:xfrm>
        <a:graphic>
          <a:graphicData uri="http://schemas.openxmlformats.org/presentationml/2006/ole">
            <mc:AlternateContent xmlns:mc="http://schemas.openxmlformats.org/markup-compatibility/2006">
              <mc:Choice xmlns:v="urn:schemas-microsoft-com:vml" Requires="v">
                <p:oleObj spid="_x0000_s21532" name="Worksheet" r:id="rId4" imgW="9240772" imgH="5589570" progId="Excel.Sheet.8">
                  <p:embed/>
                </p:oleObj>
              </mc:Choice>
              <mc:Fallback>
                <p:oleObj name="Worksheet" r:id="rId4" imgW="9240772" imgH="5589570" progId="Excel.Sheet.8">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800" y="1244600"/>
                        <a:ext cx="9245600" cy="55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 name="Rectangle 2"/>
          <p:cNvSpPr/>
          <p:nvPr/>
        </p:nvSpPr>
        <p:spPr>
          <a:xfrm>
            <a:off x="0" y="0"/>
            <a:ext cx="9144000" cy="1295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lvl="1">
              <a:buClr>
                <a:prstClr val="black"/>
              </a:buClr>
              <a:defRPr/>
            </a:pPr>
            <a:r>
              <a:rPr lang="en-US" sz="3600" dirty="0">
                <a:solidFill>
                  <a:prstClr val="white"/>
                </a:solidFill>
                <a:latin typeface="Calibri"/>
              </a:rPr>
              <a:t>Key Observation 1: Slightly lowering </a:t>
            </a:r>
            <a:r>
              <a:rPr lang="en-US" sz="3600" dirty="0" err="1">
                <a:solidFill>
                  <a:prstClr val="white"/>
                </a:solidFill>
                <a:latin typeface="Calibri"/>
              </a:rPr>
              <a:t>V</a:t>
            </a:r>
            <a:r>
              <a:rPr lang="en-US" sz="3600" baseline="-25000" dirty="0" err="1">
                <a:solidFill>
                  <a:prstClr val="white"/>
                </a:solidFill>
                <a:latin typeface="Calibri"/>
              </a:rPr>
              <a:t>pass</a:t>
            </a:r>
            <a:r>
              <a:rPr lang="en-US" sz="3600" dirty="0">
                <a:solidFill>
                  <a:prstClr val="white"/>
                </a:solidFill>
                <a:latin typeface="Calibri"/>
              </a:rPr>
              <a:t> greatly reduces read disturb errors</a:t>
            </a:r>
            <a:endParaRPr lang="en-US" sz="3200" dirty="0">
              <a:solidFill>
                <a:prstClr val="white"/>
              </a:solidFill>
              <a:latin typeface="Calibri"/>
            </a:endParaRPr>
          </a:p>
        </p:txBody>
      </p:sp>
      <p:pic>
        <p:nvPicPr>
          <p:cNvPr id="4" name="Picture 3"/>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27000" y="1778000"/>
            <a:ext cx="8864600" cy="443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6584434"/>
      </p:ext>
    </p:extLst>
  </p:cSld>
  <p:clrMapOvr>
    <a:masterClrMapping/>
  </p:clrMapOvr>
  <p:transition xmlns:p14="http://schemas.microsoft.com/office/powerpoint/2010/main" spd="slow"/>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xit" presetSubtype="0" fill="hold"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312323"/>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OleChart spid="312323" grpId="0"/>
      <p:bldP spid="3"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1" name="Title 1"/>
          <p:cNvSpPr>
            <a:spLocks noGrp="1"/>
          </p:cNvSpPr>
          <p:nvPr>
            <p:ph type="title"/>
          </p:nvPr>
        </p:nvSpPr>
        <p:spPr/>
        <p:txBody>
          <a:bodyPr/>
          <a:lstStyle/>
          <a:p>
            <a:pPr eaLnBrk="1" hangingPunct="1"/>
            <a:r>
              <a:rPr lang="en-US">
                <a:latin typeface="Calibri" charset="0"/>
              </a:rPr>
              <a:t>Outline</a:t>
            </a:r>
          </a:p>
        </p:txBody>
      </p:sp>
      <p:sp>
        <p:nvSpPr>
          <p:cNvPr id="3" name="Content Placeholder 2"/>
          <p:cNvSpPr>
            <a:spLocks noGrp="1"/>
          </p:cNvSpPr>
          <p:nvPr>
            <p:ph idx="1"/>
          </p:nvPr>
        </p:nvSpPr>
        <p:spPr/>
        <p:txBody>
          <a:bodyPr rtlCol="0">
            <a:normAutofit/>
          </a:bodyPr>
          <a:lstStyle/>
          <a:p>
            <a:pPr marL="182880" indent="-182880" eaLnBrk="1" fontAlgn="auto" hangingPunct="1">
              <a:spcAft>
                <a:spcPts val="0"/>
              </a:spcAft>
              <a:buFont typeface="Arial" pitchFamily="34" charset="0"/>
              <a:buChar char="•"/>
              <a:defRPr/>
            </a:pPr>
            <a:r>
              <a:rPr lang="en-US" dirty="0">
                <a:solidFill>
                  <a:schemeClr val="bg1">
                    <a:lumMod val="75000"/>
                  </a:schemeClr>
                </a:solidFill>
                <a:ea typeface="+mn-ea"/>
                <a:cs typeface="+mn-cs"/>
              </a:rPr>
              <a:t>Background (Problem and Goal)</a:t>
            </a:r>
          </a:p>
          <a:p>
            <a:pPr marL="182880" indent="-182880" eaLnBrk="1" fontAlgn="auto" hangingPunct="1">
              <a:spcAft>
                <a:spcPts val="0"/>
              </a:spcAft>
              <a:buFont typeface="Arial" pitchFamily="34" charset="0"/>
              <a:buChar char="•"/>
              <a:defRPr/>
            </a:pPr>
            <a:r>
              <a:rPr lang="en-US" dirty="0">
                <a:solidFill>
                  <a:schemeClr val="bg1">
                    <a:lumMod val="75000"/>
                  </a:schemeClr>
                </a:solidFill>
                <a:ea typeface="+mn-ea"/>
                <a:cs typeface="+mn-cs"/>
              </a:rPr>
              <a:t>Key Experimental Observations</a:t>
            </a:r>
          </a:p>
          <a:p>
            <a:pPr marL="182880" indent="-182880" eaLnBrk="1" fontAlgn="auto" hangingPunct="1">
              <a:spcAft>
                <a:spcPts val="0"/>
              </a:spcAft>
              <a:buFont typeface="Arial" pitchFamily="34" charset="0"/>
              <a:buChar char="•"/>
              <a:defRPr/>
            </a:pPr>
            <a:r>
              <a:rPr lang="en-US" dirty="0">
                <a:ea typeface="+mn-ea"/>
                <a:cs typeface="+mn-cs"/>
              </a:rPr>
              <a:t>Mitigation: </a:t>
            </a:r>
            <a:r>
              <a:rPr lang="en-US" dirty="0" err="1">
                <a:ea typeface="+mn-ea"/>
                <a:cs typeface="+mn-cs"/>
              </a:rPr>
              <a:t>V</a:t>
            </a:r>
            <a:r>
              <a:rPr lang="en-US" baseline="-25000" dirty="0" err="1">
                <a:ea typeface="+mn-ea"/>
                <a:cs typeface="+mn-cs"/>
              </a:rPr>
              <a:t>pass</a:t>
            </a:r>
            <a:r>
              <a:rPr lang="en-US" dirty="0">
                <a:ea typeface="+mn-ea"/>
                <a:cs typeface="+mn-cs"/>
              </a:rPr>
              <a:t> Tuning</a:t>
            </a:r>
          </a:p>
          <a:p>
            <a:pPr marL="182880" indent="-182880" eaLnBrk="1" fontAlgn="auto" hangingPunct="1">
              <a:spcAft>
                <a:spcPts val="0"/>
              </a:spcAft>
              <a:buFont typeface="Arial" pitchFamily="34" charset="0"/>
              <a:buChar char="•"/>
              <a:defRPr/>
            </a:pPr>
            <a:r>
              <a:rPr lang="en-US" dirty="0">
                <a:solidFill>
                  <a:schemeClr val="bg1">
                    <a:lumMod val="75000"/>
                  </a:schemeClr>
                </a:solidFill>
                <a:ea typeface="+mn-ea"/>
                <a:cs typeface="+mn-cs"/>
              </a:rPr>
              <a:t>Recovery: Read Disturb Oriented Error Recovery</a:t>
            </a:r>
          </a:p>
          <a:p>
            <a:pPr marL="182880" indent="-182880" eaLnBrk="1" fontAlgn="auto" hangingPunct="1">
              <a:spcAft>
                <a:spcPts val="0"/>
              </a:spcAft>
              <a:buFont typeface="Arial" pitchFamily="34" charset="0"/>
              <a:buChar char="•"/>
              <a:defRPr/>
            </a:pPr>
            <a:r>
              <a:rPr lang="en-US" dirty="0">
                <a:solidFill>
                  <a:schemeClr val="bg1">
                    <a:lumMod val="75000"/>
                  </a:schemeClr>
                </a:solidFill>
                <a:ea typeface="+mn-ea"/>
                <a:cs typeface="+mn-cs"/>
              </a:rPr>
              <a:t>Conclusion</a:t>
            </a:r>
          </a:p>
        </p:txBody>
      </p:sp>
      <p:sp>
        <p:nvSpPr>
          <p:cNvPr id="29184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7D5AAF7-2E0E-3D4C-9676-78D0F6B625D8}" type="slidenum">
              <a:rPr lang="en-US" sz="1200">
                <a:solidFill>
                  <a:srgbClr val="898989"/>
                </a:solidFill>
                <a:latin typeface="Calibri" charset="0"/>
              </a:rPr>
              <a:pPr eaLnBrk="1" hangingPunct="1"/>
              <a:t>82</a:t>
            </a:fld>
            <a:endParaRPr lang="en-US" sz="1200">
              <a:solidFill>
                <a:srgbClr val="898989"/>
              </a:solidFill>
              <a:latin typeface="Calibri" charset="0"/>
            </a:endParaRPr>
          </a:p>
        </p:txBody>
      </p:sp>
      <p:pic>
        <p:nvPicPr>
          <p:cNvPr id="291844" name="Picture 6" descr="FMS_logo_lightbluematte_3C5CAE.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8906737"/>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89" name="Title 3"/>
          <p:cNvSpPr>
            <a:spLocks noGrp="1"/>
          </p:cNvSpPr>
          <p:nvPr>
            <p:ph type="title"/>
          </p:nvPr>
        </p:nvSpPr>
        <p:spPr/>
        <p:txBody>
          <a:bodyPr/>
          <a:lstStyle/>
          <a:p>
            <a:pPr eaLnBrk="1" hangingPunct="1"/>
            <a:r>
              <a:rPr lang="en-US">
                <a:latin typeface="Calibri" charset="0"/>
              </a:rPr>
              <a:t>Read Disturb Mitigation: V</a:t>
            </a:r>
            <a:r>
              <a:rPr lang="en-US" baseline="-25000">
                <a:latin typeface="Calibri" charset="0"/>
              </a:rPr>
              <a:t>pass</a:t>
            </a:r>
            <a:r>
              <a:rPr lang="en-US">
                <a:latin typeface="Calibri" charset="0"/>
              </a:rPr>
              <a:t> Tuning</a:t>
            </a:r>
          </a:p>
        </p:txBody>
      </p:sp>
      <p:sp>
        <p:nvSpPr>
          <p:cNvPr id="5" name="Content Placeholder 4"/>
          <p:cNvSpPr>
            <a:spLocks noGrp="1"/>
          </p:cNvSpPr>
          <p:nvPr>
            <p:ph idx="1"/>
          </p:nvPr>
        </p:nvSpPr>
        <p:spPr/>
        <p:txBody>
          <a:bodyPr/>
          <a:lstStyle/>
          <a:p>
            <a:pPr eaLnBrk="1" hangingPunct="1"/>
            <a:r>
              <a:rPr lang="en-US">
                <a:latin typeface="Calibri" charset="0"/>
              </a:rPr>
              <a:t>Key Idea: Dynamically find and apply a lowered V</a:t>
            </a:r>
            <a:r>
              <a:rPr lang="en-US" baseline="-25000">
                <a:latin typeface="Calibri" charset="0"/>
              </a:rPr>
              <a:t>pass</a:t>
            </a:r>
          </a:p>
          <a:p>
            <a:pPr eaLnBrk="1" hangingPunct="1"/>
            <a:endParaRPr lang="en-US">
              <a:latin typeface="Calibri" charset="0"/>
            </a:endParaRPr>
          </a:p>
          <a:p>
            <a:pPr eaLnBrk="1" hangingPunct="1"/>
            <a:r>
              <a:rPr lang="en-US">
                <a:latin typeface="Calibri" charset="0"/>
              </a:rPr>
              <a:t>Trade-off for lowering V</a:t>
            </a:r>
            <a:r>
              <a:rPr lang="en-US" baseline="-25000">
                <a:latin typeface="Calibri" charset="0"/>
              </a:rPr>
              <a:t>pass</a:t>
            </a:r>
            <a:endParaRPr lang="en-US">
              <a:latin typeface="Calibri" charset="0"/>
            </a:endParaRPr>
          </a:p>
          <a:p>
            <a:pPr lvl="1" eaLnBrk="1" hangingPunct="1">
              <a:buFont typeface="Arial" charset="0"/>
              <a:buChar char="+"/>
            </a:pPr>
            <a:r>
              <a:rPr lang="en-US">
                <a:solidFill>
                  <a:schemeClr val="tx2"/>
                </a:solidFill>
                <a:latin typeface="Calibri" charset="0"/>
              </a:rPr>
              <a:t>Allows more read disturbs</a:t>
            </a:r>
          </a:p>
          <a:p>
            <a:pPr lvl="1" eaLnBrk="1" hangingPunct="1"/>
            <a:r>
              <a:rPr lang="en-US">
                <a:solidFill>
                  <a:schemeClr val="accent2"/>
                </a:solidFill>
                <a:latin typeface="Calibri" charset="0"/>
              </a:rPr>
              <a:t>Induces more read errors</a:t>
            </a:r>
          </a:p>
        </p:txBody>
      </p:sp>
      <p:sp>
        <p:nvSpPr>
          <p:cNvPr id="293891"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B408F84-9EB1-7E40-9081-66932AE39478}" type="slidenum">
              <a:rPr lang="en-US" sz="1200">
                <a:solidFill>
                  <a:srgbClr val="898989"/>
                </a:solidFill>
                <a:latin typeface="Calibri" charset="0"/>
              </a:rPr>
              <a:pPr eaLnBrk="1" hangingPunct="1"/>
              <a:t>83</a:t>
            </a:fld>
            <a:endParaRPr lang="en-US" sz="1200">
              <a:solidFill>
                <a:srgbClr val="898989"/>
              </a:solidFill>
              <a:latin typeface="Calibri" charset="0"/>
            </a:endParaRPr>
          </a:p>
        </p:txBody>
      </p:sp>
    </p:spTree>
    <p:extLst>
      <p:ext uri="{BB962C8B-B14F-4D97-AF65-F5344CB8AC3E}">
        <p14:creationId xmlns:p14="http://schemas.microsoft.com/office/powerpoint/2010/main" val="3427866639"/>
      </p:ext>
    </p:extLst>
  </p:cSld>
  <p:clrMapOvr>
    <a:masterClrMapping/>
  </p:clrMapOvr>
  <p:transition xmlns:p14="http://schemas.microsoft.com/office/powerpoint/2010/main" spd="slow"/>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animEffect transition="in" filter="fade">
                                      <p:cBhvr>
                                        <p:cTn id="15" dur="500"/>
                                        <p:tgtEl>
                                          <p:spTgt spid="5">
                                            <p:txEl>
                                              <p:pRg st="3" end="3"/>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
                                            <p:txEl>
                                              <p:pRg st="4" end="4"/>
                                            </p:txEl>
                                          </p:spTgt>
                                        </p:tgtEl>
                                        <p:attrNameLst>
                                          <p:attrName>style.visibility</p:attrName>
                                        </p:attrNameLst>
                                      </p:cBhvr>
                                      <p:to>
                                        <p:strVal val="visible"/>
                                      </p:to>
                                    </p:set>
                                    <p:animEffect transition="in" filter="fade">
                                      <p:cBhvr>
                                        <p:cTn id="18"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Title 1"/>
          <p:cNvSpPr>
            <a:spLocks noGrp="1"/>
          </p:cNvSpPr>
          <p:nvPr>
            <p:ph type="title"/>
          </p:nvPr>
        </p:nvSpPr>
        <p:spPr/>
        <p:txBody>
          <a:bodyPr/>
          <a:lstStyle/>
          <a:p>
            <a:pPr eaLnBrk="1" hangingPunct="1"/>
            <a:r>
              <a:rPr lang="en-US">
                <a:latin typeface="Calibri" charset="0"/>
              </a:rPr>
              <a:t>Read Errors Induced by V</a:t>
            </a:r>
            <a:r>
              <a:rPr lang="en-US" baseline="-25000">
                <a:latin typeface="Calibri" charset="0"/>
              </a:rPr>
              <a:t>pass</a:t>
            </a:r>
            <a:r>
              <a:rPr lang="en-US">
                <a:latin typeface="Calibri" charset="0"/>
              </a:rPr>
              <a:t> Reduction</a:t>
            </a:r>
          </a:p>
        </p:txBody>
      </p:sp>
      <p:sp>
        <p:nvSpPr>
          <p:cNvPr id="295938"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287B30F-9489-4941-A9A7-C620A9BD29F1}" type="slidenum">
              <a:rPr lang="en-US" sz="1200">
                <a:solidFill>
                  <a:srgbClr val="898989"/>
                </a:solidFill>
                <a:latin typeface="Calibri" charset="0"/>
              </a:rPr>
              <a:pPr eaLnBrk="1" hangingPunct="1"/>
              <a:t>84</a:t>
            </a:fld>
            <a:endParaRPr lang="en-US" sz="1200">
              <a:solidFill>
                <a:srgbClr val="898989"/>
              </a:solidFill>
              <a:latin typeface="Calibri" charset="0"/>
            </a:endParaRPr>
          </a:p>
        </p:txBody>
      </p:sp>
      <p:grpSp>
        <p:nvGrpSpPr>
          <p:cNvPr id="295939" name="Group 4"/>
          <p:cNvGrpSpPr>
            <a:grpSpLocks/>
          </p:cNvGrpSpPr>
          <p:nvPr/>
        </p:nvGrpSpPr>
        <p:grpSpPr bwMode="auto">
          <a:xfrm>
            <a:off x="2135188" y="1173163"/>
            <a:ext cx="4852987" cy="4964112"/>
            <a:chOff x="2135597" y="1172654"/>
            <a:chExt cx="4853090" cy="4964723"/>
          </a:xfrm>
        </p:grpSpPr>
        <p:grpSp>
          <p:nvGrpSpPr>
            <p:cNvPr id="296011" name="Group 5"/>
            <p:cNvGrpSpPr>
              <a:grpSpLocks/>
            </p:cNvGrpSpPr>
            <p:nvPr/>
          </p:nvGrpSpPr>
          <p:grpSpPr bwMode="auto">
            <a:xfrm>
              <a:off x="2135599" y="1182643"/>
              <a:ext cx="970237" cy="1602133"/>
              <a:chOff x="3079798" y="1981201"/>
              <a:chExt cx="1631998" cy="2694885"/>
            </a:xfrm>
          </p:grpSpPr>
          <p:cxnSp>
            <p:nvCxnSpPr>
              <p:cNvPr id="142" name="Straight Connector 141"/>
              <p:cNvCxnSpPr/>
              <p:nvPr/>
            </p:nvCxnSpPr>
            <p:spPr>
              <a:xfrm>
                <a:off x="4711365" y="1980422"/>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a:xfrm flipH="1">
                <a:off x="4201333" y="2877744"/>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a:xfrm>
                <a:off x="4201333" y="2877744"/>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flipH="1">
                <a:off x="4201333" y="3772394"/>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a:xfrm>
                <a:off x="4711365" y="3777735"/>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p:cNvCxnSpPr/>
              <p:nvPr/>
            </p:nvCxnSpPr>
            <p:spPr>
              <a:xfrm>
                <a:off x="3952992" y="2877744"/>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p:cNvCxnSpPr/>
              <p:nvPr/>
            </p:nvCxnSpPr>
            <p:spPr>
              <a:xfrm>
                <a:off x="3707321" y="2877744"/>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p:nvPr/>
            </p:nvCxnSpPr>
            <p:spPr>
              <a:xfrm rot="16200000">
                <a:off x="3393558" y="3025993"/>
                <a:ext cx="0" cy="6275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96012" name="Group 6"/>
            <p:cNvGrpSpPr>
              <a:grpSpLocks/>
            </p:cNvGrpSpPr>
            <p:nvPr/>
          </p:nvGrpSpPr>
          <p:grpSpPr bwMode="auto">
            <a:xfrm>
              <a:off x="3429647" y="1172654"/>
              <a:ext cx="970237" cy="1602133"/>
              <a:chOff x="3079798" y="1981201"/>
              <a:chExt cx="1631998" cy="2694885"/>
            </a:xfrm>
          </p:grpSpPr>
          <p:cxnSp>
            <p:nvCxnSpPr>
              <p:cNvPr id="134" name="Straight Connector 133"/>
              <p:cNvCxnSpPr/>
              <p:nvPr/>
            </p:nvCxnSpPr>
            <p:spPr>
              <a:xfrm>
                <a:off x="4711016" y="1981201"/>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flipH="1">
                <a:off x="4200982" y="2878523"/>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4200982" y="287852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flipH="1">
                <a:off x="4200982" y="3773173"/>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a:xfrm>
                <a:off x="4711016" y="3778514"/>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a:xfrm>
                <a:off x="3952642" y="287852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a:xfrm>
                <a:off x="3706971" y="287852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a:xfrm rot="16200000">
                <a:off x="3393208" y="3026770"/>
                <a:ext cx="0" cy="6275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96013" name="Group 7"/>
            <p:cNvGrpSpPr>
              <a:grpSpLocks/>
            </p:cNvGrpSpPr>
            <p:nvPr/>
          </p:nvGrpSpPr>
          <p:grpSpPr bwMode="auto">
            <a:xfrm>
              <a:off x="4724401" y="1182643"/>
              <a:ext cx="970237" cy="1602133"/>
              <a:chOff x="3079798" y="1981201"/>
              <a:chExt cx="1631998" cy="2694885"/>
            </a:xfrm>
          </p:grpSpPr>
          <p:cxnSp>
            <p:nvCxnSpPr>
              <p:cNvPr id="126" name="Straight Connector 125"/>
              <p:cNvCxnSpPr/>
              <p:nvPr/>
            </p:nvCxnSpPr>
            <p:spPr>
              <a:xfrm>
                <a:off x="4712149" y="1980422"/>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a:xfrm flipH="1">
                <a:off x="4202115" y="2877744"/>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a:xfrm>
                <a:off x="4202115" y="2877744"/>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flipH="1">
                <a:off x="4202115" y="3772394"/>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a:xfrm>
                <a:off x="4712149" y="3777735"/>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p:cNvCxnSpPr/>
              <p:nvPr/>
            </p:nvCxnSpPr>
            <p:spPr>
              <a:xfrm>
                <a:off x="3953776" y="2877744"/>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a:xfrm>
                <a:off x="3708105" y="2877744"/>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rot="16200000">
                <a:off x="3394342" y="3025992"/>
                <a:ext cx="0" cy="6275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96014" name="Group 8"/>
            <p:cNvGrpSpPr>
              <a:grpSpLocks/>
            </p:cNvGrpSpPr>
            <p:nvPr/>
          </p:nvGrpSpPr>
          <p:grpSpPr bwMode="auto">
            <a:xfrm>
              <a:off x="6018450" y="1172654"/>
              <a:ext cx="970237" cy="1602133"/>
              <a:chOff x="3079798" y="1981201"/>
              <a:chExt cx="1631998" cy="2694885"/>
            </a:xfrm>
          </p:grpSpPr>
          <p:cxnSp>
            <p:nvCxnSpPr>
              <p:cNvPr id="118" name="Straight Connector 117"/>
              <p:cNvCxnSpPr/>
              <p:nvPr/>
            </p:nvCxnSpPr>
            <p:spPr>
              <a:xfrm>
                <a:off x="4711796" y="1981201"/>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flipH="1">
                <a:off x="4201764" y="2878523"/>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a:off x="4201764" y="287852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flipH="1">
                <a:off x="4201764" y="3773173"/>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a:xfrm>
                <a:off x="4711796" y="3778514"/>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a:off x="3953422" y="287852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a:xfrm>
                <a:off x="3707752" y="287852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a:xfrm rot="16200000">
                <a:off x="3393989" y="3026772"/>
                <a:ext cx="0" cy="6275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96015" name="Group 9"/>
            <p:cNvGrpSpPr>
              <a:grpSpLocks/>
            </p:cNvGrpSpPr>
            <p:nvPr/>
          </p:nvGrpSpPr>
          <p:grpSpPr bwMode="auto">
            <a:xfrm>
              <a:off x="2135599" y="2301726"/>
              <a:ext cx="970237" cy="1602133"/>
              <a:chOff x="3079798" y="1981201"/>
              <a:chExt cx="1631998" cy="2694885"/>
            </a:xfrm>
          </p:grpSpPr>
          <p:cxnSp>
            <p:nvCxnSpPr>
              <p:cNvPr id="110" name="Straight Connector 109"/>
              <p:cNvCxnSpPr/>
              <p:nvPr/>
            </p:nvCxnSpPr>
            <p:spPr>
              <a:xfrm>
                <a:off x="4711365" y="1980829"/>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a:xfrm flipH="1">
                <a:off x="4201333" y="2878151"/>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a:xfrm>
                <a:off x="4201333" y="2878151"/>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flipH="1">
                <a:off x="4201333" y="3772803"/>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p:cNvCxnSpPr/>
              <p:nvPr/>
            </p:nvCxnSpPr>
            <p:spPr>
              <a:xfrm>
                <a:off x="4711365" y="3778144"/>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p:nvCxnSpPr>
            <p:spPr>
              <a:xfrm>
                <a:off x="3952992" y="2878151"/>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a:xfrm>
                <a:off x="3707321" y="2878151"/>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rot="16200000">
                <a:off x="3393558" y="3026402"/>
                <a:ext cx="0" cy="6275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96016" name="Group 10"/>
            <p:cNvGrpSpPr>
              <a:grpSpLocks/>
            </p:cNvGrpSpPr>
            <p:nvPr/>
          </p:nvGrpSpPr>
          <p:grpSpPr bwMode="auto">
            <a:xfrm>
              <a:off x="3429647" y="2291737"/>
              <a:ext cx="970237" cy="1602133"/>
              <a:chOff x="3079798" y="1981201"/>
              <a:chExt cx="1631998" cy="2694885"/>
            </a:xfrm>
          </p:grpSpPr>
          <p:cxnSp>
            <p:nvCxnSpPr>
              <p:cNvPr id="102" name="Straight Connector 101"/>
              <p:cNvCxnSpPr/>
              <p:nvPr/>
            </p:nvCxnSpPr>
            <p:spPr>
              <a:xfrm>
                <a:off x="4711016" y="1981608"/>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flipH="1">
                <a:off x="4200982" y="2878930"/>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a:off x="4200982" y="287893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flipH="1">
                <a:off x="4200982" y="3773581"/>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a:xfrm>
                <a:off x="4711016" y="3778923"/>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a:xfrm>
                <a:off x="3952642" y="287893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a:off x="3706971" y="287893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rot="16200000">
                <a:off x="3393208" y="3027179"/>
                <a:ext cx="0" cy="6275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96017" name="Group 11"/>
            <p:cNvGrpSpPr>
              <a:grpSpLocks/>
            </p:cNvGrpSpPr>
            <p:nvPr/>
          </p:nvGrpSpPr>
          <p:grpSpPr bwMode="auto">
            <a:xfrm>
              <a:off x="4724401" y="2301726"/>
              <a:ext cx="970237" cy="1602133"/>
              <a:chOff x="3079798" y="1981201"/>
              <a:chExt cx="1631998" cy="2694885"/>
            </a:xfrm>
          </p:grpSpPr>
          <p:cxnSp>
            <p:nvCxnSpPr>
              <p:cNvPr id="94" name="Straight Connector 93"/>
              <p:cNvCxnSpPr/>
              <p:nvPr/>
            </p:nvCxnSpPr>
            <p:spPr>
              <a:xfrm>
                <a:off x="4712149" y="1980829"/>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flipH="1">
                <a:off x="4202115" y="2878151"/>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a:off x="4202115" y="2878151"/>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flipH="1">
                <a:off x="4202115" y="3772803"/>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a:off x="4712149" y="3778144"/>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a:off x="3953776" y="2878151"/>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a:off x="3708105" y="2878151"/>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rot="16200000">
                <a:off x="3394342" y="3026400"/>
                <a:ext cx="0" cy="6275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96018" name="Group 12"/>
            <p:cNvGrpSpPr>
              <a:grpSpLocks/>
            </p:cNvGrpSpPr>
            <p:nvPr/>
          </p:nvGrpSpPr>
          <p:grpSpPr bwMode="auto">
            <a:xfrm>
              <a:off x="6018450" y="2291737"/>
              <a:ext cx="970237" cy="1602133"/>
              <a:chOff x="3079798" y="1981201"/>
              <a:chExt cx="1631998" cy="2694885"/>
            </a:xfrm>
          </p:grpSpPr>
          <p:cxnSp>
            <p:nvCxnSpPr>
              <p:cNvPr id="86" name="Straight Connector 85"/>
              <p:cNvCxnSpPr/>
              <p:nvPr/>
            </p:nvCxnSpPr>
            <p:spPr>
              <a:xfrm>
                <a:off x="4711796" y="1981608"/>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flipH="1">
                <a:off x="4201764" y="2878930"/>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4201764" y="287893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flipH="1">
                <a:off x="4201764" y="3773581"/>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a:off x="4711796" y="3778923"/>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3953422" y="287893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a:off x="3707752" y="287893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rot="16200000">
                <a:off x="3393989" y="3027181"/>
                <a:ext cx="0" cy="6275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96019" name="Group 13"/>
            <p:cNvGrpSpPr>
              <a:grpSpLocks/>
            </p:cNvGrpSpPr>
            <p:nvPr/>
          </p:nvGrpSpPr>
          <p:grpSpPr bwMode="auto">
            <a:xfrm>
              <a:off x="2135598" y="3413921"/>
              <a:ext cx="970237" cy="1602133"/>
              <a:chOff x="3079798" y="1981201"/>
              <a:chExt cx="1631998" cy="2694885"/>
            </a:xfrm>
          </p:grpSpPr>
          <p:cxnSp>
            <p:nvCxnSpPr>
              <p:cNvPr id="78" name="Straight Connector 77"/>
              <p:cNvCxnSpPr/>
              <p:nvPr/>
            </p:nvCxnSpPr>
            <p:spPr>
              <a:xfrm>
                <a:off x="4711367" y="1982141"/>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flipH="1">
                <a:off x="4201335" y="2879463"/>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4201335" y="287946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flipH="1">
                <a:off x="4201335" y="3774113"/>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4711367" y="3779454"/>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3952993" y="287946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3707323" y="287946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rot="16200000">
                <a:off x="3393560" y="3027712"/>
                <a:ext cx="0" cy="6275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96020" name="Group 14"/>
            <p:cNvGrpSpPr>
              <a:grpSpLocks/>
            </p:cNvGrpSpPr>
            <p:nvPr/>
          </p:nvGrpSpPr>
          <p:grpSpPr bwMode="auto">
            <a:xfrm>
              <a:off x="3429646" y="3403932"/>
              <a:ext cx="970237" cy="1602133"/>
              <a:chOff x="3079798" y="1981201"/>
              <a:chExt cx="1631998" cy="2694885"/>
            </a:xfrm>
          </p:grpSpPr>
          <p:cxnSp>
            <p:nvCxnSpPr>
              <p:cNvPr id="70" name="Straight Connector 69"/>
              <p:cNvCxnSpPr/>
              <p:nvPr/>
            </p:nvCxnSpPr>
            <p:spPr>
              <a:xfrm>
                <a:off x="4711017" y="1980249"/>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flipH="1">
                <a:off x="4200983" y="2877570"/>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a:off x="4200983" y="287757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flipH="1">
                <a:off x="4200983" y="3772222"/>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4711017" y="3777563"/>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a:off x="3952643" y="287757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3706973" y="287757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rot="16200000">
                <a:off x="3393210" y="3025820"/>
                <a:ext cx="0" cy="6275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96021" name="Group 15"/>
            <p:cNvGrpSpPr>
              <a:grpSpLocks/>
            </p:cNvGrpSpPr>
            <p:nvPr/>
          </p:nvGrpSpPr>
          <p:grpSpPr bwMode="auto">
            <a:xfrm>
              <a:off x="4724401" y="3413921"/>
              <a:ext cx="970237" cy="1602133"/>
              <a:chOff x="3079798" y="1981201"/>
              <a:chExt cx="1631998" cy="2694885"/>
            </a:xfrm>
          </p:grpSpPr>
          <p:cxnSp>
            <p:nvCxnSpPr>
              <p:cNvPr id="62" name="Straight Connector 61"/>
              <p:cNvCxnSpPr/>
              <p:nvPr/>
            </p:nvCxnSpPr>
            <p:spPr>
              <a:xfrm>
                <a:off x="4712149" y="1982141"/>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flipH="1">
                <a:off x="4202115" y="2879463"/>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4202115" y="287946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H="1">
                <a:off x="4202115" y="3774113"/>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4712149" y="3779454"/>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3953776" y="287946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3708105" y="287946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a:off x="3394342" y="3027711"/>
                <a:ext cx="0" cy="6275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96022" name="Group 16"/>
            <p:cNvGrpSpPr>
              <a:grpSpLocks/>
            </p:cNvGrpSpPr>
            <p:nvPr/>
          </p:nvGrpSpPr>
          <p:grpSpPr bwMode="auto">
            <a:xfrm>
              <a:off x="6018449" y="3403932"/>
              <a:ext cx="970237" cy="1602133"/>
              <a:chOff x="3079798" y="1981201"/>
              <a:chExt cx="1631998" cy="2694885"/>
            </a:xfrm>
          </p:grpSpPr>
          <p:cxnSp>
            <p:nvCxnSpPr>
              <p:cNvPr id="54" name="Straight Connector 53"/>
              <p:cNvCxnSpPr/>
              <p:nvPr/>
            </p:nvCxnSpPr>
            <p:spPr>
              <a:xfrm>
                <a:off x="4711798" y="1980249"/>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flipH="1">
                <a:off x="4201766" y="2877570"/>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4201766" y="287757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flipH="1">
                <a:off x="4201766" y="3772222"/>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4711798" y="3777563"/>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3953424" y="287757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3707754" y="287757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rot="16200000">
                <a:off x="3393990" y="3025822"/>
                <a:ext cx="0" cy="6275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96023" name="Group 17"/>
            <p:cNvGrpSpPr>
              <a:grpSpLocks/>
            </p:cNvGrpSpPr>
            <p:nvPr/>
          </p:nvGrpSpPr>
          <p:grpSpPr bwMode="auto">
            <a:xfrm>
              <a:off x="2135597" y="4535244"/>
              <a:ext cx="970237" cy="1602133"/>
              <a:chOff x="3079798" y="1981201"/>
              <a:chExt cx="1631998" cy="2694885"/>
            </a:xfrm>
          </p:grpSpPr>
          <p:cxnSp>
            <p:nvCxnSpPr>
              <p:cNvPr id="46" name="Straight Connector 45"/>
              <p:cNvCxnSpPr/>
              <p:nvPr/>
            </p:nvCxnSpPr>
            <p:spPr>
              <a:xfrm>
                <a:off x="4711369" y="1981452"/>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H="1">
                <a:off x="4201337" y="2878773"/>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4201337" y="287877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flipH="1">
                <a:off x="4201337" y="3773423"/>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4711369" y="3778764"/>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3952995" y="287877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3707325" y="287877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rot="16200000">
                <a:off x="3393561" y="3027023"/>
                <a:ext cx="0" cy="6275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96024" name="Group 18"/>
            <p:cNvGrpSpPr>
              <a:grpSpLocks/>
            </p:cNvGrpSpPr>
            <p:nvPr/>
          </p:nvGrpSpPr>
          <p:grpSpPr bwMode="auto">
            <a:xfrm>
              <a:off x="3429645" y="4525256"/>
              <a:ext cx="970237" cy="1602133"/>
              <a:chOff x="3079798" y="1981201"/>
              <a:chExt cx="1631998" cy="2694885"/>
            </a:xfrm>
          </p:grpSpPr>
          <p:cxnSp>
            <p:nvCxnSpPr>
              <p:cNvPr id="38" name="Straight Connector 37"/>
              <p:cNvCxnSpPr/>
              <p:nvPr/>
            </p:nvCxnSpPr>
            <p:spPr>
              <a:xfrm>
                <a:off x="4711019" y="1982229"/>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flipH="1">
                <a:off x="4200985" y="2879550"/>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4200985" y="2879550"/>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H="1">
                <a:off x="4200985" y="3774200"/>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4711019" y="3779542"/>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3952645" y="2879550"/>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3706975" y="2879550"/>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16200000">
                <a:off x="3393211" y="3027798"/>
                <a:ext cx="0" cy="6275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96025" name="Group 19"/>
            <p:cNvGrpSpPr>
              <a:grpSpLocks/>
            </p:cNvGrpSpPr>
            <p:nvPr/>
          </p:nvGrpSpPr>
          <p:grpSpPr bwMode="auto">
            <a:xfrm>
              <a:off x="4724400" y="4535244"/>
              <a:ext cx="970237" cy="1602133"/>
              <a:chOff x="3079798" y="1981201"/>
              <a:chExt cx="1631998" cy="2694885"/>
            </a:xfrm>
          </p:grpSpPr>
          <p:cxnSp>
            <p:nvCxnSpPr>
              <p:cNvPr id="30" name="Straight Connector 29"/>
              <p:cNvCxnSpPr/>
              <p:nvPr/>
            </p:nvCxnSpPr>
            <p:spPr>
              <a:xfrm>
                <a:off x="4712151" y="1981452"/>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4202117" y="2878773"/>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4202117" y="287877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4202117" y="3773423"/>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4712151" y="3778764"/>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3953777" y="287877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3708107" y="287877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16200000">
                <a:off x="3394344" y="3027021"/>
                <a:ext cx="0" cy="6275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96026" name="Group 20"/>
            <p:cNvGrpSpPr>
              <a:grpSpLocks/>
            </p:cNvGrpSpPr>
            <p:nvPr/>
          </p:nvGrpSpPr>
          <p:grpSpPr bwMode="auto">
            <a:xfrm>
              <a:off x="6018448" y="4525256"/>
              <a:ext cx="970237" cy="1602133"/>
              <a:chOff x="3079798" y="1981201"/>
              <a:chExt cx="1631998" cy="2694885"/>
            </a:xfrm>
          </p:grpSpPr>
          <p:cxnSp>
            <p:nvCxnSpPr>
              <p:cNvPr id="22" name="Straight Connector 21"/>
              <p:cNvCxnSpPr/>
              <p:nvPr/>
            </p:nvCxnSpPr>
            <p:spPr>
              <a:xfrm>
                <a:off x="4711799" y="1982229"/>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a:off x="4201767" y="2879550"/>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4201767" y="2879550"/>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H="1">
                <a:off x="4201767" y="3774200"/>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4711799" y="3779542"/>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3953426" y="2879550"/>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3707755" y="2879550"/>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16200000">
                <a:off x="3393992" y="3027800"/>
                <a:ext cx="0" cy="6275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cxnSp>
        <p:nvCxnSpPr>
          <p:cNvPr id="150" name="Straight Connector 149"/>
          <p:cNvCxnSpPr/>
          <p:nvPr/>
        </p:nvCxnSpPr>
        <p:spPr>
          <a:xfrm>
            <a:off x="1676400" y="1987550"/>
            <a:ext cx="6096000" cy="0"/>
          </a:xfrm>
          <a:prstGeom prst="line">
            <a:avLst/>
          </a:prstGeom>
          <a:ln w="381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1" name="Straight Connector 150"/>
          <p:cNvCxnSpPr/>
          <p:nvPr/>
        </p:nvCxnSpPr>
        <p:spPr>
          <a:xfrm>
            <a:off x="1676400" y="3109913"/>
            <a:ext cx="60960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p:cNvCxnSpPr/>
          <p:nvPr/>
        </p:nvCxnSpPr>
        <p:spPr>
          <a:xfrm>
            <a:off x="1676400" y="4217988"/>
            <a:ext cx="6096000" cy="0"/>
          </a:xfrm>
          <a:prstGeom prst="line">
            <a:avLst/>
          </a:prstGeom>
          <a:ln w="381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p:cNvCxnSpPr/>
          <p:nvPr/>
        </p:nvCxnSpPr>
        <p:spPr>
          <a:xfrm>
            <a:off x="1676400" y="5340350"/>
            <a:ext cx="6096000" cy="0"/>
          </a:xfrm>
          <a:prstGeom prst="line">
            <a:avLst/>
          </a:prstGeom>
          <a:ln w="381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nvGrpSpPr>
          <p:cNvPr id="295944" name="Group 153"/>
          <p:cNvGrpSpPr>
            <a:grpSpLocks/>
          </p:cNvGrpSpPr>
          <p:nvPr/>
        </p:nvGrpSpPr>
        <p:grpSpPr bwMode="auto">
          <a:xfrm>
            <a:off x="2781300" y="1643063"/>
            <a:ext cx="4535488" cy="4016375"/>
            <a:chOff x="3851647" y="1427070"/>
            <a:chExt cx="4535195" cy="4014933"/>
          </a:xfrm>
        </p:grpSpPr>
        <p:sp>
          <p:nvSpPr>
            <p:cNvPr id="155" name="Oval 154"/>
            <p:cNvSpPr/>
            <p:nvPr/>
          </p:nvSpPr>
          <p:spPr>
            <a:xfrm>
              <a:off x="3851647" y="1436592"/>
              <a:ext cx="652421" cy="65222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0">
                <a:defRPr/>
              </a:pPr>
              <a:endParaRPr lang="en-US" sz="2000" spc="-150" dirty="0">
                <a:solidFill>
                  <a:prstClr val="white"/>
                </a:solidFill>
                <a:latin typeface="Calibri"/>
              </a:endParaRPr>
            </a:p>
          </p:txBody>
        </p:sp>
        <p:sp>
          <p:nvSpPr>
            <p:cNvPr id="156" name="Oval 155"/>
            <p:cNvSpPr/>
            <p:nvPr/>
          </p:nvSpPr>
          <p:spPr>
            <a:xfrm>
              <a:off x="5145376" y="1427070"/>
              <a:ext cx="652420" cy="65222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57" name="Oval 156"/>
            <p:cNvSpPr/>
            <p:nvPr/>
          </p:nvSpPr>
          <p:spPr>
            <a:xfrm>
              <a:off x="6440693" y="1436592"/>
              <a:ext cx="652420" cy="65222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58" name="Oval 157"/>
            <p:cNvSpPr/>
            <p:nvPr/>
          </p:nvSpPr>
          <p:spPr>
            <a:xfrm>
              <a:off x="7734421" y="1427070"/>
              <a:ext cx="652421" cy="65222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59" name="Oval 158"/>
            <p:cNvSpPr/>
            <p:nvPr/>
          </p:nvSpPr>
          <p:spPr>
            <a:xfrm>
              <a:off x="3851647" y="2555377"/>
              <a:ext cx="652421" cy="653815"/>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60" name="Oval 159"/>
            <p:cNvSpPr/>
            <p:nvPr/>
          </p:nvSpPr>
          <p:spPr>
            <a:xfrm>
              <a:off x="5145376" y="2545855"/>
              <a:ext cx="652420" cy="652229"/>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61" name="Oval 160"/>
            <p:cNvSpPr/>
            <p:nvPr/>
          </p:nvSpPr>
          <p:spPr>
            <a:xfrm>
              <a:off x="6440693" y="2555377"/>
              <a:ext cx="652420" cy="653815"/>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62" name="Oval 161"/>
            <p:cNvSpPr/>
            <p:nvPr/>
          </p:nvSpPr>
          <p:spPr>
            <a:xfrm>
              <a:off x="7734421" y="2545855"/>
              <a:ext cx="652421" cy="652229"/>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63" name="Oval 162"/>
            <p:cNvSpPr/>
            <p:nvPr/>
          </p:nvSpPr>
          <p:spPr>
            <a:xfrm>
              <a:off x="3851647" y="3667815"/>
              <a:ext cx="652421" cy="65222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64" name="Oval 163"/>
            <p:cNvSpPr/>
            <p:nvPr/>
          </p:nvSpPr>
          <p:spPr>
            <a:xfrm>
              <a:off x="5145376" y="3658294"/>
              <a:ext cx="652420" cy="65222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65" name="Oval 164"/>
            <p:cNvSpPr/>
            <p:nvPr/>
          </p:nvSpPr>
          <p:spPr>
            <a:xfrm>
              <a:off x="6440693" y="3667815"/>
              <a:ext cx="652420" cy="65222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66" name="Oval 165"/>
            <p:cNvSpPr/>
            <p:nvPr/>
          </p:nvSpPr>
          <p:spPr>
            <a:xfrm>
              <a:off x="7734421" y="3658294"/>
              <a:ext cx="652421" cy="65222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67" name="Oval 166"/>
            <p:cNvSpPr/>
            <p:nvPr/>
          </p:nvSpPr>
          <p:spPr>
            <a:xfrm>
              <a:off x="3851647" y="4789774"/>
              <a:ext cx="652421" cy="652229"/>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68" name="Oval 167"/>
            <p:cNvSpPr/>
            <p:nvPr/>
          </p:nvSpPr>
          <p:spPr>
            <a:xfrm>
              <a:off x="5145376" y="4780253"/>
              <a:ext cx="652420" cy="652229"/>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69" name="Oval 168"/>
            <p:cNvSpPr/>
            <p:nvPr/>
          </p:nvSpPr>
          <p:spPr>
            <a:xfrm>
              <a:off x="6440693" y="4789774"/>
              <a:ext cx="652420" cy="652229"/>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70" name="Oval 169"/>
            <p:cNvSpPr/>
            <p:nvPr/>
          </p:nvSpPr>
          <p:spPr>
            <a:xfrm>
              <a:off x="7734421" y="4780253"/>
              <a:ext cx="652421" cy="652229"/>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grpSp>
      <p:cxnSp>
        <p:nvCxnSpPr>
          <p:cNvPr id="171" name="Straight Arrow Connector 170"/>
          <p:cNvCxnSpPr>
            <a:endCxn id="213" idx="0"/>
          </p:cNvCxnSpPr>
          <p:nvPr/>
        </p:nvCxnSpPr>
        <p:spPr>
          <a:xfrm>
            <a:off x="6973888" y="1165225"/>
            <a:ext cx="17462" cy="5029200"/>
          </a:xfrm>
          <a:prstGeom prst="straightConnector1">
            <a:avLst/>
          </a:prstGeom>
          <a:ln w="76200">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172" name="Straight Arrow Connector 171"/>
          <p:cNvCxnSpPr/>
          <p:nvPr/>
        </p:nvCxnSpPr>
        <p:spPr>
          <a:xfrm>
            <a:off x="4384675" y="1165225"/>
            <a:ext cx="4763" cy="1644650"/>
          </a:xfrm>
          <a:prstGeom prst="straightConnector1">
            <a:avLst/>
          </a:prstGeom>
          <a:ln w="76200">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173" name="Straight Arrow Connector 172"/>
          <p:cNvCxnSpPr/>
          <p:nvPr/>
        </p:nvCxnSpPr>
        <p:spPr>
          <a:xfrm>
            <a:off x="3094038" y="1152525"/>
            <a:ext cx="4762" cy="1646238"/>
          </a:xfrm>
          <a:prstGeom prst="straightConnector1">
            <a:avLst/>
          </a:prstGeom>
          <a:ln w="76200">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174" name="Straight Arrow Connector 173"/>
          <p:cNvCxnSpPr/>
          <p:nvPr/>
        </p:nvCxnSpPr>
        <p:spPr>
          <a:xfrm>
            <a:off x="5694363" y="1173163"/>
            <a:ext cx="0" cy="5029200"/>
          </a:xfrm>
          <a:prstGeom prst="straightConnector1">
            <a:avLst/>
          </a:prstGeom>
          <a:ln w="76200">
            <a:solidFill>
              <a:schemeClr val="tx2"/>
            </a:solidFill>
            <a:tailEnd type="arrow"/>
          </a:ln>
        </p:spPr>
        <p:style>
          <a:lnRef idx="1">
            <a:schemeClr val="accent1"/>
          </a:lnRef>
          <a:fillRef idx="0">
            <a:schemeClr val="accent1"/>
          </a:fillRef>
          <a:effectRef idx="0">
            <a:schemeClr val="accent1"/>
          </a:effectRef>
          <a:fontRef idx="minor">
            <a:schemeClr val="tx1"/>
          </a:fontRef>
        </p:style>
      </p:cxnSp>
      <p:grpSp>
        <p:nvGrpSpPr>
          <p:cNvPr id="175" name="Group 174"/>
          <p:cNvGrpSpPr>
            <a:grpSpLocks/>
          </p:cNvGrpSpPr>
          <p:nvPr/>
        </p:nvGrpSpPr>
        <p:grpSpPr bwMode="auto">
          <a:xfrm>
            <a:off x="2781300" y="1644650"/>
            <a:ext cx="4535488" cy="4014788"/>
            <a:chOff x="3851647" y="1427070"/>
            <a:chExt cx="4535195" cy="4014933"/>
          </a:xfrm>
        </p:grpSpPr>
        <p:sp>
          <p:nvSpPr>
            <p:cNvPr id="176" name="Oval 175"/>
            <p:cNvSpPr/>
            <p:nvPr/>
          </p:nvSpPr>
          <p:spPr>
            <a:xfrm>
              <a:off x="3851647" y="1436595"/>
              <a:ext cx="652421"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0">
                <a:defRPr/>
              </a:pPr>
              <a:endParaRPr lang="en-US" sz="2000" spc="-150" dirty="0">
                <a:solidFill>
                  <a:prstClr val="white"/>
                </a:solidFill>
                <a:latin typeface="Calibri"/>
              </a:endParaRPr>
            </a:p>
          </p:txBody>
        </p:sp>
        <p:sp>
          <p:nvSpPr>
            <p:cNvPr id="177" name="Oval 176"/>
            <p:cNvSpPr/>
            <p:nvPr/>
          </p:nvSpPr>
          <p:spPr>
            <a:xfrm>
              <a:off x="5145376" y="1427070"/>
              <a:ext cx="652420"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78" name="Oval 177"/>
            <p:cNvSpPr/>
            <p:nvPr/>
          </p:nvSpPr>
          <p:spPr>
            <a:xfrm>
              <a:off x="6440693" y="1436595"/>
              <a:ext cx="652420"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79" name="Oval 178"/>
            <p:cNvSpPr/>
            <p:nvPr/>
          </p:nvSpPr>
          <p:spPr>
            <a:xfrm>
              <a:off x="7734421" y="1427070"/>
              <a:ext cx="652421"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80" name="Oval 179"/>
            <p:cNvSpPr/>
            <p:nvPr/>
          </p:nvSpPr>
          <p:spPr>
            <a:xfrm>
              <a:off x="3851647" y="2555824"/>
              <a:ext cx="652421" cy="652486"/>
            </a:xfrm>
            <a:prstGeom prst="ellipse">
              <a:avLst/>
            </a:prstGeom>
            <a:solidFill>
              <a:schemeClr val="accent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81" name="Oval 180"/>
            <p:cNvSpPr/>
            <p:nvPr/>
          </p:nvSpPr>
          <p:spPr>
            <a:xfrm>
              <a:off x="5145376" y="2546298"/>
              <a:ext cx="652420" cy="652486"/>
            </a:xfrm>
            <a:prstGeom prst="ellipse">
              <a:avLst/>
            </a:prstGeom>
            <a:solidFill>
              <a:schemeClr val="accent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82" name="Oval 181"/>
            <p:cNvSpPr/>
            <p:nvPr/>
          </p:nvSpPr>
          <p:spPr>
            <a:xfrm>
              <a:off x="6440693" y="2555824"/>
              <a:ext cx="652420" cy="652486"/>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83" name="Oval 182"/>
            <p:cNvSpPr/>
            <p:nvPr/>
          </p:nvSpPr>
          <p:spPr>
            <a:xfrm>
              <a:off x="7734421" y="2546298"/>
              <a:ext cx="652421" cy="652486"/>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84" name="Oval 183"/>
            <p:cNvSpPr/>
            <p:nvPr/>
          </p:nvSpPr>
          <p:spPr>
            <a:xfrm>
              <a:off x="3851647" y="3668701"/>
              <a:ext cx="652421"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85" name="Oval 184"/>
            <p:cNvSpPr/>
            <p:nvPr/>
          </p:nvSpPr>
          <p:spPr>
            <a:xfrm>
              <a:off x="5145376" y="3657589"/>
              <a:ext cx="652420" cy="652486"/>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86" name="Oval 185"/>
            <p:cNvSpPr/>
            <p:nvPr/>
          </p:nvSpPr>
          <p:spPr>
            <a:xfrm>
              <a:off x="6440693" y="3668701"/>
              <a:ext cx="652420"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87" name="Oval 186"/>
            <p:cNvSpPr/>
            <p:nvPr/>
          </p:nvSpPr>
          <p:spPr>
            <a:xfrm>
              <a:off x="7734421" y="3657589"/>
              <a:ext cx="652421" cy="652486"/>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88" name="Oval 187"/>
            <p:cNvSpPr/>
            <p:nvPr/>
          </p:nvSpPr>
          <p:spPr>
            <a:xfrm>
              <a:off x="3851647" y="4789516"/>
              <a:ext cx="652421"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89" name="Oval 188"/>
            <p:cNvSpPr/>
            <p:nvPr/>
          </p:nvSpPr>
          <p:spPr>
            <a:xfrm>
              <a:off x="5145376" y="4779991"/>
              <a:ext cx="652420"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90" name="Oval 189"/>
            <p:cNvSpPr/>
            <p:nvPr/>
          </p:nvSpPr>
          <p:spPr>
            <a:xfrm>
              <a:off x="6440693" y="4789516"/>
              <a:ext cx="652420"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91" name="Oval 190"/>
            <p:cNvSpPr/>
            <p:nvPr/>
          </p:nvSpPr>
          <p:spPr>
            <a:xfrm>
              <a:off x="7734421" y="4779991"/>
              <a:ext cx="652421"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grpSp>
      <p:sp>
        <p:nvSpPr>
          <p:cNvPr id="192" name="TextBox 191"/>
          <p:cNvSpPr txBox="1"/>
          <p:nvPr/>
        </p:nvSpPr>
        <p:spPr>
          <a:xfrm>
            <a:off x="2732088" y="1727200"/>
            <a:ext cx="747712" cy="461963"/>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3.0V</a:t>
            </a:r>
          </a:p>
        </p:txBody>
      </p:sp>
      <p:sp>
        <p:nvSpPr>
          <p:cNvPr id="193" name="TextBox 192"/>
          <p:cNvSpPr txBox="1"/>
          <p:nvPr/>
        </p:nvSpPr>
        <p:spPr>
          <a:xfrm>
            <a:off x="4035425" y="1727200"/>
            <a:ext cx="747713" cy="461963"/>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3.8V</a:t>
            </a:r>
          </a:p>
        </p:txBody>
      </p:sp>
      <p:sp>
        <p:nvSpPr>
          <p:cNvPr id="194" name="TextBox 193"/>
          <p:cNvSpPr txBox="1"/>
          <p:nvPr/>
        </p:nvSpPr>
        <p:spPr>
          <a:xfrm>
            <a:off x="5322888" y="1727200"/>
            <a:ext cx="747712" cy="461963"/>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3.9V</a:t>
            </a:r>
          </a:p>
        </p:txBody>
      </p:sp>
      <p:sp>
        <p:nvSpPr>
          <p:cNvPr id="195" name="TextBox 194"/>
          <p:cNvSpPr txBox="1"/>
          <p:nvPr/>
        </p:nvSpPr>
        <p:spPr>
          <a:xfrm>
            <a:off x="6610350" y="1727200"/>
            <a:ext cx="747713" cy="461963"/>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4.8V</a:t>
            </a:r>
          </a:p>
        </p:txBody>
      </p:sp>
      <p:sp>
        <p:nvSpPr>
          <p:cNvPr id="196" name="TextBox 195"/>
          <p:cNvSpPr txBox="1"/>
          <p:nvPr/>
        </p:nvSpPr>
        <p:spPr>
          <a:xfrm>
            <a:off x="2732088" y="2863850"/>
            <a:ext cx="747712" cy="461963"/>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3.5V</a:t>
            </a:r>
          </a:p>
        </p:txBody>
      </p:sp>
      <p:sp>
        <p:nvSpPr>
          <p:cNvPr id="197" name="TextBox 196"/>
          <p:cNvSpPr txBox="1"/>
          <p:nvPr/>
        </p:nvSpPr>
        <p:spPr>
          <a:xfrm>
            <a:off x="4035425" y="2863850"/>
            <a:ext cx="747713" cy="461963"/>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2.9V</a:t>
            </a:r>
          </a:p>
        </p:txBody>
      </p:sp>
      <p:sp>
        <p:nvSpPr>
          <p:cNvPr id="198" name="TextBox 197"/>
          <p:cNvSpPr txBox="1"/>
          <p:nvPr/>
        </p:nvSpPr>
        <p:spPr>
          <a:xfrm>
            <a:off x="5322888" y="2863850"/>
            <a:ext cx="747712" cy="461963"/>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2.4V</a:t>
            </a:r>
          </a:p>
        </p:txBody>
      </p:sp>
      <p:sp>
        <p:nvSpPr>
          <p:cNvPr id="199" name="TextBox 198"/>
          <p:cNvSpPr txBox="1"/>
          <p:nvPr/>
        </p:nvSpPr>
        <p:spPr>
          <a:xfrm>
            <a:off x="6610350" y="2863850"/>
            <a:ext cx="747713" cy="461963"/>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2.1V</a:t>
            </a:r>
          </a:p>
        </p:txBody>
      </p:sp>
      <p:sp>
        <p:nvSpPr>
          <p:cNvPr id="200" name="TextBox 199"/>
          <p:cNvSpPr txBox="1"/>
          <p:nvPr/>
        </p:nvSpPr>
        <p:spPr>
          <a:xfrm>
            <a:off x="2733675" y="3976688"/>
            <a:ext cx="747713" cy="461962"/>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2.2V</a:t>
            </a:r>
          </a:p>
        </p:txBody>
      </p:sp>
      <p:sp>
        <p:nvSpPr>
          <p:cNvPr id="201" name="TextBox 200"/>
          <p:cNvSpPr txBox="1"/>
          <p:nvPr/>
        </p:nvSpPr>
        <p:spPr>
          <a:xfrm>
            <a:off x="4037013" y="3976688"/>
            <a:ext cx="747712" cy="461962"/>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4.3V</a:t>
            </a:r>
          </a:p>
        </p:txBody>
      </p:sp>
      <p:sp>
        <p:nvSpPr>
          <p:cNvPr id="202" name="TextBox 201"/>
          <p:cNvSpPr txBox="1"/>
          <p:nvPr/>
        </p:nvSpPr>
        <p:spPr>
          <a:xfrm>
            <a:off x="5324475" y="3976688"/>
            <a:ext cx="747713" cy="461962"/>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4.6V</a:t>
            </a:r>
          </a:p>
        </p:txBody>
      </p:sp>
      <p:sp>
        <p:nvSpPr>
          <p:cNvPr id="203" name="TextBox 202"/>
          <p:cNvSpPr txBox="1"/>
          <p:nvPr/>
        </p:nvSpPr>
        <p:spPr>
          <a:xfrm>
            <a:off x="6611938" y="3976688"/>
            <a:ext cx="747712" cy="461962"/>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1.8V</a:t>
            </a:r>
          </a:p>
        </p:txBody>
      </p:sp>
      <p:sp>
        <p:nvSpPr>
          <p:cNvPr id="204" name="TextBox 203"/>
          <p:cNvSpPr txBox="1"/>
          <p:nvPr/>
        </p:nvSpPr>
        <p:spPr>
          <a:xfrm>
            <a:off x="2732088" y="5097463"/>
            <a:ext cx="747712" cy="461962"/>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3.5V</a:t>
            </a:r>
          </a:p>
        </p:txBody>
      </p:sp>
      <p:sp>
        <p:nvSpPr>
          <p:cNvPr id="205" name="TextBox 204"/>
          <p:cNvSpPr txBox="1"/>
          <p:nvPr/>
        </p:nvSpPr>
        <p:spPr>
          <a:xfrm>
            <a:off x="4035425" y="5097463"/>
            <a:ext cx="747713" cy="461962"/>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2.3V</a:t>
            </a:r>
          </a:p>
        </p:txBody>
      </p:sp>
      <p:sp>
        <p:nvSpPr>
          <p:cNvPr id="206" name="TextBox 205"/>
          <p:cNvSpPr txBox="1"/>
          <p:nvPr/>
        </p:nvSpPr>
        <p:spPr>
          <a:xfrm>
            <a:off x="5322888" y="5097463"/>
            <a:ext cx="747712" cy="461962"/>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1.9V</a:t>
            </a:r>
          </a:p>
        </p:txBody>
      </p:sp>
      <p:sp>
        <p:nvSpPr>
          <p:cNvPr id="207" name="TextBox 206"/>
          <p:cNvSpPr txBox="1"/>
          <p:nvPr/>
        </p:nvSpPr>
        <p:spPr>
          <a:xfrm>
            <a:off x="6610350" y="5097463"/>
            <a:ext cx="747713" cy="461962"/>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4.3V</a:t>
            </a:r>
          </a:p>
        </p:txBody>
      </p:sp>
      <p:sp>
        <p:nvSpPr>
          <p:cNvPr id="208" name="TextBox 207"/>
          <p:cNvSpPr txBox="1"/>
          <p:nvPr/>
        </p:nvSpPr>
        <p:spPr>
          <a:xfrm>
            <a:off x="254000" y="2657475"/>
            <a:ext cx="1835150" cy="460375"/>
          </a:xfrm>
          <a:prstGeom prst="rect">
            <a:avLst/>
          </a:prstGeom>
          <a:noFill/>
        </p:spPr>
        <p:txBody>
          <a:bodyPr>
            <a:spAutoFit/>
          </a:bodyPr>
          <a:lstStyle/>
          <a:p>
            <a:pPr algn="ctr">
              <a:defRPr/>
            </a:pPr>
            <a:r>
              <a:rPr lang="en-US" sz="2400" dirty="0" err="1">
                <a:solidFill>
                  <a:srgbClr val="0000FF"/>
                </a:solidFill>
                <a:latin typeface="Calibri"/>
                <a:ea typeface="ＭＳ Ｐゴシック" charset="0"/>
                <a:cs typeface="ＭＳ Ｐゴシック" charset="0"/>
              </a:rPr>
              <a:t>V</a:t>
            </a:r>
            <a:r>
              <a:rPr lang="en-US" sz="2400" baseline="-25000" dirty="0" err="1">
                <a:solidFill>
                  <a:srgbClr val="0000FF"/>
                </a:solidFill>
                <a:latin typeface="Calibri"/>
                <a:ea typeface="ＭＳ Ｐゴシック" charset="0"/>
                <a:cs typeface="ＭＳ Ｐゴシック" charset="0"/>
              </a:rPr>
              <a:t>read</a:t>
            </a:r>
            <a:r>
              <a:rPr lang="en-US" sz="2400" dirty="0">
                <a:solidFill>
                  <a:srgbClr val="0000FF"/>
                </a:solidFill>
                <a:latin typeface="Calibri"/>
                <a:ea typeface="ＭＳ Ｐゴシック" charset="0"/>
                <a:cs typeface="ＭＳ Ｐゴシック" charset="0"/>
              </a:rPr>
              <a:t> = 2.5 V</a:t>
            </a:r>
          </a:p>
        </p:txBody>
      </p:sp>
      <p:sp>
        <p:nvSpPr>
          <p:cNvPr id="209" name="TextBox 208"/>
          <p:cNvSpPr txBox="1"/>
          <p:nvPr/>
        </p:nvSpPr>
        <p:spPr>
          <a:xfrm>
            <a:off x="254000" y="1530350"/>
            <a:ext cx="1835150" cy="460375"/>
          </a:xfrm>
          <a:prstGeom prst="rect">
            <a:avLst/>
          </a:prstGeom>
          <a:noFill/>
        </p:spPr>
        <p:txBody>
          <a:bodyPr>
            <a:spAutoFit/>
          </a:bodyPr>
          <a:lstStyle/>
          <a:p>
            <a:pPr algn="ctr">
              <a:defRPr/>
            </a:pPr>
            <a:r>
              <a:rPr lang="en-US" sz="2400" dirty="0" err="1">
                <a:solidFill>
                  <a:srgbClr val="00B050">
                    <a:lumMod val="75000"/>
                  </a:srgbClr>
                </a:solidFill>
                <a:latin typeface="Calibri"/>
                <a:ea typeface="ＭＳ Ｐゴシック" charset="0"/>
                <a:cs typeface="ＭＳ Ｐゴシック" charset="0"/>
              </a:rPr>
              <a:t>V</a:t>
            </a:r>
            <a:r>
              <a:rPr lang="en-US" sz="2400" baseline="-25000" dirty="0" err="1">
                <a:solidFill>
                  <a:srgbClr val="00B050">
                    <a:lumMod val="75000"/>
                  </a:srgbClr>
                </a:solidFill>
                <a:latin typeface="Calibri"/>
                <a:ea typeface="ＭＳ Ｐゴシック" charset="0"/>
                <a:cs typeface="ＭＳ Ｐゴシック" charset="0"/>
              </a:rPr>
              <a:t>pass</a:t>
            </a:r>
            <a:r>
              <a:rPr lang="en-US" sz="2400" dirty="0">
                <a:solidFill>
                  <a:srgbClr val="00B050">
                    <a:lumMod val="75000"/>
                  </a:srgbClr>
                </a:solidFill>
                <a:latin typeface="Calibri"/>
                <a:ea typeface="ＭＳ Ｐゴシック" charset="0"/>
                <a:cs typeface="ＭＳ Ｐゴシック" charset="0"/>
              </a:rPr>
              <a:t> = 4.9 V</a:t>
            </a:r>
          </a:p>
        </p:txBody>
      </p:sp>
      <p:sp>
        <p:nvSpPr>
          <p:cNvPr id="210" name="TextBox 209"/>
          <p:cNvSpPr txBox="1"/>
          <p:nvPr/>
        </p:nvSpPr>
        <p:spPr>
          <a:xfrm>
            <a:off x="254000" y="3751263"/>
            <a:ext cx="1835150" cy="461962"/>
          </a:xfrm>
          <a:prstGeom prst="rect">
            <a:avLst/>
          </a:prstGeom>
          <a:noFill/>
        </p:spPr>
        <p:txBody>
          <a:bodyPr>
            <a:spAutoFit/>
          </a:bodyPr>
          <a:lstStyle/>
          <a:p>
            <a:pPr algn="ctr">
              <a:defRPr/>
            </a:pPr>
            <a:r>
              <a:rPr lang="en-US" sz="2400" dirty="0" err="1">
                <a:solidFill>
                  <a:srgbClr val="00B050">
                    <a:lumMod val="75000"/>
                  </a:srgbClr>
                </a:solidFill>
                <a:latin typeface="Calibri"/>
                <a:ea typeface="ＭＳ Ｐゴシック" charset="0"/>
                <a:cs typeface="ＭＳ Ｐゴシック" charset="0"/>
              </a:rPr>
              <a:t>V</a:t>
            </a:r>
            <a:r>
              <a:rPr lang="en-US" sz="2400" baseline="-25000" dirty="0" err="1">
                <a:solidFill>
                  <a:srgbClr val="00B050">
                    <a:lumMod val="75000"/>
                  </a:srgbClr>
                </a:solidFill>
                <a:latin typeface="Calibri"/>
                <a:ea typeface="ＭＳ Ｐゴシック" charset="0"/>
                <a:cs typeface="ＭＳ Ｐゴシック" charset="0"/>
              </a:rPr>
              <a:t>pass</a:t>
            </a:r>
            <a:r>
              <a:rPr lang="en-US" sz="2400" dirty="0">
                <a:solidFill>
                  <a:srgbClr val="00B050">
                    <a:lumMod val="75000"/>
                  </a:srgbClr>
                </a:solidFill>
                <a:latin typeface="Calibri"/>
                <a:ea typeface="ＭＳ Ｐゴシック" charset="0"/>
                <a:cs typeface="ＭＳ Ｐゴシック" charset="0"/>
              </a:rPr>
              <a:t> = 4.9 V</a:t>
            </a:r>
          </a:p>
        </p:txBody>
      </p:sp>
      <p:sp>
        <p:nvSpPr>
          <p:cNvPr id="211" name="TextBox 210"/>
          <p:cNvSpPr txBox="1"/>
          <p:nvPr/>
        </p:nvSpPr>
        <p:spPr>
          <a:xfrm>
            <a:off x="254000" y="4862513"/>
            <a:ext cx="1835150" cy="460375"/>
          </a:xfrm>
          <a:prstGeom prst="rect">
            <a:avLst/>
          </a:prstGeom>
          <a:noFill/>
        </p:spPr>
        <p:txBody>
          <a:bodyPr>
            <a:spAutoFit/>
          </a:bodyPr>
          <a:lstStyle/>
          <a:p>
            <a:pPr algn="ctr">
              <a:defRPr/>
            </a:pPr>
            <a:r>
              <a:rPr lang="en-US" sz="2400" dirty="0" err="1">
                <a:solidFill>
                  <a:srgbClr val="00B050">
                    <a:lumMod val="75000"/>
                  </a:srgbClr>
                </a:solidFill>
                <a:latin typeface="Calibri"/>
                <a:ea typeface="ＭＳ Ｐゴシック" charset="0"/>
                <a:cs typeface="ＭＳ Ｐゴシック" charset="0"/>
              </a:rPr>
              <a:t>V</a:t>
            </a:r>
            <a:r>
              <a:rPr lang="en-US" sz="2400" baseline="-25000" dirty="0" err="1">
                <a:solidFill>
                  <a:srgbClr val="00B050">
                    <a:lumMod val="75000"/>
                  </a:srgbClr>
                </a:solidFill>
                <a:latin typeface="Calibri"/>
                <a:ea typeface="ＭＳ Ｐゴシック" charset="0"/>
                <a:cs typeface="ＭＳ Ｐゴシック" charset="0"/>
              </a:rPr>
              <a:t>pass</a:t>
            </a:r>
            <a:r>
              <a:rPr lang="en-US" sz="2400" dirty="0">
                <a:solidFill>
                  <a:srgbClr val="00B050">
                    <a:lumMod val="75000"/>
                  </a:srgbClr>
                </a:solidFill>
                <a:latin typeface="Calibri"/>
                <a:ea typeface="ＭＳ Ｐゴシック" charset="0"/>
                <a:cs typeface="ＭＳ Ｐゴシック" charset="0"/>
              </a:rPr>
              <a:t> = 4.9 V</a:t>
            </a:r>
          </a:p>
        </p:txBody>
      </p:sp>
      <p:sp>
        <p:nvSpPr>
          <p:cNvPr id="212" name="TextBox 211"/>
          <p:cNvSpPr txBox="1"/>
          <p:nvPr/>
        </p:nvSpPr>
        <p:spPr>
          <a:xfrm>
            <a:off x="5272088" y="6127750"/>
            <a:ext cx="844550" cy="584200"/>
          </a:xfrm>
          <a:prstGeom prst="rect">
            <a:avLst/>
          </a:prstGeom>
          <a:noFill/>
        </p:spPr>
        <p:txBody>
          <a:bodyPr>
            <a:spAutoFit/>
          </a:bodyPr>
          <a:lstStyle/>
          <a:p>
            <a:pPr algn="ctr">
              <a:defRPr/>
            </a:pPr>
            <a:r>
              <a:rPr lang="en-US" sz="3200" dirty="0">
                <a:solidFill>
                  <a:srgbClr val="00B050"/>
                </a:solidFill>
                <a:latin typeface="Calibri"/>
                <a:ea typeface="ＭＳ Ｐゴシック" charset="0"/>
                <a:cs typeface="ＭＳ Ｐゴシック" charset="0"/>
              </a:rPr>
              <a:t>1</a:t>
            </a:r>
          </a:p>
        </p:txBody>
      </p:sp>
      <p:sp>
        <p:nvSpPr>
          <p:cNvPr id="213" name="TextBox 212"/>
          <p:cNvSpPr txBox="1"/>
          <p:nvPr/>
        </p:nvSpPr>
        <p:spPr>
          <a:xfrm>
            <a:off x="6569075" y="6127750"/>
            <a:ext cx="844550" cy="584200"/>
          </a:xfrm>
          <a:prstGeom prst="rect">
            <a:avLst/>
          </a:prstGeom>
          <a:noFill/>
        </p:spPr>
        <p:txBody>
          <a:bodyPr>
            <a:spAutoFit/>
          </a:bodyPr>
          <a:lstStyle/>
          <a:p>
            <a:pPr algn="ctr">
              <a:defRPr/>
            </a:pPr>
            <a:r>
              <a:rPr lang="en-US" sz="3200" dirty="0">
                <a:solidFill>
                  <a:srgbClr val="00B050"/>
                </a:solidFill>
                <a:latin typeface="Calibri"/>
                <a:ea typeface="ＭＳ Ｐゴシック" charset="0"/>
                <a:cs typeface="ＭＳ Ｐゴシック" charset="0"/>
              </a:rPr>
              <a:t>1</a:t>
            </a:r>
          </a:p>
        </p:txBody>
      </p:sp>
      <p:sp>
        <p:nvSpPr>
          <p:cNvPr id="214" name="TextBox 213"/>
          <p:cNvSpPr txBox="1"/>
          <p:nvPr/>
        </p:nvSpPr>
        <p:spPr>
          <a:xfrm>
            <a:off x="3978275" y="6127750"/>
            <a:ext cx="844550" cy="584200"/>
          </a:xfrm>
          <a:prstGeom prst="rect">
            <a:avLst/>
          </a:prstGeom>
          <a:noFill/>
        </p:spPr>
        <p:txBody>
          <a:bodyPr>
            <a:spAutoFit/>
          </a:bodyPr>
          <a:lstStyle/>
          <a:p>
            <a:pPr algn="ctr">
              <a:defRPr/>
            </a:pPr>
            <a:r>
              <a:rPr lang="en-US" sz="3200" dirty="0">
                <a:solidFill>
                  <a:srgbClr val="FF0000"/>
                </a:solidFill>
                <a:latin typeface="Calibri"/>
                <a:ea typeface="ＭＳ Ｐゴシック" charset="0"/>
                <a:cs typeface="ＭＳ Ｐゴシック" charset="0"/>
              </a:rPr>
              <a:t>0</a:t>
            </a:r>
          </a:p>
        </p:txBody>
      </p:sp>
      <p:sp>
        <p:nvSpPr>
          <p:cNvPr id="215" name="TextBox 214"/>
          <p:cNvSpPr txBox="1"/>
          <p:nvPr/>
        </p:nvSpPr>
        <p:spPr>
          <a:xfrm>
            <a:off x="2668588" y="6127750"/>
            <a:ext cx="844550" cy="584200"/>
          </a:xfrm>
          <a:prstGeom prst="rect">
            <a:avLst/>
          </a:prstGeom>
          <a:noFill/>
        </p:spPr>
        <p:txBody>
          <a:bodyPr>
            <a:spAutoFit/>
          </a:bodyPr>
          <a:lstStyle/>
          <a:p>
            <a:pPr algn="ctr">
              <a:defRPr/>
            </a:pPr>
            <a:r>
              <a:rPr lang="en-US" sz="3200" dirty="0">
                <a:solidFill>
                  <a:srgbClr val="FF0000"/>
                </a:solidFill>
                <a:latin typeface="Calibri"/>
                <a:ea typeface="ＭＳ Ｐゴシック" charset="0"/>
                <a:cs typeface="ＭＳ Ｐゴシック" charset="0"/>
              </a:rPr>
              <a:t>0</a:t>
            </a:r>
          </a:p>
        </p:txBody>
      </p:sp>
      <p:sp>
        <p:nvSpPr>
          <p:cNvPr id="221" name="TextBox 220"/>
          <p:cNvSpPr txBox="1"/>
          <p:nvPr/>
        </p:nvSpPr>
        <p:spPr>
          <a:xfrm>
            <a:off x="66675" y="817563"/>
            <a:ext cx="2895600" cy="461962"/>
          </a:xfrm>
          <a:prstGeom prst="rect">
            <a:avLst/>
          </a:prstGeom>
          <a:noFill/>
        </p:spPr>
        <p:txBody>
          <a:bodyPr>
            <a:spAutoFit/>
          </a:bodyPr>
          <a:lstStyle/>
          <a:p>
            <a:pPr>
              <a:defRPr/>
            </a:pPr>
            <a:r>
              <a:rPr lang="en-US" sz="2400" dirty="0">
                <a:solidFill>
                  <a:srgbClr val="0000FF"/>
                </a:solidFill>
                <a:latin typeface="Calibri"/>
                <a:ea typeface="ＭＳ Ｐゴシック" charset="0"/>
                <a:cs typeface="ＭＳ Ｐゴシック" charset="0"/>
              </a:rPr>
              <a:t>Reducing </a:t>
            </a:r>
            <a:r>
              <a:rPr lang="en-US" sz="2400" dirty="0" err="1">
                <a:solidFill>
                  <a:srgbClr val="0000FF"/>
                </a:solidFill>
                <a:latin typeface="Calibri"/>
                <a:ea typeface="ＭＳ Ｐゴシック" charset="0"/>
                <a:cs typeface="ＭＳ Ｐゴシック" charset="0"/>
              </a:rPr>
              <a:t>V</a:t>
            </a:r>
            <a:r>
              <a:rPr lang="en-US" sz="2400" baseline="-25000" dirty="0" err="1">
                <a:solidFill>
                  <a:srgbClr val="0000FF"/>
                </a:solidFill>
                <a:latin typeface="Calibri"/>
                <a:ea typeface="ＭＳ Ｐゴシック" charset="0"/>
                <a:cs typeface="ＭＳ Ｐゴシック" charset="0"/>
              </a:rPr>
              <a:t>pass</a:t>
            </a:r>
            <a:r>
              <a:rPr lang="en-US" sz="2400" dirty="0">
                <a:solidFill>
                  <a:srgbClr val="0000FF"/>
                </a:solidFill>
                <a:latin typeface="Calibri"/>
                <a:ea typeface="ＭＳ Ｐゴシック" charset="0"/>
                <a:cs typeface="ＭＳ Ｐゴシック" charset="0"/>
              </a:rPr>
              <a:t> to 4.9V</a:t>
            </a:r>
          </a:p>
        </p:txBody>
      </p:sp>
      <p:sp>
        <p:nvSpPr>
          <p:cNvPr id="220" name="TextBox 219"/>
          <p:cNvSpPr txBox="1"/>
          <p:nvPr/>
        </p:nvSpPr>
        <p:spPr>
          <a:xfrm>
            <a:off x="7772400" y="1762125"/>
            <a:ext cx="1004888" cy="461963"/>
          </a:xfrm>
          <a:prstGeom prst="rect">
            <a:avLst/>
          </a:prstGeom>
          <a:noFill/>
        </p:spPr>
        <p:txBody>
          <a:bodyPr wrap="none">
            <a:spAutoFit/>
          </a:bodyPr>
          <a:lstStyle/>
          <a:p>
            <a:pPr>
              <a:defRPr/>
            </a:pPr>
            <a:r>
              <a:rPr lang="en-US" sz="2400" dirty="0">
                <a:solidFill>
                  <a:prstClr val="black"/>
                </a:solidFill>
                <a:latin typeface="Calibri"/>
                <a:ea typeface="ＭＳ Ｐゴシック" charset="0"/>
                <a:cs typeface="ＭＳ Ｐゴシック" charset="0"/>
              </a:rPr>
              <a:t>Page 1</a:t>
            </a:r>
          </a:p>
        </p:txBody>
      </p:sp>
      <p:sp>
        <p:nvSpPr>
          <p:cNvPr id="222" name="TextBox 221"/>
          <p:cNvSpPr txBox="1"/>
          <p:nvPr/>
        </p:nvSpPr>
        <p:spPr>
          <a:xfrm>
            <a:off x="7772400" y="2873375"/>
            <a:ext cx="1004888" cy="461963"/>
          </a:xfrm>
          <a:prstGeom prst="rect">
            <a:avLst/>
          </a:prstGeom>
          <a:noFill/>
        </p:spPr>
        <p:txBody>
          <a:bodyPr wrap="none">
            <a:spAutoFit/>
          </a:bodyPr>
          <a:lstStyle/>
          <a:p>
            <a:pPr>
              <a:defRPr/>
            </a:pPr>
            <a:r>
              <a:rPr lang="en-US" sz="2400" dirty="0">
                <a:solidFill>
                  <a:prstClr val="black"/>
                </a:solidFill>
                <a:latin typeface="Calibri"/>
                <a:ea typeface="ＭＳ Ｐゴシック" charset="0"/>
                <a:cs typeface="ＭＳ Ｐゴシック" charset="0"/>
              </a:rPr>
              <a:t>Page 2</a:t>
            </a:r>
          </a:p>
        </p:txBody>
      </p:sp>
      <p:sp>
        <p:nvSpPr>
          <p:cNvPr id="223" name="TextBox 222"/>
          <p:cNvSpPr txBox="1"/>
          <p:nvPr/>
        </p:nvSpPr>
        <p:spPr>
          <a:xfrm>
            <a:off x="7772400" y="4010025"/>
            <a:ext cx="1004888" cy="461963"/>
          </a:xfrm>
          <a:prstGeom prst="rect">
            <a:avLst/>
          </a:prstGeom>
          <a:noFill/>
        </p:spPr>
        <p:txBody>
          <a:bodyPr wrap="none">
            <a:spAutoFit/>
          </a:bodyPr>
          <a:lstStyle/>
          <a:p>
            <a:pPr>
              <a:defRPr/>
            </a:pPr>
            <a:r>
              <a:rPr lang="en-US" sz="2400" dirty="0">
                <a:solidFill>
                  <a:prstClr val="black"/>
                </a:solidFill>
                <a:latin typeface="Calibri"/>
                <a:ea typeface="ＭＳ Ｐゴシック" charset="0"/>
                <a:cs typeface="ＭＳ Ｐゴシック" charset="0"/>
              </a:rPr>
              <a:t>Page 3</a:t>
            </a:r>
          </a:p>
        </p:txBody>
      </p:sp>
      <p:sp>
        <p:nvSpPr>
          <p:cNvPr id="224" name="TextBox 223"/>
          <p:cNvSpPr txBox="1"/>
          <p:nvPr/>
        </p:nvSpPr>
        <p:spPr>
          <a:xfrm>
            <a:off x="7772400" y="5100638"/>
            <a:ext cx="1004888" cy="461962"/>
          </a:xfrm>
          <a:prstGeom prst="rect">
            <a:avLst/>
          </a:prstGeom>
          <a:noFill/>
        </p:spPr>
        <p:txBody>
          <a:bodyPr wrap="none">
            <a:spAutoFit/>
          </a:bodyPr>
          <a:lstStyle/>
          <a:p>
            <a:pPr>
              <a:defRPr/>
            </a:pPr>
            <a:r>
              <a:rPr lang="en-US" sz="2400" dirty="0">
                <a:solidFill>
                  <a:prstClr val="black"/>
                </a:solidFill>
                <a:latin typeface="Calibri"/>
                <a:ea typeface="ＭＳ Ｐゴシック" charset="0"/>
                <a:cs typeface="ＭＳ Ｐゴシック" charset="0"/>
              </a:rPr>
              <a:t>Page 4</a:t>
            </a:r>
          </a:p>
        </p:txBody>
      </p:sp>
    </p:spTree>
    <p:extLst>
      <p:ext uri="{BB962C8B-B14F-4D97-AF65-F5344CB8AC3E}">
        <p14:creationId xmlns:p14="http://schemas.microsoft.com/office/powerpoint/2010/main" val="4153737830"/>
      </p:ext>
    </p:extLst>
  </p:cSld>
  <p:clrMapOvr>
    <a:masterClrMapping/>
  </p:clrMapOvr>
  <p:transition xmlns:p14="http://schemas.microsoft.com/office/powerpoint/2010/main" spd="slow"/>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21"/>
                                        </p:tgtEl>
                                        <p:attrNameLst>
                                          <p:attrName>style.visibility</p:attrName>
                                        </p:attrNameLst>
                                      </p:cBhvr>
                                      <p:to>
                                        <p:strVal val="visible"/>
                                      </p:to>
                                    </p:set>
                                    <p:animEffect transition="in" filter="fade">
                                      <p:cBhvr>
                                        <p:cTn id="7" dur="500"/>
                                        <p:tgtEl>
                                          <p:spTgt spid="22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9"/>
                                        </p:tgtEl>
                                        <p:attrNameLst>
                                          <p:attrName>style.visibility</p:attrName>
                                        </p:attrNameLst>
                                      </p:cBhvr>
                                      <p:to>
                                        <p:strVal val="visible"/>
                                      </p:to>
                                    </p:set>
                                    <p:animEffect transition="in" filter="fade">
                                      <p:cBhvr>
                                        <p:cTn id="12" dur="500"/>
                                        <p:tgtEl>
                                          <p:spTgt spid="20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08"/>
                                        </p:tgtEl>
                                        <p:attrNameLst>
                                          <p:attrName>style.visibility</p:attrName>
                                        </p:attrNameLst>
                                      </p:cBhvr>
                                      <p:to>
                                        <p:strVal val="visible"/>
                                      </p:to>
                                    </p:set>
                                    <p:animEffect transition="in" filter="fade">
                                      <p:cBhvr>
                                        <p:cTn id="15" dur="500"/>
                                        <p:tgtEl>
                                          <p:spTgt spid="20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10"/>
                                        </p:tgtEl>
                                        <p:attrNameLst>
                                          <p:attrName>style.visibility</p:attrName>
                                        </p:attrNameLst>
                                      </p:cBhvr>
                                      <p:to>
                                        <p:strVal val="visible"/>
                                      </p:to>
                                    </p:set>
                                    <p:animEffect transition="in" filter="fade">
                                      <p:cBhvr>
                                        <p:cTn id="18" dur="500"/>
                                        <p:tgtEl>
                                          <p:spTgt spid="21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11"/>
                                        </p:tgtEl>
                                        <p:attrNameLst>
                                          <p:attrName>style.visibility</p:attrName>
                                        </p:attrNameLst>
                                      </p:cBhvr>
                                      <p:to>
                                        <p:strVal val="visible"/>
                                      </p:to>
                                    </p:set>
                                    <p:animEffect transition="in" filter="fade">
                                      <p:cBhvr>
                                        <p:cTn id="21" dur="500"/>
                                        <p:tgtEl>
                                          <p:spTgt spid="211"/>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0" presetClass="entr" presetSubtype="0" fill="hold" nodeType="clickEffect">
                                  <p:stCondLst>
                                    <p:cond delay="0"/>
                                  </p:stCondLst>
                                  <p:childTnLst>
                                    <p:set>
                                      <p:cBhvr>
                                        <p:cTn id="25" dur="1" fill="hold">
                                          <p:stCondLst>
                                            <p:cond delay="0"/>
                                          </p:stCondLst>
                                        </p:cTn>
                                        <p:tgtEl>
                                          <p:spTgt spid="175"/>
                                        </p:tgtEl>
                                        <p:attrNameLst>
                                          <p:attrName>style.visibility</p:attrName>
                                        </p:attrNameLst>
                                      </p:cBhvr>
                                      <p:to>
                                        <p:strVal val="visible"/>
                                      </p:to>
                                    </p:set>
                                    <p:animEffect transition="in" filter="fade">
                                      <p:cBhvr>
                                        <p:cTn id="26" dur="500"/>
                                        <p:tgtEl>
                                          <p:spTgt spid="175"/>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1" fill="hold" nodeType="clickEffect">
                                  <p:stCondLst>
                                    <p:cond delay="0"/>
                                  </p:stCondLst>
                                  <p:childTnLst>
                                    <p:set>
                                      <p:cBhvr>
                                        <p:cTn id="30" dur="1" fill="hold">
                                          <p:stCondLst>
                                            <p:cond delay="0"/>
                                          </p:stCondLst>
                                        </p:cTn>
                                        <p:tgtEl>
                                          <p:spTgt spid="173"/>
                                        </p:tgtEl>
                                        <p:attrNameLst>
                                          <p:attrName>style.visibility</p:attrName>
                                        </p:attrNameLst>
                                      </p:cBhvr>
                                      <p:to>
                                        <p:strVal val="visible"/>
                                      </p:to>
                                    </p:set>
                                    <p:animEffect transition="in" filter="wipe(up)">
                                      <p:cBhvr>
                                        <p:cTn id="31" dur="500"/>
                                        <p:tgtEl>
                                          <p:spTgt spid="173"/>
                                        </p:tgtEl>
                                      </p:cBhvr>
                                    </p:animEffect>
                                  </p:childTnLst>
                                </p:cTn>
                              </p:par>
                              <p:par>
                                <p:cTn id="32" presetID="22" presetClass="entr" presetSubtype="1" fill="hold" nodeType="withEffect">
                                  <p:stCondLst>
                                    <p:cond delay="0"/>
                                  </p:stCondLst>
                                  <p:childTnLst>
                                    <p:set>
                                      <p:cBhvr>
                                        <p:cTn id="33" dur="1" fill="hold">
                                          <p:stCondLst>
                                            <p:cond delay="0"/>
                                          </p:stCondLst>
                                        </p:cTn>
                                        <p:tgtEl>
                                          <p:spTgt spid="172"/>
                                        </p:tgtEl>
                                        <p:attrNameLst>
                                          <p:attrName>style.visibility</p:attrName>
                                        </p:attrNameLst>
                                      </p:cBhvr>
                                      <p:to>
                                        <p:strVal val="visible"/>
                                      </p:to>
                                    </p:set>
                                    <p:animEffect transition="in" filter="wipe(up)">
                                      <p:cBhvr>
                                        <p:cTn id="34" dur="500"/>
                                        <p:tgtEl>
                                          <p:spTgt spid="172"/>
                                        </p:tgtEl>
                                      </p:cBhvr>
                                    </p:animEffect>
                                  </p:childTnLst>
                                </p:cTn>
                              </p:par>
                              <p:par>
                                <p:cTn id="35" presetID="22" presetClass="entr" presetSubtype="1" fill="hold" nodeType="withEffect">
                                  <p:stCondLst>
                                    <p:cond delay="0"/>
                                  </p:stCondLst>
                                  <p:childTnLst>
                                    <p:set>
                                      <p:cBhvr>
                                        <p:cTn id="36" dur="1" fill="hold">
                                          <p:stCondLst>
                                            <p:cond delay="0"/>
                                          </p:stCondLst>
                                        </p:cTn>
                                        <p:tgtEl>
                                          <p:spTgt spid="174"/>
                                        </p:tgtEl>
                                        <p:attrNameLst>
                                          <p:attrName>style.visibility</p:attrName>
                                        </p:attrNameLst>
                                      </p:cBhvr>
                                      <p:to>
                                        <p:strVal val="visible"/>
                                      </p:to>
                                    </p:set>
                                    <p:animEffect transition="in" filter="wipe(up)">
                                      <p:cBhvr>
                                        <p:cTn id="37" dur="500"/>
                                        <p:tgtEl>
                                          <p:spTgt spid="174"/>
                                        </p:tgtEl>
                                      </p:cBhvr>
                                    </p:animEffect>
                                  </p:childTnLst>
                                </p:cTn>
                              </p:par>
                              <p:par>
                                <p:cTn id="38" presetID="22" presetClass="entr" presetSubtype="1" fill="hold" nodeType="withEffect">
                                  <p:stCondLst>
                                    <p:cond delay="0"/>
                                  </p:stCondLst>
                                  <p:childTnLst>
                                    <p:set>
                                      <p:cBhvr>
                                        <p:cTn id="39" dur="1" fill="hold">
                                          <p:stCondLst>
                                            <p:cond delay="0"/>
                                          </p:stCondLst>
                                        </p:cTn>
                                        <p:tgtEl>
                                          <p:spTgt spid="171"/>
                                        </p:tgtEl>
                                        <p:attrNameLst>
                                          <p:attrName>style.visibility</p:attrName>
                                        </p:attrNameLst>
                                      </p:cBhvr>
                                      <p:to>
                                        <p:strVal val="visible"/>
                                      </p:to>
                                    </p:set>
                                    <p:animEffect transition="in" filter="wipe(up)">
                                      <p:cBhvr>
                                        <p:cTn id="40" dur="500"/>
                                        <p:tgtEl>
                                          <p:spTgt spid="171"/>
                                        </p:tgtEl>
                                      </p:cBhvr>
                                    </p:animEffect>
                                  </p:childTnLst>
                                </p:cTn>
                              </p:par>
                            </p:childTnLst>
                          </p:cTn>
                        </p:par>
                        <p:par>
                          <p:cTn id="41" fill="hold" nodeType="afterGroup">
                            <p:stCondLst>
                              <p:cond delay="500"/>
                            </p:stCondLst>
                            <p:childTnLst>
                              <p:par>
                                <p:cTn id="42" presetID="22" presetClass="entr" presetSubtype="1" fill="hold" grpId="0" nodeType="afterEffect">
                                  <p:stCondLst>
                                    <p:cond delay="0"/>
                                  </p:stCondLst>
                                  <p:childTnLst>
                                    <p:set>
                                      <p:cBhvr>
                                        <p:cTn id="43" dur="1" fill="hold">
                                          <p:stCondLst>
                                            <p:cond delay="0"/>
                                          </p:stCondLst>
                                        </p:cTn>
                                        <p:tgtEl>
                                          <p:spTgt spid="213"/>
                                        </p:tgtEl>
                                        <p:attrNameLst>
                                          <p:attrName>style.visibility</p:attrName>
                                        </p:attrNameLst>
                                      </p:cBhvr>
                                      <p:to>
                                        <p:strVal val="visible"/>
                                      </p:to>
                                    </p:set>
                                    <p:animEffect transition="in" filter="wipe(up)">
                                      <p:cBhvr>
                                        <p:cTn id="44" dur="500"/>
                                        <p:tgtEl>
                                          <p:spTgt spid="213"/>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212"/>
                                        </p:tgtEl>
                                        <p:attrNameLst>
                                          <p:attrName>style.visibility</p:attrName>
                                        </p:attrNameLst>
                                      </p:cBhvr>
                                      <p:to>
                                        <p:strVal val="visible"/>
                                      </p:to>
                                    </p:set>
                                    <p:animEffect transition="in" filter="wipe(up)">
                                      <p:cBhvr>
                                        <p:cTn id="47" dur="500"/>
                                        <p:tgtEl>
                                          <p:spTgt spid="212"/>
                                        </p:tgtEl>
                                      </p:cBhvr>
                                    </p:animEffect>
                                  </p:childTnLst>
                                </p:cTn>
                              </p:par>
                              <p:par>
                                <p:cTn id="48" presetID="22" presetClass="entr" presetSubtype="1" fill="hold" grpId="0" nodeType="withEffect">
                                  <p:stCondLst>
                                    <p:cond delay="0"/>
                                  </p:stCondLst>
                                  <p:childTnLst>
                                    <p:set>
                                      <p:cBhvr>
                                        <p:cTn id="49" dur="1" fill="hold">
                                          <p:stCondLst>
                                            <p:cond delay="0"/>
                                          </p:stCondLst>
                                        </p:cTn>
                                        <p:tgtEl>
                                          <p:spTgt spid="214"/>
                                        </p:tgtEl>
                                        <p:attrNameLst>
                                          <p:attrName>style.visibility</p:attrName>
                                        </p:attrNameLst>
                                      </p:cBhvr>
                                      <p:to>
                                        <p:strVal val="visible"/>
                                      </p:to>
                                    </p:set>
                                    <p:animEffect transition="in" filter="wipe(up)">
                                      <p:cBhvr>
                                        <p:cTn id="50" dur="500"/>
                                        <p:tgtEl>
                                          <p:spTgt spid="214"/>
                                        </p:tgtEl>
                                      </p:cBhvr>
                                    </p:animEffect>
                                  </p:childTnLst>
                                </p:cTn>
                              </p:par>
                              <p:par>
                                <p:cTn id="51" presetID="22" presetClass="entr" presetSubtype="1" fill="hold" grpId="0" nodeType="withEffect">
                                  <p:stCondLst>
                                    <p:cond delay="0"/>
                                  </p:stCondLst>
                                  <p:childTnLst>
                                    <p:set>
                                      <p:cBhvr>
                                        <p:cTn id="52" dur="1" fill="hold">
                                          <p:stCondLst>
                                            <p:cond delay="0"/>
                                          </p:stCondLst>
                                        </p:cTn>
                                        <p:tgtEl>
                                          <p:spTgt spid="215"/>
                                        </p:tgtEl>
                                        <p:attrNameLst>
                                          <p:attrName>style.visibility</p:attrName>
                                        </p:attrNameLst>
                                      </p:cBhvr>
                                      <p:to>
                                        <p:strVal val="visible"/>
                                      </p:to>
                                    </p:set>
                                    <p:animEffect transition="in" filter="wipe(up)">
                                      <p:cBhvr>
                                        <p:cTn id="53" dur="500"/>
                                        <p:tgtEl>
                                          <p:spTgt spid="2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 grpId="0"/>
      <p:bldP spid="209" grpId="0"/>
      <p:bldP spid="210" grpId="0"/>
      <p:bldP spid="211" grpId="0"/>
      <p:bldP spid="212" grpId="0"/>
      <p:bldP spid="213" grpId="0"/>
      <p:bldP spid="214" grpId="0"/>
      <p:bldP spid="215" grpId="0"/>
      <p:bldP spid="221"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5" name="Title 1"/>
          <p:cNvSpPr>
            <a:spLocks noGrp="1"/>
          </p:cNvSpPr>
          <p:nvPr>
            <p:ph type="title"/>
          </p:nvPr>
        </p:nvSpPr>
        <p:spPr/>
        <p:txBody>
          <a:bodyPr/>
          <a:lstStyle/>
          <a:p>
            <a:pPr eaLnBrk="1" hangingPunct="1"/>
            <a:r>
              <a:rPr lang="en-US">
                <a:latin typeface="Calibri" charset="0"/>
              </a:rPr>
              <a:t>Read Errors Induced by V</a:t>
            </a:r>
            <a:r>
              <a:rPr lang="en-US" baseline="-25000">
                <a:latin typeface="Calibri" charset="0"/>
              </a:rPr>
              <a:t>pass</a:t>
            </a:r>
            <a:r>
              <a:rPr lang="en-US">
                <a:latin typeface="Calibri" charset="0"/>
              </a:rPr>
              <a:t> Reduction</a:t>
            </a:r>
          </a:p>
        </p:txBody>
      </p:sp>
      <p:sp>
        <p:nvSpPr>
          <p:cNvPr id="297986"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A958931-1CF2-E949-97CC-477F1523B31A}" type="slidenum">
              <a:rPr lang="en-US" sz="1200">
                <a:solidFill>
                  <a:srgbClr val="898989"/>
                </a:solidFill>
                <a:latin typeface="Calibri" charset="0"/>
              </a:rPr>
              <a:pPr eaLnBrk="1" hangingPunct="1"/>
              <a:t>85</a:t>
            </a:fld>
            <a:endParaRPr lang="en-US" sz="1200">
              <a:solidFill>
                <a:srgbClr val="898989"/>
              </a:solidFill>
              <a:latin typeface="Calibri" charset="0"/>
            </a:endParaRPr>
          </a:p>
        </p:txBody>
      </p:sp>
      <p:grpSp>
        <p:nvGrpSpPr>
          <p:cNvPr id="297987" name="Group 4"/>
          <p:cNvGrpSpPr>
            <a:grpSpLocks/>
          </p:cNvGrpSpPr>
          <p:nvPr/>
        </p:nvGrpSpPr>
        <p:grpSpPr bwMode="auto">
          <a:xfrm>
            <a:off x="2135188" y="1173163"/>
            <a:ext cx="4852987" cy="4964112"/>
            <a:chOff x="2135597" y="1172654"/>
            <a:chExt cx="4853090" cy="4964723"/>
          </a:xfrm>
        </p:grpSpPr>
        <p:grpSp>
          <p:nvGrpSpPr>
            <p:cNvPr id="298061" name="Group 5"/>
            <p:cNvGrpSpPr>
              <a:grpSpLocks/>
            </p:cNvGrpSpPr>
            <p:nvPr/>
          </p:nvGrpSpPr>
          <p:grpSpPr bwMode="auto">
            <a:xfrm>
              <a:off x="2135599" y="1182643"/>
              <a:ext cx="970237" cy="1602133"/>
              <a:chOff x="3079798" y="1981201"/>
              <a:chExt cx="1631998" cy="2694885"/>
            </a:xfrm>
          </p:grpSpPr>
          <p:cxnSp>
            <p:nvCxnSpPr>
              <p:cNvPr id="142" name="Straight Connector 141"/>
              <p:cNvCxnSpPr/>
              <p:nvPr/>
            </p:nvCxnSpPr>
            <p:spPr>
              <a:xfrm>
                <a:off x="4711365" y="1980422"/>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a:xfrm flipH="1">
                <a:off x="4201333" y="2877744"/>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a:xfrm>
                <a:off x="4201333" y="2877744"/>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flipH="1">
                <a:off x="4201333" y="3772394"/>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a:xfrm>
                <a:off x="4711365" y="3777735"/>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p:cNvCxnSpPr/>
              <p:nvPr/>
            </p:nvCxnSpPr>
            <p:spPr>
              <a:xfrm>
                <a:off x="3952992" y="2877744"/>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p:cNvCxnSpPr/>
              <p:nvPr/>
            </p:nvCxnSpPr>
            <p:spPr>
              <a:xfrm>
                <a:off x="3707321" y="2877744"/>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p:nvPr/>
            </p:nvCxnSpPr>
            <p:spPr>
              <a:xfrm rot="16200000">
                <a:off x="3393558" y="3025993"/>
                <a:ext cx="0" cy="6275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98062" name="Group 6"/>
            <p:cNvGrpSpPr>
              <a:grpSpLocks/>
            </p:cNvGrpSpPr>
            <p:nvPr/>
          </p:nvGrpSpPr>
          <p:grpSpPr bwMode="auto">
            <a:xfrm>
              <a:off x="3429647" y="1172654"/>
              <a:ext cx="970237" cy="1602133"/>
              <a:chOff x="3079798" y="1981201"/>
              <a:chExt cx="1631998" cy="2694885"/>
            </a:xfrm>
          </p:grpSpPr>
          <p:cxnSp>
            <p:nvCxnSpPr>
              <p:cNvPr id="134" name="Straight Connector 133"/>
              <p:cNvCxnSpPr/>
              <p:nvPr/>
            </p:nvCxnSpPr>
            <p:spPr>
              <a:xfrm>
                <a:off x="4711016" y="1981201"/>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flipH="1">
                <a:off x="4200982" y="2878523"/>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4200982" y="287852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flipH="1">
                <a:off x="4200982" y="3773173"/>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a:xfrm>
                <a:off x="4711016" y="3778514"/>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a:xfrm>
                <a:off x="3952642" y="287852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a:xfrm>
                <a:off x="3706971" y="287852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a:xfrm rot="16200000">
                <a:off x="3393208" y="3026770"/>
                <a:ext cx="0" cy="6275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98063" name="Group 7"/>
            <p:cNvGrpSpPr>
              <a:grpSpLocks/>
            </p:cNvGrpSpPr>
            <p:nvPr/>
          </p:nvGrpSpPr>
          <p:grpSpPr bwMode="auto">
            <a:xfrm>
              <a:off x="4724401" y="1182643"/>
              <a:ext cx="970237" cy="1602133"/>
              <a:chOff x="3079798" y="1981201"/>
              <a:chExt cx="1631998" cy="2694885"/>
            </a:xfrm>
          </p:grpSpPr>
          <p:cxnSp>
            <p:nvCxnSpPr>
              <p:cNvPr id="126" name="Straight Connector 125"/>
              <p:cNvCxnSpPr/>
              <p:nvPr/>
            </p:nvCxnSpPr>
            <p:spPr>
              <a:xfrm>
                <a:off x="4712149" y="1980422"/>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a:xfrm flipH="1">
                <a:off x="4202115" y="2877744"/>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a:xfrm>
                <a:off x="4202115" y="2877744"/>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flipH="1">
                <a:off x="4202115" y="3772394"/>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a:xfrm>
                <a:off x="4712149" y="3777735"/>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p:cNvCxnSpPr/>
              <p:nvPr/>
            </p:nvCxnSpPr>
            <p:spPr>
              <a:xfrm>
                <a:off x="3953776" y="2877744"/>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a:xfrm>
                <a:off x="3708105" y="2877744"/>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rot="16200000">
                <a:off x="3394342" y="3025992"/>
                <a:ext cx="0" cy="6275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98064" name="Group 8"/>
            <p:cNvGrpSpPr>
              <a:grpSpLocks/>
            </p:cNvGrpSpPr>
            <p:nvPr/>
          </p:nvGrpSpPr>
          <p:grpSpPr bwMode="auto">
            <a:xfrm>
              <a:off x="6018450" y="1172654"/>
              <a:ext cx="970237" cy="1602133"/>
              <a:chOff x="3079798" y="1981201"/>
              <a:chExt cx="1631998" cy="2694885"/>
            </a:xfrm>
          </p:grpSpPr>
          <p:cxnSp>
            <p:nvCxnSpPr>
              <p:cNvPr id="118" name="Straight Connector 117"/>
              <p:cNvCxnSpPr/>
              <p:nvPr/>
            </p:nvCxnSpPr>
            <p:spPr>
              <a:xfrm>
                <a:off x="4711796" y="1981201"/>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flipH="1">
                <a:off x="4201764" y="2878523"/>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a:off x="4201764" y="287852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flipH="1">
                <a:off x="4201764" y="3773173"/>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a:xfrm>
                <a:off x="4711796" y="3778514"/>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a:off x="3953422" y="287852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a:xfrm>
                <a:off x="3707752" y="287852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a:xfrm rot="16200000">
                <a:off x="3393989" y="3026772"/>
                <a:ext cx="0" cy="6275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98065" name="Group 9"/>
            <p:cNvGrpSpPr>
              <a:grpSpLocks/>
            </p:cNvGrpSpPr>
            <p:nvPr/>
          </p:nvGrpSpPr>
          <p:grpSpPr bwMode="auto">
            <a:xfrm>
              <a:off x="2135599" y="2301726"/>
              <a:ext cx="970237" cy="1602133"/>
              <a:chOff x="3079798" y="1981201"/>
              <a:chExt cx="1631998" cy="2694885"/>
            </a:xfrm>
          </p:grpSpPr>
          <p:cxnSp>
            <p:nvCxnSpPr>
              <p:cNvPr id="110" name="Straight Connector 109"/>
              <p:cNvCxnSpPr/>
              <p:nvPr/>
            </p:nvCxnSpPr>
            <p:spPr>
              <a:xfrm>
                <a:off x="4711365" y="1980829"/>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a:xfrm flipH="1">
                <a:off x="4201333" y="2878151"/>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a:xfrm>
                <a:off x="4201333" y="2878151"/>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flipH="1">
                <a:off x="4201333" y="3772803"/>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p:cNvCxnSpPr/>
              <p:nvPr/>
            </p:nvCxnSpPr>
            <p:spPr>
              <a:xfrm>
                <a:off x="4711365" y="3778144"/>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p:nvCxnSpPr>
            <p:spPr>
              <a:xfrm>
                <a:off x="3952992" y="2878151"/>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a:xfrm>
                <a:off x="3707321" y="2878151"/>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rot="16200000">
                <a:off x="3393558" y="3026402"/>
                <a:ext cx="0" cy="6275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98066" name="Group 10"/>
            <p:cNvGrpSpPr>
              <a:grpSpLocks/>
            </p:cNvGrpSpPr>
            <p:nvPr/>
          </p:nvGrpSpPr>
          <p:grpSpPr bwMode="auto">
            <a:xfrm>
              <a:off x="3429647" y="2291737"/>
              <a:ext cx="970237" cy="1602133"/>
              <a:chOff x="3079798" y="1981201"/>
              <a:chExt cx="1631998" cy="2694885"/>
            </a:xfrm>
          </p:grpSpPr>
          <p:cxnSp>
            <p:nvCxnSpPr>
              <p:cNvPr id="102" name="Straight Connector 101"/>
              <p:cNvCxnSpPr/>
              <p:nvPr/>
            </p:nvCxnSpPr>
            <p:spPr>
              <a:xfrm>
                <a:off x="4711016" y="1981608"/>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flipH="1">
                <a:off x="4200982" y="2878930"/>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a:off x="4200982" y="287893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flipH="1">
                <a:off x="4200982" y="3773581"/>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a:xfrm>
                <a:off x="4711016" y="3778923"/>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a:xfrm>
                <a:off x="3952642" y="287893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a:off x="3706971" y="287893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rot="16200000">
                <a:off x="3393208" y="3027179"/>
                <a:ext cx="0" cy="6275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98067" name="Group 11"/>
            <p:cNvGrpSpPr>
              <a:grpSpLocks/>
            </p:cNvGrpSpPr>
            <p:nvPr/>
          </p:nvGrpSpPr>
          <p:grpSpPr bwMode="auto">
            <a:xfrm>
              <a:off x="4724401" y="2301726"/>
              <a:ext cx="970237" cy="1602133"/>
              <a:chOff x="3079798" y="1981201"/>
              <a:chExt cx="1631998" cy="2694885"/>
            </a:xfrm>
          </p:grpSpPr>
          <p:cxnSp>
            <p:nvCxnSpPr>
              <p:cNvPr id="94" name="Straight Connector 93"/>
              <p:cNvCxnSpPr/>
              <p:nvPr/>
            </p:nvCxnSpPr>
            <p:spPr>
              <a:xfrm>
                <a:off x="4712149" y="1980829"/>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flipH="1">
                <a:off x="4202115" y="2878151"/>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a:off x="4202115" y="2878151"/>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flipH="1">
                <a:off x="4202115" y="3772803"/>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a:off x="4712149" y="3778144"/>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a:off x="3953776" y="2878151"/>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a:off x="3708105" y="2878151"/>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rot="16200000">
                <a:off x="3394342" y="3026400"/>
                <a:ext cx="0" cy="6275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98068" name="Group 12"/>
            <p:cNvGrpSpPr>
              <a:grpSpLocks/>
            </p:cNvGrpSpPr>
            <p:nvPr/>
          </p:nvGrpSpPr>
          <p:grpSpPr bwMode="auto">
            <a:xfrm>
              <a:off x="6018450" y="2291737"/>
              <a:ext cx="970237" cy="1602133"/>
              <a:chOff x="3079798" y="1981201"/>
              <a:chExt cx="1631998" cy="2694885"/>
            </a:xfrm>
          </p:grpSpPr>
          <p:cxnSp>
            <p:nvCxnSpPr>
              <p:cNvPr id="86" name="Straight Connector 85"/>
              <p:cNvCxnSpPr/>
              <p:nvPr/>
            </p:nvCxnSpPr>
            <p:spPr>
              <a:xfrm>
                <a:off x="4711796" y="1981608"/>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flipH="1">
                <a:off x="4201764" y="2878930"/>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4201764" y="287893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flipH="1">
                <a:off x="4201764" y="3773581"/>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a:off x="4711796" y="3778923"/>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3953422" y="287893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a:off x="3707752" y="287893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rot="16200000">
                <a:off x="3393989" y="3027181"/>
                <a:ext cx="0" cy="6275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98069" name="Group 13"/>
            <p:cNvGrpSpPr>
              <a:grpSpLocks/>
            </p:cNvGrpSpPr>
            <p:nvPr/>
          </p:nvGrpSpPr>
          <p:grpSpPr bwMode="auto">
            <a:xfrm>
              <a:off x="2135598" y="3413921"/>
              <a:ext cx="970237" cy="1602133"/>
              <a:chOff x="3079798" y="1981201"/>
              <a:chExt cx="1631998" cy="2694885"/>
            </a:xfrm>
          </p:grpSpPr>
          <p:cxnSp>
            <p:nvCxnSpPr>
              <p:cNvPr id="78" name="Straight Connector 77"/>
              <p:cNvCxnSpPr/>
              <p:nvPr/>
            </p:nvCxnSpPr>
            <p:spPr>
              <a:xfrm>
                <a:off x="4711367" y="1982141"/>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flipH="1">
                <a:off x="4201335" y="2879463"/>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4201335" y="287946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flipH="1">
                <a:off x="4201335" y="3774113"/>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4711367" y="3779454"/>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3952993" y="287946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3707323" y="287946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rot="16200000">
                <a:off x="3393560" y="3027712"/>
                <a:ext cx="0" cy="6275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98070" name="Group 14"/>
            <p:cNvGrpSpPr>
              <a:grpSpLocks/>
            </p:cNvGrpSpPr>
            <p:nvPr/>
          </p:nvGrpSpPr>
          <p:grpSpPr bwMode="auto">
            <a:xfrm>
              <a:off x="3429646" y="3403932"/>
              <a:ext cx="970237" cy="1602133"/>
              <a:chOff x="3079798" y="1981201"/>
              <a:chExt cx="1631998" cy="2694885"/>
            </a:xfrm>
          </p:grpSpPr>
          <p:cxnSp>
            <p:nvCxnSpPr>
              <p:cNvPr id="70" name="Straight Connector 69"/>
              <p:cNvCxnSpPr/>
              <p:nvPr/>
            </p:nvCxnSpPr>
            <p:spPr>
              <a:xfrm>
                <a:off x="4711017" y="1980249"/>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flipH="1">
                <a:off x="4200983" y="2877570"/>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a:off x="4200983" y="287757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flipH="1">
                <a:off x="4200983" y="3772222"/>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4711017" y="3777563"/>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a:off x="3952643" y="287757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3706973" y="287757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rot="16200000">
                <a:off x="3393210" y="3025820"/>
                <a:ext cx="0" cy="6275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98071" name="Group 15"/>
            <p:cNvGrpSpPr>
              <a:grpSpLocks/>
            </p:cNvGrpSpPr>
            <p:nvPr/>
          </p:nvGrpSpPr>
          <p:grpSpPr bwMode="auto">
            <a:xfrm>
              <a:off x="4724401" y="3413921"/>
              <a:ext cx="970237" cy="1602133"/>
              <a:chOff x="3079798" y="1981201"/>
              <a:chExt cx="1631998" cy="2694885"/>
            </a:xfrm>
          </p:grpSpPr>
          <p:cxnSp>
            <p:nvCxnSpPr>
              <p:cNvPr id="62" name="Straight Connector 61"/>
              <p:cNvCxnSpPr/>
              <p:nvPr/>
            </p:nvCxnSpPr>
            <p:spPr>
              <a:xfrm>
                <a:off x="4712149" y="1982141"/>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flipH="1">
                <a:off x="4202115" y="2879463"/>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4202115" y="287946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H="1">
                <a:off x="4202115" y="3774113"/>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4712149" y="3779454"/>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3953776" y="287946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3708105" y="287946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a:off x="3394342" y="3027711"/>
                <a:ext cx="0" cy="6275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98072" name="Group 16"/>
            <p:cNvGrpSpPr>
              <a:grpSpLocks/>
            </p:cNvGrpSpPr>
            <p:nvPr/>
          </p:nvGrpSpPr>
          <p:grpSpPr bwMode="auto">
            <a:xfrm>
              <a:off x="6018449" y="3403932"/>
              <a:ext cx="970237" cy="1602133"/>
              <a:chOff x="3079798" y="1981201"/>
              <a:chExt cx="1631998" cy="2694885"/>
            </a:xfrm>
          </p:grpSpPr>
          <p:cxnSp>
            <p:nvCxnSpPr>
              <p:cNvPr id="54" name="Straight Connector 53"/>
              <p:cNvCxnSpPr/>
              <p:nvPr/>
            </p:nvCxnSpPr>
            <p:spPr>
              <a:xfrm>
                <a:off x="4711798" y="1980249"/>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flipH="1">
                <a:off x="4201766" y="2877570"/>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4201766" y="287757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flipH="1">
                <a:off x="4201766" y="3772222"/>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4711798" y="3777563"/>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3953424" y="287757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3707754" y="287757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rot="16200000">
                <a:off x="3393990" y="3025822"/>
                <a:ext cx="0" cy="6275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98073" name="Group 17"/>
            <p:cNvGrpSpPr>
              <a:grpSpLocks/>
            </p:cNvGrpSpPr>
            <p:nvPr/>
          </p:nvGrpSpPr>
          <p:grpSpPr bwMode="auto">
            <a:xfrm>
              <a:off x="2135597" y="4535244"/>
              <a:ext cx="970237" cy="1602133"/>
              <a:chOff x="3079798" y="1981201"/>
              <a:chExt cx="1631998" cy="2694885"/>
            </a:xfrm>
          </p:grpSpPr>
          <p:cxnSp>
            <p:nvCxnSpPr>
              <p:cNvPr id="46" name="Straight Connector 45"/>
              <p:cNvCxnSpPr/>
              <p:nvPr/>
            </p:nvCxnSpPr>
            <p:spPr>
              <a:xfrm>
                <a:off x="4711369" y="1981452"/>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H="1">
                <a:off x="4201337" y="2878773"/>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4201337" y="287877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flipH="1">
                <a:off x="4201337" y="3773423"/>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4711369" y="3778764"/>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3952995" y="287877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3707325" y="287877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rot="16200000">
                <a:off x="3393561" y="3027023"/>
                <a:ext cx="0" cy="6275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98074" name="Group 18"/>
            <p:cNvGrpSpPr>
              <a:grpSpLocks/>
            </p:cNvGrpSpPr>
            <p:nvPr/>
          </p:nvGrpSpPr>
          <p:grpSpPr bwMode="auto">
            <a:xfrm>
              <a:off x="3429645" y="4525256"/>
              <a:ext cx="970237" cy="1602133"/>
              <a:chOff x="3079798" y="1981201"/>
              <a:chExt cx="1631998" cy="2694885"/>
            </a:xfrm>
          </p:grpSpPr>
          <p:cxnSp>
            <p:nvCxnSpPr>
              <p:cNvPr id="38" name="Straight Connector 37"/>
              <p:cNvCxnSpPr/>
              <p:nvPr/>
            </p:nvCxnSpPr>
            <p:spPr>
              <a:xfrm>
                <a:off x="4711019" y="1982229"/>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flipH="1">
                <a:off x="4200985" y="2879550"/>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4200985" y="2879550"/>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H="1">
                <a:off x="4200985" y="3774200"/>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4711019" y="3779542"/>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3952645" y="2879550"/>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3706975" y="2879550"/>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16200000">
                <a:off x="3393211" y="3027798"/>
                <a:ext cx="0" cy="6275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98075" name="Group 19"/>
            <p:cNvGrpSpPr>
              <a:grpSpLocks/>
            </p:cNvGrpSpPr>
            <p:nvPr/>
          </p:nvGrpSpPr>
          <p:grpSpPr bwMode="auto">
            <a:xfrm>
              <a:off x="4724400" y="4535244"/>
              <a:ext cx="970237" cy="1602133"/>
              <a:chOff x="3079798" y="1981201"/>
              <a:chExt cx="1631998" cy="2694885"/>
            </a:xfrm>
          </p:grpSpPr>
          <p:cxnSp>
            <p:nvCxnSpPr>
              <p:cNvPr id="30" name="Straight Connector 29"/>
              <p:cNvCxnSpPr/>
              <p:nvPr/>
            </p:nvCxnSpPr>
            <p:spPr>
              <a:xfrm>
                <a:off x="4712151" y="1981452"/>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4202117" y="2878773"/>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4202117" y="287877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4202117" y="3773423"/>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4712151" y="3778764"/>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3953777" y="287877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3708107" y="287877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16200000">
                <a:off x="3394344" y="3027021"/>
                <a:ext cx="0" cy="6275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98076" name="Group 20"/>
            <p:cNvGrpSpPr>
              <a:grpSpLocks/>
            </p:cNvGrpSpPr>
            <p:nvPr/>
          </p:nvGrpSpPr>
          <p:grpSpPr bwMode="auto">
            <a:xfrm>
              <a:off x="6018448" y="4525256"/>
              <a:ext cx="970237" cy="1602133"/>
              <a:chOff x="3079798" y="1981201"/>
              <a:chExt cx="1631998" cy="2694885"/>
            </a:xfrm>
          </p:grpSpPr>
          <p:cxnSp>
            <p:nvCxnSpPr>
              <p:cNvPr id="22" name="Straight Connector 21"/>
              <p:cNvCxnSpPr/>
              <p:nvPr/>
            </p:nvCxnSpPr>
            <p:spPr>
              <a:xfrm>
                <a:off x="4711799" y="1982229"/>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a:off x="4201767" y="2879550"/>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4201767" y="2879550"/>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H="1">
                <a:off x="4201767" y="3774200"/>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4711799" y="3779542"/>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3953426" y="2879550"/>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3707755" y="2879550"/>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16200000">
                <a:off x="3393992" y="3027800"/>
                <a:ext cx="0" cy="6275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cxnSp>
        <p:nvCxnSpPr>
          <p:cNvPr id="150" name="Straight Connector 149"/>
          <p:cNvCxnSpPr/>
          <p:nvPr/>
        </p:nvCxnSpPr>
        <p:spPr>
          <a:xfrm>
            <a:off x="1676400" y="1987550"/>
            <a:ext cx="6096000" cy="0"/>
          </a:xfrm>
          <a:prstGeom prst="line">
            <a:avLst/>
          </a:prstGeom>
          <a:ln w="381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1" name="Straight Connector 150"/>
          <p:cNvCxnSpPr/>
          <p:nvPr/>
        </p:nvCxnSpPr>
        <p:spPr>
          <a:xfrm>
            <a:off x="1676400" y="3109913"/>
            <a:ext cx="60960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p:cNvCxnSpPr/>
          <p:nvPr/>
        </p:nvCxnSpPr>
        <p:spPr>
          <a:xfrm>
            <a:off x="1676400" y="4217988"/>
            <a:ext cx="6096000" cy="0"/>
          </a:xfrm>
          <a:prstGeom prst="line">
            <a:avLst/>
          </a:prstGeom>
          <a:ln w="381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p:cNvCxnSpPr/>
          <p:nvPr/>
        </p:nvCxnSpPr>
        <p:spPr>
          <a:xfrm>
            <a:off x="1676400" y="5340350"/>
            <a:ext cx="6096000" cy="0"/>
          </a:xfrm>
          <a:prstGeom prst="line">
            <a:avLst/>
          </a:prstGeom>
          <a:ln w="381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nvGrpSpPr>
          <p:cNvPr id="297992" name="Group 153"/>
          <p:cNvGrpSpPr>
            <a:grpSpLocks/>
          </p:cNvGrpSpPr>
          <p:nvPr/>
        </p:nvGrpSpPr>
        <p:grpSpPr bwMode="auto">
          <a:xfrm>
            <a:off x="2781300" y="1643063"/>
            <a:ext cx="4535488" cy="4016375"/>
            <a:chOff x="3851647" y="1427070"/>
            <a:chExt cx="4535195" cy="4014933"/>
          </a:xfrm>
        </p:grpSpPr>
        <p:sp>
          <p:nvSpPr>
            <p:cNvPr id="155" name="Oval 154"/>
            <p:cNvSpPr/>
            <p:nvPr/>
          </p:nvSpPr>
          <p:spPr>
            <a:xfrm>
              <a:off x="3851647" y="1436592"/>
              <a:ext cx="652421" cy="65222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0">
                <a:defRPr/>
              </a:pPr>
              <a:endParaRPr lang="en-US" sz="2000" spc="-150" dirty="0">
                <a:solidFill>
                  <a:prstClr val="white"/>
                </a:solidFill>
                <a:latin typeface="Calibri"/>
              </a:endParaRPr>
            </a:p>
          </p:txBody>
        </p:sp>
        <p:sp>
          <p:nvSpPr>
            <p:cNvPr id="156" name="Oval 155"/>
            <p:cNvSpPr/>
            <p:nvPr/>
          </p:nvSpPr>
          <p:spPr>
            <a:xfrm>
              <a:off x="5145376" y="1427070"/>
              <a:ext cx="652420" cy="65222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57" name="Oval 156"/>
            <p:cNvSpPr/>
            <p:nvPr/>
          </p:nvSpPr>
          <p:spPr>
            <a:xfrm>
              <a:off x="6440693" y="1436592"/>
              <a:ext cx="652420" cy="65222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58" name="Oval 157"/>
            <p:cNvSpPr/>
            <p:nvPr/>
          </p:nvSpPr>
          <p:spPr>
            <a:xfrm>
              <a:off x="7734421" y="1427070"/>
              <a:ext cx="652421" cy="65222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59" name="Oval 158"/>
            <p:cNvSpPr/>
            <p:nvPr/>
          </p:nvSpPr>
          <p:spPr>
            <a:xfrm>
              <a:off x="3851647" y="2555377"/>
              <a:ext cx="652421" cy="653815"/>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60" name="Oval 159"/>
            <p:cNvSpPr/>
            <p:nvPr/>
          </p:nvSpPr>
          <p:spPr>
            <a:xfrm>
              <a:off x="5145376" y="2545855"/>
              <a:ext cx="652420" cy="652229"/>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61" name="Oval 160"/>
            <p:cNvSpPr/>
            <p:nvPr/>
          </p:nvSpPr>
          <p:spPr>
            <a:xfrm>
              <a:off x="6440693" y="2555377"/>
              <a:ext cx="652420" cy="653815"/>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62" name="Oval 161"/>
            <p:cNvSpPr/>
            <p:nvPr/>
          </p:nvSpPr>
          <p:spPr>
            <a:xfrm>
              <a:off x="7734421" y="2545855"/>
              <a:ext cx="652421" cy="652229"/>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63" name="Oval 162"/>
            <p:cNvSpPr/>
            <p:nvPr/>
          </p:nvSpPr>
          <p:spPr>
            <a:xfrm>
              <a:off x="3851647" y="3667815"/>
              <a:ext cx="652421" cy="65222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64" name="Oval 163"/>
            <p:cNvSpPr/>
            <p:nvPr/>
          </p:nvSpPr>
          <p:spPr>
            <a:xfrm>
              <a:off x="5145376" y="3658294"/>
              <a:ext cx="652420" cy="65222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65" name="Oval 164"/>
            <p:cNvSpPr/>
            <p:nvPr/>
          </p:nvSpPr>
          <p:spPr>
            <a:xfrm>
              <a:off x="6440693" y="3667815"/>
              <a:ext cx="652420" cy="65222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66" name="Oval 165"/>
            <p:cNvSpPr/>
            <p:nvPr/>
          </p:nvSpPr>
          <p:spPr>
            <a:xfrm>
              <a:off x="7734421" y="3658294"/>
              <a:ext cx="652421" cy="65222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67" name="Oval 166"/>
            <p:cNvSpPr/>
            <p:nvPr/>
          </p:nvSpPr>
          <p:spPr>
            <a:xfrm>
              <a:off x="3851647" y="4789774"/>
              <a:ext cx="652421" cy="652229"/>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68" name="Oval 167"/>
            <p:cNvSpPr/>
            <p:nvPr/>
          </p:nvSpPr>
          <p:spPr>
            <a:xfrm>
              <a:off x="5145376" y="4780253"/>
              <a:ext cx="652420" cy="652229"/>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69" name="Oval 168"/>
            <p:cNvSpPr/>
            <p:nvPr/>
          </p:nvSpPr>
          <p:spPr>
            <a:xfrm>
              <a:off x="6440693" y="4789774"/>
              <a:ext cx="652420" cy="652229"/>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70" name="Oval 169"/>
            <p:cNvSpPr/>
            <p:nvPr/>
          </p:nvSpPr>
          <p:spPr>
            <a:xfrm>
              <a:off x="7734421" y="4780253"/>
              <a:ext cx="652421" cy="652229"/>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grpSp>
      <p:cxnSp>
        <p:nvCxnSpPr>
          <p:cNvPr id="171" name="Straight Arrow Connector 170"/>
          <p:cNvCxnSpPr>
            <a:endCxn id="195" idx="0"/>
          </p:cNvCxnSpPr>
          <p:nvPr/>
        </p:nvCxnSpPr>
        <p:spPr>
          <a:xfrm>
            <a:off x="6973888" y="1165225"/>
            <a:ext cx="9525" cy="561975"/>
          </a:xfrm>
          <a:prstGeom prst="straightConnector1">
            <a:avLst/>
          </a:prstGeom>
          <a:ln w="76200">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172" name="Straight Arrow Connector 171"/>
          <p:cNvCxnSpPr/>
          <p:nvPr/>
        </p:nvCxnSpPr>
        <p:spPr>
          <a:xfrm>
            <a:off x="4384675" y="1165225"/>
            <a:ext cx="4763" cy="1644650"/>
          </a:xfrm>
          <a:prstGeom prst="straightConnector1">
            <a:avLst/>
          </a:prstGeom>
          <a:ln w="76200">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173" name="Straight Arrow Connector 172"/>
          <p:cNvCxnSpPr/>
          <p:nvPr/>
        </p:nvCxnSpPr>
        <p:spPr>
          <a:xfrm>
            <a:off x="3094038" y="1152525"/>
            <a:ext cx="4762" cy="1646238"/>
          </a:xfrm>
          <a:prstGeom prst="straightConnector1">
            <a:avLst/>
          </a:prstGeom>
          <a:ln w="76200">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174" name="Straight Arrow Connector 173"/>
          <p:cNvCxnSpPr/>
          <p:nvPr/>
        </p:nvCxnSpPr>
        <p:spPr>
          <a:xfrm>
            <a:off x="5694363" y="1173163"/>
            <a:ext cx="0" cy="5029200"/>
          </a:xfrm>
          <a:prstGeom prst="straightConnector1">
            <a:avLst/>
          </a:prstGeom>
          <a:ln w="76200">
            <a:solidFill>
              <a:schemeClr val="tx2"/>
            </a:solidFill>
            <a:tailEnd type="arrow"/>
          </a:ln>
        </p:spPr>
        <p:style>
          <a:lnRef idx="1">
            <a:schemeClr val="accent1"/>
          </a:lnRef>
          <a:fillRef idx="0">
            <a:schemeClr val="accent1"/>
          </a:fillRef>
          <a:effectRef idx="0">
            <a:schemeClr val="accent1"/>
          </a:effectRef>
          <a:fontRef idx="minor">
            <a:schemeClr val="tx1"/>
          </a:fontRef>
        </p:style>
      </p:cxnSp>
      <p:grpSp>
        <p:nvGrpSpPr>
          <p:cNvPr id="175" name="Group 174"/>
          <p:cNvGrpSpPr>
            <a:grpSpLocks/>
          </p:cNvGrpSpPr>
          <p:nvPr/>
        </p:nvGrpSpPr>
        <p:grpSpPr bwMode="auto">
          <a:xfrm>
            <a:off x="2781300" y="1644650"/>
            <a:ext cx="4535488" cy="4014788"/>
            <a:chOff x="3851647" y="1427070"/>
            <a:chExt cx="4535195" cy="4014933"/>
          </a:xfrm>
        </p:grpSpPr>
        <p:sp>
          <p:nvSpPr>
            <p:cNvPr id="176" name="Oval 175"/>
            <p:cNvSpPr/>
            <p:nvPr/>
          </p:nvSpPr>
          <p:spPr>
            <a:xfrm>
              <a:off x="3851647" y="1436595"/>
              <a:ext cx="652421"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0">
                <a:defRPr/>
              </a:pPr>
              <a:endParaRPr lang="en-US" sz="2000" spc="-150" dirty="0">
                <a:solidFill>
                  <a:prstClr val="white"/>
                </a:solidFill>
                <a:latin typeface="Calibri"/>
              </a:endParaRPr>
            </a:p>
          </p:txBody>
        </p:sp>
        <p:sp>
          <p:nvSpPr>
            <p:cNvPr id="177" name="Oval 176"/>
            <p:cNvSpPr/>
            <p:nvPr/>
          </p:nvSpPr>
          <p:spPr>
            <a:xfrm>
              <a:off x="5145376" y="1427070"/>
              <a:ext cx="652420"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78" name="Oval 177"/>
            <p:cNvSpPr/>
            <p:nvPr/>
          </p:nvSpPr>
          <p:spPr>
            <a:xfrm>
              <a:off x="6440693" y="1436595"/>
              <a:ext cx="652420"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79" name="Oval 178"/>
            <p:cNvSpPr/>
            <p:nvPr/>
          </p:nvSpPr>
          <p:spPr>
            <a:xfrm>
              <a:off x="7734421" y="1427070"/>
              <a:ext cx="652421" cy="652487"/>
            </a:xfrm>
            <a:prstGeom prst="ellipse">
              <a:avLst/>
            </a:prstGeom>
            <a:solidFill>
              <a:schemeClr val="accent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80" name="Oval 179"/>
            <p:cNvSpPr/>
            <p:nvPr/>
          </p:nvSpPr>
          <p:spPr>
            <a:xfrm>
              <a:off x="3851647" y="2555824"/>
              <a:ext cx="652421" cy="652486"/>
            </a:xfrm>
            <a:prstGeom prst="ellipse">
              <a:avLst/>
            </a:prstGeom>
            <a:solidFill>
              <a:schemeClr val="accent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81" name="Oval 180"/>
            <p:cNvSpPr/>
            <p:nvPr/>
          </p:nvSpPr>
          <p:spPr>
            <a:xfrm>
              <a:off x="5145376" y="2546298"/>
              <a:ext cx="652420" cy="652486"/>
            </a:xfrm>
            <a:prstGeom prst="ellipse">
              <a:avLst/>
            </a:prstGeom>
            <a:solidFill>
              <a:schemeClr val="accent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82" name="Oval 181"/>
            <p:cNvSpPr/>
            <p:nvPr/>
          </p:nvSpPr>
          <p:spPr>
            <a:xfrm>
              <a:off x="6440693" y="2555824"/>
              <a:ext cx="652420" cy="652486"/>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83" name="Oval 182"/>
            <p:cNvSpPr/>
            <p:nvPr/>
          </p:nvSpPr>
          <p:spPr>
            <a:xfrm>
              <a:off x="7734421" y="2546298"/>
              <a:ext cx="652421" cy="652486"/>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84" name="Oval 183"/>
            <p:cNvSpPr/>
            <p:nvPr/>
          </p:nvSpPr>
          <p:spPr>
            <a:xfrm>
              <a:off x="3851647" y="3668701"/>
              <a:ext cx="652421"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85" name="Oval 184"/>
            <p:cNvSpPr/>
            <p:nvPr/>
          </p:nvSpPr>
          <p:spPr>
            <a:xfrm>
              <a:off x="5145376" y="3657589"/>
              <a:ext cx="652420" cy="652486"/>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86" name="Oval 185"/>
            <p:cNvSpPr/>
            <p:nvPr/>
          </p:nvSpPr>
          <p:spPr>
            <a:xfrm>
              <a:off x="6440693" y="3668701"/>
              <a:ext cx="652420"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87" name="Oval 186"/>
            <p:cNvSpPr/>
            <p:nvPr/>
          </p:nvSpPr>
          <p:spPr>
            <a:xfrm>
              <a:off x="7734421" y="3657589"/>
              <a:ext cx="652421" cy="652486"/>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88" name="Oval 187"/>
            <p:cNvSpPr/>
            <p:nvPr/>
          </p:nvSpPr>
          <p:spPr>
            <a:xfrm>
              <a:off x="3851647" y="4789516"/>
              <a:ext cx="652421"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89" name="Oval 188"/>
            <p:cNvSpPr/>
            <p:nvPr/>
          </p:nvSpPr>
          <p:spPr>
            <a:xfrm>
              <a:off x="5145376" y="4779991"/>
              <a:ext cx="652420"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90" name="Oval 189"/>
            <p:cNvSpPr/>
            <p:nvPr/>
          </p:nvSpPr>
          <p:spPr>
            <a:xfrm>
              <a:off x="6440693" y="4789516"/>
              <a:ext cx="652420"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sp>
          <p:nvSpPr>
            <p:cNvPr id="191" name="Oval 190"/>
            <p:cNvSpPr/>
            <p:nvPr/>
          </p:nvSpPr>
          <p:spPr>
            <a:xfrm>
              <a:off x="7734421" y="4779991"/>
              <a:ext cx="652421"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endParaRPr lang="en-US" sz="2000" spc="-150" dirty="0">
                <a:solidFill>
                  <a:prstClr val="white"/>
                </a:solidFill>
                <a:latin typeface="Calibri"/>
              </a:endParaRPr>
            </a:p>
          </p:txBody>
        </p:sp>
      </p:grpSp>
      <p:sp>
        <p:nvSpPr>
          <p:cNvPr id="192" name="TextBox 191"/>
          <p:cNvSpPr txBox="1"/>
          <p:nvPr/>
        </p:nvSpPr>
        <p:spPr>
          <a:xfrm>
            <a:off x="2732088" y="1727200"/>
            <a:ext cx="747712" cy="461963"/>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3.0V</a:t>
            </a:r>
          </a:p>
        </p:txBody>
      </p:sp>
      <p:sp>
        <p:nvSpPr>
          <p:cNvPr id="193" name="TextBox 192"/>
          <p:cNvSpPr txBox="1"/>
          <p:nvPr/>
        </p:nvSpPr>
        <p:spPr>
          <a:xfrm>
            <a:off x="4035425" y="1727200"/>
            <a:ext cx="747713" cy="461963"/>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3.8V</a:t>
            </a:r>
          </a:p>
        </p:txBody>
      </p:sp>
      <p:sp>
        <p:nvSpPr>
          <p:cNvPr id="194" name="TextBox 193"/>
          <p:cNvSpPr txBox="1"/>
          <p:nvPr/>
        </p:nvSpPr>
        <p:spPr>
          <a:xfrm>
            <a:off x="5322888" y="1727200"/>
            <a:ext cx="747712" cy="461963"/>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3.9V</a:t>
            </a:r>
          </a:p>
        </p:txBody>
      </p:sp>
      <p:sp>
        <p:nvSpPr>
          <p:cNvPr id="195" name="TextBox 194"/>
          <p:cNvSpPr txBox="1"/>
          <p:nvPr/>
        </p:nvSpPr>
        <p:spPr>
          <a:xfrm>
            <a:off x="6610350" y="1727200"/>
            <a:ext cx="747713" cy="461963"/>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4.8V</a:t>
            </a:r>
          </a:p>
        </p:txBody>
      </p:sp>
      <p:sp>
        <p:nvSpPr>
          <p:cNvPr id="196" name="TextBox 195"/>
          <p:cNvSpPr txBox="1"/>
          <p:nvPr/>
        </p:nvSpPr>
        <p:spPr>
          <a:xfrm>
            <a:off x="2732088" y="2863850"/>
            <a:ext cx="747712" cy="461963"/>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3.5V</a:t>
            </a:r>
          </a:p>
        </p:txBody>
      </p:sp>
      <p:sp>
        <p:nvSpPr>
          <p:cNvPr id="197" name="TextBox 196"/>
          <p:cNvSpPr txBox="1"/>
          <p:nvPr/>
        </p:nvSpPr>
        <p:spPr>
          <a:xfrm>
            <a:off x="4035425" y="2863850"/>
            <a:ext cx="747713" cy="461963"/>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2.9V</a:t>
            </a:r>
          </a:p>
        </p:txBody>
      </p:sp>
      <p:sp>
        <p:nvSpPr>
          <p:cNvPr id="198" name="TextBox 197"/>
          <p:cNvSpPr txBox="1"/>
          <p:nvPr/>
        </p:nvSpPr>
        <p:spPr>
          <a:xfrm>
            <a:off x="5322888" y="2863850"/>
            <a:ext cx="747712" cy="461963"/>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2.4V</a:t>
            </a:r>
          </a:p>
        </p:txBody>
      </p:sp>
      <p:sp>
        <p:nvSpPr>
          <p:cNvPr id="199" name="TextBox 198"/>
          <p:cNvSpPr txBox="1"/>
          <p:nvPr/>
        </p:nvSpPr>
        <p:spPr>
          <a:xfrm>
            <a:off x="6610350" y="2863850"/>
            <a:ext cx="747713" cy="461963"/>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2.1V</a:t>
            </a:r>
          </a:p>
        </p:txBody>
      </p:sp>
      <p:sp>
        <p:nvSpPr>
          <p:cNvPr id="200" name="TextBox 199"/>
          <p:cNvSpPr txBox="1"/>
          <p:nvPr/>
        </p:nvSpPr>
        <p:spPr>
          <a:xfrm>
            <a:off x="2733675" y="3976688"/>
            <a:ext cx="747713" cy="461962"/>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2.2V</a:t>
            </a:r>
          </a:p>
        </p:txBody>
      </p:sp>
      <p:sp>
        <p:nvSpPr>
          <p:cNvPr id="201" name="TextBox 200"/>
          <p:cNvSpPr txBox="1"/>
          <p:nvPr/>
        </p:nvSpPr>
        <p:spPr>
          <a:xfrm>
            <a:off x="4037013" y="3976688"/>
            <a:ext cx="747712" cy="461962"/>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4.3V</a:t>
            </a:r>
          </a:p>
        </p:txBody>
      </p:sp>
      <p:sp>
        <p:nvSpPr>
          <p:cNvPr id="202" name="TextBox 201"/>
          <p:cNvSpPr txBox="1"/>
          <p:nvPr/>
        </p:nvSpPr>
        <p:spPr>
          <a:xfrm>
            <a:off x="5324475" y="3976688"/>
            <a:ext cx="747713" cy="461962"/>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4.6V</a:t>
            </a:r>
          </a:p>
        </p:txBody>
      </p:sp>
      <p:sp>
        <p:nvSpPr>
          <p:cNvPr id="203" name="TextBox 202"/>
          <p:cNvSpPr txBox="1"/>
          <p:nvPr/>
        </p:nvSpPr>
        <p:spPr>
          <a:xfrm>
            <a:off x="6611938" y="3976688"/>
            <a:ext cx="747712" cy="461962"/>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1.8V</a:t>
            </a:r>
          </a:p>
        </p:txBody>
      </p:sp>
      <p:sp>
        <p:nvSpPr>
          <p:cNvPr id="204" name="TextBox 203"/>
          <p:cNvSpPr txBox="1"/>
          <p:nvPr/>
        </p:nvSpPr>
        <p:spPr>
          <a:xfrm>
            <a:off x="2732088" y="5097463"/>
            <a:ext cx="747712" cy="461962"/>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3.5V</a:t>
            </a:r>
          </a:p>
        </p:txBody>
      </p:sp>
      <p:sp>
        <p:nvSpPr>
          <p:cNvPr id="205" name="TextBox 204"/>
          <p:cNvSpPr txBox="1"/>
          <p:nvPr/>
        </p:nvSpPr>
        <p:spPr>
          <a:xfrm>
            <a:off x="4035425" y="5097463"/>
            <a:ext cx="747713" cy="461962"/>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2.3V</a:t>
            </a:r>
          </a:p>
        </p:txBody>
      </p:sp>
      <p:sp>
        <p:nvSpPr>
          <p:cNvPr id="206" name="TextBox 205"/>
          <p:cNvSpPr txBox="1"/>
          <p:nvPr/>
        </p:nvSpPr>
        <p:spPr>
          <a:xfrm>
            <a:off x="5322888" y="5097463"/>
            <a:ext cx="747712" cy="461962"/>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1.9V</a:t>
            </a:r>
          </a:p>
        </p:txBody>
      </p:sp>
      <p:sp>
        <p:nvSpPr>
          <p:cNvPr id="207" name="TextBox 206"/>
          <p:cNvSpPr txBox="1"/>
          <p:nvPr/>
        </p:nvSpPr>
        <p:spPr>
          <a:xfrm>
            <a:off x="6610350" y="5097463"/>
            <a:ext cx="747713" cy="461962"/>
          </a:xfrm>
          <a:prstGeom prst="rect">
            <a:avLst/>
          </a:prstGeom>
          <a:noFill/>
        </p:spPr>
        <p:txBody>
          <a:bodyPr wrap="none">
            <a:spAutoFit/>
          </a:bodyPr>
          <a:lstStyle/>
          <a:p>
            <a:pPr>
              <a:defRPr/>
            </a:pPr>
            <a:r>
              <a:rPr lang="en-US" sz="2400" dirty="0">
                <a:solidFill>
                  <a:prstClr val="white"/>
                </a:solidFill>
                <a:latin typeface="Calibri"/>
                <a:ea typeface="ＭＳ Ｐゴシック" charset="0"/>
                <a:cs typeface="ＭＳ Ｐゴシック" charset="0"/>
              </a:rPr>
              <a:t>4.3V</a:t>
            </a:r>
          </a:p>
        </p:txBody>
      </p:sp>
      <p:sp>
        <p:nvSpPr>
          <p:cNvPr id="208" name="TextBox 207"/>
          <p:cNvSpPr txBox="1"/>
          <p:nvPr/>
        </p:nvSpPr>
        <p:spPr>
          <a:xfrm>
            <a:off x="254000" y="2657475"/>
            <a:ext cx="1835150" cy="460375"/>
          </a:xfrm>
          <a:prstGeom prst="rect">
            <a:avLst/>
          </a:prstGeom>
          <a:noFill/>
        </p:spPr>
        <p:txBody>
          <a:bodyPr>
            <a:spAutoFit/>
          </a:bodyPr>
          <a:lstStyle/>
          <a:p>
            <a:pPr algn="ctr">
              <a:defRPr/>
            </a:pPr>
            <a:r>
              <a:rPr lang="en-US" sz="2400" dirty="0" err="1">
                <a:solidFill>
                  <a:srgbClr val="0000FF"/>
                </a:solidFill>
                <a:latin typeface="Calibri"/>
                <a:ea typeface="ＭＳ Ｐゴシック" charset="0"/>
                <a:cs typeface="ＭＳ Ｐゴシック" charset="0"/>
              </a:rPr>
              <a:t>V</a:t>
            </a:r>
            <a:r>
              <a:rPr lang="en-US" sz="2400" baseline="-25000" dirty="0" err="1">
                <a:solidFill>
                  <a:srgbClr val="0000FF"/>
                </a:solidFill>
                <a:latin typeface="Calibri"/>
                <a:ea typeface="ＭＳ Ｐゴシック" charset="0"/>
                <a:cs typeface="ＭＳ Ｐゴシック" charset="0"/>
              </a:rPr>
              <a:t>read</a:t>
            </a:r>
            <a:r>
              <a:rPr lang="en-US" sz="2400" dirty="0">
                <a:solidFill>
                  <a:srgbClr val="0000FF"/>
                </a:solidFill>
                <a:latin typeface="Calibri"/>
                <a:ea typeface="ＭＳ Ｐゴシック" charset="0"/>
                <a:cs typeface="ＭＳ Ｐゴシック" charset="0"/>
              </a:rPr>
              <a:t> = 2.5 V</a:t>
            </a:r>
          </a:p>
        </p:txBody>
      </p:sp>
      <p:sp>
        <p:nvSpPr>
          <p:cNvPr id="209" name="TextBox 208"/>
          <p:cNvSpPr txBox="1"/>
          <p:nvPr/>
        </p:nvSpPr>
        <p:spPr>
          <a:xfrm>
            <a:off x="254000" y="1530350"/>
            <a:ext cx="1835150" cy="460375"/>
          </a:xfrm>
          <a:prstGeom prst="rect">
            <a:avLst/>
          </a:prstGeom>
          <a:noFill/>
        </p:spPr>
        <p:txBody>
          <a:bodyPr>
            <a:spAutoFit/>
          </a:bodyPr>
          <a:lstStyle/>
          <a:p>
            <a:pPr algn="ctr">
              <a:defRPr/>
            </a:pPr>
            <a:r>
              <a:rPr lang="en-US" sz="2400" dirty="0" err="1">
                <a:solidFill>
                  <a:srgbClr val="00B050">
                    <a:lumMod val="75000"/>
                  </a:srgbClr>
                </a:solidFill>
                <a:latin typeface="Calibri"/>
                <a:ea typeface="ＭＳ Ｐゴシック" charset="0"/>
                <a:cs typeface="ＭＳ Ｐゴシック" charset="0"/>
              </a:rPr>
              <a:t>V</a:t>
            </a:r>
            <a:r>
              <a:rPr lang="en-US" sz="2400" baseline="-25000" dirty="0" err="1">
                <a:solidFill>
                  <a:srgbClr val="00B050">
                    <a:lumMod val="75000"/>
                  </a:srgbClr>
                </a:solidFill>
                <a:latin typeface="Calibri"/>
                <a:ea typeface="ＭＳ Ｐゴシック" charset="0"/>
                <a:cs typeface="ＭＳ Ｐゴシック" charset="0"/>
              </a:rPr>
              <a:t>pass</a:t>
            </a:r>
            <a:r>
              <a:rPr lang="en-US" sz="2400" dirty="0">
                <a:solidFill>
                  <a:srgbClr val="00B050">
                    <a:lumMod val="75000"/>
                  </a:srgbClr>
                </a:solidFill>
                <a:latin typeface="Calibri"/>
                <a:ea typeface="ＭＳ Ｐゴシック" charset="0"/>
                <a:cs typeface="ＭＳ Ｐゴシック" charset="0"/>
              </a:rPr>
              <a:t> = 4.7 V</a:t>
            </a:r>
          </a:p>
        </p:txBody>
      </p:sp>
      <p:sp>
        <p:nvSpPr>
          <p:cNvPr id="210" name="TextBox 209"/>
          <p:cNvSpPr txBox="1"/>
          <p:nvPr/>
        </p:nvSpPr>
        <p:spPr>
          <a:xfrm>
            <a:off x="254000" y="3751263"/>
            <a:ext cx="1835150" cy="461962"/>
          </a:xfrm>
          <a:prstGeom prst="rect">
            <a:avLst/>
          </a:prstGeom>
          <a:noFill/>
        </p:spPr>
        <p:txBody>
          <a:bodyPr>
            <a:spAutoFit/>
          </a:bodyPr>
          <a:lstStyle/>
          <a:p>
            <a:pPr algn="ctr">
              <a:defRPr/>
            </a:pPr>
            <a:r>
              <a:rPr lang="en-US" sz="2400" dirty="0" err="1">
                <a:solidFill>
                  <a:srgbClr val="00B050">
                    <a:lumMod val="75000"/>
                  </a:srgbClr>
                </a:solidFill>
                <a:latin typeface="Calibri"/>
                <a:ea typeface="ＭＳ Ｐゴシック" charset="0"/>
                <a:cs typeface="ＭＳ Ｐゴシック" charset="0"/>
              </a:rPr>
              <a:t>V</a:t>
            </a:r>
            <a:r>
              <a:rPr lang="en-US" sz="2400" baseline="-25000" dirty="0" err="1">
                <a:solidFill>
                  <a:srgbClr val="00B050">
                    <a:lumMod val="75000"/>
                  </a:srgbClr>
                </a:solidFill>
                <a:latin typeface="Calibri"/>
                <a:ea typeface="ＭＳ Ｐゴシック" charset="0"/>
                <a:cs typeface="ＭＳ Ｐゴシック" charset="0"/>
              </a:rPr>
              <a:t>pass</a:t>
            </a:r>
            <a:r>
              <a:rPr lang="en-US" sz="2400" dirty="0">
                <a:solidFill>
                  <a:srgbClr val="00B050">
                    <a:lumMod val="75000"/>
                  </a:srgbClr>
                </a:solidFill>
                <a:latin typeface="Calibri"/>
                <a:ea typeface="ＭＳ Ｐゴシック" charset="0"/>
                <a:cs typeface="ＭＳ Ｐゴシック" charset="0"/>
              </a:rPr>
              <a:t> = 4.7 V</a:t>
            </a:r>
          </a:p>
        </p:txBody>
      </p:sp>
      <p:sp>
        <p:nvSpPr>
          <p:cNvPr id="211" name="TextBox 210"/>
          <p:cNvSpPr txBox="1"/>
          <p:nvPr/>
        </p:nvSpPr>
        <p:spPr>
          <a:xfrm>
            <a:off x="254000" y="4862513"/>
            <a:ext cx="1835150" cy="460375"/>
          </a:xfrm>
          <a:prstGeom prst="rect">
            <a:avLst/>
          </a:prstGeom>
          <a:noFill/>
        </p:spPr>
        <p:txBody>
          <a:bodyPr>
            <a:spAutoFit/>
          </a:bodyPr>
          <a:lstStyle/>
          <a:p>
            <a:pPr algn="ctr">
              <a:defRPr/>
            </a:pPr>
            <a:r>
              <a:rPr lang="en-US" sz="2400" dirty="0" err="1">
                <a:solidFill>
                  <a:srgbClr val="00B050">
                    <a:lumMod val="75000"/>
                  </a:srgbClr>
                </a:solidFill>
                <a:latin typeface="Calibri"/>
                <a:ea typeface="ＭＳ Ｐゴシック" charset="0"/>
                <a:cs typeface="ＭＳ Ｐゴシック" charset="0"/>
              </a:rPr>
              <a:t>V</a:t>
            </a:r>
            <a:r>
              <a:rPr lang="en-US" sz="2400" baseline="-25000" dirty="0" err="1">
                <a:solidFill>
                  <a:srgbClr val="00B050">
                    <a:lumMod val="75000"/>
                  </a:srgbClr>
                </a:solidFill>
                <a:latin typeface="Calibri"/>
                <a:ea typeface="ＭＳ Ｐゴシック" charset="0"/>
                <a:cs typeface="ＭＳ Ｐゴシック" charset="0"/>
              </a:rPr>
              <a:t>pass</a:t>
            </a:r>
            <a:r>
              <a:rPr lang="en-US" sz="2400" dirty="0">
                <a:solidFill>
                  <a:srgbClr val="00B050">
                    <a:lumMod val="75000"/>
                  </a:srgbClr>
                </a:solidFill>
                <a:latin typeface="Calibri"/>
                <a:ea typeface="ＭＳ Ｐゴシック" charset="0"/>
                <a:cs typeface="ＭＳ Ｐゴシック" charset="0"/>
              </a:rPr>
              <a:t> = 4.7 V</a:t>
            </a:r>
          </a:p>
        </p:txBody>
      </p:sp>
      <p:sp>
        <p:nvSpPr>
          <p:cNvPr id="212" name="TextBox 211"/>
          <p:cNvSpPr txBox="1"/>
          <p:nvPr/>
        </p:nvSpPr>
        <p:spPr>
          <a:xfrm>
            <a:off x="5272088" y="6127750"/>
            <a:ext cx="844550" cy="584200"/>
          </a:xfrm>
          <a:prstGeom prst="rect">
            <a:avLst/>
          </a:prstGeom>
          <a:noFill/>
        </p:spPr>
        <p:txBody>
          <a:bodyPr>
            <a:spAutoFit/>
          </a:bodyPr>
          <a:lstStyle/>
          <a:p>
            <a:pPr algn="ctr">
              <a:defRPr/>
            </a:pPr>
            <a:r>
              <a:rPr lang="en-US" sz="3200" dirty="0">
                <a:solidFill>
                  <a:srgbClr val="00B050"/>
                </a:solidFill>
                <a:latin typeface="Calibri"/>
                <a:ea typeface="ＭＳ Ｐゴシック" charset="0"/>
                <a:cs typeface="ＭＳ Ｐゴシック" charset="0"/>
              </a:rPr>
              <a:t>1</a:t>
            </a:r>
          </a:p>
        </p:txBody>
      </p:sp>
      <p:sp>
        <p:nvSpPr>
          <p:cNvPr id="213" name="TextBox 212"/>
          <p:cNvSpPr txBox="1"/>
          <p:nvPr/>
        </p:nvSpPr>
        <p:spPr>
          <a:xfrm>
            <a:off x="6569075" y="6127750"/>
            <a:ext cx="844550" cy="584200"/>
          </a:xfrm>
          <a:prstGeom prst="rect">
            <a:avLst/>
          </a:prstGeom>
          <a:noFill/>
        </p:spPr>
        <p:txBody>
          <a:bodyPr>
            <a:spAutoFit/>
          </a:bodyPr>
          <a:lstStyle/>
          <a:p>
            <a:pPr algn="ctr">
              <a:defRPr/>
            </a:pPr>
            <a:r>
              <a:rPr lang="en-US" sz="3200" dirty="0">
                <a:solidFill>
                  <a:srgbClr val="FF0000">
                    <a:lumMod val="75000"/>
                  </a:srgbClr>
                </a:solidFill>
                <a:latin typeface="Calibri"/>
                <a:ea typeface="ＭＳ Ｐゴシック" charset="0"/>
                <a:cs typeface="ＭＳ Ｐゴシック" charset="0"/>
              </a:rPr>
              <a:t>0</a:t>
            </a:r>
          </a:p>
        </p:txBody>
      </p:sp>
      <p:sp>
        <p:nvSpPr>
          <p:cNvPr id="214" name="TextBox 213"/>
          <p:cNvSpPr txBox="1"/>
          <p:nvPr/>
        </p:nvSpPr>
        <p:spPr>
          <a:xfrm>
            <a:off x="3978275" y="6127750"/>
            <a:ext cx="844550" cy="584200"/>
          </a:xfrm>
          <a:prstGeom prst="rect">
            <a:avLst/>
          </a:prstGeom>
          <a:noFill/>
        </p:spPr>
        <p:txBody>
          <a:bodyPr>
            <a:spAutoFit/>
          </a:bodyPr>
          <a:lstStyle/>
          <a:p>
            <a:pPr algn="ctr">
              <a:defRPr/>
            </a:pPr>
            <a:r>
              <a:rPr lang="en-US" sz="3200" dirty="0">
                <a:solidFill>
                  <a:srgbClr val="FF0000"/>
                </a:solidFill>
                <a:latin typeface="Calibri"/>
                <a:ea typeface="ＭＳ Ｐゴシック" charset="0"/>
                <a:cs typeface="ＭＳ Ｐゴシック" charset="0"/>
              </a:rPr>
              <a:t>0</a:t>
            </a:r>
          </a:p>
        </p:txBody>
      </p:sp>
      <p:sp>
        <p:nvSpPr>
          <p:cNvPr id="215" name="TextBox 214"/>
          <p:cNvSpPr txBox="1"/>
          <p:nvPr/>
        </p:nvSpPr>
        <p:spPr>
          <a:xfrm>
            <a:off x="2668588" y="6127750"/>
            <a:ext cx="844550" cy="584200"/>
          </a:xfrm>
          <a:prstGeom prst="rect">
            <a:avLst/>
          </a:prstGeom>
          <a:noFill/>
        </p:spPr>
        <p:txBody>
          <a:bodyPr>
            <a:spAutoFit/>
          </a:bodyPr>
          <a:lstStyle/>
          <a:p>
            <a:pPr algn="ctr">
              <a:defRPr/>
            </a:pPr>
            <a:r>
              <a:rPr lang="en-US" sz="3200" dirty="0">
                <a:solidFill>
                  <a:srgbClr val="FF0000"/>
                </a:solidFill>
                <a:latin typeface="Calibri"/>
                <a:ea typeface="ＭＳ Ｐゴシック" charset="0"/>
                <a:cs typeface="ＭＳ Ｐゴシック" charset="0"/>
              </a:rPr>
              <a:t>0</a:t>
            </a:r>
          </a:p>
        </p:txBody>
      </p:sp>
      <p:sp>
        <p:nvSpPr>
          <p:cNvPr id="221" name="TextBox 220"/>
          <p:cNvSpPr txBox="1"/>
          <p:nvPr/>
        </p:nvSpPr>
        <p:spPr>
          <a:xfrm>
            <a:off x="66675" y="817563"/>
            <a:ext cx="2895600" cy="461962"/>
          </a:xfrm>
          <a:prstGeom prst="rect">
            <a:avLst/>
          </a:prstGeom>
          <a:noFill/>
        </p:spPr>
        <p:txBody>
          <a:bodyPr>
            <a:spAutoFit/>
          </a:bodyPr>
          <a:lstStyle/>
          <a:p>
            <a:pPr>
              <a:defRPr/>
            </a:pPr>
            <a:r>
              <a:rPr lang="en-US" sz="2400" dirty="0">
                <a:solidFill>
                  <a:srgbClr val="0000FF"/>
                </a:solidFill>
                <a:latin typeface="Calibri"/>
                <a:ea typeface="ＭＳ Ｐゴシック" charset="0"/>
                <a:cs typeface="ＭＳ Ｐゴシック" charset="0"/>
              </a:rPr>
              <a:t>Reducing </a:t>
            </a:r>
            <a:r>
              <a:rPr lang="en-US" sz="2400" dirty="0" err="1">
                <a:solidFill>
                  <a:srgbClr val="0000FF"/>
                </a:solidFill>
                <a:latin typeface="Calibri"/>
                <a:ea typeface="ＭＳ Ｐゴシック" charset="0"/>
                <a:cs typeface="ＭＳ Ｐゴシック" charset="0"/>
              </a:rPr>
              <a:t>V</a:t>
            </a:r>
            <a:r>
              <a:rPr lang="en-US" sz="2400" baseline="-25000" dirty="0" err="1">
                <a:solidFill>
                  <a:srgbClr val="0000FF"/>
                </a:solidFill>
                <a:latin typeface="Calibri"/>
                <a:ea typeface="ＭＳ Ｐゴシック" charset="0"/>
                <a:cs typeface="ＭＳ Ｐゴシック" charset="0"/>
              </a:rPr>
              <a:t>pass</a:t>
            </a:r>
            <a:r>
              <a:rPr lang="en-US" sz="2400" dirty="0">
                <a:solidFill>
                  <a:srgbClr val="0000FF"/>
                </a:solidFill>
                <a:latin typeface="Calibri"/>
                <a:ea typeface="ＭＳ Ｐゴシック" charset="0"/>
                <a:cs typeface="ＭＳ Ｐゴシック" charset="0"/>
              </a:rPr>
              <a:t> to 4.7V</a:t>
            </a:r>
          </a:p>
        </p:txBody>
      </p:sp>
      <p:sp>
        <p:nvSpPr>
          <p:cNvPr id="217" name="TextBox 216"/>
          <p:cNvSpPr txBox="1"/>
          <p:nvPr/>
        </p:nvSpPr>
        <p:spPr>
          <a:xfrm>
            <a:off x="492125" y="5756275"/>
            <a:ext cx="2409825" cy="831850"/>
          </a:xfrm>
          <a:prstGeom prst="rect">
            <a:avLst/>
          </a:prstGeom>
          <a:noFill/>
        </p:spPr>
        <p:txBody>
          <a:bodyPr>
            <a:spAutoFit/>
          </a:bodyPr>
          <a:lstStyle/>
          <a:p>
            <a:pPr algn="ctr">
              <a:defRPr/>
            </a:pPr>
            <a:r>
              <a:rPr lang="en-US" sz="2400" dirty="0">
                <a:solidFill>
                  <a:srgbClr val="FF0000"/>
                </a:solidFill>
                <a:latin typeface="Calibri"/>
                <a:ea typeface="ＭＳ Ｐゴシック" charset="0"/>
                <a:cs typeface="ＭＳ Ｐゴシック" charset="0"/>
              </a:rPr>
              <a:t>Incorrect values from page 2: </a:t>
            </a:r>
          </a:p>
        </p:txBody>
      </p:sp>
      <p:sp>
        <p:nvSpPr>
          <p:cNvPr id="223" name="TextBox 222"/>
          <p:cNvSpPr txBox="1"/>
          <p:nvPr/>
        </p:nvSpPr>
        <p:spPr>
          <a:xfrm>
            <a:off x="7772400" y="1762125"/>
            <a:ext cx="1004888" cy="461963"/>
          </a:xfrm>
          <a:prstGeom prst="rect">
            <a:avLst/>
          </a:prstGeom>
          <a:noFill/>
        </p:spPr>
        <p:txBody>
          <a:bodyPr wrap="none">
            <a:spAutoFit/>
          </a:bodyPr>
          <a:lstStyle/>
          <a:p>
            <a:pPr>
              <a:defRPr/>
            </a:pPr>
            <a:r>
              <a:rPr lang="en-US" sz="2400" dirty="0">
                <a:solidFill>
                  <a:prstClr val="black"/>
                </a:solidFill>
                <a:latin typeface="Calibri"/>
                <a:ea typeface="ＭＳ Ｐゴシック" charset="0"/>
                <a:cs typeface="ＭＳ Ｐゴシック" charset="0"/>
              </a:rPr>
              <a:t>Page 1</a:t>
            </a:r>
          </a:p>
        </p:txBody>
      </p:sp>
      <p:sp>
        <p:nvSpPr>
          <p:cNvPr id="224" name="TextBox 223"/>
          <p:cNvSpPr txBox="1"/>
          <p:nvPr/>
        </p:nvSpPr>
        <p:spPr>
          <a:xfrm>
            <a:off x="7772400" y="2873375"/>
            <a:ext cx="1004888" cy="461963"/>
          </a:xfrm>
          <a:prstGeom prst="rect">
            <a:avLst/>
          </a:prstGeom>
          <a:noFill/>
        </p:spPr>
        <p:txBody>
          <a:bodyPr wrap="none">
            <a:spAutoFit/>
          </a:bodyPr>
          <a:lstStyle/>
          <a:p>
            <a:pPr>
              <a:defRPr/>
            </a:pPr>
            <a:r>
              <a:rPr lang="en-US" sz="2400" dirty="0">
                <a:solidFill>
                  <a:prstClr val="black"/>
                </a:solidFill>
                <a:latin typeface="Calibri"/>
                <a:ea typeface="ＭＳ Ｐゴシック" charset="0"/>
                <a:cs typeface="ＭＳ Ｐゴシック" charset="0"/>
              </a:rPr>
              <a:t>Page 2</a:t>
            </a:r>
          </a:p>
        </p:txBody>
      </p:sp>
      <p:sp>
        <p:nvSpPr>
          <p:cNvPr id="225" name="TextBox 224"/>
          <p:cNvSpPr txBox="1"/>
          <p:nvPr/>
        </p:nvSpPr>
        <p:spPr>
          <a:xfrm>
            <a:off x="7772400" y="4010025"/>
            <a:ext cx="1004888" cy="461963"/>
          </a:xfrm>
          <a:prstGeom prst="rect">
            <a:avLst/>
          </a:prstGeom>
          <a:noFill/>
        </p:spPr>
        <p:txBody>
          <a:bodyPr wrap="none">
            <a:spAutoFit/>
          </a:bodyPr>
          <a:lstStyle/>
          <a:p>
            <a:pPr>
              <a:defRPr/>
            </a:pPr>
            <a:r>
              <a:rPr lang="en-US" sz="2400" dirty="0">
                <a:solidFill>
                  <a:prstClr val="black"/>
                </a:solidFill>
                <a:latin typeface="Calibri"/>
                <a:ea typeface="ＭＳ Ｐゴシック" charset="0"/>
                <a:cs typeface="ＭＳ Ｐゴシック" charset="0"/>
              </a:rPr>
              <a:t>Page 3</a:t>
            </a:r>
          </a:p>
        </p:txBody>
      </p:sp>
      <p:sp>
        <p:nvSpPr>
          <p:cNvPr id="226" name="TextBox 225"/>
          <p:cNvSpPr txBox="1"/>
          <p:nvPr/>
        </p:nvSpPr>
        <p:spPr>
          <a:xfrm>
            <a:off x="7772400" y="5100638"/>
            <a:ext cx="1004888" cy="461962"/>
          </a:xfrm>
          <a:prstGeom prst="rect">
            <a:avLst/>
          </a:prstGeom>
          <a:noFill/>
        </p:spPr>
        <p:txBody>
          <a:bodyPr wrap="none">
            <a:spAutoFit/>
          </a:bodyPr>
          <a:lstStyle/>
          <a:p>
            <a:pPr>
              <a:defRPr/>
            </a:pPr>
            <a:r>
              <a:rPr lang="en-US" sz="2400" dirty="0">
                <a:solidFill>
                  <a:prstClr val="black"/>
                </a:solidFill>
                <a:latin typeface="Calibri"/>
                <a:ea typeface="ＭＳ Ｐゴシック" charset="0"/>
                <a:cs typeface="ＭＳ Ｐゴシック" charset="0"/>
              </a:rPr>
              <a:t>Page 4</a:t>
            </a:r>
          </a:p>
        </p:txBody>
      </p:sp>
      <p:sp>
        <p:nvSpPr>
          <p:cNvPr id="222" name="AutoShape 25"/>
          <p:cNvSpPr>
            <a:spLocks noChangeArrowheads="1"/>
          </p:cNvSpPr>
          <p:nvPr/>
        </p:nvSpPr>
        <p:spPr bwMode="auto">
          <a:xfrm>
            <a:off x="6543675" y="6157913"/>
            <a:ext cx="860425" cy="598487"/>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fontAlgn="base">
              <a:spcBef>
                <a:spcPct val="0"/>
              </a:spcBef>
              <a:spcAft>
                <a:spcPct val="0"/>
              </a:spcAft>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514146489"/>
      </p:ext>
    </p:extLst>
  </p:cSld>
  <p:clrMapOvr>
    <a:masterClrMapping/>
  </p:clrMapOvr>
  <p:transition xmlns:p14="http://schemas.microsoft.com/office/powerpoint/2010/main" spd="slow"/>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75"/>
                                        </p:tgtEl>
                                        <p:attrNameLst>
                                          <p:attrName>style.visibility</p:attrName>
                                        </p:attrNameLst>
                                      </p:cBhvr>
                                      <p:to>
                                        <p:strVal val="visible"/>
                                      </p:to>
                                    </p:set>
                                    <p:animEffect transition="in" filter="fade">
                                      <p:cBhvr>
                                        <p:cTn id="7" dur="500"/>
                                        <p:tgtEl>
                                          <p:spTgt spid="175"/>
                                        </p:tgtEl>
                                      </p:cBhvr>
                                    </p:animEffect>
                                  </p:childTnLst>
                                </p:cTn>
                              </p:par>
                            </p:childTnLst>
                          </p:cTn>
                        </p:par>
                        <p:par>
                          <p:cTn id="8" fill="hold" nodeType="afterGroup">
                            <p:stCondLst>
                              <p:cond delay="500"/>
                            </p:stCondLst>
                            <p:childTnLst>
                              <p:par>
                                <p:cTn id="9" presetID="22" presetClass="entr" presetSubtype="1" fill="hold" nodeType="afterEffect">
                                  <p:stCondLst>
                                    <p:cond delay="0"/>
                                  </p:stCondLst>
                                  <p:childTnLst>
                                    <p:set>
                                      <p:cBhvr>
                                        <p:cTn id="10" dur="1" fill="hold">
                                          <p:stCondLst>
                                            <p:cond delay="0"/>
                                          </p:stCondLst>
                                        </p:cTn>
                                        <p:tgtEl>
                                          <p:spTgt spid="173"/>
                                        </p:tgtEl>
                                        <p:attrNameLst>
                                          <p:attrName>style.visibility</p:attrName>
                                        </p:attrNameLst>
                                      </p:cBhvr>
                                      <p:to>
                                        <p:strVal val="visible"/>
                                      </p:to>
                                    </p:set>
                                    <p:animEffect transition="in" filter="wipe(up)">
                                      <p:cBhvr>
                                        <p:cTn id="11" dur="500"/>
                                        <p:tgtEl>
                                          <p:spTgt spid="173"/>
                                        </p:tgtEl>
                                      </p:cBhvr>
                                    </p:animEffect>
                                  </p:childTnLst>
                                </p:cTn>
                              </p:par>
                              <p:par>
                                <p:cTn id="12" presetID="22" presetClass="entr" presetSubtype="1" fill="hold" nodeType="withEffect">
                                  <p:stCondLst>
                                    <p:cond delay="0"/>
                                  </p:stCondLst>
                                  <p:childTnLst>
                                    <p:set>
                                      <p:cBhvr>
                                        <p:cTn id="13" dur="1" fill="hold">
                                          <p:stCondLst>
                                            <p:cond delay="0"/>
                                          </p:stCondLst>
                                        </p:cTn>
                                        <p:tgtEl>
                                          <p:spTgt spid="172"/>
                                        </p:tgtEl>
                                        <p:attrNameLst>
                                          <p:attrName>style.visibility</p:attrName>
                                        </p:attrNameLst>
                                      </p:cBhvr>
                                      <p:to>
                                        <p:strVal val="visible"/>
                                      </p:to>
                                    </p:set>
                                    <p:animEffect transition="in" filter="wipe(up)">
                                      <p:cBhvr>
                                        <p:cTn id="14" dur="500"/>
                                        <p:tgtEl>
                                          <p:spTgt spid="172"/>
                                        </p:tgtEl>
                                      </p:cBhvr>
                                    </p:animEffect>
                                  </p:childTnLst>
                                </p:cTn>
                              </p:par>
                              <p:par>
                                <p:cTn id="15" presetID="22" presetClass="entr" presetSubtype="1" fill="hold" nodeType="withEffect">
                                  <p:stCondLst>
                                    <p:cond delay="0"/>
                                  </p:stCondLst>
                                  <p:childTnLst>
                                    <p:set>
                                      <p:cBhvr>
                                        <p:cTn id="16" dur="1" fill="hold">
                                          <p:stCondLst>
                                            <p:cond delay="0"/>
                                          </p:stCondLst>
                                        </p:cTn>
                                        <p:tgtEl>
                                          <p:spTgt spid="174"/>
                                        </p:tgtEl>
                                        <p:attrNameLst>
                                          <p:attrName>style.visibility</p:attrName>
                                        </p:attrNameLst>
                                      </p:cBhvr>
                                      <p:to>
                                        <p:strVal val="visible"/>
                                      </p:to>
                                    </p:set>
                                    <p:animEffect transition="in" filter="wipe(up)">
                                      <p:cBhvr>
                                        <p:cTn id="17" dur="500"/>
                                        <p:tgtEl>
                                          <p:spTgt spid="174"/>
                                        </p:tgtEl>
                                      </p:cBhvr>
                                    </p:animEffect>
                                  </p:childTnLst>
                                </p:cTn>
                              </p:par>
                              <p:par>
                                <p:cTn id="18" presetID="22" presetClass="entr" presetSubtype="1" fill="hold" nodeType="withEffect">
                                  <p:stCondLst>
                                    <p:cond delay="0"/>
                                  </p:stCondLst>
                                  <p:childTnLst>
                                    <p:set>
                                      <p:cBhvr>
                                        <p:cTn id="19" dur="1" fill="hold">
                                          <p:stCondLst>
                                            <p:cond delay="0"/>
                                          </p:stCondLst>
                                        </p:cTn>
                                        <p:tgtEl>
                                          <p:spTgt spid="171"/>
                                        </p:tgtEl>
                                        <p:attrNameLst>
                                          <p:attrName>style.visibility</p:attrName>
                                        </p:attrNameLst>
                                      </p:cBhvr>
                                      <p:to>
                                        <p:strVal val="visible"/>
                                      </p:to>
                                    </p:set>
                                    <p:animEffect transition="in" filter="wipe(up)">
                                      <p:cBhvr>
                                        <p:cTn id="20" dur="500"/>
                                        <p:tgtEl>
                                          <p:spTgt spid="171"/>
                                        </p:tgtEl>
                                      </p:cBhvr>
                                    </p:animEffect>
                                  </p:childTnLst>
                                </p:cTn>
                              </p:par>
                            </p:childTnLst>
                          </p:cTn>
                        </p:par>
                        <p:par>
                          <p:cTn id="21" fill="hold" nodeType="afterGroup">
                            <p:stCondLst>
                              <p:cond delay="1000"/>
                            </p:stCondLst>
                            <p:childTnLst>
                              <p:par>
                                <p:cTn id="22" presetID="22" presetClass="entr" presetSubtype="1" fill="hold" grpId="0" nodeType="afterEffect">
                                  <p:stCondLst>
                                    <p:cond delay="0"/>
                                  </p:stCondLst>
                                  <p:childTnLst>
                                    <p:set>
                                      <p:cBhvr>
                                        <p:cTn id="23" dur="1" fill="hold">
                                          <p:stCondLst>
                                            <p:cond delay="0"/>
                                          </p:stCondLst>
                                        </p:cTn>
                                        <p:tgtEl>
                                          <p:spTgt spid="213"/>
                                        </p:tgtEl>
                                        <p:attrNameLst>
                                          <p:attrName>style.visibility</p:attrName>
                                        </p:attrNameLst>
                                      </p:cBhvr>
                                      <p:to>
                                        <p:strVal val="visible"/>
                                      </p:to>
                                    </p:set>
                                    <p:animEffect transition="in" filter="wipe(up)">
                                      <p:cBhvr>
                                        <p:cTn id="24" dur="500"/>
                                        <p:tgtEl>
                                          <p:spTgt spid="213"/>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212"/>
                                        </p:tgtEl>
                                        <p:attrNameLst>
                                          <p:attrName>style.visibility</p:attrName>
                                        </p:attrNameLst>
                                      </p:cBhvr>
                                      <p:to>
                                        <p:strVal val="visible"/>
                                      </p:to>
                                    </p:set>
                                    <p:animEffect transition="in" filter="wipe(up)">
                                      <p:cBhvr>
                                        <p:cTn id="27" dur="500"/>
                                        <p:tgtEl>
                                          <p:spTgt spid="212"/>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214"/>
                                        </p:tgtEl>
                                        <p:attrNameLst>
                                          <p:attrName>style.visibility</p:attrName>
                                        </p:attrNameLst>
                                      </p:cBhvr>
                                      <p:to>
                                        <p:strVal val="visible"/>
                                      </p:to>
                                    </p:set>
                                    <p:animEffect transition="in" filter="wipe(up)">
                                      <p:cBhvr>
                                        <p:cTn id="30" dur="500"/>
                                        <p:tgtEl>
                                          <p:spTgt spid="214"/>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215"/>
                                        </p:tgtEl>
                                        <p:attrNameLst>
                                          <p:attrName>style.visibility</p:attrName>
                                        </p:attrNameLst>
                                      </p:cBhvr>
                                      <p:to>
                                        <p:strVal val="visible"/>
                                      </p:to>
                                    </p:set>
                                    <p:animEffect transition="in" filter="wipe(up)">
                                      <p:cBhvr>
                                        <p:cTn id="33" dur="500"/>
                                        <p:tgtEl>
                                          <p:spTgt spid="215"/>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17"/>
                                        </p:tgtEl>
                                        <p:attrNameLst>
                                          <p:attrName>style.visibility</p:attrName>
                                        </p:attrNameLst>
                                      </p:cBhvr>
                                      <p:to>
                                        <p:strVal val="visible"/>
                                      </p:to>
                                    </p:set>
                                    <p:animEffect transition="in" filter="fade">
                                      <p:cBhvr>
                                        <p:cTn id="36" dur="500"/>
                                        <p:tgtEl>
                                          <p:spTgt spid="217"/>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2" grpId="0"/>
      <p:bldP spid="213" grpId="0"/>
      <p:bldP spid="214" grpId="0"/>
      <p:bldP spid="215" grpId="0"/>
      <p:bldP spid="217" grpId="0"/>
      <p:bldP spid="222"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3" name="Title 1"/>
          <p:cNvSpPr>
            <a:spLocks noGrp="1"/>
          </p:cNvSpPr>
          <p:nvPr>
            <p:ph type="title"/>
          </p:nvPr>
        </p:nvSpPr>
        <p:spPr/>
        <p:txBody>
          <a:bodyPr/>
          <a:lstStyle/>
          <a:p>
            <a:pPr eaLnBrk="1" hangingPunct="1"/>
            <a:r>
              <a:rPr lang="en-US">
                <a:latin typeface="Calibri" charset="0"/>
              </a:rPr>
              <a:t>Utilizing the Unused ECC Capability</a:t>
            </a:r>
          </a:p>
        </p:txBody>
      </p:sp>
      <p:sp>
        <p:nvSpPr>
          <p:cNvPr id="300034"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A50DC8F-1B58-6B47-8772-C2D1B970FEA7}" type="slidenum">
              <a:rPr lang="en-US" sz="1200">
                <a:solidFill>
                  <a:srgbClr val="898989"/>
                </a:solidFill>
                <a:latin typeface="Calibri" charset="0"/>
              </a:rPr>
              <a:pPr eaLnBrk="1" hangingPunct="1"/>
              <a:t>86</a:t>
            </a:fld>
            <a:endParaRPr lang="en-US" sz="1200">
              <a:solidFill>
                <a:srgbClr val="898989"/>
              </a:solidFill>
              <a:latin typeface="Calibri" charset="0"/>
            </a:endParaRPr>
          </a:p>
        </p:txBody>
      </p:sp>
      <p:grpSp>
        <p:nvGrpSpPr>
          <p:cNvPr id="34" name="Group 33"/>
          <p:cNvGrpSpPr>
            <a:grpSpLocks/>
          </p:cNvGrpSpPr>
          <p:nvPr/>
        </p:nvGrpSpPr>
        <p:grpSpPr bwMode="auto">
          <a:xfrm>
            <a:off x="228600" y="1098550"/>
            <a:ext cx="8610600" cy="3127375"/>
            <a:chOff x="228600" y="1190741"/>
            <a:chExt cx="8610599" cy="3127375"/>
          </a:xfrm>
        </p:grpSpPr>
        <p:pic>
          <p:nvPicPr>
            <p:cNvPr id="300045" name="Picture 2"/>
            <p:cNvPicPr>
              <a:picLocks noChangeAspect="1" noChangeArrowheads="1"/>
            </p:cNvPicPr>
            <p:nvPr/>
          </p:nvPicPr>
          <p:blipFill>
            <a:blip r:embed="rId3">
              <a:extLst>
                <a:ext uri="{28A0092B-C50C-407E-A947-70E740481C1C}">
                  <a14:useLocalDpi xmlns:a14="http://schemas.microsoft.com/office/drawing/2010/main" val="0"/>
                </a:ext>
              </a:extLst>
            </a:blip>
            <a:srcRect l="13441" t="3947" r="3928" b="31085"/>
            <a:stretch>
              <a:fillRect/>
            </a:stretch>
          </p:blipFill>
          <p:spPr bwMode="auto">
            <a:xfrm>
              <a:off x="1020479" y="1359566"/>
              <a:ext cx="7818720" cy="2472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 Box 9"/>
            <p:cNvSpPr txBox="1"/>
            <p:nvPr/>
          </p:nvSpPr>
          <p:spPr>
            <a:xfrm>
              <a:off x="1019175" y="3652954"/>
              <a:ext cx="7720012" cy="382587"/>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a:lstStyle/>
            <a:p>
              <a:pPr algn="just">
                <a:defRPr/>
              </a:pPr>
              <a:r>
                <a:rPr lang="en-US" sz="200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01 02 03 04 05 06 07 08 09 10 11 12 13 14 15 16 17 18 19 20 21</a:t>
              </a:r>
              <a:br>
                <a:rPr lang="en-US" sz="200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br>
              <a:endParaRPr lang="en-US" sz="4800" dirty="0">
                <a:solidFill>
                  <a:prstClr val="black"/>
                </a:solidFill>
                <a:latin typeface="Calibri"/>
                <a:ea typeface="Times New Roman" panose="02020603050405020304" pitchFamily="18" charset="0"/>
                <a:cs typeface="Times New Roman" panose="02020603050405020304" pitchFamily="18" charset="0"/>
              </a:endParaRPr>
            </a:p>
          </p:txBody>
        </p:sp>
        <p:sp>
          <p:nvSpPr>
            <p:cNvPr id="300047" name="Rectangle 6"/>
            <p:cNvSpPr>
              <a:spLocks noChangeArrowheads="1"/>
            </p:cNvSpPr>
            <p:nvPr/>
          </p:nvSpPr>
          <p:spPr bwMode="auto">
            <a:xfrm>
              <a:off x="3775379" y="3918006"/>
              <a:ext cx="191629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just" fontAlgn="base">
                <a:spcBef>
                  <a:spcPct val="0"/>
                </a:spcBef>
                <a:spcAft>
                  <a:spcPct val="0"/>
                </a:spcAft>
              </a:pPr>
              <a:r>
                <a:rPr lang="en-US" sz="2000" b="1" i="1" smtClean="0">
                  <a:solidFill>
                    <a:srgbClr val="000000"/>
                  </a:solidFill>
                  <a:latin typeface="Calibri" charset="0"/>
                  <a:ea typeface="ＭＳ Ｐゴシック" charset="0"/>
                  <a:cs typeface="Times New Roman" charset="0"/>
                </a:rPr>
                <a:t>N</a:t>
              </a:r>
              <a:r>
                <a:rPr lang="en-US" sz="2000" b="1" smtClean="0">
                  <a:solidFill>
                    <a:srgbClr val="000000"/>
                  </a:solidFill>
                  <a:latin typeface="Calibri" charset="0"/>
                  <a:ea typeface="ＭＳ Ｐゴシック" charset="0"/>
                  <a:cs typeface="Times New Roman" charset="0"/>
                </a:rPr>
                <a:t>-day Retention</a:t>
              </a:r>
              <a:endParaRPr lang="en-US" sz="4800" smtClean="0">
                <a:solidFill>
                  <a:srgbClr val="000000"/>
                </a:solidFill>
                <a:latin typeface="Calibri" charset="0"/>
                <a:ea typeface="ＭＳ Ｐゴシック" charset="0"/>
                <a:cs typeface="Times New Roman" charset="0"/>
              </a:endParaRPr>
            </a:p>
          </p:txBody>
        </p:sp>
        <p:sp>
          <p:nvSpPr>
            <p:cNvPr id="8" name="Rectangle 7"/>
            <p:cNvSpPr/>
            <p:nvPr/>
          </p:nvSpPr>
          <p:spPr>
            <a:xfrm>
              <a:off x="354013" y="1412991"/>
              <a:ext cx="638175" cy="23971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r">
                <a:defRPr/>
              </a:pPr>
              <a:r>
                <a:rPr lang="en-US" sz="2000" dirty="0">
                  <a:solidFill>
                    <a:prstClr val="black"/>
                  </a:solidFill>
                  <a:latin typeface="Calibri"/>
                </a:rPr>
                <a:t>1.0</a:t>
              </a:r>
            </a:p>
          </p:txBody>
        </p:sp>
        <p:sp>
          <p:nvSpPr>
            <p:cNvPr id="9" name="Rectangle 8"/>
            <p:cNvSpPr/>
            <p:nvPr/>
          </p:nvSpPr>
          <p:spPr>
            <a:xfrm>
              <a:off x="354013" y="1860666"/>
              <a:ext cx="638175" cy="23971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r">
                <a:defRPr/>
              </a:pPr>
              <a:r>
                <a:rPr lang="en-US" sz="2000" dirty="0">
                  <a:solidFill>
                    <a:prstClr val="black"/>
                  </a:solidFill>
                  <a:latin typeface="Calibri"/>
                </a:rPr>
                <a:t>0.8</a:t>
              </a:r>
            </a:p>
          </p:txBody>
        </p:sp>
        <p:sp>
          <p:nvSpPr>
            <p:cNvPr id="10" name="Rectangle 9"/>
            <p:cNvSpPr/>
            <p:nvPr/>
          </p:nvSpPr>
          <p:spPr>
            <a:xfrm>
              <a:off x="354013" y="2295641"/>
              <a:ext cx="638175" cy="23971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r">
                <a:defRPr/>
              </a:pPr>
              <a:r>
                <a:rPr lang="en-US" sz="2000" dirty="0">
                  <a:solidFill>
                    <a:prstClr val="black"/>
                  </a:solidFill>
                  <a:latin typeface="Calibri"/>
                </a:rPr>
                <a:t>0.6</a:t>
              </a:r>
            </a:p>
          </p:txBody>
        </p:sp>
        <p:sp>
          <p:nvSpPr>
            <p:cNvPr id="11" name="Rectangle 10"/>
            <p:cNvSpPr/>
            <p:nvPr/>
          </p:nvSpPr>
          <p:spPr>
            <a:xfrm>
              <a:off x="354013" y="2730616"/>
              <a:ext cx="638175" cy="23971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r">
                <a:defRPr/>
              </a:pPr>
              <a:r>
                <a:rPr lang="en-US" sz="2000" dirty="0">
                  <a:solidFill>
                    <a:prstClr val="black"/>
                  </a:solidFill>
                  <a:latin typeface="Calibri"/>
                </a:rPr>
                <a:t>0.4</a:t>
              </a:r>
            </a:p>
          </p:txBody>
        </p:sp>
        <p:sp>
          <p:nvSpPr>
            <p:cNvPr id="12" name="Rectangle 11"/>
            <p:cNvSpPr/>
            <p:nvPr/>
          </p:nvSpPr>
          <p:spPr>
            <a:xfrm>
              <a:off x="354013" y="3121141"/>
              <a:ext cx="638175" cy="23971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r">
                <a:defRPr/>
              </a:pPr>
              <a:r>
                <a:rPr lang="en-US" sz="2000" dirty="0">
                  <a:solidFill>
                    <a:prstClr val="black"/>
                  </a:solidFill>
                  <a:latin typeface="Calibri"/>
                </a:rPr>
                <a:t>0.2</a:t>
              </a:r>
            </a:p>
          </p:txBody>
        </p:sp>
        <p:sp>
          <p:nvSpPr>
            <p:cNvPr id="13" name="Rectangle 12"/>
            <p:cNvSpPr/>
            <p:nvPr/>
          </p:nvSpPr>
          <p:spPr>
            <a:xfrm>
              <a:off x="354013" y="3579929"/>
              <a:ext cx="638175" cy="23971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r">
                <a:defRPr/>
              </a:pPr>
              <a:r>
                <a:rPr lang="en-US" sz="2000" dirty="0">
                  <a:solidFill>
                    <a:prstClr val="black"/>
                  </a:solidFill>
                  <a:latin typeface="Calibri"/>
                </a:rPr>
                <a:t>0</a:t>
              </a:r>
            </a:p>
          </p:txBody>
        </p:sp>
        <p:sp>
          <p:nvSpPr>
            <p:cNvPr id="14" name="Rectangle 13"/>
            <p:cNvSpPr/>
            <p:nvPr/>
          </p:nvSpPr>
          <p:spPr>
            <a:xfrm>
              <a:off x="228600" y="1855786"/>
              <a:ext cx="349398" cy="12771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vert270" lIns="0" tIns="0" rIns="0" bIns="0"/>
            <a:lstStyle/>
            <a:p>
              <a:pPr algn="ctr">
                <a:defRPr/>
              </a:pPr>
              <a:r>
                <a:rPr lang="en-US" sz="2000" b="1" dirty="0">
                  <a:solidFill>
                    <a:prstClr val="black"/>
                  </a:solidFill>
                  <a:latin typeface="Calibri"/>
                </a:rPr>
                <a:t>RBER</a:t>
              </a:r>
            </a:p>
          </p:txBody>
        </p:sp>
        <p:sp>
          <p:nvSpPr>
            <p:cNvPr id="15" name="Rectangle 14"/>
            <p:cNvSpPr/>
            <p:nvPr/>
          </p:nvSpPr>
          <p:spPr>
            <a:xfrm>
              <a:off x="1062038" y="1190741"/>
              <a:ext cx="682625" cy="2413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2000" dirty="0">
                  <a:solidFill>
                    <a:prstClr val="black"/>
                  </a:solidFill>
                  <a:latin typeface="Calibri"/>
                </a:rPr>
                <a:t>× 10</a:t>
              </a:r>
              <a:r>
                <a:rPr lang="en-US" sz="2000" baseline="30000" dirty="0">
                  <a:solidFill>
                    <a:prstClr val="black"/>
                  </a:solidFill>
                  <a:latin typeface="Calibri"/>
                </a:rPr>
                <a:t>-3</a:t>
              </a:r>
              <a:endParaRPr lang="en-US" sz="2000" dirty="0">
                <a:solidFill>
                  <a:prstClr val="black"/>
                </a:solidFill>
                <a:latin typeface="Calibri"/>
              </a:endParaRPr>
            </a:p>
          </p:txBody>
        </p:sp>
      </p:grpSp>
      <p:cxnSp>
        <p:nvCxnSpPr>
          <p:cNvPr id="21" name="Straight Connector 20"/>
          <p:cNvCxnSpPr/>
          <p:nvPr/>
        </p:nvCxnSpPr>
        <p:spPr>
          <a:xfrm flipH="1">
            <a:off x="1227138" y="1374775"/>
            <a:ext cx="7529512"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8" name="Rectangle 27"/>
          <p:cNvSpPr/>
          <p:nvPr/>
        </p:nvSpPr>
        <p:spPr>
          <a:xfrm>
            <a:off x="5484813" y="990600"/>
            <a:ext cx="3400425" cy="355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2400" dirty="0">
                <a:solidFill>
                  <a:srgbClr val="FF0000"/>
                </a:solidFill>
                <a:latin typeface="Calibri"/>
              </a:rPr>
              <a:t>ECC Correction Capability</a:t>
            </a:r>
          </a:p>
        </p:txBody>
      </p:sp>
      <p:sp>
        <p:nvSpPr>
          <p:cNvPr id="30" name="Left Brace 29"/>
          <p:cNvSpPr/>
          <p:nvPr/>
        </p:nvSpPr>
        <p:spPr>
          <a:xfrm flipH="1">
            <a:off x="1435100" y="1374775"/>
            <a:ext cx="217488" cy="1276350"/>
          </a:xfrm>
          <a:prstGeom prst="leftBrace">
            <a:avLst>
              <a:gd name="adj1" fmla="val 8333"/>
              <a:gd name="adj2" fmla="val 19666"/>
            </a:avLst>
          </a:prstGeom>
          <a:ln w="38100">
            <a:solidFill>
              <a:schemeClr val="accent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solidFill>
                <a:prstClr val="black"/>
              </a:solidFill>
              <a:latin typeface="Calibri"/>
            </a:endParaRPr>
          </a:p>
        </p:txBody>
      </p:sp>
      <p:sp>
        <p:nvSpPr>
          <p:cNvPr id="31" name="TextBox 30"/>
          <p:cNvSpPr txBox="1"/>
          <p:nvPr/>
        </p:nvSpPr>
        <p:spPr>
          <a:xfrm>
            <a:off x="1771650" y="1409700"/>
            <a:ext cx="2952750" cy="461963"/>
          </a:xfrm>
          <a:prstGeom prst="rect">
            <a:avLst/>
          </a:prstGeom>
          <a:noFill/>
        </p:spPr>
        <p:txBody>
          <a:bodyPr wrap="none">
            <a:spAutoFit/>
          </a:bodyPr>
          <a:lstStyle/>
          <a:p>
            <a:pPr>
              <a:defRPr/>
            </a:pPr>
            <a:r>
              <a:rPr lang="en-US" sz="2400" dirty="0">
                <a:solidFill>
                  <a:srgbClr val="0000FF"/>
                </a:solidFill>
                <a:latin typeface="Calibri"/>
                <a:ea typeface="ＭＳ Ｐゴシック" charset="0"/>
                <a:cs typeface="ＭＳ Ｐゴシック" charset="0"/>
              </a:rPr>
              <a:t>Unused ECC capability</a:t>
            </a:r>
          </a:p>
        </p:txBody>
      </p:sp>
      <p:sp>
        <p:nvSpPr>
          <p:cNvPr id="32" name="Left Brace 31"/>
          <p:cNvSpPr/>
          <p:nvPr/>
        </p:nvSpPr>
        <p:spPr>
          <a:xfrm>
            <a:off x="4759325" y="1374775"/>
            <a:ext cx="219075" cy="742950"/>
          </a:xfrm>
          <a:prstGeom prst="leftBrace">
            <a:avLst>
              <a:gd name="adj1" fmla="val 8333"/>
              <a:gd name="adj2" fmla="val 29216"/>
            </a:avLst>
          </a:prstGeom>
          <a:ln w="38100">
            <a:solidFill>
              <a:schemeClr val="accent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solidFill>
                <a:prstClr val="black"/>
              </a:solidFill>
              <a:latin typeface="Calibri"/>
            </a:endParaRPr>
          </a:p>
        </p:txBody>
      </p:sp>
      <p:sp>
        <p:nvSpPr>
          <p:cNvPr id="4" name="TextBox 3"/>
          <p:cNvSpPr txBox="1"/>
          <p:nvPr/>
        </p:nvSpPr>
        <p:spPr>
          <a:xfrm>
            <a:off x="577850" y="4229100"/>
            <a:ext cx="8161338" cy="523875"/>
          </a:xfrm>
          <a:prstGeom prst="rect">
            <a:avLst/>
          </a:prstGeom>
          <a:noFill/>
        </p:spPr>
        <p:txBody>
          <a:bodyPr>
            <a:spAutoFit/>
          </a:bodyPr>
          <a:lstStyle/>
          <a:p>
            <a:pPr marL="342900" indent="-342900">
              <a:buFontTx/>
              <a:buAutoNum type="arabicPeriod"/>
              <a:defRPr/>
            </a:pPr>
            <a:r>
              <a:rPr lang="en-US" sz="2800" dirty="0">
                <a:solidFill>
                  <a:srgbClr val="0000FF"/>
                </a:solidFill>
                <a:latin typeface="Calibri"/>
                <a:ea typeface="ＭＳ Ｐゴシック" charset="0"/>
                <a:cs typeface="ＭＳ Ｐゴシック" charset="0"/>
              </a:rPr>
              <a:t>ECC provisioned for high retention “age”</a:t>
            </a:r>
          </a:p>
        </p:txBody>
      </p:sp>
      <p:sp>
        <p:nvSpPr>
          <p:cNvPr id="33" name="Rectangle 32"/>
          <p:cNvSpPr/>
          <p:nvPr/>
        </p:nvSpPr>
        <p:spPr>
          <a:xfrm>
            <a:off x="577850" y="5311775"/>
            <a:ext cx="8451850" cy="523875"/>
          </a:xfrm>
          <a:prstGeom prst="rect">
            <a:avLst/>
          </a:prstGeom>
        </p:spPr>
        <p:txBody>
          <a:bodyPr>
            <a:spAutoFit/>
          </a:bodyPr>
          <a:lstStyle/>
          <a:p>
            <a:pPr>
              <a:defRPr/>
            </a:pPr>
            <a:r>
              <a:rPr lang="en-US" sz="2800" dirty="0">
                <a:solidFill>
                  <a:srgbClr val="0000FF"/>
                </a:solidFill>
                <a:latin typeface="Calibri"/>
                <a:ea typeface="ＭＳ Ｐゴシック" charset="0"/>
                <a:cs typeface="ＭＳ Ｐゴシック" charset="0"/>
              </a:rPr>
              <a:t>3. Unused ECC capability decreases over retention age</a:t>
            </a:r>
          </a:p>
        </p:txBody>
      </p:sp>
      <p:sp>
        <p:nvSpPr>
          <p:cNvPr id="38" name="Rectangle 37"/>
          <p:cNvSpPr/>
          <p:nvPr/>
        </p:nvSpPr>
        <p:spPr>
          <a:xfrm>
            <a:off x="577850" y="5707063"/>
            <a:ext cx="8161338" cy="954087"/>
          </a:xfrm>
          <a:prstGeom prst="rect">
            <a:avLst/>
          </a:prstGeom>
        </p:spPr>
        <p:txBody>
          <a:bodyPr>
            <a:spAutoFit/>
          </a:bodyPr>
          <a:lstStyle/>
          <a:p>
            <a:pPr>
              <a:defRPr/>
            </a:pPr>
            <a:r>
              <a:rPr lang="en-US" sz="2800" dirty="0">
                <a:solidFill>
                  <a:srgbClr val="00B050"/>
                </a:solidFill>
                <a:latin typeface="Calibri"/>
                <a:ea typeface="ＭＳ Ｐゴシック" charset="0"/>
                <a:cs typeface="ＭＳ Ｐゴシック" charset="0"/>
              </a:rPr>
              <a:t>Dynamically adjust </a:t>
            </a:r>
            <a:r>
              <a:rPr lang="en-US" sz="2800" dirty="0" err="1">
                <a:solidFill>
                  <a:srgbClr val="00B050"/>
                </a:solidFill>
                <a:latin typeface="Calibri"/>
                <a:ea typeface="ＭＳ Ｐゴシック" charset="0"/>
                <a:cs typeface="ＭＳ Ｐゴシック" charset="0"/>
              </a:rPr>
              <a:t>V</a:t>
            </a:r>
            <a:r>
              <a:rPr lang="en-US" sz="2800" baseline="-25000" dirty="0" err="1">
                <a:solidFill>
                  <a:srgbClr val="00B050"/>
                </a:solidFill>
                <a:latin typeface="Calibri"/>
                <a:ea typeface="ＭＳ Ｐゴシック" charset="0"/>
                <a:cs typeface="ＭＳ Ｐゴシック" charset="0"/>
              </a:rPr>
              <a:t>pass</a:t>
            </a:r>
            <a:r>
              <a:rPr lang="en-US" sz="2800" dirty="0">
                <a:solidFill>
                  <a:srgbClr val="00B050"/>
                </a:solidFill>
                <a:latin typeface="Calibri"/>
                <a:ea typeface="ＭＳ Ｐゴシック" charset="0"/>
                <a:cs typeface="ＭＳ Ｐゴシック" charset="0"/>
              </a:rPr>
              <a:t> so that read errors fully utilize the unused ECC capability</a:t>
            </a:r>
          </a:p>
        </p:txBody>
      </p:sp>
      <p:sp>
        <p:nvSpPr>
          <p:cNvPr id="24" name="TextBox 23"/>
          <p:cNvSpPr txBox="1"/>
          <p:nvPr/>
        </p:nvSpPr>
        <p:spPr>
          <a:xfrm>
            <a:off x="577850" y="4775200"/>
            <a:ext cx="8161338" cy="523875"/>
          </a:xfrm>
          <a:prstGeom prst="rect">
            <a:avLst/>
          </a:prstGeom>
          <a:noFill/>
        </p:spPr>
        <p:txBody>
          <a:bodyPr>
            <a:spAutoFit/>
          </a:bodyPr>
          <a:lstStyle/>
          <a:p>
            <a:pPr>
              <a:defRPr/>
            </a:pPr>
            <a:r>
              <a:rPr lang="en-US" sz="2800" dirty="0">
                <a:solidFill>
                  <a:srgbClr val="0000FF"/>
                </a:solidFill>
                <a:latin typeface="Calibri"/>
                <a:ea typeface="ＭＳ Ｐゴシック" charset="0"/>
                <a:cs typeface="ＭＳ Ｐゴシック" charset="0"/>
              </a:rPr>
              <a:t>2. Unused ECC capability can be used to fix read errors</a:t>
            </a:r>
          </a:p>
        </p:txBody>
      </p:sp>
    </p:spTree>
    <p:extLst>
      <p:ext uri="{BB962C8B-B14F-4D97-AF65-F5344CB8AC3E}">
        <p14:creationId xmlns:p14="http://schemas.microsoft.com/office/powerpoint/2010/main" val="4256845424"/>
      </p:ext>
    </p:extLst>
  </p:cSld>
  <p:clrMapOvr>
    <a:masterClrMapping/>
  </p:clrMapOvr>
  <p:transition xmlns:p14="http://schemas.microsoft.com/office/powerpoint/2010/main" spd="slow"/>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500"/>
                                        <p:tgtEl>
                                          <p:spTgt spid="28"/>
                                        </p:tgtEl>
                                      </p:cBhvr>
                                    </p:animEffect>
                                  </p:childTnLst>
                                </p:cTn>
                              </p:par>
                              <p:par>
                                <p:cTn id="13" presetID="10" presetClass="entr" presetSubtype="0"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500"/>
                                        <p:tgtEl>
                                          <p:spTgt spid="21"/>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fade">
                                      <p:cBhvr>
                                        <p:cTn id="20" dur="500"/>
                                        <p:tgtEl>
                                          <p:spTgt spid="31"/>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500"/>
                                        <p:tgtEl>
                                          <p:spTgt spid="30"/>
                                        </p:tgtEl>
                                      </p:cBhvr>
                                    </p:animEffect>
                                  </p:childTnLst>
                                </p:cTn>
                              </p:par>
                            </p:childTnLst>
                          </p:cTn>
                        </p:par>
                        <p:par>
                          <p:cTn id="24" fill="hold" nodeType="afterGroup">
                            <p:stCondLst>
                              <p:cond delay="500"/>
                            </p:stCondLst>
                            <p:childTnLst>
                              <p:par>
                                <p:cTn id="25" presetID="10" presetClass="entr" presetSubtype="0"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fade">
                                      <p:cBhvr>
                                        <p:cTn id="32" dur="500"/>
                                        <p:tgtEl>
                                          <p:spTgt spid="32"/>
                                        </p:tgtEl>
                                      </p:cBhvr>
                                    </p:animEffect>
                                  </p:childTnLst>
                                </p:cTn>
                              </p:par>
                            </p:childTnLst>
                          </p:cTn>
                        </p:par>
                        <p:par>
                          <p:cTn id="33" fill="hold" nodeType="afterGroup">
                            <p:stCondLst>
                              <p:cond delay="500"/>
                            </p:stCondLst>
                            <p:childTnLst>
                              <p:par>
                                <p:cTn id="34" presetID="10" presetClass="entr" presetSubtype="0" fill="hold" grpId="0" nodeType="after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fade">
                                      <p:cBhvr>
                                        <p:cTn id="36" dur="500"/>
                                        <p:tgtEl>
                                          <p:spTgt spid="24"/>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33"/>
                                        </p:tgtEl>
                                        <p:attrNameLst>
                                          <p:attrName>style.visibility</p:attrName>
                                        </p:attrNameLst>
                                      </p:cBhvr>
                                      <p:to>
                                        <p:strVal val="visible"/>
                                      </p:to>
                                    </p:set>
                                    <p:animEffect transition="in" filter="fade">
                                      <p:cBhvr>
                                        <p:cTn id="41" dur="500"/>
                                        <p:tgtEl>
                                          <p:spTgt spid="33"/>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38"/>
                                        </p:tgtEl>
                                        <p:attrNameLst>
                                          <p:attrName>style.visibility</p:attrName>
                                        </p:attrNameLst>
                                      </p:cBhvr>
                                      <p:to>
                                        <p:strVal val="visible"/>
                                      </p:to>
                                    </p:set>
                                    <p:animEffect transition="in" filter="fade">
                                      <p:cBhvr>
                                        <p:cTn id="46"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0" grpId="0" animBg="1"/>
      <p:bldP spid="31" grpId="0"/>
      <p:bldP spid="32" grpId="0" animBg="1"/>
      <p:bldP spid="4" grpId="0"/>
      <p:bldP spid="33" grpId="0"/>
      <p:bldP spid="38" grpId="0"/>
      <p:bldP spid="24"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1" name="Title 1"/>
          <p:cNvSpPr>
            <a:spLocks noGrp="1"/>
          </p:cNvSpPr>
          <p:nvPr>
            <p:ph type="title"/>
          </p:nvPr>
        </p:nvSpPr>
        <p:spPr/>
        <p:txBody>
          <a:bodyPr/>
          <a:lstStyle/>
          <a:p>
            <a:pPr eaLnBrk="1" hangingPunct="1"/>
            <a:r>
              <a:rPr lang="en-US">
                <a:latin typeface="Calibri" charset="0"/>
              </a:rPr>
              <a:t>V</a:t>
            </a:r>
            <a:r>
              <a:rPr lang="en-US" baseline="-25000">
                <a:latin typeface="Calibri" charset="0"/>
              </a:rPr>
              <a:t>pass</a:t>
            </a:r>
            <a:r>
              <a:rPr lang="en-US">
                <a:latin typeface="Calibri" charset="0"/>
              </a:rPr>
              <a:t> Reduction Trade-Off Summary</a:t>
            </a:r>
          </a:p>
        </p:txBody>
      </p:sp>
      <p:sp>
        <p:nvSpPr>
          <p:cNvPr id="4" name="Content Placeholder 3"/>
          <p:cNvSpPr>
            <a:spLocks noGrp="1"/>
          </p:cNvSpPr>
          <p:nvPr>
            <p:ph idx="1"/>
          </p:nvPr>
        </p:nvSpPr>
        <p:spPr/>
        <p:txBody>
          <a:bodyPr/>
          <a:lstStyle/>
          <a:p>
            <a:pPr eaLnBrk="1" hangingPunct="1"/>
            <a:r>
              <a:rPr lang="en-US">
                <a:latin typeface="Calibri" charset="0"/>
              </a:rPr>
              <a:t> Today: Conservatively set V</a:t>
            </a:r>
            <a:r>
              <a:rPr lang="en-US" baseline="-25000">
                <a:latin typeface="Calibri" charset="0"/>
              </a:rPr>
              <a:t>pass</a:t>
            </a:r>
            <a:r>
              <a:rPr lang="en-US">
                <a:latin typeface="Calibri" charset="0"/>
              </a:rPr>
              <a:t> to a high voltage</a:t>
            </a:r>
          </a:p>
          <a:p>
            <a:pPr lvl="1" eaLnBrk="1" hangingPunct="1"/>
            <a:r>
              <a:rPr lang="en-US">
                <a:solidFill>
                  <a:schemeClr val="accent2"/>
                </a:solidFill>
                <a:latin typeface="Calibri" charset="0"/>
              </a:rPr>
              <a:t>Accumulates more read disturb errors at the end of each refresh interval</a:t>
            </a:r>
          </a:p>
          <a:p>
            <a:pPr lvl="1" eaLnBrk="1" hangingPunct="1">
              <a:buFont typeface="Arial" charset="0"/>
              <a:buChar char="+"/>
            </a:pPr>
            <a:r>
              <a:rPr lang="en-US">
                <a:solidFill>
                  <a:schemeClr val="tx2"/>
                </a:solidFill>
                <a:latin typeface="Calibri" charset="0"/>
              </a:rPr>
              <a:t>No read errors</a:t>
            </a:r>
          </a:p>
          <a:p>
            <a:pPr lvl="1" eaLnBrk="1" hangingPunct="1">
              <a:buFont typeface="Arial" charset="0"/>
              <a:buChar char="+"/>
            </a:pPr>
            <a:endParaRPr lang="en-US">
              <a:solidFill>
                <a:schemeClr val="tx2"/>
              </a:solidFill>
              <a:latin typeface="Calibri" charset="0"/>
            </a:endParaRPr>
          </a:p>
          <a:p>
            <a:pPr eaLnBrk="1" hangingPunct="1"/>
            <a:r>
              <a:rPr lang="en-US">
                <a:latin typeface="Calibri" charset="0"/>
              </a:rPr>
              <a:t> Idea: </a:t>
            </a:r>
            <a:r>
              <a:rPr lang="en-US">
                <a:solidFill>
                  <a:srgbClr val="0000FF"/>
                </a:solidFill>
                <a:latin typeface="Calibri" charset="0"/>
              </a:rPr>
              <a:t>Dynamically adjust V</a:t>
            </a:r>
            <a:r>
              <a:rPr lang="en-US" baseline="-25000">
                <a:solidFill>
                  <a:srgbClr val="0000FF"/>
                </a:solidFill>
                <a:latin typeface="Calibri" charset="0"/>
              </a:rPr>
              <a:t>pass</a:t>
            </a:r>
            <a:r>
              <a:rPr lang="en-US">
                <a:solidFill>
                  <a:srgbClr val="0000FF"/>
                </a:solidFill>
                <a:latin typeface="Calibri" charset="0"/>
              </a:rPr>
              <a:t> to unused ECC capability</a:t>
            </a:r>
          </a:p>
          <a:p>
            <a:pPr lvl="1" eaLnBrk="1" hangingPunct="1">
              <a:buFont typeface="Calibri" charset="0"/>
              <a:buChar char="+"/>
            </a:pPr>
            <a:r>
              <a:rPr lang="en-US">
                <a:solidFill>
                  <a:schemeClr val="tx2"/>
                </a:solidFill>
                <a:latin typeface="Calibri" charset="0"/>
              </a:rPr>
              <a:t>Minimize read disturb errors</a:t>
            </a:r>
            <a:endParaRPr lang="en-US">
              <a:latin typeface="Calibri" charset="0"/>
            </a:endParaRPr>
          </a:p>
          <a:p>
            <a:pPr lvl="1" eaLnBrk="1" hangingPunct="1">
              <a:buFont typeface="Courier New" charset="0"/>
              <a:buChar char="o"/>
            </a:pPr>
            <a:r>
              <a:rPr lang="en-US">
                <a:latin typeface="Calibri" charset="0"/>
              </a:rPr>
              <a:t>Control read errors to be tolerable by ECC</a:t>
            </a:r>
          </a:p>
          <a:p>
            <a:pPr lvl="1" eaLnBrk="1" hangingPunct="1">
              <a:buFont typeface="Courier New" charset="0"/>
              <a:buChar char="o"/>
            </a:pPr>
            <a:r>
              <a:rPr lang="en-US">
                <a:latin typeface="Calibri" charset="0"/>
              </a:rPr>
              <a:t>If read errors exceed ECC capability, read again with a higher V</a:t>
            </a:r>
            <a:r>
              <a:rPr lang="en-US" baseline="-25000">
                <a:latin typeface="Calibri" charset="0"/>
              </a:rPr>
              <a:t>pass</a:t>
            </a:r>
            <a:r>
              <a:rPr lang="en-US">
                <a:latin typeface="Calibri" charset="0"/>
              </a:rPr>
              <a:t> to correct read errors</a:t>
            </a:r>
          </a:p>
        </p:txBody>
      </p:sp>
      <p:sp>
        <p:nvSpPr>
          <p:cNvPr id="302083"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1FBAEEA-DB67-E14F-AB24-129364962B0F}" type="slidenum">
              <a:rPr lang="en-US" sz="1200">
                <a:solidFill>
                  <a:srgbClr val="898989"/>
                </a:solidFill>
                <a:latin typeface="Calibri" charset="0"/>
              </a:rPr>
              <a:pPr eaLnBrk="1" hangingPunct="1"/>
              <a:t>87</a:t>
            </a:fld>
            <a:endParaRPr lang="en-US" sz="1200">
              <a:solidFill>
                <a:srgbClr val="898989"/>
              </a:solidFill>
              <a:latin typeface="Calibri" charset="0"/>
            </a:endParaRPr>
          </a:p>
        </p:txBody>
      </p:sp>
    </p:spTree>
    <p:extLst>
      <p:ext uri="{BB962C8B-B14F-4D97-AF65-F5344CB8AC3E}">
        <p14:creationId xmlns:p14="http://schemas.microsoft.com/office/powerpoint/2010/main" val="4168216314"/>
      </p:ext>
    </p:extLst>
  </p:cSld>
  <p:clrMapOvr>
    <a:masterClrMapping/>
  </p:clrMapOvr>
  <p:transition xmlns:p14="http://schemas.microsoft.com/office/powerpoint/2010/main" spd="slow"/>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animEffect transition="in" filter="fade">
                                      <p:cBhvr>
                                        <p:cTn id="7" dur="500"/>
                                        <p:tgtEl>
                                          <p:spTgt spid="4">
                                            <p:txEl>
                                              <p:pRg st="4" end="4"/>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xEl>
                                              <p:pRg st="5" end="5"/>
                                            </p:txEl>
                                          </p:spTgt>
                                        </p:tgtEl>
                                        <p:attrNameLst>
                                          <p:attrName>style.visibility</p:attrName>
                                        </p:attrNameLst>
                                      </p:cBhvr>
                                      <p:to>
                                        <p:strVal val="visible"/>
                                      </p:to>
                                    </p:set>
                                    <p:animEffect transition="in" filter="fade">
                                      <p:cBhvr>
                                        <p:cTn id="10" dur="500"/>
                                        <p:tgtEl>
                                          <p:spTgt spid="4">
                                            <p:txEl>
                                              <p:pRg st="5" end="5"/>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xEl>
                                              <p:pRg st="6" end="6"/>
                                            </p:txEl>
                                          </p:spTgt>
                                        </p:tgtEl>
                                        <p:attrNameLst>
                                          <p:attrName>style.visibility</p:attrName>
                                        </p:attrNameLst>
                                      </p:cBhvr>
                                      <p:to>
                                        <p:strVal val="visible"/>
                                      </p:to>
                                    </p:set>
                                    <p:animEffect transition="in" filter="fade">
                                      <p:cBhvr>
                                        <p:cTn id="13" dur="500"/>
                                        <p:tgtEl>
                                          <p:spTgt spid="4">
                                            <p:txEl>
                                              <p:pRg st="6" end="6"/>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
                                            <p:txEl>
                                              <p:pRg st="7" end="7"/>
                                            </p:txEl>
                                          </p:spTgt>
                                        </p:tgtEl>
                                        <p:attrNameLst>
                                          <p:attrName>style.visibility</p:attrName>
                                        </p:attrNameLst>
                                      </p:cBhvr>
                                      <p:to>
                                        <p:strVal val="visible"/>
                                      </p:to>
                                    </p:set>
                                    <p:animEffect transition="in" filter="fade">
                                      <p:cBhvr>
                                        <p:cTn id="16"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Title 3"/>
          <p:cNvSpPr>
            <a:spLocks noGrp="1"/>
          </p:cNvSpPr>
          <p:nvPr>
            <p:ph type="title"/>
          </p:nvPr>
        </p:nvSpPr>
        <p:spPr/>
        <p:txBody>
          <a:bodyPr/>
          <a:lstStyle/>
          <a:p>
            <a:pPr eaLnBrk="1" hangingPunct="1"/>
            <a:r>
              <a:rPr lang="en-US">
                <a:latin typeface="Calibri" charset="0"/>
              </a:rPr>
              <a:t>V</a:t>
            </a:r>
            <a:r>
              <a:rPr lang="en-US" baseline="-25000">
                <a:latin typeface="Calibri" charset="0"/>
              </a:rPr>
              <a:t>pass</a:t>
            </a:r>
            <a:r>
              <a:rPr lang="en-US">
                <a:latin typeface="Calibri" charset="0"/>
              </a:rPr>
              <a:t> Tuning Steps</a:t>
            </a:r>
          </a:p>
        </p:txBody>
      </p:sp>
      <p:sp>
        <p:nvSpPr>
          <p:cNvPr id="5" name="Content Placeholder 4"/>
          <p:cNvSpPr>
            <a:spLocks noGrp="1"/>
          </p:cNvSpPr>
          <p:nvPr>
            <p:ph idx="1"/>
          </p:nvPr>
        </p:nvSpPr>
        <p:spPr>
          <a:xfrm>
            <a:off x="228600" y="914400"/>
            <a:ext cx="8915400" cy="5522913"/>
          </a:xfrm>
        </p:spPr>
        <p:txBody>
          <a:bodyPr/>
          <a:lstStyle/>
          <a:p>
            <a:pPr eaLnBrk="1" hangingPunct="1"/>
            <a:r>
              <a:rPr lang="en-US" dirty="0">
                <a:latin typeface="Calibri" charset="0"/>
              </a:rPr>
              <a:t>Perform once for each block every day:</a:t>
            </a:r>
          </a:p>
          <a:p>
            <a:pPr marL="650875" lvl="1" indent="-514350" eaLnBrk="1" hangingPunct="1">
              <a:buFont typeface="Calibri" charset="0"/>
              <a:buAutoNum type="arabicPeriod"/>
            </a:pPr>
            <a:r>
              <a:rPr lang="en-US" dirty="0">
                <a:solidFill>
                  <a:schemeClr val="accent1"/>
                </a:solidFill>
                <a:latin typeface="Calibri" charset="0"/>
              </a:rPr>
              <a:t>Estimate</a:t>
            </a:r>
            <a:r>
              <a:rPr lang="en-US" dirty="0">
                <a:latin typeface="Calibri" charset="0"/>
              </a:rPr>
              <a:t> </a:t>
            </a:r>
            <a:r>
              <a:rPr lang="en-US" i="1" dirty="0">
                <a:latin typeface="Calibri" charset="0"/>
              </a:rPr>
              <a:t>unused ECC capability (using retention age)</a:t>
            </a:r>
          </a:p>
          <a:p>
            <a:pPr marL="650875" lvl="1" indent="-514350" eaLnBrk="1" hangingPunct="1">
              <a:buFont typeface="Calibri" charset="0"/>
              <a:buAutoNum type="arabicPeriod"/>
            </a:pPr>
            <a:r>
              <a:rPr lang="en-US" dirty="0">
                <a:solidFill>
                  <a:schemeClr val="accent1"/>
                </a:solidFill>
                <a:latin typeface="Calibri" charset="0"/>
              </a:rPr>
              <a:t>Aggressively reduce </a:t>
            </a:r>
            <a:r>
              <a:rPr lang="en-US" dirty="0" err="1">
                <a:solidFill>
                  <a:schemeClr val="accent1"/>
                </a:solidFill>
                <a:latin typeface="Calibri" charset="0"/>
              </a:rPr>
              <a:t>V</a:t>
            </a:r>
            <a:r>
              <a:rPr lang="en-US" baseline="-25000" dirty="0" err="1">
                <a:solidFill>
                  <a:schemeClr val="accent1"/>
                </a:solidFill>
                <a:latin typeface="Calibri" charset="0"/>
              </a:rPr>
              <a:t>pass</a:t>
            </a:r>
            <a:r>
              <a:rPr lang="en-US" dirty="0">
                <a:latin typeface="Calibri" charset="0"/>
              </a:rPr>
              <a:t> until </a:t>
            </a:r>
            <a:r>
              <a:rPr lang="en-US" i="1" dirty="0">
                <a:latin typeface="Calibri" charset="0"/>
              </a:rPr>
              <a:t>read errors </a:t>
            </a:r>
            <a:r>
              <a:rPr lang="en-US" i="1" dirty="0" smtClean="0">
                <a:latin typeface="Calibri" charset="0"/>
              </a:rPr>
              <a:t>exceed </a:t>
            </a:r>
            <a:r>
              <a:rPr lang="en-US" i="1" dirty="0">
                <a:latin typeface="Calibri" charset="0"/>
              </a:rPr>
              <a:t>ECC capability</a:t>
            </a:r>
            <a:endParaRPr lang="en-US" dirty="0">
              <a:latin typeface="Calibri" charset="0"/>
            </a:endParaRPr>
          </a:p>
          <a:p>
            <a:pPr marL="650875" lvl="1" indent="-514350" eaLnBrk="1" hangingPunct="1">
              <a:buFont typeface="Calibri" charset="0"/>
              <a:buAutoNum type="arabicPeriod"/>
            </a:pPr>
            <a:r>
              <a:rPr lang="en-US" dirty="0">
                <a:solidFill>
                  <a:schemeClr val="accent1"/>
                </a:solidFill>
                <a:latin typeface="Calibri" charset="0"/>
              </a:rPr>
              <a:t>Gradually increase </a:t>
            </a:r>
            <a:r>
              <a:rPr lang="en-US" dirty="0" err="1">
                <a:solidFill>
                  <a:schemeClr val="accent1"/>
                </a:solidFill>
                <a:latin typeface="Calibri" charset="0"/>
              </a:rPr>
              <a:t>V</a:t>
            </a:r>
            <a:r>
              <a:rPr lang="en-US" baseline="-25000" dirty="0" err="1">
                <a:solidFill>
                  <a:schemeClr val="accent1"/>
                </a:solidFill>
                <a:latin typeface="Calibri" charset="0"/>
              </a:rPr>
              <a:t>pass</a:t>
            </a:r>
            <a:r>
              <a:rPr lang="en-US" dirty="0">
                <a:solidFill>
                  <a:schemeClr val="accent1"/>
                </a:solidFill>
                <a:latin typeface="Calibri" charset="0"/>
              </a:rPr>
              <a:t> </a:t>
            </a:r>
            <a:r>
              <a:rPr lang="en-US" dirty="0">
                <a:latin typeface="Calibri" charset="0"/>
              </a:rPr>
              <a:t>until read </a:t>
            </a:r>
            <a:r>
              <a:rPr lang="en-US" dirty="0" smtClean="0">
                <a:latin typeface="Calibri" charset="0"/>
              </a:rPr>
              <a:t>errors become </a:t>
            </a:r>
            <a:r>
              <a:rPr lang="en-US" dirty="0">
                <a:latin typeface="Calibri" charset="0"/>
              </a:rPr>
              <a:t>just less than ECC capability</a:t>
            </a:r>
          </a:p>
        </p:txBody>
      </p:sp>
      <p:sp>
        <p:nvSpPr>
          <p:cNvPr id="304131"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AD467FC2-9496-EF4B-AE58-0F4B30981C5E}" type="slidenum">
              <a:rPr lang="en-US" sz="1200">
                <a:solidFill>
                  <a:srgbClr val="898989"/>
                </a:solidFill>
                <a:latin typeface="Calibri" charset="0"/>
              </a:rPr>
              <a:pPr eaLnBrk="1" hangingPunct="1"/>
              <a:t>88</a:t>
            </a:fld>
            <a:endParaRPr lang="en-US" sz="1200">
              <a:solidFill>
                <a:srgbClr val="898989"/>
              </a:solidFill>
              <a:latin typeface="Calibri" charset="0"/>
            </a:endParaRPr>
          </a:p>
        </p:txBody>
      </p:sp>
      <p:pic>
        <p:nvPicPr>
          <p:cNvPr id="304132" name="Picture 6" descr="FMS_logo_lightbluematte_3C5CAE.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3324037"/>
      </p:ext>
    </p:extLst>
  </p:cSld>
  <p:clrMapOvr>
    <a:masterClrMapping/>
  </p:clrMapOvr>
  <p:transition xmlns:p14="http://schemas.microsoft.com/office/powerpoint/2010/main" spd="slow"/>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500"/>
                                        <p:tgtEl>
                                          <p:spTgt spid="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fade">
                                      <p:cBhvr>
                                        <p:cTn id="17"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7" name="Title 1"/>
          <p:cNvSpPr>
            <a:spLocks noGrp="1"/>
          </p:cNvSpPr>
          <p:nvPr>
            <p:ph type="title"/>
          </p:nvPr>
        </p:nvSpPr>
        <p:spPr/>
        <p:txBody>
          <a:bodyPr/>
          <a:lstStyle/>
          <a:p>
            <a:pPr eaLnBrk="1" hangingPunct="1"/>
            <a:r>
              <a:rPr lang="en-US">
                <a:latin typeface="Calibri" charset="0"/>
              </a:rPr>
              <a:t>Evaluation of V</a:t>
            </a:r>
            <a:r>
              <a:rPr lang="en-US" baseline="-25000">
                <a:latin typeface="Calibri" charset="0"/>
              </a:rPr>
              <a:t>pass</a:t>
            </a:r>
            <a:r>
              <a:rPr lang="en-US">
                <a:latin typeface="Calibri" charset="0"/>
              </a:rPr>
              <a:t> Tuning</a:t>
            </a:r>
          </a:p>
        </p:txBody>
      </p:sp>
      <p:sp>
        <p:nvSpPr>
          <p:cNvPr id="4" name="Content Placeholder 3"/>
          <p:cNvSpPr>
            <a:spLocks noGrp="1"/>
          </p:cNvSpPr>
          <p:nvPr>
            <p:ph idx="1"/>
          </p:nvPr>
        </p:nvSpPr>
        <p:spPr/>
        <p:txBody>
          <a:bodyPr/>
          <a:lstStyle/>
          <a:p>
            <a:pPr eaLnBrk="1" hangingPunct="1"/>
            <a:r>
              <a:rPr lang="en-US">
                <a:solidFill>
                  <a:srgbClr val="0000FF"/>
                </a:solidFill>
                <a:latin typeface="Calibri" charset="0"/>
              </a:rPr>
              <a:t>19 real workload I/O traces</a:t>
            </a:r>
          </a:p>
          <a:p>
            <a:pPr eaLnBrk="1" hangingPunct="1"/>
            <a:r>
              <a:rPr lang="en-US">
                <a:latin typeface="Calibri" charset="0"/>
              </a:rPr>
              <a:t>Assume 7-day refresh period</a:t>
            </a:r>
          </a:p>
          <a:p>
            <a:pPr eaLnBrk="1" hangingPunct="1"/>
            <a:r>
              <a:rPr lang="en-US">
                <a:latin typeface="Calibri" charset="0"/>
              </a:rPr>
              <a:t>Similar methodology as before to determine acceptable V</a:t>
            </a:r>
            <a:r>
              <a:rPr lang="en-US" baseline="-25000">
                <a:latin typeface="Calibri" charset="0"/>
              </a:rPr>
              <a:t>pass</a:t>
            </a:r>
            <a:r>
              <a:rPr lang="en-US">
                <a:latin typeface="Calibri" charset="0"/>
              </a:rPr>
              <a:t> reduction</a:t>
            </a:r>
          </a:p>
          <a:p>
            <a:pPr eaLnBrk="1" hangingPunct="1"/>
            <a:endParaRPr lang="en-US">
              <a:latin typeface="Calibri" charset="0"/>
            </a:endParaRPr>
          </a:p>
          <a:p>
            <a:pPr eaLnBrk="1" hangingPunct="1"/>
            <a:r>
              <a:rPr lang="en-US">
                <a:solidFill>
                  <a:srgbClr val="0000FF"/>
                </a:solidFill>
                <a:latin typeface="Calibri" charset="0"/>
              </a:rPr>
              <a:t>Overhead</a:t>
            </a:r>
            <a:r>
              <a:rPr lang="en-US">
                <a:latin typeface="Calibri" charset="0"/>
              </a:rPr>
              <a:t> for a 512 GB flash drive:</a:t>
            </a:r>
          </a:p>
          <a:p>
            <a:pPr lvl="1" eaLnBrk="1" hangingPunct="1"/>
            <a:r>
              <a:rPr lang="en-US">
                <a:latin typeface="Calibri" charset="0"/>
              </a:rPr>
              <a:t>128 KB storage overhead for per-block V</a:t>
            </a:r>
            <a:r>
              <a:rPr lang="en-US" baseline="-25000">
                <a:latin typeface="Calibri" charset="0"/>
              </a:rPr>
              <a:t>pass</a:t>
            </a:r>
            <a:r>
              <a:rPr lang="en-US">
                <a:latin typeface="Calibri" charset="0"/>
              </a:rPr>
              <a:t> setting and worst-case page</a:t>
            </a:r>
          </a:p>
          <a:p>
            <a:pPr lvl="1" eaLnBrk="1" hangingPunct="1"/>
            <a:r>
              <a:rPr lang="en-US">
                <a:latin typeface="Calibri" charset="0"/>
              </a:rPr>
              <a:t>24.34 sec/day average V</a:t>
            </a:r>
            <a:r>
              <a:rPr lang="en-US" baseline="-25000">
                <a:latin typeface="Calibri" charset="0"/>
              </a:rPr>
              <a:t>pass</a:t>
            </a:r>
            <a:r>
              <a:rPr lang="en-US">
                <a:latin typeface="Calibri" charset="0"/>
              </a:rPr>
              <a:t> Tuning overhead</a:t>
            </a:r>
          </a:p>
        </p:txBody>
      </p:sp>
      <p:sp>
        <p:nvSpPr>
          <p:cNvPr id="306179"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188925D3-2576-5D41-A220-B6B97BAEFFB9}" type="slidenum">
              <a:rPr lang="en-US" sz="1200">
                <a:solidFill>
                  <a:srgbClr val="898989"/>
                </a:solidFill>
                <a:latin typeface="Calibri" charset="0"/>
              </a:rPr>
              <a:pPr eaLnBrk="1" hangingPunct="1"/>
              <a:t>89</a:t>
            </a:fld>
            <a:endParaRPr lang="en-US" sz="1200">
              <a:solidFill>
                <a:srgbClr val="898989"/>
              </a:solidFill>
              <a:latin typeface="Calibri" charset="0"/>
            </a:endParaRPr>
          </a:p>
        </p:txBody>
      </p:sp>
      <p:pic>
        <p:nvPicPr>
          <p:cNvPr id="306180" name="Picture 6" descr="FMS_logo_lightbluematte_3C5CAE.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8878688"/>
      </p:ext>
    </p:extLst>
  </p:cSld>
  <p:clrMapOvr>
    <a:masterClrMapping/>
  </p:clrMapOvr>
  <p:transition xmlns:p14="http://schemas.microsoft.com/office/powerpoint/2010/main" spd="slow"/>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animEffect transition="in" filter="fade">
                                      <p:cBhvr>
                                        <p:cTn id="7" dur="500"/>
                                        <p:tgtEl>
                                          <p:spTgt spid="4">
                                            <p:txEl>
                                              <p:pRg st="4" end="4"/>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xEl>
                                              <p:pRg st="5" end="5"/>
                                            </p:txEl>
                                          </p:spTgt>
                                        </p:tgtEl>
                                        <p:attrNameLst>
                                          <p:attrName>style.visibility</p:attrName>
                                        </p:attrNameLst>
                                      </p:cBhvr>
                                      <p:to>
                                        <p:strVal val="visible"/>
                                      </p:to>
                                    </p:set>
                                    <p:animEffect transition="in" filter="fade">
                                      <p:cBhvr>
                                        <p:cTn id="10" dur="500"/>
                                        <p:tgtEl>
                                          <p:spTgt spid="4">
                                            <p:txEl>
                                              <p:pRg st="5" end="5"/>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xEl>
                                              <p:pRg st="6" end="6"/>
                                            </p:txEl>
                                          </p:spTgt>
                                        </p:tgtEl>
                                        <p:attrNameLst>
                                          <p:attrName>style.visibility</p:attrName>
                                        </p:attrNameLst>
                                      </p:cBhvr>
                                      <p:to>
                                        <p:strVal val="visible"/>
                                      </p:to>
                                    </p:set>
                                    <p:animEffect transition="in" filter="fade">
                                      <p:cBhvr>
                                        <p:cTn id="13"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5" name="Title 4"/>
          <p:cNvSpPr>
            <a:spLocks noGrp="1"/>
          </p:cNvSpPr>
          <p:nvPr>
            <p:ph type="title"/>
          </p:nvPr>
        </p:nvSpPr>
        <p:spPr/>
        <p:txBody>
          <a:bodyPr/>
          <a:lstStyle/>
          <a:p>
            <a:pPr eaLnBrk="1" hangingPunct="1"/>
            <a:r>
              <a:rPr lang="en-US">
                <a:latin typeface="Calibri" charset="0"/>
              </a:rPr>
              <a:t>V</a:t>
            </a:r>
            <a:r>
              <a:rPr lang="en-US" baseline="-25000">
                <a:latin typeface="Calibri" charset="0"/>
              </a:rPr>
              <a:t>pass</a:t>
            </a:r>
            <a:r>
              <a:rPr lang="en-US">
                <a:latin typeface="Calibri" charset="0"/>
              </a:rPr>
              <a:t> Tuning Lifetime Improvements</a:t>
            </a:r>
          </a:p>
        </p:txBody>
      </p:sp>
      <p:sp>
        <p:nvSpPr>
          <p:cNvPr id="308226"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DFCFBF4-BDD0-7C4E-BD6F-7B58D4465D1B}" type="slidenum">
              <a:rPr lang="en-US" sz="1200">
                <a:solidFill>
                  <a:srgbClr val="898989"/>
                </a:solidFill>
                <a:latin typeface="Calibri" charset="0"/>
              </a:rPr>
              <a:pPr eaLnBrk="1" hangingPunct="1"/>
              <a:t>90</a:t>
            </a:fld>
            <a:endParaRPr lang="en-US" sz="1200">
              <a:solidFill>
                <a:srgbClr val="898989"/>
              </a:solidFill>
              <a:latin typeface="Calibri" charset="0"/>
            </a:endParaRPr>
          </a:p>
        </p:txBody>
      </p:sp>
      <p:grpSp>
        <p:nvGrpSpPr>
          <p:cNvPr id="308227" name="Group 8"/>
          <p:cNvGrpSpPr>
            <a:grpSpLocks/>
          </p:cNvGrpSpPr>
          <p:nvPr/>
        </p:nvGrpSpPr>
        <p:grpSpPr bwMode="auto">
          <a:xfrm>
            <a:off x="152400" y="1730375"/>
            <a:ext cx="8534400" cy="3690938"/>
            <a:chOff x="152400" y="1353275"/>
            <a:chExt cx="8534400" cy="3691358"/>
          </a:xfrm>
        </p:grpSpPr>
        <p:graphicFrame>
          <p:nvGraphicFramePr>
            <p:cNvPr id="308229" name="Chart 5"/>
            <p:cNvGraphicFramePr>
              <a:graphicFrameLocks/>
            </p:cNvGraphicFramePr>
            <p:nvPr/>
          </p:nvGraphicFramePr>
          <p:xfrm>
            <a:off x="101600" y="1320800"/>
            <a:ext cx="8636000" cy="3774633"/>
          </p:xfrm>
          <a:graphic>
            <a:graphicData uri="http://schemas.openxmlformats.org/presentationml/2006/ole">
              <mc:AlternateContent xmlns:mc="http://schemas.openxmlformats.org/markup-compatibility/2006">
                <mc:Choice xmlns:v="urn:schemas-microsoft-com:vml" Requires="v">
                  <p:oleObj spid="_x0000_s22556" name="Worksheet" r:id="rId4" imgW="8631222" imgH="3779208" progId="Excel.Sheet.8">
                    <p:embed/>
                  </p:oleObj>
                </mc:Choice>
                <mc:Fallback>
                  <p:oleObj name="Worksheet" r:id="rId4" imgW="8631222" imgH="3779208" progId="Excel.Sheet.8">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1600" y="1320800"/>
                          <a:ext cx="8636000" cy="3774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 name="Rectangle 6"/>
            <p:cNvSpPr/>
            <p:nvPr/>
          </p:nvSpPr>
          <p:spPr>
            <a:xfrm>
              <a:off x="5573713" y="1353275"/>
              <a:ext cx="1712912" cy="3588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anchor="ctr"/>
            <a:lstStyle/>
            <a:p>
              <a:pPr>
                <a:defRPr/>
              </a:pPr>
              <a:r>
                <a:rPr lang="en-US" sz="2400" dirty="0" err="1">
                  <a:solidFill>
                    <a:prstClr val="black"/>
                  </a:solidFill>
                  <a:latin typeface="Calibri"/>
                </a:rPr>
                <a:t>V</a:t>
              </a:r>
              <a:r>
                <a:rPr lang="en-US" sz="2400" baseline="-25000" dirty="0" err="1">
                  <a:solidFill>
                    <a:prstClr val="black"/>
                  </a:solidFill>
                  <a:latin typeface="Calibri"/>
                </a:rPr>
                <a:t>pass</a:t>
              </a:r>
              <a:r>
                <a:rPr lang="en-US" sz="2400" dirty="0">
                  <a:solidFill>
                    <a:prstClr val="black"/>
                  </a:solidFill>
                  <a:latin typeface="Calibri"/>
                </a:rPr>
                <a:t> Tuning</a:t>
              </a:r>
            </a:p>
          </p:txBody>
        </p:sp>
      </p:grpSp>
      <p:sp>
        <p:nvSpPr>
          <p:cNvPr id="8" name="TextBox 7"/>
          <p:cNvSpPr txBox="1"/>
          <p:nvPr/>
        </p:nvSpPr>
        <p:spPr>
          <a:xfrm>
            <a:off x="304800" y="5176838"/>
            <a:ext cx="5670550" cy="523875"/>
          </a:xfrm>
          <a:prstGeom prst="rect">
            <a:avLst/>
          </a:prstGeom>
          <a:noFill/>
        </p:spPr>
        <p:txBody>
          <a:bodyPr wrap="none">
            <a:spAutoFit/>
          </a:bodyPr>
          <a:lstStyle/>
          <a:p>
            <a:pPr>
              <a:defRPr/>
            </a:pPr>
            <a:r>
              <a:rPr lang="en-US" sz="2800" dirty="0">
                <a:solidFill>
                  <a:srgbClr val="0000FF"/>
                </a:solidFill>
                <a:latin typeface="Calibri"/>
                <a:ea typeface="ＭＳ Ｐゴシック" charset="0"/>
                <a:cs typeface="ＭＳ Ｐゴシック" charset="0"/>
              </a:rPr>
              <a:t>Average lifetime improvement: 21.0%</a:t>
            </a:r>
          </a:p>
        </p:txBody>
      </p:sp>
    </p:spTree>
    <p:extLst>
      <p:ext uri="{BB962C8B-B14F-4D97-AF65-F5344CB8AC3E}">
        <p14:creationId xmlns:p14="http://schemas.microsoft.com/office/powerpoint/2010/main" val="4200039856"/>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Title 1"/>
          <p:cNvSpPr>
            <a:spLocks noGrp="1"/>
          </p:cNvSpPr>
          <p:nvPr>
            <p:ph type="title"/>
          </p:nvPr>
        </p:nvSpPr>
        <p:spPr/>
        <p:txBody>
          <a:bodyPr/>
          <a:lstStyle/>
          <a:p>
            <a:pPr eaLnBrk="1" hangingPunct="1"/>
            <a:r>
              <a:rPr lang="en-US">
                <a:latin typeface="Calibri" charset="0"/>
              </a:rPr>
              <a:t>Outline</a:t>
            </a:r>
          </a:p>
        </p:txBody>
      </p:sp>
      <p:sp>
        <p:nvSpPr>
          <p:cNvPr id="3" name="Content Placeholder 2"/>
          <p:cNvSpPr>
            <a:spLocks noGrp="1"/>
          </p:cNvSpPr>
          <p:nvPr>
            <p:ph idx="1"/>
          </p:nvPr>
        </p:nvSpPr>
        <p:spPr/>
        <p:txBody>
          <a:bodyPr rtlCol="0">
            <a:normAutofit/>
          </a:bodyPr>
          <a:lstStyle/>
          <a:p>
            <a:pPr marL="182880" indent="-182880" eaLnBrk="1" fontAlgn="auto" hangingPunct="1">
              <a:spcAft>
                <a:spcPts val="0"/>
              </a:spcAft>
              <a:buFont typeface="Arial" pitchFamily="34" charset="0"/>
              <a:buChar char="•"/>
              <a:defRPr/>
            </a:pPr>
            <a:r>
              <a:rPr lang="en-US" dirty="0">
                <a:solidFill>
                  <a:schemeClr val="bg1">
                    <a:lumMod val="75000"/>
                  </a:schemeClr>
                </a:solidFill>
                <a:ea typeface="+mn-ea"/>
                <a:cs typeface="+mn-cs"/>
              </a:rPr>
              <a:t>Background (Problem and Goal)</a:t>
            </a:r>
          </a:p>
          <a:p>
            <a:pPr marL="182880" indent="-182880" eaLnBrk="1" fontAlgn="auto" hangingPunct="1">
              <a:spcAft>
                <a:spcPts val="0"/>
              </a:spcAft>
              <a:buFont typeface="Arial" pitchFamily="34" charset="0"/>
              <a:buChar char="•"/>
              <a:defRPr/>
            </a:pPr>
            <a:r>
              <a:rPr lang="en-US" dirty="0">
                <a:solidFill>
                  <a:schemeClr val="bg1">
                    <a:lumMod val="75000"/>
                  </a:schemeClr>
                </a:solidFill>
                <a:ea typeface="+mn-ea"/>
                <a:cs typeface="+mn-cs"/>
              </a:rPr>
              <a:t>Key Experimental Observations</a:t>
            </a:r>
          </a:p>
          <a:p>
            <a:pPr marL="182880" indent="-182880" eaLnBrk="1" fontAlgn="auto" hangingPunct="1">
              <a:spcAft>
                <a:spcPts val="0"/>
              </a:spcAft>
              <a:buFont typeface="Arial" pitchFamily="34" charset="0"/>
              <a:buChar char="•"/>
              <a:defRPr/>
            </a:pPr>
            <a:r>
              <a:rPr lang="en-US" dirty="0">
                <a:solidFill>
                  <a:schemeClr val="bg1">
                    <a:lumMod val="75000"/>
                  </a:schemeClr>
                </a:solidFill>
                <a:ea typeface="+mn-ea"/>
                <a:cs typeface="+mn-cs"/>
              </a:rPr>
              <a:t>Mitigation: </a:t>
            </a:r>
            <a:r>
              <a:rPr lang="en-US" dirty="0" err="1">
                <a:solidFill>
                  <a:schemeClr val="bg1">
                    <a:lumMod val="75000"/>
                  </a:schemeClr>
                </a:solidFill>
                <a:ea typeface="+mn-ea"/>
                <a:cs typeface="+mn-cs"/>
              </a:rPr>
              <a:t>V</a:t>
            </a:r>
            <a:r>
              <a:rPr lang="en-US" baseline="-25000" dirty="0" err="1">
                <a:solidFill>
                  <a:schemeClr val="bg1">
                    <a:lumMod val="75000"/>
                  </a:schemeClr>
                </a:solidFill>
                <a:ea typeface="+mn-ea"/>
                <a:cs typeface="+mn-cs"/>
              </a:rPr>
              <a:t>pass</a:t>
            </a:r>
            <a:r>
              <a:rPr lang="en-US" dirty="0">
                <a:solidFill>
                  <a:schemeClr val="bg1">
                    <a:lumMod val="75000"/>
                  </a:schemeClr>
                </a:solidFill>
                <a:ea typeface="+mn-ea"/>
                <a:cs typeface="+mn-cs"/>
              </a:rPr>
              <a:t> Tuning</a:t>
            </a:r>
          </a:p>
          <a:p>
            <a:pPr marL="182880" indent="-182880" eaLnBrk="1" fontAlgn="auto" hangingPunct="1">
              <a:spcAft>
                <a:spcPts val="0"/>
              </a:spcAft>
              <a:buFont typeface="Arial" pitchFamily="34" charset="0"/>
              <a:buChar char="•"/>
              <a:defRPr/>
            </a:pPr>
            <a:r>
              <a:rPr lang="en-US" dirty="0">
                <a:ea typeface="+mn-ea"/>
                <a:cs typeface="+mn-cs"/>
              </a:rPr>
              <a:t>Recovery: Read Disturb Oriented Error Recovery</a:t>
            </a:r>
          </a:p>
          <a:p>
            <a:pPr marL="182880" indent="-182880" eaLnBrk="1" fontAlgn="auto" hangingPunct="1">
              <a:spcAft>
                <a:spcPts val="0"/>
              </a:spcAft>
              <a:buFont typeface="Arial" pitchFamily="34" charset="0"/>
              <a:buChar char="•"/>
              <a:defRPr/>
            </a:pPr>
            <a:r>
              <a:rPr lang="en-US" dirty="0">
                <a:solidFill>
                  <a:schemeClr val="bg1">
                    <a:lumMod val="75000"/>
                  </a:schemeClr>
                </a:solidFill>
                <a:ea typeface="+mn-ea"/>
                <a:cs typeface="+mn-cs"/>
              </a:rPr>
              <a:t>Conclusion</a:t>
            </a:r>
          </a:p>
        </p:txBody>
      </p:sp>
      <p:sp>
        <p:nvSpPr>
          <p:cNvPr id="310275"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838D9B2-9BBD-AE4B-AF7E-66778026DFFA}" type="slidenum">
              <a:rPr lang="en-US" sz="1200">
                <a:solidFill>
                  <a:srgbClr val="898989"/>
                </a:solidFill>
                <a:latin typeface="Calibri" charset="0"/>
              </a:rPr>
              <a:pPr eaLnBrk="1" hangingPunct="1"/>
              <a:t>91</a:t>
            </a:fld>
            <a:endParaRPr lang="en-US" sz="1200">
              <a:solidFill>
                <a:srgbClr val="898989"/>
              </a:solidFill>
              <a:latin typeface="Calibri" charset="0"/>
            </a:endParaRPr>
          </a:p>
        </p:txBody>
      </p:sp>
      <p:pic>
        <p:nvPicPr>
          <p:cNvPr id="310276" name="Picture 6" descr="FMS_logo_lightbluematte_3C5CAE.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8266958"/>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1" name="Title 4"/>
          <p:cNvSpPr>
            <a:spLocks noGrp="1"/>
          </p:cNvSpPr>
          <p:nvPr>
            <p:ph type="title"/>
          </p:nvPr>
        </p:nvSpPr>
        <p:spPr/>
        <p:txBody>
          <a:bodyPr/>
          <a:lstStyle/>
          <a:p>
            <a:pPr eaLnBrk="1" hangingPunct="1"/>
            <a:r>
              <a:rPr lang="en-US">
                <a:latin typeface="Calibri" charset="0"/>
              </a:rPr>
              <a:t>Read Disturb Resistance</a:t>
            </a:r>
          </a:p>
        </p:txBody>
      </p:sp>
      <p:sp>
        <p:nvSpPr>
          <p:cNvPr id="312322"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5EA7008-0356-904E-A218-C63C9E27ED4B}" type="slidenum">
              <a:rPr lang="en-US" sz="1200">
                <a:solidFill>
                  <a:srgbClr val="898989"/>
                </a:solidFill>
                <a:latin typeface="Calibri" charset="0"/>
              </a:rPr>
              <a:pPr eaLnBrk="1" hangingPunct="1"/>
              <a:t>92</a:t>
            </a:fld>
            <a:endParaRPr lang="en-US" sz="1200">
              <a:solidFill>
                <a:srgbClr val="898989"/>
              </a:solidFill>
              <a:latin typeface="Calibri" charset="0"/>
            </a:endParaRPr>
          </a:p>
        </p:txBody>
      </p:sp>
      <p:sp>
        <p:nvSpPr>
          <p:cNvPr id="10" name="Rounded Rectangle 9"/>
          <p:cNvSpPr/>
          <p:nvPr/>
        </p:nvSpPr>
        <p:spPr>
          <a:xfrm>
            <a:off x="3663950" y="2616200"/>
            <a:ext cx="457200" cy="457200"/>
          </a:xfrm>
          <a:prstGeom prst="roundRect">
            <a:avLst/>
          </a:prstGeom>
          <a:solidFill>
            <a:schemeClr val="bg1"/>
          </a:solidFill>
          <a:ln w="6350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1" dirty="0">
                <a:solidFill>
                  <a:prstClr val="white">
                    <a:lumMod val="75000"/>
                  </a:prstClr>
                </a:solidFill>
                <a:latin typeface="Calibri"/>
              </a:rPr>
              <a:t>R</a:t>
            </a:r>
          </a:p>
        </p:txBody>
      </p:sp>
      <p:sp>
        <p:nvSpPr>
          <p:cNvPr id="11" name="Rounded Rectangle 10"/>
          <p:cNvSpPr/>
          <p:nvPr/>
        </p:nvSpPr>
        <p:spPr>
          <a:xfrm>
            <a:off x="3663950" y="3938588"/>
            <a:ext cx="457200" cy="457200"/>
          </a:xfrm>
          <a:prstGeom prst="roundRect">
            <a:avLst/>
          </a:prstGeom>
          <a:solidFill>
            <a:schemeClr val="bg1"/>
          </a:solidFill>
          <a:ln w="6350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1" dirty="0">
                <a:solidFill>
                  <a:prstClr val="white">
                    <a:lumMod val="75000"/>
                  </a:prstClr>
                </a:solidFill>
                <a:latin typeface="Calibri"/>
              </a:rPr>
              <a:t>P</a:t>
            </a:r>
          </a:p>
        </p:txBody>
      </p:sp>
      <p:sp>
        <p:nvSpPr>
          <p:cNvPr id="12" name="Rectangle 11"/>
          <p:cNvSpPr/>
          <p:nvPr/>
        </p:nvSpPr>
        <p:spPr>
          <a:xfrm>
            <a:off x="468313" y="2513013"/>
            <a:ext cx="3227387" cy="585787"/>
          </a:xfrm>
          <a:prstGeom prst="rect">
            <a:avLst/>
          </a:prstGeom>
        </p:spPr>
        <p:txBody>
          <a:bodyPr>
            <a:spAutoFit/>
          </a:bodyPr>
          <a:lstStyle/>
          <a:p>
            <a:pPr>
              <a:defRPr/>
            </a:pPr>
            <a:r>
              <a:rPr lang="en-US" altLang="ko-KR" sz="3200" dirty="0">
                <a:solidFill>
                  <a:prstClr val="black"/>
                </a:solidFill>
                <a:latin typeface="Calibri"/>
                <a:ea typeface="Dotum" pitchFamily="34" charset="-127"/>
                <a:cs typeface="ＭＳ Ｐゴシック" charset="0"/>
              </a:rPr>
              <a:t>Disturb-</a:t>
            </a:r>
            <a:r>
              <a:rPr lang="en-US" altLang="ko-KR" sz="3200" dirty="0">
                <a:solidFill>
                  <a:srgbClr val="00B050"/>
                </a:solidFill>
                <a:latin typeface="Calibri"/>
                <a:ea typeface="Dotum" pitchFamily="34" charset="-127"/>
                <a:cs typeface="ＭＳ Ｐゴシック" charset="0"/>
              </a:rPr>
              <a:t>R</a:t>
            </a:r>
            <a:r>
              <a:rPr lang="en-US" altLang="ko-KR" sz="3200" dirty="0">
                <a:solidFill>
                  <a:prstClr val="black"/>
                </a:solidFill>
                <a:latin typeface="Calibri"/>
                <a:ea typeface="Dotum" pitchFamily="34" charset="-127"/>
                <a:cs typeface="ＭＳ Ｐゴシック" charset="0"/>
              </a:rPr>
              <a:t>esistant</a:t>
            </a:r>
            <a:endParaRPr lang="ko-KR" altLang="ko-KR" sz="3200" dirty="0">
              <a:solidFill>
                <a:prstClr val="black"/>
              </a:solidFill>
              <a:latin typeface="Calibri"/>
              <a:ea typeface="Dotum" pitchFamily="34" charset="-127"/>
              <a:cs typeface="ＭＳ Ｐゴシック" charset="0"/>
            </a:endParaRPr>
          </a:p>
        </p:txBody>
      </p:sp>
      <p:sp>
        <p:nvSpPr>
          <p:cNvPr id="13" name="Rectangle 12"/>
          <p:cNvSpPr/>
          <p:nvPr/>
        </p:nvSpPr>
        <p:spPr>
          <a:xfrm>
            <a:off x="468313" y="3829050"/>
            <a:ext cx="2751137" cy="584200"/>
          </a:xfrm>
          <a:prstGeom prst="rect">
            <a:avLst/>
          </a:prstGeom>
        </p:spPr>
        <p:txBody>
          <a:bodyPr>
            <a:spAutoFit/>
          </a:bodyPr>
          <a:lstStyle/>
          <a:p>
            <a:pPr>
              <a:defRPr/>
            </a:pPr>
            <a:r>
              <a:rPr lang="en-US" altLang="ko-KR" sz="3200" dirty="0">
                <a:solidFill>
                  <a:prstClr val="black"/>
                </a:solidFill>
                <a:latin typeface="Calibri"/>
                <a:ea typeface="Dotum" pitchFamily="34" charset="-127"/>
                <a:cs typeface="ＭＳ Ｐゴシック" charset="0"/>
              </a:rPr>
              <a:t>Disturb-</a:t>
            </a:r>
            <a:r>
              <a:rPr lang="en-US" altLang="ko-KR" sz="3200" dirty="0">
                <a:solidFill>
                  <a:srgbClr val="FF0000"/>
                </a:solidFill>
                <a:latin typeface="Calibri"/>
                <a:ea typeface="Dotum" pitchFamily="34" charset="-127"/>
                <a:cs typeface="ＭＳ Ｐゴシック" charset="0"/>
              </a:rPr>
              <a:t>P</a:t>
            </a:r>
            <a:r>
              <a:rPr lang="en-US" altLang="ko-KR" sz="3200" dirty="0">
                <a:solidFill>
                  <a:prstClr val="black"/>
                </a:solidFill>
                <a:latin typeface="Calibri"/>
                <a:ea typeface="Dotum" pitchFamily="34" charset="-127"/>
                <a:cs typeface="ＭＳ Ｐゴシック" charset="0"/>
              </a:rPr>
              <a:t>rone</a:t>
            </a:r>
          </a:p>
        </p:txBody>
      </p:sp>
      <p:cxnSp>
        <p:nvCxnSpPr>
          <p:cNvPr id="15" name="Straight Arrow Connector 14"/>
          <p:cNvCxnSpPr/>
          <p:nvPr/>
        </p:nvCxnSpPr>
        <p:spPr>
          <a:xfrm>
            <a:off x="4121150" y="2846388"/>
            <a:ext cx="1284288" cy="0"/>
          </a:xfrm>
          <a:prstGeom prst="straightConnector1">
            <a:avLst/>
          </a:prstGeom>
          <a:ln w="63500">
            <a:solidFill>
              <a:schemeClr val="bg1">
                <a:lumMod val="75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4121150" y="4179888"/>
            <a:ext cx="3556000" cy="3175"/>
          </a:xfrm>
          <a:prstGeom prst="straightConnector1">
            <a:avLst/>
          </a:prstGeom>
          <a:ln w="63500">
            <a:solidFill>
              <a:schemeClr val="bg1">
                <a:lumMod val="75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5967413" y="6269038"/>
            <a:ext cx="3048000" cy="584200"/>
          </a:xfrm>
          <a:prstGeom prst="rect">
            <a:avLst/>
          </a:prstGeom>
        </p:spPr>
        <p:txBody>
          <a:bodyPr>
            <a:spAutoFit/>
          </a:bodyPr>
          <a:lstStyle/>
          <a:p>
            <a:pPr algn="ctr">
              <a:defRPr/>
            </a:pPr>
            <a:r>
              <a:rPr lang="en-US" altLang="ko-KR" sz="3200" dirty="0">
                <a:solidFill>
                  <a:prstClr val="black"/>
                </a:solidFill>
                <a:latin typeface="Calibri"/>
                <a:ea typeface="Dotum" pitchFamily="34" charset="-127"/>
                <a:cs typeface="ＭＳ Ｐゴシック" charset="0"/>
              </a:rPr>
              <a:t>Normalized V</a:t>
            </a:r>
            <a:r>
              <a:rPr lang="en-US" altLang="ko-KR" sz="3200" baseline="-25000" dirty="0">
                <a:solidFill>
                  <a:prstClr val="black"/>
                </a:solidFill>
                <a:latin typeface="Calibri"/>
                <a:ea typeface="Dotum" pitchFamily="34" charset="-127"/>
                <a:cs typeface="ＭＳ Ｐゴシック" charset="0"/>
              </a:rPr>
              <a:t>th</a:t>
            </a:r>
            <a:endParaRPr lang="ko-KR" altLang="ko-KR" sz="3200" dirty="0">
              <a:solidFill>
                <a:prstClr val="black"/>
              </a:solidFill>
              <a:latin typeface="Calibri"/>
              <a:ea typeface="Dotum" pitchFamily="34" charset="-127"/>
              <a:cs typeface="ＭＳ Ｐゴシック" charset="0"/>
            </a:endParaRPr>
          </a:p>
        </p:txBody>
      </p:sp>
      <p:sp>
        <p:nvSpPr>
          <p:cNvPr id="21" name="Rectangle 20"/>
          <p:cNvSpPr/>
          <p:nvPr/>
        </p:nvSpPr>
        <p:spPr>
          <a:xfrm>
            <a:off x="-130175" y="1447800"/>
            <a:ext cx="900113" cy="584200"/>
          </a:xfrm>
          <a:prstGeom prst="rect">
            <a:avLst/>
          </a:prstGeom>
        </p:spPr>
        <p:txBody>
          <a:bodyPr>
            <a:spAutoFit/>
          </a:bodyPr>
          <a:lstStyle/>
          <a:p>
            <a:pPr algn="ctr">
              <a:defRPr/>
            </a:pPr>
            <a:r>
              <a:rPr lang="en-US" altLang="ko-KR" sz="3200" dirty="0">
                <a:solidFill>
                  <a:prstClr val="black"/>
                </a:solidFill>
                <a:latin typeface="Calibri"/>
                <a:ea typeface="Dotum" pitchFamily="34" charset="-127"/>
                <a:cs typeface="ＭＳ Ｐゴシック" charset="0"/>
              </a:rPr>
              <a:t>PDF</a:t>
            </a:r>
            <a:endParaRPr lang="ko-KR" altLang="ko-KR" sz="3200" dirty="0">
              <a:solidFill>
                <a:prstClr val="black"/>
              </a:solidFill>
              <a:latin typeface="Calibri"/>
              <a:ea typeface="Dotum" pitchFamily="34" charset="-127"/>
              <a:cs typeface="ＭＳ Ｐゴシック" charset="0"/>
            </a:endParaRPr>
          </a:p>
        </p:txBody>
      </p:sp>
      <p:cxnSp>
        <p:nvCxnSpPr>
          <p:cNvPr id="22" name="Straight Arrow Connector 21"/>
          <p:cNvCxnSpPr/>
          <p:nvPr/>
        </p:nvCxnSpPr>
        <p:spPr>
          <a:xfrm flipV="1">
            <a:off x="87313" y="1912938"/>
            <a:ext cx="0" cy="4354512"/>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53975" y="6267450"/>
            <a:ext cx="9090025" cy="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3892550" y="1974850"/>
            <a:ext cx="1609725" cy="831850"/>
          </a:xfrm>
          <a:prstGeom prst="rect">
            <a:avLst/>
          </a:prstGeom>
        </p:spPr>
        <p:txBody>
          <a:bodyPr>
            <a:spAutoFit/>
          </a:bodyPr>
          <a:lstStyle/>
          <a:p>
            <a:pPr algn="ctr">
              <a:defRPr/>
            </a:pPr>
            <a:r>
              <a:rPr lang="en-US" altLang="ko-KR" sz="2400" dirty="0">
                <a:solidFill>
                  <a:prstClr val="black"/>
                </a:solidFill>
                <a:latin typeface="Calibri"/>
                <a:ea typeface="Dotum" pitchFamily="34" charset="-127"/>
                <a:cs typeface="ＭＳ Ｐゴシック" charset="0"/>
              </a:rPr>
              <a:t>N read disturbs</a:t>
            </a:r>
            <a:endParaRPr lang="ko-KR" altLang="ko-KR" sz="2400" dirty="0">
              <a:solidFill>
                <a:prstClr val="black"/>
              </a:solidFill>
              <a:latin typeface="Calibri"/>
              <a:ea typeface="Dotum" pitchFamily="34" charset="-127"/>
              <a:cs typeface="ＭＳ Ｐゴシック" charset="0"/>
            </a:endParaRPr>
          </a:p>
        </p:txBody>
      </p:sp>
      <p:sp>
        <p:nvSpPr>
          <p:cNvPr id="27" name="Rectangle 26"/>
          <p:cNvSpPr/>
          <p:nvPr/>
        </p:nvSpPr>
        <p:spPr>
          <a:xfrm>
            <a:off x="4735513" y="3597275"/>
            <a:ext cx="2143125" cy="461963"/>
          </a:xfrm>
          <a:prstGeom prst="rect">
            <a:avLst/>
          </a:prstGeom>
        </p:spPr>
        <p:txBody>
          <a:bodyPr>
            <a:spAutoFit/>
          </a:bodyPr>
          <a:lstStyle/>
          <a:p>
            <a:pPr algn="ctr">
              <a:defRPr/>
            </a:pPr>
            <a:r>
              <a:rPr lang="en-US" altLang="ko-KR" sz="2400" dirty="0">
                <a:solidFill>
                  <a:prstClr val="black"/>
                </a:solidFill>
                <a:latin typeface="Calibri"/>
                <a:ea typeface="Dotum" pitchFamily="34" charset="-127"/>
                <a:cs typeface="ＭＳ Ｐゴシック" charset="0"/>
              </a:rPr>
              <a:t>N read disturbs</a:t>
            </a:r>
            <a:endParaRPr lang="ko-KR" altLang="ko-KR" sz="2400" dirty="0">
              <a:solidFill>
                <a:prstClr val="black"/>
              </a:solidFill>
              <a:latin typeface="Calibri"/>
              <a:ea typeface="Dotum" pitchFamily="34" charset="-127"/>
              <a:cs typeface="ＭＳ Ｐゴシック" charset="0"/>
            </a:endParaRPr>
          </a:p>
        </p:txBody>
      </p:sp>
      <p:sp>
        <p:nvSpPr>
          <p:cNvPr id="25" name="Rounded Rectangle 24"/>
          <p:cNvSpPr/>
          <p:nvPr/>
        </p:nvSpPr>
        <p:spPr>
          <a:xfrm>
            <a:off x="3663950" y="2613025"/>
            <a:ext cx="457200" cy="457200"/>
          </a:xfrm>
          <a:prstGeom prst="roundRect">
            <a:avLst/>
          </a:prstGeom>
          <a:solidFill>
            <a:schemeClr val="bg1"/>
          </a:solidFill>
          <a:ln w="635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1" dirty="0">
                <a:solidFill>
                  <a:srgbClr val="00B050"/>
                </a:solidFill>
                <a:latin typeface="Calibri"/>
              </a:rPr>
              <a:t>R</a:t>
            </a:r>
          </a:p>
        </p:txBody>
      </p:sp>
      <p:sp>
        <p:nvSpPr>
          <p:cNvPr id="31" name="Rounded Rectangle 30"/>
          <p:cNvSpPr/>
          <p:nvPr/>
        </p:nvSpPr>
        <p:spPr>
          <a:xfrm>
            <a:off x="3663950" y="3938588"/>
            <a:ext cx="457200" cy="457200"/>
          </a:xfrm>
          <a:prstGeom prst="roundRect">
            <a:avLst/>
          </a:prstGeom>
          <a:solidFill>
            <a:schemeClr val="bg1"/>
          </a:solidFill>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1" dirty="0">
                <a:solidFill>
                  <a:srgbClr val="FF0000"/>
                </a:solidFill>
                <a:latin typeface="Calibri"/>
              </a:rPr>
              <a:t>P</a:t>
            </a:r>
          </a:p>
        </p:txBody>
      </p:sp>
      <p:pic>
        <p:nvPicPr>
          <p:cNvPr id="312337" name="Picture 6" descr="FMS_logo_lightbluematte_3C5CAE.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400896"/>
      </p:ext>
    </p:extLst>
  </p:cSld>
  <p:clrMapOvr>
    <a:masterClrMapping/>
  </p:clrMapOvr>
  <p:transition xmlns:p14="http://schemas.microsoft.com/office/powerpoint/2010/main" spd="slow"/>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path" presetSubtype="0" accel="50000" decel="50000" fill="hold" grpId="0" nodeType="withEffect">
                                  <p:stCondLst>
                                    <p:cond delay="0"/>
                                  </p:stCondLst>
                                  <p:childTnLst>
                                    <p:animMotion origin="layout" path="M -4.44444E-6 -1.85185E-6 L 0.19098 0.00162 " pathEditMode="relative" rAng="0" ptsTypes="AA">
                                      <p:cBhvr>
                                        <p:cTn id="6" dur="2000" fill="hold"/>
                                        <p:tgtEl>
                                          <p:spTgt spid="25"/>
                                        </p:tgtEl>
                                        <p:attrNameLst>
                                          <p:attrName>ppt_x</p:attrName>
                                          <p:attrName>ppt_y</p:attrName>
                                        </p:attrNameLst>
                                      </p:cBhvr>
                                      <p:rCtr x="9549" y="69"/>
                                    </p:animMotion>
                                  </p:childTnLst>
                                </p:cTn>
                              </p:par>
                              <p:par>
                                <p:cTn id="7" presetID="42" presetClass="path" presetSubtype="0" accel="50000" decel="50000" fill="hold" grpId="0" nodeType="withEffect">
                                  <p:stCondLst>
                                    <p:cond delay="0"/>
                                  </p:stCondLst>
                                  <p:childTnLst>
                                    <p:animMotion origin="layout" path="M -4.44444E-6 1.11111E-6 L 0.44098 1.11111E-6 " pathEditMode="relative" rAng="0" ptsTypes="AA">
                                      <p:cBhvr>
                                        <p:cTn id="8" dur="2000" fill="hold"/>
                                        <p:tgtEl>
                                          <p:spTgt spid="31"/>
                                        </p:tgtEl>
                                        <p:attrNameLst>
                                          <p:attrName>ppt_x</p:attrName>
                                          <p:attrName>ppt_y</p:attrName>
                                        </p:attrNameLst>
                                      </p:cBhvr>
                                      <p:rCtr x="22049" y="0"/>
                                    </p:animMotion>
                                  </p:childTnLst>
                                </p:cTn>
                              </p:par>
                            </p:childTnLst>
                          </p:cTn>
                        </p:par>
                        <p:par>
                          <p:cTn id="9" fill="hold" nodeType="afterGroup">
                            <p:stCondLst>
                              <p:cond delay="2000"/>
                            </p:stCondLst>
                            <p:childTnLst>
                              <p:par>
                                <p:cTn id="10" presetID="10" presetClass="entr" presetSubtype="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par>
                                <p:cTn id="19" presetID="10"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500"/>
                                        <p:tgtEl>
                                          <p:spTgt spid="26"/>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26" grpId="0"/>
      <p:bldP spid="27" grpId="0"/>
      <p:bldP spid="25" grpId="0" animBg="1"/>
      <p:bldP spid="31"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79525"/>
          </a:xfrm>
        </p:spPr>
        <p:txBody>
          <a:bodyPr rtlCol="0">
            <a:normAutofit fontScale="90000"/>
          </a:bodyPr>
          <a:lstStyle/>
          <a:p>
            <a:pPr eaLnBrk="1" fontAlgn="auto" hangingPunct="1">
              <a:spcAft>
                <a:spcPts val="0"/>
              </a:spcAft>
              <a:defRPr/>
            </a:pPr>
            <a:r>
              <a:rPr lang="en-US" dirty="0">
                <a:ea typeface="+mj-ea"/>
                <a:cs typeface="+mj-cs"/>
              </a:rPr>
              <a:t>Observation 2</a:t>
            </a:r>
            <a:r>
              <a:rPr lang="en-US" dirty="0" smtClean="0">
                <a:ea typeface="+mj-ea"/>
                <a:cs typeface="+mj-cs"/>
              </a:rPr>
              <a:t>: Some Flash Cells Are</a:t>
            </a:r>
            <a:r>
              <a:rPr lang="en-US" dirty="0">
                <a:ea typeface="+mj-ea"/>
                <a:cs typeface="+mj-cs"/>
              </a:rPr>
              <a:t/>
            </a:r>
            <a:br>
              <a:rPr lang="en-US" dirty="0">
                <a:ea typeface="+mj-ea"/>
                <a:cs typeface="+mj-cs"/>
              </a:rPr>
            </a:br>
            <a:r>
              <a:rPr lang="en-US" dirty="0">
                <a:ea typeface="+mj-ea"/>
                <a:cs typeface="+mj-cs"/>
              </a:rPr>
              <a:t>More Prone to Read Disturb</a:t>
            </a:r>
          </a:p>
        </p:txBody>
      </p:sp>
      <p:sp>
        <p:nvSpPr>
          <p:cNvPr id="314370"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1BCB14D9-A30B-AA42-9E07-C0AEBB168858}" type="slidenum">
              <a:rPr lang="en-US" sz="1200">
                <a:solidFill>
                  <a:srgbClr val="898989"/>
                </a:solidFill>
                <a:latin typeface="Calibri" charset="0"/>
              </a:rPr>
              <a:pPr eaLnBrk="1" hangingPunct="1"/>
              <a:t>93</a:t>
            </a:fld>
            <a:endParaRPr lang="en-US" sz="1200">
              <a:solidFill>
                <a:srgbClr val="898989"/>
              </a:solidFill>
              <a:latin typeface="Calibri" charset="0"/>
            </a:endParaRPr>
          </a:p>
        </p:txBody>
      </p:sp>
      <p:grpSp>
        <p:nvGrpSpPr>
          <p:cNvPr id="314371" name="Group 10"/>
          <p:cNvGrpSpPr>
            <a:grpSpLocks/>
          </p:cNvGrpSpPr>
          <p:nvPr/>
        </p:nvGrpSpPr>
        <p:grpSpPr bwMode="auto">
          <a:xfrm>
            <a:off x="6923088" y="2579688"/>
            <a:ext cx="1366837" cy="584200"/>
            <a:chOff x="1959274" y="1776987"/>
            <a:chExt cx="1366754" cy="584775"/>
          </a:xfrm>
        </p:grpSpPr>
        <p:sp>
          <p:nvSpPr>
            <p:cNvPr id="13" name="Rectangle 12"/>
            <p:cNvSpPr/>
            <p:nvPr/>
          </p:nvSpPr>
          <p:spPr>
            <a:xfrm>
              <a:off x="1959274" y="1840550"/>
              <a:ext cx="457172" cy="457650"/>
            </a:xfrm>
            <a:prstGeom prst="rect">
              <a:avLst/>
            </a:prstGeom>
            <a:solidFill>
              <a:schemeClr val="tx1"/>
            </a:solid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3200" b="1" dirty="0">
                <a:solidFill>
                  <a:prstClr val="black"/>
                </a:solidFill>
                <a:latin typeface="Calibri"/>
              </a:endParaRPr>
            </a:p>
          </p:txBody>
        </p:sp>
        <p:sp>
          <p:nvSpPr>
            <p:cNvPr id="14" name="Rectangle 13"/>
            <p:cNvSpPr/>
            <p:nvPr/>
          </p:nvSpPr>
          <p:spPr>
            <a:xfrm>
              <a:off x="2368824" y="1776987"/>
              <a:ext cx="957204" cy="584775"/>
            </a:xfrm>
            <a:prstGeom prst="rect">
              <a:avLst/>
            </a:prstGeom>
          </p:spPr>
          <p:txBody>
            <a:bodyPr>
              <a:spAutoFit/>
            </a:bodyPr>
            <a:lstStyle/>
            <a:p>
              <a:pPr algn="ctr">
                <a:defRPr/>
              </a:pPr>
              <a:r>
                <a:rPr lang="en-US" altLang="ko-KR" sz="3200" dirty="0">
                  <a:solidFill>
                    <a:prstClr val="black"/>
                  </a:solidFill>
                  <a:latin typeface="Calibri"/>
                  <a:ea typeface="Dotum" pitchFamily="34" charset="-127"/>
                  <a:cs typeface="ＭＳ Ｐゴシック" charset="0"/>
                </a:rPr>
                <a:t>P1</a:t>
              </a:r>
              <a:endParaRPr lang="ko-KR" altLang="ko-KR" sz="3200" dirty="0">
                <a:solidFill>
                  <a:prstClr val="black"/>
                </a:solidFill>
                <a:latin typeface="Calibri"/>
                <a:ea typeface="Dotum" pitchFamily="34" charset="-127"/>
                <a:cs typeface="ＭＳ Ｐゴシック" charset="0"/>
              </a:endParaRPr>
            </a:p>
          </p:txBody>
        </p:sp>
      </p:grpSp>
      <p:grpSp>
        <p:nvGrpSpPr>
          <p:cNvPr id="314372" name="Group 14"/>
          <p:cNvGrpSpPr>
            <a:grpSpLocks/>
          </p:cNvGrpSpPr>
          <p:nvPr/>
        </p:nvGrpSpPr>
        <p:grpSpPr bwMode="auto">
          <a:xfrm>
            <a:off x="2763838" y="2579688"/>
            <a:ext cx="1365250" cy="584200"/>
            <a:chOff x="1959274" y="1776987"/>
            <a:chExt cx="1366754" cy="584775"/>
          </a:xfrm>
        </p:grpSpPr>
        <p:sp>
          <p:nvSpPr>
            <p:cNvPr id="16" name="Oval 15"/>
            <p:cNvSpPr/>
            <p:nvPr/>
          </p:nvSpPr>
          <p:spPr>
            <a:xfrm>
              <a:off x="1959274" y="1840550"/>
              <a:ext cx="457704" cy="457650"/>
            </a:xfrm>
            <a:prstGeom prst="ellipse">
              <a:avLst/>
            </a:prstGeom>
            <a:solidFill>
              <a:schemeClr val="bg1"/>
            </a:solid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3200" b="1" dirty="0">
                <a:solidFill>
                  <a:prstClr val="black"/>
                </a:solidFill>
                <a:latin typeface="Calibri"/>
              </a:endParaRPr>
            </a:p>
          </p:txBody>
        </p:sp>
        <p:sp>
          <p:nvSpPr>
            <p:cNvPr id="17" name="Rectangle 16"/>
            <p:cNvSpPr/>
            <p:nvPr/>
          </p:nvSpPr>
          <p:spPr>
            <a:xfrm>
              <a:off x="2367710" y="1776987"/>
              <a:ext cx="958318" cy="584775"/>
            </a:xfrm>
            <a:prstGeom prst="rect">
              <a:avLst/>
            </a:prstGeom>
          </p:spPr>
          <p:txBody>
            <a:bodyPr>
              <a:spAutoFit/>
            </a:bodyPr>
            <a:lstStyle/>
            <a:p>
              <a:pPr algn="ctr">
                <a:defRPr/>
              </a:pPr>
              <a:r>
                <a:rPr lang="en-US" altLang="ko-KR" sz="3200" dirty="0">
                  <a:solidFill>
                    <a:prstClr val="black"/>
                  </a:solidFill>
                  <a:latin typeface="Calibri"/>
                  <a:ea typeface="Dotum" pitchFamily="34" charset="-127"/>
                  <a:cs typeface="ＭＳ Ｐゴシック" charset="0"/>
                </a:rPr>
                <a:t>ER</a:t>
              </a:r>
              <a:endParaRPr lang="ko-KR" altLang="ko-KR" sz="3200" dirty="0">
                <a:solidFill>
                  <a:prstClr val="black"/>
                </a:solidFill>
                <a:latin typeface="Calibri"/>
                <a:ea typeface="Dotum" pitchFamily="34" charset="-127"/>
                <a:cs typeface="ＭＳ Ｐゴシック" charset="0"/>
              </a:endParaRPr>
            </a:p>
          </p:txBody>
        </p:sp>
      </p:grpSp>
      <p:sp>
        <p:nvSpPr>
          <p:cNvPr id="26" name="Rectangle 25"/>
          <p:cNvSpPr/>
          <p:nvPr/>
        </p:nvSpPr>
        <p:spPr>
          <a:xfrm>
            <a:off x="5967413" y="6269038"/>
            <a:ext cx="3048000" cy="584200"/>
          </a:xfrm>
          <a:prstGeom prst="rect">
            <a:avLst/>
          </a:prstGeom>
        </p:spPr>
        <p:txBody>
          <a:bodyPr>
            <a:spAutoFit/>
          </a:bodyPr>
          <a:lstStyle/>
          <a:p>
            <a:pPr algn="ctr">
              <a:defRPr/>
            </a:pPr>
            <a:r>
              <a:rPr lang="en-US" altLang="ko-KR" sz="3200" dirty="0">
                <a:solidFill>
                  <a:prstClr val="black"/>
                </a:solidFill>
                <a:latin typeface="Calibri"/>
                <a:ea typeface="Dotum" pitchFamily="34" charset="-127"/>
                <a:cs typeface="ＭＳ Ｐゴシック" charset="0"/>
              </a:rPr>
              <a:t>Normalized V</a:t>
            </a:r>
            <a:r>
              <a:rPr lang="en-US" altLang="ko-KR" sz="3200" baseline="-25000" dirty="0">
                <a:solidFill>
                  <a:prstClr val="black"/>
                </a:solidFill>
                <a:latin typeface="Calibri"/>
                <a:ea typeface="Dotum" pitchFamily="34" charset="-127"/>
                <a:cs typeface="ＭＳ Ｐゴシック" charset="0"/>
              </a:rPr>
              <a:t>th</a:t>
            </a:r>
            <a:endParaRPr lang="ko-KR" altLang="ko-KR" sz="3200" dirty="0">
              <a:solidFill>
                <a:prstClr val="black"/>
              </a:solidFill>
              <a:latin typeface="Calibri"/>
              <a:ea typeface="Dotum" pitchFamily="34" charset="-127"/>
              <a:cs typeface="ＭＳ Ｐゴシック" charset="0"/>
            </a:endParaRPr>
          </a:p>
        </p:txBody>
      </p:sp>
      <p:sp>
        <p:nvSpPr>
          <p:cNvPr id="27" name="Rectangle 26"/>
          <p:cNvSpPr/>
          <p:nvPr/>
        </p:nvSpPr>
        <p:spPr>
          <a:xfrm>
            <a:off x="-130175" y="1447800"/>
            <a:ext cx="900113" cy="584200"/>
          </a:xfrm>
          <a:prstGeom prst="rect">
            <a:avLst/>
          </a:prstGeom>
        </p:spPr>
        <p:txBody>
          <a:bodyPr>
            <a:spAutoFit/>
          </a:bodyPr>
          <a:lstStyle/>
          <a:p>
            <a:pPr algn="ctr">
              <a:defRPr/>
            </a:pPr>
            <a:r>
              <a:rPr lang="en-US" altLang="ko-KR" sz="3200" dirty="0">
                <a:solidFill>
                  <a:prstClr val="black"/>
                </a:solidFill>
                <a:latin typeface="Calibri"/>
                <a:ea typeface="Dotum" pitchFamily="34" charset="-127"/>
                <a:cs typeface="ＭＳ Ｐゴシック" charset="0"/>
              </a:rPr>
              <a:t>PDF</a:t>
            </a:r>
            <a:endParaRPr lang="ko-KR" altLang="ko-KR" sz="3200" dirty="0">
              <a:solidFill>
                <a:prstClr val="black"/>
              </a:solidFill>
              <a:latin typeface="Calibri"/>
              <a:ea typeface="Dotum" pitchFamily="34" charset="-127"/>
              <a:cs typeface="ＭＳ Ｐゴシック" charset="0"/>
            </a:endParaRPr>
          </a:p>
        </p:txBody>
      </p:sp>
      <p:cxnSp>
        <p:nvCxnSpPr>
          <p:cNvPr id="18" name="Straight Arrow Connector 17"/>
          <p:cNvCxnSpPr/>
          <p:nvPr/>
        </p:nvCxnSpPr>
        <p:spPr>
          <a:xfrm>
            <a:off x="1663700" y="4854575"/>
            <a:ext cx="2284413" cy="0"/>
          </a:xfrm>
          <a:prstGeom prst="straightConnector1">
            <a:avLst/>
          </a:prstGeom>
          <a:ln w="63500">
            <a:solidFill>
              <a:schemeClr val="bg1">
                <a:lumMod val="75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2714625" y="5702300"/>
            <a:ext cx="2924175" cy="0"/>
          </a:xfrm>
          <a:prstGeom prst="straightConnector1">
            <a:avLst/>
          </a:prstGeom>
          <a:ln w="63500">
            <a:solidFill>
              <a:schemeClr val="bg1">
                <a:lumMod val="75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5854700" y="4851400"/>
            <a:ext cx="1744663" cy="0"/>
          </a:xfrm>
          <a:prstGeom prst="straightConnector1">
            <a:avLst/>
          </a:prstGeom>
          <a:ln w="63500">
            <a:solidFill>
              <a:schemeClr val="bg1">
                <a:lumMod val="75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6923088" y="5688013"/>
            <a:ext cx="1135062" cy="0"/>
          </a:xfrm>
          <a:prstGeom prst="straightConnector1">
            <a:avLst/>
          </a:prstGeom>
          <a:ln w="63500">
            <a:solidFill>
              <a:schemeClr val="bg1">
                <a:lumMod val="75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flipH="1">
            <a:off x="5367338" y="4622800"/>
            <a:ext cx="457200" cy="457200"/>
          </a:xfrm>
          <a:prstGeom prst="rect">
            <a:avLst/>
          </a:prstGeom>
          <a:solidFill>
            <a:schemeClr val="bg1">
              <a:lumMod val="75000"/>
            </a:schemeClr>
          </a:solidFill>
          <a:ln w="635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1" dirty="0">
                <a:solidFill>
                  <a:prstClr val="white"/>
                </a:solidFill>
                <a:latin typeface="Calibri"/>
              </a:rPr>
              <a:t>P</a:t>
            </a:r>
          </a:p>
        </p:txBody>
      </p:sp>
      <p:sp>
        <p:nvSpPr>
          <p:cNvPr id="23" name="Rectangle 22"/>
          <p:cNvSpPr/>
          <p:nvPr/>
        </p:nvSpPr>
        <p:spPr>
          <a:xfrm flipH="1">
            <a:off x="6443663" y="5451475"/>
            <a:ext cx="457200" cy="457200"/>
          </a:xfrm>
          <a:prstGeom prst="rect">
            <a:avLst/>
          </a:prstGeom>
          <a:solidFill>
            <a:schemeClr val="bg1">
              <a:lumMod val="75000"/>
            </a:schemeClr>
          </a:solidFill>
          <a:ln w="635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1" dirty="0">
                <a:solidFill>
                  <a:prstClr val="white"/>
                </a:solidFill>
                <a:latin typeface="Calibri"/>
              </a:rPr>
              <a:t>P</a:t>
            </a:r>
          </a:p>
        </p:txBody>
      </p:sp>
      <p:sp>
        <p:nvSpPr>
          <p:cNvPr id="24" name="Oval 23"/>
          <p:cNvSpPr/>
          <p:nvPr/>
        </p:nvSpPr>
        <p:spPr>
          <a:xfrm flipH="1">
            <a:off x="1173163" y="4622800"/>
            <a:ext cx="457200" cy="457200"/>
          </a:xfrm>
          <a:prstGeom prst="ellipse">
            <a:avLst/>
          </a:prstGeom>
          <a:solidFill>
            <a:schemeClr val="bg1"/>
          </a:solidFill>
          <a:ln w="6350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1" dirty="0">
                <a:solidFill>
                  <a:prstClr val="white">
                    <a:lumMod val="75000"/>
                  </a:prstClr>
                </a:solidFill>
                <a:latin typeface="Calibri"/>
              </a:rPr>
              <a:t>P</a:t>
            </a:r>
          </a:p>
        </p:txBody>
      </p:sp>
      <p:sp>
        <p:nvSpPr>
          <p:cNvPr id="25" name="Oval 24"/>
          <p:cNvSpPr/>
          <p:nvPr/>
        </p:nvSpPr>
        <p:spPr>
          <a:xfrm flipH="1">
            <a:off x="2249488" y="5451475"/>
            <a:ext cx="457200" cy="457200"/>
          </a:xfrm>
          <a:prstGeom prst="ellipse">
            <a:avLst/>
          </a:prstGeom>
          <a:solidFill>
            <a:schemeClr val="bg1"/>
          </a:solidFill>
          <a:ln w="6350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1" dirty="0">
                <a:solidFill>
                  <a:prstClr val="white">
                    <a:lumMod val="75000"/>
                  </a:prstClr>
                </a:solidFill>
                <a:latin typeface="Calibri"/>
              </a:rPr>
              <a:t>P</a:t>
            </a:r>
          </a:p>
        </p:txBody>
      </p:sp>
      <p:sp>
        <p:nvSpPr>
          <p:cNvPr id="29" name="Freeform 28"/>
          <p:cNvSpPr/>
          <p:nvPr/>
        </p:nvSpPr>
        <p:spPr>
          <a:xfrm flipH="1">
            <a:off x="119063" y="2867025"/>
            <a:ext cx="3748087" cy="3400425"/>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a:solidFill>
                <a:prstClr val="white"/>
              </a:solidFill>
              <a:latin typeface="Calibri"/>
            </a:endParaRPr>
          </a:p>
        </p:txBody>
      </p:sp>
      <p:sp>
        <p:nvSpPr>
          <p:cNvPr id="30" name="Freeform 29"/>
          <p:cNvSpPr/>
          <p:nvPr/>
        </p:nvSpPr>
        <p:spPr>
          <a:xfrm flipH="1">
            <a:off x="4310063" y="2867025"/>
            <a:ext cx="3748087" cy="3400425"/>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bg1">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a:solidFill>
                <a:prstClr val="white"/>
              </a:solidFill>
              <a:latin typeface="Calibri"/>
            </a:endParaRPr>
          </a:p>
        </p:txBody>
      </p:sp>
      <p:sp>
        <p:nvSpPr>
          <p:cNvPr id="32" name="Freeform 31"/>
          <p:cNvSpPr/>
          <p:nvPr/>
        </p:nvSpPr>
        <p:spPr>
          <a:xfrm flipH="1">
            <a:off x="373063" y="3441700"/>
            <a:ext cx="6223000" cy="2825750"/>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a:solidFill>
                <a:prstClr val="white"/>
              </a:solidFill>
              <a:latin typeface="Calibri"/>
            </a:endParaRPr>
          </a:p>
        </p:txBody>
      </p:sp>
      <p:sp>
        <p:nvSpPr>
          <p:cNvPr id="33" name="Freeform 32"/>
          <p:cNvSpPr/>
          <p:nvPr/>
        </p:nvSpPr>
        <p:spPr>
          <a:xfrm flipH="1">
            <a:off x="4654550" y="3284538"/>
            <a:ext cx="4822825" cy="2982912"/>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a:solidFill>
                <a:prstClr val="white"/>
              </a:solidFill>
              <a:latin typeface="Calibri"/>
            </a:endParaRPr>
          </a:p>
        </p:txBody>
      </p:sp>
      <p:sp>
        <p:nvSpPr>
          <p:cNvPr id="34" name="Rectangle 33"/>
          <p:cNvSpPr/>
          <p:nvPr/>
        </p:nvSpPr>
        <p:spPr>
          <a:xfrm flipH="1">
            <a:off x="6215063" y="4081463"/>
            <a:ext cx="457200" cy="457200"/>
          </a:xfrm>
          <a:prstGeom prst="rect">
            <a:avLst/>
          </a:prstGeom>
          <a:solidFill>
            <a:schemeClr val="tx2"/>
          </a:solidFill>
          <a:ln w="635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1" dirty="0">
                <a:solidFill>
                  <a:prstClr val="white"/>
                </a:solidFill>
                <a:latin typeface="Calibri"/>
              </a:rPr>
              <a:t>R</a:t>
            </a:r>
          </a:p>
        </p:txBody>
      </p:sp>
      <p:sp>
        <p:nvSpPr>
          <p:cNvPr id="35" name="Rectangle 34"/>
          <p:cNvSpPr/>
          <p:nvPr/>
        </p:nvSpPr>
        <p:spPr>
          <a:xfrm flipH="1">
            <a:off x="5367338" y="4618038"/>
            <a:ext cx="457200" cy="457200"/>
          </a:xfrm>
          <a:prstGeom prst="rect">
            <a:avLst/>
          </a:prstGeom>
          <a:solidFill>
            <a:schemeClr val="accent2"/>
          </a:solidFill>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1" dirty="0">
                <a:solidFill>
                  <a:prstClr val="white"/>
                </a:solidFill>
                <a:latin typeface="Calibri"/>
              </a:rPr>
              <a:t>P</a:t>
            </a:r>
          </a:p>
        </p:txBody>
      </p:sp>
      <p:sp>
        <p:nvSpPr>
          <p:cNvPr id="36" name="Rectangle 35"/>
          <p:cNvSpPr/>
          <p:nvPr/>
        </p:nvSpPr>
        <p:spPr>
          <a:xfrm flipH="1">
            <a:off x="4760913" y="5751513"/>
            <a:ext cx="457200" cy="457200"/>
          </a:xfrm>
          <a:prstGeom prst="rect">
            <a:avLst/>
          </a:prstGeom>
          <a:solidFill>
            <a:schemeClr val="tx2"/>
          </a:solidFill>
          <a:ln w="635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1" dirty="0">
                <a:solidFill>
                  <a:prstClr val="white"/>
                </a:solidFill>
                <a:latin typeface="Calibri"/>
              </a:rPr>
              <a:t>R</a:t>
            </a:r>
          </a:p>
        </p:txBody>
      </p:sp>
      <p:sp>
        <p:nvSpPr>
          <p:cNvPr id="37" name="Rectangle 36"/>
          <p:cNvSpPr/>
          <p:nvPr/>
        </p:nvSpPr>
        <p:spPr>
          <a:xfrm flipH="1">
            <a:off x="6443663" y="5451475"/>
            <a:ext cx="457200" cy="457200"/>
          </a:xfrm>
          <a:prstGeom prst="rect">
            <a:avLst/>
          </a:prstGeom>
          <a:solidFill>
            <a:schemeClr val="accent2"/>
          </a:solidFill>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1" dirty="0">
                <a:solidFill>
                  <a:prstClr val="white"/>
                </a:solidFill>
                <a:latin typeface="Calibri"/>
              </a:rPr>
              <a:t>P</a:t>
            </a:r>
          </a:p>
        </p:txBody>
      </p:sp>
      <p:sp>
        <p:nvSpPr>
          <p:cNvPr id="38" name="Oval 37"/>
          <p:cNvSpPr/>
          <p:nvPr/>
        </p:nvSpPr>
        <p:spPr>
          <a:xfrm flipH="1">
            <a:off x="2020888" y="4081463"/>
            <a:ext cx="457200" cy="457200"/>
          </a:xfrm>
          <a:prstGeom prst="ellipse">
            <a:avLst/>
          </a:prstGeom>
          <a:solidFill>
            <a:schemeClr val="bg1"/>
          </a:solidFill>
          <a:ln w="635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1" dirty="0">
                <a:solidFill>
                  <a:srgbClr val="00B050"/>
                </a:solidFill>
                <a:latin typeface="Calibri"/>
              </a:rPr>
              <a:t>R</a:t>
            </a:r>
          </a:p>
        </p:txBody>
      </p:sp>
      <p:sp>
        <p:nvSpPr>
          <p:cNvPr id="39" name="Oval 38"/>
          <p:cNvSpPr/>
          <p:nvPr/>
        </p:nvSpPr>
        <p:spPr>
          <a:xfrm flipH="1">
            <a:off x="1171575" y="4622800"/>
            <a:ext cx="457200" cy="457200"/>
          </a:xfrm>
          <a:prstGeom prst="ellipse">
            <a:avLst/>
          </a:prstGeom>
          <a:solidFill>
            <a:schemeClr val="bg1"/>
          </a:solidFill>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1" dirty="0">
                <a:solidFill>
                  <a:srgbClr val="FF0000"/>
                </a:solidFill>
                <a:latin typeface="Calibri"/>
              </a:rPr>
              <a:t>P</a:t>
            </a:r>
          </a:p>
        </p:txBody>
      </p:sp>
      <p:sp>
        <p:nvSpPr>
          <p:cNvPr id="40" name="Oval 39"/>
          <p:cNvSpPr/>
          <p:nvPr/>
        </p:nvSpPr>
        <p:spPr>
          <a:xfrm flipH="1">
            <a:off x="566738" y="5751513"/>
            <a:ext cx="457200" cy="457200"/>
          </a:xfrm>
          <a:prstGeom prst="ellipse">
            <a:avLst/>
          </a:prstGeom>
          <a:solidFill>
            <a:schemeClr val="bg1"/>
          </a:solidFill>
          <a:ln w="635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1" dirty="0">
                <a:solidFill>
                  <a:srgbClr val="00B050"/>
                </a:solidFill>
                <a:latin typeface="Calibri"/>
              </a:rPr>
              <a:t>R</a:t>
            </a:r>
          </a:p>
        </p:txBody>
      </p:sp>
      <p:sp>
        <p:nvSpPr>
          <p:cNvPr id="41" name="Oval 40"/>
          <p:cNvSpPr/>
          <p:nvPr/>
        </p:nvSpPr>
        <p:spPr>
          <a:xfrm flipH="1">
            <a:off x="2246313" y="5451475"/>
            <a:ext cx="457200" cy="457200"/>
          </a:xfrm>
          <a:prstGeom prst="ellipse">
            <a:avLst/>
          </a:prstGeom>
          <a:solidFill>
            <a:schemeClr val="bg1"/>
          </a:solidFill>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b="1" dirty="0">
                <a:solidFill>
                  <a:srgbClr val="FF0000"/>
                </a:solidFill>
                <a:latin typeface="Calibri"/>
              </a:rPr>
              <a:t>P</a:t>
            </a:r>
          </a:p>
        </p:txBody>
      </p:sp>
      <p:cxnSp>
        <p:nvCxnSpPr>
          <p:cNvPr id="28" name="Straight Arrow Connector 27"/>
          <p:cNvCxnSpPr/>
          <p:nvPr/>
        </p:nvCxnSpPr>
        <p:spPr>
          <a:xfrm flipV="1">
            <a:off x="87313" y="1912938"/>
            <a:ext cx="0" cy="4354512"/>
          </a:xfrm>
          <a:prstGeom prst="straightConnector1">
            <a:avLst/>
          </a:prstGeom>
          <a:ln w="635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53975" y="6267450"/>
            <a:ext cx="9090025" cy="0"/>
          </a:xfrm>
          <a:prstGeom prst="straightConnector1">
            <a:avLst/>
          </a:prstGeom>
          <a:ln w="635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8" name="Rounded Rectangle 7"/>
          <p:cNvSpPr/>
          <p:nvPr/>
        </p:nvSpPr>
        <p:spPr>
          <a:xfrm>
            <a:off x="727075" y="1628775"/>
            <a:ext cx="7854950" cy="746125"/>
          </a:xfrm>
          <a:prstGeom prst="round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prstClr val="white"/>
                </a:solidFill>
                <a:latin typeface="Calibri"/>
              </a:rPr>
              <a:t>Disturb-prone cells have higher threshold voltages</a:t>
            </a:r>
          </a:p>
        </p:txBody>
      </p:sp>
      <p:sp>
        <p:nvSpPr>
          <p:cNvPr id="44" name="Rounded Rectangle 43"/>
          <p:cNvSpPr/>
          <p:nvPr/>
        </p:nvSpPr>
        <p:spPr>
          <a:xfrm>
            <a:off x="727075" y="2460625"/>
            <a:ext cx="7854950" cy="746125"/>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prstClr val="white"/>
                </a:solidFill>
                <a:latin typeface="Calibri"/>
              </a:rPr>
              <a:t>Disturb-resistant cells have lower threshold voltages</a:t>
            </a:r>
          </a:p>
        </p:txBody>
      </p:sp>
      <p:sp>
        <p:nvSpPr>
          <p:cNvPr id="46" name="Rectangle 45"/>
          <p:cNvSpPr/>
          <p:nvPr/>
        </p:nvSpPr>
        <p:spPr>
          <a:xfrm>
            <a:off x="763588" y="1114425"/>
            <a:ext cx="3732212" cy="522288"/>
          </a:xfrm>
          <a:prstGeom prst="rect">
            <a:avLst/>
          </a:prstGeom>
        </p:spPr>
        <p:txBody>
          <a:bodyPr>
            <a:spAutoFit/>
          </a:bodyPr>
          <a:lstStyle/>
          <a:p>
            <a:pPr>
              <a:defRPr/>
            </a:pPr>
            <a:r>
              <a:rPr lang="en-US" altLang="ko-KR" sz="2800" dirty="0">
                <a:solidFill>
                  <a:srgbClr val="0000FF"/>
                </a:solidFill>
                <a:latin typeface="Calibri"/>
                <a:ea typeface="Dotum" pitchFamily="34" charset="-127"/>
                <a:cs typeface="ＭＳ Ｐゴシック" charset="0"/>
              </a:rPr>
              <a:t>After 250K read disturb:</a:t>
            </a:r>
            <a:endParaRPr lang="ko-KR" altLang="ko-KR" sz="2800" dirty="0">
              <a:solidFill>
                <a:srgbClr val="0000FF"/>
              </a:solidFill>
              <a:latin typeface="Calibri"/>
              <a:ea typeface="Dotum" pitchFamily="34" charset="-127"/>
              <a:cs typeface="ＭＳ Ｐゴシック" charset="0"/>
            </a:endParaRPr>
          </a:p>
        </p:txBody>
      </p:sp>
      <p:sp>
        <p:nvSpPr>
          <p:cNvPr id="5" name="Freeform 4"/>
          <p:cNvSpPr/>
          <p:nvPr/>
        </p:nvSpPr>
        <p:spPr>
          <a:xfrm>
            <a:off x="3667125" y="4518025"/>
            <a:ext cx="2532063" cy="1685925"/>
          </a:xfrm>
          <a:custGeom>
            <a:avLst/>
            <a:gdLst>
              <a:gd name="connsiteX0" fmla="*/ 843708 w 2531414"/>
              <a:gd name="connsiteY0" fmla="*/ 69135 h 1685549"/>
              <a:gd name="connsiteX1" fmla="*/ 20748 w 2531414"/>
              <a:gd name="connsiteY1" fmla="*/ 114855 h 1685549"/>
              <a:gd name="connsiteX2" fmla="*/ 340788 w 2531414"/>
              <a:gd name="connsiteY2" fmla="*/ 770175 h 1685549"/>
              <a:gd name="connsiteX3" fmla="*/ 1346628 w 2531414"/>
              <a:gd name="connsiteY3" fmla="*/ 876855 h 1685549"/>
              <a:gd name="connsiteX4" fmla="*/ 2001948 w 2531414"/>
              <a:gd name="connsiteY4" fmla="*/ 1593135 h 1685549"/>
              <a:gd name="connsiteX5" fmla="*/ 2474388 w 2531414"/>
              <a:gd name="connsiteY5" fmla="*/ 1593135 h 1685549"/>
              <a:gd name="connsiteX6" fmla="*/ 2337228 w 2531414"/>
              <a:gd name="connsiteY6" fmla="*/ 831135 h 1685549"/>
              <a:gd name="connsiteX7" fmla="*/ 843708 w 2531414"/>
              <a:gd name="connsiteY7" fmla="*/ 69135 h 1685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31414" h="1685549">
                <a:moveTo>
                  <a:pt x="843708" y="69135"/>
                </a:moveTo>
                <a:cubicBezTo>
                  <a:pt x="457628" y="-50245"/>
                  <a:pt x="104568" y="-1985"/>
                  <a:pt x="20748" y="114855"/>
                </a:cubicBezTo>
                <a:cubicBezTo>
                  <a:pt x="-63072" y="231695"/>
                  <a:pt x="119808" y="643175"/>
                  <a:pt x="340788" y="770175"/>
                </a:cubicBezTo>
                <a:cubicBezTo>
                  <a:pt x="561768" y="897175"/>
                  <a:pt x="1069768" y="739695"/>
                  <a:pt x="1346628" y="876855"/>
                </a:cubicBezTo>
                <a:cubicBezTo>
                  <a:pt x="1623488" y="1014015"/>
                  <a:pt x="1813988" y="1473755"/>
                  <a:pt x="2001948" y="1593135"/>
                </a:cubicBezTo>
                <a:cubicBezTo>
                  <a:pt x="2189908" y="1712515"/>
                  <a:pt x="2418508" y="1720135"/>
                  <a:pt x="2474388" y="1593135"/>
                </a:cubicBezTo>
                <a:cubicBezTo>
                  <a:pt x="2530268" y="1466135"/>
                  <a:pt x="2614088" y="1080055"/>
                  <a:pt x="2337228" y="831135"/>
                </a:cubicBezTo>
                <a:cubicBezTo>
                  <a:pt x="2060368" y="582215"/>
                  <a:pt x="1229788" y="188515"/>
                  <a:pt x="843708" y="69135"/>
                </a:cubicBezTo>
                <a:close/>
              </a:path>
            </a:pathLst>
          </a:cu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
        <p:nvSpPr>
          <p:cNvPr id="6" name="TextBox 5"/>
          <p:cNvSpPr txBox="1"/>
          <p:nvPr/>
        </p:nvSpPr>
        <p:spPr>
          <a:xfrm>
            <a:off x="2236788" y="5195888"/>
            <a:ext cx="2362200" cy="954087"/>
          </a:xfrm>
          <a:prstGeom prst="rect">
            <a:avLst/>
          </a:prstGeom>
          <a:noFill/>
        </p:spPr>
        <p:txBody>
          <a:bodyPr>
            <a:spAutoFit/>
          </a:bodyPr>
          <a:lstStyle/>
          <a:p>
            <a:pPr algn="ctr">
              <a:defRPr/>
            </a:pPr>
            <a:r>
              <a:rPr lang="en-US" sz="2800" dirty="0">
                <a:solidFill>
                  <a:srgbClr val="FF0000"/>
                </a:solidFill>
                <a:latin typeface="Calibri"/>
                <a:ea typeface="ＭＳ Ｐゴシック" charset="0"/>
                <a:cs typeface="ＭＳ Ｐゴシック" charset="0"/>
              </a:rPr>
              <a:t>Disturb-prone</a:t>
            </a:r>
            <a:br>
              <a:rPr lang="en-US" sz="2800" dirty="0">
                <a:solidFill>
                  <a:srgbClr val="FF0000"/>
                </a:solidFill>
                <a:latin typeface="Calibri"/>
                <a:ea typeface="ＭＳ Ｐゴシック" charset="0"/>
                <a:cs typeface="ＭＳ Ｐゴシック" charset="0"/>
              </a:rPr>
            </a:br>
            <a:r>
              <a:rPr lang="en-US" sz="2800" dirty="0">
                <a:solidFill>
                  <a:srgbClr val="FF0000"/>
                </a:solidFill>
                <a:latin typeface="Calibri"/>
                <a:ea typeface="ＭＳ Ｐゴシック" charset="0"/>
                <a:cs typeface="ＭＳ Ｐゴシック" charset="0"/>
                <a:sym typeface="Wingdings" panose="05000000000000000000" pitchFamily="2" charset="2"/>
              </a:rPr>
              <a:t>ER state</a:t>
            </a:r>
            <a:endParaRPr lang="en-US" sz="2800" dirty="0">
              <a:solidFill>
                <a:srgbClr val="FF0000"/>
              </a:solidFill>
              <a:latin typeface="Calibri"/>
              <a:ea typeface="ＭＳ Ｐゴシック" charset="0"/>
              <a:cs typeface="ＭＳ Ｐゴシック" charset="0"/>
            </a:endParaRPr>
          </a:p>
        </p:txBody>
      </p:sp>
      <p:sp>
        <p:nvSpPr>
          <p:cNvPr id="7" name="Freeform 6"/>
          <p:cNvSpPr/>
          <p:nvPr/>
        </p:nvSpPr>
        <p:spPr>
          <a:xfrm>
            <a:off x="4443413" y="3775075"/>
            <a:ext cx="2495550" cy="2778125"/>
          </a:xfrm>
          <a:custGeom>
            <a:avLst/>
            <a:gdLst>
              <a:gd name="connsiteX0" fmla="*/ 327003 w 2496268"/>
              <a:gd name="connsiteY0" fmla="*/ 2640887 h 2778119"/>
              <a:gd name="connsiteX1" fmla="*/ 67923 w 2496268"/>
              <a:gd name="connsiteY1" fmla="*/ 1741727 h 2778119"/>
              <a:gd name="connsiteX2" fmla="*/ 1546203 w 2496268"/>
              <a:gd name="connsiteY2" fmla="*/ 202487 h 2778119"/>
              <a:gd name="connsiteX3" fmla="*/ 2460603 w 2496268"/>
              <a:gd name="connsiteY3" fmla="*/ 126287 h 2778119"/>
              <a:gd name="connsiteX4" fmla="*/ 2216763 w 2496268"/>
              <a:gd name="connsiteY4" fmla="*/ 1208327 h 2778119"/>
              <a:gd name="connsiteX5" fmla="*/ 1348083 w 2496268"/>
              <a:gd name="connsiteY5" fmla="*/ 1360727 h 2778119"/>
              <a:gd name="connsiteX6" fmla="*/ 1028043 w 2496268"/>
              <a:gd name="connsiteY6" fmla="*/ 2640887 h 2778119"/>
              <a:gd name="connsiteX7" fmla="*/ 327003 w 2496268"/>
              <a:gd name="connsiteY7" fmla="*/ 2640887 h 2778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96268" h="2778119">
                <a:moveTo>
                  <a:pt x="327003" y="2640887"/>
                </a:moveTo>
                <a:cubicBezTo>
                  <a:pt x="166983" y="2491027"/>
                  <a:pt x="-135277" y="2148127"/>
                  <a:pt x="67923" y="1741727"/>
                </a:cubicBezTo>
                <a:cubicBezTo>
                  <a:pt x="271123" y="1335327"/>
                  <a:pt x="1147423" y="471727"/>
                  <a:pt x="1546203" y="202487"/>
                </a:cubicBezTo>
                <a:cubicBezTo>
                  <a:pt x="1944983" y="-66753"/>
                  <a:pt x="2348843" y="-41353"/>
                  <a:pt x="2460603" y="126287"/>
                </a:cubicBezTo>
                <a:cubicBezTo>
                  <a:pt x="2572363" y="293927"/>
                  <a:pt x="2402183" y="1002587"/>
                  <a:pt x="2216763" y="1208327"/>
                </a:cubicBezTo>
                <a:cubicBezTo>
                  <a:pt x="2031343" y="1414067"/>
                  <a:pt x="1546203" y="1121967"/>
                  <a:pt x="1348083" y="1360727"/>
                </a:cubicBezTo>
                <a:cubicBezTo>
                  <a:pt x="1149963" y="1599487"/>
                  <a:pt x="1200763" y="2427527"/>
                  <a:pt x="1028043" y="2640887"/>
                </a:cubicBezTo>
                <a:cubicBezTo>
                  <a:pt x="855323" y="2854247"/>
                  <a:pt x="487023" y="2790747"/>
                  <a:pt x="327003" y="2640887"/>
                </a:cubicBezTo>
                <a:close/>
              </a:path>
            </a:pathLst>
          </a:cu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latin typeface="Calibri"/>
            </a:endParaRPr>
          </a:p>
        </p:txBody>
      </p:sp>
      <p:sp>
        <p:nvSpPr>
          <p:cNvPr id="42" name="TextBox 41"/>
          <p:cNvSpPr txBox="1"/>
          <p:nvPr/>
        </p:nvSpPr>
        <p:spPr>
          <a:xfrm>
            <a:off x="6107113" y="5008563"/>
            <a:ext cx="2660650" cy="954087"/>
          </a:xfrm>
          <a:prstGeom prst="rect">
            <a:avLst/>
          </a:prstGeom>
          <a:noFill/>
        </p:spPr>
        <p:txBody>
          <a:bodyPr>
            <a:spAutoFit/>
          </a:bodyPr>
          <a:lstStyle/>
          <a:p>
            <a:pPr algn="ctr">
              <a:defRPr/>
            </a:pPr>
            <a:r>
              <a:rPr lang="en-US" sz="2800" dirty="0">
                <a:solidFill>
                  <a:srgbClr val="00B050"/>
                </a:solidFill>
                <a:latin typeface="Calibri"/>
                <a:ea typeface="ＭＳ Ｐゴシック" charset="0"/>
                <a:cs typeface="ＭＳ Ｐゴシック" charset="0"/>
              </a:rPr>
              <a:t>Disturb-resistant</a:t>
            </a:r>
            <a:br>
              <a:rPr lang="en-US" sz="2800" dirty="0">
                <a:solidFill>
                  <a:srgbClr val="00B050"/>
                </a:solidFill>
                <a:latin typeface="Calibri"/>
                <a:ea typeface="ＭＳ Ｐゴシック" charset="0"/>
                <a:cs typeface="ＭＳ Ｐゴシック" charset="0"/>
              </a:rPr>
            </a:br>
            <a:r>
              <a:rPr lang="en-US" sz="2800" dirty="0">
                <a:solidFill>
                  <a:srgbClr val="00B050"/>
                </a:solidFill>
                <a:latin typeface="Calibri"/>
                <a:ea typeface="ＭＳ Ｐゴシック" charset="0"/>
                <a:cs typeface="ＭＳ Ｐゴシック" charset="0"/>
                <a:sym typeface="Wingdings" panose="05000000000000000000" pitchFamily="2" charset="2"/>
              </a:rPr>
              <a:t>P1 state</a:t>
            </a:r>
            <a:endParaRPr lang="en-US" sz="2800" dirty="0">
              <a:solidFill>
                <a:srgbClr val="00B050"/>
              </a:solidFill>
              <a:latin typeface="Calibri"/>
              <a:ea typeface="ＭＳ Ｐゴシック" charset="0"/>
              <a:cs typeface="ＭＳ Ｐゴシック" charset="0"/>
            </a:endParaRPr>
          </a:p>
        </p:txBody>
      </p:sp>
      <p:cxnSp>
        <p:nvCxnSpPr>
          <p:cNvPr id="10" name="Straight Connector 9"/>
          <p:cNvCxnSpPr/>
          <p:nvPr/>
        </p:nvCxnSpPr>
        <p:spPr>
          <a:xfrm>
            <a:off x="5383213" y="3284538"/>
            <a:ext cx="0" cy="2982912"/>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1905907"/>
      </p:ext>
    </p:extLst>
  </p:cSld>
  <p:clrMapOvr>
    <a:masterClrMapping/>
  </p:clrMapOvr>
  <p:transition xmlns:p14="http://schemas.microsoft.com/office/powerpoint/2010/main" spd="slow"/>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500"/>
                                        <p:tgtEl>
                                          <p:spTgt spid="46"/>
                                        </p:tgtEl>
                                      </p:cBhvr>
                                    </p:animEffect>
                                  </p:childTnLst>
                                </p:cTn>
                              </p:par>
                            </p:childTnLst>
                          </p:cTn>
                        </p:par>
                        <p:par>
                          <p:cTn id="8" fill="hold" nodeType="afterGroup">
                            <p:stCondLst>
                              <p:cond delay="500"/>
                            </p:stCondLst>
                            <p:childTnLst>
                              <p:par>
                                <p:cTn id="9" presetID="42" presetClass="path" presetSubtype="0" accel="50000" decel="50000" fill="hold" grpId="0" nodeType="afterEffect">
                                  <p:stCondLst>
                                    <p:cond delay="0"/>
                                  </p:stCondLst>
                                  <p:childTnLst>
                                    <p:animMotion origin="layout" path="M 3.05556E-6 -2.22222E-6 L 0.025 -0.00764 " pathEditMode="relative" rAng="0" ptsTypes="AA">
                                      <p:cBhvr>
                                        <p:cTn id="10" dur="2000" fill="hold"/>
                                        <p:tgtEl>
                                          <p:spTgt spid="38"/>
                                        </p:tgtEl>
                                        <p:attrNameLst>
                                          <p:attrName>ppt_x</p:attrName>
                                          <p:attrName>ppt_y</p:attrName>
                                        </p:attrNameLst>
                                      </p:cBhvr>
                                      <p:rCtr x="1250" y="-394"/>
                                    </p:animMotion>
                                  </p:childTnLst>
                                </p:cTn>
                              </p:par>
                              <p:par>
                                <p:cTn id="11" presetID="42" presetClass="path" presetSubtype="0" accel="50000" decel="50000" fill="hold" grpId="0" nodeType="withEffect">
                                  <p:stCondLst>
                                    <p:cond delay="0"/>
                                  </p:stCondLst>
                                  <p:childTnLst>
                                    <p:animMotion origin="layout" path="M 5E-6 2.59259E-6 L 0.30556 0.00023 " pathEditMode="relative" rAng="0" ptsTypes="AA">
                                      <p:cBhvr>
                                        <p:cTn id="12" dur="2000" fill="hold"/>
                                        <p:tgtEl>
                                          <p:spTgt spid="39"/>
                                        </p:tgtEl>
                                        <p:attrNameLst>
                                          <p:attrName>ppt_x</p:attrName>
                                          <p:attrName>ppt_y</p:attrName>
                                        </p:attrNameLst>
                                      </p:cBhvr>
                                      <p:rCtr x="15278" y="0"/>
                                    </p:animMotion>
                                  </p:childTnLst>
                                </p:cTn>
                              </p:par>
                              <p:par>
                                <p:cTn id="13" presetID="42" presetClass="path" presetSubtype="0" accel="50000" decel="50000" fill="hold" grpId="0" nodeType="withEffect">
                                  <p:stCondLst>
                                    <p:cond delay="0"/>
                                  </p:stCondLst>
                                  <p:childTnLst>
                                    <p:animMotion origin="layout" path="M 8.33333E-7 -7.40741E-7 L 0.04132 -0.00949 " pathEditMode="relative" rAng="0" ptsTypes="AA">
                                      <p:cBhvr>
                                        <p:cTn id="14" dur="2000" fill="hold"/>
                                        <p:tgtEl>
                                          <p:spTgt spid="40"/>
                                        </p:tgtEl>
                                        <p:attrNameLst>
                                          <p:attrName>ppt_x</p:attrName>
                                          <p:attrName>ppt_y</p:attrName>
                                        </p:attrNameLst>
                                      </p:cBhvr>
                                      <p:rCtr x="2066" y="-486"/>
                                    </p:animMotion>
                                  </p:childTnLst>
                                </p:cTn>
                              </p:par>
                              <p:par>
                                <p:cTn id="15" presetID="42" presetClass="path" presetSubtype="0" accel="50000" decel="50000" fill="hold" grpId="0" nodeType="withEffect">
                                  <p:stCondLst>
                                    <p:cond delay="0"/>
                                  </p:stCondLst>
                                  <p:childTnLst>
                                    <p:animMotion origin="layout" path="M 2.77778E-7 -7.40741E-7 L 0.3684 -7.40741E-7 " pathEditMode="relative" rAng="0" ptsTypes="AA">
                                      <p:cBhvr>
                                        <p:cTn id="16" dur="2000" fill="hold"/>
                                        <p:tgtEl>
                                          <p:spTgt spid="41"/>
                                        </p:tgtEl>
                                        <p:attrNameLst>
                                          <p:attrName>ppt_x</p:attrName>
                                          <p:attrName>ppt_y</p:attrName>
                                        </p:attrNameLst>
                                      </p:cBhvr>
                                      <p:rCtr x="18420" y="0"/>
                                    </p:animMotion>
                                  </p:childTnLst>
                                </p:cTn>
                              </p:par>
                              <p:par>
                                <p:cTn id="17" presetID="42" presetClass="path" presetSubtype="0" accel="50000" decel="50000" fill="hold" grpId="0" nodeType="withEffect">
                                  <p:stCondLst>
                                    <p:cond delay="0"/>
                                  </p:stCondLst>
                                  <p:childTnLst>
                                    <p:animMotion origin="layout" path="M 2.5E-6 -2.22222E-6 L 0.01666 -0.00694 " pathEditMode="relative" rAng="0" ptsTypes="AA">
                                      <p:cBhvr>
                                        <p:cTn id="18" dur="2000" fill="hold"/>
                                        <p:tgtEl>
                                          <p:spTgt spid="34"/>
                                        </p:tgtEl>
                                        <p:attrNameLst>
                                          <p:attrName>ppt_x</p:attrName>
                                          <p:attrName>ppt_y</p:attrName>
                                        </p:attrNameLst>
                                      </p:cBhvr>
                                      <p:rCtr x="833" y="-347"/>
                                    </p:animMotion>
                                  </p:childTnLst>
                                </p:cTn>
                              </p:par>
                              <p:par>
                                <p:cTn id="19" presetID="42" presetClass="path" presetSubtype="0" accel="50000" decel="50000" fill="hold" grpId="0" nodeType="withEffect">
                                  <p:stCondLst>
                                    <p:cond delay="0"/>
                                  </p:stCondLst>
                                  <p:childTnLst>
                                    <p:animMotion origin="layout" path="M 8.33333E-7 -2.96296E-6 L 0.24635 0.00023 " pathEditMode="relative" rAng="0" ptsTypes="AA">
                                      <p:cBhvr>
                                        <p:cTn id="20" dur="2000" fill="hold"/>
                                        <p:tgtEl>
                                          <p:spTgt spid="35"/>
                                        </p:tgtEl>
                                        <p:attrNameLst>
                                          <p:attrName>ppt_x</p:attrName>
                                          <p:attrName>ppt_y</p:attrName>
                                        </p:attrNameLst>
                                      </p:cBhvr>
                                      <p:rCtr x="12309" y="0"/>
                                    </p:animMotion>
                                  </p:childTnLst>
                                </p:cTn>
                              </p:par>
                              <p:par>
                                <p:cTn id="21" presetID="42" presetClass="path" presetSubtype="0" accel="50000" decel="50000" fill="hold" grpId="0" nodeType="withEffect">
                                  <p:stCondLst>
                                    <p:cond delay="0"/>
                                  </p:stCondLst>
                                  <p:childTnLst>
                                    <p:animMotion origin="layout" path="M 2.5E-6 -7.40741E-7 L 0.17778 -7.40741E-7 " pathEditMode="relative" rAng="0" ptsTypes="AA">
                                      <p:cBhvr>
                                        <p:cTn id="22" dur="2000" fill="hold"/>
                                        <p:tgtEl>
                                          <p:spTgt spid="37"/>
                                        </p:tgtEl>
                                        <p:attrNameLst>
                                          <p:attrName>ppt_x</p:attrName>
                                          <p:attrName>ppt_y</p:attrName>
                                        </p:attrNameLst>
                                      </p:cBhvr>
                                      <p:rCtr x="8889" y="0"/>
                                    </p:animMotion>
                                  </p:childTnLst>
                                </p:cTn>
                              </p:par>
                              <p:par>
                                <p:cTn id="23" presetID="42" presetClass="path" presetSubtype="0" accel="50000" decel="50000" fill="hold" grpId="0" nodeType="withEffect">
                                  <p:stCondLst>
                                    <p:cond delay="0"/>
                                  </p:stCondLst>
                                  <p:childTnLst>
                                    <p:animMotion origin="layout" path="M 2.77778E-7 -7.40741E-7 L 0.025 -0.00347 " pathEditMode="relative" rAng="0" ptsTypes="AA">
                                      <p:cBhvr>
                                        <p:cTn id="24" dur="2000" fill="hold"/>
                                        <p:tgtEl>
                                          <p:spTgt spid="36"/>
                                        </p:tgtEl>
                                        <p:attrNameLst>
                                          <p:attrName>ppt_x</p:attrName>
                                          <p:attrName>ppt_y</p:attrName>
                                        </p:attrNameLst>
                                      </p:cBhvr>
                                      <p:rCtr x="1250" y="-185"/>
                                    </p:animMotion>
                                  </p:childTnLst>
                                </p:cTn>
                              </p:par>
                            </p:childTnLst>
                          </p:cTn>
                        </p:par>
                        <p:par>
                          <p:cTn id="25" fill="hold" nodeType="afterGroup">
                            <p:stCondLst>
                              <p:cond delay="2500"/>
                            </p:stCondLst>
                            <p:childTnLst>
                              <p:par>
                                <p:cTn id="26" presetID="10" presetClass="entr" presetSubtype="0" fill="hold" nodeType="afterEffect">
                                  <p:stCondLst>
                                    <p:cond delay="0"/>
                                  </p:stCondLst>
                                  <p:childTnLst>
                                    <p:set>
                                      <p:cBhvr>
                                        <p:cTn id="27" dur="1" fill="hold">
                                          <p:stCondLst>
                                            <p:cond delay="0"/>
                                          </p:stCondLst>
                                        </p:cTn>
                                        <p:tgtEl>
                                          <p:spTgt spid="32"/>
                                        </p:tgtEl>
                                        <p:attrNameLst>
                                          <p:attrName>style.visibility</p:attrName>
                                        </p:attrNameLst>
                                      </p:cBhvr>
                                      <p:to>
                                        <p:strVal val="visible"/>
                                      </p:to>
                                    </p:set>
                                    <p:animEffect transition="in" filter="fade">
                                      <p:cBhvr>
                                        <p:cTn id="28" dur="500"/>
                                        <p:tgtEl>
                                          <p:spTgt spid="32"/>
                                        </p:tgtEl>
                                      </p:cBhvr>
                                    </p:animEffect>
                                  </p:childTnLst>
                                </p:cTn>
                              </p:par>
                              <p:par>
                                <p:cTn id="29" presetID="10" presetClass="entr" presetSubtype="0" fill="hold" nodeType="with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fade">
                                      <p:cBhvr>
                                        <p:cTn id="31" dur="500"/>
                                        <p:tgtEl>
                                          <p:spTgt spid="33"/>
                                        </p:tgtEl>
                                      </p:cBhvr>
                                    </p:animEffect>
                                  </p:childTnLst>
                                </p:cTn>
                              </p:par>
                              <p:par>
                                <p:cTn id="32" presetID="10" presetClass="entr" presetSubtype="0" fill="hold"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500"/>
                                        <p:tgtEl>
                                          <p:spTgt spid="18"/>
                                        </p:tgtEl>
                                      </p:cBhvr>
                                    </p:animEffect>
                                  </p:childTnLst>
                                </p:cTn>
                              </p:par>
                              <p:par>
                                <p:cTn id="35" presetID="10" presetClass="entr" presetSubtype="0" fill="hold" nodeType="with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childTnLst>
                                </p:cTn>
                              </p:par>
                              <p:par>
                                <p:cTn id="38" presetID="10" presetClass="entr" presetSubtype="0" fill="hold"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500"/>
                                        <p:tgtEl>
                                          <p:spTgt spid="20"/>
                                        </p:tgtEl>
                                      </p:cBhvr>
                                    </p:animEffect>
                                  </p:childTnLst>
                                </p:cTn>
                              </p:par>
                              <p:par>
                                <p:cTn id="41" presetID="10" presetClass="entr" presetSubtype="0" fill="hold" nodeType="with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fade">
                                      <p:cBhvr>
                                        <p:cTn id="43" dur="500"/>
                                        <p:tgtEl>
                                          <p:spTgt spid="21"/>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fade">
                                      <p:cBhvr>
                                        <p:cTn id="46" dur="500"/>
                                        <p:tgtEl>
                                          <p:spTgt spid="24"/>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fade">
                                      <p:cBhvr>
                                        <p:cTn id="49" dur="500"/>
                                        <p:tgtEl>
                                          <p:spTgt spid="25"/>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fade">
                                      <p:cBhvr>
                                        <p:cTn id="52" dur="500"/>
                                        <p:tgtEl>
                                          <p:spTgt spid="22"/>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fade">
                                      <p:cBhvr>
                                        <p:cTn id="55" dur="500"/>
                                        <p:tgtEl>
                                          <p:spTgt spid="23"/>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10" presetClass="exit" presetSubtype="0" fill="hold" grpId="1" nodeType="clickEffect">
                                  <p:stCondLst>
                                    <p:cond delay="0"/>
                                  </p:stCondLst>
                                  <p:childTnLst>
                                    <p:animEffect transition="out" filter="fade">
                                      <p:cBhvr>
                                        <p:cTn id="59" dur="500"/>
                                        <p:tgtEl>
                                          <p:spTgt spid="38"/>
                                        </p:tgtEl>
                                      </p:cBhvr>
                                    </p:animEffect>
                                    <p:set>
                                      <p:cBhvr>
                                        <p:cTn id="60" dur="1" fill="hold">
                                          <p:stCondLst>
                                            <p:cond delay="499"/>
                                          </p:stCondLst>
                                        </p:cTn>
                                        <p:tgtEl>
                                          <p:spTgt spid="38"/>
                                        </p:tgtEl>
                                        <p:attrNameLst>
                                          <p:attrName>style.visibility</p:attrName>
                                        </p:attrNameLst>
                                      </p:cBhvr>
                                      <p:to>
                                        <p:strVal val="hidden"/>
                                      </p:to>
                                    </p:set>
                                  </p:childTnLst>
                                </p:cTn>
                              </p:par>
                              <p:par>
                                <p:cTn id="61" presetID="10" presetClass="exit" presetSubtype="0" fill="hold" grpId="1" nodeType="withEffect">
                                  <p:stCondLst>
                                    <p:cond delay="0"/>
                                  </p:stCondLst>
                                  <p:childTnLst>
                                    <p:animEffect transition="out" filter="fade">
                                      <p:cBhvr>
                                        <p:cTn id="62" dur="500"/>
                                        <p:tgtEl>
                                          <p:spTgt spid="40"/>
                                        </p:tgtEl>
                                      </p:cBhvr>
                                    </p:animEffect>
                                    <p:set>
                                      <p:cBhvr>
                                        <p:cTn id="63" dur="1" fill="hold">
                                          <p:stCondLst>
                                            <p:cond delay="499"/>
                                          </p:stCondLst>
                                        </p:cTn>
                                        <p:tgtEl>
                                          <p:spTgt spid="40"/>
                                        </p:tgtEl>
                                        <p:attrNameLst>
                                          <p:attrName>style.visibility</p:attrName>
                                        </p:attrNameLst>
                                      </p:cBhvr>
                                      <p:to>
                                        <p:strVal val="hidden"/>
                                      </p:to>
                                    </p:set>
                                  </p:childTnLst>
                                </p:cTn>
                              </p:par>
                              <p:par>
                                <p:cTn id="64" presetID="10" presetClass="exit" presetSubtype="0" fill="hold" grpId="1" nodeType="withEffect">
                                  <p:stCondLst>
                                    <p:cond delay="0"/>
                                  </p:stCondLst>
                                  <p:childTnLst>
                                    <p:animEffect transition="out" filter="fade">
                                      <p:cBhvr>
                                        <p:cTn id="65" dur="500"/>
                                        <p:tgtEl>
                                          <p:spTgt spid="34"/>
                                        </p:tgtEl>
                                      </p:cBhvr>
                                    </p:animEffect>
                                    <p:set>
                                      <p:cBhvr>
                                        <p:cTn id="66" dur="1" fill="hold">
                                          <p:stCondLst>
                                            <p:cond delay="499"/>
                                          </p:stCondLst>
                                        </p:cTn>
                                        <p:tgtEl>
                                          <p:spTgt spid="34"/>
                                        </p:tgtEl>
                                        <p:attrNameLst>
                                          <p:attrName>style.visibility</p:attrName>
                                        </p:attrNameLst>
                                      </p:cBhvr>
                                      <p:to>
                                        <p:strVal val="hidden"/>
                                      </p:to>
                                    </p:set>
                                  </p:childTnLst>
                                </p:cTn>
                              </p:par>
                              <p:par>
                                <p:cTn id="67" presetID="10" presetClass="exit" presetSubtype="0" fill="hold" grpId="1" nodeType="withEffect">
                                  <p:stCondLst>
                                    <p:cond delay="0"/>
                                  </p:stCondLst>
                                  <p:childTnLst>
                                    <p:animEffect transition="out" filter="fade">
                                      <p:cBhvr>
                                        <p:cTn id="68" dur="500"/>
                                        <p:tgtEl>
                                          <p:spTgt spid="36"/>
                                        </p:tgtEl>
                                      </p:cBhvr>
                                    </p:animEffect>
                                    <p:set>
                                      <p:cBhvr>
                                        <p:cTn id="69" dur="1" fill="hold">
                                          <p:stCondLst>
                                            <p:cond delay="499"/>
                                          </p:stCondLst>
                                        </p:cTn>
                                        <p:tgtEl>
                                          <p:spTgt spid="36"/>
                                        </p:tgtEl>
                                        <p:attrNameLst>
                                          <p:attrName>style.visibility</p:attrName>
                                        </p:attrNameLst>
                                      </p:cBhvr>
                                      <p:to>
                                        <p:strVal val="hidden"/>
                                      </p:to>
                                    </p:set>
                                  </p:childTnLst>
                                </p:cTn>
                              </p:par>
                              <p:par>
                                <p:cTn id="70" presetID="10" presetClass="exit" presetSubtype="0" fill="hold" nodeType="withEffect">
                                  <p:stCondLst>
                                    <p:cond delay="0"/>
                                  </p:stCondLst>
                                  <p:childTnLst>
                                    <p:animEffect transition="out" filter="fade">
                                      <p:cBhvr>
                                        <p:cTn id="71" dur="500"/>
                                        <p:tgtEl>
                                          <p:spTgt spid="18"/>
                                        </p:tgtEl>
                                      </p:cBhvr>
                                    </p:animEffect>
                                    <p:set>
                                      <p:cBhvr>
                                        <p:cTn id="72" dur="1" fill="hold">
                                          <p:stCondLst>
                                            <p:cond delay="499"/>
                                          </p:stCondLst>
                                        </p:cTn>
                                        <p:tgtEl>
                                          <p:spTgt spid="18"/>
                                        </p:tgtEl>
                                        <p:attrNameLst>
                                          <p:attrName>style.visibility</p:attrName>
                                        </p:attrNameLst>
                                      </p:cBhvr>
                                      <p:to>
                                        <p:strVal val="hidden"/>
                                      </p:to>
                                    </p:set>
                                  </p:childTnLst>
                                </p:cTn>
                              </p:par>
                              <p:par>
                                <p:cTn id="73" presetID="10" presetClass="exit" presetSubtype="0" fill="hold" nodeType="withEffect">
                                  <p:stCondLst>
                                    <p:cond delay="0"/>
                                  </p:stCondLst>
                                  <p:childTnLst>
                                    <p:animEffect transition="out" filter="fade">
                                      <p:cBhvr>
                                        <p:cTn id="74" dur="500"/>
                                        <p:tgtEl>
                                          <p:spTgt spid="19"/>
                                        </p:tgtEl>
                                      </p:cBhvr>
                                    </p:animEffect>
                                    <p:set>
                                      <p:cBhvr>
                                        <p:cTn id="75" dur="1" fill="hold">
                                          <p:stCondLst>
                                            <p:cond delay="499"/>
                                          </p:stCondLst>
                                        </p:cTn>
                                        <p:tgtEl>
                                          <p:spTgt spid="19"/>
                                        </p:tgtEl>
                                        <p:attrNameLst>
                                          <p:attrName>style.visibility</p:attrName>
                                        </p:attrNameLst>
                                      </p:cBhvr>
                                      <p:to>
                                        <p:strVal val="hidden"/>
                                      </p:to>
                                    </p:set>
                                  </p:childTnLst>
                                </p:cTn>
                              </p:par>
                              <p:par>
                                <p:cTn id="76" presetID="10" presetClass="exit" presetSubtype="0" fill="hold" nodeType="withEffect">
                                  <p:stCondLst>
                                    <p:cond delay="0"/>
                                  </p:stCondLst>
                                  <p:childTnLst>
                                    <p:animEffect transition="out" filter="fade">
                                      <p:cBhvr>
                                        <p:cTn id="77" dur="500"/>
                                        <p:tgtEl>
                                          <p:spTgt spid="20"/>
                                        </p:tgtEl>
                                      </p:cBhvr>
                                    </p:animEffect>
                                    <p:set>
                                      <p:cBhvr>
                                        <p:cTn id="78" dur="1" fill="hold">
                                          <p:stCondLst>
                                            <p:cond delay="499"/>
                                          </p:stCondLst>
                                        </p:cTn>
                                        <p:tgtEl>
                                          <p:spTgt spid="20"/>
                                        </p:tgtEl>
                                        <p:attrNameLst>
                                          <p:attrName>style.visibility</p:attrName>
                                        </p:attrNameLst>
                                      </p:cBhvr>
                                      <p:to>
                                        <p:strVal val="hidden"/>
                                      </p:to>
                                    </p:set>
                                  </p:childTnLst>
                                </p:cTn>
                              </p:par>
                              <p:par>
                                <p:cTn id="79" presetID="10" presetClass="exit" presetSubtype="0" fill="hold" nodeType="withEffect">
                                  <p:stCondLst>
                                    <p:cond delay="0"/>
                                  </p:stCondLst>
                                  <p:childTnLst>
                                    <p:animEffect transition="out" filter="fade">
                                      <p:cBhvr>
                                        <p:cTn id="80" dur="500"/>
                                        <p:tgtEl>
                                          <p:spTgt spid="21"/>
                                        </p:tgtEl>
                                      </p:cBhvr>
                                    </p:animEffect>
                                    <p:set>
                                      <p:cBhvr>
                                        <p:cTn id="81" dur="1" fill="hold">
                                          <p:stCondLst>
                                            <p:cond delay="499"/>
                                          </p:stCondLst>
                                        </p:cTn>
                                        <p:tgtEl>
                                          <p:spTgt spid="21"/>
                                        </p:tgtEl>
                                        <p:attrNameLst>
                                          <p:attrName>style.visibility</p:attrName>
                                        </p:attrNameLst>
                                      </p:cBhvr>
                                      <p:to>
                                        <p:strVal val="hidden"/>
                                      </p:to>
                                    </p:set>
                                  </p:childTnLst>
                                </p:cTn>
                              </p:par>
                              <p:par>
                                <p:cTn id="82" presetID="10" presetClass="exit" presetSubtype="0" fill="hold" grpId="1" nodeType="withEffect">
                                  <p:stCondLst>
                                    <p:cond delay="0"/>
                                  </p:stCondLst>
                                  <p:childTnLst>
                                    <p:animEffect transition="out" filter="fade">
                                      <p:cBhvr>
                                        <p:cTn id="83" dur="500"/>
                                        <p:tgtEl>
                                          <p:spTgt spid="24"/>
                                        </p:tgtEl>
                                      </p:cBhvr>
                                    </p:animEffect>
                                    <p:set>
                                      <p:cBhvr>
                                        <p:cTn id="84" dur="1" fill="hold">
                                          <p:stCondLst>
                                            <p:cond delay="499"/>
                                          </p:stCondLst>
                                        </p:cTn>
                                        <p:tgtEl>
                                          <p:spTgt spid="24"/>
                                        </p:tgtEl>
                                        <p:attrNameLst>
                                          <p:attrName>style.visibility</p:attrName>
                                        </p:attrNameLst>
                                      </p:cBhvr>
                                      <p:to>
                                        <p:strVal val="hidden"/>
                                      </p:to>
                                    </p:set>
                                  </p:childTnLst>
                                </p:cTn>
                              </p:par>
                              <p:par>
                                <p:cTn id="85" presetID="10" presetClass="exit" presetSubtype="0" fill="hold" grpId="1" nodeType="withEffect">
                                  <p:stCondLst>
                                    <p:cond delay="0"/>
                                  </p:stCondLst>
                                  <p:childTnLst>
                                    <p:animEffect transition="out" filter="fade">
                                      <p:cBhvr>
                                        <p:cTn id="86" dur="500"/>
                                        <p:tgtEl>
                                          <p:spTgt spid="25"/>
                                        </p:tgtEl>
                                      </p:cBhvr>
                                    </p:animEffect>
                                    <p:set>
                                      <p:cBhvr>
                                        <p:cTn id="87" dur="1" fill="hold">
                                          <p:stCondLst>
                                            <p:cond delay="499"/>
                                          </p:stCondLst>
                                        </p:cTn>
                                        <p:tgtEl>
                                          <p:spTgt spid="25"/>
                                        </p:tgtEl>
                                        <p:attrNameLst>
                                          <p:attrName>style.visibility</p:attrName>
                                        </p:attrNameLst>
                                      </p:cBhvr>
                                      <p:to>
                                        <p:strVal val="hidden"/>
                                      </p:to>
                                    </p:set>
                                  </p:childTnLst>
                                </p:cTn>
                              </p:par>
                              <p:par>
                                <p:cTn id="88" presetID="10" presetClass="exit" presetSubtype="0" fill="hold" grpId="1" nodeType="withEffect">
                                  <p:stCondLst>
                                    <p:cond delay="0"/>
                                  </p:stCondLst>
                                  <p:childTnLst>
                                    <p:animEffect transition="out" filter="fade">
                                      <p:cBhvr>
                                        <p:cTn id="89" dur="500"/>
                                        <p:tgtEl>
                                          <p:spTgt spid="22"/>
                                        </p:tgtEl>
                                      </p:cBhvr>
                                    </p:animEffect>
                                    <p:set>
                                      <p:cBhvr>
                                        <p:cTn id="90" dur="1" fill="hold">
                                          <p:stCondLst>
                                            <p:cond delay="499"/>
                                          </p:stCondLst>
                                        </p:cTn>
                                        <p:tgtEl>
                                          <p:spTgt spid="22"/>
                                        </p:tgtEl>
                                        <p:attrNameLst>
                                          <p:attrName>style.visibility</p:attrName>
                                        </p:attrNameLst>
                                      </p:cBhvr>
                                      <p:to>
                                        <p:strVal val="hidden"/>
                                      </p:to>
                                    </p:set>
                                  </p:childTnLst>
                                </p:cTn>
                              </p:par>
                              <p:par>
                                <p:cTn id="91" presetID="10" presetClass="exit" presetSubtype="0" fill="hold" grpId="1" nodeType="withEffect">
                                  <p:stCondLst>
                                    <p:cond delay="0"/>
                                  </p:stCondLst>
                                  <p:childTnLst>
                                    <p:animEffect transition="out" filter="fade">
                                      <p:cBhvr>
                                        <p:cTn id="92" dur="500"/>
                                        <p:tgtEl>
                                          <p:spTgt spid="23"/>
                                        </p:tgtEl>
                                      </p:cBhvr>
                                    </p:animEffect>
                                    <p:set>
                                      <p:cBhvr>
                                        <p:cTn id="93" dur="1" fill="hold">
                                          <p:stCondLst>
                                            <p:cond delay="499"/>
                                          </p:stCondLst>
                                        </p:cTn>
                                        <p:tgtEl>
                                          <p:spTgt spid="23"/>
                                        </p:tgtEl>
                                        <p:attrNameLst>
                                          <p:attrName>style.visibility</p:attrName>
                                        </p:attrNameLst>
                                      </p:cBhvr>
                                      <p:to>
                                        <p:strVal val="hidden"/>
                                      </p:to>
                                    </p:set>
                                  </p:childTnLst>
                                </p:cTn>
                              </p:par>
                              <p:par>
                                <p:cTn id="94" presetID="10" presetClass="entr" presetSubtype="0" fill="hold" grpId="0" nodeType="withEffect">
                                  <p:stCondLst>
                                    <p:cond delay="0"/>
                                  </p:stCondLst>
                                  <p:childTnLst>
                                    <p:set>
                                      <p:cBhvr>
                                        <p:cTn id="95" dur="1" fill="hold">
                                          <p:stCondLst>
                                            <p:cond delay="0"/>
                                          </p:stCondLst>
                                        </p:cTn>
                                        <p:tgtEl>
                                          <p:spTgt spid="8"/>
                                        </p:tgtEl>
                                        <p:attrNameLst>
                                          <p:attrName>style.visibility</p:attrName>
                                        </p:attrNameLst>
                                      </p:cBhvr>
                                      <p:to>
                                        <p:strVal val="visible"/>
                                      </p:to>
                                    </p:set>
                                    <p:animEffect transition="in" filter="fade">
                                      <p:cBhvr>
                                        <p:cTn id="96" dur="500"/>
                                        <p:tgtEl>
                                          <p:spTgt spid="8"/>
                                        </p:tgtEl>
                                      </p:cBhvr>
                                    </p:animEffect>
                                  </p:childTnLst>
                                </p:cTn>
                              </p:par>
                            </p:childTnLst>
                          </p:cTn>
                        </p:par>
                      </p:childTnLst>
                    </p:cTn>
                  </p:par>
                  <p:par>
                    <p:cTn id="97" fill="hold" nodeType="clickPar">
                      <p:stCondLst>
                        <p:cond delay="indefinite"/>
                      </p:stCondLst>
                      <p:childTnLst>
                        <p:par>
                          <p:cTn id="98" fill="hold" nodeType="withGroup">
                            <p:stCondLst>
                              <p:cond delay="0"/>
                            </p:stCondLst>
                            <p:childTnLst>
                              <p:par>
                                <p:cTn id="99" presetID="10" presetClass="entr" presetSubtype="0" fill="hold" grpId="2" nodeType="clickEffect">
                                  <p:stCondLst>
                                    <p:cond delay="0"/>
                                  </p:stCondLst>
                                  <p:childTnLst>
                                    <p:set>
                                      <p:cBhvr>
                                        <p:cTn id="100" dur="1" fill="hold">
                                          <p:stCondLst>
                                            <p:cond delay="0"/>
                                          </p:stCondLst>
                                        </p:cTn>
                                        <p:tgtEl>
                                          <p:spTgt spid="38"/>
                                        </p:tgtEl>
                                        <p:attrNameLst>
                                          <p:attrName>style.visibility</p:attrName>
                                        </p:attrNameLst>
                                      </p:cBhvr>
                                      <p:to>
                                        <p:strVal val="visible"/>
                                      </p:to>
                                    </p:set>
                                    <p:animEffect transition="in" filter="fade">
                                      <p:cBhvr>
                                        <p:cTn id="101" dur="500"/>
                                        <p:tgtEl>
                                          <p:spTgt spid="38"/>
                                        </p:tgtEl>
                                      </p:cBhvr>
                                    </p:animEffect>
                                  </p:childTnLst>
                                </p:cTn>
                              </p:par>
                              <p:par>
                                <p:cTn id="102" presetID="10" presetClass="entr" presetSubtype="0" fill="hold" grpId="2" nodeType="withEffect">
                                  <p:stCondLst>
                                    <p:cond delay="0"/>
                                  </p:stCondLst>
                                  <p:childTnLst>
                                    <p:set>
                                      <p:cBhvr>
                                        <p:cTn id="103" dur="1" fill="hold">
                                          <p:stCondLst>
                                            <p:cond delay="0"/>
                                          </p:stCondLst>
                                        </p:cTn>
                                        <p:tgtEl>
                                          <p:spTgt spid="40"/>
                                        </p:tgtEl>
                                        <p:attrNameLst>
                                          <p:attrName>style.visibility</p:attrName>
                                        </p:attrNameLst>
                                      </p:cBhvr>
                                      <p:to>
                                        <p:strVal val="visible"/>
                                      </p:to>
                                    </p:set>
                                    <p:animEffect transition="in" filter="fade">
                                      <p:cBhvr>
                                        <p:cTn id="104" dur="500"/>
                                        <p:tgtEl>
                                          <p:spTgt spid="40"/>
                                        </p:tgtEl>
                                      </p:cBhvr>
                                    </p:animEffect>
                                  </p:childTnLst>
                                </p:cTn>
                              </p:par>
                              <p:par>
                                <p:cTn id="105" presetID="10" presetClass="entr" presetSubtype="0" fill="hold" grpId="2" nodeType="withEffect">
                                  <p:stCondLst>
                                    <p:cond delay="0"/>
                                  </p:stCondLst>
                                  <p:childTnLst>
                                    <p:set>
                                      <p:cBhvr>
                                        <p:cTn id="106" dur="1" fill="hold">
                                          <p:stCondLst>
                                            <p:cond delay="0"/>
                                          </p:stCondLst>
                                        </p:cTn>
                                        <p:tgtEl>
                                          <p:spTgt spid="34"/>
                                        </p:tgtEl>
                                        <p:attrNameLst>
                                          <p:attrName>style.visibility</p:attrName>
                                        </p:attrNameLst>
                                      </p:cBhvr>
                                      <p:to>
                                        <p:strVal val="visible"/>
                                      </p:to>
                                    </p:set>
                                    <p:animEffect transition="in" filter="fade">
                                      <p:cBhvr>
                                        <p:cTn id="107" dur="500"/>
                                        <p:tgtEl>
                                          <p:spTgt spid="34"/>
                                        </p:tgtEl>
                                      </p:cBhvr>
                                    </p:animEffect>
                                  </p:childTnLst>
                                </p:cTn>
                              </p:par>
                              <p:par>
                                <p:cTn id="108" presetID="10" presetClass="entr" presetSubtype="0" fill="hold" grpId="2" nodeType="withEffect">
                                  <p:stCondLst>
                                    <p:cond delay="0"/>
                                  </p:stCondLst>
                                  <p:childTnLst>
                                    <p:set>
                                      <p:cBhvr>
                                        <p:cTn id="109" dur="1" fill="hold">
                                          <p:stCondLst>
                                            <p:cond delay="0"/>
                                          </p:stCondLst>
                                        </p:cTn>
                                        <p:tgtEl>
                                          <p:spTgt spid="36"/>
                                        </p:tgtEl>
                                        <p:attrNameLst>
                                          <p:attrName>style.visibility</p:attrName>
                                        </p:attrNameLst>
                                      </p:cBhvr>
                                      <p:to>
                                        <p:strVal val="visible"/>
                                      </p:to>
                                    </p:set>
                                    <p:animEffect transition="in" filter="fade">
                                      <p:cBhvr>
                                        <p:cTn id="110" dur="500"/>
                                        <p:tgtEl>
                                          <p:spTgt spid="36"/>
                                        </p:tgtEl>
                                      </p:cBhvr>
                                    </p:animEffect>
                                  </p:childTnLst>
                                </p:cTn>
                              </p:par>
                              <p:par>
                                <p:cTn id="111" presetID="10" presetClass="exit" presetSubtype="0" fill="hold" grpId="1" nodeType="withEffect">
                                  <p:stCondLst>
                                    <p:cond delay="0"/>
                                  </p:stCondLst>
                                  <p:childTnLst>
                                    <p:animEffect transition="out" filter="fade">
                                      <p:cBhvr>
                                        <p:cTn id="112" dur="500"/>
                                        <p:tgtEl>
                                          <p:spTgt spid="39"/>
                                        </p:tgtEl>
                                      </p:cBhvr>
                                    </p:animEffect>
                                    <p:set>
                                      <p:cBhvr>
                                        <p:cTn id="113" dur="1" fill="hold">
                                          <p:stCondLst>
                                            <p:cond delay="499"/>
                                          </p:stCondLst>
                                        </p:cTn>
                                        <p:tgtEl>
                                          <p:spTgt spid="39"/>
                                        </p:tgtEl>
                                        <p:attrNameLst>
                                          <p:attrName>style.visibility</p:attrName>
                                        </p:attrNameLst>
                                      </p:cBhvr>
                                      <p:to>
                                        <p:strVal val="hidden"/>
                                      </p:to>
                                    </p:set>
                                  </p:childTnLst>
                                </p:cTn>
                              </p:par>
                              <p:par>
                                <p:cTn id="114" presetID="10" presetClass="exit" presetSubtype="0" fill="hold" grpId="1" nodeType="withEffect">
                                  <p:stCondLst>
                                    <p:cond delay="0"/>
                                  </p:stCondLst>
                                  <p:childTnLst>
                                    <p:animEffect transition="out" filter="fade">
                                      <p:cBhvr>
                                        <p:cTn id="115" dur="500"/>
                                        <p:tgtEl>
                                          <p:spTgt spid="41"/>
                                        </p:tgtEl>
                                      </p:cBhvr>
                                    </p:animEffect>
                                    <p:set>
                                      <p:cBhvr>
                                        <p:cTn id="116" dur="1" fill="hold">
                                          <p:stCondLst>
                                            <p:cond delay="499"/>
                                          </p:stCondLst>
                                        </p:cTn>
                                        <p:tgtEl>
                                          <p:spTgt spid="41"/>
                                        </p:tgtEl>
                                        <p:attrNameLst>
                                          <p:attrName>style.visibility</p:attrName>
                                        </p:attrNameLst>
                                      </p:cBhvr>
                                      <p:to>
                                        <p:strVal val="hidden"/>
                                      </p:to>
                                    </p:set>
                                  </p:childTnLst>
                                </p:cTn>
                              </p:par>
                              <p:par>
                                <p:cTn id="117" presetID="10" presetClass="exit" presetSubtype="0" fill="hold" grpId="1" nodeType="withEffect">
                                  <p:stCondLst>
                                    <p:cond delay="0"/>
                                  </p:stCondLst>
                                  <p:childTnLst>
                                    <p:animEffect transition="out" filter="fade">
                                      <p:cBhvr>
                                        <p:cTn id="118" dur="500"/>
                                        <p:tgtEl>
                                          <p:spTgt spid="35"/>
                                        </p:tgtEl>
                                      </p:cBhvr>
                                    </p:animEffect>
                                    <p:set>
                                      <p:cBhvr>
                                        <p:cTn id="119" dur="1" fill="hold">
                                          <p:stCondLst>
                                            <p:cond delay="499"/>
                                          </p:stCondLst>
                                        </p:cTn>
                                        <p:tgtEl>
                                          <p:spTgt spid="35"/>
                                        </p:tgtEl>
                                        <p:attrNameLst>
                                          <p:attrName>style.visibility</p:attrName>
                                        </p:attrNameLst>
                                      </p:cBhvr>
                                      <p:to>
                                        <p:strVal val="hidden"/>
                                      </p:to>
                                    </p:set>
                                  </p:childTnLst>
                                </p:cTn>
                              </p:par>
                              <p:par>
                                <p:cTn id="120" presetID="10" presetClass="exit" presetSubtype="0" fill="hold" grpId="1" nodeType="withEffect">
                                  <p:stCondLst>
                                    <p:cond delay="0"/>
                                  </p:stCondLst>
                                  <p:childTnLst>
                                    <p:animEffect transition="out" filter="fade">
                                      <p:cBhvr>
                                        <p:cTn id="121" dur="500"/>
                                        <p:tgtEl>
                                          <p:spTgt spid="37"/>
                                        </p:tgtEl>
                                      </p:cBhvr>
                                    </p:animEffect>
                                    <p:set>
                                      <p:cBhvr>
                                        <p:cTn id="122" dur="1" fill="hold">
                                          <p:stCondLst>
                                            <p:cond delay="499"/>
                                          </p:stCondLst>
                                        </p:cTn>
                                        <p:tgtEl>
                                          <p:spTgt spid="37"/>
                                        </p:tgtEl>
                                        <p:attrNameLst>
                                          <p:attrName>style.visibility</p:attrName>
                                        </p:attrNameLst>
                                      </p:cBhvr>
                                      <p:to>
                                        <p:strVal val="hidden"/>
                                      </p:to>
                                    </p:set>
                                  </p:childTnLst>
                                </p:cTn>
                              </p:par>
                              <p:par>
                                <p:cTn id="123" presetID="10" presetClass="entr" presetSubtype="0" fill="hold" grpId="0" nodeType="withEffect">
                                  <p:stCondLst>
                                    <p:cond delay="0"/>
                                  </p:stCondLst>
                                  <p:childTnLst>
                                    <p:set>
                                      <p:cBhvr>
                                        <p:cTn id="124" dur="1" fill="hold">
                                          <p:stCondLst>
                                            <p:cond delay="0"/>
                                          </p:stCondLst>
                                        </p:cTn>
                                        <p:tgtEl>
                                          <p:spTgt spid="44"/>
                                        </p:tgtEl>
                                        <p:attrNameLst>
                                          <p:attrName>style.visibility</p:attrName>
                                        </p:attrNameLst>
                                      </p:cBhvr>
                                      <p:to>
                                        <p:strVal val="visible"/>
                                      </p:to>
                                    </p:set>
                                    <p:animEffect transition="in" filter="fade">
                                      <p:cBhvr>
                                        <p:cTn id="125" dur="500"/>
                                        <p:tgtEl>
                                          <p:spTgt spid="44"/>
                                        </p:tgtEl>
                                      </p:cBhvr>
                                    </p:animEffect>
                                  </p:childTnLst>
                                </p:cTn>
                              </p:par>
                            </p:childTnLst>
                          </p:cTn>
                        </p:par>
                      </p:childTnLst>
                    </p:cTn>
                  </p:par>
                  <p:par>
                    <p:cTn id="126" fill="hold" nodeType="clickPar">
                      <p:stCondLst>
                        <p:cond delay="indefinite"/>
                      </p:stCondLst>
                      <p:childTnLst>
                        <p:par>
                          <p:cTn id="127" fill="hold" nodeType="withGroup">
                            <p:stCondLst>
                              <p:cond delay="0"/>
                            </p:stCondLst>
                            <p:childTnLst>
                              <p:par>
                                <p:cTn id="128" presetID="10" presetClass="exit" presetSubtype="0" fill="hold" grpId="3" nodeType="clickEffect">
                                  <p:stCondLst>
                                    <p:cond delay="0"/>
                                  </p:stCondLst>
                                  <p:childTnLst>
                                    <p:animEffect transition="out" filter="fade">
                                      <p:cBhvr>
                                        <p:cTn id="129" dur="500"/>
                                        <p:tgtEl>
                                          <p:spTgt spid="38"/>
                                        </p:tgtEl>
                                      </p:cBhvr>
                                    </p:animEffect>
                                    <p:set>
                                      <p:cBhvr>
                                        <p:cTn id="130" dur="1" fill="hold">
                                          <p:stCondLst>
                                            <p:cond delay="499"/>
                                          </p:stCondLst>
                                        </p:cTn>
                                        <p:tgtEl>
                                          <p:spTgt spid="38"/>
                                        </p:tgtEl>
                                        <p:attrNameLst>
                                          <p:attrName>style.visibility</p:attrName>
                                        </p:attrNameLst>
                                      </p:cBhvr>
                                      <p:to>
                                        <p:strVal val="hidden"/>
                                      </p:to>
                                    </p:set>
                                  </p:childTnLst>
                                </p:cTn>
                              </p:par>
                              <p:par>
                                <p:cTn id="131" presetID="10" presetClass="exit" presetSubtype="0" fill="hold" grpId="3" nodeType="withEffect">
                                  <p:stCondLst>
                                    <p:cond delay="0"/>
                                  </p:stCondLst>
                                  <p:childTnLst>
                                    <p:animEffect transition="out" filter="fade">
                                      <p:cBhvr>
                                        <p:cTn id="132" dur="500"/>
                                        <p:tgtEl>
                                          <p:spTgt spid="40"/>
                                        </p:tgtEl>
                                      </p:cBhvr>
                                    </p:animEffect>
                                    <p:set>
                                      <p:cBhvr>
                                        <p:cTn id="133" dur="1" fill="hold">
                                          <p:stCondLst>
                                            <p:cond delay="499"/>
                                          </p:stCondLst>
                                        </p:cTn>
                                        <p:tgtEl>
                                          <p:spTgt spid="40"/>
                                        </p:tgtEl>
                                        <p:attrNameLst>
                                          <p:attrName>style.visibility</p:attrName>
                                        </p:attrNameLst>
                                      </p:cBhvr>
                                      <p:to>
                                        <p:strVal val="hidden"/>
                                      </p:to>
                                    </p:set>
                                  </p:childTnLst>
                                </p:cTn>
                              </p:par>
                              <p:par>
                                <p:cTn id="134" presetID="10" presetClass="entr" presetSubtype="0" fill="hold" grpId="2" nodeType="withEffect">
                                  <p:stCondLst>
                                    <p:cond delay="0"/>
                                  </p:stCondLst>
                                  <p:childTnLst>
                                    <p:set>
                                      <p:cBhvr>
                                        <p:cTn id="135" dur="1" fill="hold">
                                          <p:stCondLst>
                                            <p:cond delay="0"/>
                                          </p:stCondLst>
                                        </p:cTn>
                                        <p:tgtEl>
                                          <p:spTgt spid="39"/>
                                        </p:tgtEl>
                                        <p:attrNameLst>
                                          <p:attrName>style.visibility</p:attrName>
                                        </p:attrNameLst>
                                      </p:cBhvr>
                                      <p:to>
                                        <p:strVal val="visible"/>
                                      </p:to>
                                    </p:set>
                                    <p:animEffect transition="in" filter="fade">
                                      <p:cBhvr>
                                        <p:cTn id="136" dur="500"/>
                                        <p:tgtEl>
                                          <p:spTgt spid="39"/>
                                        </p:tgtEl>
                                      </p:cBhvr>
                                    </p:animEffect>
                                  </p:childTnLst>
                                </p:cTn>
                              </p:par>
                              <p:par>
                                <p:cTn id="137" presetID="10" presetClass="entr" presetSubtype="0" fill="hold" grpId="2" nodeType="withEffect">
                                  <p:stCondLst>
                                    <p:cond delay="0"/>
                                  </p:stCondLst>
                                  <p:childTnLst>
                                    <p:set>
                                      <p:cBhvr>
                                        <p:cTn id="138" dur="1" fill="hold">
                                          <p:stCondLst>
                                            <p:cond delay="0"/>
                                          </p:stCondLst>
                                        </p:cTn>
                                        <p:tgtEl>
                                          <p:spTgt spid="41"/>
                                        </p:tgtEl>
                                        <p:attrNameLst>
                                          <p:attrName>style.visibility</p:attrName>
                                        </p:attrNameLst>
                                      </p:cBhvr>
                                      <p:to>
                                        <p:strVal val="visible"/>
                                      </p:to>
                                    </p:set>
                                    <p:animEffect transition="in" filter="fade">
                                      <p:cBhvr>
                                        <p:cTn id="139" dur="500"/>
                                        <p:tgtEl>
                                          <p:spTgt spid="41"/>
                                        </p:tgtEl>
                                      </p:cBhvr>
                                    </p:animEffect>
                                  </p:childTnLst>
                                </p:cTn>
                              </p:par>
                              <p:par>
                                <p:cTn id="140" presetID="10" presetClass="entr" presetSubtype="0" fill="hold" grpId="0" nodeType="withEffect">
                                  <p:stCondLst>
                                    <p:cond delay="0"/>
                                  </p:stCondLst>
                                  <p:childTnLst>
                                    <p:set>
                                      <p:cBhvr>
                                        <p:cTn id="141" dur="1" fill="hold">
                                          <p:stCondLst>
                                            <p:cond delay="0"/>
                                          </p:stCondLst>
                                        </p:cTn>
                                        <p:tgtEl>
                                          <p:spTgt spid="6"/>
                                        </p:tgtEl>
                                        <p:attrNameLst>
                                          <p:attrName>style.visibility</p:attrName>
                                        </p:attrNameLst>
                                      </p:cBhvr>
                                      <p:to>
                                        <p:strVal val="visible"/>
                                      </p:to>
                                    </p:set>
                                    <p:animEffect transition="in" filter="fade">
                                      <p:cBhvr>
                                        <p:cTn id="142" dur="500"/>
                                        <p:tgtEl>
                                          <p:spTgt spid="6"/>
                                        </p:tgtEl>
                                      </p:cBhvr>
                                    </p:animEffect>
                                  </p:childTnLst>
                                </p:cTn>
                              </p:par>
                              <p:par>
                                <p:cTn id="143" presetID="10" presetClass="entr" presetSubtype="0" fill="hold" nodeType="withEffect">
                                  <p:stCondLst>
                                    <p:cond delay="0"/>
                                  </p:stCondLst>
                                  <p:childTnLst>
                                    <p:set>
                                      <p:cBhvr>
                                        <p:cTn id="144" dur="1" fill="hold">
                                          <p:stCondLst>
                                            <p:cond delay="0"/>
                                          </p:stCondLst>
                                        </p:cTn>
                                        <p:tgtEl>
                                          <p:spTgt spid="5"/>
                                        </p:tgtEl>
                                        <p:attrNameLst>
                                          <p:attrName>style.visibility</p:attrName>
                                        </p:attrNameLst>
                                      </p:cBhvr>
                                      <p:to>
                                        <p:strVal val="visible"/>
                                      </p:to>
                                    </p:set>
                                    <p:animEffect transition="in" filter="fade">
                                      <p:cBhvr>
                                        <p:cTn id="145" dur="500"/>
                                        <p:tgtEl>
                                          <p:spTgt spid="5"/>
                                        </p:tgtEl>
                                      </p:cBhvr>
                                    </p:animEffect>
                                  </p:childTnLst>
                                </p:cTn>
                              </p:par>
                              <p:par>
                                <p:cTn id="146" presetID="10" presetClass="entr" presetSubtype="0" fill="hold" nodeType="withEffect">
                                  <p:stCondLst>
                                    <p:cond delay="0"/>
                                  </p:stCondLst>
                                  <p:childTnLst>
                                    <p:set>
                                      <p:cBhvr>
                                        <p:cTn id="147" dur="1" fill="hold">
                                          <p:stCondLst>
                                            <p:cond delay="0"/>
                                          </p:stCondLst>
                                        </p:cTn>
                                        <p:tgtEl>
                                          <p:spTgt spid="7"/>
                                        </p:tgtEl>
                                        <p:attrNameLst>
                                          <p:attrName>style.visibility</p:attrName>
                                        </p:attrNameLst>
                                      </p:cBhvr>
                                      <p:to>
                                        <p:strVal val="visible"/>
                                      </p:to>
                                    </p:set>
                                    <p:animEffect transition="in" filter="fade">
                                      <p:cBhvr>
                                        <p:cTn id="148" dur="500"/>
                                        <p:tgtEl>
                                          <p:spTgt spid="7"/>
                                        </p:tgtEl>
                                      </p:cBhvr>
                                    </p:animEffect>
                                  </p:childTnLst>
                                </p:cTn>
                              </p:par>
                              <p:par>
                                <p:cTn id="149" presetID="10" presetClass="entr" presetSubtype="0" fill="hold" grpId="0" nodeType="withEffect">
                                  <p:stCondLst>
                                    <p:cond delay="0"/>
                                  </p:stCondLst>
                                  <p:childTnLst>
                                    <p:set>
                                      <p:cBhvr>
                                        <p:cTn id="150" dur="1" fill="hold">
                                          <p:stCondLst>
                                            <p:cond delay="0"/>
                                          </p:stCondLst>
                                        </p:cTn>
                                        <p:tgtEl>
                                          <p:spTgt spid="42"/>
                                        </p:tgtEl>
                                        <p:attrNameLst>
                                          <p:attrName>style.visibility</p:attrName>
                                        </p:attrNameLst>
                                      </p:cBhvr>
                                      <p:to>
                                        <p:strVal val="visible"/>
                                      </p:to>
                                    </p:set>
                                    <p:animEffect transition="in" filter="fade">
                                      <p:cBhvr>
                                        <p:cTn id="151" dur="500"/>
                                        <p:tgtEl>
                                          <p:spTgt spid="42"/>
                                        </p:tgtEl>
                                      </p:cBhvr>
                                    </p:animEffect>
                                  </p:childTnLst>
                                </p:cTn>
                              </p:par>
                              <p:par>
                                <p:cTn id="152" presetID="10" presetClass="entr" presetSubtype="0" fill="hold" nodeType="withEffect">
                                  <p:stCondLst>
                                    <p:cond delay="0"/>
                                  </p:stCondLst>
                                  <p:childTnLst>
                                    <p:set>
                                      <p:cBhvr>
                                        <p:cTn id="153" dur="1" fill="hold">
                                          <p:stCondLst>
                                            <p:cond delay="0"/>
                                          </p:stCondLst>
                                        </p:cTn>
                                        <p:tgtEl>
                                          <p:spTgt spid="10"/>
                                        </p:tgtEl>
                                        <p:attrNameLst>
                                          <p:attrName>style.visibility</p:attrName>
                                        </p:attrNameLst>
                                      </p:cBhvr>
                                      <p:to>
                                        <p:strVal val="visible"/>
                                      </p:to>
                                    </p:set>
                                    <p:animEffect transition="in" filter="fade">
                                      <p:cBhvr>
                                        <p:cTn id="15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2" grpId="1" animBg="1"/>
      <p:bldP spid="23" grpId="0" animBg="1"/>
      <p:bldP spid="23" grpId="1" animBg="1"/>
      <p:bldP spid="24" grpId="0" animBg="1"/>
      <p:bldP spid="24" grpId="1" animBg="1"/>
      <p:bldP spid="25" grpId="0" animBg="1"/>
      <p:bldP spid="25" grpId="1" animBg="1"/>
      <p:bldP spid="34" grpId="0" animBg="1"/>
      <p:bldP spid="34" grpId="1" animBg="1"/>
      <p:bldP spid="34" grpId="2" animBg="1"/>
      <p:bldP spid="35" grpId="0" animBg="1"/>
      <p:bldP spid="35" grpId="1" animBg="1"/>
      <p:bldP spid="36" grpId="0" animBg="1"/>
      <p:bldP spid="36" grpId="1" animBg="1"/>
      <p:bldP spid="36" grpId="2" animBg="1"/>
      <p:bldP spid="37" grpId="0" animBg="1"/>
      <p:bldP spid="37" grpId="1" animBg="1"/>
      <p:bldP spid="38" grpId="0" animBg="1"/>
      <p:bldP spid="38" grpId="1" animBg="1"/>
      <p:bldP spid="38" grpId="2" animBg="1"/>
      <p:bldP spid="38" grpId="3" animBg="1"/>
      <p:bldP spid="39" grpId="0" animBg="1"/>
      <p:bldP spid="39" grpId="1" animBg="1"/>
      <p:bldP spid="39" grpId="2" animBg="1"/>
      <p:bldP spid="40" grpId="0" animBg="1"/>
      <p:bldP spid="40" grpId="1" animBg="1"/>
      <p:bldP spid="40" grpId="2" animBg="1"/>
      <p:bldP spid="40" grpId="3" animBg="1"/>
      <p:bldP spid="41" grpId="0" animBg="1"/>
      <p:bldP spid="41" grpId="1" animBg="1"/>
      <p:bldP spid="41" grpId="2" animBg="1"/>
      <p:bldP spid="8" grpId="0" animBg="1"/>
      <p:bldP spid="44" grpId="0" animBg="1"/>
      <p:bldP spid="46" grpId="0"/>
      <p:bldP spid="6" grpId="0"/>
      <p:bldP spid="42" grpId="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ea typeface="+mj-ea"/>
                <a:cs typeface="+mj-cs"/>
              </a:rPr>
              <a:t>Read Disturb Oriented Error Recovery (RDR)</a:t>
            </a:r>
            <a:endParaRPr lang="en-US" dirty="0">
              <a:ea typeface="+mj-ea"/>
              <a:cs typeface="+mj-cs"/>
            </a:endParaRPr>
          </a:p>
        </p:txBody>
      </p:sp>
      <p:sp>
        <p:nvSpPr>
          <p:cNvPr id="4" name="Content Placeholder 3"/>
          <p:cNvSpPr>
            <a:spLocks noGrp="1"/>
          </p:cNvSpPr>
          <p:nvPr>
            <p:ph idx="1"/>
          </p:nvPr>
        </p:nvSpPr>
        <p:spPr/>
        <p:txBody>
          <a:bodyPr/>
          <a:lstStyle/>
          <a:p>
            <a:pPr eaLnBrk="1" hangingPunct="1"/>
            <a:r>
              <a:rPr lang="en-US" dirty="0">
                <a:latin typeface="Calibri" charset="0"/>
              </a:rPr>
              <a:t>Triggered by an uncorrectable flash error</a:t>
            </a:r>
          </a:p>
          <a:p>
            <a:pPr lvl="1" eaLnBrk="1" hangingPunct="1"/>
            <a:r>
              <a:rPr lang="en-US" dirty="0">
                <a:solidFill>
                  <a:schemeClr val="accent1"/>
                </a:solidFill>
                <a:latin typeface="Calibri" charset="0"/>
              </a:rPr>
              <a:t>Back up </a:t>
            </a:r>
            <a:r>
              <a:rPr lang="en-US" dirty="0">
                <a:latin typeface="Calibri" charset="0"/>
              </a:rPr>
              <a:t>all valid data in the faulty block</a:t>
            </a:r>
          </a:p>
          <a:p>
            <a:pPr lvl="1" eaLnBrk="1" hangingPunct="1"/>
            <a:r>
              <a:rPr lang="en-US" dirty="0">
                <a:solidFill>
                  <a:schemeClr val="accent1"/>
                </a:solidFill>
                <a:latin typeface="Calibri" charset="0"/>
              </a:rPr>
              <a:t>Disturb </a:t>
            </a:r>
            <a:r>
              <a:rPr lang="en-US" dirty="0">
                <a:latin typeface="Calibri" charset="0"/>
              </a:rPr>
              <a:t>the faulty page </a:t>
            </a:r>
            <a:r>
              <a:rPr lang="en-US" dirty="0">
                <a:solidFill>
                  <a:schemeClr val="accent1"/>
                </a:solidFill>
                <a:latin typeface="Calibri" charset="0"/>
              </a:rPr>
              <a:t>100K</a:t>
            </a:r>
            <a:r>
              <a:rPr lang="en-US" dirty="0">
                <a:latin typeface="Calibri" charset="0"/>
              </a:rPr>
              <a:t> times (more)</a:t>
            </a:r>
          </a:p>
          <a:p>
            <a:pPr lvl="1" eaLnBrk="1" hangingPunct="1"/>
            <a:r>
              <a:rPr lang="en-US" dirty="0">
                <a:solidFill>
                  <a:schemeClr val="accent1"/>
                </a:solidFill>
                <a:latin typeface="Calibri" charset="0"/>
              </a:rPr>
              <a:t>Compare</a:t>
            </a:r>
            <a:r>
              <a:rPr lang="en-US" dirty="0">
                <a:latin typeface="Calibri" charset="0"/>
              </a:rPr>
              <a:t> </a:t>
            </a:r>
            <a:r>
              <a:rPr lang="en-US" dirty="0" err="1">
                <a:latin typeface="Calibri" charset="0"/>
              </a:rPr>
              <a:t>V</a:t>
            </a:r>
            <a:r>
              <a:rPr lang="en-US" baseline="-25000" dirty="0" err="1">
                <a:latin typeface="Calibri" charset="0"/>
              </a:rPr>
              <a:t>th</a:t>
            </a:r>
            <a:r>
              <a:rPr lang="en-US" dirty="0" err="1">
                <a:latin typeface="Calibri" charset="0"/>
              </a:rPr>
              <a:t>’s</a:t>
            </a:r>
            <a:r>
              <a:rPr lang="en-US" dirty="0">
                <a:latin typeface="Calibri" charset="0"/>
              </a:rPr>
              <a:t> before and after read disturb</a:t>
            </a:r>
          </a:p>
          <a:p>
            <a:pPr lvl="1" eaLnBrk="1" hangingPunct="1"/>
            <a:r>
              <a:rPr lang="en-US" dirty="0">
                <a:solidFill>
                  <a:schemeClr val="accent1"/>
                </a:solidFill>
                <a:latin typeface="Calibri" charset="0"/>
              </a:rPr>
              <a:t>Select</a:t>
            </a:r>
            <a:r>
              <a:rPr lang="en-US" dirty="0">
                <a:latin typeface="Calibri" charset="0"/>
              </a:rPr>
              <a:t> cells susceptible to flash errors (</a:t>
            </a:r>
            <a:r>
              <a:rPr lang="en-US" dirty="0" err="1">
                <a:latin typeface="Calibri" charset="0"/>
              </a:rPr>
              <a:t>V</a:t>
            </a:r>
            <a:r>
              <a:rPr lang="en-US" baseline="-25000" dirty="0" err="1">
                <a:latin typeface="Calibri" charset="0"/>
              </a:rPr>
              <a:t>ref</a:t>
            </a:r>
            <a:r>
              <a:rPr lang="en-US" dirty="0">
                <a:latin typeface="Calibri" charset="0"/>
              </a:rPr>
              <a:t>−</a:t>
            </a:r>
            <a:r>
              <a:rPr lang="el-GR" dirty="0">
                <a:latin typeface="Calibri" charset="0"/>
              </a:rPr>
              <a:t>σ</a:t>
            </a:r>
            <a:r>
              <a:rPr lang="en-US" dirty="0">
                <a:latin typeface="Calibri" charset="0"/>
              </a:rPr>
              <a:t>&lt;</a:t>
            </a:r>
            <a:r>
              <a:rPr lang="en-US" dirty="0" err="1">
                <a:latin typeface="Calibri" charset="0"/>
              </a:rPr>
              <a:t>V</a:t>
            </a:r>
            <a:r>
              <a:rPr lang="en-US" baseline="-25000" dirty="0" err="1">
                <a:latin typeface="Calibri" charset="0"/>
              </a:rPr>
              <a:t>th</a:t>
            </a:r>
            <a:r>
              <a:rPr lang="en-US" dirty="0">
                <a:latin typeface="Calibri" charset="0"/>
              </a:rPr>
              <a:t>&lt;</a:t>
            </a:r>
            <a:r>
              <a:rPr lang="en-US" dirty="0" err="1">
                <a:latin typeface="Calibri" charset="0"/>
              </a:rPr>
              <a:t>V</a:t>
            </a:r>
            <a:r>
              <a:rPr lang="en-US" baseline="-25000" dirty="0" err="1">
                <a:latin typeface="Calibri" charset="0"/>
              </a:rPr>
              <a:t>ref</a:t>
            </a:r>
            <a:r>
              <a:rPr lang="en-US" dirty="0">
                <a:latin typeface="Calibri" charset="0"/>
              </a:rPr>
              <a:t>−</a:t>
            </a:r>
            <a:r>
              <a:rPr lang="el-GR" dirty="0">
                <a:latin typeface="Calibri" charset="0"/>
              </a:rPr>
              <a:t>σ</a:t>
            </a:r>
            <a:r>
              <a:rPr lang="en-US" dirty="0">
                <a:latin typeface="Calibri" charset="0"/>
              </a:rPr>
              <a:t>)</a:t>
            </a:r>
          </a:p>
          <a:p>
            <a:pPr lvl="1" eaLnBrk="1" hangingPunct="1"/>
            <a:r>
              <a:rPr lang="en-US" dirty="0">
                <a:solidFill>
                  <a:schemeClr val="accent1"/>
                </a:solidFill>
                <a:latin typeface="Calibri" charset="0"/>
              </a:rPr>
              <a:t>Predict</a:t>
            </a:r>
            <a:r>
              <a:rPr lang="en-US" dirty="0">
                <a:latin typeface="Calibri" charset="0"/>
              </a:rPr>
              <a:t> among these susceptible cells</a:t>
            </a:r>
          </a:p>
          <a:p>
            <a:pPr lvl="2" eaLnBrk="1" hangingPunct="1"/>
            <a:r>
              <a:rPr lang="en-US" dirty="0">
                <a:latin typeface="Calibri" charset="0"/>
              </a:rPr>
              <a:t>Cells with more </a:t>
            </a:r>
            <a:r>
              <a:rPr lang="en-US" dirty="0" err="1">
                <a:latin typeface="Calibri" charset="0"/>
              </a:rPr>
              <a:t>V</a:t>
            </a:r>
            <a:r>
              <a:rPr lang="en-US" baseline="-25000" dirty="0" err="1">
                <a:latin typeface="Calibri" charset="0"/>
              </a:rPr>
              <a:t>th</a:t>
            </a:r>
            <a:r>
              <a:rPr lang="en-US" dirty="0">
                <a:latin typeface="Calibri" charset="0"/>
              </a:rPr>
              <a:t> shifts are </a:t>
            </a:r>
            <a:r>
              <a:rPr lang="en-US" dirty="0">
                <a:solidFill>
                  <a:schemeClr val="accent1"/>
                </a:solidFill>
                <a:latin typeface="Calibri" charset="0"/>
              </a:rPr>
              <a:t>disturb-prone </a:t>
            </a:r>
            <a:r>
              <a:rPr lang="en-US" dirty="0">
                <a:solidFill>
                  <a:schemeClr val="accent1"/>
                </a:solidFill>
                <a:latin typeface="Calibri" charset="0"/>
                <a:sym typeface="Wingdings" charset="0"/>
              </a:rPr>
              <a:t> </a:t>
            </a:r>
            <a:r>
              <a:rPr lang="en-US" dirty="0" smtClean="0">
                <a:solidFill>
                  <a:schemeClr val="accent1"/>
                </a:solidFill>
                <a:latin typeface="Calibri" charset="0"/>
                <a:sym typeface="Wingdings" charset="0"/>
              </a:rPr>
              <a:t>Lower </a:t>
            </a:r>
            <a:r>
              <a:rPr lang="en-US" dirty="0" err="1" smtClean="0">
                <a:solidFill>
                  <a:schemeClr val="accent1"/>
                </a:solidFill>
                <a:latin typeface="Calibri" charset="0"/>
                <a:sym typeface="Wingdings" charset="0"/>
              </a:rPr>
              <a:t>V</a:t>
            </a:r>
            <a:r>
              <a:rPr lang="en-US" baseline="-25000" dirty="0" err="1" smtClean="0">
                <a:solidFill>
                  <a:schemeClr val="accent1"/>
                </a:solidFill>
                <a:latin typeface="Calibri" charset="0"/>
                <a:sym typeface="Wingdings" charset="0"/>
              </a:rPr>
              <a:t>th</a:t>
            </a:r>
            <a:r>
              <a:rPr lang="en-US" dirty="0" smtClean="0">
                <a:solidFill>
                  <a:schemeClr val="accent1"/>
                </a:solidFill>
                <a:latin typeface="Calibri" charset="0"/>
                <a:sym typeface="Wingdings" charset="0"/>
              </a:rPr>
              <a:t> </a:t>
            </a:r>
            <a:r>
              <a:rPr lang="en-US" dirty="0">
                <a:solidFill>
                  <a:schemeClr val="accent1"/>
                </a:solidFill>
                <a:latin typeface="Calibri" charset="0"/>
                <a:sym typeface="Wingdings" charset="0"/>
              </a:rPr>
              <a:t>state</a:t>
            </a:r>
            <a:endParaRPr lang="en-US" dirty="0">
              <a:solidFill>
                <a:schemeClr val="accent1"/>
              </a:solidFill>
              <a:latin typeface="Calibri" charset="0"/>
            </a:endParaRPr>
          </a:p>
          <a:p>
            <a:pPr lvl="2" eaLnBrk="1" hangingPunct="1"/>
            <a:r>
              <a:rPr lang="en-US" dirty="0">
                <a:latin typeface="Calibri" charset="0"/>
              </a:rPr>
              <a:t>Cells with less </a:t>
            </a:r>
            <a:r>
              <a:rPr lang="en-US" dirty="0" err="1">
                <a:latin typeface="Calibri" charset="0"/>
              </a:rPr>
              <a:t>V</a:t>
            </a:r>
            <a:r>
              <a:rPr lang="en-US" baseline="-25000" dirty="0" err="1">
                <a:latin typeface="Calibri" charset="0"/>
              </a:rPr>
              <a:t>th</a:t>
            </a:r>
            <a:r>
              <a:rPr lang="en-US" dirty="0">
                <a:latin typeface="Calibri" charset="0"/>
              </a:rPr>
              <a:t> shifts are </a:t>
            </a:r>
            <a:r>
              <a:rPr lang="en-US" dirty="0">
                <a:solidFill>
                  <a:schemeClr val="accent1"/>
                </a:solidFill>
                <a:latin typeface="Calibri" charset="0"/>
              </a:rPr>
              <a:t>disturb-resistant </a:t>
            </a:r>
            <a:r>
              <a:rPr lang="en-US" dirty="0">
                <a:solidFill>
                  <a:schemeClr val="accent1"/>
                </a:solidFill>
                <a:latin typeface="Calibri" charset="0"/>
                <a:sym typeface="Wingdings" charset="0"/>
              </a:rPr>
              <a:t> </a:t>
            </a:r>
            <a:r>
              <a:rPr lang="en-US" dirty="0" smtClean="0">
                <a:solidFill>
                  <a:schemeClr val="accent1"/>
                </a:solidFill>
                <a:latin typeface="Calibri" charset="0"/>
                <a:sym typeface="Wingdings" charset="0"/>
              </a:rPr>
              <a:t>Higher </a:t>
            </a:r>
            <a:r>
              <a:rPr lang="en-US" dirty="0" err="1">
                <a:solidFill>
                  <a:schemeClr val="accent1"/>
                </a:solidFill>
                <a:latin typeface="Calibri" charset="0"/>
                <a:sym typeface="Wingdings" charset="0"/>
              </a:rPr>
              <a:t>V</a:t>
            </a:r>
            <a:r>
              <a:rPr lang="en-US" baseline="-25000" dirty="0" err="1">
                <a:solidFill>
                  <a:schemeClr val="accent1"/>
                </a:solidFill>
                <a:latin typeface="Calibri" charset="0"/>
                <a:sym typeface="Wingdings" charset="0"/>
              </a:rPr>
              <a:t>th</a:t>
            </a:r>
            <a:r>
              <a:rPr lang="en-US" dirty="0">
                <a:solidFill>
                  <a:schemeClr val="accent1"/>
                </a:solidFill>
                <a:latin typeface="Calibri" charset="0"/>
                <a:sym typeface="Wingdings" charset="0"/>
              </a:rPr>
              <a:t> state</a:t>
            </a:r>
            <a:endParaRPr lang="en-US" dirty="0">
              <a:solidFill>
                <a:schemeClr val="accent1"/>
              </a:solidFill>
              <a:latin typeface="Calibri" charset="0"/>
            </a:endParaRPr>
          </a:p>
        </p:txBody>
      </p:sp>
      <p:sp>
        <p:nvSpPr>
          <p:cNvPr id="316419"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25F799E-A633-F042-A341-DB10740F2887}" type="slidenum">
              <a:rPr lang="en-US" sz="1200">
                <a:solidFill>
                  <a:srgbClr val="898989"/>
                </a:solidFill>
                <a:latin typeface="Calibri" charset="0"/>
              </a:rPr>
              <a:pPr eaLnBrk="1" hangingPunct="1"/>
              <a:t>94</a:t>
            </a:fld>
            <a:endParaRPr lang="en-US" sz="1200">
              <a:solidFill>
                <a:srgbClr val="898989"/>
              </a:solidFill>
              <a:latin typeface="Calibri" charset="0"/>
            </a:endParaRPr>
          </a:p>
        </p:txBody>
      </p:sp>
    </p:spTree>
    <p:extLst>
      <p:ext uri="{BB962C8B-B14F-4D97-AF65-F5344CB8AC3E}">
        <p14:creationId xmlns:p14="http://schemas.microsoft.com/office/powerpoint/2010/main" val="3906128653"/>
      </p:ext>
    </p:extLst>
  </p:cSld>
  <p:clrMapOvr>
    <a:masterClrMapping/>
  </p:clrMapOvr>
  <p:transition xmlns:p14="http://schemas.microsoft.com/office/powerpoint/2010/main" spd="slow"/>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fade">
                                      <p:cBhvr>
                                        <p:cTn id="32" dur="500"/>
                                        <p:tgtEl>
                                          <p:spTgt spid="4">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fade">
                                      <p:cBhvr>
                                        <p:cTn id="37" dur="500"/>
                                        <p:tgtEl>
                                          <p:spTgt spid="4">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Effect transition="in" filter="fade">
                                      <p:cBhvr>
                                        <p:cTn id="42"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5" name="Title 1"/>
          <p:cNvSpPr>
            <a:spLocks noGrp="1"/>
          </p:cNvSpPr>
          <p:nvPr>
            <p:ph type="title"/>
          </p:nvPr>
        </p:nvSpPr>
        <p:spPr/>
        <p:txBody>
          <a:bodyPr/>
          <a:lstStyle/>
          <a:p>
            <a:pPr eaLnBrk="1" hangingPunct="1"/>
            <a:r>
              <a:rPr lang="en-US">
                <a:latin typeface="Calibri" charset="0"/>
              </a:rPr>
              <a:t>RDR Evaluation</a:t>
            </a:r>
          </a:p>
        </p:txBody>
      </p:sp>
      <p:sp>
        <p:nvSpPr>
          <p:cNvPr id="318466" name="Slide Number Placeholder 2"/>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CF82B52-130C-0E46-B1DA-100FAE03804A}" type="slidenum">
              <a:rPr lang="en-US" sz="1200">
                <a:solidFill>
                  <a:srgbClr val="898989"/>
                </a:solidFill>
                <a:latin typeface="Calibri" charset="0"/>
              </a:rPr>
              <a:pPr eaLnBrk="1" hangingPunct="1"/>
              <a:t>95</a:t>
            </a:fld>
            <a:endParaRPr lang="en-US" sz="1200">
              <a:solidFill>
                <a:srgbClr val="898989"/>
              </a:solidFill>
              <a:latin typeface="Calibri" charset="0"/>
            </a:endParaRPr>
          </a:p>
        </p:txBody>
      </p:sp>
      <p:grpSp>
        <p:nvGrpSpPr>
          <p:cNvPr id="318467" name="Group 4"/>
          <p:cNvGrpSpPr>
            <a:grpSpLocks/>
          </p:cNvGrpSpPr>
          <p:nvPr/>
        </p:nvGrpSpPr>
        <p:grpSpPr bwMode="auto">
          <a:xfrm>
            <a:off x="76200" y="1600200"/>
            <a:ext cx="8969375" cy="3581400"/>
            <a:chOff x="-66674" y="0"/>
            <a:chExt cx="6225987" cy="2486070"/>
          </a:xfrm>
        </p:grpSpPr>
        <p:grpSp>
          <p:nvGrpSpPr>
            <p:cNvPr id="318470" name="Group 5"/>
            <p:cNvGrpSpPr>
              <a:grpSpLocks/>
            </p:cNvGrpSpPr>
            <p:nvPr/>
          </p:nvGrpSpPr>
          <p:grpSpPr bwMode="auto">
            <a:xfrm>
              <a:off x="-66674" y="0"/>
              <a:ext cx="6225987" cy="2486070"/>
              <a:chOff x="123826" y="0"/>
              <a:chExt cx="6225987" cy="2486070"/>
            </a:xfrm>
          </p:grpSpPr>
          <p:pic>
            <p:nvPicPr>
              <p:cNvPr id="318472" name="Picture 1"/>
              <p:cNvPicPr>
                <a:picLocks noChangeAspect="1" noChangeArrowheads="1"/>
              </p:cNvPicPr>
              <p:nvPr/>
            </p:nvPicPr>
            <p:blipFill>
              <a:blip r:embed="rId3">
                <a:extLst>
                  <a:ext uri="{28A0092B-C50C-407E-A947-70E740481C1C}">
                    <a14:useLocalDpi xmlns:a14="http://schemas.microsoft.com/office/drawing/2010/main" val="0"/>
                  </a:ext>
                </a:extLst>
              </a:blip>
              <a:srcRect l="3197" t="15305" r="1683" b="6216"/>
              <a:stretch>
                <a:fillRect/>
              </a:stretch>
            </p:blipFill>
            <p:spPr bwMode="auto">
              <a:xfrm>
                <a:off x="123826" y="161925"/>
                <a:ext cx="6225987" cy="2225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8473" name="Picture 1"/>
              <p:cNvPicPr>
                <a:picLocks noChangeAspect="1" noChangeArrowheads="1"/>
              </p:cNvPicPr>
              <p:nvPr/>
            </p:nvPicPr>
            <p:blipFill>
              <a:blip r:embed="rId3">
                <a:extLst>
                  <a:ext uri="{28A0092B-C50C-407E-A947-70E740481C1C}">
                    <a14:useLocalDpi xmlns:a14="http://schemas.microsoft.com/office/drawing/2010/main" val="0"/>
                  </a:ext>
                </a:extLst>
              </a:blip>
              <a:srcRect l="28372" t="4893" r="27534" b="88725"/>
              <a:stretch>
                <a:fillRect/>
              </a:stretch>
            </p:blipFill>
            <p:spPr bwMode="auto">
              <a:xfrm>
                <a:off x="1088364" y="277463"/>
                <a:ext cx="3606083" cy="226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p:cNvSpPr/>
              <p:nvPr/>
            </p:nvSpPr>
            <p:spPr>
              <a:xfrm>
                <a:off x="804828" y="0"/>
                <a:ext cx="490366" cy="22811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lstStyle/>
              <a:p>
                <a:pPr algn="ctr">
                  <a:defRPr/>
                </a:pPr>
                <a:r>
                  <a:rPr lang="en-US" sz="2000" dirty="0">
                    <a:solidFill>
                      <a:prstClr val="black"/>
                    </a:solidFill>
                    <a:latin typeface="Calibri"/>
                  </a:rPr>
                  <a:t>× 10</a:t>
                </a:r>
                <a:r>
                  <a:rPr lang="en-US" sz="2000" baseline="30000" dirty="0">
                    <a:solidFill>
                      <a:prstClr val="black"/>
                    </a:solidFill>
                    <a:latin typeface="Calibri"/>
                  </a:rPr>
                  <a:t>-3</a:t>
                </a:r>
                <a:endParaRPr lang="en-US" sz="2000" dirty="0">
                  <a:solidFill>
                    <a:prstClr val="black"/>
                  </a:solidFill>
                  <a:latin typeface="Calibri"/>
                </a:endParaRPr>
              </a:p>
            </p:txBody>
          </p:sp>
          <p:sp>
            <p:nvSpPr>
              <p:cNvPr id="11" name="Rectangle 10"/>
              <p:cNvSpPr/>
              <p:nvPr/>
            </p:nvSpPr>
            <p:spPr>
              <a:xfrm>
                <a:off x="238428" y="180725"/>
                <a:ext cx="451797" cy="16860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r">
                  <a:defRPr/>
                </a:pPr>
                <a:r>
                  <a:rPr lang="en-US" sz="2000" dirty="0">
                    <a:solidFill>
                      <a:prstClr val="black"/>
                    </a:solidFill>
                    <a:latin typeface="Calibri"/>
                  </a:rPr>
                  <a:t>12</a:t>
                </a:r>
              </a:p>
            </p:txBody>
          </p:sp>
          <p:sp>
            <p:nvSpPr>
              <p:cNvPr id="12" name="Rectangle 11"/>
              <p:cNvSpPr/>
              <p:nvPr/>
            </p:nvSpPr>
            <p:spPr>
              <a:xfrm>
                <a:off x="238428" y="444099"/>
                <a:ext cx="451797" cy="16860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r">
                  <a:defRPr/>
                </a:pPr>
                <a:r>
                  <a:rPr lang="en-US" sz="2000" dirty="0">
                    <a:solidFill>
                      <a:prstClr val="black"/>
                    </a:solidFill>
                    <a:latin typeface="Calibri"/>
                  </a:rPr>
                  <a:t>10</a:t>
                </a:r>
              </a:p>
            </p:txBody>
          </p:sp>
          <p:sp>
            <p:nvSpPr>
              <p:cNvPr id="13" name="Rectangle 12"/>
              <p:cNvSpPr/>
              <p:nvPr/>
            </p:nvSpPr>
            <p:spPr>
              <a:xfrm>
                <a:off x="238428" y="707472"/>
                <a:ext cx="451797" cy="1697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r">
                  <a:defRPr/>
                </a:pPr>
                <a:r>
                  <a:rPr lang="en-US" sz="2000" dirty="0">
                    <a:solidFill>
                      <a:prstClr val="black"/>
                    </a:solidFill>
                    <a:latin typeface="Calibri"/>
                  </a:rPr>
                  <a:t>8</a:t>
                </a:r>
              </a:p>
            </p:txBody>
          </p:sp>
          <p:sp>
            <p:nvSpPr>
              <p:cNvPr id="14" name="Rectangle 13"/>
              <p:cNvSpPr/>
              <p:nvPr/>
            </p:nvSpPr>
            <p:spPr>
              <a:xfrm>
                <a:off x="238428" y="970846"/>
                <a:ext cx="451797" cy="1697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r">
                  <a:defRPr/>
                </a:pPr>
                <a:r>
                  <a:rPr lang="en-US" sz="2000" dirty="0">
                    <a:solidFill>
                      <a:prstClr val="black"/>
                    </a:solidFill>
                    <a:latin typeface="Calibri"/>
                  </a:rPr>
                  <a:t>6</a:t>
                </a:r>
              </a:p>
            </p:txBody>
          </p:sp>
          <p:sp>
            <p:nvSpPr>
              <p:cNvPr id="15" name="Rectangle 14"/>
              <p:cNvSpPr/>
              <p:nvPr/>
            </p:nvSpPr>
            <p:spPr>
              <a:xfrm>
                <a:off x="238428" y="1234219"/>
                <a:ext cx="451797" cy="1697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r">
                  <a:defRPr/>
                </a:pPr>
                <a:r>
                  <a:rPr lang="en-US" sz="2000" dirty="0">
                    <a:solidFill>
                      <a:prstClr val="black"/>
                    </a:solidFill>
                    <a:latin typeface="Calibri"/>
                  </a:rPr>
                  <a:t>4</a:t>
                </a:r>
              </a:p>
            </p:txBody>
          </p:sp>
          <p:sp>
            <p:nvSpPr>
              <p:cNvPr id="16" name="Rectangle 15"/>
              <p:cNvSpPr/>
              <p:nvPr/>
            </p:nvSpPr>
            <p:spPr>
              <a:xfrm>
                <a:off x="238428" y="1498695"/>
                <a:ext cx="451797" cy="16860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r">
                  <a:defRPr/>
                </a:pPr>
                <a:r>
                  <a:rPr lang="en-US" sz="2000" dirty="0">
                    <a:solidFill>
                      <a:prstClr val="black"/>
                    </a:solidFill>
                    <a:latin typeface="Calibri"/>
                  </a:rPr>
                  <a:t>2</a:t>
                </a:r>
              </a:p>
            </p:txBody>
          </p:sp>
          <p:sp>
            <p:nvSpPr>
              <p:cNvPr id="17" name="Rectangle 16"/>
              <p:cNvSpPr/>
              <p:nvPr/>
            </p:nvSpPr>
            <p:spPr>
              <a:xfrm>
                <a:off x="238428" y="1762069"/>
                <a:ext cx="451797" cy="16860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r">
                  <a:defRPr/>
                </a:pPr>
                <a:r>
                  <a:rPr lang="en-US" sz="2000" dirty="0">
                    <a:solidFill>
                      <a:prstClr val="black"/>
                    </a:solidFill>
                    <a:latin typeface="Calibri"/>
                  </a:rPr>
                  <a:t>0</a:t>
                </a:r>
              </a:p>
            </p:txBody>
          </p:sp>
          <p:sp>
            <p:nvSpPr>
              <p:cNvPr id="18" name="Rectangle 17"/>
              <p:cNvSpPr/>
              <p:nvPr/>
            </p:nvSpPr>
            <p:spPr>
              <a:xfrm>
                <a:off x="149226" y="744081"/>
                <a:ext cx="352199" cy="65985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vert270" lIns="0" tIns="0" rIns="0" bIns="0" anchor="b"/>
              <a:lstStyle/>
              <a:p>
                <a:pPr algn="ctr">
                  <a:defRPr/>
                </a:pPr>
                <a:r>
                  <a:rPr lang="en-US" sz="2400" b="1" dirty="0">
                    <a:solidFill>
                      <a:prstClr val="black"/>
                    </a:solidFill>
                    <a:latin typeface="Calibri"/>
                  </a:rPr>
                  <a:t>RBER</a:t>
                </a:r>
              </a:p>
            </p:txBody>
          </p:sp>
          <p:sp>
            <p:nvSpPr>
              <p:cNvPr id="19" name="Rectangle 18"/>
              <p:cNvSpPr/>
              <p:nvPr/>
            </p:nvSpPr>
            <p:spPr>
              <a:xfrm>
                <a:off x="1875918" y="2023238"/>
                <a:ext cx="3133930" cy="46283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2400" b="1" dirty="0">
                    <a:solidFill>
                      <a:prstClr val="black"/>
                    </a:solidFill>
                    <a:latin typeface="Calibri"/>
                  </a:rPr>
                  <a:t>Read Disturb Count</a:t>
                </a:r>
              </a:p>
            </p:txBody>
          </p:sp>
          <p:sp>
            <p:nvSpPr>
              <p:cNvPr id="20" name="Rectangle 19"/>
              <p:cNvSpPr/>
              <p:nvPr/>
            </p:nvSpPr>
            <p:spPr>
              <a:xfrm>
                <a:off x="602070" y="1942794"/>
                <a:ext cx="450696" cy="1697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2000" dirty="0">
                    <a:solidFill>
                      <a:prstClr val="black"/>
                    </a:solidFill>
                    <a:latin typeface="Calibri"/>
                  </a:rPr>
                  <a:t>0</a:t>
                </a:r>
              </a:p>
            </p:txBody>
          </p:sp>
          <p:sp>
            <p:nvSpPr>
              <p:cNvPr id="21" name="Rectangle 20"/>
              <p:cNvSpPr/>
              <p:nvPr/>
            </p:nvSpPr>
            <p:spPr>
              <a:xfrm>
                <a:off x="1547538" y="1942794"/>
                <a:ext cx="554278" cy="1697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2000" dirty="0">
                    <a:solidFill>
                      <a:prstClr val="black"/>
                    </a:solidFill>
                    <a:latin typeface="Calibri"/>
                  </a:rPr>
                  <a:t>0.2M</a:t>
                </a:r>
              </a:p>
            </p:txBody>
          </p:sp>
          <p:sp>
            <p:nvSpPr>
              <p:cNvPr id="22" name="Rectangle 21"/>
              <p:cNvSpPr/>
              <p:nvPr/>
            </p:nvSpPr>
            <p:spPr>
              <a:xfrm>
                <a:off x="2596590" y="1942794"/>
                <a:ext cx="554278" cy="1697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2000" dirty="0">
                    <a:solidFill>
                      <a:prstClr val="black"/>
                    </a:solidFill>
                    <a:latin typeface="Calibri"/>
                  </a:rPr>
                  <a:t>0.4M</a:t>
                </a:r>
              </a:p>
            </p:txBody>
          </p:sp>
          <p:sp>
            <p:nvSpPr>
              <p:cNvPr id="23" name="Rectangle 22"/>
              <p:cNvSpPr/>
              <p:nvPr/>
            </p:nvSpPr>
            <p:spPr>
              <a:xfrm>
                <a:off x="3645641" y="1942794"/>
                <a:ext cx="554278" cy="1697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2000" dirty="0">
                    <a:solidFill>
                      <a:prstClr val="black"/>
                    </a:solidFill>
                    <a:latin typeface="Calibri"/>
                  </a:rPr>
                  <a:t>0.6M</a:t>
                </a:r>
              </a:p>
            </p:txBody>
          </p:sp>
          <p:sp>
            <p:nvSpPr>
              <p:cNvPr id="24" name="Rectangle 23"/>
              <p:cNvSpPr/>
              <p:nvPr/>
            </p:nvSpPr>
            <p:spPr>
              <a:xfrm>
                <a:off x="4694692" y="1942794"/>
                <a:ext cx="554278" cy="1697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2000" dirty="0">
                    <a:solidFill>
                      <a:prstClr val="black"/>
                    </a:solidFill>
                    <a:latin typeface="Calibri"/>
                  </a:rPr>
                  <a:t>0.8M</a:t>
                </a:r>
              </a:p>
            </p:txBody>
          </p:sp>
          <p:sp>
            <p:nvSpPr>
              <p:cNvPr id="25" name="Rectangle 24"/>
              <p:cNvSpPr/>
              <p:nvPr/>
            </p:nvSpPr>
            <p:spPr>
              <a:xfrm>
                <a:off x="5743743" y="1942794"/>
                <a:ext cx="554278" cy="1697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2000" dirty="0">
                    <a:solidFill>
                      <a:prstClr val="black"/>
                    </a:solidFill>
                    <a:latin typeface="Calibri"/>
                  </a:rPr>
                  <a:t>1M</a:t>
                </a:r>
              </a:p>
            </p:txBody>
          </p:sp>
          <p:sp>
            <p:nvSpPr>
              <p:cNvPr id="26" name="Rectangle 25"/>
              <p:cNvSpPr/>
              <p:nvPr/>
            </p:nvSpPr>
            <p:spPr>
              <a:xfrm>
                <a:off x="1679772" y="286515"/>
                <a:ext cx="1082110" cy="20386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defRPr/>
                </a:pPr>
                <a:r>
                  <a:rPr lang="en-US" sz="2000" dirty="0">
                    <a:solidFill>
                      <a:prstClr val="black"/>
                    </a:solidFill>
                    <a:latin typeface="Calibri"/>
                  </a:rPr>
                  <a:t>No Recovery</a:t>
                </a:r>
              </a:p>
            </p:txBody>
          </p:sp>
        </p:grpSp>
        <p:sp>
          <p:nvSpPr>
            <p:cNvPr id="7" name="Rectangle 6"/>
            <p:cNvSpPr/>
            <p:nvPr/>
          </p:nvSpPr>
          <p:spPr>
            <a:xfrm>
              <a:off x="3317398" y="284311"/>
              <a:ext cx="1299192" cy="20386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defRPr/>
              </a:pPr>
              <a:r>
                <a:rPr lang="en-US" sz="2000" dirty="0">
                  <a:solidFill>
                    <a:prstClr val="black"/>
                  </a:solidFill>
                  <a:latin typeface="Calibri"/>
                </a:rPr>
                <a:t>RDR</a:t>
              </a:r>
            </a:p>
          </p:txBody>
        </p:sp>
      </p:grpSp>
      <p:sp>
        <p:nvSpPr>
          <p:cNvPr id="27" name="TextBox 26"/>
          <p:cNvSpPr txBox="1"/>
          <p:nvPr/>
        </p:nvSpPr>
        <p:spPr>
          <a:xfrm>
            <a:off x="231775" y="5416550"/>
            <a:ext cx="7683500" cy="830263"/>
          </a:xfrm>
          <a:prstGeom prst="rect">
            <a:avLst/>
          </a:prstGeom>
          <a:noFill/>
        </p:spPr>
        <p:txBody>
          <a:bodyPr wrap="none">
            <a:spAutoFit/>
          </a:bodyPr>
          <a:lstStyle/>
          <a:p>
            <a:pPr>
              <a:defRPr/>
            </a:pPr>
            <a:r>
              <a:rPr lang="en-US" sz="2400" dirty="0">
                <a:solidFill>
                  <a:srgbClr val="0000FF"/>
                </a:solidFill>
                <a:latin typeface="Calibri"/>
                <a:ea typeface="ＭＳ Ｐゴシック" charset="0"/>
                <a:cs typeface="ＭＳ Ｐゴシック" charset="0"/>
              </a:rPr>
              <a:t>Reduces total error counts by up to 36% @ 1M read disturbs</a:t>
            </a:r>
          </a:p>
          <a:p>
            <a:pPr>
              <a:defRPr/>
            </a:pPr>
            <a:r>
              <a:rPr lang="en-US" sz="2400" dirty="0">
                <a:solidFill>
                  <a:srgbClr val="0000FF"/>
                </a:solidFill>
                <a:latin typeface="Calibri"/>
                <a:ea typeface="ＭＳ Ｐゴシック" charset="0"/>
                <a:cs typeface="ＭＳ Ｐゴシック" charset="0"/>
              </a:rPr>
              <a:t>ECC can be used to correct the remaining errors</a:t>
            </a:r>
          </a:p>
        </p:txBody>
      </p:sp>
      <p:pic>
        <p:nvPicPr>
          <p:cNvPr id="318469" name="Picture 6" descr="FMS_logo_lightbluematte_3C5CAE.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5683210"/>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3" name="Title 1"/>
          <p:cNvSpPr>
            <a:spLocks noGrp="1"/>
          </p:cNvSpPr>
          <p:nvPr>
            <p:ph type="title"/>
          </p:nvPr>
        </p:nvSpPr>
        <p:spPr/>
        <p:txBody>
          <a:bodyPr/>
          <a:lstStyle/>
          <a:p>
            <a:pPr eaLnBrk="1" hangingPunct="1"/>
            <a:r>
              <a:rPr lang="en-US">
                <a:latin typeface="Calibri" charset="0"/>
              </a:rPr>
              <a:t>Outline</a:t>
            </a:r>
          </a:p>
        </p:txBody>
      </p:sp>
      <p:sp>
        <p:nvSpPr>
          <p:cNvPr id="3" name="Content Placeholder 2"/>
          <p:cNvSpPr>
            <a:spLocks noGrp="1"/>
          </p:cNvSpPr>
          <p:nvPr>
            <p:ph idx="1"/>
          </p:nvPr>
        </p:nvSpPr>
        <p:spPr/>
        <p:txBody>
          <a:bodyPr rtlCol="0">
            <a:normAutofit/>
          </a:bodyPr>
          <a:lstStyle/>
          <a:p>
            <a:pPr marL="182880" indent="-182880" eaLnBrk="1" fontAlgn="auto" hangingPunct="1">
              <a:spcAft>
                <a:spcPts val="0"/>
              </a:spcAft>
              <a:buFont typeface="Arial" pitchFamily="34" charset="0"/>
              <a:buChar char="•"/>
              <a:defRPr/>
            </a:pPr>
            <a:r>
              <a:rPr lang="en-US" dirty="0">
                <a:solidFill>
                  <a:schemeClr val="bg1">
                    <a:lumMod val="75000"/>
                  </a:schemeClr>
                </a:solidFill>
                <a:ea typeface="+mn-ea"/>
                <a:cs typeface="+mn-cs"/>
              </a:rPr>
              <a:t>Background (Problem and Goal)</a:t>
            </a:r>
          </a:p>
          <a:p>
            <a:pPr marL="182880" indent="-182880" eaLnBrk="1" fontAlgn="auto" hangingPunct="1">
              <a:spcAft>
                <a:spcPts val="0"/>
              </a:spcAft>
              <a:buFont typeface="Arial" pitchFamily="34" charset="0"/>
              <a:buChar char="•"/>
              <a:defRPr/>
            </a:pPr>
            <a:r>
              <a:rPr lang="en-US" dirty="0">
                <a:solidFill>
                  <a:schemeClr val="bg1">
                    <a:lumMod val="75000"/>
                  </a:schemeClr>
                </a:solidFill>
                <a:ea typeface="+mn-ea"/>
                <a:cs typeface="+mn-cs"/>
              </a:rPr>
              <a:t>Key Experimental Observations</a:t>
            </a:r>
          </a:p>
          <a:p>
            <a:pPr marL="182880" indent="-182880" eaLnBrk="1" fontAlgn="auto" hangingPunct="1">
              <a:spcAft>
                <a:spcPts val="0"/>
              </a:spcAft>
              <a:buFont typeface="Arial" pitchFamily="34" charset="0"/>
              <a:buChar char="•"/>
              <a:defRPr/>
            </a:pPr>
            <a:r>
              <a:rPr lang="en-US" dirty="0">
                <a:solidFill>
                  <a:schemeClr val="bg1">
                    <a:lumMod val="75000"/>
                  </a:schemeClr>
                </a:solidFill>
                <a:ea typeface="+mn-ea"/>
                <a:cs typeface="+mn-cs"/>
              </a:rPr>
              <a:t>Mitigation: </a:t>
            </a:r>
            <a:r>
              <a:rPr lang="en-US" dirty="0" err="1">
                <a:solidFill>
                  <a:schemeClr val="bg1">
                    <a:lumMod val="75000"/>
                  </a:schemeClr>
                </a:solidFill>
                <a:ea typeface="+mn-ea"/>
                <a:cs typeface="+mn-cs"/>
              </a:rPr>
              <a:t>V</a:t>
            </a:r>
            <a:r>
              <a:rPr lang="en-US" baseline="-25000" dirty="0" err="1">
                <a:solidFill>
                  <a:schemeClr val="bg1">
                    <a:lumMod val="75000"/>
                  </a:schemeClr>
                </a:solidFill>
                <a:ea typeface="+mn-ea"/>
                <a:cs typeface="+mn-cs"/>
              </a:rPr>
              <a:t>pass</a:t>
            </a:r>
            <a:r>
              <a:rPr lang="en-US" dirty="0">
                <a:solidFill>
                  <a:schemeClr val="bg1">
                    <a:lumMod val="75000"/>
                  </a:schemeClr>
                </a:solidFill>
                <a:ea typeface="+mn-ea"/>
                <a:cs typeface="+mn-cs"/>
              </a:rPr>
              <a:t> Tuning</a:t>
            </a:r>
          </a:p>
          <a:p>
            <a:pPr marL="182880" indent="-182880" eaLnBrk="1" fontAlgn="auto" hangingPunct="1">
              <a:spcAft>
                <a:spcPts val="0"/>
              </a:spcAft>
              <a:buFont typeface="Arial" pitchFamily="34" charset="0"/>
              <a:buChar char="•"/>
              <a:defRPr/>
            </a:pPr>
            <a:r>
              <a:rPr lang="en-US" dirty="0">
                <a:solidFill>
                  <a:schemeClr val="bg1">
                    <a:lumMod val="75000"/>
                  </a:schemeClr>
                </a:solidFill>
                <a:ea typeface="+mn-ea"/>
                <a:cs typeface="+mn-cs"/>
              </a:rPr>
              <a:t>Recovery: Read Disturb Oriented Error Recovery</a:t>
            </a:r>
          </a:p>
          <a:p>
            <a:pPr marL="182880" indent="-182880" eaLnBrk="1" fontAlgn="auto" hangingPunct="1">
              <a:spcAft>
                <a:spcPts val="0"/>
              </a:spcAft>
              <a:buFont typeface="Arial" pitchFamily="34" charset="0"/>
              <a:buChar char="•"/>
              <a:defRPr/>
            </a:pPr>
            <a:r>
              <a:rPr lang="en-US" dirty="0">
                <a:ea typeface="+mn-ea"/>
                <a:cs typeface="+mn-cs"/>
              </a:rPr>
              <a:t>Conclusion</a:t>
            </a:r>
          </a:p>
        </p:txBody>
      </p:sp>
      <p:sp>
        <p:nvSpPr>
          <p:cNvPr id="320515"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EEB36CE-51DE-2A47-8E6A-D172710FB507}" type="slidenum">
              <a:rPr lang="en-US" sz="1200">
                <a:solidFill>
                  <a:srgbClr val="898989"/>
                </a:solidFill>
                <a:latin typeface="Calibri" charset="0"/>
              </a:rPr>
              <a:pPr eaLnBrk="1" hangingPunct="1"/>
              <a:t>96</a:t>
            </a:fld>
            <a:endParaRPr lang="en-US" sz="1200">
              <a:solidFill>
                <a:srgbClr val="898989"/>
              </a:solidFill>
              <a:latin typeface="Calibri" charset="0"/>
            </a:endParaRPr>
          </a:p>
        </p:txBody>
      </p:sp>
      <p:pic>
        <p:nvPicPr>
          <p:cNvPr id="320516" name="Picture 6" descr="FMS_logo_lightbluematte_3C5CAE.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3847240"/>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Title 1"/>
          <p:cNvSpPr>
            <a:spLocks noGrp="1"/>
          </p:cNvSpPr>
          <p:nvPr>
            <p:ph type="title"/>
          </p:nvPr>
        </p:nvSpPr>
        <p:spPr/>
        <p:txBody>
          <a:bodyPr/>
          <a:lstStyle/>
          <a:p>
            <a:pPr eaLnBrk="1" hangingPunct="1"/>
            <a:r>
              <a:rPr lang="en-US">
                <a:latin typeface="Calibri" charset="0"/>
              </a:rPr>
              <a:t>Executive Summary</a:t>
            </a:r>
          </a:p>
        </p:txBody>
      </p:sp>
      <p:sp>
        <p:nvSpPr>
          <p:cNvPr id="3" name="Content Placeholder 2"/>
          <p:cNvSpPr>
            <a:spLocks noGrp="1"/>
          </p:cNvSpPr>
          <p:nvPr>
            <p:ph idx="1"/>
          </p:nvPr>
        </p:nvSpPr>
        <p:spPr>
          <a:xfrm>
            <a:off x="228600" y="838200"/>
            <a:ext cx="8915400" cy="5876925"/>
          </a:xfrm>
        </p:spPr>
        <p:txBody>
          <a:bodyPr rtlCol="0">
            <a:normAutofit lnSpcReduction="10000"/>
          </a:bodyPr>
          <a:lstStyle/>
          <a:p>
            <a:pPr marL="182880" indent="-182880" eaLnBrk="1" fontAlgn="auto" hangingPunct="1">
              <a:spcAft>
                <a:spcPts val="0"/>
              </a:spcAft>
              <a:buClr>
                <a:prstClr val="black"/>
              </a:buClr>
              <a:buFont typeface="Arial" pitchFamily="34" charset="0"/>
              <a:buChar char="•"/>
              <a:defRPr/>
            </a:pPr>
            <a:r>
              <a:rPr lang="en-US" sz="2800" b="1" i="1" dirty="0">
                <a:solidFill>
                  <a:srgbClr val="FF0000"/>
                </a:solidFill>
                <a:ea typeface="+mn-ea"/>
                <a:cs typeface="+mn-cs"/>
              </a:rPr>
              <a:t>Read disturb errors</a:t>
            </a:r>
            <a:r>
              <a:rPr lang="en-US" sz="2800" b="1" dirty="0">
                <a:solidFill>
                  <a:srgbClr val="FF0000"/>
                </a:solidFill>
                <a:ea typeface="+mn-ea"/>
                <a:cs typeface="+mn-cs"/>
              </a:rPr>
              <a:t> </a:t>
            </a:r>
            <a:r>
              <a:rPr lang="en-US" sz="2800" dirty="0">
                <a:solidFill>
                  <a:srgbClr val="FF0000"/>
                </a:solidFill>
                <a:ea typeface="+mn-ea"/>
                <a:cs typeface="+mn-cs"/>
              </a:rPr>
              <a:t>limit flash memory lifetime today</a:t>
            </a:r>
          </a:p>
          <a:p>
            <a:pPr marL="365760" lvl="1" eaLnBrk="1" fontAlgn="auto" hangingPunct="1">
              <a:spcAft>
                <a:spcPts val="0"/>
              </a:spcAft>
              <a:buClr>
                <a:prstClr val="black"/>
              </a:buClr>
              <a:buFont typeface="Arial" pitchFamily="34" charset="0"/>
              <a:buChar char="–"/>
              <a:defRPr/>
            </a:pPr>
            <a:r>
              <a:rPr lang="en-US" sz="2400" spc="-150" dirty="0">
                <a:solidFill>
                  <a:prstClr val="black"/>
                </a:solidFill>
                <a:ea typeface="+mn-ea"/>
                <a:sym typeface="Wingdings" panose="05000000000000000000" pitchFamily="2" charset="2"/>
              </a:rPr>
              <a:t>A</a:t>
            </a:r>
            <a:r>
              <a:rPr lang="en-US" sz="2400" spc="-150" dirty="0" smtClean="0">
                <a:solidFill>
                  <a:prstClr val="black"/>
                </a:solidFill>
                <a:ea typeface="+mn-ea"/>
                <a:sym typeface="Wingdings" panose="05000000000000000000" pitchFamily="2" charset="2"/>
              </a:rPr>
              <a:t>pply </a:t>
            </a:r>
            <a:r>
              <a:rPr lang="en-US" sz="2400" spc="-150" dirty="0">
                <a:solidFill>
                  <a:prstClr val="black"/>
                </a:solidFill>
                <a:ea typeface="+mn-ea"/>
                <a:sym typeface="Wingdings" panose="05000000000000000000" pitchFamily="2" charset="2"/>
              </a:rPr>
              <a:t>a </a:t>
            </a:r>
            <a:r>
              <a:rPr lang="en-US" sz="2400" i="1" spc="-150" dirty="0">
                <a:solidFill>
                  <a:srgbClr val="FF0000"/>
                </a:solidFill>
                <a:ea typeface="+mn-ea"/>
                <a:sym typeface="Wingdings" panose="05000000000000000000" pitchFamily="2" charset="2"/>
              </a:rPr>
              <a:t>high pass-through voltage (</a:t>
            </a:r>
            <a:r>
              <a:rPr lang="en-US" sz="2400" i="1" spc="-150" dirty="0" err="1">
                <a:solidFill>
                  <a:srgbClr val="FF0000"/>
                </a:solidFill>
                <a:ea typeface="+mn-ea"/>
                <a:sym typeface="Wingdings" panose="05000000000000000000" pitchFamily="2" charset="2"/>
              </a:rPr>
              <a:t>V</a:t>
            </a:r>
            <a:r>
              <a:rPr lang="en-US" sz="2400" i="1" spc="-150" baseline="-25000" dirty="0" err="1">
                <a:solidFill>
                  <a:srgbClr val="FF0000"/>
                </a:solidFill>
                <a:ea typeface="+mn-ea"/>
                <a:sym typeface="Wingdings" panose="05000000000000000000" pitchFamily="2" charset="2"/>
              </a:rPr>
              <a:t>pass</a:t>
            </a:r>
            <a:r>
              <a:rPr lang="en-US" sz="2400" i="1" spc="-150" dirty="0">
                <a:solidFill>
                  <a:srgbClr val="FF0000"/>
                </a:solidFill>
                <a:ea typeface="+mn-ea"/>
                <a:sym typeface="Wingdings" panose="05000000000000000000" pitchFamily="2" charset="2"/>
              </a:rPr>
              <a:t>)</a:t>
            </a:r>
            <a:r>
              <a:rPr lang="en-US" sz="2400" spc="-150" dirty="0">
                <a:solidFill>
                  <a:prstClr val="black"/>
                </a:solidFill>
                <a:ea typeface="+mn-ea"/>
                <a:sym typeface="Wingdings" panose="05000000000000000000" pitchFamily="2" charset="2"/>
              </a:rPr>
              <a:t> to multiple pages on a </a:t>
            </a:r>
            <a:r>
              <a:rPr lang="en-US" sz="2400" spc="-150" dirty="0" smtClean="0">
                <a:solidFill>
                  <a:prstClr val="black"/>
                </a:solidFill>
                <a:ea typeface="+mn-ea"/>
                <a:sym typeface="Wingdings" panose="05000000000000000000" pitchFamily="2" charset="2"/>
              </a:rPr>
              <a:t>read</a:t>
            </a:r>
          </a:p>
          <a:p>
            <a:pPr marL="365760" lvl="1" eaLnBrk="1" fontAlgn="auto" hangingPunct="1">
              <a:spcAft>
                <a:spcPts val="0"/>
              </a:spcAft>
              <a:buClr>
                <a:prstClr val="black"/>
              </a:buClr>
              <a:buFont typeface="Arial" pitchFamily="34" charset="0"/>
              <a:buChar char="–"/>
              <a:defRPr/>
            </a:pPr>
            <a:r>
              <a:rPr lang="en-US" sz="2400" spc="-150" dirty="0" smtClean="0">
                <a:solidFill>
                  <a:prstClr val="black"/>
                </a:solidFill>
                <a:ea typeface="+mn-ea"/>
              </a:rPr>
              <a:t>Repeated application of </a:t>
            </a:r>
            <a:r>
              <a:rPr lang="en-US" sz="2400" i="1" spc="-150" dirty="0" err="1" smtClean="0">
                <a:solidFill>
                  <a:srgbClr val="FF0000"/>
                </a:solidFill>
                <a:sym typeface="Wingdings" panose="05000000000000000000" pitchFamily="2" charset="2"/>
              </a:rPr>
              <a:t>V</a:t>
            </a:r>
            <a:r>
              <a:rPr lang="en-US" sz="2400" i="1" spc="-150" baseline="-25000" dirty="0" err="1" smtClean="0">
                <a:solidFill>
                  <a:srgbClr val="FF0000"/>
                </a:solidFill>
                <a:sym typeface="Wingdings" panose="05000000000000000000" pitchFamily="2" charset="2"/>
              </a:rPr>
              <a:t>pass</a:t>
            </a:r>
            <a:r>
              <a:rPr lang="en-US" sz="2400" spc="-150" dirty="0">
                <a:solidFill>
                  <a:srgbClr val="FF0000"/>
                </a:solidFill>
                <a:ea typeface="+mn-ea"/>
                <a:sym typeface="Wingdings" panose="05000000000000000000" pitchFamily="2" charset="2"/>
              </a:rPr>
              <a:t> </a:t>
            </a:r>
            <a:r>
              <a:rPr lang="en-US" sz="2400" spc="-150" dirty="0" smtClean="0">
                <a:solidFill>
                  <a:srgbClr val="FF0000"/>
                </a:solidFill>
                <a:ea typeface="+mn-ea"/>
              </a:rPr>
              <a:t>can alter stored values in unread pages</a:t>
            </a:r>
            <a:endParaRPr lang="en-US" sz="2400" spc="-150" dirty="0">
              <a:solidFill>
                <a:srgbClr val="FF0000"/>
              </a:solidFill>
              <a:ea typeface="+mn-ea"/>
            </a:endParaRPr>
          </a:p>
          <a:p>
            <a:pPr marL="182880" indent="-182880" eaLnBrk="1" fontAlgn="auto" hangingPunct="1">
              <a:spcAft>
                <a:spcPts val="0"/>
              </a:spcAft>
              <a:buClr>
                <a:prstClr val="black"/>
              </a:buClr>
              <a:buFont typeface="Arial" pitchFamily="34" charset="0"/>
              <a:buChar char="•"/>
              <a:defRPr/>
            </a:pPr>
            <a:endParaRPr lang="en-US" sz="800" dirty="0" smtClean="0">
              <a:solidFill>
                <a:prstClr val="black"/>
              </a:solidFill>
              <a:ea typeface="+mn-ea"/>
              <a:cs typeface="+mn-cs"/>
            </a:endParaRPr>
          </a:p>
          <a:p>
            <a:pPr marL="182880" indent="-182880" eaLnBrk="1" fontAlgn="auto" hangingPunct="1">
              <a:spcAft>
                <a:spcPts val="0"/>
              </a:spcAft>
              <a:buClr>
                <a:prstClr val="black"/>
              </a:buClr>
              <a:buFont typeface="Arial" pitchFamily="34" charset="0"/>
              <a:buChar char="•"/>
              <a:defRPr/>
            </a:pPr>
            <a:r>
              <a:rPr lang="en-US" sz="2800" dirty="0" smtClean="0">
                <a:solidFill>
                  <a:prstClr val="black"/>
                </a:solidFill>
                <a:ea typeface="+mn-ea"/>
                <a:cs typeface="+mn-cs"/>
              </a:rPr>
              <a:t>We </a:t>
            </a:r>
            <a:r>
              <a:rPr lang="en-US" sz="2800" b="1" dirty="0">
                <a:solidFill>
                  <a:srgbClr val="0000FF"/>
                </a:solidFill>
                <a:ea typeface="+mn-ea"/>
                <a:cs typeface="+mn-cs"/>
              </a:rPr>
              <a:t>characterize read disturb </a:t>
            </a:r>
            <a:r>
              <a:rPr lang="en-US" sz="2800" dirty="0">
                <a:solidFill>
                  <a:prstClr val="black"/>
                </a:solidFill>
                <a:ea typeface="+mn-ea"/>
                <a:cs typeface="+mn-cs"/>
              </a:rPr>
              <a:t>on real NAND flash chips</a:t>
            </a:r>
          </a:p>
          <a:p>
            <a:pPr marL="365760" lvl="1" eaLnBrk="1" fontAlgn="auto" hangingPunct="1">
              <a:spcAft>
                <a:spcPts val="0"/>
              </a:spcAft>
              <a:buClr>
                <a:prstClr val="black"/>
              </a:buClr>
              <a:buFont typeface="Arial" pitchFamily="34" charset="0"/>
              <a:buChar char="–"/>
              <a:defRPr/>
            </a:pPr>
            <a:r>
              <a:rPr lang="en-US" sz="2400" dirty="0">
                <a:solidFill>
                  <a:prstClr val="black"/>
                </a:solidFill>
                <a:ea typeface="+mn-ea"/>
              </a:rPr>
              <a:t>Slightly </a:t>
            </a:r>
            <a:r>
              <a:rPr lang="en-US" sz="2400" dirty="0">
                <a:solidFill>
                  <a:srgbClr val="0000FF"/>
                </a:solidFill>
                <a:ea typeface="+mn-ea"/>
              </a:rPr>
              <a:t>lowering </a:t>
            </a:r>
            <a:r>
              <a:rPr lang="en-US" sz="2400" dirty="0" err="1">
                <a:solidFill>
                  <a:srgbClr val="0000FF"/>
                </a:solidFill>
                <a:ea typeface="+mn-ea"/>
              </a:rPr>
              <a:t>V</a:t>
            </a:r>
            <a:r>
              <a:rPr lang="en-US" sz="2400" baseline="-25000" dirty="0" err="1">
                <a:solidFill>
                  <a:srgbClr val="0000FF"/>
                </a:solidFill>
                <a:ea typeface="+mn-ea"/>
              </a:rPr>
              <a:t>pass</a:t>
            </a:r>
            <a:r>
              <a:rPr lang="en-US" sz="2400" dirty="0">
                <a:solidFill>
                  <a:prstClr val="black"/>
                </a:solidFill>
                <a:ea typeface="+mn-ea"/>
              </a:rPr>
              <a:t> </a:t>
            </a:r>
            <a:r>
              <a:rPr lang="en-US" sz="2400" dirty="0">
                <a:solidFill>
                  <a:srgbClr val="0000FF"/>
                </a:solidFill>
                <a:ea typeface="+mn-ea"/>
              </a:rPr>
              <a:t>greatly reduces read disturb errors</a:t>
            </a:r>
          </a:p>
          <a:p>
            <a:pPr marL="365760" lvl="1" eaLnBrk="1" fontAlgn="auto" hangingPunct="1">
              <a:spcAft>
                <a:spcPts val="0"/>
              </a:spcAft>
              <a:buClr>
                <a:prstClr val="black"/>
              </a:buClr>
              <a:buFont typeface="Arial" pitchFamily="34" charset="0"/>
              <a:buChar char="–"/>
              <a:defRPr/>
            </a:pPr>
            <a:r>
              <a:rPr lang="en-US" sz="2400" dirty="0">
                <a:solidFill>
                  <a:prstClr val="black"/>
                </a:solidFill>
                <a:ea typeface="+mn-ea"/>
              </a:rPr>
              <a:t>Some flash cells are </a:t>
            </a:r>
            <a:r>
              <a:rPr lang="en-US" sz="2400" dirty="0">
                <a:solidFill>
                  <a:srgbClr val="0000FF"/>
                </a:solidFill>
                <a:ea typeface="+mn-ea"/>
              </a:rPr>
              <a:t>more </a:t>
            </a:r>
            <a:r>
              <a:rPr lang="en-US" sz="2400" dirty="0" smtClean="0">
                <a:solidFill>
                  <a:srgbClr val="0000FF"/>
                </a:solidFill>
                <a:ea typeface="+mn-ea"/>
              </a:rPr>
              <a:t>prone to </a:t>
            </a:r>
            <a:r>
              <a:rPr lang="en-US" sz="2400" dirty="0">
                <a:solidFill>
                  <a:srgbClr val="0000FF"/>
                </a:solidFill>
                <a:ea typeface="+mn-ea"/>
              </a:rPr>
              <a:t>read disturb</a:t>
            </a:r>
            <a:endParaRPr lang="en-US" sz="2400" dirty="0">
              <a:solidFill>
                <a:prstClr val="black"/>
              </a:solidFill>
              <a:ea typeface="+mn-ea"/>
            </a:endParaRPr>
          </a:p>
          <a:p>
            <a:pPr marL="182880" indent="-182880" eaLnBrk="1" fontAlgn="auto" hangingPunct="1">
              <a:spcAft>
                <a:spcPts val="0"/>
              </a:spcAft>
              <a:buClr>
                <a:prstClr val="black"/>
              </a:buClr>
              <a:buFont typeface="Arial" pitchFamily="34" charset="0"/>
              <a:buChar char="•"/>
              <a:defRPr/>
            </a:pPr>
            <a:endParaRPr lang="en-US" sz="800" b="1" dirty="0" smtClean="0">
              <a:ea typeface="+mn-ea"/>
              <a:cs typeface="+mn-cs"/>
            </a:endParaRPr>
          </a:p>
          <a:p>
            <a:pPr marL="182880" indent="-182880" eaLnBrk="1" fontAlgn="auto" hangingPunct="1">
              <a:spcAft>
                <a:spcPts val="0"/>
              </a:spcAft>
              <a:buClr>
                <a:prstClr val="black"/>
              </a:buClr>
              <a:buFont typeface="Arial" pitchFamily="34" charset="0"/>
              <a:buChar char="•"/>
              <a:defRPr/>
            </a:pPr>
            <a:r>
              <a:rPr lang="en-US" sz="2800" b="1" dirty="0" smtClean="0">
                <a:ea typeface="+mn-ea"/>
                <a:cs typeface="+mn-cs"/>
              </a:rPr>
              <a:t>Technique </a:t>
            </a:r>
            <a:r>
              <a:rPr lang="en-US" sz="2800" b="1" dirty="0">
                <a:ea typeface="+mn-ea"/>
                <a:cs typeface="+mn-cs"/>
              </a:rPr>
              <a:t>1:</a:t>
            </a:r>
            <a:r>
              <a:rPr lang="en-US" sz="2800" dirty="0">
                <a:solidFill>
                  <a:srgbClr val="00B050"/>
                </a:solidFill>
                <a:ea typeface="+mn-ea"/>
                <a:cs typeface="+mn-cs"/>
              </a:rPr>
              <a:t> </a:t>
            </a:r>
            <a:r>
              <a:rPr lang="en-US" sz="2800" dirty="0">
                <a:solidFill>
                  <a:srgbClr val="0000FF"/>
                </a:solidFill>
                <a:ea typeface="+mn-ea"/>
                <a:cs typeface="+mn-cs"/>
              </a:rPr>
              <a:t>Mitigate</a:t>
            </a:r>
            <a:r>
              <a:rPr lang="en-US" sz="2800" dirty="0">
                <a:solidFill>
                  <a:prstClr val="black"/>
                </a:solidFill>
                <a:ea typeface="+mn-ea"/>
                <a:cs typeface="+mn-cs"/>
              </a:rPr>
              <a:t> read disturb errors online</a:t>
            </a:r>
          </a:p>
          <a:p>
            <a:pPr marL="365760" lvl="1" eaLnBrk="1" fontAlgn="auto" hangingPunct="1">
              <a:spcAft>
                <a:spcPts val="0"/>
              </a:spcAft>
              <a:buClr>
                <a:prstClr val="black"/>
              </a:buClr>
              <a:buFont typeface="Arial" pitchFamily="34" charset="0"/>
              <a:buChar char="–"/>
              <a:defRPr/>
            </a:pPr>
            <a:r>
              <a:rPr lang="en-US" sz="2400" b="1" i="1" dirty="0" err="1">
                <a:solidFill>
                  <a:srgbClr val="0000FF"/>
                </a:solidFill>
                <a:ea typeface="+mn-ea"/>
              </a:rPr>
              <a:t>V</a:t>
            </a:r>
            <a:r>
              <a:rPr lang="en-US" sz="2400" b="1" i="1" baseline="-25000" dirty="0" err="1">
                <a:solidFill>
                  <a:srgbClr val="0000FF"/>
                </a:solidFill>
                <a:ea typeface="+mn-ea"/>
              </a:rPr>
              <a:t>pass</a:t>
            </a:r>
            <a:r>
              <a:rPr lang="en-US" sz="2400" b="1" i="1" dirty="0">
                <a:solidFill>
                  <a:srgbClr val="0000FF"/>
                </a:solidFill>
                <a:ea typeface="+mn-ea"/>
              </a:rPr>
              <a:t> Tuning</a:t>
            </a:r>
            <a:r>
              <a:rPr lang="en-US" sz="2400" dirty="0">
                <a:solidFill>
                  <a:srgbClr val="0000FF"/>
                </a:solidFill>
                <a:ea typeface="+mn-ea"/>
              </a:rPr>
              <a:t> </a:t>
            </a:r>
            <a:r>
              <a:rPr lang="en-US" sz="2400" dirty="0">
                <a:solidFill>
                  <a:prstClr val="black"/>
                </a:solidFill>
                <a:ea typeface="+mn-ea"/>
              </a:rPr>
              <a:t>dynamically finds and applies a lowered </a:t>
            </a:r>
            <a:r>
              <a:rPr lang="en-US" sz="2400" dirty="0" err="1" smtClean="0">
                <a:solidFill>
                  <a:prstClr val="black"/>
                </a:solidFill>
                <a:ea typeface="+mn-ea"/>
              </a:rPr>
              <a:t>V</a:t>
            </a:r>
            <a:r>
              <a:rPr lang="en-US" sz="2400" baseline="-25000" dirty="0" err="1" smtClean="0">
                <a:solidFill>
                  <a:prstClr val="black"/>
                </a:solidFill>
                <a:ea typeface="+mn-ea"/>
              </a:rPr>
              <a:t>pass</a:t>
            </a:r>
            <a:r>
              <a:rPr lang="en-US" sz="2400" baseline="-25000" dirty="0" smtClean="0">
                <a:solidFill>
                  <a:prstClr val="black"/>
                </a:solidFill>
                <a:ea typeface="+mn-ea"/>
              </a:rPr>
              <a:t> </a:t>
            </a:r>
            <a:r>
              <a:rPr lang="en-US" sz="2400" dirty="0" smtClean="0">
                <a:solidFill>
                  <a:prstClr val="black"/>
                </a:solidFill>
                <a:ea typeface="+mn-ea"/>
              </a:rPr>
              <a:t>per block</a:t>
            </a:r>
            <a:endParaRPr lang="en-US" sz="2400" dirty="0">
              <a:solidFill>
                <a:prstClr val="black"/>
              </a:solidFill>
              <a:ea typeface="+mn-ea"/>
            </a:endParaRPr>
          </a:p>
          <a:p>
            <a:pPr marL="365760" lvl="1" eaLnBrk="1" fontAlgn="auto" hangingPunct="1">
              <a:spcAft>
                <a:spcPts val="0"/>
              </a:spcAft>
              <a:buClr>
                <a:prstClr val="black"/>
              </a:buClr>
              <a:buFont typeface="Arial" pitchFamily="34" charset="0"/>
              <a:buChar char="–"/>
              <a:defRPr/>
            </a:pPr>
            <a:r>
              <a:rPr lang="en-US" sz="2400" dirty="0">
                <a:solidFill>
                  <a:prstClr val="black"/>
                </a:solidFill>
                <a:ea typeface="+mn-ea"/>
              </a:rPr>
              <a:t>Flash memory </a:t>
            </a:r>
            <a:r>
              <a:rPr lang="en-US" sz="2400" dirty="0">
                <a:solidFill>
                  <a:srgbClr val="00B050"/>
                </a:solidFill>
                <a:ea typeface="+mn-ea"/>
              </a:rPr>
              <a:t>lifetime improves by 21%</a:t>
            </a:r>
          </a:p>
          <a:p>
            <a:pPr marL="182880" indent="-182880" eaLnBrk="1" fontAlgn="auto" hangingPunct="1">
              <a:spcAft>
                <a:spcPts val="0"/>
              </a:spcAft>
              <a:buClr>
                <a:prstClr val="black"/>
              </a:buClr>
              <a:buFont typeface="Arial" pitchFamily="34" charset="0"/>
              <a:buChar char="•"/>
              <a:defRPr/>
            </a:pPr>
            <a:endParaRPr lang="en-US" sz="800" b="1" dirty="0" smtClean="0">
              <a:solidFill>
                <a:srgbClr val="000000"/>
              </a:solidFill>
              <a:ea typeface="+mn-ea"/>
              <a:cs typeface="+mn-cs"/>
            </a:endParaRPr>
          </a:p>
          <a:p>
            <a:pPr marL="182880" indent="-182880" eaLnBrk="1" fontAlgn="auto" hangingPunct="1">
              <a:spcAft>
                <a:spcPts val="0"/>
              </a:spcAft>
              <a:buClr>
                <a:prstClr val="black"/>
              </a:buClr>
              <a:buFont typeface="Arial" pitchFamily="34" charset="0"/>
              <a:buChar char="•"/>
              <a:defRPr/>
            </a:pPr>
            <a:r>
              <a:rPr lang="en-US" sz="2800" b="1" dirty="0" smtClean="0">
                <a:solidFill>
                  <a:srgbClr val="000000"/>
                </a:solidFill>
                <a:ea typeface="+mn-ea"/>
                <a:cs typeface="+mn-cs"/>
              </a:rPr>
              <a:t>Technique </a:t>
            </a:r>
            <a:r>
              <a:rPr lang="en-US" sz="2800" b="1" dirty="0">
                <a:solidFill>
                  <a:srgbClr val="000000"/>
                </a:solidFill>
                <a:ea typeface="+mn-ea"/>
                <a:cs typeface="+mn-cs"/>
              </a:rPr>
              <a:t>2:</a:t>
            </a:r>
            <a:r>
              <a:rPr lang="en-US" sz="2800" dirty="0">
                <a:solidFill>
                  <a:srgbClr val="00B050"/>
                </a:solidFill>
                <a:ea typeface="+mn-ea"/>
                <a:cs typeface="+mn-cs"/>
              </a:rPr>
              <a:t> </a:t>
            </a:r>
            <a:r>
              <a:rPr lang="en-US" sz="2800" dirty="0">
                <a:solidFill>
                  <a:srgbClr val="0000FF"/>
                </a:solidFill>
                <a:ea typeface="+mn-ea"/>
                <a:cs typeface="+mn-cs"/>
              </a:rPr>
              <a:t>Recover</a:t>
            </a:r>
            <a:r>
              <a:rPr lang="en-US" sz="2800" dirty="0">
                <a:solidFill>
                  <a:srgbClr val="00B050"/>
                </a:solidFill>
                <a:ea typeface="+mn-ea"/>
                <a:cs typeface="+mn-cs"/>
              </a:rPr>
              <a:t> </a:t>
            </a:r>
            <a:r>
              <a:rPr lang="en-US" sz="2800" dirty="0">
                <a:solidFill>
                  <a:prstClr val="black"/>
                </a:solidFill>
                <a:ea typeface="+mn-ea"/>
                <a:cs typeface="+mn-cs"/>
              </a:rPr>
              <a:t>after failure to prevent data loss</a:t>
            </a:r>
          </a:p>
          <a:p>
            <a:pPr marL="365760" lvl="1" eaLnBrk="1" fontAlgn="auto" hangingPunct="1">
              <a:spcAft>
                <a:spcPts val="0"/>
              </a:spcAft>
              <a:buClr>
                <a:prstClr val="black"/>
              </a:buClr>
              <a:buFont typeface="Arial" pitchFamily="34" charset="0"/>
              <a:buChar char="–"/>
              <a:defRPr/>
            </a:pPr>
            <a:r>
              <a:rPr lang="en-US" sz="2400" b="1" i="1" dirty="0">
                <a:solidFill>
                  <a:srgbClr val="0000FF"/>
                </a:solidFill>
                <a:ea typeface="+mn-ea"/>
              </a:rPr>
              <a:t>Read Disturb Oriented Error Recovery</a:t>
            </a:r>
            <a:r>
              <a:rPr lang="en-US" sz="2400" dirty="0">
                <a:solidFill>
                  <a:srgbClr val="0000FF"/>
                </a:solidFill>
                <a:ea typeface="+mn-ea"/>
              </a:rPr>
              <a:t> </a:t>
            </a:r>
            <a:r>
              <a:rPr lang="en-US" sz="2400" dirty="0">
                <a:solidFill>
                  <a:prstClr val="black"/>
                </a:solidFill>
                <a:ea typeface="+mn-ea"/>
              </a:rPr>
              <a:t>(RDR) selectively corrects cells more susceptible to read disturb errors</a:t>
            </a:r>
          </a:p>
          <a:p>
            <a:pPr marL="365760" lvl="1" eaLnBrk="1" fontAlgn="auto" hangingPunct="1">
              <a:spcAft>
                <a:spcPts val="0"/>
              </a:spcAft>
              <a:buClr>
                <a:prstClr val="black"/>
              </a:buClr>
              <a:buFont typeface="Arial" pitchFamily="34" charset="0"/>
              <a:buChar char="–"/>
              <a:defRPr/>
            </a:pPr>
            <a:r>
              <a:rPr lang="en-US" sz="2400" dirty="0">
                <a:solidFill>
                  <a:srgbClr val="00B050"/>
                </a:solidFill>
                <a:ea typeface="+mn-ea"/>
              </a:rPr>
              <a:t>Reduces raw bit error rate</a:t>
            </a:r>
            <a:r>
              <a:rPr lang="en-US" sz="2400" b="1" dirty="0">
                <a:solidFill>
                  <a:srgbClr val="00B050"/>
                </a:solidFill>
                <a:ea typeface="+mn-ea"/>
              </a:rPr>
              <a:t> </a:t>
            </a:r>
            <a:r>
              <a:rPr lang="en-US" sz="2400" dirty="0">
                <a:solidFill>
                  <a:srgbClr val="00B050"/>
                </a:solidFill>
                <a:ea typeface="+mn-ea"/>
              </a:rPr>
              <a:t>(RBER) by up to 36%</a:t>
            </a:r>
          </a:p>
        </p:txBody>
      </p:sp>
      <p:sp>
        <p:nvSpPr>
          <p:cNvPr id="32256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20FE57C-562B-5744-B72F-0B347A81274E}" type="slidenum">
              <a:rPr lang="en-US" sz="1200">
                <a:solidFill>
                  <a:srgbClr val="898989"/>
                </a:solidFill>
                <a:latin typeface="Calibri" charset="0"/>
              </a:rPr>
              <a:pPr eaLnBrk="1" hangingPunct="1"/>
              <a:t>97</a:t>
            </a:fld>
            <a:endParaRPr lang="en-US" sz="1200">
              <a:solidFill>
                <a:srgbClr val="898989"/>
              </a:solidFill>
              <a:latin typeface="Calibri" charset="0"/>
            </a:endParaRPr>
          </a:p>
        </p:txBody>
      </p:sp>
      <p:pic>
        <p:nvPicPr>
          <p:cNvPr id="322564" name="Picture 6" descr="FMS_logo_lightbluematte_3C5CAE.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4048938140"/>
      </p:ext>
    </p:extLst>
  </p:cSld>
  <p:clrMapOvr>
    <a:masterClrMapping/>
  </p:clrMapOvr>
  <p:transition xmlns:p14="http://schemas.microsoft.com/office/powerpoint/2010/main" spd="slow"/>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500"/>
                                        <p:tgtEl>
                                          <p:spTgt spid="3">
                                            <p:txEl>
                                              <p:pRg st="4" end="4"/>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fade">
                                      <p:cBhvr>
                                        <p:cTn id="25" dur="500"/>
                                        <p:tgtEl>
                                          <p:spTgt spid="3">
                                            <p:txEl>
                                              <p:pRg st="5" end="5"/>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500"/>
                                        <p:tgtEl>
                                          <p:spTgt spid="3">
                                            <p:txEl>
                                              <p:pRg st="6" end="6"/>
                                            </p:txEl>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Effect transition="in" filter="fade">
                                      <p:cBhvr>
                                        <p:cTn id="33" dur="500"/>
                                        <p:tgtEl>
                                          <p:spTgt spid="3">
                                            <p:txEl>
                                              <p:pRg st="8" end="8"/>
                                            </p:txEl>
                                          </p:spTgt>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3">
                                            <p:txEl>
                                              <p:pRg st="9" end="9"/>
                                            </p:txEl>
                                          </p:spTgt>
                                        </p:tgtEl>
                                        <p:attrNameLst>
                                          <p:attrName>style.visibility</p:attrName>
                                        </p:attrNameLst>
                                      </p:cBhvr>
                                      <p:to>
                                        <p:strVal val="visible"/>
                                      </p:to>
                                    </p:set>
                                    <p:animEffect transition="in" filter="fade">
                                      <p:cBhvr>
                                        <p:cTn id="38" dur="500"/>
                                        <p:tgtEl>
                                          <p:spTgt spid="3">
                                            <p:txEl>
                                              <p:pRg st="9" end="9"/>
                                            </p:txEl>
                                          </p:spTgt>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animEffect transition="in" filter="fade">
                                      <p:cBhvr>
                                        <p:cTn id="43" dur="500"/>
                                        <p:tgtEl>
                                          <p:spTgt spid="3">
                                            <p:txEl>
                                              <p:pRg st="10" end="10"/>
                                            </p:txEl>
                                          </p:spTgt>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3">
                                            <p:txEl>
                                              <p:pRg st="12" end="12"/>
                                            </p:txEl>
                                          </p:spTgt>
                                        </p:tgtEl>
                                        <p:attrNameLst>
                                          <p:attrName>style.visibility</p:attrName>
                                        </p:attrNameLst>
                                      </p:cBhvr>
                                      <p:to>
                                        <p:strVal val="visible"/>
                                      </p:to>
                                    </p:set>
                                    <p:animEffect transition="in" filter="fade">
                                      <p:cBhvr>
                                        <p:cTn id="48" dur="500"/>
                                        <p:tgtEl>
                                          <p:spTgt spid="3">
                                            <p:txEl>
                                              <p:pRg st="12" end="12"/>
                                            </p:txEl>
                                          </p:spTgt>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3">
                                            <p:txEl>
                                              <p:pRg st="13" end="13"/>
                                            </p:txEl>
                                          </p:spTgt>
                                        </p:tgtEl>
                                        <p:attrNameLst>
                                          <p:attrName>style.visibility</p:attrName>
                                        </p:attrNameLst>
                                      </p:cBhvr>
                                      <p:to>
                                        <p:strVal val="visible"/>
                                      </p:to>
                                    </p:set>
                                    <p:animEffect transition="in" filter="fade">
                                      <p:cBhvr>
                                        <p:cTn id="53" dur="500"/>
                                        <p:tgtEl>
                                          <p:spTgt spid="3">
                                            <p:txEl>
                                              <p:pRg st="13" end="13"/>
                                            </p:txEl>
                                          </p:spTgt>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3">
                                            <p:txEl>
                                              <p:pRg st="14" end="14"/>
                                            </p:txEl>
                                          </p:spTgt>
                                        </p:tgtEl>
                                        <p:attrNameLst>
                                          <p:attrName>style.visibility</p:attrName>
                                        </p:attrNameLst>
                                      </p:cBhvr>
                                      <p:to>
                                        <p:strVal val="visible"/>
                                      </p:to>
                                    </p:set>
                                    <p:animEffect transition="in" filter="fade">
                                      <p:cBhvr>
                                        <p:cTn id="58" dur="500"/>
                                        <p:tgtEl>
                                          <p:spTgt spid="3">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dirty="0" smtClean="0">
                <a:latin typeface="Garamond" charset="0"/>
              </a:rPr>
              <a:t>More on Flash Read Disturb Errors</a:t>
            </a:r>
            <a:endParaRPr lang="en-US" dirty="0">
              <a:latin typeface="Garamond" charset="0"/>
            </a:endParaRPr>
          </a:p>
        </p:txBody>
      </p:sp>
      <p:sp>
        <p:nvSpPr>
          <p:cNvPr id="256002" name="Content Placeholder 2"/>
          <p:cNvSpPr>
            <a:spLocks noGrp="1"/>
          </p:cNvSpPr>
          <p:nvPr>
            <p:ph idx="1"/>
          </p:nvPr>
        </p:nvSpPr>
        <p:spPr>
          <a:xfrm>
            <a:off x="228600" y="1055688"/>
            <a:ext cx="8610600" cy="5192712"/>
          </a:xfrm>
        </p:spPr>
        <p:txBody>
          <a:bodyPr/>
          <a:lstStyle/>
          <a:p>
            <a:r>
              <a:rPr lang="en-US" sz="2200" dirty="0" smtClean="0">
                <a:latin typeface="Tahoma" charset="0"/>
              </a:rPr>
              <a:t>Yu </a:t>
            </a:r>
            <a:r>
              <a:rPr lang="en-US" sz="2200" dirty="0" err="1">
                <a:latin typeface="Tahoma" charset="0"/>
              </a:rPr>
              <a:t>Cai</a:t>
            </a:r>
            <a:r>
              <a:rPr lang="en-US" sz="2200" dirty="0">
                <a:latin typeface="Tahoma" charset="0"/>
              </a:rPr>
              <a:t>, </a:t>
            </a:r>
            <a:r>
              <a:rPr lang="en-US" sz="2200" dirty="0" err="1">
                <a:latin typeface="Tahoma" charset="0"/>
              </a:rPr>
              <a:t>Yixin</a:t>
            </a:r>
            <a:r>
              <a:rPr lang="en-US" sz="2200" dirty="0">
                <a:latin typeface="Tahoma" charset="0"/>
              </a:rPr>
              <a:t> </a:t>
            </a:r>
            <a:r>
              <a:rPr lang="en-US" sz="2200" dirty="0" err="1">
                <a:latin typeface="Tahoma" charset="0"/>
              </a:rPr>
              <a:t>Luo</a:t>
            </a:r>
            <a:r>
              <a:rPr lang="en-US" sz="2200" dirty="0">
                <a:latin typeface="Tahoma" charset="0"/>
              </a:rPr>
              <a:t>, </a:t>
            </a:r>
            <a:r>
              <a:rPr lang="en-US" sz="2200" dirty="0" err="1">
                <a:latin typeface="Tahoma" charset="0"/>
              </a:rPr>
              <a:t>Saugata</a:t>
            </a:r>
            <a:r>
              <a:rPr lang="en-US" sz="2200" dirty="0">
                <a:latin typeface="Tahoma" charset="0"/>
              </a:rPr>
              <a:t> </a:t>
            </a:r>
            <a:r>
              <a:rPr lang="en-US" sz="2200" dirty="0" err="1">
                <a:latin typeface="Tahoma" charset="0"/>
              </a:rPr>
              <a:t>Ghose</a:t>
            </a:r>
            <a:r>
              <a:rPr lang="en-US" sz="2200" dirty="0">
                <a:latin typeface="Tahoma" charset="0"/>
              </a:rPr>
              <a:t>, Erich F. </a:t>
            </a:r>
            <a:r>
              <a:rPr lang="en-US" sz="2200" dirty="0" err="1">
                <a:latin typeface="Tahoma" charset="0"/>
              </a:rPr>
              <a:t>Haratsch</a:t>
            </a:r>
            <a:r>
              <a:rPr lang="en-US" sz="2200" dirty="0">
                <a:latin typeface="Tahoma" charset="0"/>
              </a:rPr>
              <a:t>, Ken Mai, and Onur Mutlu,</a:t>
            </a:r>
            <a:br>
              <a:rPr lang="en-US" sz="2200" dirty="0">
                <a:latin typeface="Tahoma" charset="0"/>
              </a:rPr>
            </a:br>
            <a:r>
              <a:rPr lang="en-US" sz="2200" b="1" dirty="0">
                <a:latin typeface="Tahoma" charset="0"/>
                <a:hlinkClick r:id="rId2"/>
              </a:rPr>
              <a:t>"Read Disturb Errors in MLC NAND Flash Memory: Characterization and Mitigation"</a:t>
            </a:r>
            <a:r>
              <a:rPr lang="en-US" sz="2200" dirty="0">
                <a:latin typeface="Tahoma" charset="0"/>
              </a:rPr>
              <a:t> </a:t>
            </a:r>
            <a:br>
              <a:rPr lang="en-US" sz="2200" dirty="0">
                <a:latin typeface="Tahoma" charset="0"/>
              </a:rPr>
            </a:br>
            <a:r>
              <a:rPr lang="en-US" sz="2200" i="1" dirty="0">
                <a:latin typeface="Tahoma" charset="0"/>
              </a:rPr>
              <a:t>Proceedings of the </a:t>
            </a:r>
            <a:r>
              <a:rPr lang="en-US" sz="2200" i="1" dirty="0">
                <a:latin typeface="Tahoma" charset="0"/>
                <a:hlinkClick r:id="rId3"/>
              </a:rPr>
              <a:t>45th Annual IEEE/IFIP International Conference on Dependable Systems and Networks</a:t>
            </a:r>
            <a:r>
              <a:rPr lang="en-US" sz="2200" i="1" dirty="0">
                <a:latin typeface="Tahoma" charset="0"/>
              </a:rPr>
              <a:t> (</a:t>
            </a:r>
            <a:r>
              <a:rPr lang="en-US" sz="2200" b="1" i="1" dirty="0">
                <a:latin typeface="Tahoma" charset="0"/>
              </a:rPr>
              <a:t>DSN</a:t>
            </a:r>
            <a:r>
              <a:rPr lang="en-US" sz="2200" i="1" dirty="0">
                <a:latin typeface="Tahoma" charset="0"/>
              </a:rPr>
              <a:t>)</a:t>
            </a:r>
            <a:r>
              <a:rPr lang="en-US" sz="2200" dirty="0">
                <a:latin typeface="Tahoma" charset="0"/>
              </a:rPr>
              <a:t>, Rio de Janeiro, Brazil, June 2015. </a:t>
            </a:r>
          </a:p>
          <a:p>
            <a:pPr lvl="1"/>
            <a:endParaRPr lang="en-US" dirty="0">
              <a:latin typeface="Tahoma" charset="0"/>
            </a:endParaRPr>
          </a:p>
          <a:p>
            <a:pPr lvl="1"/>
            <a:endParaRPr lang="en-US" dirty="0">
              <a:latin typeface="Tahoma" charset="0"/>
            </a:endParaRPr>
          </a:p>
          <a:p>
            <a:endParaRPr lang="en-US" dirty="0">
              <a:latin typeface="Tahoma" charset="0"/>
            </a:endParaRPr>
          </a:p>
          <a:p>
            <a:endParaRPr lang="en-US" dirty="0">
              <a:latin typeface="Tahoma" charset="0"/>
            </a:endParaRPr>
          </a:p>
        </p:txBody>
      </p:sp>
      <p:sp>
        <p:nvSpPr>
          <p:cNvPr id="25600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D8D43E4-1AEE-4448-972F-6510E7266E37}" type="slidenum">
              <a:rPr lang="en-US" sz="1600">
                <a:solidFill>
                  <a:srgbClr val="000000"/>
                </a:solidFill>
                <a:latin typeface="Garamond" charset="0"/>
              </a:rPr>
              <a:pPr eaLnBrk="1" hangingPunct="1"/>
              <a:t>98</a:t>
            </a:fld>
            <a:endParaRPr lang="en-US" sz="1600">
              <a:solidFill>
                <a:srgbClr val="000000"/>
              </a:solidFill>
              <a:latin typeface="Garamond" charset="0"/>
            </a:endParaRPr>
          </a:p>
        </p:txBody>
      </p:sp>
      <p:pic>
        <p:nvPicPr>
          <p:cNvPr id="256004" name="Picture 6" descr="FMS_logo_lightbluematte_3C5CAE.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5"/>
          <a:stretch>
            <a:fillRect/>
          </a:stretch>
        </p:blipFill>
        <p:spPr>
          <a:xfrm>
            <a:off x="0" y="4213019"/>
            <a:ext cx="9144000" cy="1808269"/>
          </a:xfrm>
          <a:prstGeom prst="rect">
            <a:avLst/>
          </a:prstGeom>
        </p:spPr>
      </p:pic>
    </p:spTree>
    <p:extLst>
      <p:ext uri="{BB962C8B-B14F-4D97-AF65-F5344CB8AC3E}">
        <p14:creationId xmlns:p14="http://schemas.microsoft.com/office/powerpoint/2010/main" val="308942751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Large-Scale Flash SSD Error Analysis</a:t>
            </a:r>
            <a:endParaRPr lang="en-US" dirty="0"/>
          </a:p>
        </p:txBody>
      </p:sp>
      <p:sp>
        <p:nvSpPr>
          <p:cNvPr id="3" name="Content Placeholder 2"/>
          <p:cNvSpPr>
            <a:spLocks noGrp="1"/>
          </p:cNvSpPr>
          <p:nvPr>
            <p:ph idx="1"/>
          </p:nvPr>
        </p:nvSpPr>
        <p:spPr/>
        <p:txBody>
          <a:bodyPr/>
          <a:lstStyle/>
          <a:p>
            <a:r>
              <a:rPr lang="en-US" dirty="0" smtClean="0">
                <a:solidFill>
                  <a:srgbClr val="0000FF"/>
                </a:solidFill>
              </a:rPr>
              <a:t>First large-scale field study of flash memory errors</a:t>
            </a:r>
          </a:p>
          <a:p>
            <a:endParaRPr lang="en-US" sz="2200" dirty="0" smtClean="0">
              <a:solidFill>
                <a:srgbClr val="0000FF"/>
              </a:solidFill>
            </a:endParaRPr>
          </a:p>
          <a:p>
            <a:r>
              <a:rPr lang="en-US" sz="2000" dirty="0" smtClean="0"/>
              <a:t>Justin </a:t>
            </a:r>
            <a:r>
              <a:rPr lang="en-US" sz="2000" dirty="0"/>
              <a:t>Meza, </a:t>
            </a:r>
            <a:r>
              <a:rPr lang="en-US" sz="2000" dirty="0" err="1"/>
              <a:t>Qiang</a:t>
            </a:r>
            <a:r>
              <a:rPr lang="en-US" sz="2000" dirty="0"/>
              <a:t> Wu, </a:t>
            </a:r>
            <a:r>
              <a:rPr lang="en-US" sz="2000" dirty="0" err="1"/>
              <a:t>Sanjeev</a:t>
            </a:r>
            <a:r>
              <a:rPr lang="en-US" sz="2000" dirty="0"/>
              <a:t> Kumar, and Onur Mutlu,</a:t>
            </a:r>
            <a:br>
              <a:rPr lang="en-US" sz="2000" dirty="0"/>
            </a:br>
            <a:r>
              <a:rPr lang="en-US" sz="2000" b="1" dirty="0">
                <a:hlinkClick r:id="rId2"/>
              </a:rPr>
              <a:t>"A Large-Scale Study of Flash Memory Errors in the Field"</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Portland, OR,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Coverage at ZDNet</a:t>
            </a:r>
            <a:r>
              <a:rPr lang="en-US" sz="2000" dirty="0"/>
              <a:t>] [</a:t>
            </a:r>
            <a:r>
              <a:rPr lang="en-US" sz="2000" dirty="0">
                <a:hlinkClick r:id="rId7"/>
              </a:rPr>
              <a:t>Coverage on The Register</a:t>
            </a:r>
            <a:r>
              <a:rPr lang="en-US" sz="2000" dirty="0"/>
              <a:t>] [</a:t>
            </a:r>
            <a:r>
              <a:rPr lang="en-US" sz="2000" dirty="0">
                <a:hlinkClick r:id="rId8"/>
              </a:rPr>
              <a:t>Coverage on TechSpot</a:t>
            </a:r>
            <a:r>
              <a:rPr lang="en-US" sz="2000" dirty="0"/>
              <a:t>] [</a:t>
            </a:r>
            <a:r>
              <a:rPr lang="en-US" sz="2000" dirty="0">
                <a:hlinkClick r:id="rId9"/>
              </a:rPr>
              <a:t>Coverage on The Tech Report</a:t>
            </a:r>
            <a:r>
              <a:rPr lang="en-US" sz="2000" dirty="0"/>
              <a:t>] </a:t>
            </a:r>
            <a:endParaRPr lang="en-US" sz="2000" dirty="0" smtClean="0"/>
          </a:p>
          <a:p>
            <a:endParaRPr lang="en-US" sz="2200" dirty="0"/>
          </a:p>
          <a:p>
            <a:endParaRPr lang="en-US" sz="2200" dirty="0" smtClean="0"/>
          </a:p>
          <a:p>
            <a:endParaRPr lang="en-US" dirty="0"/>
          </a:p>
        </p:txBody>
      </p:sp>
      <p:sp>
        <p:nvSpPr>
          <p:cNvPr id="4" name="Slide Number Placeholder 3"/>
          <p:cNvSpPr>
            <a:spLocks noGrp="1"/>
          </p:cNvSpPr>
          <p:nvPr>
            <p:ph type="sldNum" sz="quarter" idx="11"/>
          </p:nvPr>
        </p:nvSpPr>
        <p:spPr/>
        <p:txBody>
          <a:bodyPr/>
          <a:lstStyle/>
          <a:p>
            <a:pPr>
              <a:defRPr/>
            </a:pPr>
            <a:fld id="{76BB4180-6920-9C42-9DA1-4829E0437063}" type="slidenum">
              <a:rPr lang="en-US" smtClean="0"/>
              <a:pPr>
                <a:defRPr/>
              </a:pPr>
              <a:t>99</a:t>
            </a:fld>
            <a:endParaRPr lang="en-US"/>
          </a:p>
        </p:txBody>
      </p:sp>
      <p:pic>
        <p:nvPicPr>
          <p:cNvPr id="5" name="Picture 4"/>
          <p:cNvPicPr>
            <a:picLocks noChangeAspect="1"/>
          </p:cNvPicPr>
          <p:nvPr/>
        </p:nvPicPr>
        <p:blipFill>
          <a:blip r:embed="rId10"/>
          <a:stretch>
            <a:fillRect/>
          </a:stretch>
        </p:blipFill>
        <p:spPr>
          <a:xfrm>
            <a:off x="0" y="4725144"/>
            <a:ext cx="9144000" cy="1313234"/>
          </a:xfrm>
          <a:prstGeom prst="rect">
            <a:avLst/>
          </a:prstGeom>
        </p:spPr>
      </p:pic>
    </p:spTree>
    <p:extLst>
      <p:ext uri="{BB962C8B-B14F-4D97-AF65-F5344CB8AC3E}">
        <p14:creationId xmlns:p14="http://schemas.microsoft.com/office/powerpoint/2010/main" val="18727230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 name="error_distribution_weibull.png"/>
          <p:cNvPicPr/>
          <p:nvPr/>
        </p:nvPicPr>
        <p:blipFill>
          <a:blip r:embed="rId2">
            <a:extLst/>
          </a:blip>
          <a:stretch>
            <a:fillRect/>
          </a:stretch>
        </p:blipFill>
        <p:spPr>
          <a:xfrm>
            <a:off x="1530262" y="202061"/>
            <a:ext cx="5715001" cy="6858001"/>
          </a:xfrm>
          <a:prstGeom prst="rect">
            <a:avLst/>
          </a:prstGeom>
          <a:ln w="12700">
            <a:miter lim="400000"/>
          </a:ln>
        </p:spPr>
      </p:pic>
      <p:sp>
        <p:nvSpPr>
          <p:cNvPr id="176" name="Shape 176"/>
          <p:cNvSpPr/>
          <p:nvPr/>
        </p:nvSpPr>
        <p:spPr>
          <a:xfrm>
            <a:off x="490275" y="560627"/>
            <a:ext cx="7555945" cy="770181"/>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defRPr sz="6000" b="1" spc="-59">
                <a:solidFill>
                  <a:srgbClr val="000000"/>
                </a:solidFill>
              </a:defRPr>
            </a:lvl1pPr>
          </a:lstStyle>
          <a:p>
            <a:pPr lvl="0">
              <a:defRPr sz="1800" b="0" spc="0"/>
            </a:pPr>
            <a:r>
              <a:rPr sz="4500" spc="-45"/>
              <a:t>A few SSDs cause most errors</a:t>
            </a:r>
          </a:p>
        </p:txBody>
      </p:sp>
    </p:spTree>
    <p:extLst>
      <p:ext uri="{BB962C8B-B14F-4D97-AF65-F5344CB8AC3E}">
        <p14:creationId xmlns:p14="http://schemas.microsoft.com/office/powerpoint/2010/main" val="618425142"/>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 name="Shape 747"/>
          <p:cNvSpPr/>
          <p:nvPr/>
        </p:nvSpPr>
        <p:spPr>
          <a:xfrm>
            <a:off x="543236" y="3477167"/>
            <a:ext cx="2489287" cy="103281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p>
            <a:pPr lvl="0" algn="r">
              <a:lnSpc>
                <a:spcPct val="80000"/>
              </a:lnSpc>
              <a:defRPr spc="0">
                <a:solidFill>
                  <a:srgbClr val="000000"/>
                </a:solidFill>
              </a:defRPr>
            </a:pPr>
            <a:r>
              <a:rPr sz="3800" i="1" spc="-38">
                <a:latin typeface="+mj-lt"/>
                <a:ea typeface="+mj-ea"/>
                <a:cs typeface="+mj-cs"/>
                <a:sym typeface="Vista Sans OT Medium"/>
              </a:rPr>
              <a:t>Access pattern</a:t>
            </a:r>
            <a:br>
              <a:rPr sz="3800" i="1" spc="-38">
                <a:latin typeface="+mj-lt"/>
                <a:ea typeface="+mj-ea"/>
                <a:cs typeface="+mj-cs"/>
                <a:sym typeface="Vista Sans OT Medium"/>
              </a:rPr>
            </a:br>
            <a:r>
              <a:rPr sz="3800" i="1" spc="-38">
                <a:latin typeface="+mj-lt"/>
                <a:ea typeface="+mj-ea"/>
                <a:cs typeface="+mj-cs"/>
                <a:sym typeface="Vista Sans OT Medium"/>
              </a:rPr>
              <a:t>dependence</a:t>
            </a:r>
          </a:p>
        </p:txBody>
      </p:sp>
      <p:sp>
        <p:nvSpPr>
          <p:cNvPr id="748" name="Shape 748"/>
          <p:cNvSpPr/>
          <p:nvPr/>
        </p:nvSpPr>
        <p:spPr>
          <a:xfrm>
            <a:off x="3384128" y="1641088"/>
            <a:ext cx="2554338" cy="669192"/>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gn="ctr">
              <a:defRPr sz="5000" i="1" spc="-50">
                <a:solidFill>
                  <a:srgbClr val="000000"/>
                </a:solidFill>
                <a:latin typeface="+mj-lt"/>
                <a:ea typeface="+mj-ea"/>
                <a:cs typeface="+mj-cs"/>
                <a:sym typeface="Vista Sans OT Medium"/>
              </a:defRPr>
            </a:lvl1pPr>
          </a:lstStyle>
          <a:p>
            <a:pPr lvl="0">
              <a:defRPr sz="1800" i="0" spc="0"/>
            </a:pPr>
            <a:r>
              <a:rPr sz="3800" spc="-38"/>
              <a:t>SSD lifecycle</a:t>
            </a:r>
          </a:p>
        </p:txBody>
      </p:sp>
      <p:sp>
        <p:nvSpPr>
          <p:cNvPr id="749" name="Shape 749"/>
          <p:cNvSpPr/>
          <p:nvPr/>
        </p:nvSpPr>
        <p:spPr>
          <a:xfrm>
            <a:off x="6102548" y="3477167"/>
            <a:ext cx="1948249" cy="103281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p>
            <a:pPr lvl="0">
              <a:lnSpc>
                <a:spcPct val="80000"/>
              </a:lnSpc>
              <a:defRPr spc="0">
                <a:solidFill>
                  <a:srgbClr val="000000"/>
                </a:solidFill>
              </a:defRPr>
            </a:pPr>
            <a:r>
              <a:rPr sz="3800" i="1" spc="-38">
                <a:latin typeface="+mj-lt"/>
                <a:ea typeface="+mj-ea"/>
                <a:cs typeface="+mj-cs"/>
                <a:sym typeface="Vista Sans OT Medium"/>
              </a:rPr>
              <a:t>Read</a:t>
            </a:r>
            <a:br>
              <a:rPr sz="3800" i="1" spc="-38">
                <a:latin typeface="+mj-lt"/>
                <a:ea typeface="+mj-ea"/>
                <a:cs typeface="+mj-cs"/>
                <a:sym typeface="Vista Sans OT Medium"/>
              </a:rPr>
            </a:br>
            <a:r>
              <a:rPr sz="3800" i="1" spc="-38">
                <a:latin typeface="+mj-lt"/>
                <a:ea typeface="+mj-ea"/>
                <a:cs typeface="+mj-cs"/>
                <a:sym typeface="Vista Sans OT Medium"/>
              </a:rPr>
              <a:t>disturbance</a:t>
            </a:r>
          </a:p>
        </p:txBody>
      </p:sp>
      <p:sp>
        <p:nvSpPr>
          <p:cNvPr id="750" name="Shape 750"/>
          <p:cNvSpPr/>
          <p:nvPr/>
        </p:nvSpPr>
        <p:spPr>
          <a:xfrm>
            <a:off x="3270275" y="5680236"/>
            <a:ext cx="2433281" cy="662459"/>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defRPr sz="5000" i="1" spc="-50">
                <a:solidFill>
                  <a:srgbClr val="000000"/>
                </a:solidFill>
                <a:latin typeface="+mj-lt"/>
                <a:ea typeface="+mj-ea"/>
                <a:cs typeface="+mj-cs"/>
                <a:sym typeface="Vista Sans OT Medium"/>
              </a:defRPr>
            </a:lvl1pPr>
          </a:lstStyle>
          <a:p>
            <a:pPr lvl="0">
              <a:defRPr sz="1800" i="0" spc="0"/>
            </a:pPr>
            <a:r>
              <a:rPr sz="3800" spc="-38"/>
              <a:t>Temperature</a:t>
            </a:r>
          </a:p>
        </p:txBody>
      </p:sp>
      <p:sp>
        <p:nvSpPr>
          <p:cNvPr id="751" name="Shape 751"/>
          <p:cNvSpPr/>
          <p:nvPr/>
        </p:nvSpPr>
        <p:spPr>
          <a:xfrm>
            <a:off x="490275" y="437517"/>
            <a:ext cx="3296513" cy="1016402"/>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defRPr sz="8000" b="1" spc="-79">
                <a:solidFill>
                  <a:srgbClr val="000000"/>
                </a:solidFill>
              </a:defRPr>
            </a:lvl1pPr>
          </a:lstStyle>
          <a:p>
            <a:pPr lvl="0">
              <a:defRPr sz="1800" b="0" spc="0"/>
            </a:pPr>
            <a:r>
              <a:rPr sz="6100" spc="-60"/>
              <a:t>Summary</a:t>
            </a:r>
          </a:p>
        </p:txBody>
      </p:sp>
      <p:sp>
        <p:nvSpPr>
          <p:cNvPr id="752" name="Shape 752"/>
          <p:cNvSpPr/>
          <p:nvPr/>
        </p:nvSpPr>
        <p:spPr>
          <a:xfrm>
            <a:off x="3183247" y="2332430"/>
            <a:ext cx="2768576" cy="3322291"/>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10800" y="21600"/>
                </a:lnTo>
                <a:lnTo>
                  <a:pt x="21600" y="10800"/>
                </a:lnTo>
                <a:lnTo>
                  <a:pt x="10800" y="0"/>
                </a:lnTo>
                <a:close/>
              </a:path>
            </a:pathLst>
          </a:custGeom>
          <a:solidFill>
            <a:srgbClr val="A74545"/>
          </a:solidFill>
          <a:ln w="25400">
            <a:miter lim="400000"/>
          </a:ln>
          <a:extLst>
            <a:ext uri="{C572A759-6A51-4108-AA02-DFA0A04FC94B}">
              <ma14:wrappingTextBoxFlag xmlns:ma14="http://schemas.microsoft.com/office/mac/drawingml/2011/main" val="1"/>
            </a:ext>
          </a:extLst>
        </p:spPr>
        <p:txBody>
          <a:bodyPr lIns="0" tIns="0" rIns="0" bIns="0" anchor="ctr"/>
          <a:lstStyle>
            <a:lvl1pPr algn="ctr" defTabSz="342900">
              <a:defRPr sz="5000" spc="0">
                <a:latin typeface="+mj-lt"/>
                <a:ea typeface="+mj-ea"/>
                <a:cs typeface="+mj-cs"/>
                <a:sym typeface="Vista Sans OT Medium"/>
              </a:defRPr>
            </a:lvl1pPr>
          </a:lstStyle>
          <a:p>
            <a:pPr lvl="0">
              <a:defRPr sz="1800">
                <a:solidFill>
                  <a:srgbClr val="000000"/>
                </a:solidFill>
              </a:defRPr>
            </a:pPr>
            <a:r>
              <a:rPr sz="3800">
                <a:solidFill>
                  <a:srgbClr val="FFFFFF"/>
                </a:solidFill>
              </a:rPr>
              <a:t>New reliability trends</a:t>
            </a:r>
          </a:p>
        </p:txBody>
      </p:sp>
    </p:spTree>
    <p:extLst>
      <p:ext uri="{BB962C8B-B14F-4D97-AF65-F5344CB8AC3E}">
        <p14:creationId xmlns:p14="http://schemas.microsoft.com/office/powerpoint/2010/main" val="2585496967"/>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idx="1"/>
          </p:nvPr>
        </p:nvSpPr>
        <p:spPr/>
        <p:txBody>
          <a:bodyPr/>
          <a:lstStyle/>
          <a:p>
            <a:r>
              <a:rPr lang="en-US" dirty="0" smtClean="0">
                <a:solidFill>
                  <a:srgbClr val="0000FF"/>
                </a:solidFill>
              </a:rPr>
              <a:t>DRAM Scaling Issues </a:t>
            </a:r>
          </a:p>
          <a:p>
            <a:pPr lvl="1"/>
            <a:r>
              <a:rPr lang="en-US" dirty="0" smtClean="0"/>
              <a:t>DRAM </a:t>
            </a:r>
            <a:r>
              <a:rPr lang="en-US" dirty="0" err="1" smtClean="0"/>
              <a:t>RowHammer</a:t>
            </a:r>
            <a:r>
              <a:rPr lang="en-US" dirty="0" smtClean="0"/>
              <a:t> Problem</a:t>
            </a:r>
          </a:p>
          <a:p>
            <a:pPr lvl="1"/>
            <a:r>
              <a:rPr lang="en-US" dirty="0" smtClean="0"/>
              <a:t>Some Other DRAM Reliability Studies</a:t>
            </a:r>
          </a:p>
          <a:p>
            <a:pPr lvl="1"/>
            <a:endParaRPr lang="en-US" dirty="0"/>
          </a:p>
          <a:p>
            <a:r>
              <a:rPr lang="en-US" dirty="0" smtClean="0">
                <a:solidFill>
                  <a:srgbClr val="0000FF"/>
                </a:solidFill>
              </a:rPr>
              <a:t>NAND Flash Scaling Issues</a:t>
            </a:r>
          </a:p>
          <a:p>
            <a:pPr lvl="1"/>
            <a:r>
              <a:rPr lang="en-US" dirty="0" smtClean="0"/>
              <a:t>Some NAND </a:t>
            </a:r>
            <a:r>
              <a:rPr lang="en-US" dirty="0" smtClean="0"/>
              <a:t>Flash Reliability Studies </a:t>
            </a:r>
          </a:p>
          <a:p>
            <a:pPr lvl="1"/>
            <a:r>
              <a:rPr lang="en-US" dirty="0"/>
              <a:t>Read Disturb Errors in NAND Flash Memory</a:t>
            </a:r>
          </a:p>
          <a:p>
            <a:pPr lvl="1"/>
            <a:endParaRPr lang="en-US" dirty="0"/>
          </a:p>
          <a:p>
            <a:r>
              <a:rPr lang="en-US" dirty="0" smtClean="0"/>
              <a:t>Summary and Discussion</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102</a:t>
            </a:fld>
            <a:endParaRPr lang="en-US" altLang="en-US"/>
          </a:p>
        </p:txBody>
      </p:sp>
      <p:sp>
        <p:nvSpPr>
          <p:cNvPr id="5" name="Rectangle 4"/>
          <p:cNvSpPr>
            <a:spLocks noChangeArrowheads="1"/>
          </p:cNvSpPr>
          <p:nvPr/>
        </p:nvSpPr>
        <p:spPr bwMode="auto">
          <a:xfrm>
            <a:off x="611560" y="4653136"/>
            <a:ext cx="3528392" cy="457275"/>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dirty="0">
              <a:solidFill>
                <a:srgbClr val="FFFFFF"/>
              </a:solidFill>
              <a:latin typeface="Tahoma"/>
              <a:ea typeface="ＭＳ Ｐゴシック" charset="0"/>
              <a:cs typeface="ＭＳ Ｐゴシック" charset="0"/>
            </a:endParaRPr>
          </a:p>
        </p:txBody>
      </p:sp>
    </p:spTree>
    <p:extLst>
      <p:ext uri="{BB962C8B-B14F-4D97-AF65-F5344CB8AC3E}">
        <p14:creationId xmlns:p14="http://schemas.microsoft.com/office/powerpoint/2010/main" val="124880006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a:xfrm>
            <a:off x="228600" y="980728"/>
            <a:ext cx="8807896" cy="5123656"/>
          </a:xfrm>
        </p:spPr>
        <p:txBody>
          <a:bodyPr/>
          <a:lstStyle/>
          <a:p>
            <a:r>
              <a:rPr lang="en-US" dirty="0" smtClean="0"/>
              <a:t>DRAM and Flash Scaling Challenges are real and critical</a:t>
            </a:r>
          </a:p>
          <a:p>
            <a:pPr lvl="1"/>
            <a:r>
              <a:rPr lang="en-US" dirty="0" smtClean="0"/>
              <a:t>They lead to many reliability (and security) challenges</a:t>
            </a:r>
            <a:endParaRPr lang="en-US" dirty="0"/>
          </a:p>
          <a:p>
            <a:pPr lvl="1"/>
            <a:endParaRPr lang="en-US" dirty="0"/>
          </a:p>
          <a:p>
            <a:r>
              <a:rPr lang="en-US" dirty="0" smtClean="0"/>
              <a:t>We need to </a:t>
            </a:r>
            <a:r>
              <a:rPr lang="en-US" dirty="0" smtClean="0">
                <a:solidFill>
                  <a:srgbClr val="FF0000"/>
                </a:solidFill>
              </a:rPr>
              <a:t>understand</a:t>
            </a:r>
            <a:r>
              <a:rPr lang="en-US" dirty="0" smtClean="0"/>
              <a:t> various reliability issues with both</a:t>
            </a:r>
          </a:p>
          <a:p>
            <a:pPr lvl="1"/>
            <a:r>
              <a:rPr lang="en-US" dirty="0" smtClean="0"/>
              <a:t>Small-scale experimental studies (FPGA-based testing platforms)</a:t>
            </a:r>
          </a:p>
          <a:p>
            <a:pPr lvl="1"/>
            <a:r>
              <a:rPr lang="en-US" dirty="0" smtClean="0"/>
              <a:t>Large-scale experimental studies (data centers and clusters)</a:t>
            </a:r>
          </a:p>
          <a:p>
            <a:pPr lvl="1"/>
            <a:endParaRPr lang="en-US" dirty="0"/>
          </a:p>
          <a:p>
            <a:r>
              <a:rPr lang="en-US" dirty="0" smtClean="0"/>
              <a:t>We need to </a:t>
            </a:r>
            <a:r>
              <a:rPr lang="en-US" dirty="0" smtClean="0">
                <a:solidFill>
                  <a:srgbClr val="FF0000"/>
                </a:solidFill>
              </a:rPr>
              <a:t>innovate</a:t>
            </a:r>
            <a:r>
              <a:rPr lang="en-US" dirty="0" smtClean="0"/>
              <a:t> at all levels</a:t>
            </a:r>
          </a:p>
          <a:p>
            <a:pPr lvl="1"/>
            <a:r>
              <a:rPr lang="en-US" dirty="0" smtClean="0"/>
              <a:t>DRAM and Flash architecture and controllers</a:t>
            </a:r>
          </a:p>
          <a:p>
            <a:pPr lvl="1"/>
            <a:r>
              <a:rPr lang="en-US" dirty="0" smtClean="0"/>
              <a:t>Hardware, software, devices</a:t>
            </a:r>
          </a:p>
          <a:p>
            <a:pPr lvl="1"/>
            <a:endParaRPr lang="en-US" dirty="0"/>
          </a:p>
          <a:p>
            <a:r>
              <a:rPr lang="en-US" dirty="0" smtClean="0"/>
              <a:t>There are many problems to solve </a:t>
            </a:r>
          </a:p>
          <a:p>
            <a:pPr lvl="1"/>
            <a:r>
              <a:rPr lang="en-US" dirty="0" smtClean="0"/>
              <a:t>Industry-academia cooperation is much needed and welcome</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103</a:t>
            </a:fld>
            <a:endParaRPr lang="en-US" altLang="en-US">
              <a:solidFill>
                <a:srgbClr val="000000"/>
              </a:solidFill>
            </a:endParaRPr>
          </a:p>
        </p:txBody>
      </p:sp>
    </p:spTree>
    <p:extLst>
      <p:ext uri="{BB962C8B-B14F-4D97-AF65-F5344CB8AC3E}">
        <p14:creationId xmlns:p14="http://schemas.microsoft.com/office/powerpoint/2010/main" val="291811294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95536" y="1484784"/>
            <a:ext cx="8382000" cy="2201416"/>
          </a:xfrm>
        </p:spPr>
        <p:txBody>
          <a:bodyPr>
            <a:normAutofit/>
          </a:bodyPr>
          <a:lstStyle/>
          <a:p>
            <a:pPr algn="ctr"/>
            <a:r>
              <a:rPr lang="en-US" sz="4400" dirty="0" smtClean="0"/>
              <a:t>Reliability </a:t>
            </a:r>
            <a:r>
              <a:rPr lang="en-US" sz="4400" dirty="0" smtClean="0"/>
              <a:t>(and Security) Issues of DRAM and NAND Flash Scaling</a:t>
            </a:r>
            <a:endParaRPr lang="en-US" sz="3800" dirty="0">
              <a:solidFill>
                <a:srgbClr val="FF0000"/>
              </a:solidFill>
            </a:endParaRPr>
          </a:p>
        </p:txBody>
      </p:sp>
      <p:sp>
        <p:nvSpPr>
          <p:cNvPr id="3" name="Subtitle 2"/>
          <p:cNvSpPr>
            <a:spLocks noGrp="1"/>
          </p:cNvSpPr>
          <p:nvPr>
            <p:ph type="subTitle" idx="1"/>
          </p:nvPr>
        </p:nvSpPr>
        <p:spPr>
          <a:xfrm>
            <a:off x="467544" y="3573016"/>
            <a:ext cx="8208912" cy="614362"/>
          </a:xfrm>
        </p:spPr>
        <p:txBody>
          <a:bodyPr>
            <a:noAutofit/>
          </a:bodyPr>
          <a:lstStyle/>
          <a:p>
            <a:r>
              <a:rPr lang="en-US" sz="2200" dirty="0" smtClean="0"/>
              <a:t>Onur Mutlu</a:t>
            </a:r>
          </a:p>
          <a:p>
            <a:r>
              <a:rPr lang="en-US" sz="2200" dirty="0" smtClean="0">
                <a:hlinkClick r:id="rId3"/>
              </a:rPr>
              <a:t>omutlu@gmail.com</a:t>
            </a:r>
            <a:endParaRPr lang="en-US" sz="2200" dirty="0" smtClean="0"/>
          </a:p>
          <a:p>
            <a:r>
              <a:rPr lang="en-US" sz="2200" dirty="0">
                <a:hlinkClick r:id="rId4"/>
              </a:rPr>
              <a:t>http://users.ece.cmu.edu/~omutlu</a:t>
            </a:r>
            <a:r>
              <a:rPr lang="en-US" sz="2200" dirty="0" smtClean="0">
                <a:hlinkClick r:id="rId4"/>
              </a:rPr>
              <a:t>/</a:t>
            </a:r>
            <a:endParaRPr lang="en-US" sz="2200" dirty="0" smtClean="0"/>
          </a:p>
          <a:p>
            <a:r>
              <a:rPr lang="en-US" sz="2200" dirty="0" smtClean="0"/>
              <a:t>HPCA Memory </a:t>
            </a:r>
            <a:r>
              <a:rPr lang="en-US" sz="2200" dirty="0"/>
              <a:t>R</a:t>
            </a:r>
            <a:r>
              <a:rPr lang="en-US" sz="2200" dirty="0" smtClean="0"/>
              <a:t>eliability Workshop</a:t>
            </a:r>
          </a:p>
          <a:p>
            <a:r>
              <a:rPr lang="en-US" sz="2200" dirty="0" smtClean="0"/>
              <a:t>March 13, 2016</a:t>
            </a:r>
          </a:p>
          <a:p>
            <a:endParaRPr lang="en-US" sz="2200" dirty="0" smtClean="0"/>
          </a:p>
          <a:p>
            <a:pPr algn="l"/>
            <a:endParaRPr lang="en-US" sz="2200" dirty="0"/>
          </a:p>
        </p:txBody>
      </p:sp>
      <p:pic>
        <p:nvPicPr>
          <p:cNvPr id="6" name="Picture 5" descr="Burgundy_CMU_JPG_Logo.jpg"/>
          <p:cNvPicPr>
            <a:picLocks noChangeAspect="1"/>
          </p:cNvPicPr>
          <p:nvPr/>
        </p:nvPicPr>
        <p:blipFill>
          <a:blip r:embed="rId5" cstate="print"/>
          <a:stretch>
            <a:fillRect/>
          </a:stretch>
        </p:blipFill>
        <p:spPr>
          <a:xfrm>
            <a:off x="2571736" y="5661248"/>
            <a:ext cx="3786214" cy="1367244"/>
          </a:xfrm>
          <a:prstGeom prst="rect">
            <a:avLst/>
          </a:prstGeom>
        </p:spPr>
      </p:pic>
      <p:pic>
        <p:nvPicPr>
          <p:cNvPr id="7" name="Picture 6" descr="safari.png"/>
          <p:cNvPicPr>
            <a:picLocks noChangeAspect="1"/>
          </p:cNvPicPr>
          <p:nvPr/>
        </p:nvPicPr>
        <p:blipFill>
          <a:blip r:embed="rId6"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810247172"/>
      </p:ext>
    </p:extLst>
  </p:cSld>
  <p:clrMapOvr>
    <a:masterClrMapping/>
  </p:clrMapOvr>
  <p:timing>
    <p:tnLst>
      <p:par>
        <p:cTn xmlns:p14="http://schemas.microsoft.com/office/powerpoint/2010/mai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12776"/>
            <a:ext cx="7924800" cy="1752600"/>
          </a:xfrm>
        </p:spPr>
        <p:txBody>
          <a:bodyPr/>
          <a:lstStyle/>
          <a:p>
            <a:r>
              <a:rPr lang="en-US" sz="4000" dirty="0" err="1" smtClean="0"/>
              <a:t>Ramulator</a:t>
            </a:r>
            <a:r>
              <a:rPr lang="en-US" sz="4000" dirty="0" smtClean="0"/>
              <a:t>: A Fast and Extensible DRAM Simulator </a:t>
            </a:r>
            <a:br>
              <a:rPr lang="en-US" sz="4000" dirty="0" smtClean="0"/>
            </a:br>
            <a:r>
              <a:rPr lang="en-US" sz="4000" dirty="0"/>
              <a:t>	</a:t>
            </a:r>
            <a:r>
              <a:rPr lang="en-US" sz="3000" b="1" dirty="0" smtClean="0"/>
              <a:t>[IEEE Comp Arch Letters’15]</a:t>
            </a:r>
            <a:endParaRPr lang="en-US" sz="3000" b="1" dirty="0"/>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EF0CAD05-5F98-C240-A41D-E171A6304933}" type="slidenum">
              <a:rPr lang="en-US" smtClean="0"/>
              <a:pPr/>
              <a:t>105</a:t>
            </a:fld>
            <a:endParaRPr lang="en-US"/>
          </a:p>
        </p:txBody>
      </p:sp>
    </p:spTree>
    <p:extLst>
      <p:ext uri="{BB962C8B-B14F-4D97-AF65-F5344CB8AC3E}">
        <p14:creationId xmlns:p14="http://schemas.microsoft.com/office/powerpoint/2010/main" val="39174965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Ramulator</a:t>
            </a:r>
            <a:r>
              <a:rPr lang="en-US" dirty="0" smtClean="0"/>
              <a:t> Motivation</a:t>
            </a:r>
            <a:endParaRPr lang="en-US" dirty="0"/>
          </a:p>
        </p:txBody>
      </p:sp>
      <p:sp>
        <p:nvSpPr>
          <p:cNvPr id="3" name="Content Placeholder 2"/>
          <p:cNvSpPr>
            <a:spLocks noGrp="1"/>
          </p:cNvSpPr>
          <p:nvPr>
            <p:ph idx="1"/>
          </p:nvPr>
        </p:nvSpPr>
        <p:spPr/>
        <p:txBody>
          <a:bodyPr/>
          <a:lstStyle/>
          <a:p>
            <a:r>
              <a:rPr lang="en-US" sz="2000" dirty="0" smtClean="0"/>
              <a:t>DRAM and Memory Controller landscape is changing</a:t>
            </a:r>
          </a:p>
          <a:p>
            <a:r>
              <a:rPr lang="en-US" sz="2000" dirty="0" smtClean="0"/>
              <a:t>Many new and upcoming standards</a:t>
            </a:r>
          </a:p>
          <a:p>
            <a:r>
              <a:rPr lang="en-US" sz="2000" dirty="0" smtClean="0"/>
              <a:t>Many new controller designs</a:t>
            </a:r>
          </a:p>
          <a:p>
            <a:r>
              <a:rPr lang="en-US" sz="2000" dirty="0" smtClean="0"/>
              <a:t>A fast and easy-to-extend simulator is very much needed</a:t>
            </a:r>
            <a:endParaRPr lang="en-US" sz="2000" dirty="0"/>
          </a:p>
        </p:txBody>
      </p:sp>
      <p:sp>
        <p:nvSpPr>
          <p:cNvPr id="4" name="Slide Number Placeholder 3"/>
          <p:cNvSpPr>
            <a:spLocks noGrp="1"/>
          </p:cNvSpPr>
          <p:nvPr>
            <p:ph type="sldNum" sz="quarter" idx="11"/>
          </p:nvPr>
        </p:nvSpPr>
        <p:spPr/>
        <p:txBody>
          <a:bodyPr/>
          <a:lstStyle/>
          <a:p>
            <a:fld id="{71752C56-4F8A-824F-A263-2404B5D536A2}" type="slidenum">
              <a:rPr lang="en-US" smtClean="0"/>
              <a:pPr/>
              <a:t>106</a:t>
            </a:fld>
            <a:endParaRPr lang="en-US"/>
          </a:p>
        </p:txBody>
      </p:sp>
      <p:pic>
        <p:nvPicPr>
          <p:cNvPr id="5" name="Picture 4"/>
          <p:cNvPicPr>
            <a:picLocks noChangeAspect="1"/>
          </p:cNvPicPr>
          <p:nvPr/>
        </p:nvPicPr>
        <p:blipFill>
          <a:blip r:embed="rId2"/>
          <a:stretch>
            <a:fillRect/>
          </a:stretch>
        </p:blipFill>
        <p:spPr>
          <a:xfrm>
            <a:off x="755576" y="2708920"/>
            <a:ext cx="7315200" cy="4064000"/>
          </a:xfrm>
          <a:prstGeom prst="rect">
            <a:avLst/>
          </a:prstGeom>
        </p:spPr>
      </p:pic>
    </p:spTree>
    <p:extLst>
      <p:ext uri="{BB962C8B-B14F-4D97-AF65-F5344CB8AC3E}">
        <p14:creationId xmlns:p14="http://schemas.microsoft.com/office/powerpoint/2010/main" val="275897299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Ramulator</a:t>
            </a:r>
            <a:r>
              <a:rPr lang="en-US" dirty="0" smtClean="0"/>
              <a:t> </a:t>
            </a:r>
            <a:endParaRPr lang="en-US" dirty="0"/>
          </a:p>
        </p:txBody>
      </p:sp>
      <p:sp>
        <p:nvSpPr>
          <p:cNvPr id="3" name="Content Placeholder 2"/>
          <p:cNvSpPr>
            <a:spLocks noGrp="1"/>
          </p:cNvSpPr>
          <p:nvPr>
            <p:ph idx="1"/>
          </p:nvPr>
        </p:nvSpPr>
        <p:spPr/>
        <p:txBody>
          <a:bodyPr/>
          <a:lstStyle/>
          <a:p>
            <a:r>
              <a:rPr lang="en-US" dirty="0" smtClean="0"/>
              <a:t>Provides out-of-the box support for many DRAM standards:</a:t>
            </a:r>
          </a:p>
          <a:p>
            <a:pPr lvl="1"/>
            <a:r>
              <a:rPr lang="en-US" dirty="0" smtClean="0"/>
              <a:t>DDR3</a:t>
            </a:r>
            <a:r>
              <a:rPr lang="en-US" dirty="0"/>
              <a:t>/4, LPDDR3/4, GDDR5, WIO1/2, HBM, </a:t>
            </a:r>
            <a:r>
              <a:rPr lang="en-US" dirty="0" smtClean="0"/>
              <a:t>plus new proposals </a:t>
            </a:r>
            <a:r>
              <a:rPr lang="en-US" dirty="0"/>
              <a:t>(SALP, AL-DRAM, TLDRAM</a:t>
            </a:r>
            <a:r>
              <a:rPr lang="en-US" dirty="0" smtClean="0"/>
              <a:t>, RowClone</a:t>
            </a:r>
            <a:r>
              <a:rPr lang="en-US" dirty="0"/>
              <a:t>, and SARP</a:t>
            </a:r>
            <a:r>
              <a:rPr lang="en-US" dirty="0" smtClean="0"/>
              <a:t>)</a:t>
            </a:r>
          </a:p>
          <a:p>
            <a:r>
              <a:rPr lang="en-US" dirty="0" smtClean="0"/>
              <a:t>~2.5X faster than fastest open-source simulator</a:t>
            </a:r>
          </a:p>
          <a:p>
            <a:r>
              <a:rPr lang="en-US" dirty="0" smtClean="0"/>
              <a:t>Modular and extensible to different standards</a:t>
            </a:r>
            <a:endParaRPr lang="en-US" dirty="0"/>
          </a:p>
        </p:txBody>
      </p:sp>
      <p:sp>
        <p:nvSpPr>
          <p:cNvPr id="4" name="Slide Number Placeholder 3"/>
          <p:cNvSpPr>
            <a:spLocks noGrp="1"/>
          </p:cNvSpPr>
          <p:nvPr>
            <p:ph type="sldNum" sz="quarter" idx="11"/>
          </p:nvPr>
        </p:nvSpPr>
        <p:spPr/>
        <p:txBody>
          <a:bodyPr/>
          <a:lstStyle/>
          <a:p>
            <a:fld id="{71752C56-4F8A-824F-A263-2404B5D536A2}" type="slidenum">
              <a:rPr lang="en-US" smtClean="0"/>
              <a:pPr/>
              <a:t>107</a:t>
            </a:fld>
            <a:endParaRPr lang="en-US"/>
          </a:p>
        </p:txBody>
      </p:sp>
      <p:pic>
        <p:nvPicPr>
          <p:cNvPr id="5" name="Picture 4"/>
          <p:cNvPicPr>
            <a:picLocks noChangeAspect="1"/>
          </p:cNvPicPr>
          <p:nvPr/>
        </p:nvPicPr>
        <p:blipFill>
          <a:blip r:embed="rId2"/>
          <a:stretch>
            <a:fillRect/>
          </a:stretch>
        </p:blipFill>
        <p:spPr>
          <a:xfrm>
            <a:off x="827584" y="3501008"/>
            <a:ext cx="7073900" cy="2654300"/>
          </a:xfrm>
          <a:prstGeom prst="rect">
            <a:avLst/>
          </a:prstGeom>
        </p:spPr>
      </p:pic>
    </p:spTree>
    <p:extLst>
      <p:ext uri="{BB962C8B-B14F-4D97-AF65-F5344CB8AC3E}">
        <p14:creationId xmlns:p14="http://schemas.microsoft.com/office/powerpoint/2010/main" val="419119701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smtClean="0"/>
              <a:t>Case Study: Comparison of DRAM Standards</a:t>
            </a:r>
            <a:endParaRPr lang="en-US" sz="3600" dirty="0"/>
          </a:p>
        </p:txBody>
      </p:sp>
      <p:sp>
        <p:nvSpPr>
          <p:cNvPr id="4" name="Slide Number Placeholder 3"/>
          <p:cNvSpPr>
            <a:spLocks noGrp="1"/>
          </p:cNvSpPr>
          <p:nvPr>
            <p:ph type="sldNum" sz="quarter" idx="11"/>
          </p:nvPr>
        </p:nvSpPr>
        <p:spPr/>
        <p:txBody>
          <a:bodyPr/>
          <a:lstStyle/>
          <a:p>
            <a:fld id="{71752C56-4F8A-824F-A263-2404B5D536A2}" type="slidenum">
              <a:rPr lang="en-US" smtClean="0"/>
              <a:pPr/>
              <a:t>108</a:t>
            </a:fld>
            <a:endParaRPr lang="en-US"/>
          </a:p>
        </p:txBody>
      </p:sp>
      <p:pic>
        <p:nvPicPr>
          <p:cNvPr id="5" name="Picture 4"/>
          <p:cNvPicPr>
            <a:picLocks noChangeAspect="1"/>
          </p:cNvPicPr>
          <p:nvPr/>
        </p:nvPicPr>
        <p:blipFill>
          <a:blip r:embed="rId2"/>
          <a:stretch>
            <a:fillRect/>
          </a:stretch>
        </p:blipFill>
        <p:spPr>
          <a:xfrm>
            <a:off x="683568" y="4129360"/>
            <a:ext cx="6997700" cy="2540000"/>
          </a:xfrm>
          <a:prstGeom prst="rect">
            <a:avLst/>
          </a:prstGeom>
        </p:spPr>
      </p:pic>
      <p:pic>
        <p:nvPicPr>
          <p:cNvPr id="6" name="Picture 5"/>
          <p:cNvPicPr>
            <a:picLocks noChangeAspect="1"/>
          </p:cNvPicPr>
          <p:nvPr/>
        </p:nvPicPr>
        <p:blipFill>
          <a:blip r:embed="rId3"/>
          <a:stretch>
            <a:fillRect/>
          </a:stretch>
        </p:blipFill>
        <p:spPr>
          <a:xfrm>
            <a:off x="1043608" y="764704"/>
            <a:ext cx="6985000" cy="3048000"/>
          </a:xfrm>
          <a:prstGeom prst="rect">
            <a:avLst/>
          </a:prstGeom>
        </p:spPr>
      </p:pic>
      <p:sp>
        <p:nvSpPr>
          <p:cNvPr id="8" name="Rectangle 7"/>
          <p:cNvSpPr/>
          <p:nvPr/>
        </p:nvSpPr>
        <p:spPr>
          <a:xfrm>
            <a:off x="7812360" y="4604935"/>
            <a:ext cx="1944216" cy="1200329"/>
          </a:xfrm>
          <a:prstGeom prst="rect">
            <a:avLst/>
          </a:prstGeom>
        </p:spPr>
        <p:txBody>
          <a:bodyPr wrap="square">
            <a:spAutoFit/>
          </a:bodyPr>
          <a:lstStyle/>
          <a:p>
            <a:r>
              <a:rPr lang="en-US" dirty="0">
                <a:solidFill>
                  <a:srgbClr val="000000"/>
                </a:solidFill>
                <a:latin typeface="Tahoma"/>
              </a:rPr>
              <a:t>Across 22 workloads, simple CPU model</a:t>
            </a:r>
          </a:p>
        </p:txBody>
      </p:sp>
    </p:spTree>
    <p:extLst>
      <p:ext uri="{BB962C8B-B14F-4D97-AF65-F5344CB8AC3E}">
        <p14:creationId xmlns:p14="http://schemas.microsoft.com/office/powerpoint/2010/main" val="257085169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Ramulator</a:t>
            </a:r>
            <a:r>
              <a:rPr lang="en-US" dirty="0" smtClean="0"/>
              <a:t> Paper and Source Code</a:t>
            </a:r>
            <a:endParaRPr lang="en-US" dirty="0"/>
          </a:p>
        </p:txBody>
      </p:sp>
      <p:sp>
        <p:nvSpPr>
          <p:cNvPr id="3" name="Content Placeholder 2"/>
          <p:cNvSpPr>
            <a:spLocks noGrp="1"/>
          </p:cNvSpPr>
          <p:nvPr>
            <p:ph idx="1"/>
          </p:nvPr>
        </p:nvSpPr>
        <p:spPr/>
        <p:txBody>
          <a:bodyPr/>
          <a:lstStyle/>
          <a:p>
            <a:r>
              <a:rPr lang="en-US" dirty="0"/>
              <a:t>Yoongu Kim, </a:t>
            </a:r>
            <a:r>
              <a:rPr lang="en-US" dirty="0" err="1"/>
              <a:t>Weikun</a:t>
            </a:r>
            <a:r>
              <a:rPr lang="en-US" dirty="0"/>
              <a:t> Yang, and </a:t>
            </a:r>
            <a:r>
              <a:rPr lang="en-US" u="sng" dirty="0"/>
              <a:t>Onur Mutlu</a:t>
            </a:r>
            <a:r>
              <a:rPr lang="en-US" dirty="0"/>
              <a:t>,</a:t>
            </a:r>
            <a:br>
              <a:rPr lang="en-US" dirty="0"/>
            </a:br>
            <a:r>
              <a:rPr lang="en-US" b="1" dirty="0">
                <a:hlinkClick r:id="rId2"/>
              </a:rPr>
              <a:t>"Ramulator: A Fast and Extensible DRAM Simulator"</a:t>
            </a:r>
            <a:r>
              <a:rPr lang="en-US" dirty="0"/>
              <a:t/>
            </a:r>
            <a:br>
              <a:rPr lang="en-US" dirty="0"/>
            </a:br>
            <a:r>
              <a:rPr lang="en-US" i="1" dirty="0">
                <a:hlinkClick r:id="rId3"/>
              </a:rPr>
              <a:t>IEEE Computer Architecture Letters</a:t>
            </a:r>
            <a:r>
              <a:rPr lang="en-US" i="1" dirty="0"/>
              <a:t> (</a:t>
            </a:r>
            <a:r>
              <a:rPr lang="en-US" b="1" i="1" dirty="0"/>
              <a:t>CAL</a:t>
            </a:r>
            <a:r>
              <a:rPr lang="en-US" i="1" dirty="0"/>
              <a:t>)</a:t>
            </a:r>
            <a:r>
              <a:rPr lang="en-US" dirty="0"/>
              <a:t>, March 2015. </a:t>
            </a:r>
            <a:br>
              <a:rPr lang="en-US" dirty="0"/>
            </a:br>
            <a:r>
              <a:rPr lang="en-US" dirty="0"/>
              <a:t>[</a:t>
            </a:r>
            <a:r>
              <a:rPr lang="en-US" dirty="0">
                <a:hlinkClick r:id="rId4"/>
              </a:rPr>
              <a:t>Source Code</a:t>
            </a:r>
            <a:r>
              <a:rPr lang="en-US" dirty="0"/>
              <a:t>] </a:t>
            </a:r>
            <a:endParaRPr lang="en-US" dirty="0" smtClean="0"/>
          </a:p>
          <a:p>
            <a:endParaRPr lang="en-US" dirty="0"/>
          </a:p>
          <a:p>
            <a:r>
              <a:rPr lang="en-US" dirty="0" smtClean="0"/>
              <a:t>Source code is released under the liberal MIT License</a:t>
            </a:r>
          </a:p>
          <a:p>
            <a:pPr lvl="1"/>
            <a:r>
              <a:rPr lang="en-US" dirty="0">
                <a:hlinkClick r:id="rId4"/>
              </a:rPr>
              <a:t>https://github.com/CMU-SAFARI/</a:t>
            </a:r>
            <a:r>
              <a:rPr lang="en-US" dirty="0" smtClean="0">
                <a:hlinkClick r:id="rId4"/>
              </a:rPr>
              <a:t>ramulator</a:t>
            </a:r>
            <a:r>
              <a:rPr lang="en-US" dirty="0" smtClean="0"/>
              <a:t> </a:t>
            </a:r>
            <a:endParaRPr lang="en-US" dirty="0"/>
          </a:p>
        </p:txBody>
      </p:sp>
      <p:sp>
        <p:nvSpPr>
          <p:cNvPr id="4" name="Slide Number Placeholder 3"/>
          <p:cNvSpPr>
            <a:spLocks noGrp="1"/>
          </p:cNvSpPr>
          <p:nvPr>
            <p:ph type="sldNum" sz="quarter" idx="11"/>
          </p:nvPr>
        </p:nvSpPr>
        <p:spPr/>
        <p:txBody>
          <a:bodyPr/>
          <a:lstStyle/>
          <a:p>
            <a:fld id="{71752C56-4F8A-824F-A263-2404B5D536A2}" type="slidenum">
              <a:rPr lang="en-US" smtClean="0"/>
              <a:pPr/>
              <a:t>109</a:t>
            </a:fld>
            <a:endParaRPr lang="en-US"/>
          </a:p>
        </p:txBody>
      </p:sp>
    </p:spTree>
    <p:extLst>
      <p:ext uri="{BB962C8B-B14F-4D97-AF65-F5344CB8AC3E}">
        <p14:creationId xmlns:p14="http://schemas.microsoft.com/office/powerpoint/2010/main" val="357562898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4"/>
          <p:cNvSpPr>
            <a:spLocks noGrp="1" noChangeArrowheads="1"/>
          </p:cNvSpPr>
          <p:nvPr>
            <p:ph type="ctrTitle"/>
          </p:nvPr>
        </p:nvSpPr>
        <p:spPr>
          <a:xfrm>
            <a:off x="1" y="1844675"/>
            <a:ext cx="8794750" cy="822325"/>
          </a:xfrm>
        </p:spPr>
        <p:txBody>
          <a:bodyPr/>
          <a:lstStyle/>
          <a:p>
            <a:pPr algn="ctr" eaLnBrk="1" hangingPunct="1"/>
            <a:r>
              <a:rPr lang="en-US" sz="4000" dirty="0" smtClean="0">
                <a:latin typeface="Garamond" charset="0"/>
              </a:rPr>
              <a:t>More </a:t>
            </a:r>
            <a:r>
              <a:rPr lang="en-US" sz="4000" dirty="0" smtClean="0">
                <a:latin typeface="Garamond" charset="0"/>
              </a:rPr>
              <a:t>Detail on DRAM Errors</a:t>
            </a:r>
            <a:endParaRPr lang="en-US" sz="4000" dirty="0">
              <a:latin typeface="Garamond" charset="0"/>
            </a:endParaRPr>
          </a:p>
        </p:txBody>
      </p:sp>
      <p:sp>
        <p:nvSpPr>
          <p:cNvPr id="11571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77953226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884238"/>
          </a:xfrm>
        </p:spPr>
        <p:txBody>
          <a:bodyPr/>
          <a:lstStyle/>
          <a:p>
            <a:r>
              <a:rPr lang="en-US" sz="3600" dirty="0" smtClean="0"/>
              <a:t>Memory Errors in </a:t>
            </a:r>
            <a:r>
              <a:rPr lang="en-US" sz="3600" dirty="0"/>
              <a:t>F</a:t>
            </a:r>
            <a:r>
              <a:rPr lang="en-US" sz="3600" dirty="0" smtClean="0"/>
              <a:t>acebook Fleet</a:t>
            </a:r>
            <a:br>
              <a:rPr lang="en-US" sz="3600" dirty="0" smtClean="0"/>
            </a:br>
            <a:endParaRPr lang="en-US" sz="3600" dirty="0"/>
          </a:p>
        </p:txBody>
      </p:sp>
      <p:sp>
        <p:nvSpPr>
          <p:cNvPr id="3" name="Content Placeholder 2"/>
          <p:cNvSpPr>
            <a:spLocks noGrp="1"/>
          </p:cNvSpPr>
          <p:nvPr>
            <p:ph idx="1"/>
          </p:nvPr>
        </p:nvSpPr>
        <p:spPr>
          <a:xfrm>
            <a:off x="228600" y="980728"/>
            <a:ext cx="8610600" cy="5153025"/>
          </a:xfrm>
        </p:spPr>
        <p:txBody>
          <a:bodyPr/>
          <a:lstStyle/>
          <a:p>
            <a:r>
              <a:rPr lang="en-US" dirty="0" smtClean="0">
                <a:solidFill>
                  <a:srgbClr val="0000FF"/>
                </a:solidFill>
              </a:rPr>
              <a:t>Analysis and modeling of memory errors found in all of Facebook’s server fleet</a:t>
            </a:r>
          </a:p>
          <a:p>
            <a:endParaRPr lang="en-US" dirty="0" smtClean="0"/>
          </a:p>
          <a:p>
            <a:r>
              <a:rPr lang="en-US" sz="2000" dirty="0"/>
              <a:t>Justin Meza, </a:t>
            </a:r>
            <a:r>
              <a:rPr lang="en-US" sz="2000" dirty="0" err="1"/>
              <a:t>Qiang</a:t>
            </a:r>
            <a:r>
              <a:rPr lang="en-US" sz="2000" dirty="0"/>
              <a:t> Wu, </a:t>
            </a:r>
            <a:r>
              <a:rPr lang="en-US" sz="2000" dirty="0" err="1"/>
              <a:t>Sanjeev</a:t>
            </a:r>
            <a:r>
              <a:rPr lang="en-US" sz="2000" dirty="0"/>
              <a:t> Kumar, and </a:t>
            </a:r>
            <a:r>
              <a:rPr lang="en-US" sz="2000" u="sng" dirty="0"/>
              <a:t>Onur Mutlu</a:t>
            </a:r>
            <a:r>
              <a:rPr lang="en-US" sz="2000" dirty="0"/>
              <a:t>,</a:t>
            </a:r>
            <a:br>
              <a:rPr lang="en-US" sz="2000" dirty="0"/>
            </a:br>
            <a:r>
              <a:rPr lang="en-US" sz="2000" b="1" dirty="0">
                <a:hlinkClick r:id="rId2"/>
              </a:rPr>
              <a:t>"Revisiting Memory Errors in Large-Scale Production Data Centers: Analysis and Modeling of New Trends from the Field"</a:t>
            </a:r>
            <a:r>
              <a:rPr lang="en-US" sz="2000" dirty="0"/>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DRAM Error Model</a:t>
            </a:r>
            <a:r>
              <a:rPr lang="en-US" sz="2000" dirty="0"/>
              <a:t>] </a:t>
            </a:r>
          </a:p>
        </p:txBody>
      </p:sp>
      <p:sp>
        <p:nvSpPr>
          <p:cNvPr id="4" name="Slide Number Placeholder 3"/>
          <p:cNvSpPr>
            <a:spLocks noGrp="1"/>
          </p:cNvSpPr>
          <p:nvPr>
            <p:ph type="sldNum" sz="quarter" idx="11"/>
          </p:nvPr>
        </p:nvSpPr>
        <p:spPr/>
        <p:txBody>
          <a:bodyPr/>
          <a:lstStyle/>
          <a:p>
            <a:pPr>
              <a:defRPr/>
            </a:pPr>
            <a:fld id="{60169019-BB41-6245-A1FF-2891AF14670E}" type="slidenum">
              <a:rPr lang="en-US" smtClean="0">
                <a:solidFill>
                  <a:srgbClr val="000000"/>
                </a:solidFill>
              </a:rPr>
              <a:pPr>
                <a:defRPr/>
              </a:pPr>
              <a:t>111</a:t>
            </a:fld>
            <a:endParaRPr lang="en-US">
              <a:solidFill>
                <a:srgbClr val="000000"/>
              </a:solidFill>
            </a:endParaRPr>
          </a:p>
        </p:txBody>
      </p:sp>
      <p:pic>
        <p:nvPicPr>
          <p:cNvPr id="5" name="Picture 4"/>
          <p:cNvPicPr>
            <a:picLocks noChangeAspect="1"/>
          </p:cNvPicPr>
          <p:nvPr/>
        </p:nvPicPr>
        <p:blipFill>
          <a:blip r:embed="rId7"/>
          <a:stretch>
            <a:fillRect/>
          </a:stretch>
        </p:blipFill>
        <p:spPr>
          <a:xfrm>
            <a:off x="0" y="4941168"/>
            <a:ext cx="9144000" cy="1475117"/>
          </a:xfrm>
          <a:prstGeom prst="rect">
            <a:avLst/>
          </a:prstGeom>
        </p:spPr>
      </p:pic>
    </p:spTree>
    <p:extLst>
      <p:ext uri="{BB962C8B-B14F-4D97-AF65-F5344CB8AC3E}">
        <p14:creationId xmlns:p14="http://schemas.microsoft.com/office/powerpoint/2010/main" val="257771253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Shape 41"/>
          <p:cNvSpPr/>
          <p:nvPr/>
        </p:nvSpPr>
        <p:spPr>
          <a:xfrm>
            <a:off x="3187712" y="2413732"/>
            <a:ext cx="2768576" cy="3159686"/>
          </a:xfrm>
          <a:prstGeom prst="pentagon">
            <a:avLst/>
          </a:prstGeom>
          <a:solidFill>
            <a:srgbClr val="A74545"/>
          </a:solidFill>
          <a:ln w="25400">
            <a:miter lim="400000"/>
          </a:ln>
          <a:extLst>
            <a:ext uri="{C572A759-6A51-4108-AA02-DFA0A04FC94B}">
              <ma14:wrappingTextBoxFlag xmlns:ma14="http://schemas.microsoft.com/office/mac/drawingml/2011/main" val="1"/>
            </a:ext>
          </a:extLst>
        </p:spPr>
        <p:txBody>
          <a:bodyPr lIns="0" tIns="0" rIns="0" bIns="0" anchor="ctr"/>
          <a:lstStyle/>
          <a:p>
            <a:pPr algn="ctr" defTabSz="259644">
              <a:lnSpc>
                <a:spcPct val="80000"/>
              </a:lnSpc>
              <a:defRPr spc="0">
                <a:solidFill>
                  <a:srgbClr val="000000"/>
                </a:solidFill>
              </a:defRPr>
            </a:pPr>
            <a:r>
              <a:rPr sz="3800" dirty="0">
                <a:solidFill>
                  <a:srgbClr val="FFFFFF"/>
                </a:solidFill>
                <a:latin typeface="Garamond"/>
                <a:sym typeface="Vista Sans OT Medium"/>
              </a:rPr>
              <a:t>New</a:t>
            </a:r>
            <a:br>
              <a:rPr sz="3800" dirty="0">
                <a:solidFill>
                  <a:srgbClr val="FFFFFF"/>
                </a:solidFill>
                <a:latin typeface="Garamond"/>
                <a:sym typeface="Vista Sans OT Medium"/>
              </a:rPr>
            </a:br>
            <a:r>
              <a:rPr sz="3800" dirty="0">
                <a:solidFill>
                  <a:srgbClr val="FFFFFF"/>
                </a:solidFill>
                <a:latin typeface="Garamond"/>
                <a:sym typeface="Vista Sans OT Medium"/>
              </a:rPr>
              <a:t>reliabili</a:t>
            </a:r>
            <a:r>
              <a:rPr lang="en-US" sz="3800" dirty="0">
                <a:solidFill>
                  <a:srgbClr val="FFFFFF"/>
                </a:solidFill>
                <a:latin typeface="Garamond"/>
                <a:sym typeface="Vista Sans OT Medium"/>
              </a:rPr>
              <a:t>t</a:t>
            </a:r>
            <a:r>
              <a:rPr sz="3800" dirty="0">
                <a:solidFill>
                  <a:srgbClr val="FFFFFF"/>
                </a:solidFill>
                <a:latin typeface="Garamond"/>
                <a:sym typeface="Vista Sans OT Medium"/>
              </a:rPr>
              <a:t>y</a:t>
            </a:r>
            <a:br>
              <a:rPr sz="3800" dirty="0">
                <a:solidFill>
                  <a:srgbClr val="FFFFFF"/>
                </a:solidFill>
                <a:latin typeface="Garamond"/>
                <a:sym typeface="Vista Sans OT Medium"/>
              </a:rPr>
            </a:br>
            <a:r>
              <a:rPr sz="3800" dirty="0">
                <a:solidFill>
                  <a:srgbClr val="FFFFFF"/>
                </a:solidFill>
                <a:latin typeface="Garamond"/>
                <a:sym typeface="Vista Sans OT Medium"/>
              </a:rPr>
              <a:t>trends</a:t>
            </a:r>
          </a:p>
        </p:txBody>
      </p:sp>
      <p:sp>
        <p:nvSpPr>
          <p:cNvPr id="42" name="Shape 42"/>
          <p:cNvSpPr/>
          <p:nvPr/>
        </p:nvSpPr>
        <p:spPr>
          <a:xfrm>
            <a:off x="739863" y="3084042"/>
            <a:ext cx="2292660" cy="103281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p>
            <a:pPr algn="r">
              <a:lnSpc>
                <a:spcPct val="80000"/>
              </a:lnSpc>
              <a:defRPr spc="0">
                <a:solidFill>
                  <a:srgbClr val="000000"/>
                </a:solidFill>
              </a:defRPr>
            </a:pPr>
            <a:r>
              <a:rPr sz="3800" i="1" spc="-38">
                <a:solidFill>
                  <a:srgbClr val="000000"/>
                </a:solidFill>
                <a:latin typeface="Garamond"/>
                <a:sym typeface="Vista Sans OT Medium"/>
              </a:rPr>
              <a:t>Page offlining</a:t>
            </a:r>
            <a:br>
              <a:rPr sz="3800" i="1" spc="-38">
                <a:solidFill>
                  <a:srgbClr val="000000"/>
                </a:solidFill>
                <a:latin typeface="Garamond"/>
                <a:sym typeface="Vista Sans OT Medium"/>
              </a:rPr>
            </a:br>
            <a:r>
              <a:rPr sz="3800" i="1" spc="-38">
                <a:solidFill>
                  <a:srgbClr val="000000"/>
                </a:solidFill>
                <a:latin typeface="Garamond"/>
                <a:sym typeface="Vista Sans OT Medium"/>
              </a:rPr>
              <a:t>at scale</a:t>
            </a:r>
          </a:p>
        </p:txBody>
      </p:sp>
      <p:sp>
        <p:nvSpPr>
          <p:cNvPr id="43" name="Shape 43"/>
          <p:cNvSpPr/>
          <p:nvPr/>
        </p:nvSpPr>
        <p:spPr>
          <a:xfrm>
            <a:off x="2261889" y="1641088"/>
            <a:ext cx="4798815" cy="669192"/>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gn="ctr">
              <a:defRPr sz="5000" i="1" spc="-50">
                <a:solidFill>
                  <a:srgbClr val="000000"/>
                </a:solidFill>
                <a:latin typeface="+mj-lt"/>
                <a:ea typeface="+mj-ea"/>
                <a:cs typeface="+mj-cs"/>
                <a:sym typeface="Vista Sans OT Medium"/>
              </a:defRPr>
            </a:lvl1pPr>
          </a:lstStyle>
          <a:p>
            <a:pPr>
              <a:defRPr sz="1800" i="0" spc="0"/>
            </a:pPr>
            <a:r>
              <a:rPr sz="3800" i="0" spc="-38">
                <a:latin typeface="Garamond"/>
              </a:rPr>
              <a:t>Error/failure occurrence</a:t>
            </a:r>
          </a:p>
        </p:txBody>
      </p:sp>
      <p:sp>
        <p:nvSpPr>
          <p:cNvPr id="44" name="Shape 44"/>
          <p:cNvSpPr/>
          <p:nvPr/>
        </p:nvSpPr>
        <p:spPr>
          <a:xfrm>
            <a:off x="6102548" y="3084042"/>
            <a:ext cx="1880072" cy="103281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p>
            <a:pPr>
              <a:lnSpc>
                <a:spcPct val="80000"/>
              </a:lnSpc>
              <a:defRPr spc="0">
                <a:solidFill>
                  <a:srgbClr val="000000"/>
                </a:solidFill>
              </a:defRPr>
            </a:pPr>
            <a:r>
              <a:rPr sz="3800" i="1" spc="-38">
                <a:solidFill>
                  <a:srgbClr val="000000"/>
                </a:solidFill>
                <a:latin typeface="Garamond"/>
                <a:sym typeface="Vista Sans OT Medium"/>
              </a:rPr>
              <a:t>Technology</a:t>
            </a:r>
            <a:br>
              <a:rPr sz="3800" i="1" spc="-38">
                <a:solidFill>
                  <a:srgbClr val="000000"/>
                </a:solidFill>
                <a:latin typeface="Garamond"/>
                <a:sym typeface="Vista Sans OT Medium"/>
              </a:rPr>
            </a:br>
            <a:r>
              <a:rPr sz="3800" i="1" spc="-38">
                <a:solidFill>
                  <a:srgbClr val="000000"/>
                </a:solidFill>
                <a:latin typeface="Garamond"/>
                <a:sym typeface="Vista Sans OT Medium"/>
              </a:rPr>
              <a:t>scaling</a:t>
            </a:r>
          </a:p>
        </p:txBody>
      </p:sp>
      <p:sp>
        <p:nvSpPr>
          <p:cNvPr id="45" name="Shape 45"/>
          <p:cNvSpPr/>
          <p:nvPr/>
        </p:nvSpPr>
        <p:spPr>
          <a:xfrm>
            <a:off x="1415425" y="5680236"/>
            <a:ext cx="3046963" cy="662459"/>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gn="r">
              <a:defRPr sz="5000" i="1" spc="-50">
                <a:solidFill>
                  <a:srgbClr val="000000"/>
                </a:solidFill>
                <a:latin typeface="+mj-lt"/>
                <a:ea typeface="+mj-ea"/>
                <a:cs typeface="+mj-cs"/>
                <a:sym typeface="Vista Sans OT Medium"/>
              </a:defRPr>
            </a:lvl1pPr>
          </a:lstStyle>
          <a:p>
            <a:pPr>
              <a:defRPr sz="1800" i="0" spc="0"/>
            </a:pPr>
            <a:r>
              <a:rPr sz="3800" i="0" spc="-38">
                <a:latin typeface="Garamond"/>
              </a:rPr>
              <a:t>Modeling errors</a:t>
            </a:r>
          </a:p>
        </p:txBody>
      </p:sp>
      <p:sp>
        <p:nvSpPr>
          <p:cNvPr id="46" name="Shape 46"/>
          <p:cNvSpPr/>
          <p:nvPr/>
        </p:nvSpPr>
        <p:spPr>
          <a:xfrm>
            <a:off x="5125733" y="5676870"/>
            <a:ext cx="2621266" cy="84792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a:lnSpc>
                <a:spcPct val="70000"/>
              </a:lnSpc>
              <a:defRPr spc="0">
                <a:solidFill>
                  <a:srgbClr val="000000"/>
                </a:solidFill>
              </a:defRPr>
            </a:pPr>
            <a:r>
              <a:rPr sz="3800" i="1" spc="-38">
                <a:solidFill>
                  <a:srgbClr val="000000"/>
                </a:solidFill>
                <a:latin typeface="Garamond"/>
                <a:sym typeface="Vista Sans OT Medium"/>
              </a:rPr>
              <a:t>Architecture &amp;</a:t>
            </a:r>
            <a:br>
              <a:rPr sz="3800" i="1" spc="-38">
                <a:solidFill>
                  <a:srgbClr val="000000"/>
                </a:solidFill>
                <a:latin typeface="Garamond"/>
                <a:sym typeface="Vista Sans OT Medium"/>
              </a:rPr>
            </a:br>
            <a:r>
              <a:rPr sz="3800" i="1" spc="-38">
                <a:solidFill>
                  <a:srgbClr val="000000"/>
                </a:solidFill>
                <a:latin typeface="Garamond"/>
                <a:sym typeface="Vista Sans OT Medium"/>
              </a:rPr>
              <a:t>workload</a:t>
            </a:r>
          </a:p>
        </p:txBody>
      </p:sp>
      <p:sp>
        <p:nvSpPr>
          <p:cNvPr id="47" name="Shape 47"/>
          <p:cNvSpPr/>
          <p:nvPr/>
        </p:nvSpPr>
        <p:spPr>
          <a:xfrm>
            <a:off x="490275" y="437517"/>
            <a:ext cx="2867884" cy="1016402"/>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defRPr sz="8000" b="1" spc="-79">
                <a:solidFill>
                  <a:srgbClr val="000000"/>
                </a:solidFill>
              </a:defRPr>
            </a:lvl1pPr>
          </a:lstStyle>
          <a:p>
            <a:pPr>
              <a:defRPr sz="1800" b="0" spc="0"/>
            </a:pPr>
            <a:r>
              <a:rPr lang="en-US" sz="6100" b="0" spc="-60" dirty="0" smtClean="0">
                <a:latin typeface="Tahoma"/>
              </a:rPr>
              <a:t>Findings</a:t>
            </a:r>
            <a:endParaRPr sz="6100" b="0" spc="-60" dirty="0">
              <a:latin typeface="Tahoma"/>
            </a:endParaRPr>
          </a:p>
        </p:txBody>
      </p:sp>
    </p:spTree>
    <p:extLst>
      <p:ext uri="{BB962C8B-B14F-4D97-AF65-F5344CB8AC3E}">
        <p14:creationId xmlns:p14="http://schemas.microsoft.com/office/powerpoint/2010/main" val="2255401437"/>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Shape 49"/>
          <p:cNvSpPr/>
          <p:nvPr/>
        </p:nvSpPr>
        <p:spPr>
          <a:xfrm>
            <a:off x="3187712" y="2413732"/>
            <a:ext cx="2768576" cy="3159686"/>
          </a:xfrm>
          <a:prstGeom prst="pentagon">
            <a:avLst/>
          </a:prstGeom>
          <a:solidFill>
            <a:srgbClr val="A74545"/>
          </a:solidFill>
          <a:ln w="25400">
            <a:miter lim="400000"/>
          </a:ln>
          <a:extLst>
            <a:ext uri="{C572A759-6A51-4108-AA02-DFA0A04FC94B}">
              <ma14:wrappingTextBoxFlag xmlns:ma14="http://schemas.microsoft.com/office/mac/drawingml/2011/main" val="1"/>
            </a:ext>
          </a:extLst>
        </p:spPr>
        <p:txBody>
          <a:bodyPr lIns="0" tIns="0" rIns="0" bIns="0" anchor="ctr"/>
          <a:lstStyle/>
          <a:p>
            <a:pPr algn="ctr" defTabSz="259644">
              <a:lnSpc>
                <a:spcPct val="80000"/>
              </a:lnSpc>
              <a:defRPr spc="0">
                <a:solidFill>
                  <a:srgbClr val="000000"/>
                </a:solidFill>
              </a:defRPr>
            </a:pPr>
            <a:r>
              <a:rPr sz="3800">
                <a:solidFill>
                  <a:srgbClr val="FFFFFF"/>
                </a:solidFill>
                <a:latin typeface="Garamond"/>
                <a:sym typeface="Vista Sans OT Medium"/>
              </a:rPr>
              <a:t>New</a:t>
            </a:r>
            <a:br>
              <a:rPr sz="3800">
                <a:solidFill>
                  <a:srgbClr val="FFFFFF"/>
                </a:solidFill>
                <a:latin typeface="Garamond"/>
                <a:sym typeface="Vista Sans OT Medium"/>
              </a:rPr>
            </a:br>
            <a:r>
              <a:rPr sz="3800">
                <a:solidFill>
                  <a:srgbClr val="FFFFFF"/>
                </a:solidFill>
                <a:latin typeface="Garamond"/>
                <a:sym typeface="Vista Sans OT Medium"/>
              </a:rPr>
              <a:t>reliability</a:t>
            </a:r>
            <a:br>
              <a:rPr sz="3800">
                <a:solidFill>
                  <a:srgbClr val="FFFFFF"/>
                </a:solidFill>
                <a:latin typeface="Garamond"/>
                <a:sym typeface="Vista Sans OT Medium"/>
              </a:rPr>
            </a:br>
            <a:r>
              <a:rPr sz="3800">
                <a:solidFill>
                  <a:srgbClr val="FFFFFF"/>
                </a:solidFill>
                <a:latin typeface="Garamond"/>
                <a:sym typeface="Vista Sans OT Medium"/>
              </a:rPr>
              <a:t>trends</a:t>
            </a:r>
          </a:p>
        </p:txBody>
      </p:sp>
      <p:sp>
        <p:nvSpPr>
          <p:cNvPr id="50" name="Shape 50"/>
          <p:cNvSpPr/>
          <p:nvPr/>
        </p:nvSpPr>
        <p:spPr>
          <a:xfrm>
            <a:off x="739863" y="3084042"/>
            <a:ext cx="2292660" cy="103281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p>
            <a:pPr algn="r">
              <a:lnSpc>
                <a:spcPct val="80000"/>
              </a:lnSpc>
              <a:defRPr spc="0">
                <a:solidFill>
                  <a:srgbClr val="000000"/>
                </a:solidFill>
              </a:defRPr>
            </a:pPr>
            <a:r>
              <a:rPr sz="3800" i="1" spc="-38">
                <a:solidFill>
                  <a:srgbClr val="000000"/>
                </a:solidFill>
                <a:latin typeface="Garamond"/>
                <a:sym typeface="Vista Sans OT Medium"/>
              </a:rPr>
              <a:t>Page offlining</a:t>
            </a:r>
            <a:br>
              <a:rPr sz="3800" i="1" spc="-38">
                <a:solidFill>
                  <a:srgbClr val="000000"/>
                </a:solidFill>
                <a:latin typeface="Garamond"/>
                <a:sym typeface="Vista Sans OT Medium"/>
              </a:rPr>
            </a:br>
            <a:r>
              <a:rPr sz="3800" i="1" spc="-38">
                <a:solidFill>
                  <a:srgbClr val="000000"/>
                </a:solidFill>
                <a:latin typeface="Garamond"/>
                <a:sym typeface="Vista Sans OT Medium"/>
              </a:rPr>
              <a:t>at scale</a:t>
            </a:r>
          </a:p>
        </p:txBody>
      </p:sp>
      <p:sp>
        <p:nvSpPr>
          <p:cNvPr id="51" name="Shape 51"/>
          <p:cNvSpPr/>
          <p:nvPr/>
        </p:nvSpPr>
        <p:spPr>
          <a:xfrm>
            <a:off x="6102548" y="3084042"/>
            <a:ext cx="1880072" cy="103281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p>
            <a:pPr>
              <a:lnSpc>
                <a:spcPct val="80000"/>
              </a:lnSpc>
              <a:defRPr spc="0">
                <a:solidFill>
                  <a:srgbClr val="000000"/>
                </a:solidFill>
              </a:defRPr>
            </a:pPr>
            <a:r>
              <a:rPr sz="3800" i="1" spc="-38">
                <a:solidFill>
                  <a:srgbClr val="000000"/>
                </a:solidFill>
                <a:latin typeface="Garamond"/>
                <a:sym typeface="Vista Sans OT Medium"/>
              </a:rPr>
              <a:t>Technology</a:t>
            </a:r>
            <a:br>
              <a:rPr sz="3800" i="1" spc="-38">
                <a:solidFill>
                  <a:srgbClr val="000000"/>
                </a:solidFill>
                <a:latin typeface="Garamond"/>
                <a:sym typeface="Vista Sans OT Medium"/>
              </a:rPr>
            </a:br>
            <a:r>
              <a:rPr sz="3800" i="1" spc="-38">
                <a:solidFill>
                  <a:srgbClr val="000000"/>
                </a:solidFill>
                <a:latin typeface="Garamond"/>
                <a:sym typeface="Vista Sans OT Medium"/>
              </a:rPr>
              <a:t>scaling</a:t>
            </a:r>
          </a:p>
        </p:txBody>
      </p:sp>
      <p:sp>
        <p:nvSpPr>
          <p:cNvPr id="52" name="Shape 52"/>
          <p:cNvSpPr/>
          <p:nvPr/>
        </p:nvSpPr>
        <p:spPr>
          <a:xfrm>
            <a:off x="1415425" y="5680236"/>
            <a:ext cx="3046963" cy="662459"/>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gn="r">
              <a:defRPr sz="5000" i="1" spc="-50">
                <a:solidFill>
                  <a:srgbClr val="000000"/>
                </a:solidFill>
                <a:latin typeface="+mj-lt"/>
                <a:ea typeface="+mj-ea"/>
                <a:cs typeface="+mj-cs"/>
                <a:sym typeface="Vista Sans OT Medium"/>
              </a:defRPr>
            </a:lvl1pPr>
          </a:lstStyle>
          <a:p>
            <a:pPr>
              <a:defRPr sz="1800" i="0" spc="0"/>
            </a:pPr>
            <a:r>
              <a:rPr sz="3800" i="0" spc="-38">
                <a:latin typeface="Garamond"/>
              </a:rPr>
              <a:t>Modeling errors</a:t>
            </a:r>
          </a:p>
        </p:txBody>
      </p:sp>
      <p:sp>
        <p:nvSpPr>
          <p:cNvPr id="53" name="Shape 53"/>
          <p:cNvSpPr/>
          <p:nvPr/>
        </p:nvSpPr>
        <p:spPr>
          <a:xfrm>
            <a:off x="5125733" y="5676870"/>
            <a:ext cx="2621266" cy="84792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a:lnSpc>
                <a:spcPct val="70000"/>
              </a:lnSpc>
              <a:defRPr spc="0">
                <a:solidFill>
                  <a:srgbClr val="000000"/>
                </a:solidFill>
              </a:defRPr>
            </a:pPr>
            <a:r>
              <a:rPr sz="3800" i="1" spc="-38">
                <a:solidFill>
                  <a:srgbClr val="000000"/>
                </a:solidFill>
                <a:latin typeface="Garamond"/>
                <a:sym typeface="Vista Sans OT Medium"/>
              </a:rPr>
              <a:t>Architecture &amp;</a:t>
            </a:r>
            <a:br>
              <a:rPr sz="3800" i="1" spc="-38">
                <a:solidFill>
                  <a:srgbClr val="000000"/>
                </a:solidFill>
                <a:latin typeface="Garamond"/>
                <a:sym typeface="Vista Sans OT Medium"/>
              </a:rPr>
            </a:br>
            <a:r>
              <a:rPr sz="3800" i="1" spc="-38">
                <a:solidFill>
                  <a:srgbClr val="000000"/>
                </a:solidFill>
                <a:latin typeface="Garamond"/>
                <a:sym typeface="Vista Sans OT Medium"/>
              </a:rPr>
              <a:t>workload</a:t>
            </a:r>
          </a:p>
        </p:txBody>
      </p:sp>
      <p:sp>
        <p:nvSpPr>
          <p:cNvPr id="54" name="Shape 54"/>
          <p:cNvSpPr/>
          <p:nvPr/>
        </p:nvSpPr>
        <p:spPr>
          <a:xfrm>
            <a:off x="120830" y="1230817"/>
            <a:ext cx="8784929" cy="5473393"/>
          </a:xfrm>
          <a:prstGeom prst="rect">
            <a:avLst/>
          </a:prstGeom>
          <a:solidFill>
            <a:srgbClr val="FFFFFF">
              <a:alpha val="80000"/>
            </a:srgbClr>
          </a:solidFill>
          <a:ln w="25400">
            <a:miter lim="400000"/>
          </a:ln>
        </p:spPr>
        <p:txBody>
          <a:bodyPr lIns="0" tIns="0" rIns="0" bIns="0" anchor="ctr"/>
          <a:lstStyle/>
          <a:p>
            <a:pPr algn="ctr" defTabSz="259644">
              <a:defRPr sz="2000" spc="0">
                <a:latin typeface="+mj-lt"/>
                <a:ea typeface="+mj-ea"/>
                <a:cs typeface="+mj-cs"/>
                <a:sym typeface="Vista Sans OT Medium"/>
              </a:defRPr>
            </a:pPr>
            <a:endParaRPr sz="2000">
              <a:solidFill>
                <a:srgbClr val="000000"/>
              </a:solidFill>
              <a:latin typeface="Garamond"/>
              <a:sym typeface="Vista Sans OT Medium"/>
            </a:endParaRPr>
          </a:p>
        </p:txBody>
      </p:sp>
      <p:sp>
        <p:nvSpPr>
          <p:cNvPr id="55" name="Shape 55"/>
          <p:cNvSpPr/>
          <p:nvPr/>
        </p:nvSpPr>
        <p:spPr>
          <a:xfrm>
            <a:off x="2261889" y="1641088"/>
            <a:ext cx="4798815" cy="669192"/>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gn="ctr">
              <a:defRPr sz="5000" i="1" spc="-50">
                <a:solidFill>
                  <a:srgbClr val="000000"/>
                </a:solidFill>
                <a:latin typeface="+mj-lt"/>
                <a:ea typeface="+mj-ea"/>
                <a:cs typeface="+mj-cs"/>
                <a:sym typeface="Vista Sans OT Medium"/>
              </a:defRPr>
            </a:lvl1pPr>
          </a:lstStyle>
          <a:p>
            <a:pPr>
              <a:defRPr sz="1800" i="0" spc="0"/>
            </a:pPr>
            <a:r>
              <a:rPr sz="3800" i="0" spc="-38">
                <a:latin typeface="Garamond"/>
              </a:rPr>
              <a:t>Error/failure occurrence</a:t>
            </a:r>
          </a:p>
        </p:txBody>
      </p:sp>
      <p:sp>
        <p:nvSpPr>
          <p:cNvPr id="56" name="Shape 56"/>
          <p:cNvSpPr/>
          <p:nvPr/>
        </p:nvSpPr>
        <p:spPr>
          <a:xfrm>
            <a:off x="490275" y="437517"/>
            <a:ext cx="2867884" cy="1016402"/>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defRPr sz="8000" b="1" spc="-79">
                <a:solidFill>
                  <a:srgbClr val="000000"/>
                </a:solidFill>
              </a:defRPr>
            </a:lvl1pPr>
          </a:lstStyle>
          <a:p>
            <a:pPr>
              <a:defRPr sz="1800" b="0" spc="0"/>
            </a:pPr>
            <a:r>
              <a:rPr lang="en-US" sz="6100" b="0" spc="-60" dirty="0" smtClean="0">
                <a:latin typeface="Tahoma"/>
              </a:rPr>
              <a:t>Findings</a:t>
            </a:r>
            <a:endParaRPr sz="6100" b="0" spc="-60" dirty="0">
              <a:latin typeface="Tahoma"/>
            </a:endParaRPr>
          </a:p>
        </p:txBody>
      </p:sp>
      <p:sp>
        <p:nvSpPr>
          <p:cNvPr id="57" name="Shape 57"/>
          <p:cNvSpPr/>
          <p:nvPr/>
        </p:nvSpPr>
        <p:spPr>
          <a:xfrm>
            <a:off x="1488293" y="2284312"/>
            <a:ext cx="6187551" cy="1321858"/>
          </a:xfrm>
          <a:custGeom>
            <a:avLst/>
            <a:gdLst/>
            <a:ahLst/>
            <a:cxnLst>
              <a:cxn ang="0">
                <a:pos x="wd2" y="hd2"/>
              </a:cxn>
              <a:cxn ang="5400000">
                <a:pos x="wd2" y="hd2"/>
              </a:cxn>
              <a:cxn ang="10800000">
                <a:pos x="wd2" y="hd2"/>
              </a:cxn>
              <a:cxn ang="16200000">
                <a:pos x="wd2" y="hd2"/>
              </a:cxn>
            </a:cxnLst>
            <a:rect l="0" t="0" r="r" b="b"/>
            <a:pathLst>
              <a:path w="21600" h="21600" extrusionOk="0">
                <a:moveTo>
                  <a:pt x="0" y="15742"/>
                </a:moveTo>
                <a:lnTo>
                  <a:pt x="10820" y="0"/>
                </a:lnTo>
                <a:lnTo>
                  <a:pt x="21600" y="15630"/>
                </a:lnTo>
                <a:lnTo>
                  <a:pt x="10645" y="21600"/>
                </a:lnTo>
                <a:lnTo>
                  <a:pt x="0" y="15742"/>
                </a:lnTo>
                <a:close/>
              </a:path>
            </a:pathLst>
          </a:custGeom>
          <a:solidFill>
            <a:srgbClr val="405F82">
              <a:alpha val="60000"/>
            </a:srgbClr>
          </a:solidFill>
          <a:ln w="12700">
            <a:miter lim="400000"/>
          </a:ln>
        </p:spPr>
        <p:txBody>
          <a:bodyPr lIns="0" tIns="0" rIns="0" bIns="0"/>
          <a:lstStyle/>
          <a:p>
            <a:pPr algn="ctr" defTabSz="259644">
              <a:defRPr sz="2000" spc="0">
                <a:solidFill>
                  <a:srgbClr val="000000"/>
                </a:solidFill>
                <a:latin typeface="+mj-lt"/>
                <a:ea typeface="+mj-ea"/>
                <a:cs typeface="+mj-cs"/>
                <a:sym typeface="Vista Sans OT Medium"/>
              </a:defRPr>
            </a:pPr>
            <a:endParaRPr sz="2000">
              <a:solidFill>
                <a:srgbClr val="000000"/>
              </a:solidFill>
              <a:latin typeface="Garamond"/>
              <a:sym typeface="Vista Sans OT Medium"/>
            </a:endParaRPr>
          </a:p>
        </p:txBody>
      </p:sp>
      <p:grpSp>
        <p:nvGrpSpPr>
          <p:cNvPr id="60" name="Group 60"/>
          <p:cNvGrpSpPr/>
          <p:nvPr/>
        </p:nvGrpSpPr>
        <p:grpSpPr>
          <a:xfrm>
            <a:off x="1410805" y="3223612"/>
            <a:ext cx="6313462" cy="2149604"/>
            <a:chOff x="-215900" y="-139700"/>
            <a:chExt cx="8979145" cy="2292706"/>
          </a:xfrm>
        </p:grpSpPr>
        <p:sp>
          <p:nvSpPr>
            <p:cNvPr id="59" name="Shape 59"/>
            <p:cNvSpPr/>
            <p:nvPr/>
          </p:nvSpPr>
          <p:spPr>
            <a:xfrm>
              <a:off x="0" y="0"/>
              <a:ext cx="8547345" cy="1978887"/>
            </a:xfrm>
            <a:prstGeom prst="rect">
              <a:avLst/>
            </a:prstGeom>
            <a:solidFill>
              <a:srgbClr val="FFFFFF"/>
            </a:solidFill>
            <a:ln>
              <a:noFill/>
            </a:ln>
            <a:effectLst/>
            <a:extLst>
              <a:ext uri="{C572A759-6A51-4108-AA02-DFA0A04FC94B}">
                <ma14:wrappingTextBoxFlag xmlns:ma14="http://schemas.microsoft.com/office/mac/drawingml/2011/main" val="1"/>
              </a:ext>
            </a:extLst>
          </p:spPr>
          <p:txBody>
            <a:bodyPr wrap="square" lIns="0" tIns="0" rIns="0" bIns="0" numCol="1" anchor="t">
              <a:spAutoFit/>
            </a:bodyPr>
            <a:lstStyle/>
            <a:p>
              <a:pPr>
                <a:lnSpc>
                  <a:spcPct val="90000"/>
                </a:lnSpc>
                <a:defRPr spc="0">
                  <a:solidFill>
                    <a:srgbClr val="000000"/>
                  </a:solidFill>
                </a:defRPr>
              </a:pPr>
              <a:r>
                <a:rPr sz="3000" spc="-30">
                  <a:solidFill>
                    <a:srgbClr val="405F82"/>
                  </a:solidFill>
                  <a:latin typeface="Tahoma"/>
                </a:rPr>
                <a:t>Errors follow a </a:t>
              </a:r>
              <a:r>
                <a:rPr sz="3000" b="1" i="1" spc="-30">
                  <a:solidFill>
                    <a:srgbClr val="405F82"/>
                  </a:solidFill>
                  <a:latin typeface="Tahoma"/>
                </a:rPr>
                <a:t>power-law distribution</a:t>
              </a:r>
              <a:r>
                <a:rPr sz="3000" spc="-30">
                  <a:solidFill>
                    <a:srgbClr val="405F82"/>
                  </a:solidFill>
                  <a:latin typeface="Tahoma"/>
                </a:rPr>
                <a:t> and a large number of errors occur due to </a:t>
              </a:r>
              <a:r>
                <a:rPr sz="3000" b="1" i="1" spc="-30">
                  <a:solidFill>
                    <a:srgbClr val="405F82"/>
                  </a:solidFill>
                  <a:latin typeface="Tahoma"/>
                </a:rPr>
                <a:t>sockets/channels</a:t>
              </a:r>
            </a:p>
          </p:txBody>
        </p:sp>
        <p:pic>
          <p:nvPicPr>
            <p:cNvPr id="58" name="Picture 57"/>
            <p:cNvPicPr/>
            <p:nvPr/>
          </p:nvPicPr>
          <p:blipFill>
            <a:blip r:embed="rId3">
              <a:extLst/>
            </a:blip>
            <a:stretch>
              <a:fillRect/>
            </a:stretch>
          </p:blipFill>
          <p:spPr>
            <a:xfrm>
              <a:off x="-215900" y="-139700"/>
              <a:ext cx="8979145" cy="2292706"/>
            </a:xfrm>
            <a:prstGeom prst="rect">
              <a:avLst/>
            </a:prstGeom>
            <a:effectLst/>
          </p:spPr>
        </p:pic>
      </p:grpSp>
    </p:spTree>
    <p:extLst>
      <p:ext uri="{BB962C8B-B14F-4D97-AF65-F5344CB8AC3E}">
        <p14:creationId xmlns:p14="http://schemas.microsoft.com/office/powerpoint/2010/main" val="2535931693"/>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Shape 64"/>
          <p:cNvSpPr/>
          <p:nvPr/>
        </p:nvSpPr>
        <p:spPr>
          <a:xfrm>
            <a:off x="3187712" y="2413732"/>
            <a:ext cx="2768576" cy="3159686"/>
          </a:xfrm>
          <a:prstGeom prst="pentagon">
            <a:avLst/>
          </a:prstGeom>
          <a:solidFill>
            <a:srgbClr val="A74545"/>
          </a:solidFill>
          <a:ln w="25400">
            <a:miter lim="400000"/>
          </a:ln>
          <a:extLst>
            <a:ext uri="{C572A759-6A51-4108-AA02-DFA0A04FC94B}">
              <ma14:wrappingTextBoxFlag xmlns:ma14="http://schemas.microsoft.com/office/mac/drawingml/2011/main" val="1"/>
            </a:ext>
          </a:extLst>
        </p:spPr>
        <p:txBody>
          <a:bodyPr lIns="0" tIns="0" rIns="0" bIns="0" anchor="ctr"/>
          <a:lstStyle/>
          <a:p>
            <a:pPr algn="ctr" defTabSz="259644">
              <a:lnSpc>
                <a:spcPct val="80000"/>
              </a:lnSpc>
              <a:defRPr spc="0">
                <a:solidFill>
                  <a:srgbClr val="000000"/>
                </a:solidFill>
              </a:defRPr>
            </a:pPr>
            <a:r>
              <a:rPr sz="3800">
                <a:solidFill>
                  <a:srgbClr val="FFFFFF"/>
                </a:solidFill>
                <a:latin typeface="Garamond"/>
                <a:sym typeface="Vista Sans OT Medium"/>
              </a:rPr>
              <a:t>New</a:t>
            </a:r>
            <a:br>
              <a:rPr sz="3800">
                <a:solidFill>
                  <a:srgbClr val="FFFFFF"/>
                </a:solidFill>
                <a:latin typeface="Garamond"/>
                <a:sym typeface="Vista Sans OT Medium"/>
              </a:rPr>
            </a:br>
            <a:r>
              <a:rPr sz="3800">
                <a:solidFill>
                  <a:srgbClr val="FFFFFF"/>
                </a:solidFill>
                <a:latin typeface="Garamond"/>
                <a:sym typeface="Vista Sans OT Medium"/>
              </a:rPr>
              <a:t>reliability</a:t>
            </a:r>
            <a:br>
              <a:rPr sz="3800">
                <a:solidFill>
                  <a:srgbClr val="FFFFFF"/>
                </a:solidFill>
                <a:latin typeface="Garamond"/>
                <a:sym typeface="Vista Sans OT Medium"/>
              </a:rPr>
            </a:br>
            <a:r>
              <a:rPr sz="3800">
                <a:solidFill>
                  <a:srgbClr val="FFFFFF"/>
                </a:solidFill>
                <a:latin typeface="Garamond"/>
                <a:sym typeface="Vista Sans OT Medium"/>
              </a:rPr>
              <a:t>trends</a:t>
            </a:r>
          </a:p>
        </p:txBody>
      </p:sp>
      <p:sp>
        <p:nvSpPr>
          <p:cNvPr id="65" name="Shape 65"/>
          <p:cNvSpPr/>
          <p:nvPr/>
        </p:nvSpPr>
        <p:spPr>
          <a:xfrm>
            <a:off x="739863" y="3084042"/>
            <a:ext cx="2292660" cy="103281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p>
            <a:pPr algn="r">
              <a:lnSpc>
                <a:spcPct val="80000"/>
              </a:lnSpc>
              <a:defRPr spc="0">
                <a:solidFill>
                  <a:srgbClr val="000000"/>
                </a:solidFill>
              </a:defRPr>
            </a:pPr>
            <a:r>
              <a:rPr sz="3800" i="1" spc="-38">
                <a:solidFill>
                  <a:srgbClr val="000000"/>
                </a:solidFill>
                <a:latin typeface="Garamond"/>
                <a:sym typeface="Vista Sans OT Medium"/>
              </a:rPr>
              <a:t>Page offlining</a:t>
            </a:r>
            <a:br>
              <a:rPr sz="3800" i="1" spc="-38">
                <a:solidFill>
                  <a:srgbClr val="000000"/>
                </a:solidFill>
                <a:latin typeface="Garamond"/>
                <a:sym typeface="Vista Sans OT Medium"/>
              </a:rPr>
            </a:br>
            <a:r>
              <a:rPr sz="3800" i="1" spc="-38">
                <a:solidFill>
                  <a:srgbClr val="000000"/>
                </a:solidFill>
                <a:latin typeface="Garamond"/>
                <a:sym typeface="Vista Sans OT Medium"/>
              </a:rPr>
              <a:t>at scale</a:t>
            </a:r>
          </a:p>
        </p:txBody>
      </p:sp>
      <p:sp>
        <p:nvSpPr>
          <p:cNvPr id="66" name="Shape 66"/>
          <p:cNvSpPr/>
          <p:nvPr/>
        </p:nvSpPr>
        <p:spPr>
          <a:xfrm>
            <a:off x="1415425" y="5680236"/>
            <a:ext cx="3046963" cy="662459"/>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gn="r">
              <a:defRPr sz="5000" i="1" spc="-50">
                <a:solidFill>
                  <a:srgbClr val="000000"/>
                </a:solidFill>
                <a:latin typeface="+mj-lt"/>
                <a:ea typeface="+mj-ea"/>
                <a:cs typeface="+mj-cs"/>
                <a:sym typeface="Vista Sans OT Medium"/>
              </a:defRPr>
            </a:lvl1pPr>
          </a:lstStyle>
          <a:p>
            <a:pPr>
              <a:defRPr sz="1800" i="0" spc="0"/>
            </a:pPr>
            <a:r>
              <a:rPr sz="3800" i="0" spc="-38">
                <a:latin typeface="Garamond"/>
              </a:rPr>
              <a:t>Modeling errors</a:t>
            </a:r>
          </a:p>
        </p:txBody>
      </p:sp>
      <p:sp>
        <p:nvSpPr>
          <p:cNvPr id="67" name="Shape 67"/>
          <p:cNvSpPr/>
          <p:nvPr/>
        </p:nvSpPr>
        <p:spPr>
          <a:xfrm>
            <a:off x="5125733" y="5676870"/>
            <a:ext cx="2621266" cy="84792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a:lnSpc>
                <a:spcPct val="70000"/>
              </a:lnSpc>
              <a:defRPr spc="0">
                <a:solidFill>
                  <a:srgbClr val="000000"/>
                </a:solidFill>
              </a:defRPr>
            </a:pPr>
            <a:r>
              <a:rPr sz="3800" i="1" spc="-38">
                <a:solidFill>
                  <a:srgbClr val="000000"/>
                </a:solidFill>
                <a:latin typeface="Garamond"/>
                <a:sym typeface="Vista Sans OT Medium"/>
              </a:rPr>
              <a:t>Architecture &amp;</a:t>
            </a:r>
            <a:br>
              <a:rPr sz="3800" i="1" spc="-38">
                <a:solidFill>
                  <a:srgbClr val="000000"/>
                </a:solidFill>
                <a:latin typeface="Garamond"/>
                <a:sym typeface="Vista Sans OT Medium"/>
              </a:rPr>
            </a:br>
            <a:r>
              <a:rPr sz="3800" i="1" spc="-38">
                <a:solidFill>
                  <a:srgbClr val="000000"/>
                </a:solidFill>
                <a:latin typeface="Garamond"/>
                <a:sym typeface="Vista Sans OT Medium"/>
              </a:rPr>
              <a:t>workload</a:t>
            </a:r>
          </a:p>
        </p:txBody>
      </p:sp>
      <p:sp>
        <p:nvSpPr>
          <p:cNvPr id="68" name="Shape 68"/>
          <p:cNvSpPr/>
          <p:nvPr/>
        </p:nvSpPr>
        <p:spPr>
          <a:xfrm>
            <a:off x="2261889" y="1641088"/>
            <a:ext cx="4798815" cy="669192"/>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gn="ctr">
              <a:defRPr sz="5000" i="1" spc="-50">
                <a:solidFill>
                  <a:srgbClr val="000000"/>
                </a:solidFill>
                <a:latin typeface="+mj-lt"/>
                <a:ea typeface="+mj-ea"/>
                <a:cs typeface="+mj-cs"/>
                <a:sym typeface="Vista Sans OT Medium"/>
              </a:defRPr>
            </a:lvl1pPr>
          </a:lstStyle>
          <a:p>
            <a:pPr>
              <a:defRPr sz="1800" i="0" spc="0"/>
            </a:pPr>
            <a:r>
              <a:rPr sz="3800" i="0" spc="-38">
                <a:latin typeface="Garamond"/>
              </a:rPr>
              <a:t>Error/failure occurrence</a:t>
            </a:r>
          </a:p>
        </p:txBody>
      </p:sp>
      <p:sp>
        <p:nvSpPr>
          <p:cNvPr id="69" name="Shape 69"/>
          <p:cNvSpPr/>
          <p:nvPr/>
        </p:nvSpPr>
        <p:spPr>
          <a:xfrm>
            <a:off x="120830" y="1230817"/>
            <a:ext cx="8784929" cy="5473393"/>
          </a:xfrm>
          <a:prstGeom prst="rect">
            <a:avLst/>
          </a:prstGeom>
          <a:solidFill>
            <a:srgbClr val="FFFFFF">
              <a:alpha val="80000"/>
            </a:srgbClr>
          </a:solidFill>
          <a:ln w="25400">
            <a:miter lim="400000"/>
          </a:ln>
        </p:spPr>
        <p:txBody>
          <a:bodyPr lIns="0" tIns="0" rIns="0" bIns="0" anchor="ctr"/>
          <a:lstStyle/>
          <a:p>
            <a:pPr algn="ctr" defTabSz="259644">
              <a:defRPr sz="2000" spc="0">
                <a:latin typeface="+mj-lt"/>
                <a:ea typeface="+mj-ea"/>
                <a:cs typeface="+mj-cs"/>
                <a:sym typeface="Vista Sans OT Medium"/>
              </a:defRPr>
            </a:pPr>
            <a:endParaRPr sz="2000">
              <a:solidFill>
                <a:srgbClr val="000000"/>
              </a:solidFill>
              <a:latin typeface="Garamond"/>
              <a:sym typeface="Vista Sans OT Medium"/>
            </a:endParaRPr>
          </a:p>
        </p:txBody>
      </p:sp>
      <p:sp>
        <p:nvSpPr>
          <p:cNvPr id="70" name="Shape 70"/>
          <p:cNvSpPr/>
          <p:nvPr/>
        </p:nvSpPr>
        <p:spPr>
          <a:xfrm>
            <a:off x="6102548" y="3084042"/>
            <a:ext cx="1880072" cy="103281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p>
            <a:pPr>
              <a:lnSpc>
                <a:spcPct val="80000"/>
              </a:lnSpc>
              <a:defRPr spc="0">
                <a:solidFill>
                  <a:srgbClr val="000000"/>
                </a:solidFill>
              </a:defRPr>
            </a:pPr>
            <a:r>
              <a:rPr sz="3800" i="1" spc="-38">
                <a:solidFill>
                  <a:srgbClr val="000000"/>
                </a:solidFill>
                <a:latin typeface="Garamond"/>
                <a:sym typeface="Vista Sans OT Medium"/>
              </a:rPr>
              <a:t>Technology</a:t>
            </a:r>
            <a:br>
              <a:rPr sz="3800" i="1" spc="-38">
                <a:solidFill>
                  <a:srgbClr val="000000"/>
                </a:solidFill>
                <a:latin typeface="Garamond"/>
                <a:sym typeface="Vista Sans OT Medium"/>
              </a:rPr>
            </a:br>
            <a:r>
              <a:rPr sz="3800" i="1" spc="-38">
                <a:solidFill>
                  <a:srgbClr val="000000"/>
                </a:solidFill>
                <a:latin typeface="Garamond"/>
                <a:sym typeface="Vista Sans OT Medium"/>
              </a:rPr>
              <a:t>scaling</a:t>
            </a:r>
          </a:p>
        </p:txBody>
      </p:sp>
      <p:sp>
        <p:nvSpPr>
          <p:cNvPr id="71" name="Shape 71"/>
          <p:cNvSpPr/>
          <p:nvPr/>
        </p:nvSpPr>
        <p:spPr>
          <a:xfrm>
            <a:off x="490275" y="437517"/>
            <a:ext cx="2867884" cy="1016402"/>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defRPr sz="8000" b="1" spc="-79">
                <a:solidFill>
                  <a:srgbClr val="000000"/>
                </a:solidFill>
              </a:defRPr>
            </a:lvl1pPr>
          </a:lstStyle>
          <a:p>
            <a:pPr>
              <a:defRPr sz="1800" b="0" spc="0"/>
            </a:pPr>
            <a:r>
              <a:rPr lang="en-US" sz="6100" b="0" spc="-60" dirty="0" smtClean="0">
                <a:latin typeface="Tahoma"/>
              </a:rPr>
              <a:t>Findings</a:t>
            </a:r>
            <a:endParaRPr sz="6100" b="0" spc="-60" dirty="0">
              <a:latin typeface="Tahoma"/>
            </a:endParaRPr>
          </a:p>
        </p:txBody>
      </p:sp>
      <p:sp>
        <p:nvSpPr>
          <p:cNvPr id="72" name="Shape 72"/>
          <p:cNvSpPr/>
          <p:nvPr/>
        </p:nvSpPr>
        <p:spPr>
          <a:xfrm>
            <a:off x="4810659" y="2645545"/>
            <a:ext cx="1290690" cy="1689609"/>
          </a:xfrm>
          <a:custGeom>
            <a:avLst/>
            <a:gdLst/>
            <a:ahLst/>
            <a:cxnLst>
              <a:cxn ang="0">
                <a:pos x="wd2" y="hd2"/>
              </a:cxn>
              <a:cxn ang="5400000">
                <a:pos x="wd2" y="hd2"/>
              </a:cxn>
              <a:cxn ang="10800000">
                <a:pos x="wd2" y="hd2"/>
              </a:cxn>
              <a:cxn ang="16200000">
                <a:pos x="wd2" y="hd2"/>
              </a:cxn>
            </a:cxnLst>
            <a:rect l="0" t="0" r="r" b="b"/>
            <a:pathLst>
              <a:path w="21600" h="21600" extrusionOk="0">
                <a:moveTo>
                  <a:pt x="21600" y="12069"/>
                </a:moveTo>
                <a:lnTo>
                  <a:pt x="7592" y="0"/>
                </a:lnTo>
                <a:lnTo>
                  <a:pt x="0" y="11617"/>
                </a:lnTo>
                <a:lnTo>
                  <a:pt x="7726" y="21600"/>
                </a:lnTo>
                <a:lnTo>
                  <a:pt x="21600" y="12069"/>
                </a:lnTo>
                <a:close/>
              </a:path>
            </a:pathLst>
          </a:custGeom>
          <a:solidFill>
            <a:srgbClr val="405F82">
              <a:alpha val="60000"/>
            </a:srgbClr>
          </a:solidFill>
          <a:ln w="12700">
            <a:miter lim="400000"/>
          </a:ln>
        </p:spPr>
        <p:txBody>
          <a:bodyPr lIns="0" tIns="0" rIns="0" bIns="0"/>
          <a:lstStyle/>
          <a:p>
            <a:pPr algn="ctr" defTabSz="259644">
              <a:defRPr sz="2000" spc="0">
                <a:solidFill>
                  <a:srgbClr val="000000"/>
                </a:solidFill>
                <a:latin typeface="+mj-lt"/>
                <a:ea typeface="+mj-ea"/>
                <a:cs typeface="+mj-cs"/>
                <a:sym typeface="Vista Sans OT Medium"/>
              </a:defRPr>
            </a:pPr>
            <a:endParaRPr sz="2000">
              <a:solidFill>
                <a:srgbClr val="000000"/>
              </a:solidFill>
              <a:latin typeface="Garamond"/>
              <a:sym typeface="Vista Sans OT Medium"/>
            </a:endParaRPr>
          </a:p>
        </p:txBody>
      </p:sp>
      <p:grpSp>
        <p:nvGrpSpPr>
          <p:cNvPr id="75" name="Group 75"/>
          <p:cNvGrpSpPr/>
          <p:nvPr/>
        </p:nvGrpSpPr>
        <p:grpSpPr>
          <a:xfrm>
            <a:off x="339911" y="2633214"/>
            <a:ext cx="4969649" cy="1934472"/>
            <a:chOff x="-215900" y="-139700"/>
            <a:chExt cx="7067943" cy="2292706"/>
          </a:xfrm>
        </p:grpSpPr>
        <p:sp>
          <p:nvSpPr>
            <p:cNvPr id="74" name="Shape 74"/>
            <p:cNvSpPr/>
            <p:nvPr/>
          </p:nvSpPr>
          <p:spPr>
            <a:xfrm>
              <a:off x="0" y="123730"/>
              <a:ext cx="6636143" cy="1486445"/>
            </a:xfrm>
            <a:prstGeom prst="rect">
              <a:avLst/>
            </a:prstGeom>
            <a:solidFill>
              <a:srgbClr val="FFFFFF"/>
            </a:solidFill>
            <a:ln>
              <a:noFill/>
            </a:ln>
            <a:effectLst/>
            <a:extLst>
              <a:ext uri="{C572A759-6A51-4108-AA02-DFA0A04FC94B}">
                <ma14:wrappingTextBoxFlag xmlns:ma14="http://schemas.microsoft.com/office/mac/drawingml/2011/main" val="1"/>
              </a:ext>
            </a:extLst>
          </p:spPr>
          <p:txBody>
            <a:bodyPr wrap="square" lIns="0" tIns="0" rIns="0" bIns="0" numCol="1" anchor="ctr">
              <a:spAutoFit/>
            </a:bodyPr>
            <a:lstStyle/>
            <a:p>
              <a:pPr>
                <a:lnSpc>
                  <a:spcPct val="90000"/>
                </a:lnSpc>
                <a:defRPr spc="0">
                  <a:solidFill>
                    <a:srgbClr val="000000"/>
                  </a:solidFill>
                </a:defRPr>
              </a:pPr>
              <a:r>
                <a:rPr sz="3000" spc="-30">
                  <a:solidFill>
                    <a:srgbClr val="405F82"/>
                  </a:solidFill>
                  <a:latin typeface="Tahoma"/>
                </a:rPr>
                <a:t>We find that </a:t>
              </a:r>
              <a:r>
                <a:rPr sz="3000" b="1" i="1" spc="-30">
                  <a:solidFill>
                    <a:srgbClr val="405F82"/>
                  </a:solidFill>
                  <a:latin typeface="Tahoma"/>
                </a:rPr>
                <a:t>newer</a:t>
              </a:r>
              <a:r>
                <a:rPr sz="3000" spc="-30">
                  <a:solidFill>
                    <a:srgbClr val="405F82"/>
                  </a:solidFill>
                  <a:latin typeface="Tahoma"/>
                </a:rPr>
                <a:t> cell fabrication technologies have </a:t>
              </a:r>
              <a:r>
                <a:rPr sz="3000" b="1" i="1" spc="-30">
                  <a:solidFill>
                    <a:srgbClr val="405F82"/>
                  </a:solidFill>
                  <a:latin typeface="Tahoma"/>
                </a:rPr>
                <a:t>higher failure rates</a:t>
              </a:r>
            </a:p>
          </p:txBody>
        </p:sp>
        <p:pic>
          <p:nvPicPr>
            <p:cNvPr id="73" name="Picture 72"/>
            <p:cNvPicPr/>
            <p:nvPr/>
          </p:nvPicPr>
          <p:blipFill>
            <a:blip r:embed="rId2">
              <a:extLst/>
            </a:blip>
            <a:stretch>
              <a:fillRect/>
            </a:stretch>
          </p:blipFill>
          <p:spPr>
            <a:xfrm>
              <a:off x="-215900" y="-139700"/>
              <a:ext cx="7067943" cy="2292706"/>
            </a:xfrm>
            <a:prstGeom prst="rect">
              <a:avLst/>
            </a:prstGeom>
            <a:effectLst/>
          </p:spPr>
        </p:pic>
      </p:grpSp>
    </p:spTree>
    <p:extLst>
      <p:ext uri="{BB962C8B-B14F-4D97-AF65-F5344CB8AC3E}">
        <p14:creationId xmlns:p14="http://schemas.microsoft.com/office/powerpoint/2010/main" val="2354281965"/>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Shape 77"/>
          <p:cNvSpPr/>
          <p:nvPr/>
        </p:nvSpPr>
        <p:spPr>
          <a:xfrm>
            <a:off x="3187712" y="2413732"/>
            <a:ext cx="2768576" cy="3159686"/>
          </a:xfrm>
          <a:prstGeom prst="pentagon">
            <a:avLst/>
          </a:prstGeom>
          <a:solidFill>
            <a:srgbClr val="A74545"/>
          </a:solidFill>
          <a:ln w="25400">
            <a:miter lim="400000"/>
          </a:ln>
          <a:extLst>
            <a:ext uri="{C572A759-6A51-4108-AA02-DFA0A04FC94B}">
              <ma14:wrappingTextBoxFlag xmlns:ma14="http://schemas.microsoft.com/office/mac/drawingml/2011/main" val="1"/>
            </a:ext>
          </a:extLst>
        </p:spPr>
        <p:txBody>
          <a:bodyPr lIns="0" tIns="0" rIns="0" bIns="0" anchor="ctr"/>
          <a:lstStyle/>
          <a:p>
            <a:pPr algn="ctr" defTabSz="259644">
              <a:lnSpc>
                <a:spcPct val="80000"/>
              </a:lnSpc>
              <a:defRPr spc="0">
                <a:solidFill>
                  <a:srgbClr val="000000"/>
                </a:solidFill>
              </a:defRPr>
            </a:pPr>
            <a:r>
              <a:rPr sz="3800">
                <a:solidFill>
                  <a:srgbClr val="FFFFFF"/>
                </a:solidFill>
                <a:latin typeface="Garamond"/>
                <a:sym typeface="Vista Sans OT Medium"/>
              </a:rPr>
              <a:t>New</a:t>
            </a:r>
            <a:br>
              <a:rPr sz="3800">
                <a:solidFill>
                  <a:srgbClr val="FFFFFF"/>
                </a:solidFill>
                <a:latin typeface="Garamond"/>
                <a:sym typeface="Vista Sans OT Medium"/>
              </a:rPr>
            </a:br>
            <a:r>
              <a:rPr sz="3800">
                <a:solidFill>
                  <a:srgbClr val="FFFFFF"/>
                </a:solidFill>
                <a:latin typeface="Garamond"/>
                <a:sym typeface="Vista Sans OT Medium"/>
              </a:rPr>
              <a:t>reliability</a:t>
            </a:r>
            <a:br>
              <a:rPr sz="3800">
                <a:solidFill>
                  <a:srgbClr val="FFFFFF"/>
                </a:solidFill>
                <a:latin typeface="Garamond"/>
                <a:sym typeface="Vista Sans OT Medium"/>
              </a:rPr>
            </a:br>
            <a:r>
              <a:rPr sz="3800">
                <a:solidFill>
                  <a:srgbClr val="FFFFFF"/>
                </a:solidFill>
                <a:latin typeface="Garamond"/>
                <a:sym typeface="Vista Sans OT Medium"/>
              </a:rPr>
              <a:t>trends</a:t>
            </a:r>
          </a:p>
        </p:txBody>
      </p:sp>
      <p:sp>
        <p:nvSpPr>
          <p:cNvPr id="78" name="Shape 78"/>
          <p:cNvSpPr/>
          <p:nvPr/>
        </p:nvSpPr>
        <p:spPr>
          <a:xfrm>
            <a:off x="739863" y="3084042"/>
            <a:ext cx="2292660" cy="103281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p>
            <a:pPr algn="r">
              <a:lnSpc>
                <a:spcPct val="80000"/>
              </a:lnSpc>
              <a:defRPr spc="0">
                <a:solidFill>
                  <a:srgbClr val="000000"/>
                </a:solidFill>
              </a:defRPr>
            </a:pPr>
            <a:r>
              <a:rPr sz="3800" i="1" spc="-38">
                <a:solidFill>
                  <a:srgbClr val="000000"/>
                </a:solidFill>
                <a:latin typeface="Garamond"/>
                <a:sym typeface="Vista Sans OT Medium"/>
              </a:rPr>
              <a:t>Page offlining</a:t>
            </a:r>
            <a:br>
              <a:rPr sz="3800" i="1" spc="-38">
                <a:solidFill>
                  <a:srgbClr val="000000"/>
                </a:solidFill>
                <a:latin typeface="Garamond"/>
                <a:sym typeface="Vista Sans OT Medium"/>
              </a:rPr>
            </a:br>
            <a:r>
              <a:rPr sz="3800" i="1" spc="-38">
                <a:solidFill>
                  <a:srgbClr val="000000"/>
                </a:solidFill>
                <a:latin typeface="Garamond"/>
                <a:sym typeface="Vista Sans OT Medium"/>
              </a:rPr>
              <a:t>at scale</a:t>
            </a:r>
          </a:p>
        </p:txBody>
      </p:sp>
      <p:sp>
        <p:nvSpPr>
          <p:cNvPr id="79" name="Shape 79"/>
          <p:cNvSpPr/>
          <p:nvPr/>
        </p:nvSpPr>
        <p:spPr>
          <a:xfrm>
            <a:off x="1415425" y="5680236"/>
            <a:ext cx="3046963" cy="662459"/>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gn="r">
              <a:defRPr sz="5000" i="1" spc="-50">
                <a:solidFill>
                  <a:srgbClr val="000000"/>
                </a:solidFill>
                <a:latin typeface="+mj-lt"/>
                <a:ea typeface="+mj-ea"/>
                <a:cs typeface="+mj-cs"/>
                <a:sym typeface="Vista Sans OT Medium"/>
              </a:defRPr>
            </a:lvl1pPr>
          </a:lstStyle>
          <a:p>
            <a:pPr>
              <a:defRPr sz="1800" i="0" spc="0"/>
            </a:pPr>
            <a:r>
              <a:rPr sz="3800" i="0" spc="-38">
                <a:latin typeface="Garamond"/>
              </a:rPr>
              <a:t>Modeling errors</a:t>
            </a:r>
          </a:p>
        </p:txBody>
      </p:sp>
      <p:sp>
        <p:nvSpPr>
          <p:cNvPr id="80" name="Shape 80"/>
          <p:cNvSpPr/>
          <p:nvPr/>
        </p:nvSpPr>
        <p:spPr>
          <a:xfrm>
            <a:off x="2261889" y="1641088"/>
            <a:ext cx="4798815" cy="669192"/>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gn="ctr">
              <a:defRPr sz="5000" i="1" spc="-50">
                <a:solidFill>
                  <a:srgbClr val="000000"/>
                </a:solidFill>
                <a:latin typeface="+mj-lt"/>
                <a:ea typeface="+mj-ea"/>
                <a:cs typeface="+mj-cs"/>
                <a:sym typeface="Vista Sans OT Medium"/>
              </a:defRPr>
            </a:lvl1pPr>
          </a:lstStyle>
          <a:p>
            <a:pPr>
              <a:defRPr sz="1800" i="0" spc="0"/>
            </a:pPr>
            <a:r>
              <a:rPr sz="3800" i="0" spc="-38">
                <a:latin typeface="Garamond"/>
              </a:rPr>
              <a:t>Error/failure occurrence</a:t>
            </a:r>
          </a:p>
        </p:txBody>
      </p:sp>
      <p:sp>
        <p:nvSpPr>
          <p:cNvPr id="81" name="Shape 81"/>
          <p:cNvSpPr/>
          <p:nvPr/>
        </p:nvSpPr>
        <p:spPr>
          <a:xfrm>
            <a:off x="6102548" y="3084042"/>
            <a:ext cx="1880072" cy="103281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p>
            <a:pPr>
              <a:lnSpc>
                <a:spcPct val="80000"/>
              </a:lnSpc>
              <a:defRPr spc="0">
                <a:solidFill>
                  <a:srgbClr val="000000"/>
                </a:solidFill>
              </a:defRPr>
            </a:pPr>
            <a:r>
              <a:rPr sz="3800" i="1" spc="-38">
                <a:solidFill>
                  <a:srgbClr val="000000"/>
                </a:solidFill>
                <a:latin typeface="Garamond"/>
                <a:sym typeface="Vista Sans OT Medium"/>
              </a:rPr>
              <a:t>Technology</a:t>
            </a:r>
            <a:br>
              <a:rPr sz="3800" i="1" spc="-38">
                <a:solidFill>
                  <a:srgbClr val="000000"/>
                </a:solidFill>
                <a:latin typeface="Garamond"/>
                <a:sym typeface="Vista Sans OT Medium"/>
              </a:rPr>
            </a:br>
            <a:r>
              <a:rPr sz="3800" i="1" spc="-38">
                <a:solidFill>
                  <a:srgbClr val="000000"/>
                </a:solidFill>
                <a:latin typeface="Garamond"/>
                <a:sym typeface="Vista Sans OT Medium"/>
              </a:rPr>
              <a:t>scaling</a:t>
            </a:r>
          </a:p>
        </p:txBody>
      </p:sp>
      <p:sp>
        <p:nvSpPr>
          <p:cNvPr id="82" name="Shape 82"/>
          <p:cNvSpPr/>
          <p:nvPr/>
        </p:nvSpPr>
        <p:spPr>
          <a:xfrm>
            <a:off x="120830" y="1230817"/>
            <a:ext cx="8784929" cy="5473393"/>
          </a:xfrm>
          <a:prstGeom prst="rect">
            <a:avLst/>
          </a:prstGeom>
          <a:solidFill>
            <a:srgbClr val="FFFFFF">
              <a:alpha val="80000"/>
            </a:srgbClr>
          </a:solidFill>
          <a:ln w="25400">
            <a:miter lim="400000"/>
          </a:ln>
        </p:spPr>
        <p:txBody>
          <a:bodyPr lIns="0" tIns="0" rIns="0" bIns="0" anchor="ctr"/>
          <a:lstStyle/>
          <a:p>
            <a:pPr algn="ctr" defTabSz="259644">
              <a:defRPr sz="2000" spc="0">
                <a:latin typeface="+mj-lt"/>
                <a:ea typeface="+mj-ea"/>
                <a:cs typeface="+mj-cs"/>
                <a:sym typeface="Vista Sans OT Medium"/>
              </a:defRPr>
            </a:pPr>
            <a:endParaRPr sz="2000">
              <a:solidFill>
                <a:srgbClr val="000000"/>
              </a:solidFill>
              <a:latin typeface="Garamond"/>
              <a:sym typeface="Vista Sans OT Medium"/>
            </a:endParaRPr>
          </a:p>
        </p:txBody>
      </p:sp>
      <p:sp>
        <p:nvSpPr>
          <p:cNvPr id="83" name="Shape 83"/>
          <p:cNvSpPr/>
          <p:nvPr/>
        </p:nvSpPr>
        <p:spPr>
          <a:xfrm>
            <a:off x="5125733" y="5676870"/>
            <a:ext cx="2621266" cy="84792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a:lnSpc>
                <a:spcPct val="70000"/>
              </a:lnSpc>
              <a:defRPr spc="0">
                <a:solidFill>
                  <a:srgbClr val="000000"/>
                </a:solidFill>
              </a:defRPr>
            </a:pPr>
            <a:r>
              <a:rPr sz="3800" i="1" spc="-38">
                <a:solidFill>
                  <a:srgbClr val="000000"/>
                </a:solidFill>
                <a:latin typeface="Garamond"/>
                <a:sym typeface="Vista Sans OT Medium"/>
              </a:rPr>
              <a:t>Architecture &amp;</a:t>
            </a:r>
            <a:br>
              <a:rPr sz="3800" i="1" spc="-38">
                <a:solidFill>
                  <a:srgbClr val="000000"/>
                </a:solidFill>
                <a:latin typeface="Garamond"/>
                <a:sym typeface="Vista Sans OT Medium"/>
              </a:rPr>
            </a:br>
            <a:r>
              <a:rPr sz="3800" i="1" spc="-38">
                <a:solidFill>
                  <a:srgbClr val="000000"/>
                </a:solidFill>
                <a:latin typeface="Garamond"/>
                <a:sym typeface="Vista Sans OT Medium"/>
              </a:rPr>
              <a:t>workload</a:t>
            </a:r>
          </a:p>
        </p:txBody>
      </p:sp>
      <p:sp>
        <p:nvSpPr>
          <p:cNvPr id="84" name="Shape 84"/>
          <p:cNvSpPr/>
          <p:nvPr/>
        </p:nvSpPr>
        <p:spPr>
          <a:xfrm>
            <a:off x="490275" y="437517"/>
            <a:ext cx="2867884" cy="1016402"/>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defRPr sz="8000" b="1" spc="-79">
                <a:solidFill>
                  <a:srgbClr val="000000"/>
                </a:solidFill>
              </a:defRPr>
            </a:lvl1pPr>
          </a:lstStyle>
          <a:p>
            <a:pPr>
              <a:defRPr sz="1800" b="0" spc="0"/>
            </a:pPr>
            <a:r>
              <a:rPr lang="en-US" sz="6100" b="0" spc="-60" dirty="0" smtClean="0">
                <a:latin typeface="Tahoma"/>
              </a:rPr>
              <a:t>Findings</a:t>
            </a:r>
            <a:endParaRPr sz="6100" b="0" spc="-60" dirty="0">
              <a:latin typeface="Tahoma"/>
            </a:endParaRPr>
          </a:p>
        </p:txBody>
      </p:sp>
      <p:sp>
        <p:nvSpPr>
          <p:cNvPr id="85" name="Shape 85"/>
          <p:cNvSpPr/>
          <p:nvPr/>
        </p:nvSpPr>
        <p:spPr>
          <a:xfrm>
            <a:off x="1488642" y="3766651"/>
            <a:ext cx="6206861" cy="1941387"/>
          </a:xfrm>
          <a:custGeom>
            <a:avLst/>
            <a:gdLst/>
            <a:ahLst/>
            <a:cxnLst>
              <a:cxn ang="0">
                <a:pos x="wd2" y="hd2"/>
              </a:cxn>
              <a:cxn ang="5400000">
                <a:pos x="wd2" y="hd2"/>
              </a:cxn>
              <a:cxn ang="10800000">
                <a:pos x="wd2" y="hd2"/>
              </a:cxn>
              <a:cxn ang="16200000">
                <a:pos x="wd2" y="hd2"/>
              </a:cxn>
            </a:cxnLst>
            <a:rect l="0" t="0" r="r" b="b"/>
            <a:pathLst>
              <a:path w="21600" h="21600" extrusionOk="0">
                <a:moveTo>
                  <a:pt x="16722" y="21600"/>
                </a:moveTo>
                <a:lnTo>
                  <a:pt x="0" y="7962"/>
                </a:lnTo>
                <a:lnTo>
                  <a:pt x="10098" y="0"/>
                </a:lnTo>
                <a:lnTo>
                  <a:pt x="21600" y="8304"/>
                </a:lnTo>
                <a:lnTo>
                  <a:pt x="16722" y="21600"/>
                </a:lnTo>
                <a:close/>
              </a:path>
            </a:pathLst>
          </a:custGeom>
          <a:solidFill>
            <a:srgbClr val="405F82">
              <a:alpha val="60000"/>
            </a:srgbClr>
          </a:solidFill>
          <a:ln w="12700">
            <a:miter lim="400000"/>
          </a:ln>
        </p:spPr>
        <p:txBody>
          <a:bodyPr lIns="0" tIns="0" rIns="0" bIns="0"/>
          <a:lstStyle/>
          <a:p>
            <a:pPr algn="ctr" defTabSz="259644">
              <a:defRPr sz="2000" spc="0">
                <a:solidFill>
                  <a:srgbClr val="000000"/>
                </a:solidFill>
                <a:latin typeface="+mj-lt"/>
                <a:ea typeface="+mj-ea"/>
                <a:cs typeface="+mj-cs"/>
                <a:sym typeface="Vista Sans OT Medium"/>
              </a:defRPr>
            </a:pPr>
            <a:endParaRPr sz="2000">
              <a:solidFill>
                <a:srgbClr val="000000"/>
              </a:solidFill>
              <a:latin typeface="Garamond"/>
              <a:sym typeface="Vista Sans OT Medium"/>
            </a:endParaRPr>
          </a:p>
        </p:txBody>
      </p:sp>
      <p:grpSp>
        <p:nvGrpSpPr>
          <p:cNvPr id="88" name="Group 88"/>
          <p:cNvGrpSpPr/>
          <p:nvPr/>
        </p:nvGrpSpPr>
        <p:grpSpPr>
          <a:xfrm>
            <a:off x="1410805" y="2420888"/>
            <a:ext cx="6313462" cy="2316588"/>
            <a:chOff x="-215900" y="-244981"/>
            <a:chExt cx="8979145" cy="2397987"/>
          </a:xfrm>
        </p:grpSpPr>
        <p:sp>
          <p:nvSpPr>
            <p:cNvPr id="87" name="Shape 87"/>
            <p:cNvSpPr/>
            <p:nvPr/>
          </p:nvSpPr>
          <p:spPr>
            <a:xfrm>
              <a:off x="0" y="-244981"/>
              <a:ext cx="8547345" cy="1978887"/>
            </a:xfrm>
            <a:prstGeom prst="rect">
              <a:avLst/>
            </a:prstGeom>
            <a:solidFill>
              <a:srgbClr val="FFFFFF"/>
            </a:solidFill>
            <a:ln>
              <a:noFill/>
            </a:ln>
            <a:effectLst/>
            <a:extLst>
              <a:ext uri="{C572A759-6A51-4108-AA02-DFA0A04FC94B}">
                <ma14:wrappingTextBoxFlag xmlns:ma14="http://schemas.microsoft.com/office/mac/drawingml/2011/main" val="1"/>
              </a:ext>
            </a:extLst>
          </p:spPr>
          <p:txBody>
            <a:bodyPr wrap="square" lIns="0" tIns="0" rIns="0" bIns="0" numCol="1" anchor="b">
              <a:spAutoFit/>
            </a:bodyPr>
            <a:lstStyle/>
            <a:p>
              <a:pPr>
                <a:lnSpc>
                  <a:spcPct val="90000"/>
                </a:lnSpc>
                <a:defRPr spc="0">
                  <a:solidFill>
                    <a:srgbClr val="000000"/>
                  </a:solidFill>
                </a:defRPr>
              </a:pPr>
              <a:r>
                <a:rPr sz="3000" b="1" i="1" spc="-30">
                  <a:solidFill>
                    <a:srgbClr val="405F82"/>
                  </a:solidFill>
                  <a:latin typeface="Tahoma"/>
                </a:rPr>
                <a:t>Chips per DIMM</a:t>
              </a:r>
              <a:r>
                <a:rPr sz="3000" spc="-30">
                  <a:solidFill>
                    <a:srgbClr val="405F82"/>
                  </a:solidFill>
                  <a:latin typeface="Tahoma"/>
                </a:rPr>
                <a:t>, </a:t>
              </a:r>
              <a:r>
                <a:rPr sz="3000" b="1" i="1" spc="-30">
                  <a:solidFill>
                    <a:srgbClr val="405F82"/>
                  </a:solidFill>
                  <a:latin typeface="Tahoma"/>
                </a:rPr>
                <a:t>transfer width</a:t>
              </a:r>
              <a:r>
                <a:rPr sz="3000" spc="-30">
                  <a:solidFill>
                    <a:srgbClr val="405F82"/>
                  </a:solidFill>
                  <a:latin typeface="Tahoma"/>
                </a:rPr>
                <a:t>, and </a:t>
              </a:r>
              <a:r>
                <a:rPr sz="3000" b="1" i="1" spc="-30">
                  <a:solidFill>
                    <a:srgbClr val="405F82"/>
                  </a:solidFill>
                  <a:latin typeface="Tahoma"/>
                </a:rPr>
                <a:t>workload type</a:t>
              </a:r>
              <a:r>
                <a:rPr sz="3000" spc="-30">
                  <a:solidFill>
                    <a:srgbClr val="405F82"/>
                  </a:solidFill>
                  <a:latin typeface="Tahoma"/>
                </a:rPr>
                <a:t> (not necessarily CPU/memory utilization) affect reliability</a:t>
              </a:r>
            </a:p>
          </p:txBody>
        </p:sp>
        <p:pic>
          <p:nvPicPr>
            <p:cNvPr id="86" name="Picture 85"/>
            <p:cNvPicPr/>
            <p:nvPr/>
          </p:nvPicPr>
          <p:blipFill>
            <a:blip r:embed="rId2">
              <a:extLst/>
            </a:blip>
            <a:stretch>
              <a:fillRect/>
            </a:stretch>
          </p:blipFill>
          <p:spPr>
            <a:xfrm>
              <a:off x="-215900" y="-139700"/>
              <a:ext cx="8979145" cy="2292706"/>
            </a:xfrm>
            <a:prstGeom prst="rect">
              <a:avLst/>
            </a:prstGeom>
            <a:effectLst/>
          </p:spPr>
        </p:pic>
      </p:grpSp>
    </p:spTree>
    <p:extLst>
      <p:ext uri="{BB962C8B-B14F-4D97-AF65-F5344CB8AC3E}">
        <p14:creationId xmlns:p14="http://schemas.microsoft.com/office/powerpoint/2010/main" val="624107257"/>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Shape 90"/>
          <p:cNvSpPr/>
          <p:nvPr/>
        </p:nvSpPr>
        <p:spPr>
          <a:xfrm>
            <a:off x="3187712" y="2413732"/>
            <a:ext cx="2768576" cy="3159686"/>
          </a:xfrm>
          <a:prstGeom prst="pentagon">
            <a:avLst/>
          </a:prstGeom>
          <a:solidFill>
            <a:srgbClr val="A74545"/>
          </a:solidFill>
          <a:ln w="25400">
            <a:miter lim="400000"/>
          </a:ln>
          <a:extLst>
            <a:ext uri="{C572A759-6A51-4108-AA02-DFA0A04FC94B}">
              <ma14:wrappingTextBoxFlag xmlns:ma14="http://schemas.microsoft.com/office/mac/drawingml/2011/main" val="1"/>
            </a:ext>
          </a:extLst>
        </p:spPr>
        <p:txBody>
          <a:bodyPr lIns="0" tIns="0" rIns="0" bIns="0" anchor="ctr"/>
          <a:lstStyle/>
          <a:p>
            <a:pPr algn="ctr" defTabSz="259644">
              <a:lnSpc>
                <a:spcPct val="80000"/>
              </a:lnSpc>
              <a:defRPr spc="0">
                <a:solidFill>
                  <a:srgbClr val="000000"/>
                </a:solidFill>
              </a:defRPr>
            </a:pPr>
            <a:r>
              <a:rPr sz="3800">
                <a:solidFill>
                  <a:srgbClr val="FFFFFF"/>
                </a:solidFill>
                <a:latin typeface="Garamond"/>
                <a:sym typeface="Vista Sans OT Medium"/>
              </a:rPr>
              <a:t>New</a:t>
            </a:r>
            <a:br>
              <a:rPr sz="3800">
                <a:solidFill>
                  <a:srgbClr val="FFFFFF"/>
                </a:solidFill>
                <a:latin typeface="Garamond"/>
                <a:sym typeface="Vista Sans OT Medium"/>
              </a:rPr>
            </a:br>
            <a:r>
              <a:rPr sz="3800">
                <a:solidFill>
                  <a:srgbClr val="FFFFFF"/>
                </a:solidFill>
                <a:latin typeface="Garamond"/>
                <a:sym typeface="Vista Sans OT Medium"/>
              </a:rPr>
              <a:t>reliability</a:t>
            </a:r>
            <a:br>
              <a:rPr sz="3800">
                <a:solidFill>
                  <a:srgbClr val="FFFFFF"/>
                </a:solidFill>
                <a:latin typeface="Garamond"/>
                <a:sym typeface="Vista Sans OT Medium"/>
              </a:rPr>
            </a:br>
            <a:r>
              <a:rPr sz="3800">
                <a:solidFill>
                  <a:srgbClr val="FFFFFF"/>
                </a:solidFill>
                <a:latin typeface="Garamond"/>
                <a:sym typeface="Vista Sans OT Medium"/>
              </a:rPr>
              <a:t>trends</a:t>
            </a:r>
          </a:p>
        </p:txBody>
      </p:sp>
      <p:sp>
        <p:nvSpPr>
          <p:cNvPr id="91" name="Shape 91"/>
          <p:cNvSpPr/>
          <p:nvPr/>
        </p:nvSpPr>
        <p:spPr>
          <a:xfrm>
            <a:off x="739863" y="3084042"/>
            <a:ext cx="2292660" cy="103281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p>
            <a:pPr algn="r">
              <a:lnSpc>
                <a:spcPct val="80000"/>
              </a:lnSpc>
              <a:defRPr spc="0">
                <a:solidFill>
                  <a:srgbClr val="000000"/>
                </a:solidFill>
              </a:defRPr>
            </a:pPr>
            <a:r>
              <a:rPr sz="3800" i="1" spc="-38">
                <a:solidFill>
                  <a:srgbClr val="000000"/>
                </a:solidFill>
                <a:latin typeface="Garamond"/>
                <a:sym typeface="Vista Sans OT Medium"/>
              </a:rPr>
              <a:t>Page offlining</a:t>
            </a:r>
            <a:br>
              <a:rPr sz="3800" i="1" spc="-38">
                <a:solidFill>
                  <a:srgbClr val="000000"/>
                </a:solidFill>
                <a:latin typeface="Garamond"/>
                <a:sym typeface="Vista Sans OT Medium"/>
              </a:rPr>
            </a:br>
            <a:r>
              <a:rPr sz="3800" i="1" spc="-38">
                <a:solidFill>
                  <a:srgbClr val="000000"/>
                </a:solidFill>
                <a:latin typeface="Garamond"/>
                <a:sym typeface="Vista Sans OT Medium"/>
              </a:rPr>
              <a:t>at scale</a:t>
            </a:r>
          </a:p>
        </p:txBody>
      </p:sp>
      <p:sp>
        <p:nvSpPr>
          <p:cNvPr id="92" name="Shape 92"/>
          <p:cNvSpPr/>
          <p:nvPr/>
        </p:nvSpPr>
        <p:spPr>
          <a:xfrm>
            <a:off x="2261889" y="1641088"/>
            <a:ext cx="4798815" cy="669192"/>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gn="ctr">
              <a:defRPr sz="5000" i="1" spc="-50">
                <a:solidFill>
                  <a:srgbClr val="000000"/>
                </a:solidFill>
                <a:latin typeface="+mj-lt"/>
                <a:ea typeface="+mj-ea"/>
                <a:cs typeface="+mj-cs"/>
                <a:sym typeface="Vista Sans OT Medium"/>
              </a:defRPr>
            </a:lvl1pPr>
          </a:lstStyle>
          <a:p>
            <a:pPr>
              <a:defRPr sz="1800" i="0" spc="0"/>
            </a:pPr>
            <a:r>
              <a:rPr sz="3800" i="0" spc="-38">
                <a:latin typeface="Garamond"/>
              </a:rPr>
              <a:t>Error/failure occurrence</a:t>
            </a:r>
          </a:p>
        </p:txBody>
      </p:sp>
      <p:sp>
        <p:nvSpPr>
          <p:cNvPr id="93" name="Shape 93"/>
          <p:cNvSpPr/>
          <p:nvPr/>
        </p:nvSpPr>
        <p:spPr>
          <a:xfrm>
            <a:off x="6102548" y="3084042"/>
            <a:ext cx="1880072" cy="103281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p>
            <a:pPr>
              <a:lnSpc>
                <a:spcPct val="80000"/>
              </a:lnSpc>
              <a:defRPr spc="0">
                <a:solidFill>
                  <a:srgbClr val="000000"/>
                </a:solidFill>
              </a:defRPr>
            </a:pPr>
            <a:r>
              <a:rPr sz="3800" i="1" spc="-38">
                <a:solidFill>
                  <a:srgbClr val="000000"/>
                </a:solidFill>
                <a:latin typeface="Garamond"/>
                <a:sym typeface="Vista Sans OT Medium"/>
              </a:rPr>
              <a:t>Technology</a:t>
            </a:r>
            <a:br>
              <a:rPr sz="3800" i="1" spc="-38">
                <a:solidFill>
                  <a:srgbClr val="000000"/>
                </a:solidFill>
                <a:latin typeface="Garamond"/>
                <a:sym typeface="Vista Sans OT Medium"/>
              </a:rPr>
            </a:br>
            <a:r>
              <a:rPr sz="3800" i="1" spc="-38">
                <a:solidFill>
                  <a:srgbClr val="000000"/>
                </a:solidFill>
                <a:latin typeface="Garamond"/>
                <a:sym typeface="Vista Sans OT Medium"/>
              </a:rPr>
              <a:t>scaling</a:t>
            </a:r>
          </a:p>
        </p:txBody>
      </p:sp>
      <p:sp>
        <p:nvSpPr>
          <p:cNvPr id="94" name="Shape 94"/>
          <p:cNvSpPr/>
          <p:nvPr/>
        </p:nvSpPr>
        <p:spPr>
          <a:xfrm>
            <a:off x="5125733" y="5676870"/>
            <a:ext cx="2621266" cy="84792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a:lnSpc>
                <a:spcPct val="70000"/>
              </a:lnSpc>
              <a:defRPr spc="0">
                <a:solidFill>
                  <a:srgbClr val="000000"/>
                </a:solidFill>
              </a:defRPr>
            </a:pPr>
            <a:r>
              <a:rPr sz="3800" i="1" spc="-38">
                <a:solidFill>
                  <a:srgbClr val="000000"/>
                </a:solidFill>
                <a:latin typeface="Garamond"/>
                <a:sym typeface="Vista Sans OT Medium"/>
              </a:rPr>
              <a:t>Architecture &amp;</a:t>
            </a:r>
            <a:br>
              <a:rPr sz="3800" i="1" spc="-38">
                <a:solidFill>
                  <a:srgbClr val="000000"/>
                </a:solidFill>
                <a:latin typeface="Garamond"/>
                <a:sym typeface="Vista Sans OT Medium"/>
              </a:rPr>
            </a:br>
            <a:r>
              <a:rPr sz="3800" i="1" spc="-38">
                <a:solidFill>
                  <a:srgbClr val="000000"/>
                </a:solidFill>
                <a:latin typeface="Garamond"/>
                <a:sym typeface="Vista Sans OT Medium"/>
              </a:rPr>
              <a:t>workload</a:t>
            </a:r>
          </a:p>
        </p:txBody>
      </p:sp>
      <p:sp>
        <p:nvSpPr>
          <p:cNvPr id="95" name="Shape 95"/>
          <p:cNvSpPr/>
          <p:nvPr/>
        </p:nvSpPr>
        <p:spPr>
          <a:xfrm>
            <a:off x="120830" y="1230817"/>
            <a:ext cx="8784929" cy="5473393"/>
          </a:xfrm>
          <a:prstGeom prst="rect">
            <a:avLst/>
          </a:prstGeom>
          <a:solidFill>
            <a:srgbClr val="FFFFFF">
              <a:alpha val="80000"/>
            </a:srgbClr>
          </a:solidFill>
          <a:ln w="25400">
            <a:miter lim="400000"/>
          </a:ln>
        </p:spPr>
        <p:txBody>
          <a:bodyPr lIns="0" tIns="0" rIns="0" bIns="0" anchor="ctr"/>
          <a:lstStyle/>
          <a:p>
            <a:pPr algn="ctr" defTabSz="259644">
              <a:defRPr sz="2000" spc="0">
                <a:latin typeface="+mj-lt"/>
                <a:ea typeface="+mj-ea"/>
                <a:cs typeface="+mj-cs"/>
                <a:sym typeface="Vista Sans OT Medium"/>
              </a:defRPr>
            </a:pPr>
            <a:endParaRPr sz="2000">
              <a:solidFill>
                <a:srgbClr val="000000"/>
              </a:solidFill>
              <a:latin typeface="Garamond"/>
              <a:sym typeface="Vista Sans OT Medium"/>
            </a:endParaRPr>
          </a:p>
        </p:txBody>
      </p:sp>
      <p:sp>
        <p:nvSpPr>
          <p:cNvPr id="96" name="Shape 96"/>
          <p:cNvSpPr/>
          <p:nvPr/>
        </p:nvSpPr>
        <p:spPr>
          <a:xfrm>
            <a:off x="1415425" y="5680236"/>
            <a:ext cx="3046963" cy="662459"/>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gn="r">
              <a:defRPr sz="5000" i="1" spc="-50">
                <a:solidFill>
                  <a:srgbClr val="000000"/>
                </a:solidFill>
                <a:latin typeface="+mj-lt"/>
                <a:ea typeface="+mj-ea"/>
                <a:cs typeface="+mj-cs"/>
                <a:sym typeface="Vista Sans OT Medium"/>
              </a:defRPr>
            </a:lvl1pPr>
          </a:lstStyle>
          <a:p>
            <a:pPr>
              <a:defRPr sz="1800" i="0" spc="0"/>
            </a:pPr>
            <a:r>
              <a:rPr sz="3800" i="0" spc="-38">
                <a:latin typeface="Garamond"/>
              </a:rPr>
              <a:t>Modeling errors</a:t>
            </a:r>
          </a:p>
        </p:txBody>
      </p:sp>
      <p:sp>
        <p:nvSpPr>
          <p:cNvPr id="97" name="Shape 97"/>
          <p:cNvSpPr/>
          <p:nvPr/>
        </p:nvSpPr>
        <p:spPr>
          <a:xfrm>
            <a:off x="490275" y="437517"/>
            <a:ext cx="2867884" cy="1016402"/>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defRPr sz="8000" b="1" spc="-79">
                <a:solidFill>
                  <a:srgbClr val="000000"/>
                </a:solidFill>
              </a:defRPr>
            </a:lvl1pPr>
          </a:lstStyle>
          <a:p>
            <a:pPr>
              <a:defRPr sz="1800" b="0" spc="0"/>
            </a:pPr>
            <a:r>
              <a:rPr lang="en-US" sz="6100" b="0" spc="-60" dirty="0" smtClean="0">
                <a:latin typeface="Tahoma"/>
              </a:rPr>
              <a:t>Findings</a:t>
            </a:r>
            <a:endParaRPr sz="6100" b="0" spc="-60" dirty="0">
              <a:latin typeface="Tahoma"/>
            </a:endParaRPr>
          </a:p>
        </p:txBody>
      </p:sp>
      <p:sp>
        <p:nvSpPr>
          <p:cNvPr id="98" name="Shape 98"/>
          <p:cNvSpPr/>
          <p:nvPr/>
        </p:nvSpPr>
        <p:spPr>
          <a:xfrm flipH="1">
            <a:off x="1488642" y="3766651"/>
            <a:ext cx="6206861" cy="1941387"/>
          </a:xfrm>
          <a:custGeom>
            <a:avLst/>
            <a:gdLst/>
            <a:ahLst/>
            <a:cxnLst>
              <a:cxn ang="0">
                <a:pos x="wd2" y="hd2"/>
              </a:cxn>
              <a:cxn ang="5400000">
                <a:pos x="wd2" y="hd2"/>
              </a:cxn>
              <a:cxn ang="10800000">
                <a:pos x="wd2" y="hd2"/>
              </a:cxn>
              <a:cxn ang="16200000">
                <a:pos x="wd2" y="hd2"/>
              </a:cxn>
            </a:cxnLst>
            <a:rect l="0" t="0" r="r" b="b"/>
            <a:pathLst>
              <a:path w="21600" h="21600" extrusionOk="0">
                <a:moveTo>
                  <a:pt x="16722" y="21600"/>
                </a:moveTo>
                <a:lnTo>
                  <a:pt x="0" y="7962"/>
                </a:lnTo>
                <a:lnTo>
                  <a:pt x="10098" y="0"/>
                </a:lnTo>
                <a:lnTo>
                  <a:pt x="21600" y="8304"/>
                </a:lnTo>
                <a:lnTo>
                  <a:pt x="16722" y="21600"/>
                </a:lnTo>
                <a:close/>
              </a:path>
            </a:pathLst>
          </a:custGeom>
          <a:solidFill>
            <a:srgbClr val="405F82">
              <a:alpha val="60000"/>
            </a:srgbClr>
          </a:solidFill>
          <a:ln w="12700">
            <a:miter lim="400000"/>
          </a:ln>
        </p:spPr>
        <p:txBody>
          <a:bodyPr lIns="0" tIns="0" rIns="0" bIns="0"/>
          <a:lstStyle/>
          <a:p>
            <a:pPr algn="ctr" defTabSz="259644">
              <a:defRPr sz="2000" spc="0">
                <a:solidFill>
                  <a:srgbClr val="000000"/>
                </a:solidFill>
                <a:latin typeface="+mj-lt"/>
                <a:ea typeface="+mj-ea"/>
                <a:cs typeface="+mj-cs"/>
                <a:sym typeface="Vista Sans OT Medium"/>
              </a:defRPr>
            </a:pPr>
            <a:endParaRPr sz="2000">
              <a:solidFill>
                <a:srgbClr val="000000"/>
              </a:solidFill>
              <a:latin typeface="Garamond"/>
              <a:sym typeface="Vista Sans OT Medium"/>
            </a:endParaRPr>
          </a:p>
        </p:txBody>
      </p:sp>
      <p:grpSp>
        <p:nvGrpSpPr>
          <p:cNvPr id="101" name="Group 101"/>
          <p:cNvGrpSpPr/>
          <p:nvPr/>
        </p:nvGrpSpPr>
        <p:grpSpPr>
          <a:xfrm>
            <a:off x="1410805" y="2803003"/>
            <a:ext cx="6313462" cy="1934473"/>
            <a:chOff x="-215900" y="-139700"/>
            <a:chExt cx="8979145" cy="2292706"/>
          </a:xfrm>
        </p:grpSpPr>
        <p:sp>
          <p:nvSpPr>
            <p:cNvPr id="100" name="Shape 100"/>
            <p:cNvSpPr/>
            <p:nvPr/>
          </p:nvSpPr>
          <p:spPr>
            <a:xfrm>
              <a:off x="0" y="247461"/>
              <a:ext cx="8547345" cy="1486445"/>
            </a:xfrm>
            <a:prstGeom prst="rect">
              <a:avLst/>
            </a:prstGeom>
            <a:solidFill>
              <a:srgbClr val="FFFFFF"/>
            </a:solidFill>
            <a:ln>
              <a:noFill/>
            </a:ln>
            <a:effectLst/>
            <a:extLst>
              <a:ext uri="{C572A759-6A51-4108-AA02-DFA0A04FC94B}">
                <ma14:wrappingTextBoxFlag xmlns:ma14="http://schemas.microsoft.com/office/mac/drawingml/2011/main" val="1"/>
              </a:ext>
            </a:extLst>
          </p:spPr>
          <p:txBody>
            <a:bodyPr wrap="square" lIns="0" tIns="0" rIns="0" bIns="0" numCol="1" anchor="b">
              <a:spAutoFit/>
            </a:bodyPr>
            <a:lstStyle/>
            <a:p>
              <a:pPr>
                <a:lnSpc>
                  <a:spcPct val="90000"/>
                </a:lnSpc>
                <a:defRPr spc="0">
                  <a:solidFill>
                    <a:srgbClr val="000000"/>
                  </a:solidFill>
                </a:defRPr>
              </a:pPr>
              <a:r>
                <a:rPr sz="3000" spc="-30">
                  <a:solidFill>
                    <a:srgbClr val="405F82"/>
                  </a:solidFill>
                  <a:latin typeface="Tahoma"/>
                </a:rPr>
                <a:t>We have made publicly available a </a:t>
              </a:r>
              <a:r>
                <a:rPr sz="3000" b="1" i="1" spc="-30">
                  <a:solidFill>
                    <a:srgbClr val="405F82"/>
                  </a:solidFill>
                  <a:latin typeface="Tahoma"/>
                </a:rPr>
                <a:t>statistical model</a:t>
              </a:r>
              <a:r>
                <a:rPr sz="3000" spc="-30">
                  <a:solidFill>
                    <a:srgbClr val="405F82"/>
                  </a:solidFill>
                  <a:latin typeface="Tahoma"/>
                </a:rPr>
                <a:t> for assessing server memory reliability</a:t>
              </a:r>
            </a:p>
          </p:txBody>
        </p:sp>
        <p:pic>
          <p:nvPicPr>
            <p:cNvPr id="99" name="Picture 98"/>
            <p:cNvPicPr/>
            <p:nvPr/>
          </p:nvPicPr>
          <p:blipFill>
            <a:blip r:embed="rId2">
              <a:extLst/>
            </a:blip>
            <a:stretch>
              <a:fillRect/>
            </a:stretch>
          </p:blipFill>
          <p:spPr>
            <a:xfrm>
              <a:off x="-215900" y="-139700"/>
              <a:ext cx="8979145" cy="2292706"/>
            </a:xfrm>
            <a:prstGeom prst="rect">
              <a:avLst/>
            </a:prstGeom>
            <a:effectLst/>
          </p:spPr>
        </p:pic>
      </p:grpSp>
    </p:spTree>
    <p:extLst>
      <p:ext uri="{BB962C8B-B14F-4D97-AF65-F5344CB8AC3E}">
        <p14:creationId xmlns:p14="http://schemas.microsoft.com/office/powerpoint/2010/main" val="1521329708"/>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Shape 103"/>
          <p:cNvSpPr/>
          <p:nvPr/>
        </p:nvSpPr>
        <p:spPr>
          <a:xfrm>
            <a:off x="3187712" y="2413732"/>
            <a:ext cx="2768576" cy="3159686"/>
          </a:xfrm>
          <a:prstGeom prst="pentagon">
            <a:avLst/>
          </a:prstGeom>
          <a:solidFill>
            <a:srgbClr val="A74545"/>
          </a:solidFill>
          <a:ln w="25400">
            <a:miter lim="400000"/>
          </a:ln>
          <a:extLst>
            <a:ext uri="{C572A759-6A51-4108-AA02-DFA0A04FC94B}">
              <ma14:wrappingTextBoxFlag xmlns:ma14="http://schemas.microsoft.com/office/mac/drawingml/2011/main" val="1"/>
            </a:ext>
          </a:extLst>
        </p:spPr>
        <p:txBody>
          <a:bodyPr lIns="0" tIns="0" rIns="0" bIns="0" anchor="ctr"/>
          <a:lstStyle/>
          <a:p>
            <a:pPr algn="ctr" defTabSz="259644">
              <a:lnSpc>
                <a:spcPct val="80000"/>
              </a:lnSpc>
              <a:defRPr spc="0">
                <a:solidFill>
                  <a:srgbClr val="000000"/>
                </a:solidFill>
              </a:defRPr>
            </a:pPr>
            <a:r>
              <a:rPr sz="3800">
                <a:solidFill>
                  <a:srgbClr val="FFFFFF"/>
                </a:solidFill>
                <a:latin typeface="Garamond"/>
                <a:sym typeface="Vista Sans OT Medium"/>
              </a:rPr>
              <a:t>New</a:t>
            </a:r>
            <a:br>
              <a:rPr sz="3800">
                <a:solidFill>
                  <a:srgbClr val="FFFFFF"/>
                </a:solidFill>
                <a:latin typeface="Garamond"/>
                <a:sym typeface="Vista Sans OT Medium"/>
              </a:rPr>
            </a:br>
            <a:r>
              <a:rPr sz="3800">
                <a:solidFill>
                  <a:srgbClr val="FFFFFF"/>
                </a:solidFill>
                <a:latin typeface="Garamond"/>
                <a:sym typeface="Vista Sans OT Medium"/>
              </a:rPr>
              <a:t>reliability</a:t>
            </a:r>
            <a:br>
              <a:rPr sz="3800">
                <a:solidFill>
                  <a:srgbClr val="FFFFFF"/>
                </a:solidFill>
                <a:latin typeface="Garamond"/>
                <a:sym typeface="Vista Sans OT Medium"/>
              </a:rPr>
            </a:br>
            <a:r>
              <a:rPr sz="3800">
                <a:solidFill>
                  <a:srgbClr val="FFFFFF"/>
                </a:solidFill>
                <a:latin typeface="Garamond"/>
                <a:sym typeface="Vista Sans OT Medium"/>
              </a:rPr>
              <a:t>trends</a:t>
            </a:r>
          </a:p>
        </p:txBody>
      </p:sp>
      <p:sp>
        <p:nvSpPr>
          <p:cNvPr id="104" name="Shape 104"/>
          <p:cNvSpPr/>
          <p:nvPr/>
        </p:nvSpPr>
        <p:spPr>
          <a:xfrm>
            <a:off x="2261889" y="1641088"/>
            <a:ext cx="4798815" cy="669192"/>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gn="ctr">
              <a:defRPr sz="5000" i="1" spc="-50">
                <a:solidFill>
                  <a:srgbClr val="000000"/>
                </a:solidFill>
                <a:latin typeface="+mj-lt"/>
                <a:ea typeface="+mj-ea"/>
                <a:cs typeface="+mj-cs"/>
                <a:sym typeface="Vista Sans OT Medium"/>
              </a:defRPr>
            </a:lvl1pPr>
          </a:lstStyle>
          <a:p>
            <a:pPr>
              <a:defRPr sz="1800" i="0" spc="0"/>
            </a:pPr>
            <a:r>
              <a:rPr sz="3800" i="0" spc="-38">
                <a:latin typeface="Garamond"/>
              </a:rPr>
              <a:t>Error/failure occurrence</a:t>
            </a:r>
          </a:p>
        </p:txBody>
      </p:sp>
      <p:sp>
        <p:nvSpPr>
          <p:cNvPr id="105" name="Shape 105"/>
          <p:cNvSpPr/>
          <p:nvPr/>
        </p:nvSpPr>
        <p:spPr>
          <a:xfrm>
            <a:off x="6102548" y="3084042"/>
            <a:ext cx="1880072" cy="103281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p>
            <a:pPr>
              <a:lnSpc>
                <a:spcPct val="80000"/>
              </a:lnSpc>
              <a:defRPr spc="0">
                <a:solidFill>
                  <a:srgbClr val="000000"/>
                </a:solidFill>
              </a:defRPr>
            </a:pPr>
            <a:r>
              <a:rPr sz="3800" i="1" spc="-38">
                <a:solidFill>
                  <a:srgbClr val="000000"/>
                </a:solidFill>
                <a:latin typeface="Garamond"/>
                <a:sym typeface="Vista Sans OT Medium"/>
              </a:rPr>
              <a:t>Technology</a:t>
            </a:r>
            <a:br>
              <a:rPr sz="3800" i="1" spc="-38">
                <a:solidFill>
                  <a:srgbClr val="000000"/>
                </a:solidFill>
                <a:latin typeface="Garamond"/>
                <a:sym typeface="Vista Sans OT Medium"/>
              </a:rPr>
            </a:br>
            <a:r>
              <a:rPr sz="3800" i="1" spc="-38">
                <a:solidFill>
                  <a:srgbClr val="000000"/>
                </a:solidFill>
                <a:latin typeface="Garamond"/>
                <a:sym typeface="Vista Sans OT Medium"/>
              </a:rPr>
              <a:t>scaling</a:t>
            </a:r>
          </a:p>
        </p:txBody>
      </p:sp>
      <p:sp>
        <p:nvSpPr>
          <p:cNvPr id="106" name="Shape 106"/>
          <p:cNvSpPr/>
          <p:nvPr/>
        </p:nvSpPr>
        <p:spPr>
          <a:xfrm>
            <a:off x="5125733" y="5676870"/>
            <a:ext cx="2621266" cy="84792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a:lnSpc>
                <a:spcPct val="70000"/>
              </a:lnSpc>
              <a:defRPr spc="0">
                <a:solidFill>
                  <a:srgbClr val="000000"/>
                </a:solidFill>
              </a:defRPr>
            </a:pPr>
            <a:r>
              <a:rPr sz="3800" i="1" spc="-38">
                <a:solidFill>
                  <a:srgbClr val="000000"/>
                </a:solidFill>
                <a:latin typeface="Garamond"/>
                <a:sym typeface="Vista Sans OT Medium"/>
              </a:rPr>
              <a:t>Architecture &amp;</a:t>
            </a:r>
            <a:br>
              <a:rPr sz="3800" i="1" spc="-38">
                <a:solidFill>
                  <a:srgbClr val="000000"/>
                </a:solidFill>
                <a:latin typeface="Garamond"/>
                <a:sym typeface="Vista Sans OT Medium"/>
              </a:rPr>
            </a:br>
            <a:r>
              <a:rPr sz="3800" i="1" spc="-38">
                <a:solidFill>
                  <a:srgbClr val="000000"/>
                </a:solidFill>
                <a:latin typeface="Garamond"/>
                <a:sym typeface="Vista Sans OT Medium"/>
              </a:rPr>
              <a:t>workload</a:t>
            </a:r>
          </a:p>
        </p:txBody>
      </p:sp>
      <p:sp>
        <p:nvSpPr>
          <p:cNvPr id="107" name="Shape 107"/>
          <p:cNvSpPr/>
          <p:nvPr/>
        </p:nvSpPr>
        <p:spPr>
          <a:xfrm>
            <a:off x="1415425" y="5680236"/>
            <a:ext cx="3046963" cy="662459"/>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gn="r">
              <a:defRPr sz="5000" i="1" spc="-50">
                <a:solidFill>
                  <a:srgbClr val="000000"/>
                </a:solidFill>
                <a:latin typeface="+mj-lt"/>
                <a:ea typeface="+mj-ea"/>
                <a:cs typeface="+mj-cs"/>
                <a:sym typeface="Vista Sans OT Medium"/>
              </a:defRPr>
            </a:lvl1pPr>
          </a:lstStyle>
          <a:p>
            <a:pPr>
              <a:defRPr sz="1800" i="0" spc="0"/>
            </a:pPr>
            <a:r>
              <a:rPr sz="3800" i="0" spc="-38">
                <a:latin typeface="Garamond"/>
              </a:rPr>
              <a:t>Modeling errors</a:t>
            </a:r>
          </a:p>
        </p:txBody>
      </p:sp>
      <p:sp>
        <p:nvSpPr>
          <p:cNvPr id="108" name="Shape 108"/>
          <p:cNvSpPr/>
          <p:nvPr/>
        </p:nvSpPr>
        <p:spPr>
          <a:xfrm>
            <a:off x="120830" y="1230817"/>
            <a:ext cx="8784929" cy="5473393"/>
          </a:xfrm>
          <a:prstGeom prst="rect">
            <a:avLst/>
          </a:prstGeom>
          <a:solidFill>
            <a:srgbClr val="FFFFFF">
              <a:alpha val="80000"/>
            </a:srgbClr>
          </a:solidFill>
          <a:ln w="25400">
            <a:miter lim="400000"/>
          </a:ln>
        </p:spPr>
        <p:txBody>
          <a:bodyPr lIns="0" tIns="0" rIns="0" bIns="0" anchor="ctr"/>
          <a:lstStyle/>
          <a:p>
            <a:pPr algn="ctr" defTabSz="259644">
              <a:defRPr sz="2000" spc="0">
                <a:latin typeface="+mj-lt"/>
                <a:ea typeface="+mj-ea"/>
                <a:cs typeface="+mj-cs"/>
                <a:sym typeface="Vista Sans OT Medium"/>
              </a:defRPr>
            </a:pPr>
            <a:endParaRPr sz="2000">
              <a:solidFill>
                <a:srgbClr val="000000"/>
              </a:solidFill>
              <a:latin typeface="Garamond"/>
              <a:sym typeface="Vista Sans OT Medium"/>
            </a:endParaRPr>
          </a:p>
        </p:txBody>
      </p:sp>
      <p:sp>
        <p:nvSpPr>
          <p:cNvPr id="109" name="Shape 109"/>
          <p:cNvSpPr/>
          <p:nvPr/>
        </p:nvSpPr>
        <p:spPr>
          <a:xfrm>
            <a:off x="739863" y="3084042"/>
            <a:ext cx="2292660" cy="103281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p>
            <a:pPr algn="r">
              <a:lnSpc>
                <a:spcPct val="80000"/>
              </a:lnSpc>
              <a:defRPr spc="0">
                <a:solidFill>
                  <a:srgbClr val="000000"/>
                </a:solidFill>
              </a:defRPr>
            </a:pPr>
            <a:r>
              <a:rPr sz="3800" i="1" spc="-38">
                <a:solidFill>
                  <a:srgbClr val="000000"/>
                </a:solidFill>
                <a:latin typeface="Garamond"/>
                <a:sym typeface="Vista Sans OT Medium"/>
              </a:rPr>
              <a:t>Page offlining</a:t>
            </a:r>
            <a:br>
              <a:rPr sz="3800" i="1" spc="-38">
                <a:solidFill>
                  <a:srgbClr val="000000"/>
                </a:solidFill>
                <a:latin typeface="Garamond"/>
                <a:sym typeface="Vista Sans OT Medium"/>
              </a:rPr>
            </a:br>
            <a:r>
              <a:rPr sz="3800" i="1" spc="-38">
                <a:solidFill>
                  <a:srgbClr val="000000"/>
                </a:solidFill>
                <a:latin typeface="Garamond"/>
                <a:sym typeface="Vista Sans OT Medium"/>
              </a:rPr>
              <a:t>at scale</a:t>
            </a:r>
          </a:p>
        </p:txBody>
      </p:sp>
      <p:sp>
        <p:nvSpPr>
          <p:cNvPr id="110" name="Shape 110"/>
          <p:cNvSpPr/>
          <p:nvPr/>
        </p:nvSpPr>
        <p:spPr>
          <a:xfrm>
            <a:off x="490275" y="437517"/>
            <a:ext cx="2867884" cy="1016402"/>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defRPr sz="8000" b="1" spc="-79">
                <a:solidFill>
                  <a:srgbClr val="000000"/>
                </a:solidFill>
              </a:defRPr>
            </a:lvl1pPr>
          </a:lstStyle>
          <a:p>
            <a:pPr>
              <a:defRPr sz="1800" b="0" spc="0"/>
            </a:pPr>
            <a:r>
              <a:rPr lang="en-US" sz="6100" b="0" spc="-60" dirty="0" smtClean="0">
                <a:latin typeface="Tahoma"/>
              </a:rPr>
              <a:t>Findings</a:t>
            </a:r>
            <a:endParaRPr sz="6100" b="0" spc="-60" dirty="0">
              <a:latin typeface="Tahoma"/>
            </a:endParaRPr>
          </a:p>
        </p:txBody>
      </p:sp>
      <p:sp>
        <p:nvSpPr>
          <p:cNvPr id="111" name="Shape 111"/>
          <p:cNvSpPr/>
          <p:nvPr/>
        </p:nvSpPr>
        <p:spPr>
          <a:xfrm flipH="1">
            <a:off x="3042581" y="2656261"/>
            <a:ext cx="1290690" cy="1689609"/>
          </a:xfrm>
          <a:custGeom>
            <a:avLst/>
            <a:gdLst/>
            <a:ahLst/>
            <a:cxnLst>
              <a:cxn ang="0">
                <a:pos x="wd2" y="hd2"/>
              </a:cxn>
              <a:cxn ang="5400000">
                <a:pos x="wd2" y="hd2"/>
              </a:cxn>
              <a:cxn ang="10800000">
                <a:pos x="wd2" y="hd2"/>
              </a:cxn>
              <a:cxn ang="16200000">
                <a:pos x="wd2" y="hd2"/>
              </a:cxn>
            </a:cxnLst>
            <a:rect l="0" t="0" r="r" b="b"/>
            <a:pathLst>
              <a:path w="21600" h="21600" extrusionOk="0">
                <a:moveTo>
                  <a:pt x="21600" y="12069"/>
                </a:moveTo>
                <a:lnTo>
                  <a:pt x="7592" y="0"/>
                </a:lnTo>
                <a:lnTo>
                  <a:pt x="0" y="11617"/>
                </a:lnTo>
                <a:lnTo>
                  <a:pt x="7726" y="21600"/>
                </a:lnTo>
                <a:lnTo>
                  <a:pt x="21600" y="12069"/>
                </a:lnTo>
                <a:close/>
              </a:path>
            </a:pathLst>
          </a:custGeom>
          <a:solidFill>
            <a:srgbClr val="405F82">
              <a:alpha val="60000"/>
            </a:srgbClr>
          </a:solidFill>
          <a:ln w="12700">
            <a:miter lim="400000"/>
          </a:ln>
        </p:spPr>
        <p:txBody>
          <a:bodyPr lIns="0" tIns="0" rIns="0" bIns="0"/>
          <a:lstStyle/>
          <a:p>
            <a:pPr algn="ctr" defTabSz="259644">
              <a:defRPr sz="2000" spc="0">
                <a:solidFill>
                  <a:srgbClr val="000000"/>
                </a:solidFill>
                <a:latin typeface="+mj-lt"/>
                <a:ea typeface="+mj-ea"/>
                <a:cs typeface="+mj-cs"/>
                <a:sym typeface="Vista Sans OT Medium"/>
              </a:defRPr>
            </a:pPr>
            <a:endParaRPr sz="2000">
              <a:solidFill>
                <a:srgbClr val="000000"/>
              </a:solidFill>
              <a:latin typeface="Garamond"/>
              <a:sym typeface="Vista Sans OT Medium"/>
            </a:endParaRPr>
          </a:p>
        </p:txBody>
      </p:sp>
      <p:grpSp>
        <p:nvGrpSpPr>
          <p:cNvPr id="114" name="Group 114"/>
          <p:cNvGrpSpPr/>
          <p:nvPr/>
        </p:nvGrpSpPr>
        <p:grpSpPr>
          <a:xfrm>
            <a:off x="3822489" y="2633214"/>
            <a:ext cx="4969649" cy="1934472"/>
            <a:chOff x="-215900" y="-139700"/>
            <a:chExt cx="7067943" cy="2292706"/>
          </a:xfrm>
        </p:grpSpPr>
        <p:sp>
          <p:nvSpPr>
            <p:cNvPr id="113" name="Shape 113"/>
            <p:cNvSpPr/>
            <p:nvPr/>
          </p:nvSpPr>
          <p:spPr>
            <a:xfrm>
              <a:off x="0" y="123730"/>
              <a:ext cx="6636143" cy="1486445"/>
            </a:xfrm>
            <a:prstGeom prst="rect">
              <a:avLst/>
            </a:prstGeom>
            <a:solidFill>
              <a:srgbClr val="FFFFFF"/>
            </a:solidFill>
            <a:ln>
              <a:noFill/>
            </a:ln>
            <a:effectLst/>
            <a:extLst>
              <a:ext uri="{C572A759-6A51-4108-AA02-DFA0A04FC94B}">
                <ma14:wrappingTextBoxFlag xmlns:ma14="http://schemas.microsoft.com/office/mac/drawingml/2011/main" val="1"/>
              </a:ext>
            </a:extLst>
          </p:spPr>
          <p:txBody>
            <a:bodyPr wrap="square" lIns="0" tIns="0" rIns="0" bIns="0" numCol="1" anchor="ctr">
              <a:spAutoFit/>
            </a:bodyPr>
            <a:lstStyle/>
            <a:p>
              <a:pPr>
                <a:lnSpc>
                  <a:spcPct val="90000"/>
                </a:lnSpc>
                <a:defRPr spc="0">
                  <a:solidFill>
                    <a:srgbClr val="000000"/>
                  </a:solidFill>
                </a:defRPr>
              </a:pPr>
              <a:r>
                <a:rPr sz="3000" b="1" i="1" spc="-30">
                  <a:solidFill>
                    <a:srgbClr val="405F82"/>
                  </a:solidFill>
                  <a:latin typeface="Tahoma"/>
                </a:rPr>
                <a:t>First large-scale study</a:t>
              </a:r>
              <a:r>
                <a:rPr sz="3000" spc="-30">
                  <a:solidFill>
                    <a:srgbClr val="405F82"/>
                  </a:solidFill>
                  <a:latin typeface="Tahoma"/>
                </a:rPr>
                <a:t> of page offlining; real-world </a:t>
              </a:r>
              <a:r>
                <a:rPr sz="3000" b="1" i="1" spc="-30">
                  <a:solidFill>
                    <a:srgbClr val="405F82"/>
                  </a:solidFill>
                  <a:latin typeface="Tahoma"/>
                </a:rPr>
                <a:t>limitations</a:t>
              </a:r>
              <a:r>
                <a:rPr sz="3000" spc="-30">
                  <a:solidFill>
                    <a:srgbClr val="405F82"/>
                  </a:solidFill>
                  <a:latin typeface="Tahoma"/>
                </a:rPr>
                <a:t> of technique</a:t>
              </a:r>
            </a:p>
          </p:txBody>
        </p:sp>
        <p:pic>
          <p:nvPicPr>
            <p:cNvPr id="112" name="Picture 111"/>
            <p:cNvPicPr/>
            <p:nvPr/>
          </p:nvPicPr>
          <p:blipFill>
            <a:blip r:embed="rId2">
              <a:extLst/>
            </a:blip>
            <a:stretch>
              <a:fillRect/>
            </a:stretch>
          </p:blipFill>
          <p:spPr>
            <a:xfrm>
              <a:off x="-215900" y="-139700"/>
              <a:ext cx="7067943" cy="2292706"/>
            </a:xfrm>
            <a:prstGeom prst="rect">
              <a:avLst/>
            </a:prstGeom>
            <a:effectLst/>
          </p:spPr>
        </p:pic>
      </p:grpSp>
    </p:spTree>
    <p:extLst>
      <p:ext uri="{BB962C8B-B14F-4D97-AF65-F5344CB8AC3E}">
        <p14:creationId xmlns:p14="http://schemas.microsoft.com/office/powerpoint/2010/main" val="2191309661"/>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8" name="Shape 298"/>
          <p:cNvSpPr/>
          <p:nvPr/>
        </p:nvSpPr>
        <p:spPr>
          <a:xfrm>
            <a:off x="499205" y="434190"/>
            <a:ext cx="5674836" cy="1016402"/>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defRPr sz="8000" b="1" spc="-79">
                <a:solidFill>
                  <a:srgbClr val="000000"/>
                </a:solidFill>
              </a:defRPr>
            </a:lvl1pPr>
          </a:lstStyle>
          <a:p>
            <a:pPr>
              <a:defRPr sz="1800" b="0" spc="0"/>
            </a:pPr>
            <a:r>
              <a:rPr sz="6100" b="0" spc="-60">
                <a:latin typeface="Tahoma"/>
              </a:rPr>
              <a:t>Server error rate</a:t>
            </a:r>
          </a:p>
        </p:txBody>
      </p:sp>
      <p:pic>
        <p:nvPicPr>
          <p:cNvPr id="2" name="Picture 1"/>
          <p:cNvPicPr>
            <a:picLocks noChangeAspect="1"/>
          </p:cNvPicPr>
          <p:nvPr/>
        </p:nvPicPr>
        <p:blipFill>
          <a:blip r:embed="rId3"/>
          <a:stretch>
            <a:fillRect/>
          </a:stretch>
        </p:blipFill>
        <p:spPr>
          <a:xfrm>
            <a:off x="899592" y="1340768"/>
            <a:ext cx="7416800" cy="5626100"/>
          </a:xfrm>
          <a:prstGeom prst="rect">
            <a:avLst/>
          </a:prstGeom>
        </p:spPr>
      </p:pic>
    </p:spTree>
    <p:extLst>
      <p:ext uri="{BB962C8B-B14F-4D97-AF65-F5344CB8AC3E}">
        <p14:creationId xmlns:p14="http://schemas.microsoft.com/office/powerpoint/2010/main" val="4177085087"/>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4" name="distribution_600ppi.png"/>
          <p:cNvPicPr/>
          <p:nvPr/>
        </p:nvPicPr>
        <p:blipFill>
          <a:blip r:embed="rId2">
            <a:extLst/>
          </a:blip>
          <a:stretch>
            <a:fillRect/>
          </a:stretch>
        </p:blipFill>
        <p:spPr>
          <a:xfrm>
            <a:off x="1043608" y="1340768"/>
            <a:ext cx="6840760" cy="5517232"/>
          </a:xfrm>
          <a:prstGeom prst="rect">
            <a:avLst/>
          </a:prstGeom>
          <a:ln w="12700">
            <a:miter lim="400000"/>
          </a:ln>
        </p:spPr>
      </p:pic>
      <p:sp>
        <p:nvSpPr>
          <p:cNvPr id="305" name="Shape 305"/>
          <p:cNvSpPr/>
          <p:nvPr/>
        </p:nvSpPr>
        <p:spPr>
          <a:xfrm>
            <a:off x="499205" y="434190"/>
            <a:ext cx="8672825" cy="1016402"/>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defRPr sz="8000" b="1" spc="-79">
                <a:solidFill>
                  <a:srgbClr val="000000"/>
                </a:solidFill>
              </a:defRPr>
            </a:lvl1pPr>
          </a:lstStyle>
          <a:p>
            <a:pPr>
              <a:defRPr sz="1800" b="0" spc="0"/>
            </a:pPr>
            <a:r>
              <a:rPr sz="6100" b="0" spc="-60" dirty="0">
                <a:latin typeface="Tahoma"/>
              </a:rPr>
              <a:t>Memory error distribution</a:t>
            </a:r>
          </a:p>
        </p:txBody>
      </p:sp>
    </p:spTree>
    <p:extLst>
      <p:ext uri="{BB962C8B-B14F-4D97-AF65-F5344CB8AC3E}">
        <p14:creationId xmlns:p14="http://schemas.microsoft.com/office/powerpoint/2010/main" val="2008345568"/>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 name="Shape 305"/>
          <p:cNvSpPr/>
          <p:nvPr/>
        </p:nvSpPr>
        <p:spPr>
          <a:xfrm>
            <a:off x="499205" y="434190"/>
            <a:ext cx="8672825" cy="1016402"/>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defRPr sz="8000" b="1" spc="-79">
                <a:solidFill>
                  <a:srgbClr val="000000"/>
                </a:solidFill>
              </a:defRPr>
            </a:lvl1pPr>
          </a:lstStyle>
          <a:p>
            <a:pPr>
              <a:defRPr sz="1800" b="0" spc="0"/>
            </a:pPr>
            <a:r>
              <a:rPr sz="6100" b="0" spc="-60" dirty="0">
                <a:latin typeface="Tahoma"/>
              </a:rPr>
              <a:t>Memory error distribution</a:t>
            </a:r>
          </a:p>
        </p:txBody>
      </p:sp>
      <p:pic>
        <p:nvPicPr>
          <p:cNvPr id="2" name="Picture 1"/>
          <p:cNvPicPr>
            <a:picLocks noChangeAspect="1"/>
          </p:cNvPicPr>
          <p:nvPr/>
        </p:nvPicPr>
        <p:blipFill>
          <a:blip r:embed="rId2"/>
          <a:stretch>
            <a:fillRect/>
          </a:stretch>
        </p:blipFill>
        <p:spPr>
          <a:xfrm>
            <a:off x="1403648" y="1484784"/>
            <a:ext cx="5184576" cy="4904573"/>
          </a:xfrm>
          <a:prstGeom prst="rect">
            <a:avLst/>
          </a:prstGeom>
        </p:spPr>
      </p:pic>
      <p:sp>
        <p:nvSpPr>
          <p:cNvPr id="6" name="Shape 309"/>
          <p:cNvSpPr/>
          <p:nvPr/>
        </p:nvSpPr>
        <p:spPr>
          <a:xfrm rot="548035">
            <a:off x="6689651" y="2844051"/>
            <a:ext cx="1816190" cy="142295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ma14="http://schemas.microsoft.com/office/mac/drawingml/2011/main" val="1"/>
            </a:ext>
          </a:extLst>
        </p:spPr>
        <p:txBody>
          <a:bodyPr wrap="none" lIns="0" tIns="0" rIns="0" bIns="0" anchor="b">
            <a:spAutoFit/>
          </a:bodyPr>
          <a:lstStyle/>
          <a:p>
            <a:pPr algn="ctr">
              <a:lnSpc>
                <a:spcPct val="80000"/>
              </a:lnSpc>
              <a:defRPr spc="0">
                <a:solidFill>
                  <a:srgbClr val="000000"/>
                </a:solidFill>
              </a:defRPr>
            </a:pPr>
            <a:r>
              <a:rPr sz="3800" i="1" spc="-38" dirty="0">
                <a:solidFill>
                  <a:srgbClr val="CB733E"/>
                </a:solidFill>
                <a:latin typeface="Garamond"/>
                <a:sym typeface="Vista Sans OT Medium"/>
              </a:rPr>
              <a:t>Decreasing</a:t>
            </a:r>
            <a:br>
              <a:rPr sz="3800" i="1" spc="-38" dirty="0">
                <a:solidFill>
                  <a:srgbClr val="CB733E"/>
                </a:solidFill>
                <a:latin typeface="Garamond"/>
                <a:sym typeface="Vista Sans OT Medium"/>
              </a:rPr>
            </a:br>
            <a:r>
              <a:rPr sz="3800" i="1" spc="-38" dirty="0">
                <a:solidFill>
                  <a:srgbClr val="CB733E"/>
                </a:solidFill>
                <a:latin typeface="Garamond"/>
                <a:sym typeface="Vista Sans OT Medium"/>
              </a:rPr>
              <a:t>hazard</a:t>
            </a:r>
            <a:br>
              <a:rPr sz="3800" i="1" spc="-38" dirty="0">
                <a:solidFill>
                  <a:srgbClr val="CB733E"/>
                </a:solidFill>
                <a:latin typeface="Garamond"/>
                <a:sym typeface="Vista Sans OT Medium"/>
              </a:rPr>
            </a:br>
            <a:r>
              <a:rPr sz="3800" i="1" spc="-38" dirty="0">
                <a:solidFill>
                  <a:srgbClr val="CB733E"/>
                </a:solidFill>
                <a:latin typeface="Garamond"/>
                <a:sym typeface="Vista Sans OT Medium"/>
              </a:rPr>
              <a:t>rate</a:t>
            </a:r>
          </a:p>
        </p:txBody>
      </p:sp>
    </p:spTree>
    <p:extLst>
      <p:ext uri="{BB962C8B-B14F-4D97-AF65-F5344CB8AC3E}">
        <p14:creationId xmlns:p14="http://schemas.microsoft.com/office/powerpoint/2010/main" val="1128297178"/>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6" y="1556792"/>
            <a:ext cx="8428037" cy="822325"/>
          </a:xfrm>
        </p:spPr>
        <p:txBody>
          <a:bodyPr/>
          <a:lstStyle/>
          <a:p>
            <a:pPr algn="ctr" eaLnBrk="1" hangingPunct="1"/>
            <a:r>
              <a:rPr lang="en-US" sz="4000" dirty="0" smtClean="0">
                <a:latin typeface="Garamond" charset="0"/>
              </a:rPr>
              <a:t>Large Scale Field Analysis of </a:t>
            </a:r>
            <a:br>
              <a:rPr lang="en-US" sz="4000" dirty="0" smtClean="0">
                <a:latin typeface="Garamond" charset="0"/>
              </a:rPr>
            </a:br>
            <a:r>
              <a:rPr lang="en-US" sz="4000" dirty="0" smtClean="0">
                <a:latin typeface="Garamond" charset="0"/>
              </a:rPr>
              <a:t>Flash Memory Errors</a:t>
            </a:r>
            <a:endParaRPr lang="en-US" sz="4000" dirty="0">
              <a:latin typeface="Garamond" charset="0"/>
            </a:endParaRP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9908097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SSD Error Analysis of Facebook Systems</a:t>
            </a:r>
            <a:endParaRPr lang="en-US" dirty="0"/>
          </a:p>
        </p:txBody>
      </p:sp>
      <p:sp>
        <p:nvSpPr>
          <p:cNvPr id="3" name="Content Placeholder 2"/>
          <p:cNvSpPr>
            <a:spLocks noGrp="1"/>
          </p:cNvSpPr>
          <p:nvPr>
            <p:ph idx="1"/>
          </p:nvPr>
        </p:nvSpPr>
        <p:spPr/>
        <p:txBody>
          <a:bodyPr/>
          <a:lstStyle/>
          <a:p>
            <a:r>
              <a:rPr lang="en-US" sz="2200" dirty="0" smtClean="0">
                <a:solidFill>
                  <a:srgbClr val="0000FF"/>
                </a:solidFill>
              </a:rPr>
              <a:t>First large-scale field study of flash memory errors</a:t>
            </a:r>
          </a:p>
          <a:p>
            <a:r>
              <a:rPr lang="en-US" sz="2200" dirty="0" smtClean="0"/>
              <a:t>Justin </a:t>
            </a:r>
            <a:r>
              <a:rPr lang="en-US" sz="2200" dirty="0"/>
              <a:t>Meza, </a:t>
            </a:r>
            <a:r>
              <a:rPr lang="en-US" sz="2200" dirty="0" err="1"/>
              <a:t>Qiang</a:t>
            </a:r>
            <a:r>
              <a:rPr lang="en-US" sz="2200" dirty="0"/>
              <a:t> Wu, </a:t>
            </a:r>
            <a:r>
              <a:rPr lang="en-US" sz="2200" dirty="0" err="1"/>
              <a:t>Sanjeev</a:t>
            </a:r>
            <a:r>
              <a:rPr lang="en-US" sz="2200" dirty="0"/>
              <a:t> Kumar, and </a:t>
            </a:r>
            <a:r>
              <a:rPr lang="en-US" sz="2200" u="sng" dirty="0"/>
              <a:t>Onur Mutlu</a:t>
            </a:r>
            <a:r>
              <a:rPr lang="en-US" sz="2200" dirty="0"/>
              <a:t>,</a:t>
            </a:r>
            <a:br>
              <a:rPr lang="en-US" sz="2200" dirty="0"/>
            </a:br>
            <a:r>
              <a:rPr lang="en-US" sz="2200" b="1" dirty="0">
                <a:hlinkClick r:id="rId2"/>
              </a:rPr>
              <a:t>"A Large-Scale Study of Flash Memory Errors in the Field"</a:t>
            </a:r>
            <a:r>
              <a:rPr lang="en-US" sz="2200" dirty="0"/>
              <a:t> </a:t>
            </a:r>
            <a:br>
              <a:rPr lang="en-US" sz="2200" dirty="0"/>
            </a:br>
            <a:r>
              <a:rPr lang="en-US" sz="2200" i="1" dirty="0"/>
              <a:t>Proceedings of the </a:t>
            </a:r>
            <a:r>
              <a:rPr lang="en-US" sz="2200" i="1" dirty="0">
                <a:hlinkClick r:id="rId3"/>
              </a:rPr>
              <a:t>ACM International Conference on Measurement and Modeling of Computer Systems</a:t>
            </a:r>
            <a:r>
              <a:rPr lang="en-US" sz="2200" i="1" dirty="0"/>
              <a:t> (</a:t>
            </a:r>
            <a:r>
              <a:rPr lang="en-US" sz="2200" b="1" i="1" dirty="0"/>
              <a:t>SIGMETRICS</a:t>
            </a:r>
            <a:r>
              <a:rPr lang="en-US" sz="2200" i="1" dirty="0"/>
              <a:t>)</a:t>
            </a:r>
            <a:r>
              <a:rPr lang="en-US" sz="2200" dirty="0"/>
              <a:t>, Portland, OR, June 2015. </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 [</a:t>
            </a:r>
            <a:r>
              <a:rPr lang="en-US" sz="2200" dirty="0">
                <a:hlinkClick r:id="rId6"/>
              </a:rPr>
              <a:t>Coverage at ZDNet</a:t>
            </a:r>
            <a:r>
              <a:rPr lang="en-US" sz="2200" dirty="0"/>
              <a:t>] [</a:t>
            </a:r>
            <a:r>
              <a:rPr lang="en-US" sz="2200" dirty="0">
                <a:hlinkClick r:id="rId7"/>
              </a:rPr>
              <a:t>Coverage on The Register</a:t>
            </a:r>
            <a:r>
              <a:rPr lang="en-US" sz="2200" dirty="0"/>
              <a:t>] [</a:t>
            </a:r>
            <a:r>
              <a:rPr lang="en-US" sz="2200" dirty="0">
                <a:hlinkClick r:id="rId8"/>
              </a:rPr>
              <a:t>Coverage on TechSpot</a:t>
            </a:r>
            <a:r>
              <a:rPr lang="en-US" sz="2200" dirty="0"/>
              <a:t>] [</a:t>
            </a:r>
            <a:r>
              <a:rPr lang="en-US" sz="2200" dirty="0">
                <a:hlinkClick r:id="rId9"/>
              </a:rPr>
              <a:t>Coverage on The Tech Report</a:t>
            </a:r>
            <a:r>
              <a:rPr lang="en-US" sz="2200" dirty="0"/>
              <a:t>] </a:t>
            </a:r>
            <a:endParaRPr lang="en-US" sz="2200" dirty="0" smtClean="0"/>
          </a:p>
          <a:p>
            <a:endParaRPr lang="en-US" sz="2200" dirty="0"/>
          </a:p>
          <a:p>
            <a:endParaRPr lang="en-US" sz="2200" dirty="0" smtClean="0"/>
          </a:p>
          <a:p>
            <a:endParaRPr lang="en-US" dirty="0"/>
          </a:p>
        </p:txBody>
      </p:sp>
      <p:sp>
        <p:nvSpPr>
          <p:cNvPr id="4" name="Slide Number Placeholder 3"/>
          <p:cNvSpPr>
            <a:spLocks noGrp="1"/>
          </p:cNvSpPr>
          <p:nvPr>
            <p:ph type="sldNum" sz="quarter" idx="11"/>
          </p:nvPr>
        </p:nvSpPr>
        <p:spPr/>
        <p:txBody>
          <a:bodyPr/>
          <a:lstStyle/>
          <a:p>
            <a:pPr>
              <a:defRPr/>
            </a:pPr>
            <a:fld id="{76BB4180-6920-9C42-9DA1-4829E0437063}" type="slidenum">
              <a:rPr lang="en-US" smtClean="0"/>
              <a:pPr>
                <a:defRPr/>
              </a:pPr>
              <a:t>122</a:t>
            </a:fld>
            <a:endParaRPr lang="en-US"/>
          </a:p>
        </p:txBody>
      </p:sp>
      <p:pic>
        <p:nvPicPr>
          <p:cNvPr id="5" name="Picture 4"/>
          <p:cNvPicPr>
            <a:picLocks noChangeAspect="1"/>
          </p:cNvPicPr>
          <p:nvPr/>
        </p:nvPicPr>
        <p:blipFill>
          <a:blip r:embed="rId10"/>
          <a:stretch>
            <a:fillRect/>
          </a:stretch>
        </p:blipFill>
        <p:spPr>
          <a:xfrm>
            <a:off x="0" y="4708054"/>
            <a:ext cx="9144000" cy="1313234"/>
          </a:xfrm>
          <a:prstGeom prst="rect">
            <a:avLst/>
          </a:prstGeom>
        </p:spPr>
      </p:pic>
    </p:spTree>
    <p:extLst>
      <p:ext uri="{BB962C8B-B14F-4D97-AF65-F5344CB8AC3E}">
        <p14:creationId xmlns:p14="http://schemas.microsoft.com/office/powerpoint/2010/main" val="96198448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 name="error_distribution2.png"/>
          <p:cNvPicPr/>
          <p:nvPr/>
        </p:nvPicPr>
        <p:blipFill>
          <a:blip r:embed="rId2">
            <a:extLst/>
          </a:blip>
          <a:stretch>
            <a:fillRect/>
          </a:stretch>
        </p:blipFill>
        <p:spPr>
          <a:xfrm>
            <a:off x="1530262" y="202061"/>
            <a:ext cx="5715001" cy="6858001"/>
          </a:xfrm>
          <a:prstGeom prst="rect">
            <a:avLst/>
          </a:prstGeom>
          <a:ln w="12700">
            <a:miter lim="400000"/>
          </a:ln>
        </p:spPr>
      </p:pic>
      <p:sp>
        <p:nvSpPr>
          <p:cNvPr id="173" name="Shape 173"/>
          <p:cNvSpPr/>
          <p:nvPr/>
        </p:nvSpPr>
        <p:spPr>
          <a:xfrm>
            <a:off x="490275" y="560627"/>
            <a:ext cx="7555945" cy="770181"/>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defRPr sz="6000" b="1" spc="-59">
                <a:solidFill>
                  <a:srgbClr val="000000"/>
                </a:solidFill>
              </a:defRPr>
            </a:lvl1pPr>
          </a:lstStyle>
          <a:p>
            <a:pPr lvl="0">
              <a:defRPr sz="1800" b="0" spc="0"/>
            </a:pPr>
            <a:r>
              <a:rPr sz="4500" spc="-45"/>
              <a:t>A few SSDs cause most errors</a:t>
            </a:r>
          </a:p>
        </p:txBody>
      </p:sp>
    </p:spTree>
    <p:extLst>
      <p:ext uri="{BB962C8B-B14F-4D97-AF65-F5344CB8AC3E}">
        <p14:creationId xmlns:p14="http://schemas.microsoft.com/office/powerpoint/2010/main" val="3864634683"/>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 name="error_distribution_weibull.png"/>
          <p:cNvPicPr/>
          <p:nvPr/>
        </p:nvPicPr>
        <p:blipFill>
          <a:blip r:embed="rId2">
            <a:extLst/>
          </a:blip>
          <a:stretch>
            <a:fillRect/>
          </a:stretch>
        </p:blipFill>
        <p:spPr>
          <a:xfrm>
            <a:off x="1530262" y="202061"/>
            <a:ext cx="5715001" cy="6858001"/>
          </a:xfrm>
          <a:prstGeom prst="rect">
            <a:avLst/>
          </a:prstGeom>
          <a:ln w="12700">
            <a:miter lim="400000"/>
          </a:ln>
        </p:spPr>
      </p:pic>
      <p:sp>
        <p:nvSpPr>
          <p:cNvPr id="176" name="Shape 176"/>
          <p:cNvSpPr/>
          <p:nvPr/>
        </p:nvSpPr>
        <p:spPr>
          <a:xfrm>
            <a:off x="490275" y="560627"/>
            <a:ext cx="7555945" cy="770181"/>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defRPr sz="6000" b="1" spc="-59">
                <a:solidFill>
                  <a:srgbClr val="000000"/>
                </a:solidFill>
              </a:defRPr>
            </a:lvl1pPr>
          </a:lstStyle>
          <a:p>
            <a:pPr lvl="0">
              <a:defRPr sz="1800" b="0" spc="0"/>
            </a:pPr>
            <a:r>
              <a:rPr sz="4500" spc="-45"/>
              <a:t>A few SSDs cause most errors</a:t>
            </a:r>
          </a:p>
        </p:txBody>
      </p:sp>
    </p:spTree>
    <p:extLst>
      <p:ext uri="{BB962C8B-B14F-4D97-AF65-F5344CB8AC3E}">
        <p14:creationId xmlns:p14="http://schemas.microsoft.com/office/powerpoint/2010/main" val="1060081284"/>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 name="Shape 747"/>
          <p:cNvSpPr/>
          <p:nvPr/>
        </p:nvSpPr>
        <p:spPr>
          <a:xfrm>
            <a:off x="543236" y="3477167"/>
            <a:ext cx="2489287" cy="103281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p>
            <a:pPr lvl="0" algn="r">
              <a:lnSpc>
                <a:spcPct val="80000"/>
              </a:lnSpc>
              <a:defRPr spc="0">
                <a:solidFill>
                  <a:srgbClr val="000000"/>
                </a:solidFill>
              </a:defRPr>
            </a:pPr>
            <a:r>
              <a:rPr sz="3800" i="1" spc="-38">
                <a:latin typeface="+mj-lt"/>
                <a:ea typeface="+mj-ea"/>
                <a:cs typeface="+mj-cs"/>
                <a:sym typeface="Vista Sans OT Medium"/>
              </a:rPr>
              <a:t>Access pattern</a:t>
            </a:r>
            <a:br>
              <a:rPr sz="3800" i="1" spc="-38">
                <a:latin typeface="+mj-lt"/>
                <a:ea typeface="+mj-ea"/>
                <a:cs typeface="+mj-cs"/>
                <a:sym typeface="Vista Sans OT Medium"/>
              </a:rPr>
            </a:br>
            <a:r>
              <a:rPr sz="3800" i="1" spc="-38">
                <a:latin typeface="+mj-lt"/>
                <a:ea typeface="+mj-ea"/>
                <a:cs typeface="+mj-cs"/>
                <a:sym typeface="Vista Sans OT Medium"/>
              </a:rPr>
              <a:t>dependence</a:t>
            </a:r>
          </a:p>
        </p:txBody>
      </p:sp>
      <p:sp>
        <p:nvSpPr>
          <p:cNvPr id="748" name="Shape 748"/>
          <p:cNvSpPr/>
          <p:nvPr/>
        </p:nvSpPr>
        <p:spPr>
          <a:xfrm>
            <a:off x="3384128" y="1641088"/>
            <a:ext cx="2554338" cy="669192"/>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gn="ctr">
              <a:defRPr sz="5000" i="1" spc="-50">
                <a:solidFill>
                  <a:srgbClr val="000000"/>
                </a:solidFill>
                <a:latin typeface="+mj-lt"/>
                <a:ea typeface="+mj-ea"/>
                <a:cs typeface="+mj-cs"/>
                <a:sym typeface="Vista Sans OT Medium"/>
              </a:defRPr>
            </a:lvl1pPr>
          </a:lstStyle>
          <a:p>
            <a:pPr lvl="0">
              <a:defRPr sz="1800" i="0" spc="0"/>
            </a:pPr>
            <a:r>
              <a:rPr sz="3800" spc="-38"/>
              <a:t>SSD lifecycle</a:t>
            </a:r>
          </a:p>
        </p:txBody>
      </p:sp>
      <p:sp>
        <p:nvSpPr>
          <p:cNvPr id="749" name="Shape 749"/>
          <p:cNvSpPr/>
          <p:nvPr/>
        </p:nvSpPr>
        <p:spPr>
          <a:xfrm>
            <a:off x="6102548" y="3477167"/>
            <a:ext cx="1948249" cy="103281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p>
            <a:pPr lvl="0">
              <a:lnSpc>
                <a:spcPct val="80000"/>
              </a:lnSpc>
              <a:defRPr spc="0">
                <a:solidFill>
                  <a:srgbClr val="000000"/>
                </a:solidFill>
              </a:defRPr>
            </a:pPr>
            <a:r>
              <a:rPr sz="3800" i="1" spc="-38">
                <a:latin typeface="+mj-lt"/>
                <a:ea typeface="+mj-ea"/>
                <a:cs typeface="+mj-cs"/>
                <a:sym typeface="Vista Sans OT Medium"/>
              </a:rPr>
              <a:t>Read</a:t>
            </a:r>
            <a:br>
              <a:rPr sz="3800" i="1" spc="-38">
                <a:latin typeface="+mj-lt"/>
                <a:ea typeface="+mj-ea"/>
                <a:cs typeface="+mj-cs"/>
                <a:sym typeface="Vista Sans OT Medium"/>
              </a:rPr>
            </a:br>
            <a:r>
              <a:rPr sz="3800" i="1" spc="-38">
                <a:latin typeface="+mj-lt"/>
                <a:ea typeface="+mj-ea"/>
                <a:cs typeface="+mj-cs"/>
                <a:sym typeface="Vista Sans OT Medium"/>
              </a:rPr>
              <a:t>disturbance</a:t>
            </a:r>
          </a:p>
        </p:txBody>
      </p:sp>
      <p:sp>
        <p:nvSpPr>
          <p:cNvPr id="750" name="Shape 750"/>
          <p:cNvSpPr/>
          <p:nvPr/>
        </p:nvSpPr>
        <p:spPr>
          <a:xfrm>
            <a:off x="3270275" y="5680236"/>
            <a:ext cx="2433281" cy="662459"/>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defRPr sz="5000" i="1" spc="-50">
                <a:solidFill>
                  <a:srgbClr val="000000"/>
                </a:solidFill>
                <a:latin typeface="+mj-lt"/>
                <a:ea typeface="+mj-ea"/>
                <a:cs typeface="+mj-cs"/>
                <a:sym typeface="Vista Sans OT Medium"/>
              </a:defRPr>
            </a:lvl1pPr>
          </a:lstStyle>
          <a:p>
            <a:pPr lvl="0">
              <a:defRPr sz="1800" i="0" spc="0"/>
            </a:pPr>
            <a:r>
              <a:rPr sz="3800" spc="-38"/>
              <a:t>Temperature</a:t>
            </a:r>
          </a:p>
        </p:txBody>
      </p:sp>
      <p:sp>
        <p:nvSpPr>
          <p:cNvPr id="751" name="Shape 751"/>
          <p:cNvSpPr/>
          <p:nvPr/>
        </p:nvSpPr>
        <p:spPr>
          <a:xfrm>
            <a:off x="490275" y="437517"/>
            <a:ext cx="3296513" cy="1016402"/>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defRPr sz="8000" b="1" spc="-79">
                <a:solidFill>
                  <a:srgbClr val="000000"/>
                </a:solidFill>
              </a:defRPr>
            </a:lvl1pPr>
          </a:lstStyle>
          <a:p>
            <a:pPr lvl="0">
              <a:defRPr sz="1800" b="0" spc="0"/>
            </a:pPr>
            <a:r>
              <a:rPr sz="6100" spc="-60"/>
              <a:t>Summary</a:t>
            </a:r>
          </a:p>
        </p:txBody>
      </p:sp>
      <p:sp>
        <p:nvSpPr>
          <p:cNvPr id="752" name="Shape 752"/>
          <p:cNvSpPr/>
          <p:nvPr/>
        </p:nvSpPr>
        <p:spPr>
          <a:xfrm>
            <a:off x="3183247" y="2332430"/>
            <a:ext cx="2768576" cy="3322291"/>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10800" y="21600"/>
                </a:lnTo>
                <a:lnTo>
                  <a:pt x="21600" y="10800"/>
                </a:lnTo>
                <a:lnTo>
                  <a:pt x="10800" y="0"/>
                </a:lnTo>
                <a:close/>
              </a:path>
            </a:pathLst>
          </a:custGeom>
          <a:solidFill>
            <a:srgbClr val="A74545"/>
          </a:solidFill>
          <a:ln w="25400">
            <a:miter lim="400000"/>
          </a:ln>
          <a:extLst>
            <a:ext uri="{C572A759-6A51-4108-AA02-DFA0A04FC94B}">
              <ma14:wrappingTextBoxFlag xmlns:ma14="http://schemas.microsoft.com/office/mac/drawingml/2011/main" val="1"/>
            </a:ext>
          </a:extLst>
        </p:spPr>
        <p:txBody>
          <a:bodyPr lIns="0" tIns="0" rIns="0" bIns="0" anchor="ctr"/>
          <a:lstStyle>
            <a:lvl1pPr algn="ctr" defTabSz="342900">
              <a:defRPr sz="5000" spc="0">
                <a:latin typeface="+mj-lt"/>
                <a:ea typeface="+mj-ea"/>
                <a:cs typeface="+mj-cs"/>
                <a:sym typeface="Vista Sans OT Medium"/>
              </a:defRPr>
            </a:lvl1pPr>
          </a:lstStyle>
          <a:p>
            <a:pPr lvl="0">
              <a:defRPr sz="1800">
                <a:solidFill>
                  <a:srgbClr val="000000"/>
                </a:solidFill>
              </a:defRPr>
            </a:pPr>
            <a:r>
              <a:rPr sz="3800">
                <a:solidFill>
                  <a:srgbClr val="FFFFFF"/>
                </a:solidFill>
              </a:rPr>
              <a:t>New reliability trends</a:t>
            </a:r>
          </a:p>
        </p:txBody>
      </p:sp>
    </p:spTree>
    <p:extLst>
      <p:ext uri="{BB962C8B-B14F-4D97-AF65-F5344CB8AC3E}">
        <p14:creationId xmlns:p14="http://schemas.microsoft.com/office/powerpoint/2010/main" val="4285934862"/>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4" name="Shape 754"/>
          <p:cNvSpPr/>
          <p:nvPr/>
        </p:nvSpPr>
        <p:spPr>
          <a:xfrm>
            <a:off x="543236" y="3477167"/>
            <a:ext cx="2489287" cy="103281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p>
            <a:pPr lvl="0" algn="r">
              <a:lnSpc>
                <a:spcPct val="80000"/>
              </a:lnSpc>
              <a:defRPr spc="0">
                <a:solidFill>
                  <a:srgbClr val="000000"/>
                </a:solidFill>
              </a:defRPr>
            </a:pPr>
            <a:r>
              <a:rPr sz="3800" i="1" spc="-38">
                <a:latin typeface="+mj-lt"/>
                <a:ea typeface="+mj-ea"/>
                <a:cs typeface="+mj-cs"/>
                <a:sym typeface="Vista Sans OT Medium"/>
              </a:rPr>
              <a:t>Access pattern</a:t>
            </a:r>
            <a:br>
              <a:rPr sz="3800" i="1" spc="-38">
                <a:latin typeface="+mj-lt"/>
                <a:ea typeface="+mj-ea"/>
                <a:cs typeface="+mj-cs"/>
                <a:sym typeface="Vista Sans OT Medium"/>
              </a:rPr>
            </a:br>
            <a:r>
              <a:rPr sz="3800" i="1" spc="-38">
                <a:latin typeface="+mj-lt"/>
                <a:ea typeface="+mj-ea"/>
                <a:cs typeface="+mj-cs"/>
                <a:sym typeface="Vista Sans OT Medium"/>
              </a:rPr>
              <a:t>dependence</a:t>
            </a:r>
          </a:p>
        </p:txBody>
      </p:sp>
      <p:sp>
        <p:nvSpPr>
          <p:cNvPr id="755" name="Shape 755"/>
          <p:cNvSpPr/>
          <p:nvPr/>
        </p:nvSpPr>
        <p:spPr>
          <a:xfrm>
            <a:off x="6102548" y="3477167"/>
            <a:ext cx="1948249" cy="103281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p>
            <a:pPr lvl="0">
              <a:lnSpc>
                <a:spcPct val="80000"/>
              </a:lnSpc>
              <a:defRPr spc="0">
                <a:solidFill>
                  <a:srgbClr val="000000"/>
                </a:solidFill>
              </a:defRPr>
            </a:pPr>
            <a:r>
              <a:rPr sz="3800" i="1" spc="-38">
                <a:latin typeface="+mj-lt"/>
                <a:ea typeface="+mj-ea"/>
                <a:cs typeface="+mj-cs"/>
                <a:sym typeface="Vista Sans OT Medium"/>
              </a:rPr>
              <a:t>Read</a:t>
            </a:r>
            <a:br>
              <a:rPr sz="3800" i="1" spc="-38">
                <a:latin typeface="+mj-lt"/>
                <a:ea typeface="+mj-ea"/>
                <a:cs typeface="+mj-cs"/>
                <a:sym typeface="Vista Sans OT Medium"/>
              </a:rPr>
            </a:br>
            <a:r>
              <a:rPr sz="3800" i="1" spc="-38">
                <a:latin typeface="+mj-lt"/>
                <a:ea typeface="+mj-ea"/>
                <a:cs typeface="+mj-cs"/>
                <a:sym typeface="Vista Sans OT Medium"/>
              </a:rPr>
              <a:t>disturbance</a:t>
            </a:r>
          </a:p>
        </p:txBody>
      </p:sp>
      <p:sp>
        <p:nvSpPr>
          <p:cNvPr id="756" name="Shape 756"/>
          <p:cNvSpPr/>
          <p:nvPr/>
        </p:nvSpPr>
        <p:spPr>
          <a:xfrm>
            <a:off x="3270275" y="5680236"/>
            <a:ext cx="2433281" cy="662459"/>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defRPr sz="5000" i="1" spc="-50">
                <a:solidFill>
                  <a:srgbClr val="000000"/>
                </a:solidFill>
                <a:latin typeface="+mj-lt"/>
                <a:ea typeface="+mj-ea"/>
                <a:cs typeface="+mj-cs"/>
                <a:sym typeface="Vista Sans OT Medium"/>
              </a:defRPr>
            </a:lvl1pPr>
          </a:lstStyle>
          <a:p>
            <a:pPr lvl="0">
              <a:defRPr sz="1800" i="0" spc="0"/>
            </a:pPr>
            <a:r>
              <a:rPr sz="3800" spc="-38"/>
              <a:t>Temperature</a:t>
            </a:r>
          </a:p>
        </p:txBody>
      </p:sp>
      <p:sp>
        <p:nvSpPr>
          <p:cNvPr id="757" name="Shape 757"/>
          <p:cNvSpPr/>
          <p:nvPr/>
        </p:nvSpPr>
        <p:spPr>
          <a:xfrm>
            <a:off x="3183247" y="2332430"/>
            <a:ext cx="2768576" cy="3322291"/>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10800" y="21600"/>
                </a:lnTo>
                <a:lnTo>
                  <a:pt x="21600" y="10800"/>
                </a:lnTo>
                <a:lnTo>
                  <a:pt x="10800" y="0"/>
                </a:lnTo>
                <a:close/>
              </a:path>
            </a:pathLst>
          </a:custGeom>
          <a:solidFill>
            <a:srgbClr val="A74545"/>
          </a:solidFill>
          <a:ln w="25400">
            <a:miter lim="400000"/>
          </a:ln>
          <a:extLst>
            <a:ext uri="{C572A759-6A51-4108-AA02-DFA0A04FC94B}">
              <ma14:wrappingTextBoxFlag xmlns:ma14="http://schemas.microsoft.com/office/mac/drawingml/2011/main" val="1"/>
            </a:ext>
          </a:extLst>
        </p:spPr>
        <p:txBody>
          <a:bodyPr lIns="0" tIns="0" rIns="0" bIns="0" anchor="ctr"/>
          <a:lstStyle>
            <a:lvl1pPr algn="ctr" defTabSz="342900">
              <a:defRPr sz="5000" spc="0">
                <a:latin typeface="+mj-lt"/>
                <a:ea typeface="+mj-ea"/>
                <a:cs typeface="+mj-cs"/>
                <a:sym typeface="Vista Sans OT Medium"/>
              </a:defRPr>
            </a:lvl1pPr>
          </a:lstStyle>
          <a:p>
            <a:pPr lvl="0">
              <a:defRPr sz="1800">
                <a:solidFill>
                  <a:srgbClr val="000000"/>
                </a:solidFill>
              </a:defRPr>
            </a:pPr>
            <a:r>
              <a:rPr sz="3800">
                <a:solidFill>
                  <a:srgbClr val="FFFFFF"/>
                </a:solidFill>
              </a:rPr>
              <a:t>New reliability trends</a:t>
            </a:r>
          </a:p>
        </p:txBody>
      </p:sp>
      <p:sp>
        <p:nvSpPr>
          <p:cNvPr id="758" name="Shape 758"/>
          <p:cNvSpPr/>
          <p:nvPr/>
        </p:nvSpPr>
        <p:spPr>
          <a:xfrm>
            <a:off x="-5834" y="1439903"/>
            <a:ext cx="9146738" cy="5107344"/>
          </a:xfrm>
          <a:prstGeom prst="rect">
            <a:avLst/>
          </a:prstGeom>
          <a:solidFill>
            <a:srgbClr val="FFFFFF">
              <a:alpha val="80000"/>
            </a:srgbClr>
          </a:solidFill>
          <a:ln w="25400">
            <a:miter lim="400000"/>
          </a:ln>
        </p:spPr>
        <p:txBody>
          <a:bodyPr lIns="0" tIns="0" rIns="0" bIns="0" anchor="ctr"/>
          <a:lstStyle/>
          <a:p>
            <a:pPr algn="ctr" defTabSz="259644">
              <a:defRPr sz="2000" spc="0">
                <a:latin typeface="+mj-lt"/>
                <a:ea typeface="+mj-ea"/>
                <a:cs typeface="+mj-cs"/>
                <a:sym typeface="Vista Sans OT Medium"/>
              </a:defRPr>
            </a:pPr>
            <a:endParaRPr/>
          </a:p>
        </p:txBody>
      </p:sp>
      <p:sp>
        <p:nvSpPr>
          <p:cNvPr id="759" name="Shape 759"/>
          <p:cNvSpPr/>
          <p:nvPr/>
        </p:nvSpPr>
        <p:spPr>
          <a:xfrm>
            <a:off x="3384128" y="1641088"/>
            <a:ext cx="2554338" cy="669192"/>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gn="ctr">
              <a:defRPr sz="5000" i="1" spc="-50">
                <a:solidFill>
                  <a:srgbClr val="000000"/>
                </a:solidFill>
                <a:latin typeface="+mj-lt"/>
                <a:ea typeface="+mj-ea"/>
                <a:cs typeface="+mj-cs"/>
                <a:sym typeface="Vista Sans OT Medium"/>
              </a:defRPr>
            </a:lvl1pPr>
          </a:lstStyle>
          <a:p>
            <a:pPr lvl="0">
              <a:defRPr sz="1800" i="0" spc="0"/>
            </a:pPr>
            <a:r>
              <a:rPr sz="3800" spc="-38"/>
              <a:t>SSD lifecycle</a:t>
            </a:r>
          </a:p>
        </p:txBody>
      </p:sp>
      <p:sp>
        <p:nvSpPr>
          <p:cNvPr id="760" name="Shape 760"/>
          <p:cNvSpPr/>
          <p:nvPr/>
        </p:nvSpPr>
        <p:spPr>
          <a:xfrm>
            <a:off x="490275" y="437517"/>
            <a:ext cx="3296513" cy="1016402"/>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defRPr sz="8000" b="1" spc="-79">
                <a:solidFill>
                  <a:srgbClr val="000000"/>
                </a:solidFill>
              </a:defRPr>
            </a:lvl1pPr>
          </a:lstStyle>
          <a:p>
            <a:pPr lvl="0">
              <a:defRPr sz="1800" b="0" spc="0"/>
            </a:pPr>
            <a:r>
              <a:rPr sz="6100" spc="-60"/>
              <a:t>Summary</a:t>
            </a:r>
          </a:p>
        </p:txBody>
      </p:sp>
      <p:sp>
        <p:nvSpPr>
          <p:cNvPr id="761" name="Shape 761"/>
          <p:cNvSpPr/>
          <p:nvPr/>
        </p:nvSpPr>
        <p:spPr>
          <a:xfrm>
            <a:off x="1488293" y="2284312"/>
            <a:ext cx="6187551" cy="1321858"/>
          </a:xfrm>
          <a:custGeom>
            <a:avLst/>
            <a:gdLst/>
            <a:ahLst/>
            <a:cxnLst>
              <a:cxn ang="0">
                <a:pos x="wd2" y="hd2"/>
              </a:cxn>
              <a:cxn ang="5400000">
                <a:pos x="wd2" y="hd2"/>
              </a:cxn>
              <a:cxn ang="10800000">
                <a:pos x="wd2" y="hd2"/>
              </a:cxn>
              <a:cxn ang="16200000">
                <a:pos x="wd2" y="hd2"/>
              </a:cxn>
            </a:cxnLst>
            <a:rect l="0" t="0" r="r" b="b"/>
            <a:pathLst>
              <a:path w="21600" h="21600" extrusionOk="0">
                <a:moveTo>
                  <a:pt x="0" y="15742"/>
                </a:moveTo>
                <a:lnTo>
                  <a:pt x="10820" y="0"/>
                </a:lnTo>
                <a:lnTo>
                  <a:pt x="21600" y="15630"/>
                </a:lnTo>
                <a:lnTo>
                  <a:pt x="10645" y="21600"/>
                </a:lnTo>
                <a:lnTo>
                  <a:pt x="0" y="15742"/>
                </a:lnTo>
                <a:close/>
              </a:path>
            </a:pathLst>
          </a:custGeom>
          <a:solidFill>
            <a:srgbClr val="405F82">
              <a:alpha val="60000"/>
            </a:srgbClr>
          </a:solidFill>
          <a:ln w="12700">
            <a:miter lim="400000"/>
          </a:ln>
        </p:spPr>
        <p:txBody>
          <a:bodyPr lIns="0" tIns="0" rIns="0" bIns="0"/>
          <a:lstStyle/>
          <a:p>
            <a:pPr algn="ctr" defTabSz="259644">
              <a:defRPr sz="2000" spc="0">
                <a:solidFill>
                  <a:srgbClr val="000000"/>
                </a:solidFill>
                <a:latin typeface="+mj-lt"/>
                <a:ea typeface="+mj-ea"/>
                <a:cs typeface="+mj-cs"/>
                <a:sym typeface="Vista Sans OT Medium"/>
              </a:defRPr>
            </a:pPr>
            <a:endParaRPr/>
          </a:p>
        </p:txBody>
      </p:sp>
      <p:grpSp>
        <p:nvGrpSpPr>
          <p:cNvPr id="764" name="Group 764"/>
          <p:cNvGrpSpPr/>
          <p:nvPr/>
        </p:nvGrpSpPr>
        <p:grpSpPr>
          <a:xfrm>
            <a:off x="1410805" y="3222546"/>
            <a:ext cx="6313462" cy="1790630"/>
            <a:chOff x="-215900" y="-140964"/>
            <a:chExt cx="8979145" cy="1764583"/>
          </a:xfrm>
        </p:grpSpPr>
        <p:sp>
          <p:nvSpPr>
            <p:cNvPr id="763" name="Shape 763"/>
            <p:cNvSpPr/>
            <p:nvPr/>
          </p:nvSpPr>
          <p:spPr>
            <a:xfrm>
              <a:off x="0" y="-140964"/>
              <a:ext cx="8547345" cy="1486445"/>
            </a:xfrm>
            <a:prstGeom prst="rect">
              <a:avLst/>
            </a:prstGeom>
            <a:solidFill>
              <a:srgbClr val="FFFFFF"/>
            </a:solidFill>
            <a:ln>
              <a:noFill/>
            </a:ln>
            <a:effectLst/>
            <a:extLst>
              <a:ext uri="{C572A759-6A51-4108-AA02-DFA0A04FC94B}">
                <ma14:wrappingTextBoxFlag xmlns:ma14="http://schemas.microsoft.com/office/mac/drawingml/2011/main" val="1"/>
              </a:ext>
            </a:extLst>
          </p:spPr>
          <p:txBody>
            <a:bodyPr wrap="square" lIns="0" tIns="0" rIns="0" bIns="0" numCol="1" anchor="ctr">
              <a:spAutoFit/>
            </a:bodyPr>
            <a:lstStyle/>
            <a:p>
              <a:pPr lvl="0">
                <a:lnSpc>
                  <a:spcPct val="90000"/>
                </a:lnSpc>
                <a:defRPr spc="0">
                  <a:solidFill>
                    <a:srgbClr val="000000"/>
                  </a:solidFill>
                </a:defRPr>
              </a:pPr>
              <a:r>
                <a:rPr sz="3000" b="1" i="1" spc="-30">
                  <a:solidFill>
                    <a:srgbClr val="405F82"/>
                  </a:solidFill>
                </a:rPr>
                <a:t>Early detection</a:t>
              </a:r>
              <a:r>
                <a:rPr sz="3000" spc="-30">
                  <a:solidFill>
                    <a:srgbClr val="405F82"/>
                  </a:solidFill>
                </a:rPr>
                <a:t> lifecycle period distinct from hard disk drive lifecycle.</a:t>
              </a:r>
            </a:p>
          </p:txBody>
        </p:sp>
        <p:pic>
          <p:nvPicPr>
            <p:cNvPr id="762" name="Picture 761"/>
            <p:cNvPicPr/>
            <p:nvPr/>
          </p:nvPicPr>
          <p:blipFill>
            <a:blip r:embed="rId2">
              <a:extLst/>
            </a:blip>
            <a:stretch>
              <a:fillRect/>
            </a:stretch>
          </p:blipFill>
          <p:spPr>
            <a:xfrm>
              <a:off x="-215900" y="-139700"/>
              <a:ext cx="8979145" cy="1763319"/>
            </a:xfrm>
            <a:prstGeom prst="rect">
              <a:avLst/>
            </a:prstGeom>
            <a:effectLst/>
          </p:spPr>
        </p:pic>
      </p:grpSp>
    </p:spTree>
    <p:extLst>
      <p:ext uri="{BB962C8B-B14F-4D97-AF65-F5344CB8AC3E}">
        <p14:creationId xmlns:p14="http://schemas.microsoft.com/office/powerpoint/2010/main" val="2301018931"/>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 name="Shape 280"/>
          <p:cNvSpPr/>
          <p:nvPr/>
        </p:nvSpPr>
        <p:spPr>
          <a:xfrm>
            <a:off x="543236" y="2912592"/>
            <a:ext cx="2489287" cy="103281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p>
            <a:pPr lvl="0" algn="r">
              <a:lnSpc>
                <a:spcPct val="80000"/>
              </a:lnSpc>
              <a:defRPr spc="0">
                <a:solidFill>
                  <a:srgbClr val="000000"/>
                </a:solidFill>
              </a:defRPr>
            </a:pPr>
            <a:r>
              <a:rPr sz="3800" i="1" spc="-38">
                <a:latin typeface="+mj-lt"/>
                <a:ea typeface="+mj-ea"/>
                <a:cs typeface="+mj-cs"/>
                <a:sym typeface="Vista Sans OT Medium"/>
              </a:rPr>
              <a:t>Access pattern</a:t>
            </a:r>
            <a:br>
              <a:rPr sz="3800" i="1" spc="-38">
                <a:latin typeface="+mj-lt"/>
                <a:ea typeface="+mj-ea"/>
                <a:cs typeface="+mj-cs"/>
                <a:sym typeface="Vista Sans OT Medium"/>
              </a:rPr>
            </a:br>
            <a:r>
              <a:rPr sz="3800" i="1" spc="-38">
                <a:latin typeface="+mj-lt"/>
                <a:ea typeface="+mj-ea"/>
                <a:cs typeface="+mj-cs"/>
                <a:sym typeface="Vista Sans OT Medium"/>
              </a:rPr>
              <a:t>dependence</a:t>
            </a:r>
          </a:p>
        </p:txBody>
      </p:sp>
      <p:sp>
        <p:nvSpPr>
          <p:cNvPr id="281" name="Shape 281"/>
          <p:cNvSpPr/>
          <p:nvPr/>
        </p:nvSpPr>
        <p:spPr>
          <a:xfrm>
            <a:off x="6102548" y="2912592"/>
            <a:ext cx="1948249" cy="103281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p>
            <a:pPr lvl="0">
              <a:lnSpc>
                <a:spcPct val="80000"/>
              </a:lnSpc>
              <a:defRPr spc="0">
                <a:solidFill>
                  <a:srgbClr val="000000"/>
                </a:solidFill>
              </a:defRPr>
            </a:pPr>
            <a:r>
              <a:rPr sz="3800" i="1" spc="-38">
                <a:latin typeface="+mj-lt"/>
                <a:ea typeface="+mj-ea"/>
                <a:cs typeface="+mj-cs"/>
                <a:sym typeface="Vista Sans OT Medium"/>
              </a:rPr>
              <a:t>Read</a:t>
            </a:r>
            <a:br>
              <a:rPr sz="3800" i="1" spc="-38">
                <a:latin typeface="+mj-lt"/>
                <a:ea typeface="+mj-ea"/>
                <a:cs typeface="+mj-cs"/>
                <a:sym typeface="Vista Sans OT Medium"/>
              </a:rPr>
            </a:br>
            <a:r>
              <a:rPr sz="3800" i="1" spc="-38">
                <a:latin typeface="+mj-lt"/>
                <a:ea typeface="+mj-ea"/>
                <a:cs typeface="+mj-cs"/>
                <a:sym typeface="Vista Sans OT Medium"/>
              </a:rPr>
              <a:t>disturbance</a:t>
            </a:r>
          </a:p>
        </p:txBody>
      </p:sp>
      <p:sp>
        <p:nvSpPr>
          <p:cNvPr id="282" name="Shape 282"/>
          <p:cNvSpPr/>
          <p:nvPr/>
        </p:nvSpPr>
        <p:spPr>
          <a:xfrm>
            <a:off x="3270275" y="5115661"/>
            <a:ext cx="2433281" cy="662459"/>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defRPr sz="5000" i="1" spc="-50">
                <a:solidFill>
                  <a:srgbClr val="000000"/>
                </a:solidFill>
                <a:latin typeface="+mj-lt"/>
                <a:ea typeface="+mj-ea"/>
                <a:cs typeface="+mj-cs"/>
                <a:sym typeface="Vista Sans OT Medium"/>
              </a:defRPr>
            </a:lvl1pPr>
          </a:lstStyle>
          <a:p>
            <a:pPr lvl="0">
              <a:defRPr sz="1800" i="0" spc="0"/>
            </a:pPr>
            <a:r>
              <a:rPr sz="3800" spc="-38"/>
              <a:t>Temperature</a:t>
            </a:r>
          </a:p>
        </p:txBody>
      </p:sp>
      <p:sp>
        <p:nvSpPr>
          <p:cNvPr id="283" name="Shape 283"/>
          <p:cNvSpPr/>
          <p:nvPr/>
        </p:nvSpPr>
        <p:spPr>
          <a:xfrm>
            <a:off x="-5834" y="875328"/>
            <a:ext cx="9146738" cy="5107345"/>
          </a:xfrm>
          <a:prstGeom prst="rect">
            <a:avLst/>
          </a:prstGeom>
          <a:solidFill>
            <a:srgbClr val="FFFFFF">
              <a:alpha val="80000"/>
            </a:srgbClr>
          </a:solidFill>
          <a:ln w="25400">
            <a:miter lim="400000"/>
          </a:ln>
        </p:spPr>
        <p:txBody>
          <a:bodyPr lIns="0" tIns="0" rIns="0" bIns="0" anchor="ctr"/>
          <a:lstStyle/>
          <a:p>
            <a:pPr algn="ctr" defTabSz="259644">
              <a:defRPr sz="2000" spc="0">
                <a:latin typeface="+mj-lt"/>
                <a:ea typeface="+mj-ea"/>
                <a:cs typeface="+mj-cs"/>
                <a:sym typeface="Vista Sans OT Medium"/>
              </a:defRPr>
            </a:pPr>
            <a:endParaRPr/>
          </a:p>
        </p:txBody>
      </p:sp>
      <p:sp>
        <p:nvSpPr>
          <p:cNvPr id="284" name="Shape 284"/>
          <p:cNvSpPr/>
          <p:nvPr/>
        </p:nvSpPr>
        <p:spPr>
          <a:xfrm>
            <a:off x="3384128" y="1076513"/>
            <a:ext cx="2554338" cy="669192"/>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gn="ctr">
              <a:defRPr sz="5000" i="1" spc="-50">
                <a:solidFill>
                  <a:srgbClr val="000000"/>
                </a:solidFill>
                <a:latin typeface="+mj-lt"/>
                <a:ea typeface="+mj-ea"/>
                <a:cs typeface="+mj-cs"/>
                <a:sym typeface="Vista Sans OT Medium"/>
              </a:defRPr>
            </a:lvl1pPr>
          </a:lstStyle>
          <a:p>
            <a:pPr lvl="0">
              <a:defRPr sz="1800" i="0" spc="0"/>
            </a:pPr>
            <a:r>
              <a:rPr sz="3800" spc="-38"/>
              <a:t>SSD lifecycle</a:t>
            </a:r>
          </a:p>
        </p:txBody>
      </p:sp>
      <p:sp>
        <p:nvSpPr>
          <p:cNvPr id="285" name="Shape 285"/>
          <p:cNvSpPr/>
          <p:nvPr/>
        </p:nvSpPr>
        <p:spPr>
          <a:xfrm>
            <a:off x="3183247" y="1767855"/>
            <a:ext cx="2768576" cy="3322291"/>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10800" y="21600"/>
                </a:lnTo>
                <a:lnTo>
                  <a:pt x="21600" y="10800"/>
                </a:lnTo>
                <a:lnTo>
                  <a:pt x="10800" y="0"/>
                </a:lnTo>
                <a:close/>
              </a:path>
            </a:pathLst>
          </a:custGeom>
          <a:solidFill>
            <a:srgbClr val="A74545"/>
          </a:solidFill>
          <a:ln w="25400">
            <a:miter lim="400000"/>
          </a:ln>
          <a:extLst>
            <a:ext uri="{C572A759-6A51-4108-AA02-DFA0A04FC94B}">
              <ma14:wrappingTextBoxFlag xmlns:ma14="http://schemas.microsoft.com/office/mac/drawingml/2011/main" val="1"/>
            </a:ext>
          </a:extLst>
        </p:spPr>
        <p:txBody>
          <a:bodyPr lIns="0" tIns="0" rIns="0" bIns="0" anchor="ctr"/>
          <a:lstStyle>
            <a:lvl1pPr algn="ctr" defTabSz="342900">
              <a:defRPr sz="5000" spc="0">
                <a:latin typeface="+mj-lt"/>
                <a:ea typeface="+mj-ea"/>
                <a:cs typeface="+mj-cs"/>
                <a:sym typeface="Vista Sans OT Medium"/>
              </a:defRPr>
            </a:lvl1pPr>
          </a:lstStyle>
          <a:p>
            <a:pPr lvl="0">
              <a:defRPr sz="1800">
                <a:solidFill>
                  <a:srgbClr val="000000"/>
                </a:solidFill>
              </a:defRPr>
            </a:pPr>
            <a:r>
              <a:rPr sz="3800">
                <a:solidFill>
                  <a:srgbClr val="FFFFFF"/>
                </a:solidFill>
              </a:rPr>
              <a:t>New reliability trends</a:t>
            </a:r>
          </a:p>
        </p:txBody>
      </p:sp>
    </p:spTree>
    <p:extLst>
      <p:ext uri="{BB962C8B-B14F-4D97-AF65-F5344CB8AC3E}">
        <p14:creationId xmlns:p14="http://schemas.microsoft.com/office/powerpoint/2010/main" val="3582691157"/>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 name="Shape 287"/>
          <p:cNvSpPr/>
          <p:nvPr/>
        </p:nvSpPr>
        <p:spPr>
          <a:xfrm>
            <a:off x="2697834" y="1008755"/>
            <a:ext cx="3121662" cy="770181"/>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gn="r">
              <a:defRPr sz="6000" i="1" spc="-59">
                <a:solidFill>
                  <a:srgbClr val="85415F"/>
                </a:solidFill>
                <a:latin typeface="+mj-lt"/>
                <a:ea typeface="+mj-ea"/>
                <a:cs typeface="+mj-cs"/>
                <a:sym typeface="Vista Sans OT Medium"/>
              </a:defRPr>
            </a:lvl1pPr>
          </a:lstStyle>
          <a:p>
            <a:pPr lvl="0">
              <a:defRPr sz="1800" i="0" spc="0">
                <a:solidFill>
                  <a:srgbClr val="000000"/>
                </a:solidFill>
              </a:defRPr>
            </a:pPr>
            <a:r>
              <a:rPr sz="4500" spc="-45"/>
              <a:t>bathtub curve</a:t>
            </a:r>
          </a:p>
        </p:txBody>
      </p:sp>
      <p:sp>
        <p:nvSpPr>
          <p:cNvPr id="288" name="Shape 288"/>
          <p:cNvSpPr/>
          <p:nvPr/>
        </p:nvSpPr>
        <p:spPr>
          <a:xfrm>
            <a:off x="517064" y="485013"/>
            <a:ext cx="6261440" cy="662459"/>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defRPr sz="5000" spc="-50">
                <a:solidFill>
                  <a:srgbClr val="000000"/>
                </a:solidFill>
              </a:defRPr>
            </a:lvl1pPr>
          </a:lstStyle>
          <a:p>
            <a:pPr lvl="0">
              <a:defRPr sz="1800" spc="0"/>
            </a:pPr>
            <a:r>
              <a:rPr sz="3800" spc="-38"/>
              <a:t>Storage lifecycle background:</a:t>
            </a:r>
          </a:p>
        </p:txBody>
      </p:sp>
      <p:sp>
        <p:nvSpPr>
          <p:cNvPr id="289" name="Shape 289"/>
          <p:cNvSpPr/>
          <p:nvPr/>
        </p:nvSpPr>
        <p:spPr>
          <a:xfrm>
            <a:off x="1635367" y="1094762"/>
            <a:ext cx="754297" cy="662459"/>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defRPr sz="5000" i="1" spc="-50">
                <a:solidFill>
                  <a:srgbClr val="000000"/>
                </a:solidFill>
              </a:defRPr>
            </a:lvl1pPr>
          </a:lstStyle>
          <a:p>
            <a:pPr lvl="0">
              <a:defRPr sz="1800" i="0" spc="0"/>
            </a:pPr>
            <a:r>
              <a:rPr sz="3800" spc="-38"/>
              <a:t>the</a:t>
            </a:r>
          </a:p>
        </p:txBody>
      </p:sp>
      <p:sp>
        <p:nvSpPr>
          <p:cNvPr id="290" name="Shape 290"/>
          <p:cNvSpPr/>
          <p:nvPr/>
        </p:nvSpPr>
        <p:spPr>
          <a:xfrm>
            <a:off x="486824" y="6114677"/>
            <a:ext cx="2922108" cy="402131"/>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nSpc>
                <a:spcPct val="90000"/>
              </a:lnSpc>
              <a:defRPr sz="3000" spc="-29">
                <a:solidFill>
                  <a:srgbClr val="000000"/>
                </a:solidFill>
                <a:latin typeface="Vista Sans OT Light"/>
                <a:ea typeface="Vista Sans OT Light"/>
                <a:cs typeface="Vista Sans OT Light"/>
                <a:sym typeface="Vista Sans OT Light"/>
              </a:defRPr>
            </a:lvl1pPr>
          </a:lstStyle>
          <a:p>
            <a:pPr lvl="0">
              <a:defRPr sz="1800" spc="0"/>
            </a:pPr>
            <a:r>
              <a:rPr sz="2300" spc="-22"/>
              <a:t>[Schroeder+,FAST'07]</a:t>
            </a:r>
          </a:p>
        </p:txBody>
      </p:sp>
      <p:sp>
        <p:nvSpPr>
          <p:cNvPr id="291" name="Shape 291"/>
          <p:cNvSpPr/>
          <p:nvPr/>
        </p:nvSpPr>
        <p:spPr>
          <a:xfrm>
            <a:off x="5847685" y="1094762"/>
            <a:ext cx="3009843" cy="662459"/>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defRPr sz="5000" spc="-50">
                <a:solidFill>
                  <a:srgbClr val="000000"/>
                </a:solidFill>
              </a:defRPr>
            </a:lvl1pPr>
          </a:lstStyle>
          <a:p>
            <a:pPr lvl="0">
              <a:defRPr sz="1800" spc="0"/>
            </a:pPr>
            <a:r>
              <a:rPr sz="3800" spc="-38"/>
              <a:t>for disk drives</a:t>
            </a:r>
          </a:p>
        </p:txBody>
      </p:sp>
      <p:sp>
        <p:nvSpPr>
          <p:cNvPr id="299" name="Shape 299"/>
          <p:cNvSpPr/>
          <p:nvPr/>
        </p:nvSpPr>
        <p:spPr>
          <a:xfrm>
            <a:off x="2266587" y="3458744"/>
            <a:ext cx="774400" cy="1712104"/>
          </a:xfrm>
          <a:custGeom>
            <a:avLst/>
            <a:gdLst/>
            <a:ahLst/>
            <a:cxnLst>
              <a:cxn ang="0">
                <a:pos x="wd2" y="hd2"/>
              </a:cxn>
              <a:cxn ang="5400000">
                <a:pos x="wd2" y="hd2"/>
              </a:cxn>
              <a:cxn ang="10800000">
                <a:pos x="wd2" y="hd2"/>
              </a:cxn>
              <a:cxn ang="16200000">
                <a:pos x="wd2" y="hd2"/>
              </a:cxn>
            </a:cxnLst>
            <a:rect l="0" t="0" r="r" b="b"/>
            <a:pathLst>
              <a:path w="21406" h="21446" extrusionOk="0">
                <a:moveTo>
                  <a:pt x="21406" y="21443"/>
                </a:moveTo>
                <a:cubicBezTo>
                  <a:pt x="6940" y="21600"/>
                  <a:pt x="-194" y="14452"/>
                  <a:pt x="4" y="0"/>
                </a:cubicBezTo>
              </a:path>
            </a:pathLst>
          </a:custGeom>
          <a:ln w="88900">
            <a:solidFill>
              <a:srgbClr val="405F82"/>
            </a:solidFill>
            <a:miter lim="400000"/>
          </a:ln>
        </p:spPr>
        <p:txBody>
          <a:bodyPr lIns="69238" tIns="34619" rIns="69238" bIns="34619"/>
          <a:lstStyle/>
          <a:p>
            <a:pPr lvl="0"/>
            <a:endParaRPr/>
          </a:p>
        </p:txBody>
      </p:sp>
      <p:sp>
        <p:nvSpPr>
          <p:cNvPr id="293" name="Shape 293"/>
          <p:cNvSpPr/>
          <p:nvPr/>
        </p:nvSpPr>
        <p:spPr>
          <a:xfrm>
            <a:off x="3021331" y="5174199"/>
            <a:ext cx="1591003" cy="1"/>
          </a:xfrm>
          <a:prstGeom prst="line">
            <a:avLst/>
          </a:prstGeom>
          <a:ln w="88900">
            <a:solidFill>
              <a:srgbClr val="405F82"/>
            </a:solidFill>
            <a:miter lim="400000"/>
          </a:ln>
        </p:spPr>
        <p:txBody>
          <a:bodyPr lIns="0" tIns="0" rIns="0" bIns="0"/>
          <a:lstStyle/>
          <a:p>
            <a:pPr algn="ctr" defTabSz="259644">
              <a:defRPr sz="2000" spc="0">
                <a:solidFill>
                  <a:srgbClr val="000000"/>
                </a:solidFill>
                <a:latin typeface="+mj-lt"/>
                <a:ea typeface="+mj-ea"/>
                <a:cs typeface="+mj-cs"/>
                <a:sym typeface="Vista Sans OT Medium"/>
              </a:defRPr>
            </a:pPr>
            <a:endParaRPr/>
          </a:p>
        </p:txBody>
      </p:sp>
      <p:sp>
        <p:nvSpPr>
          <p:cNvPr id="300" name="Shape 300"/>
          <p:cNvSpPr/>
          <p:nvPr/>
        </p:nvSpPr>
        <p:spPr>
          <a:xfrm>
            <a:off x="4404648" y="3485681"/>
            <a:ext cx="2427292" cy="1695257"/>
          </a:xfrm>
          <a:custGeom>
            <a:avLst/>
            <a:gdLst/>
            <a:ahLst/>
            <a:cxnLst>
              <a:cxn ang="0">
                <a:pos x="wd2" y="hd2"/>
              </a:cxn>
              <a:cxn ang="5400000">
                <a:pos x="wd2" y="hd2"/>
              </a:cxn>
              <a:cxn ang="10800000">
                <a:pos x="wd2" y="hd2"/>
              </a:cxn>
              <a:cxn ang="16200000">
                <a:pos x="wd2" y="hd2"/>
              </a:cxn>
            </a:cxnLst>
            <a:rect l="0" t="0" r="r" b="b"/>
            <a:pathLst>
              <a:path w="21600" h="21167" extrusionOk="0">
                <a:moveTo>
                  <a:pt x="0" y="21146"/>
                </a:moveTo>
                <a:cubicBezTo>
                  <a:pt x="11014" y="21600"/>
                  <a:pt x="18214" y="14551"/>
                  <a:pt x="21600" y="0"/>
                </a:cubicBezTo>
              </a:path>
            </a:pathLst>
          </a:custGeom>
          <a:ln w="88900">
            <a:solidFill>
              <a:srgbClr val="405F82"/>
            </a:solidFill>
            <a:miter lim="400000"/>
          </a:ln>
        </p:spPr>
        <p:txBody>
          <a:bodyPr lIns="69238" tIns="34619" rIns="69238" bIns="34619"/>
          <a:lstStyle/>
          <a:p>
            <a:pPr lvl="0"/>
            <a:endParaRPr/>
          </a:p>
        </p:txBody>
      </p:sp>
      <p:sp>
        <p:nvSpPr>
          <p:cNvPr id="295" name="Shape 295"/>
          <p:cNvSpPr/>
          <p:nvPr/>
        </p:nvSpPr>
        <p:spPr>
          <a:xfrm>
            <a:off x="4024635" y="5794138"/>
            <a:ext cx="1099523" cy="50087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gn="ctr">
              <a:lnSpc>
                <a:spcPct val="90000"/>
              </a:lnSpc>
              <a:defRPr sz="4000" b="1" spc="-39">
                <a:solidFill>
                  <a:srgbClr val="53585F"/>
                </a:solidFill>
              </a:defRPr>
            </a:lvl1pPr>
          </a:lstStyle>
          <a:p>
            <a:pPr lvl="0">
              <a:defRPr sz="1800" b="0" spc="0">
                <a:solidFill>
                  <a:srgbClr val="000000"/>
                </a:solidFill>
              </a:defRPr>
            </a:pPr>
            <a:r>
              <a:rPr sz="3000" spc="-30"/>
              <a:t>Usage</a:t>
            </a:r>
          </a:p>
        </p:txBody>
      </p:sp>
      <p:sp>
        <p:nvSpPr>
          <p:cNvPr id="296" name="Shape 296"/>
          <p:cNvSpPr/>
          <p:nvPr/>
        </p:nvSpPr>
        <p:spPr>
          <a:xfrm>
            <a:off x="2043558" y="5546593"/>
            <a:ext cx="5227179" cy="1"/>
          </a:xfrm>
          <a:prstGeom prst="line">
            <a:avLst/>
          </a:prstGeom>
          <a:ln w="127000">
            <a:solidFill>
              <a:srgbClr val="53585F"/>
            </a:solidFill>
            <a:miter lim="400000"/>
            <a:tailEnd type="triangle"/>
          </a:ln>
        </p:spPr>
        <p:txBody>
          <a:bodyPr lIns="0" tIns="0" rIns="0" bIns="0"/>
          <a:lstStyle/>
          <a:p>
            <a:pPr algn="ctr" defTabSz="259644">
              <a:defRPr sz="2000" spc="0">
                <a:solidFill>
                  <a:srgbClr val="000000"/>
                </a:solidFill>
                <a:latin typeface="+mj-lt"/>
                <a:ea typeface="+mj-ea"/>
                <a:cs typeface="+mj-cs"/>
                <a:sym typeface="Vista Sans OT Medium"/>
              </a:defRPr>
            </a:pPr>
            <a:endParaRPr/>
          </a:p>
        </p:txBody>
      </p:sp>
      <p:sp>
        <p:nvSpPr>
          <p:cNvPr id="297" name="Shape 297"/>
          <p:cNvSpPr/>
          <p:nvPr/>
        </p:nvSpPr>
        <p:spPr>
          <a:xfrm flipV="1">
            <a:off x="2043558" y="2398801"/>
            <a:ext cx="1" cy="3147793"/>
          </a:xfrm>
          <a:prstGeom prst="line">
            <a:avLst/>
          </a:prstGeom>
          <a:ln w="127000">
            <a:solidFill>
              <a:srgbClr val="53585F"/>
            </a:solidFill>
            <a:miter lim="400000"/>
            <a:tailEnd type="triangle"/>
          </a:ln>
        </p:spPr>
        <p:txBody>
          <a:bodyPr lIns="0" tIns="0" rIns="0" bIns="0"/>
          <a:lstStyle/>
          <a:p>
            <a:pPr algn="ctr" defTabSz="259644">
              <a:defRPr sz="2000" spc="0">
                <a:solidFill>
                  <a:srgbClr val="000000"/>
                </a:solidFill>
                <a:latin typeface="+mj-lt"/>
                <a:ea typeface="+mj-ea"/>
                <a:cs typeface="+mj-cs"/>
                <a:sym typeface="Vista Sans OT Medium"/>
              </a:defRPr>
            </a:pPr>
            <a:endParaRPr/>
          </a:p>
        </p:txBody>
      </p:sp>
      <p:sp>
        <p:nvSpPr>
          <p:cNvPr id="298" name="Shape 298"/>
          <p:cNvSpPr/>
          <p:nvPr/>
        </p:nvSpPr>
        <p:spPr>
          <a:xfrm>
            <a:off x="407972" y="3514510"/>
            <a:ext cx="1378303" cy="916374"/>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p>
            <a:pPr lvl="0" algn="r">
              <a:lnSpc>
                <a:spcPct val="90000"/>
              </a:lnSpc>
              <a:defRPr spc="0">
                <a:solidFill>
                  <a:srgbClr val="000000"/>
                </a:solidFill>
              </a:defRPr>
            </a:pPr>
            <a:r>
              <a:rPr sz="3000" b="1" spc="-30">
                <a:solidFill>
                  <a:srgbClr val="53585F"/>
                </a:solidFill>
              </a:rPr>
              <a:t>Failure</a:t>
            </a:r>
          </a:p>
          <a:p>
            <a:pPr lvl="0" algn="r">
              <a:lnSpc>
                <a:spcPct val="90000"/>
              </a:lnSpc>
              <a:defRPr spc="0">
                <a:solidFill>
                  <a:srgbClr val="000000"/>
                </a:solidFill>
              </a:defRPr>
            </a:pPr>
            <a:r>
              <a:rPr sz="3000" b="1" spc="-30">
                <a:solidFill>
                  <a:srgbClr val="53585F"/>
                </a:solidFill>
              </a:rPr>
              <a:t>rate</a:t>
            </a:r>
          </a:p>
        </p:txBody>
      </p:sp>
    </p:spTree>
    <p:extLst>
      <p:ext uri="{BB962C8B-B14F-4D97-AF65-F5344CB8AC3E}">
        <p14:creationId xmlns:p14="http://schemas.microsoft.com/office/powerpoint/2010/main" val="999049252"/>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 name="Shape 302"/>
          <p:cNvSpPr/>
          <p:nvPr/>
        </p:nvSpPr>
        <p:spPr>
          <a:xfrm>
            <a:off x="2697834" y="1008755"/>
            <a:ext cx="3121662" cy="770181"/>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gn="r">
              <a:defRPr sz="6000" i="1" spc="-59">
                <a:solidFill>
                  <a:srgbClr val="85415F"/>
                </a:solidFill>
                <a:latin typeface="+mj-lt"/>
                <a:ea typeface="+mj-ea"/>
                <a:cs typeface="+mj-cs"/>
                <a:sym typeface="Vista Sans OT Medium"/>
              </a:defRPr>
            </a:lvl1pPr>
          </a:lstStyle>
          <a:p>
            <a:pPr lvl="0">
              <a:defRPr sz="1800" i="0" spc="0">
                <a:solidFill>
                  <a:srgbClr val="000000"/>
                </a:solidFill>
              </a:defRPr>
            </a:pPr>
            <a:r>
              <a:rPr sz="4500" spc="-45"/>
              <a:t>bathtub curve</a:t>
            </a:r>
          </a:p>
        </p:txBody>
      </p:sp>
      <p:sp>
        <p:nvSpPr>
          <p:cNvPr id="303" name="Shape 303"/>
          <p:cNvSpPr/>
          <p:nvPr/>
        </p:nvSpPr>
        <p:spPr>
          <a:xfrm>
            <a:off x="517064" y="485013"/>
            <a:ext cx="6261440" cy="662459"/>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defRPr sz="5000" spc="-50">
                <a:solidFill>
                  <a:srgbClr val="000000"/>
                </a:solidFill>
              </a:defRPr>
            </a:lvl1pPr>
          </a:lstStyle>
          <a:p>
            <a:pPr lvl="0">
              <a:defRPr sz="1800" spc="0"/>
            </a:pPr>
            <a:r>
              <a:rPr sz="3800" spc="-38"/>
              <a:t>Storage lifecycle background:</a:t>
            </a:r>
          </a:p>
        </p:txBody>
      </p:sp>
      <p:sp>
        <p:nvSpPr>
          <p:cNvPr id="304" name="Shape 304"/>
          <p:cNvSpPr/>
          <p:nvPr/>
        </p:nvSpPr>
        <p:spPr>
          <a:xfrm>
            <a:off x="1635367" y="1094762"/>
            <a:ext cx="754297" cy="662459"/>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defRPr sz="5000" i="1" spc="-50">
                <a:solidFill>
                  <a:srgbClr val="000000"/>
                </a:solidFill>
              </a:defRPr>
            </a:lvl1pPr>
          </a:lstStyle>
          <a:p>
            <a:pPr lvl="0">
              <a:defRPr sz="1800" i="0" spc="0"/>
            </a:pPr>
            <a:r>
              <a:rPr sz="3800" spc="-38"/>
              <a:t>the</a:t>
            </a:r>
          </a:p>
        </p:txBody>
      </p:sp>
      <p:sp>
        <p:nvSpPr>
          <p:cNvPr id="305" name="Shape 305"/>
          <p:cNvSpPr/>
          <p:nvPr/>
        </p:nvSpPr>
        <p:spPr>
          <a:xfrm>
            <a:off x="486824" y="6114677"/>
            <a:ext cx="2922108" cy="402131"/>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nSpc>
                <a:spcPct val="90000"/>
              </a:lnSpc>
              <a:defRPr sz="3000" spc="-29">
                <a:solidFill>
                  <a:srgbClr val="000000"/>
                </a:solidFill>
                <a:latin typeface="Vista Sans OT Light"/>
                <a:ea typeface="Vista Sans OT Light"/>
                <a:cs typeface="Vista Sans OT Light"/>
                <a:sym typeface="Vista Sans OT Light"/>
              </a:defRPr>
            </a:lvl1pPr>
          </a:lstStyle>
          <a:p>
            <a:pPr lvl="0">
              <a:defRPr sz="1800" spc="0"/>
            </a:pPr>
            <a:r>
              <a:rPr sz="2300" spc="-22"/>
              <a:t>[Schroeder+,FAST'07]</a:t>
            </a:r>
          </a:p>
        </p:txBody>
      </p:sp>
      <p:sp>
        <p:nvSpPr>
          <p:cNvPr id="306" name="Shape 306"/>
          <p:cNvSpPr/>
          <p:nvPr/>
        </p:nvSpPr>
        <p:spPr>
          <a:xfrm>
            <a:off x="5847685" y="1094762"/>
            <a:ext cx="3009843" cy="662459"/>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defRPr sz="5000" spc="-50">
                <a:solidFill>
                  <a:srgbClr val="000000"/>
                </a:solidFill>
              </a:defRPr>
            </a:lvl1pPr>
          </a:lstStyle>
          <a:p>
            <a:pPr lvl="0">
              <a:defRPr sz="1800" spc="0"/>
            </a:pPr>
            <a:r>
              <a:rPr sz="3800" spc="-38"/>
              <a:t>for disk drives</a:t>
            </a:r>
          </a:p>
        </p:txBody>
      </p:sp>
      <p:sp>
        <p:nvSpPr>
          <p:cNvPr id="317" name="Shape 317"/>
          <p:cNvSpPr/>
          <p:nvPr/>
        </p:nvSpPr>
        <p:spPr>
          <a:xfrm>
            <a:off x="2266587" y="3458744"/>
            <a:ext cx="774400" cy="1712104"/>
          </a:xfrm>
          <a:custGeom>
            <a:avLst/>
            <a:gdLst/>
            <a:ahLst/>
            <a:cxnLst>
              <a:cxn ang="0">
                <a:pos x="wd2" y="hd2"/>
              </a:cxn>
              <a:cxn ang="5400000">
                <a:pos x="wd2" y="hd2"/>
              </a:cxn>
              <a:cxn ang="10800000">
                <a:pos x="wd2" y="hd2"/>
              </a:cxn>
              <a:cxn ang="16200000">
                <a:pos x="wd2" y="hd2"/>
              </a:cxn>
            </a:cxnLst>
            <a:rect l="0" t="0" r="r" b="b"/>
            <a:pathLst>
              <a:path w="21406" h="21446" extrusionOk="0">
                <a:moveTo>
                  <a:pt x="21406" y="21443"/>
                </a:moveTo>
                <a:cubicBezTo>
                  <a:pt x="6940" y="21600"/>
                  <a:pt x="-194" y="14452"/>
                  <a:pt x="4" y="0"/>
                </a:cubicBezTo>
              </a:path>
            </a:pathLst>
          </a:custGeom>
          <a:ln w="88900">
            <a:solidFill>
              <a:srgbClr val="405F82"/>
            </a:solidFill>
            <a:miter lim="400000"/>
          </a:ln>
        </p:spPr>
        <p:txBody>
          <a:bodyPr lIns="69238" tIns="34619" rIns="69238" bIns="34619"/>
          <a:lstStyle/>
          <a:p>
            <a:pPr lvl="0"/>
            <a:endParaRPr/>
          </a:p>
        </p:txBody>
      </p:sp>
      <p:sp>
        <p:nvSpPr>
          <p:cNvPr id="308" name="Shape 308"/>
          <p:cNvSpPr/>
          <p:nvPr/>
        </p:nvSpPr>
        <p:spPr>
          <a:xfrm>
            <a:off x="3021331" y="5174199"/>
            <a:ext cx="1591003" cy="1"/>
          </a:xfrm>
          <a:prstGeom prst="line">
            <a:avLst/>
          </a:prstGeom>
          <a:ln w="88900">
            <a:solidFill>
              <a:srgbClr val="405F82"/>
            </a:solidFill>
            <a:miter lim="400000"/>
          </a:ln>
        </p:spPr>
        <p:txBody>
          <a:bodyPr lIns="0" tIns="0" rIns="0" bIns="0"/>
          <a:lstStyle/>
          <a:p>
            <a:pPr algn="ctr" defTabSz="259644">
              <a:defRPr sz="2000" spc="0">
                <a:solidFill>
                  <a:srgbClr val="000000"/>
                </a:solidFill>
                <a:latin typeface="+mj-lt"/>
                <a:ea typeface="+mj-ea"/>
                <a:cs typeface="+mj-cs"/>
                <a:sym typeface="Vista Sans OT Medium"/>
              </a:defRPr>
            </a:pPr>
            <a:endParaRPr/>
          </a:p>
        </p:txBody>
      </p:sp>
      <p:sp>
        <p:nvSpPr>
          <p:cNvPr id="309" name="Shape 309"/>
          <p:cNvSpPr/>
          <p:nvPr/>
        </p:nvSpPr>
        <p:spPr>
          <a:xfrm>
            <a:off x="407972" y="3514510"/>
            <a:ext cx="1378303" cy="916374"/>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p>
            <a:pPr lvl="0" algn="r">
              <a:lnSpc>
                <a:spcPct val="90000"/>
              </a:lnSpc>
              <a:defRPr spc="0">
                <a:solidFill>
                  <a:srgbClr val="000000"/>
                </a:solidFill>
              </a:defRPr>
            </a:pPr>
            <a:r>
              <a:rPr sz="3000" b="1" spc="-30">
                <a:solidFill>
                  <a:srgbClr val="53585F"/>
                </a:solidFill>
              </a:rPr>
              <a:t>Failure</a:t>
            </a:r>
          </a:p>
          <a:p>
            <a:pPr lvl="0" algn="r">
              <a:lnSpc>
                <a:spcPct val="90000"/>
              </a:lnSpc>
              <a:defRPr spc="0">
                <a:solidFill>
                  <a:srgbClr val="000000"/>
                </a:solidFill>
              </a:defRPr>
            </a:pPr>
            <a:r>
              <a:rPr sz="3000" b="1" spc="-30">
                <a:solidFill>
                  <a:srgbClr val="53585F"/>
                </a:solidFill>
              </a:rPr>
              <a:t>rate</a:t>
            </a:r>
          </a:p>
        </p:txBody>
      </p:sp>
      <p:sp>
        <p:nvSpPr>
          <p:cNvPr id="310" name="Shape 310"/>
          <p:cNvSpPr/>
          <p:nvPr/>
        </p:nvSpPr>
        <p:spPr>
          <a:xfrm>
            <a:off x="4024635" y="5794138"/>
            <a:ext cx="1099523" cy="50087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gn="ctr">
              <a:lnSpc>
                <a:spcPct val="90000"/>
              </a:lnSpc>
              <a:defRPr sz="4000" b="1" spc="-39">
                <a:solidFill>
                  <a:srgbClr val="53585F"/>
                </a:solidFill>
              </a:defRPr>
            </a:lvl1pPr>
          </a:lstStyle>
          <a:p>
            <a:pPr lvl="0">
              <a:defRPr sz="1800" b="0" spc="0">
                <a:solidFill>
                  <a:srgbClr val="000000"/>
                </a:solidFill>
              </a:defRPr>
            </a:pPr>
            <a:r>
              <a:rPr sz="3000" spc="-30"/>
              <a:t>Usage</a:t>
            </a:r>
          </a:p>
        </p:txBody>
      </p:sp>
      <p:sp>
        <p:nvSpPr>
          <p:cNvPr id="311" name="Shape 311"/>
          <p:cNvSpPr/>
          <p:nvPr/>
        </p:nvSpPr>
        <p:spPr>
          <a:xfrm>
            <a:off x="2043558" y="5546593"/>
            <a:ext cx="5227179" cy="1"/>
          </a:xfrm>
          <a:prstGeom prst="line">
            <a:avLst/>
          </a:prstGeom>
          <a:ln w="127000">
            <a:solidFill>
              <a:srgbClr val="53585F"/>
            </a:solidFill>
            <a:miter lim="400000"/>
            <a:tailEnd type="triangle"/>
          </a:ln>
        </p:spPr>
        <p:txBody>
          <a:bodyPr lIns="0" tIns="0" rIns="0" bIns="0"/>
          <a:lstStyle/>
          <a:p>
            <a:pPr algn="ctr" defTabSz="259644">
              <a:defRPr sz="2000" spc="0">
                <a:solidFill>
                  <a:srgbClr val="000000"/>
                </a:solidFill>
                <a:latin typeface="+mj-lt"/>
                <a:ea typeface="+mj-ea"/>
                <a:cs typeface="+mj-cs"/>
                <a:sym typeface="Vista Sans OT Medium"/>
              </a:defRPr>
            </a:pPr>
            <a:endParaRPr/>
          </a:p>
        </p:txBody>
      </p:sp>
      <p:sp>
        <p:nvSpPr>
          <p:cNvPr id="312" name="Shape 312"/>
          <p:cNvSpPr/>
          <p:nvPr/>
        </p:nvSpPr>
        <p:spPr>
          <a:xfrm flipV="1">
            <a:off x="2043558" y="2398801"/>
            <a:ext cx="1" cy="3147793"/>
          </a:xfrm>
          <a:prstGeom prst="line">
            <a:avLst/>
          </a:prstGeom>
          <a:ln w="127000">
            <a:solidFill>
              <a:srgbClr val="53585F"/>
            </a:solidFill>
            <a:miter lim="400000"/>
            <a:tailEnd type="triangle"/>
          </a:ln>
        </p:spPr>
        <p:txBody>
          <a:bodyPr lIns="0" tIns="0" rIns="0" bIns="0"/>
          <a:lstStyle/>
          <a:p>
            <a:pPr algn="ctr" defTabSz="259644">
              <a:defRPr sz="2000" spc="0">
                <a:solidFill>
                  <a:srgbClr val="000000"/>
                </a:solidFill>
                <a:latin typeface="+mj-lt"/>
                <a:ea typeface="+mj-ea"/>
                <a:cs typeface="+mj-cs"/>
                <a:sym typeface="Vista Sans OT Medium"/>
              </a:defRPr>
            </a:pPr>
            <a:endParaRPr/>
          </a:p>
        </p:txBody>
      </p:sp>
      <p:sp>
        <p:nvSpPr>
          <p:cNvPr id="313" name="Shape 313"/>
          <p:cNvSpPr/>
          <p:nvPr/>
        </p:nvSpPr>
        <p:spPr>
          <a:xfrm>
            <a:off x="2300841" y="1947694"/>
            <a:ext cx="1417264" cy="1331873"/>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p>
            <a:pPr lvl="0">
              <a:lnSpc>
                <a:spcPct val="90000"/>
              </a:lnSpc>
              <a:defRPr spc="0">
                <a:solidFill>
                  <a:srgbClr val="000000"/>
                </a:solidFill>
              </a:defRPr>
            </a:pPr>
            <a:r>
              <a:rPr sz="3000" b="1" i="1" spc="-30">
                <a:solidFill>
                  <a:srgbClr val="A74545"/>
                </a:solidFill>
              </a:rPr>
              <a:t>Early</a:t>
            </a:r>
            <a:br>
              <a:rPr sz="3000" b="1" i="1" spc="-30">
                <a:solidFill>
                  <a:srgbClr val="A74545"/>
                </a:solidFill>
              </a:rPr>
            </a:br>
            <a:r>
              <a:rPr sz="3000" b="1" i="1" spc="-30">
                <a:solidFill>
                  <a:srgbClr val="A74545"/>
                </a:solidFill>
              </a:rPr>
              <a:t>failure</a:t>
            </a:r>
            <a:br>
              <a:rPr sz="3000" b="1" i="1" spc="-30">
                <a:solidFill>
                  <a:srgbClr val="A74545"/>
                </a:solidFill>
              </a:rPr>
            </a:br>
            <a:r>
              <a:rPr sz="3000" b="1" i="1" spc="-30">
                <a:solidFill>
                  <a:srgbClr val="A74545"/>
                </a:solidFill>
              </a:rPr>
              <a:t>period</a:t>
            </a:r>
          </a:p>
        </p:txBody>
      </p:sp>
      <p:sp>
        <p:nvSpPr>
          <p:cNvPr id="314" name="Shape 314"/>
          <p:cNvSpPr/>
          <p:nvPr/>
        </p:nvSpPr>
        <p:spPr>
          <a:xfrm>
            <a:off x="3771891" y="3875224"/>
            <a:ext cx="2091292" cy="916374"/>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p>
            <a:pPr lvl="0">
              <a:lnSpc>
                <a:spcPct val="90000"/>
              </a:lnSpc>
              <a:defRPr spc="0">
                <a:solidFill>
                  <a:srgbClr val="000000"/>
                </a:solidFill>
              </a:defRPr>
            </a:pPr>
            <a:r>
              <a:rPr sz="3000" b="1" i="1" spc="-30">
                <a:solidFill>
                  <a:srgbClr val="3D8382"/>
                </a:solidFill>
              </a:rPr>
              <a:t>Useful life</a:t>
            </a:r>
            <a:br>
              <a:rPr sz="3000" b="1" i="1" spc="-30">
                <a:solidFill>
                  <a:srgbClr val="3D8382"/>
                </a:solidFill>
              </a:rPr>
            </a:br>
            <a:r>
              <a:rPr sz="3000" b="1" i="1" spc="-30">
                <a:solidFill>
                  <a:srgbClr val="3D8382"/>
                </a:solidFill>
              </a:rPr>
              <a:t>period</a:t>
            </a:r>
          </a:p>
        </p:txBody>
      </p:sp>
      <p:sp>
        <p:nvSpPr>
          <p:cNvPr id="315" name="Shape 315"/>
          <p:cNvSpPr/>
          <p:nvPr/>
        </p:nvSpPr>
        <p:spPr>
          <a:xfrm>
            <a:off x="5794081" y="2160152"/>
            <a:ext cx="1830726" cy="916374"/>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p>
            <a:pPr lvl="0">
              <a:lnSpc>
                <a:spcPct val="90000"/>
              </a:lnSpc>
              <a:defRPr spc="0">
                <a:solidFill>
                  <a:srgbClr val="000000"/>
                </a:solidFill>
              </a:defRPr>
            </a:pPr>
            <a:r>
              <a:rPr sz="3000" b="1" i="1" spc="-30">
                <a:solidFill>
                  <a:srgbClr val="CB733E"/>
                </a:solidFill>
              </a:rPr>
              <a:t>Wearout</a:t>
            </a:r>
            <a:br>
              <a:rPr sz="3000" b="1" i="1" spc="-30">
                <a:solidFill>
                  <a:srgbClr val="CB733E"/>
                </a:solidFill>
              </a:rPr>
            </a:br>
            <a:r>
              <a:rPr sz="3000" b="1" i="1" spc="-30">
                <a:solidFill>
                  <a:srgbClr val="CB733E"/>
                </a:solidFill>
              </a:rPr>
              <a:t>period</a:t>
            </a:r>
          </a:p>
        </p:txBody>
      </p:sp>
      <p:sp>
        <p:nvSpPr>
          <p:cNvPr id="318" name="Shape 318"/>
          <p:cNvSpPr/>
          <p:nvPr/>
        </p:nvSpPr>
        <p:spPr>
          <a:xfrm>
            <a:off x="4404648" y="3485681"/>
            <a:ext cx="2427292" cy="1695257"/>
          </a:xfrm>
          <a:custGeom>
            <a:avLst/>
            <a:gdLst/>
            <a:ahLst/>
            <a:cxnLst>
              <a:cxn ang="0">
                <a:pos x="wd2" y="hd2"/>
              </a:cxn>
              <a:cxn ang="5400000">
                <a:pos x="wd2" y="hd2"/>
              </a:cxn>
              <a:cxn ang="10800000">
                <a:pos x="wd2" y="hd2"/>
              </a:cxn>
              <a:cxn ang="16200000">
                <a:pos x="wd2" y="hd2"/>
              </a:cxn>
            </a:cxnLst>
            <a:rect l="0" t="0" r="r" b="b"/>
            <a:pathLst>
              <a:path w="21600" h="21167" extrusionOk="0">
                <a:moveTo>
                  <a:pt x="0" y="21146"/>
                </a:moveTo>
                <a:cubicBezTo>
                  <a:pt x="11014" y="21600"/>
                  <a:pt x="18214" y="14551"/>
                  <a:pt x="21600" y="0"/>
                </a:cubicBezTo>
              </a:path>
            </a:pathLst>
          </a:custGeom>
          <a:ln w="88900">
            <a:solidFill>
              <a:srgbClr val="405F82"/>
            </a:solidFill>
            <a:miter lim="400000"/>
          </a:ln>
        </p:spPr>
        <p:txBody>
          <a:bodyPr lIns="69238" tIns="34619" rIns="69238" bIns="34619"/>
          <a:lstStyle/>
          <a:p>
            <a:pPr lvl="0"/>
            <a:endParaRPr/>
          </a:p>
        </p:txBody>
      </p:sp>
    </p:spTree>
    <p:extLst>
      <p:ext uri="{BB962C8B-B14F-4D97-AF65-F5344CB8AC3E}">
        <p14:creationId xmlns:p14="http://schemas.microsoft.com/office/powerpoint/2010/main" val="4069476820"/>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 name="Shape 320"/>
          <p:cNvSpPr/>
          <p:nvPr/>
        </p:nvSpPr>
        <p:spPr>
          <a:xfrm>
            <a:off x="2697834" y="1008755"/>
            <a:ext cx="3121662" cy="770181"/>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gn="r">
              <a:defRPr sz="6000" i="1" spc="-59">
                <a:solidFill>
                  <a:srgbClr val="85415F"/>
                </a:solidFill>
                <a:latin typeface="+mj-lt"/>
                <a:ea typeface="+mj-ea"/>
                <a:cs typeface="+mj-cs"/>
                <a:sym typeface="Vista Sans OT Medium"/>
              </a:defRPr>
            </a:lvl1pPr>
          </a:lstStyle>
          <a:p>
            <a:pPr lvl="0">
              <a:defRPr sz="1800" i="0" spc="0">
                <a:solidFill>
                  <a:srgbClr val="000000"/>
                </a:solidFill>
              </a:defRPr>
            </a:pPr>
            <a:r>
              <a:rPr sz="4500" spc="-45"/>
              <a:t>bathtub curve</a:t>
            </a:r>
          </a:p>
        </p:txBody>
      </p:sp>
      <p:sp>
        <p:nvSpPr>
          <p:cNvPr id="321" name="Shape 321"/>
          <p:cNvSpPr/>
          <p:nvPr/>
        </p:nvSpPr>
        <p:spPr>
          <a:xfrm>
            <a:off x="517064" y="485013"/>
            <a:ext cx="6261440" cy="662459"/>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defRPr sz="5000" spc="-50">
                <a:solidFill>
                  <a:srgbClr val="000000"/>
                </a:solidFill>
              </a:defRPr>
            </a:lvl1pPr>
          </a:lstStyle>
          <a:p>
            <a:pPr lvl="0">
              <a:defRPr sz="1800" spc="0"/>
            </a:pPr>
            <a:r>
              <a:rPr sz="3800" spc="-38"/>
              <a:t>Storage lifecycle background:</a:t>
            </a:r>
          </a:p>
        </p:txBody>
      </p:sp>
      <p:sp>
        <p:nvSpPr>
          <p:cNvPr id="322" name="Shape 322"/>
          <p:cNvSpPr/>
          <p:nvPr/>
        </p:nvSpPr>
        <p:spPr>
          <a:xfrm>
            <a:off x="1635367" y="1094762"/>
            <a:ext cx="754297" cy="662459"/>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defRPr sz="5000" i="1" spc="-50">
                <a:solidFill>
                  <a:srgbClr val="000000"/>
                </a:solidFill>
              </a:defRPr>
            </a:lvl1pPr>
          </a:lstStyle>
          <a:p>
            <a:pPr lvl="0">
              <a:defRPr sz="1800" i="0" spc="0"/>
            </a:pPr>
            <a:r>
              <a:rPr sz="3800" spc="-38"/>
              <a:t>the</a:t>
            </a:r>
          </a:p>
        </p:txBody>
      </p:sp>
      <p:sp>
        <p:nvSpPr>
          <p:cNvPr id="323" name="Shape 323"/>
          <p:cNvSpPr/>
          <p:nvPr/>
        </p:nvSpPr>
        <p:spPr>
          <a:xfrm>
            <a:off x="486824" y="6114677"/>
            <a:ext cx="2922108" cy="402131"/>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nSpc>
                <a:spcPct val="90000"/>
              </a:lnSpc>
              <a:defRPr sz="3000" spc="-29">
                <a:solidFill>
                  <a:srgbClr val="000000"/>
                </a:solidFill>
                <a:latin typeface="Vista Sans OT Light"/>
                <a:ea typeface="Vista Sans OT Light"/>
                <a:cs typeface="Vista Sans OT Light"/>
                <a:sym typeface="Vista Sans OT Light"/>
              </a:defRPr>
            </a:lvl1pPr>
          </a:lstStyle>
          <a:p>
            <a:pPr lvl="0">
              <a:defRPr sz="1800" spc="0"/>
            </a:pPr>
            <a:r>
              <a:rPr sz="2300" spc="-22"/>
              <a:t>[Schroeder+,FAST'07]</a:t>
            </a:r>
          </a:p>
        </p:txBody>
      </p:sp>
      <p:sp>
        <p:nvSpPr>
          <p:cNvPr id="324" name="Shape 324"/>
          <p:cNvSpPr/>
          <p:nvPr/>
        </p:nvSpPr>
        <p:spPr>
          <a:xfrm>
            <a:off x="5847685" y="1094762"/>
            <a:ext cx="3009843" cy="662459"/>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defRPr sz="5000" spc="-50">
                <a:solidFill>
                  <a:srgbClr val="000000"/>
                </a:solidFill>
              </a:defRPr>
            </a:lvl1pPr>
          </a:lstStyle>
          <a:p>
            <a:pPr lvl="0">
              <a:defRPr sz="1800" spc="0"/>
            </a:pPr>
            <a:r>
              <a:rPr sz="3800" spc="-38"/>
              <a:t>for disk drives</a:t>
            </a:r>
          </a:p>
        </p:txBody>
      </p:sp>
      <p:sp>
        <p:nvSpPr>
          <p:cNvPr id="339" name="Shape 339"/>
          <p:cNvSpPr/>
          <p:nvPr/>
        </p:nvSpPr>
        <p:spPr>
          <a:xfrm>
            <a:off x="2266587" y="3458744"/>
            <a:ext cx="774400" cy="1712104"/>
          </a:xfrm>
          <a:custGeom>
            <a:avLst/>
            <a:gdLst/>
            <a:ahLst/>
            <a:cxnLst>
              <a:cxn ang="0">
                <a:pos x="wd2" y="hd2"/>
              </a:cxn>
              <a:cxn ang="5400000">
                <a:pos x="wd2" y="hd2"/>
              </a:cxn>
              <a:cxn ang="10800000">
                <a:pos x="wd2" y="hd2"/>
              </a:cxn>
              <a:cxn ang="16200000">
                <a:pos x="wd2" y="hd2"/>
              </a:cxn>
            </a:cxnLst>
            <a:rect l="0" t="0" r="r" b="b"/>
            <a:pathLst>
              <a:path w="21406" h="21446" extrusionOk="0">
                <a:moveTo>
                  <a:pt x="21406" y="21443"/>
                </a:moveTo>
                <a:cubicBezTo>
                  <a:pt x="6940" y="21600"/>
                  <a:pt x="-194" y="14452"/>
                  <a:pt x="4" y="0"/>
                </a:cubicBezTo>
              </a:path>
            </a:pathLst>
          </a:custGeom>
          <a:ln w="88900">
            <a:solidFill>
              <a:srgbClr val="405F82"/>
            </a:solidFill>
            <a:miter lim="400000"/>
          </a:ln>
        </p:spPr>
        <p:txBody>
          <a:bodyPr lIns="69238" tIns="34619" rIns="69238" bIns="34619"/>
          <a:lstStyle/>
          <a:p>
            <a:pPr lvl="0"/>
            <a:endParaRPr/>
          </a:p>
        </p:txBody>
      </p:sp>
      <p:sp>
        <p:nvSpPr>
          <p:cNvPr id="326" name="Shape 326"/>
          <p:cNvSpPr/>
          <p:nvPr/>
        </p:nvSpPr>
        <p:spPr>
          <a:xfrm>
            <a:off x="3021331" y="5174199"/>
            <a:ext cx="1591003" cy="1"/>
          </a:xfrm>
          <a:prstGeom prst="line">
            <a:avLst/>
          </a:prstGeom>
          <a:ln w="88900">
            <a:solidFill>
              <a:srgbClr val="405F82"/>
            </a:solidFill>
            <a:miter lim="400000"/>
          </a:ln>
        </p:spPr>
        <p:txBody>
          <a:bodyPr lIns="0" tIns="0" rIns="0" bIns="0"/>
          <a:lstStyle/>
          <a:p>
            <a:pPr algn="ctr" defTabSz="259644">
              <a:defRPr sz="2000" spc="0">
                <a:solidFill>
                  <a:srgbClr val="000000"/>
                </a:solidFill>
                <a:latin typeface="+mj-lt"/>
                <a:ea typeface="+mj-ea"/>
                <a:cs typeface="+mj-cs"/>
                <a:sym typeface="Vista Sans OT Medium"/>
              </a:defRPr>
            </a:pPr>
            <a:endParaRPr/>
          </a:p>
        </p:txBody>
      </p:sp>
      <p:sp>
        <p:nvSpPr>
          <p:cNvPr id="327" name="Shape 327"/>
          <p:cNvSpPr/>
          <p:nvPr/>
        </p:nvSpPr>
        <p:spPr>
          <a:xfrm>
            <a:off x="407972" y="3514510"/>
            <a:ext cx="1378303" cy="916374"/>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p>
            <a:pPr lvl="0" algn="r">
              <a:lnSpc>
                <a:spcPct val="90000"/>
              </a:lnSpc>
              <a:defRPr spc="0">
                <a:solidFill>
                  <a:srgbClr val="000000"/>
                </a:solidFill>
              </a:defRPr>
            </a:pPr>
            <a:r>
              <a:rPr sz="3000" b="1" spc="-30">
                <a:solidFill>
                  <a:srgbClr val="53585F"/>
                </a:solidFill>
              </a:rPr>
              <a:t>Failure</a:t>
            </a:r>
          </a:p>
          <a:p>
            <a:pPr lvl="0" algn="r">
              <a:lnSpc>
                <a:spcPct val="90000"/>
              </a:lnSpc>
              <a:defRPr spc="0">
                <a:solidFill>
                  <a:srgbClr val="000000"/>
                </a:solidFill>
              </a:defRPr>
            </a:pPr>
            <a:r>
              <a:rPr sz="3000" b="1" spc="-30">
                <a:solidFill>
                  <a:srgbClr val="53585F"/>
                </a:solidFill>
              </a:rPr>
              <a:t>rate</a:t>
            </a:r>
          </a:p>
        </p:txBody>
      </p:sp>
      <p:sp>
        <p:nvSpPr>
          <p:cNvPr id="328" name="Shape 328"/>
          <p:cNvSpPr/>
          <p:nvPr/>
        </p:nvSpPr>
        <p:spPr>
          <a:xfrm>
            <a:off x="4024635" y="5794138"/>
            <a:ext cx="1099523" cy="50087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gn="ctr">
              <a:lnSpc>
                <a:spcPct val="90000"/>
              </a:lnSpc>
              <a:defRPr sz="4000" b="1" spc="-39">
                <a:solidFill>
                  <a:srgbClr val="53585F"/>
                </a:solidFill>
              </a:defRPr>
            </a:lvl1pPr>
          </a:lstStyle>
          <a:p>
            <a:pPr lvl="0">
              <a:defRPr sz="1800" b="0" spc="0">
                <a:solidFill>
                  <a:srgbClr val="000000"/>
                </a:solidFill>
              </a:defRPr>
            </a:pPr>
            <a:r>
              <a:rPr sz="3000" spc="-30"/>
              <a:t>Usage</a:t>
            </a:r>
          </a:p>
        </p:txBody>
      </p:sp>
      <p:sp>
        <p:nvSpPr>
          <p:cNvPr id="329" name="Shape 329"/>
          <p:cNvSpPr/>
          <p:nvPr/>
        </p:nvSpPr>
        <p:spPr>
          <a:xfrm>
            <a:off x="2043558" y="5546593"/>
            <a:ext cx="5227179" cy="1"/>
          </a:xfrm>
          <a:prstGeom prst="line">
            <a:avLst/>
          </a:prstGeom>
          <a:ln w="127000">
            <a:solidFill>
              <a:srgbClr val="53585F"/>
            </a:solidFill>
            <a:miter lim="400000"/>
            <a:tailEnd type="triangle"/>
          </a:ln>
        </p:spPr>
        <p:txBody>
          <a:bodyPr lIns="0" tIns="0" rIns="0" bIns="0"/>
          <a:lstStyle/>
          <a:p>
            <a:pPr algn="ctr" defTabSz="259644">
              <a:defRPr sz="2000" spc="0">
                <a:solidFill>
                  <a:srgbClr val="000000"/>
                </a:solidFill>
                <a:latin typeface="+mj-lt"/>
                <a:ea typeface="+mj-ea"/>
                <a:cs typeface="+mj-cs"/>
                <a:sym typeface="Vista Sans OT Medium"/>
              </a:defRPr>
            </a:pPr>
            <a:endParaRPr/>
          </a:p>
        </p:txBody>
      </p:sp>
      <p:sp>
        <p:nvSpPr>
          <p:cNvPr id="330" name="Shape 330"/>
          <p:cNvSpPr/>
          <p:nvPr/>
        </p:nvSpPr>
        <p:spPr>
          <a:xfrm flipV="1">
            <a:off x="2043558" y="2398801"/>
            <a:ext cx="1" cy="3147793"/>
          </a:xfrm>
          <a:prstGeom prst="line">
            <a:avLst/>
          </a:prstGeom>
          <a:ln w="127000">
            <a:solidFill>
              <a:srgbClr val="53585F"/>
            </a:solidFill>
            <a:miter lim="400000"/>
            <a:tailEnd type="triangle"/>
          </a:ln>
        </p:spPr>
        <p:txBody>
          <a:bodyPr lIns="0" tIns="0" rIns="0" bIns="0"/>
          <a:lstStyle/>
          <a:p>
            <a:pPr algn="ctr" defTabSz="259644">
              <a:defRPr sz="2000" spc="0">
                <a:solidFill>
                  <a:srgbClr val="000000"/>
                </a:solidFill>
                <a:latin typeface="+mj-lt"/>
                <a:ea typeface="+mj-ea"/>
                <a:cs typeface="+mj-cs"/>
                <a:sym typeface="Vista Sans OT Medium"/>
              </a:defRPr>
            </a:pPr>
            <a:endParaRPr/>
          </a:p>
        </p:txBody>
      </p:sp>
      <p:sp>
        <p:nvSpPr>
          <p:cNvPr id="331" name="Shape 331"/>
          <p:cNvSpPr/>
          <p:nvPr/>
        </p:nvSpPr>
        <p:spPr>
          <a:xfrm>
            <a:off x="2300841" y="1947694"/>
            <a:ext cx="1417264" cy="1331873"/>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p>
            <a:pPr lvl="0">
              <a:lnSpc>
                <a:spcPct val="90000"/>
              </a:lnSpc>
              <a:defRPr spc="0">
                <a:solidFill>
                  <a:srgbClr val="000000"/>
                </a:solidFill>
              </a:defRPr>
            </a:pPr>
            <a:r>
              <a:rPr sz="3000" b="1" i="1" spc="-30">
                <a:solidFill>
                  <a:srgbClr val="A74545"/>
                </a:solidFill>
              </a:rPr>
              <a:t>Early</a:t>
            </a:r>
            <a:br>
              <a:rPr sz="3000" b="1" i="1" spc="-30">
                <a:solidFill>
                  <a:srgbClr val="A74545"/>
                </a:solidFill>
              </a:rPr>
            </a:br>
            <a:r>
              <a:rPr sz="3000" b="1" i="1" spc="-30">
                <a:solidFill>
                  <a:srgbClr val="A74545"/>
                </a:solidFill>
              </a:rPr>
              <a:t>failure</a:t>
            </a:r>
            <a:br>
              <a:rPr sz="3000" b="1" i="1" spc="-30">
                <a:solidFill>
                  <a:srgbClr val="A74545"/>
                </a:solidFill>
              </a:rPr>
            </a:br>
            <a:r>
              <a:rPr sz="3000" b="1" i="1" spc="-30">
                <a:solidFill>
                  <a:srgbClr val="A74545"/>
                </a:solidFill>
              </a:rPr>
              <a:t>period</a:t>
            </a:r>
          </a:p>
        </p:txBody>
      </p:sp>
      <p:sp>
        <p:nvSpPr>
          <p:cNvPr id="332" name="Shape 332"/>
          <p:cNvSpPr/>
          <p:nvPr/>
        </p:nvSpPr>
        <p:spPr>
          <a:xfrm>
            <a:off x="3771891" y="3875224"/>
            <a:ext cx="2091292" cy="916374"/>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p>
            <a:pPr lvl="0">
              <a:lnSpc>
                <a:spcPct val="90000"/>
              </a:lnSpc>
              <a:defRPr spc="0">
                <a:solidFill>
                  <a:srgbClr val="000000"/>
                </a:solidFill>
              </a:defRPr>
            </a:pPr>
            <a:r>
              <a:rPr sz="3000" b="1" i="1" spc="-30">
                <a:solidFill>
                  <a:srgbClr val="3D8382"/>
                </a:solidFill>
              </a:rPr>
              <a:t>Useful life</a:t>
            </a:r>
            <a:br>
              <a:rPr sz="3000" b="1" i="1" spc="-30">
                <a:solidFill>
                  <a:srgbClr val="3D8382"/>
                </a:solidFill>
              </a:rPr>
            </a:br>
            <a:r>
              <a:rPr sz="3000" b="1" i="1" spc="-30">
                <a:solidFill>
                  <a:srgbClr val="3D8382"/>
                </a:solidFill>
              </a:rPr>
              <a:t>period</a:t>
            </a:r>
          </a:p>
        </p:txBody>
      </p:sp>
      <p:sp>
        <p:nvSpPr>
          <p:cNvPr id="333" name="Shape 333"/>
          <p:cNvSpPr/>
          <p:nvPr/>
        </p:nvSpPr>
        <p:spPr>
          <a:xfrm>
            <a:off x="5794081" y="2160152"/>
            <a:ext cx="1830726" cy="916374"/>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p>
            <a:pPr lvl="0">
              <a:lnSpc>
                <a:spcPct val="90000"/>
              </a:lnSpc>
              <a:defRPr spc="0">
                <a:solidFill>
                  <a:srgbClr val="000000"/>
                </a:solidFill>
              </a:defRPr>
            </a:pPr>
            <a:r>
              <a:rPr sz="3000" b="1" i="1" spc="-30">
                <a:solidFill>
                  <a:srgbClr val="CB733E"/>
                </a:solidFill>
              </a:rPr>
              <a:t>Wearout</a:t>
            </a:r>
            <a:br>
              <a:rPr sz="3000" b="1" i="1" spc="-30">
                <a:solidFill>
                  <a:srgbClr val="CB733E"/>
                </a:solidFill>
              </a:rPr>
            </a:br>
            <a:r>
              <a:rPr sz="3000" b="1" i="1" spc="-30">
                <a:solidFill>
                  <a:srgbClr val="CB733E"/>
                </a:solidFill>
              </a:rPr>
              <a:t>period</a:t>
            </a:r>
          </a:p>
        </p:txBody>
      </p:sp>
      <p:sp>
        <p:nvSpPr>
          <p:cNvPr id="340" name="Shape 340"/>
          <p:cNvSpPr/>
          <p:nvPr/>
        </p:nvSpPr>
        <p:spPr>
          <a:xfrm>
            <a:off x="4404648" y="3485681"/>
            <a:ext cx="2427292" cy="1695257"/>
          </a:xfrm>
          <a:custGeom>
            <a:avLst/>
            <a:gdLst/>
            <a:ahLst/>
            <a:cxnLst>
              <a:cxn ang="0">
                <a:pos x="wd2" y="hd2"/>
              </a:cxn>
              <a:cxn ang="5400000">
                <a:pos x="wd2" y="hd2"/>
              </a:cxn>
              <a:cxn ang="10800000">
                <a:pos x="wd2" y="hd2"/>
              </a:cxn>
              <a:cxn ang="16200000">
                <a:pos x="wd2" y="hd2"/>
              </a:cxn>
            </a:cxnLst>
            <a:rect l="0" t="0" r="r" b="b"/>
            <a:pathLst>
              <a:path w="21600" h="21167" extrusionOk="0">
                <a:moveTo>
                  <a:pt x="0" y="21146"/>
                </a:moveTo>
                <a:cubicBezTo>
                  <a:pt x="11014" y="21600"/>
                  <a:pt x="18214" y="14551"/>
                  <a:pt x="21600" y="0"/>
                </a:cubicBezTo>
              </a:path>
            </a:pathLst>
          </a:custGeom>
          <a:ln w="88900">
            <a:solidFill>
              <a:srgbClr val="405F82"/>
            </a:solidFill>
            <a:miter lim="400000"/>
          </a:ln>
        </p:spPr>
        <p:txBody>
          <a:bodyPr lIns="69238" tIns="34619" rIns="69238" bIns="34619"/>
          <a:lstStyle/>
          <a:p>
            <a:pPr lvl="0"/>
            <a:endParaRPr/>
          </a:p>
        </p:txBody>
      </p:sp>
      <p:sp>
        <p:nvSpPr>
          <p:cNvPr id="335" name="Shape 335"/>
          <p:cNvSpPr/>
          <p:nvPr/>
        </p:nvSpPr>
        <p:spPr>
          <a:xfrm>
            <a:off x="392907" y="553564"/>
            <a:ext cx="8240776" cy="6095177"/>
          </a:xfrm>
          <a:prstGeom prst="rect">
            <a:avLst/>
          </a:prstGeom>
          <a:solidFill>
            <a:srgbClr val="FFFFFF">
              <a:alpha val="80000"/>
            </a:srgbClr>
          </a:solidFill>
          <a:ln w="25400">
            <a:miter lim="400000"/>
          </a:ln>
        </p:spPr>
        <p:txBody>
          <a:bodyPr lIns="0" tIns="0" rIns="0" bIns="0" anchor="ctr"/>
          <a:lstStyle/>
          <a:p>
            <a:pPr algn="ctr" defTabSz="259644">
              <a:defRPr sz="2000" spc="0">
                <a:latin typeface="+mj-lt"/>
                <a:ea typeface="+mj-ea"/>
                <a:cs typeface="+mj-cs"/>
                <a:sym typeface="Vista Sans OT Medium"/>
              </a:defRPr>
            </a:pPr>
            <a:endParaRPr/>
          </a:p>
        </p:txBody>
      </p:sp>
      <p:grpSp>
        <p:nvGrpSpPr>
          <p:cNvPr id="338" name="Group 338"/>
          <p:cNvGrpSpPr/>
          <p:nvPr/>
        </p:nvGrpSpPr>
        <p:grpSpPr>
          <a:xfrm>
            <a:off x="1127768" y="2640142"/>
            <a:ext cx="6879535" cy="1922021"/>
            <a:chOff x="-215900" y="-139700"/>
            <a:chExt cx="9784226" cy="2277949"/>
          </a:xfrm>
        </p:grpSpPr>
        <p:sp>
          <p:nvSpPr>
            <p:cNvPr id="337" name="Shape 337"/>
            <p:cNvSpPr/>
            <p:nvPr/>
          </p:nvSpPr>
          <p:spPr>
            <a:xfrm>
              <a:off x="0" y="114070"/>
              <a:ext cx="9352426" cy="1491006"/>
            </a:xfrm>
            <a:prstGeom prst="rect">
              <a:avLst/>
            </a:prstGeom>
            <a:solidFill>
              <a:srgbClr val="FFFFFF"/>
            </a:solidFill>
            <a:ln>
              <a:noFill/>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lgn="ctr">
                <a:lnSpc>
                  <a:spcPct val="90000"/>
                </a:lnSpc>
                <a:defRPr sz="6000" b="1" i="1" spc="-59">
                  <a:solidFill>
                    <a:srgbClr val="405F82"/>
                  </a:solidFill>
                </a:defRPr>
              </a:lvl1pPr>
            </a:lstStyle>
            <a:p>
              <a:pPr lvl="0">
                <a:defRPr sz="1800" b="0" i="0" spc="0">
                  <a:solidFill>
                    <a:srgbClr val="000000"/>
                  </a:solidFill>
                </a:defRPr>
              </a:pPr>
              <a:r>
                <a:rPr sz="4500" spc="-45"/>
                <a:t>Do SSDs display similar lifecycle periods?</a:t>
              </a:r>
            </a:p>
          </p:txBody>
        </p:sp>
        <p:pic>
          <p:nvPicPr>
            <p:cNvPr id="336" name="Picture 335"/>
            <p:cNvPicPr/>
            <p:nvPr/>
          </p:nvPicPr>
          <p:blipFill>
            <a:blip r:embed="rId2">
              <a:extLst/>
            </a:blip>
            <a:stretch>
              <a:fillRect/>
            </a:stretch>
          </p:blipFill>
          <p:spPr>
            <a:xfrm>
              <a:off x="-215900" y="-139700"/>
              <a:ext cx="9784226" cy="2277949"/>
            </a:xfrm>
            <a:prstGeom prst="rect">
              <a:avLst/>
            </a:prstGeom>
            <a:effectLst/>
          </p:spPr>
        </p:pic>
      </p:grpSp>
    </p:spTree>
    <p:extLst>
      <p:ext uri="{BB962C8B-B14F-4D97-AF65-F5344CB8AC3E}">
        <p14:creationId xmlns:p14="http://schemas.microsoft.com/office/powerpoint/2010/main" val="4108875014"/>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 name="Shape 342"/>
          <p:cNvSpPr/>
          <p:nvPr/>
        </p:nvSpPr>
        <p:spPr>
          <a:xfrm>
            <a:off x="499205" y="1687533"/>
            <a:ext cx="1001013" cy="770181"/>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defRPr sz="6000" i="1" spc="-59">
                <a:solidFill>
                  <a:srgbClr val="000000"/>
                </a:solidFill>
              </a:defRPr>
            </a:lvl1pPr>
          </a:lstStyle>
          <a:p>
            <a:pPr lvl="0">
              <a:defRPr sz="1800" i="0" spc="0"/>
            </a:pPr>
            <a:r>
              <a:rPr sz="4500" spc="-45"/>
              <a:t>Use</a:t>
            </a:r>
          </a:p>
        </p:txBody>
      </p:sp>
      <p:sp>
        <p:nvSpPr>
          <p:cNvPr id="343" name="Shape 343"/>
          <p:cNvSpPr/>
          <p:nvPr/>
        </p:nvSpPr>
        <p:spPr>
          <a:xfrm>
            <a:off x="1459071" y="1489413"/>
            <a:ext cx="6882773" cy="1016402"/>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defRPr sz="8000" b="1" spc="-79">
                <a:solidFill>
                  <a:srgbClr val="000000"/>
                </a:solidFill>
              </a:defRPr>
            </a:lvl1pPr>
          </a:lstStyle>
          <a:p>
            <a:pPr lvl="0">
              <a:defRPr sz="1800" b="0" spc="0"/>
            </a:pPr>
            <a:r>
              <a:rPr sz="6100" spc="-60"/>
              <a:t>data written to flash</a:t>
            </a:r>
          </a:p>
        </p:txBody>
      </p:sp>
      <p:sp>
        <p:nvSpPr>
          <p:cNvPr id="344" name="Shape 344"/>
          <p:cNvSpPr/>
          <p:nvPr/>
        </p:nvSpPr>
        <p:spPr>
          <a:xfrm>
            <a:off x="2929116" y="2334814"/>
            <a:ext cx="6147315" cy="770181"/>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defRPr sz="6000" i="1" spc="-59">
                <a:solidFill>
                  <a:srgbClr val="000000"/>
                </a:solidFill>
              </a:defRPr>
            </a:lvl1pPr>
          </a:lstStyle>
          <a:p>
            <a:pPr lvl="0">
              <a:defRPr sz="1800" i="0" spc="0"/>
            </a:pPr>
            <a:r>
              <a:rPr sz="4500" spc="-45"/>
              <a:t>to examine SSD lifecycle</a:t>
            </a:r>
          </a:p>
        </p:txBody>
      </p:sp>
      <p:sp>
        <p:nvSpPr>
          <p:cNvPr id="345" name="Shape 345"/>
          <p:cNvSpPr/>
          <p:nvPr/>
        </p:nvSpPr>
        <p:spPr>
          <a:xfrm>
            <a:off x="1646634" y="4090489"/>
            <a:ext cx="6136898" cy="539348"/>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defRPr sz="4000" i="1" spc="-39">
                <a:solidFill>
                  <a:srgbClr val="000000"/>
                </a:solidFill>
              </a:defRPr>
            </a:lvl1pPr>
          </a:lstStyle>
          <a:p>
            <a:pPr lvl="0">
              <a:defRPr sz="1800" i="0" spc="0"/>
            </a:pPr>
            <a:r>
              <a:rPr sz="3000" spc="-30"/>
              <a:t>(time-independent utilization metric)</a:t>
            </a:r>
          </a:p>
        </p:txBody>
      </p:sp>
    </p:spTree>
    <p:extLst>
      <p:ext uri="{BB962C8B-B14F-4D97-AF65-F5344CB8AC3E}">
        <p14:creationId xmlns:p14="http://schemas.microsoft.com/office/powerpoint/2010/main" val="3639539604"/>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9" name="written-AB-nolines.pdf"/>
          <p:cNvPicPr/>
          <p:nvPr/>
        </p:nvPicPr>
        <p:blipFill>
          <a:blip r:embed="rId2">
            <a:extLst/>
          </a:blip>
          <a:srcRect t="7148"/>
          <a:stretch>
            <a:fillRect/>
          </a:stretch>
        </p:blipFill>
        <p:spPr>
          <a:xfrm>
            <a:off x="2070453" y="1490775"/>
            <a:ext cx="4494145" cy="5007453"/>
          </a:xfrm>
          <a:prstGeom prst="rect">
            <a:avLst/>
          </a:prstGeom>
          <a:ln w="12700">
            <a:miter lim="400000"/>
          </a:ln>
        </p:spPr>
      </p:pic>
      <p:sp>
        <p:nvSpPr>
          <p:cNvPr id="350" name="Shape 350"/>
          <p:cNvSpPr/>
          <p:nvPr/>
        </p:nvSpPr>
        <p:spPr>
          <a:xfrm>
            <a:off x="2009310" y="708465"/>
            <a:ext cx="2393944" cy="50087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gn="ctr">
              <a:lnSpc>
                <a:spcPct val="90000"/>
              </a:lnSpc>
              <a:defRPr sz="4000" b="1" spc="-39">
                <a:solidFill>
                  <a:srgbClr val="E4211C"/>
                </a:solidFill>
              </a:defRPr>
            </a:lvl1pPr>
          </a:lstStyle>
          <a:p>
            <a:pPr lvl="0">
              <a:defRPr sz="1800" b="0" spc="0">
                <a:solidFill>
                  <a:srgbClr val="000000"/>
                </a:solidFill>
              </a:defRPr>
            </a:pPr>
            <a:r>
              <a:rPr sz="3000" spc="-30"/>
              <a:t>720GB, 1 SSD</a:t>
            </a:r>
          </a:p>
        </p:txBody>
      </p:sp>
      <p:sp>
        <p:nvSpPr>
          <p:cNvPr id="351" name="Shape 351"/>
          <p:cNvSpPr/>
          <p:nvPr/>
        </p:nvSpPr>
        <p:spPr>
          <a:xfrm>
            <a:off x="4674267" y="708465"/>
            <a:ext cx="2561794" cy="50087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gn="ctr">
              <a:lnSpc>
                <a:spcPct val="90000"/>
              </a:lnSpc>
              <a:defRPr sz="4000" b="1" spc="-39">
                <a:solidFill>
                  <a:srgbClr val="377EB8"/>
                </a:solidFill>
              </a:defRPr>
            </a:lvl1pPr>
          </a:lstStyle>
          <a:p>
            <a:pPr lvl="0">
              <a:defRPr sz="1800" b="0" spc="0">
                <a:solidFill>
                  <a:srgbClr val="000000"/>
                </a:solidFill>
              </a:defRPr>
            </a:pPr>
            <a:r>
              <a:rPr sz="3000" spc="-30"/>
              <a:t>720GB, 2 SSDs</a:t>
            </a:r>
          </a:p>
        </p:txBody>
      </p:sp>
      <p:sp>
        <p:nvSpPr>
          <p:cNvPr id="352" name="Shape 352"/>
          <p:cNvSpPr/>
          <p:nvPr/>
        </p:nvSpPr>
        <p:spPr>
          <a:xfrm>
            <a:off x="2759796" y="5374270"/>
            <a:ext cx="3824452" cy="1295155"/>
          </a:xfrm>
          <a:prstGeom prst="rect">
            <a:avLst/>
          </a:prstGeom>
          <a:solidFill>
            <a:srgbClr val="FFFFFF"/>
          </a:solidFill>
          <a:ln w="25400">
            <a:miter lim="400000"/>
          </a:ln>
        </p:spPr>
        <p:txBody>
          <a:bodyPr lIns="0" tIns="0" rIns="0" bIns="0" anchor="ctr"/>
          <a:lstStyle/>
          <a:p>
            <a:pPr algn="ctr" defTabSz="259644">
              <a:defRPr sz="2000" spc="0">
                <a:latin typeface="+mj-lt"/>
                <a:ea typeface="+mj-ea"/>
                <a:cs typeface="+mj-cs"/>
                <a:sym typeface="Vista Sans OT Medium"/>
              </a:defRPr>
            </a:pPr>
            <a:endParaRPr/>
          </a:p>
        </p:txBody>
      </p:sp>
      <p:sp>
        <p:nvSpPr>
          <p:cNvPr id="353" name="Shape 353"/>
          <p:cNvSpPr/>
          <p:nvPr/>
        </p:nvSpPr>
        <p:spPr>
          <a:xfrm>
            <a:off x="3243051" y="5296069"/>
            <a:ext cx="283855" cy="50087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gn="ctr">
              <a:lnSpc>
                <a:spcPct val="90000"/>
              </a:lnSpc>
              <a:defRPr sz="4000" b="1" spc="-39">
                <a:solidFill>
                  <a:srgbClr val="000000"/>
                </a:solidFill>
              </a:defRPr>
            </a:lvl1pPr>
          </a:lstStyle>
          <a:p>
            <a:pPr lvl="0">
              <a:defRPr sz="1800" b="0" spc="0"/>
            </a:pPr>
            <a:r>
              <a:rPr sz="3000" spc="-30"/>
              <a:t>0</a:t>
            </a:r>
          </a:p>
        </p:txBody>
      </p:sp>
      <p:sp>
        <p:nvSpPr>
          <p:cNvPr id="354" name="Shape 354"/>
          <p:cNvSpPr/>
          <p:nvPr/>
        </p:nvSpPr>
        <p:spPr>
          <a:xfrm>
            <a:off x="4206986" y="5296069"/>
            <a:ext cx="490026" cy="50087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gn="ctr">
              <a:lnSpc>
                <a:spcPct val="90000"/>
              </a:lnSpc>
              <a:defRPr sz="4000" b="1" spc="-39">
                <a:solidFill>
                  <a:srgbClr val="000000"/>
                </a:solidFill>
              </a:defRPr>
            </a:lvl1pPr>
          </a:lstStyle>
          <a:p>
            <a:pPr lvl="0">
              <a:defRPr sz="1800" b="0" spc="0"/>
            </a:pPr>
            <a:r>
              <a:rPr sz="3000" spc="-30"/>
              <a:t>40</a:t>
            </a:r>
          </a:p>
        </p:txBody>
      </p:sp>
      <p:sp>
        <p:nvSpPr>
          <p:cNvPr id="355" name="Shape 355"/>
          <p:cNvSpPr/>
          <p:nvPr/>
        </p:nvSpPr>
        <p:spPr>
          <a:xfrm>
            <a:off x="5307941" y="5296069"/>
            <a:ext cx="490026" cy="50087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gn="ctr">
              <a:lnSpc>
                <a:spcPct val="90000"/>
              </a:lnSpc>
              <a:defRPr sz="4000" b="1" spc="-39">
                <a:solidFill>
                  <a:srgbClr val="000000"/>
                </a:solidFill>
              </a:defRPr>
            </a:lvl1pPr>
          </a:lstStyle>
          <a:p>
            <a:pPr lvl="0">
              <a:defRPr sz="1800" b="0" spc="0"/>
            </a:pPr>
            <a:r>
              <a:rPr sz="3000" spc="-30"/>
              <a:t>80</a:t>
            </a:r>
          </a:p>
        </p:txBody>
      </p:sp>
      <p:sp>
        <p:nvSpPr>
          <p:cNvPr id="356" name="Shape 356"/>
          <p:cNvSpPr/>
          <p:nvPr/>
        </p:nvSpPr>
        <p:spPr>
          <a:xfrm>
            <a:off x="3396711" y="5964353"/>
            <a:ext cx="2689908" cy="458557"/>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gn="ctr">
              <a:lnSpc>
                <a:spcPct val="90000"/>
              </a:lnSpc>
              <a:defRPr sz="3500" i="1" spc="-35">
                <a:solidFill>
                  <a:srgbClr val="000000"/>
                </a:solidFill>
              </a:defRPr>
            </a:lvl1pPr>
          </a:lstStyle>
          <a:p>
            <a:pPr lvl="0">
              <a:defRPr sz="1800" i="0" spc="0"/>
            </a:pPr>
            <a:r>
              <a:rPr sz="2700" spc="-27"/>
              <a:t>Data written (TB)</a:t>
            </a:r>
          </a:p>
        </p:txBody>
      </p:sp>
    </p:spTree>
    <p:extLst>
      <p:ext uri="{BB962C8B-B14F-4D97-AF65-F5344CB8AC3E}">
        <p14:creationId xmlns:p14="http://schemas.microsoft.com/office/powerpoint/2010/main" val="4043811651"/>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 name="written-AB-nolines.pdf"/>
          <p:cNvPicPr/>
          <p:nvPr/>
        </p:nvPicPr>
        <p:blipFill>
          <a:blip r:embed="rId2">
            <a:extLst/>
          </a:blip>
          <a:srcRect t="7148"/>
          <a:stretch>
            <a:fillRect/>
          </a:stretch>
        </p:blipFill>
        <p:spPr>
          <a:xfrm>
            <a:off x="2070453" y="1490775"/>
            <a:ext cx="4494145" cy="5007453"/>
          </a:xfrm>
          <a:prstGeom prst="rect">
            <a:avLst/>
          </a:prstGeom>
          <a:ln w="12700">
            <a:miter lim="400000"/>
          </a:ln>
        </p:spPr>
      </p:pic>
      <p:sp>
        <p:nvSpPr>
          <p:cNvPr id="359" name="Shape 359"/>
          <p:cNvSpPr/>
          <p:nvPr/>
        </p:nvSpPr>
        <p:spPr>
          <a:xfrm>
            <a:off x="2009310" y="708465"/>
            <a:ext cx="2393944" cy="50087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gn="ctr">
              <a:lnSpc>
                <a:spcPct val="90000"/>
              </a:lnSpc>
              <a:defRPr sz="4000" b="1" spc="-39">
                <a:solidFill>
                  <a:srgbClr val="E4211C"/>
                </a:solidFill>
              </a:defRPr>
            </a:lvl1pPr>
          </a:lstStyle>
          <a:p>
            <a:pPr lvl="0">
              <a:defRPr sz="1800" b="0" spc="0">
                <a:solidFill>
                  <a:srgbClr val="000000"/>
                </a:solidFill>
              </a:defRPr>
            </a:pPr>
            <a:r>
              <a:rPr sz="3000" spc="-30"/>
              <a:t>720GB, 1 SSD</a:t>
            </a:r>
          </a:p>
        </p:txBody>
      </p:sp>
      <p:sp>
        <p:nvSpPr>
          <p:cNvPr id="360" name="Shape 360"/>
          <p:cNvSpPr/>
          <p:nvPr/>
        </p:nvSpPr>
        <p:spPr>
          <a:xfrm>
            <a:off x="4674267" y="708465"/>
            <a:ext cx="2561794" cy="50087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gn="ctr">
              <a:lnSpc>
                <a:spcPct val="90000"/>
              </a:lnSpc>
              <a:defRPr sz="4000" b="1" spc="-39">
                <a:solidFill>
                  <a:srgbClr val="377EB8"/>
                </a:solidFill>
              </a:defRPr>
            </a:lvl1pPr>
          </a:lstStyle>
          <a:p>
            <a:pPr lvl="0">
              <a:defRPr sz="1800" b="0" spc="0">
                <a:solidFill>
                  <a:srgbClr val="000000"/>
                </a:solidFill>
              </a:defRPr>
            </a:pPr>
            <a:r>
              <a:rPr sz="3000" spc="-30"/>
              <a:t>720GB, 2 SSDs</a:t>
            </a:r>
          </a:p>
        </p:txBody>
      </p:sp>
      <p:sp>
        <p:nvSpPr>
          <p:cNvPr id="361" name="Shape 361"/>
          <p:cNvSpPr/>
          <p:nvPr/>
        </p:nvSpPr>
        <p:spPr>
          <a:xfrm>
            <a:off x="2759796" y="5374270"/>
            <a:ext cx="3824452" cy="1295155"/>
          </a:xfrm>
          <a:prstGeom prst="rect">
            <a:avLst/>
          </a:prstGeom>
          <a:solidFill>
            <a:srgbClr val="FFFFFF"/>
          </a:solidFill>
          <a:ln w="25400">
            <a:miter lim="400000"/>
          </a:ln>
        </p:spPr>
        <p:txBody>
          <a:bodyPr lIns="0" tIns="0" rIns="0" bIns="0" anchor="ctr"/>
          <a:lstStyle/>
          <a:p>
            <a:pPr algn="ctr" defTabSz="259644">
              <a:defRPr sz="2000" spc="0">
                <a:latin typeface="+mj-lt"/>
                <a:ea typeface="+mj-ea"/>
                <a:cs typeface="+mj-cs"/>
                <a:sym typeface="Vista Sans OT Medium"/>
              </a:defRPr>
            </a:pPr>
            <a:endParaRPr/>
          </a:p>
        </p:txBody>
      </p:sp>
      <p:sp>
        <p:nvSpPr>
          <p:cNvPr id="362" name="Shape 362"/>
          <p:cNvSpPr/>
          <p:nvPr/>
        </p:nvSpPr>
        <p:spPr>
          <a:xfrm>
            <a:off x="3243051" y="5296069"/>
            <a:ext cx="283855" cy="50087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gn="ctr">
              <a:lnSpc>
                <a:spcPct val="90000"/>
              </a:lnSpc>
              <a:defRPr sz="4000" b="1" spc="-39">
                <a:solidFill>
                  <a:srgbClr val="000000"/>
                </a:solidFill>
              </a:defRPr>
            </a:lvl1pPr>
          </a:lstStyle>
          <a:p>
            <a:pPr lvl="0">
              <a:defRPr sz="1800" b="0" spc="0"/>
            </a:pPr>
            <a:r>
              <a:rPr sz="3000" spc="-30"/>
              <a:t>0</a:t>
            </a:r>
          </a:p>
        </p:txBody>
      </p:sp>
      <p:sp>
        <p:nvSpPr>
          <p:cNvPr id="363" name="Shape 363"/>
          <p:cNvSpPr/>
          <p:nvPr/>
        </p:nvSpPr>
        <p:spPr>
          <a:xfrm>
            <a:off x="4206986" y="5296069"/>
            <a:ext cx="490026" cy="50087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gn="ctr">
              <a:lnSpc>
                <a:spcPct val="90000"/>
              </a:lnSpc>
              <a:defRPr sz="4000" b="1" spc="-39">
                <a:solidFill>
                  <a:srgbClr val="000000"/>
                </a:solidFill>
              </a:defRPr>
            </a:lvl1pPr>
          </a:lstStyle>
          <a:p>
            <a:pPr lvl="0">
              <a:defRPr sz="1800" b="0" spc="0"/>
            </a:pPr>
            <a:r>
              <a:rPr sz="3000" spc="-30"/>
              <a:t>40</a:t>
            </a:r>
          </a:p>
        </p:txBody>
      </p:sp>
      <p:sp>
        <p:nvSpPr>
          <p:cNvPr id="364" name="Shape 364"/>
          <p:cNvSpPr/>
          <p:nvPr/>
        </p:nvSpPr>
        <p:spPr>
          <a:xfrm>
            <a:off x="5307941" y="5296069"/>
            <a:ext cx="490026" cy="50087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gn="ctr">
              <a:lnSpc>
                <a:spcPct val="90000"/>
              </a:lnSpc>
              <a:defRPr sz="4000" b="1" spc="-39">
                <a:solidFill>
                  <a:srgbClr val="000000"/>
                </a:solidFill>
              </a:defRPr>
            </a:lvl1pPr>
          </a:lstStyle>
          <a:p>
            <a:pPr lvl="0">
              <a:defRPr sz="1800" b="0" spc="0"/>
            </a:pPr>
            <a:r>
              <a:rPr sz="3000" spc="-30"/>
              <a:t>80</a:t>
            </a:r>
          </a:p>
        </p:txBody>
      </p:sp>
      <p:sp>
        <p:nvSpPr>
          <p:cNvPr id="365" name="Shape 365"/>
          <p:cNvSpPr/>
          <p:nvPr/>
        </p:nvSpPr>
        <p:spPr>
          <a:xfrm>
            <a:off x="3396711" y="5964353"/>
            <a:ext cx="2689908" cy="458557"/>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gn="ctr">
              <a:lnSpc>
                <a:spcPct val="90000"/>
              </a:lnSpc>
              <a:defRPr sz="3500" i="1" spc="-35">
                <a:solidFill>
                  <a:srgbClr val="000000"/>
                </a:solidFill>
              </a:defRPr>
            </a:lvl1pPr>
          </a:lstStyle>
          <a:p>
            <a:pPr lvl="0">
              <a:defRPr sz="1800" i="0" spc="0"/>
            </a:pPr>
            <a:r>
              <a:rPr sz="2700" spc="-27"/>
              <a:t>Data written (TB)</a:t>
            </a:r>
          </a:p>
        </p:txBody>
      </p:sp>
      <p:sp>
        <p:nvSpPr>
          <p:cNvPr id="366" name="Shape 366"/>
          <p:cNvSpPr/>
          <p:nvPr/>
        </p:nvSpPr>
        <p:spPr>
          <a:xfrm flipH="1" flipV="1">
            <a:off x="3718551" y="3217997"/>
            <a:ext cx="229629" cy="746785"/>
          </a:xfrm>
          <a:prstGeom prst="line">
            <a:avLst/>
          </a:prstGeom>
          <a:ln w="127000">
            <a:solidFill/>
            <a:miter lim="400000"/>
          </a:ln>
        </p:spPr>
        <p:txBody>
          <a:bodyPr lIns="0" tIns="0" rIns="0" bIns="0"/>
          <a:lstStyle/>
          <a:p>
            <a:pPr algn="ctr" defTabSz="259644">
              <a:defRPr sz="2000" spc="0">
                <a:solidFill>
                  <a:srgbClr val="000000"/>
                </a:solidFill>
                <a:latin typeface="+mj-lt"/>
                <a:ea typeface="+mj-ea"/>
                <a:cs typeface="+mj-cs"/>
                <a:sym typeface="Vista Sans OT Medium"/>
              </a:defRPr>
            </a:pPr>
            <a:endParaRPr/>
          </a:p>
        </p:txBody>
      </p:sp>
      <p:sp>
        <p:nvSpPr>
          <p:cNvPr id="367" name="Shape 367"/>
          <p:cNvSpPr/>
          <p:nvPr/>
        </p:nvSpPr>
        <p:spPr>
          <a:xfrm flipH="1">
            <a:off x="3912969" y="2696085"/>
            <a:ext cx="579090" cy="1242094"/>
          </a:xfrm>
          <a:prstGeom prst="line">
            <a:avLst/>
          </a:prstGeom>
          <a:ln w="127000">
            <a:solidFill/>
            <a:miter lim="400000"/>
          </a:ln>
        </p:spPr>
        <p:txBody>
          <a:bodyPr lIns="0" tIns="0" rIns="0" bIns="0"/>
          <a:lstStyle/>
          <a:p>
            <a:pPr algn="ctr" defTabSz="259644">
              <a:defRPr sz="2000" spc="0">
                <a:solidFill>
                  <a:srgbClr val="000000"/>
                </a:solidFill>
                <a:latin typeface="+mj-lt"/>
                <a:ea typeface="+mj-ea"/>
                <a:cs typeface="+mj-cs"/>
                <a:sym typeface="Vista Sans OT Medium"/>
              </a:defRPr>
            </a:pPr>
            <a:endParaRPr/>
          </a:p>
        </p:txBody>
      </p:sp>
      <p:sp>
        <p:nvSpPr>
          <p:cNvPr id="368" name="Shape 368"/>
          <p:cNvSpPr/>
          <p:nvPr/>
        </p:nvSpPr>
        <p:spPr>
          <a:xfrm flipV="1">
            <a:off x="4463494" y="2430753"/>
            <a:ext cx="1525145" cy="297772"/>
          </a:xfrm>
          <a:prstGeom prst="line">
            <a:avLst/>
          </a:prstGeom>
          <a:ln w="127000">
            <a:solidFill/>
            <a:miter lim="400000"/>
          </a:ln>
        </p:spPr>
        <p:txBody>
          <a:bodyPr lIns="0" tIns="0" rIns="0" bIns="0"/>
          <a:lstStyle/>
          <a:p>
            <a:pPr algn="ctr" defTabSz="259644">
              <a:defRPr sz="2000" spc="0">
                <a:solidFill>
                  <a:srgbClr val="000000"/>
                </a:solidFill>
                <a:latin typeface="+mj-lt"/>
                <a:ea typeface="+mj-ea"/>
                <a:cs typeface="+mj-cs"/>
                <a:sym typeface="Vista Sans OT Medium"/>
              </a:defRPr>
            </a:pPr>
            <a:endParaRPr/>
          </a:p>
        </p:txBody>
      </p:sp>
      <p:grpSp>
        <p:nvGrpSpPr>
          <p:cNvPr id="371" name="Group 371"/>
          <p:cNvGrpSpPr/>
          <p:nvPr/>
        </p:nvGrpSpPr>
        <p:grpSpPr>
          <a:xfrm>
            <a:off x="3769876" y="4401372"/>
            <a:ext cx="3424715" cy="1041132"/>
            <a:chOff x="-215900" y="-139700"/>
            <a:chExt cx="4870704" cy="1233932"/>
          </a:xfrm>
        </p:grpSpPr>
        <p:sp>
          <p:nvSpPr>
            <p:cNvPr id="370" name="Shape 370"/>
            <p:cNvSpPr/>
            <p:nvPr/>
          </p:nvSpPr>
          <p:spPr>
            <a:xfrm>
              <a:off x="0" y="86785"/>
              <a:ext cx="4426536" cy="501561"/>
            </a:xfrm>
            <a:prstGeom prst="rect">
              <a:avLst/>
            </a:prstGeom>
            <a:solidFill>
              <a:srgbClr val="FFFFFF"/>
            </a:solidFill>
            <a:ln>
              <a:noFill/>
            </a:ln>
            <a:effectLst/>
            <a:extLst>
              <a:ext uri="{C572A759-6A51-4108-AA02-DFA0A04FC94B}">
                <ma14:wrappingTextBoxFlag xmlns:ma14="http://schemas.microsoft.com/office/mac/drawingml/2011/main" val="1"/>
              </a:ext>
            </a:extLst>
          </p:spPr>
          <p:txBody>
            <a:bodyPr wrap="none" lIns="0" tIns="0" rIns="0" bIns="0" numCol="1" anchor="ctr">
              <a:spAutoFit/>
            </a:bodyPr>
            <a:lstStyle>
              <a:lvl1pPr>
                <a:lnSpc>
                  <a:spcPct val="90000"/>
                </a:lnSpc>
                <a:defRPr sz="4000" b="1" i="1" spc="-39">
                  <a:solidFill>
                    <a:srgbClr val="A74545"/>
                  </a:solidFill>
                </a:defRPr>
              </a:lvl1pPr>
            </a:lstStyle>
            <a:p>
              <a:pPr lvl="0">
                <a:defRPr sz="1800" b="0" i="0" spc="0">
                  <a:solidFill>
                    <a:srgbClr val="000000"/>
                  </a:solidFill>
                </a:defRPr>
              </a:pPr>
              <a:r>
                <a:rPr sz="3000" spc="-30"/>
                <a:t>Early failure period</a:t>
              </a:r>
            </a:p>
          </p:txBody>
        </p:sp>
        <p:pic>
          <p:nvPicPr>
            <p:cNvPr id="369" name="Picture 368"/>
            <p:cNvPicPr/>
            <p:nvPr/>
          </p:nvPicPr>
          <p:blipFill>
            <a:blip r:embed="rId3">
              <a:extLst/>
            </a:blip>
            <a:stretch>
              <a:fillRect/>
            </a:stretch>
          </p:blipFill>
          <p:spPr>
            <a:xfrm>
              <a:off x="-215900" y="-139700"/>
              <a:ext cx="4870704" cy="1233932"/>
            </a:xfrm>
            <a:prstGeom prst="rect">
              <a:avLst/>
            </a:prstGeom>
            <a:effectLst/>
          </p:spPr>
        </p:pic>
      </p:grpSp>
      <p:grpSp>
        <p:nvGrpSpPr>
          <p:cNvPr id="374" name="Group 374"/>
          <p:cNvGrpSpPr/>
          <p:nvPr/>
        </p:nvGrpSpPr>
        <p:grpSpPr>
          <a:xfrm>
            <a:off x="5087129" y="3070824"/>
            <a:ext cx="3105389" cy="1041132"/>
            <a:chOff x="-215900" y="-139700"/>
            <a:chExt cx="4416552" cy="1233932"/>
          </a:xfrm>
        </p:grpSpPr>
        <p:sp>
          <p:nvSpPr>
            <p:cNvPr id="373" name="Shape 373"/>
            <p:cNvSpPr/>
            <p:nvPr/>
          </p:nvSpPr>
          <p:spPr>
            <a:xfrm>
              <a:off x="0" y="86785"/>
              <a:ext cx="3954173" cy="501561"/>
            </a:xfrm>
            <a:prstGeom prst="rect">
              <a:avLst/>
            </a:prstGeom>
            <a:solidFill>
              <a:srgbClr val="FFFFFF"/>
            </a:solidFill>
            <a:ln>
              <a:noFill/>
            </a:ln>
            <a:effectLst/>
            <a:extLst>
              <a:ext uri="{C572A759-6A51-4108-AA02-DFA0A04FC94B}">
                <ma14:wrappingTextBoxFlag xmlns:ma14="http://schemas.microsoft.com/office/mac/drawingml/2011/main" val="1"/>
              </a:ext>
            </a:extLst>
          </p:spPr>
          <p:txBody>
            <a:bodyPr wrap="none" lIns="0" tIns="0" rIns="0" bIns="0" numCol="1" anchor="ctr">
              <a:spAutoFit/>
            </a:bodyPr>
            <a:lstStyle>
              <a:lvl1pPr>
                <a:lnSpc>
                  <a:spcPct val="90000"/>
                </a:lnSpc>
                <a:defRPr sz="4000" b="1" i="1" spc="-39">
                  <a:solidFill>
                    <a:srgbClr val="3D8382"/>
                  </a:solidFill>
                </a:defRPr>
              </a:lvl1pPr>
            </a:lstStyle>
            <a:p>
              <a:pPr lvl="0">
                <a:defRPr sz="1800" b="0" i="0" spc="0">
                  <a:solidFill>
                    <a:srgbClr val="000000"/>
                  </a:solidFill>
                </a:defRPr>
              </a:pPr>
              <a:r>
                <a:rPr sz="3000" spc="-30"/>
                <a:t>Useful life period</a:t>
              </a:r>
            </a:p>
          </p:txBody>
        </p:sp>
        <p:pic>
          <p:nvPicPr>
            <p:cNvPr id="372" name="Picture 371"/>
            <p:cNvPicPr/>
            <p:nvPr/>
          </p:nvPicPr>
          <p:blipFill>
            <a:blip r:embed="rId4">
              <a:extLst/>
            </a:blip>
            <a:stretch>
              <a:fillRect/>
            </a:stretch>
          </p:blipFill>
          <p:spPr>
            <a:xfrm>
              <a:off x="-215900" y="-139700"/>
              <a:ext cx="4416552" cy="1233932"/>
            </a:xfrm>
            <a:prstGeom prst="rect">
              <a:avLst/>
            </a:prstGeom>
            <a:effectLst/>
          </p:spPr>
        </p:pic>
      </p:grpSp>
      <p:grpSp>
        <p:nvGrpSpPr>
          <p:cNvPr id="377" name="Group 377"/>
          <p:cNvGrpSpPr/>
          <p:nvPr/>
        </p:nvGrpSpPr>
        <p:grpSpPr>
          <a:xfrm>
            <a:off x="6174789" y="1340182"/>
            <a:ext cx="2887147" cy="1041132"/>
            <a:chOff x="-215900" y="-139700"/>
            <a:chExt cx="4106164" cy="1233932"/>
          </a:xfrm>
        </p:grpSpPr>
        <p:sp>
          <p:nvSpPr>
            <p:cNvPr id="376" name="Shape 376"/>
            <p:cNvSpPr/>
            <p:nvPr/>
          </p:nvSpPr>
          <p:spPr>
            <a:xfrm>
              <a:off x="0" y="86785"/>
              <a:ext cx="3634619" cy="501561"/>
            </a:xfrm>
            <a:prstGeom prst="rect">
              <a:avLst/>
            </a:prstGeom>
            <a:solidFill>
              <a:srgbClr val="FFFFFF"/>
            </a:solidFill>
            <a:ln>
              <a:noFill/>
            </a:ln>
            <a:effectLst/>
            <a:extLst>
              <a:ext uri="{C572A759-6A51-4108-AA02-DFA0A04FC94B}">
                <ma14:wrappingTextBoxFlag xmlns:ma14="http://schemas.microsoft.com/office/mac/drawingml/2011/main" val="1"/>
              </a:ext>
            </a:extLst>
          </p:spPr>
          <p:txBody>
            <a:bodyPr wrap="none" lIns="0" tIns="0" rIns="0" bIns="0" numCol="1" anchor="ctr">
              <a:spAutoFit/>
            </a:bodyPr>
            <a:lstStyle>
              <a:lvl1pPr>
                <a:lnSpc>
                  <a:spcPct val="90000"/>
                </a:lnSpc>
                <a:defRPr sz="4000" b="1" i="1" spc="-39">
                  <a:solidFill>
                    <a:srgbClr val="CB733E"/>
                  </a:solidFill>
                </a:defRPr>
              </a:lvl1pPr>
            </a:lstStyle>
            <a:p>
              <a:pPr lvl="0">
                <a:defRPr sz="1800" b="0" i="0" spc="0">
                  <a:solidFill>
                    <a:srgbClr val="000000"/>
                  </a:solidFill>
                </a:defRPr>
              </a:pPr>
              <a:r>
                <a:rPr sz="3000" spc="-30"/>
                <a:t>Wearout period</a:t>
              </a:r>
            </a:p>
          </p:txBody>
        </p:sp>
        <p:pic>
          <p:nvPicPr>
            <p:cNvPr id="375" name="Picture 374"/>
            <p:cNvPicPr/>
            <p:nvPr/>
          </p:nvPicPr>
          <p:blipFill>
            <a:blip r:embed="rId5">
              <a:extLst/>
            </a:blip>
            <a:stretch>
              <a:fillRect/>
            </a:stretch>
          </p:blipFill>
          <p:spPr>
            <a:xfrm>
              <a:off x="-215900" y="-139700"/>
              <a:ext cx="4106164" cy="1233932"/>
            </a:xfrm>
            <a:prstGeom prst="rect">
              <a:avLst/>
            </a:prstGeom>
            <a:effectLst/>
          </p:spPr>
        </p:pic>
      </p:grpSp>
      <p:sp>
        <p:nvSpPr>
          <p:cNvPr id="378" name="Shape 378"/>
          <p:cNvSpPr/>
          <p:nvPr/>
        </p:nvSpPr>
        <p:spPr>
          <a:xfrm flipH="1" flipV="1">
            <a:off x="3807848" y="3848387"/>
            <a:ext cx="112094" cy="702516"/>
          </a:xfrm>
          <a:prstGeom prst="line">
            <a:avLst/>
          </a:prstGeom>
          <a:ln w="88900">
            <a:solidFill>
              <a:srgbClr val="A74545"/>
            </a:solidFill>
            <a:miter lim="400000"/>
            <a:tailEnd type="triangle"/>
          </a:ln>
        </p:spPr>
        <p:txBody>
          <a:bodyPr lIns="0" tIns="0" rIns="0" bIns="0"/>
          <a:lstStyle/>
          <a:p>
            <a:pPr algn="ctr" defTabSz="259644">
              <a:defRPr sz="2000" spc="0">
                <a:solidFill>
                  <a:srgbClr val="000000"/>
                </a:solidFill>
                <a:latin typeface="+mj-lt"/>
                <a:ea typeface="+mj-ea"/>
                <a:cs typeface="+mj-cs"/>
                <a:sym typeface="Vista Sans OT Medium"/>
              </a:defRPr>
            </a:pPr>
            <a:endParaRPr/>
          </a:p>
        </p:txBody>
      </p:sp>
      <p:sp>
        <p:nvSpPr>
          <p:cNvPr id="379" name="Shape 379"/>
          <p:cNvSpPr/>
          <p:nvPr/>
        </p:nvSpPr>
        <p:spPr>
          <a:xfrm flipH="1">
            <a:off x="4312577" y="3375988"/>
            <a:ext cx="858174" cy="1"/>
          </a:xfrm>
          <a:prstGeom prst="line">
            <a:avLst/>
          </a:prstGeom>
          <a:ln w="88900">
            <a:solidFill>
              <a:srgbClr val="3D8382"/>
            </a:solidFill>
            <a:miter lim="400000"/>
            <a:tailEnd type="triangle"/>
          </a:ln>
        </p:spPr>
        <p:txBody>
          <a:bodyPr lIns="0" tIns="0" rIns="0" bIns="0"/>
          <a:lstStyle/>
          <a:p>
            <a:pPr algn="ctr" defTabSz="259644">
              <a:defRPr sz="2000" spc="0">
                <a:solidFill>
                  <a:srgbClr val="000000"/>
                </a:solidFill>
                <a:latin typeface="+mj-lt"/>
                <a:ea typeface="+mj-ea"/>
                <a:cs typeface="+mj-cs"/>
                <a:sym typeface="Vista Sans OT Medium"/>
              </a:defRPr>
            </a:pPr>
            <a:endParaRPr/>
          </a:p>
        </p:txBody>
      </p:sp>
      <p:sp>
        <p:nvSpPr>
          <p:cNvPr id="380" name="Shape 380"/>
          <p:cNvSpPr/>
          <p:nvPr/>
        </p:nvSpPr>
        <p:spPr>
          <a:xfrm flipH="1">
            <a:off x="5148417" y="1783290"/>
            <a:ext cx="1157638" cy="550168"/>
          </a:xfrm>
          <a:prstGeom prst="line">
            <a:avLst/>
          </a:prstGeom>
          <a:ln w="88900">
            <a:solidFill>
              <a:srgbClr val="CB733E"/>
            </a:solidFill>
            <a:miter lim="400000"/>
            <a:tailEnd type="triangle"/>
          </a:ln>
        </p:spPr>
        <p:txBody>
          <a:bodyPr lIns="0" tIns="0" rIns="0" bIns="0"/>
          <a:lstStyle/>
          <a:p>
            <a:pPr algn="ctr" defTabSz="259644">
              <a:defRPr sz="2000" spc="0">
                <a:solidFill>
                  <a:srgbClr val="000000"/>
                </a:solidFill>
                <a:latin typeface="+mj-lt"/>
                <a:ea typeface="+mj-ea"/>
                <a:cs typeface="+mj-cs"/>
                <a:sym typeface="Vista Sans OT Medium"/>
              </a:defRPr>
            </a:pPr>
            <a:endParaRPr/>
          </a:p>
        </p:txBody>
      </p:sp>
    </p:spTree>
    <p:extLst>
      <p:ext uri="{BB962C8B-B14F-4D97-AF65-F5344CB8AC3E}">
        <p14:creationId xmlns:p14="http://schemas.microsoft.com/office/powerpoint/2010/main" val="1238071157"/>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2" name="written-AB-nolines.pdf"/>
          <p:cNvPicPr/>
          <p:nvPr/>
        </p:nvPicPr>
        <p:blipFill>
          <a:blip r:embed="rId2">
            <a:extLst/>
          </a:blip>
          <a:srcRect t="7148"/>
          <a:stretch>
            <a:fillRect/>
          </a:stretch>
        </p:blipFill>
        <p:spPr>
          <a:xfrm>
            <a:off x="2070453" y="1490775"/>
            <a:ext cx="4494145" cy="5007453"/>
          </a:xfrm>
          <a:prstGeom prst="rect">
            <a:avLst/>
          </a:prstGeom>
          <a:ln w="12700">
            <a:miter lim="400000"/>
          </a:ln>
        </p:spPr>
      </p:pic>
      <p:sp>
        <p:nvSpPr>
          <p:cNvPr id="383" name="Shape 383"/>
          <p:cNvSpPr/>
          <p:nvPr/>
        </p:nvSpPr>
        <p:spPr>
          <a:xfrm>
            <a:off x="2009310" y="708465"/>
            <a:ext cx="2393944" cy="50087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gn="ctr">
              <a:lnSpc>
                <a:spcPct val="90000"/>
              </a:lnSpc>
              <a:defRPr sz="4000" b="1" spc="-39">
                <a:solidFill>
                  <a:srgbClr val="E4211C"/>
                </a:solidFill>
              </a:defRPr>
            </a:lvl1pPr>
          </a:lstStyle>
          <a:p>
            <a:pPr lvl="0">
              <a:defRPr sz="1800" b="0" spc="0">
                <a:solidFill>
                  <a:srgbClr val="000000"/>
                </a:solidFill>
              </a:defRPr>
            </a:pPr>
            <a:r>
              <a:rPr sz="3000" spc="-30"/>
              <a:t>720GB, 1 SSD</a:t>
            </a:r>
          </a:p>
        </p:txBody>
      </p:sp>
      <p:sp>
        <p:nvSpPr>
          <p:cNvPr id="384" name="Shape 384"/>
          <p:cNvSpPr/>
          <p:nvPr/>
        </p:nvSpPr>
        <p:spPr>
          <a:xfrm>
            <a:off x="4674267" y="708465"/>
            <a:ext cx="2561794" cy="50087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gn="ctr">
              <a:lnSpc>
                <a:spcPct val="90000"/>
              </a:lnSpc>
              <a:defRPr sz="4000" b="1" spc="-39">
                <a:solidFill>
                  <a:srgbClr val="377EB8"/>
                </a:solidFill>
              </a:defRPr>
            </a:lvl1pPr>
          </a:lstStyle>
          <a:p>
            <a:pPr lvl="0">
              <a:defRPr sz="1800" b="0" spc="0">
                <a:solidFill>
                  <a:srgbClr val="000000"/>
                </a:solidFill>
              </a:defRPr>
            </a:pPr>
            <a:r>
              <a:rPr sz="3000" spc="-30"/>
              <a:t>720GB, 2 SSDs</a:t>
            </a:r>
          </a:p>
        </p:txBody>
      </p:sp>
      <p:sp>
        <p:nvSpPr>
          <p:cNvPr id="385" name="Shape 385"/>
          <p:cNvSpPr/>
          <p:nvPr/>
        </p:nvSpPr>
        <p:spPr>
          <a:xfrm>
            <a:off x="2759796" y="5374270"/>
            <a:ext cx="3824452" cy="1295155"/>
          </a:xfrm>
          <a:prstGeom prst="rect">
            <a:avLst/>
          </a:prstGeom>
          <a:solidFill>
            <a:srgbClr val="FFFFFF"/>
          </a:solidFill>
          <a:ln w="25400">
            <a:miter lim="400000"/>
          </a:ln>
        </p:spPr>
        <p:txBody>
          <a:bodyPr lIns="0" tIns="0" rIns="0" bIns="0" anchor="ctr"/>
          <a:lstStyle/>
          <a:p>
            <a:pPr algn="ctr" defTabSz="259644">
              <a:defRPr sz="2000" spc="0">
                <a:latin typeface="+mj-lt"/>
                <a:ea typeface="+mj-ea"/>
                <a:cs typeface="+mj-cs"/>
                <a:sym typeface="Vista Sans OT Medium"/>
              </a:defRPr>
            </a:pPr>
            <a:endParaRPr/>
          </a:p>
        </p:txBody>
      </p:sp>
      <p:sp>
        <p:nvSpPr>
          <p:cNvPr id="386" name="Shape 386"/>
          <p:cNvSpPr/>
          <p:nvPr/>
        </p:nvSpPr>
        <p:spPr>
          <a:xfrm>
            <a:off x="3243051" y="5296069"/>
            <a:ext cx="283855" cy="50087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gn="ctr">
              <a:lnSpc>
                <a:spcPct val="90000"/>
              </a:lnSpc>
              <a:defRPr sz="4000" b="1" spc="-39">
                <a:solidFill>
                  <a:srgbClr val="000000"/>
                </a:solidFill>
              </a:defRPr>
            </a:lvl1pPr>
          </a:lstStyle>
          <a:p>
            <a:pPr lvl="0">
              <a:defRPr sz="1800" b="0" spc="0"/>
            </a:pPr>
            <a:r>
              <a:rPr sz="3000" spc="-30"/>
              <a:t>0</a:t>
            </a:r>
          </a:p>
        </p:txBody>
      </p:sp>
      <p:sp>
        <p:nvSpPr>
          <p:cNvPr id="387" name="Shape 387"/>
          <p:cNvSpPr/>
          <p:nvPr/>
        </p:nvSpPr>
        <p:spPr>
          <a:xfrm>
            <a:off x="4206986" y="5296069"/>
            <a:ext cx="490026" cy="50087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gn="ctr">
              <a:lnSpc>
                <a:spcPct val="90000"/>
              </a:lnSpc>
              <a:defRPr sz="4000" b="1" spc="-39">
                <a:solidFill>
                  <a:srgbClr val="000000"/>
                </a:solidFill>
              </a:defRPr>
            </a:lvl1pPr>
          </a:lstStyle>
          <a:p>
            <a:pPr lvl="0">
              <a:defRPr sz="1800" b="0" spc="0"/>
            </a:pPr>
            <a:r>
              <a:rPr sz="3000" spc="-30"/>
              <a:t>40</a:t>
            </a:r>
          </a:p>
        </p:txBody>
      </p:sp>
      <p:sp>
        <p:nvSpPr>
          <p:cNvPr id="388" name="Shape 388"/>
          <p:cNvSpPr/>
          <p:nvPr/>
        </p:nvSpPr>
        <p:spPr>
          <a:xfrm>
            <a:off x="5307941" y="5296069"/>
            <a:ext cx="490026" cy="50087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gn="ctr">
              <a:lnSpc>
                <a:spcPct val="90000"/>
              </a:lnSpc>
              <a:defRPr sz="4000" b="1" spc="-39">
                <a:solidFill>
                  <a:srgbClr val="000000"/>
                </a:solidFill>
              </a:defRPr>
            </a:lvl1pPr>
          </a:lstStyle>
          <a:p>
            <a:pPr lvl="0">
              <a:defRPr sz="1800" b="0" spc="0"/>
            </a:pPr>
            <a:r>
              <a:rPr sz="3000" spc="-30"/>
              <a:t>80</a:t>
            </a:r>
          </a:p>
        </p:txBody>
      </p:sp>
      <p:sp>
        <p:nvSpPr>
          <p:cNvPr id="389" name="Shape 389"/>
          <p:cNvSpPr/>
          <p:nvPr/>
        </p:nvSpPr>
        <p:spPr>
          <a:xfrm>
            <a:off x="3396711" y="5964353"/>
            <a:ext cx="2689908" cy="458557"/>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gn="ctr">
              <a:lnSpc>
                <a:spcPct val="90000"/>
              </a:lnSpc>
              <a:defRPr sz="3500" i="1" spc="-35">
                <a:solidFill>
                  <a:srgbClr val="000000"/>
                </a:solidFill>
              </a:defRPr>
            </a:lvl1pPr>
          </a:lstStyle>
          <a:p>
            <a:pPr lvl="0">
              <a:defRPr sz="1800" i="0" spc="0"/>
            </a:pPr>
            <a:r>
              <a:rPr sz="2700" spc="-27"/>
              <a:t>Data written (TB)</a:t>
            </a:r>
          </a:p>
        </p:txBody>
      </p:sp>
      <p:sp>
        <p:nvSpPr>
          <p:cNvPr id="390" name="Shape 390"/>
          <p:cNvSpPr/>
          <p:nvPr/>
        </p:nvSpPr>
        <p:spPr>
          <a:xfrm flipH="1" flipV="1">
            <a:off x="3718551" y="3217997"/>
            <a:ext cx="229629" cy="746785"/>
          </a:xfrm>
          <a:prstGeom prst="line">
            <a:avLst/>
          </a:prstGeom>
          <a:ln w="127000">
            <a:solidFill/>
            <a:miter lim="400000"/>
          </a:ln>
        </p:spPr>
        <p:txBody>
          <a:bodyPr lIns="0" tIns="0" rIns="0" bIns="0"/>
          <a:lstStyle/>
          <a:p>
            <a:pPr algn="ctr" defTabSz="259644">
              <a:defRPr sz="2000" spc="0">
                <a:solidFill>
                  <a:srgbClr val="000000"/>
                </a:solidFill>
                <a:latin typeface="+mj-lt"/>
                <a:ea typeface="+mj-ea"/>
                <a:cs typeface="+mj-cs"/>
                <a:sym typeface="Vista Sans OT Medium"/>
              </a:defRPr>
            </a:pPr>
            <a:endParaRPr/>
          </a:p>
        </p:txBody>
      </p:sp>
      <p:sp>
        <p:nvSpPr>
          <p:cNvPr id="391" name="Shape 391"/>
          <p:cNvSpPr/>
          <p:nvPr/>
        </p:nvSpPr>
        <p:spPr>
          <a:xfrm flipH="1">
            <a:off x="3912969" y="2696085"/>
            <a:ext cx="579090" cy="1242094"/>
          </a:xfrm>
          <a:prstGeom prst="line">
            <a:avLst/>
          </a:prstGeom>
          <a:ln w="127000">
            <a:solidFill/>
            <a:miter lim="400000"/>
          </a:ln>
        </p:spPr>
        <p:txBody>
          <a:bodyPr lIns="0" tIns="0" rIns="0" bIns="0"/>
          <a:lstStyle/>
          <a:p>
            <a:pPr algn="ctr" defTabSz="259644">
              <a:defRPr sz="2000" spc="0">
                <a:solidFill>
                  <a:srgbClr val="000000"/>
                </a:solidFill>
                <a:latin typeface="+mj-lt"/>
                <a:ea typeface="+mj-ea"/>
                <a:cs typeface="+mj-cs"/>
                <a:sym typeface="Vista Sans OT Medium"/>
              </a:defRPr>
            </a:pPr>
            <a:endParaRPr/>
          </a:p>
        </p:txBody>
      </p:sp>
      <p:sp>
        <p:nvSpPr>
          <p:cNvPr id="392" name="Shape 392"/>
          <p:cNvSpPr/>
          <p:nvPr/>
        </p:nvSpPr>
        <p:spPr>
          <a:xfrm flipV="1">
            <a:off x="4463494" y="2430753"/>
            <a:ext cx="1525145" cy="297772"/>
          </a:xfrm>
          <a:prstGeom prst="line">
            <a:avLst/>
          </a:prstGeom>
          <a:ln w="127000">
            <a:solidFill/>
            <a:miter lim="400000"/>
          </a:ln>
        </p:spPr>
        <p:txBody>
          <a:bodyPr lIns="0" tIns="0" rIns="0" bIns="0"/>
          <a:lstStyle/>
          <a:p>
            <a:pPr algn="ctr" defTabSz="259644">
              <a:defRPr sz="2000" spc="0">
                <a:solidFill>
                  <a:srgbClr val="000000"/>
                </a:solidFill>
                <a:latin typeface="+mj-lt"/>
                <a:ea typeface="+mj-ea"/>
                <a:cs typeface="+mj-cs"/>
                <a:sym typeface="Vista Sans OT Medium"/>
              </a:defRPr>
            </a:pPr>
            <a:endParaRPr/>
          </a:p>
        </p:txBody>
      </p:sp>
      <p:grpSp>
        <p:nvGrpSpPr>
          <p:cNvPr id="395" name="Group 395"/>
          <p:cNvGrpSpPr/>
          <p:nvPr/>
        </p:nvGrpSpPr>
        <p:grpSpPr>
          <a:xfrm>
            <a:off x="3769876" y="4401372"/>
            <a:ext cx="3424715" cy="1041132"/>
            <a:chOff x="-215900" y="-139700"/>
            <a:chExt cx="4870704" cy="1233932"/>
          </a:xfrm>
        </p:grpSpPr>
        <p:sp>
          <p:nvSpPr>
            <p:cNvPr id="394" name="Shape 394"/>
            <p:cNvSpPr/>
            <p:nvPr/>
          </p:nvSpPr>
          <p:spPr>
            <a:xfrm>
              <a:off x="0" y="86785"/>
              <a:ext cx="4426536" cy="501561"/>
            </a:xfrm>
            <a:prstGeom prst="rect">
              <a:avLst/>
            </a:prstGeom>
            <a:solidFill>
              <a:srgbClr val="FFFFFF"/>
            </a:solidFill>
            <a:ln>
              <a:noFill/>
            </a:ln>
            <a:effectLst/>
            <a:extLst>
              <a:ext uri="{C572A759-6A51-4108-AA02-DFA0A04FC94B}">
                <ma14:wrappingTextBoxFlag xmlns:ma14="http://schemas.microsoft.com/office/mac/drawingml/2011/main" val="1"/>
              </a:ext>
            </a:extLst>
          </p:spPr>
          <p:txBody>
            <a:bodyPr wrap="none" lIns="0" tIns="0" rIns="0" bIns="0" numCol="1" anchor="ctr">
              <a:spAutoFit/>
            </a:bodyPr>
            <a:lstStyle>
              <a:lvl1pPr>
                <a:lnSpc>
                  <a:spcPct val="90000"/>
                </a:lnSpc>
                <a:defRPr sz="4000" b="1" i="1" spc="-39">
                  <a:solidFill>
                    <a:srgbClr val="A74545"/>
                  </a:solidFill>
                </a:defRPr>
              </a:lvl1pPr>
            </a:lstStyle>
            <a:p>
              <a:pPr lvl="0">
                <a:defRPr sz="1800" b="0" i="0" spc="0">
                  <a:solidFill>
                    <a:srgbClr val="000000"/>
                  </a:solidFill>
                </a:defRPr>
              </a:pPr>
              <a:r>
                <a:rPr sz="3000" spc="-30"/>
                <a:t>Early failure period</a:t>
              </a:r>
            </a:p>
          </p:txBody>
        </p:sp>
        <p:pic>
          <p:nvPicPr>
            <p:cNvPr id="393" name="Picture 392"/>
            <p:cNvPicPr/>
            <p:nvPr/>
          </p:nvPicPr>
          <p:blipFill>
            <a:blip r:embed="rId3">
              <a:extLst/>
            </a:blip>
            <a:stretch>
              <a:fillRect/>
            </a:stretch>
          </p:blipFill>
          <p:spPr>
            <a:xfrm>
              <a:off x="-215900" y="-139700"/>
              <a:ext cx="4870704" cy="1233932"/>
            </a:xfrm>
            <a:prstGeom prst="rect">
              <a:avLst/>
            </a:prstGeom>
            <a:effectLst/>
          </p:spPr>
        </p:pic>
      </p:grpSp>
      <p:grpSp>
        <p:nvGrpSpPr>
          <p:cNvPr id="398" name="Group 398"/>
          <p:cNvGrpSpPr/>
          <p:nvPr/>
        </p:nvGrpSpPr>
        <p:grpSpPr>
          <a:xfrm>
            <a:off x="5087129" y="3070824"/>
            <a:ext cx="3105389" cy="1041132"/>
            <a:chOff x="-215900" y="-139700"/>
            <a:chExt cx="4416552" cy="1233932"/>
          </a:xfrm>
        </p:grpSpPr>
        <p:sp>
          <p:nvSpPr>
            <p:cNvPr id="397" name="Shape 397"/>
            <p:cNvSpPr/>
            <p:nvPr/>
          </p:nvSpPr>
          <p:spPr>
            <a:xfrm>
              <a:off x="0" y="86785"/>
              <a:ext cx="3954173" cy="501561"/>
            </a:xfrm>
            <a:prstGeom prst="rect">
              <a:avLst/>
            </a:prstGeom>
            <a:solidFill>
              <a:srgbClr val="FFFFFF"/>
            </a:solidFill>
            <a:ln>
              <a:noFill/>
            </a:ln>
            <a:effectLst/>
            <a:extLst>
              <a:ext uri="{C572A759-6A51-4108-AA02-DFA0A04FC94B}">
                <ma14:wrappingTextBoxFlag xmlns:ma14="http://schemas.microsoft.com/office/mac/drawingml/2011/main" val="1"/>
              </a:ext>
            </a:extLst>
          </p:spPr>
          <p:txBody>
            <a:bodyPr wrap="none" lIns="0" tIns="0" rIns="0" bIns="0" numCol="1" anchor="ctr">
              <a:spAutoFit/>
            </a:bodyPr>
            <a:lstStyle>
              <a:lvl1pPr>
                <a:lnSpc>
                  <a:spcPct val="90000"/>
                </a:lnSpc>
                <a:defRPr sz="4000" b="1" i="1" spc="-39">
                  <a:solidFill>
                    <a:srgbClr val="3D8382"/>
                  </a:solidFill>
                </a:defRPr>
              </a:lvl1pPr>
            </a:lstStyle>
            <a:p>
              <a:pPr lvl="0">
                <a:defRPr sz="1800" b="0" i="0" spc="0">
                  <a:solidFill>
                    <a:srgbClr val="000000"/>
                  </a:solidFill>
                </a:defRPr>
              </a:pPr>
              <a:r>
                <a:rPr sz="3000" spc="-30"/>
                <a:t>Useful life period</a:t>
              </a:r>
            </a:p>
          </p:txBody>
        </p:sp>
        <p:pic>
          <p:nvPicPr>
            <p:cNvPr id="396" name="Picture 395"/>
            <p:cNvPicPr/>
            <p:nvPr/>
          </p:nvPicPr>
          <p:blipFill>
            <a:blip r:embed="rId4">
              <a:extLst/>
            </a:blip>
            <a:stretch>
              <a:fillRect/>
            </a:stretch>
          </p:blipFill>
          <p:spPr>
            <a:xfrm>
              <a:off x="-215900" y="-139700"/>
              <a:ext cx="4416552" cy="1233932"/>
            </a:xfrm>
            <a:prstGeom prst="rect">
              <a:avLst/>
            </a:prstGeom>
            <a:effectLst/>
          </p:spPr>
        </p:pic>
      </p:grpSp>
      <p:grpSp>
        <p:nvGrpSpPr>
          <p:cNvPr id="401" name="Group 401"/>
          <p:cNvGrpSpPr/>
          <p:nvPr/>
        </p:nvGrpSpPr>
        <p:grpSpPr>
          <a:xfrm>
            <a:off x="6174789" y="1340182"/>
            <a:ext cx="2887147" cy="1041132"/>
            <a:chOff x="-215900" y="-139700"/>
            <a:chExt cx="4106164" cy="1233932"/>
          </a:xfrm>
        </p:grpSpPr>
        <p:sp>
          <p:nvSpPr>
            <p:cNvPr id="400" name="Shape 400"/>
            <p:cNvSpPr/>
            <p:nvPr/>
          </p:nvSpPr>
          <p:spPr>
            <a:xfrm>
              <a:off x="0" y="86785"/>
              <a:ext cx="3634619" cy="501561"/>
            </a:xfrm>
            <a:prstGeom prst="rect">
              <a:avLst/>
            </a:prstGeom>
            <a:solidFill>
              <a:srgbClr val="FFFFFF"/>
            </a:solidFill>
            <a:ln>
              <a:noFill/>
            </a:ln>
            <a:effectLst/>
            <a:extLst>
              <a:ext uri="{C572A759-6A51-4108-AA02-DFA0A04FC94B}">
                <ma14:wrappingTextBoxFlag xmlns:ma14="http://schemas.microsoft.com/office/mac/drawingml/2011/main" val="1"/>
              </a:ext>
            </a:extLst>
          </p:spPr>
          <p:txBody>
            <a:bodyPr wrap="none" lIns="0" tIns="0" rIns="0" bIns="0" numCol="1" anchor="ctr">
              <a:spAutoFit/>
            </a:bodyPr>
            <a:lstStyle>
              <a:lvl1pPr>
                <a:lnSpc>
                  <a:spcPct val="90000"/>
                </a:lnSpc>
                <a:defRPr sz="4000" b="1" i="1" spc="-39">
                  <a:solidFill>
                    <a:srgbClr val="CB733E"/>
                  </a:solidFill>
                </a:defRPr>
              </a:lvl1pPr>
            </a:lstStyle>
            <a:p>
              <a:pPr lvl="0">
                <a:defRPr sz="1800" b="0" i="0" spc="0">
                  <a:solidFill>
                    <a:srgbClr val="000000"/>
                  </a:solidFill>
                </a:defRPr>
              </a:pPr>
              <a:r>
                <a:rPr sz="3000" spc="-30"/>
                <a:t>Wearout period</a:t>
              </a:r>
            </a:p>
          </p:txBody>
        </p:sp>
        <p:pic>
          <p:nvPicPr>
            <p:cNvPr id="399" name="Picture 398"/>
            <p:cNvPicPr/>
            <p:nvPr/>
          </p:nvPicPr>
          <p:blipFill>
            <a:blip r:embed="rId5">
              <a:extLst/>
            </a:blip>
            <a:stretch>
              <a:fillRect/>
            </a:stretch>
          </p:blipFill>
          <p:spPr>
            <a:xfrm>
              <a:off x="-215900" y="-139700"/>
              <a:ext cx="4106164" cy="1233932"/>
            </a:xfrm>
            <a:prstGeom prst="rect">
              <a:avLst/>
            </a:prstGeom>
            <a:effectLst/>
          </p:spPr>
        </p:pic>
      </p:grpSp>
      <p:sp>
        <p:nvSpPr>
          <p:cNvPr id="402" name="Shape 402"/>
          <p:cNvSpPr/>
          <p:nvPr/>
        </p:nvSpPr>
        <p:spPr>
          <a:xfrm flipH="1" flipV="1">
            <a:off x="3807848" y="3848387"/>
            <a:ext cx="112094" cy="702516"/>
          </a:xfrm>
          <a:prstGeom prst="line">
            <a:avLst/>
          </a:prstGeom>
          <a:ln w="88900">
            <a:solidFill>
              <a:srgbClr val="A74545"/>
            </a:solidFill>
            <a:miter lim="400000"/>
            <a:tailEnd type="triangle"/>
          </a:ln>
        </p:spPr>
        <p:txBody>
          <a:bodyPr lIns="0" tIns="0" rIns="0" bIns="0"/>
          <a:lstStyle/>
          <a:p>
            <a:pPr algn="ctr" defTabSz="259644">
              <a:defRPr sz="2000" spc="0">
                <a:solidFill>
                  <a:srgbClr val="000000"/>
                </a:solidFill>
                <a:latin typeface="+mj-lt"/>
                <a:ea typeface="+mj-ea"/>
                <a:cs typeface="+mj-cs"/>
                <a:sym typeface="Vista Sans OT Medium"/>
              </a:defRPr>
            </a:pPr>
            <a:endParaRPr/>
          </a:p>
        </p:txBody>
      </p:sp>
      <p:sp>
        <p:nvSpPr>
          <p:cNvPr id="403" name="Shape 403"/>
          <p:cNvSpPr/>
          <p:nvPr/>
        </p:nvSpPr>
        <p:spPr>
          <a:xfrm flipH="1">
            <a:off x="4312577" y="3375988"/>
            <a:ext cx="858174" cy="1"/>
          </a:xfrm>
          <a:prstGeom prst="line">
            <a:avLst/>
          </a:prstGeom>
          <a:ln w="88900">
            <a:solidFill>
              <a:srgbClr val="3D8382"/>
            </a:solidFill>
            <a:miter lim="400000"/>
            <a:tailEnd type="triangle"/>
          </a:ln>
        </p:spPr>
        <p:txBody>
          <a:bodyPr lIns="0" tIns="0" rIns="0" bIns="0"/>
          <a:lstStyle/>
          <a:p>
            <a:pPr algn="ctr" defTabSz="259644">
              <a:defRPr sz="2000" spc="0">
                <a:solidFill>
                  <a:srgbClr val="000000"/>
                </a:solidFill>
                <a:latin typeface="+mj-lt"/>
                <a:ea typeface="+mj-ea"/>
                <a:cs typeface="+mj-cs"/>
                <a:sym typeface="Vista Sans OT Medium"/>
              </a:defRPr>
            </a:pPr>
            <a:endParaRPr/>
          </a:p>
        </p:txBody>
      </p:sp>
      <p:sp>
        <p:nvSpPr>
          <p:cNvPr id="404" name="Shape 404"/>
          <p:cNvSpPr/>
          <p:nvPr/>
        </p:nvSpPr>
        <p:spPr>
          <a:xfrm flipH="1">
            <a:off x="5148417" y="1783290"/>
            <a:ext cx="1157638" cy="550168"/>
          </a:xfrm>
          <a:prstGeom prst="line">
            <a:avLst/>
          </a:prstGeom>
          <a:ln w="88900">
            <a:solidFill>
              <a:srgbClr val="CB733E"/>
            </a:solidFill>
            <a:miter lim="400000"/>
            <a:tailEnd type="triangle"/>
          </a:ln>
        </p:spPr>
        <p:txBody>
          <a:bodyPr lIns="0" tIns="0" rIns="0" bIns="0"/>
          <a:lstStyle/>
          <a:p>
            <a:pPr algn="ctr" defTabSz="259644">
              <a:defRPr sz="2000" spc="0">
                <a:solidFill>
                  <a:srgbClr val="000000"/>
                </a:solidFill>
                <a:latin typeface="+mj-lt"/>
                <a:ea typeface="+mj-ea"/>
                <a:cs typeface="+mj-cs"/>
                <a:sym typeface="Vista Sans OT Medium"/>
              </a:defRPr>
            </a:pPr>
            <a:endParaRPr/>
          </a:p>
        </p:txBody>
      </p:sp>
      <p:grpSp>
        <p:nvGrpSpPr>
          <p:cNvPr id="407" name="Group 407"/>
          <p:cNvGrpSpPr/>
          <p:nvPr/>
        </p:nvGrpSpPr>
        <p:grpSpPr>
          <a:xfrm>
            <a:off x="107504" y="3027310"/>
            <a:ext cx="2439077" cy="2201890"/>
            <a:chOff x="-215900" y="-139700"/>
            <a:chExt cx="2921257" cy="2292706"/>
          </a:xfrm>
        </p:grpSpPr>
        <p:sp>
          <p:nvSpPr>
            <p:cNvPr id="406" name="Shape 406"/>
            <p:cNvSpPr/>
            <p:nvPr/>
          </p:nvSpPr>
          <p:spPr>
            <a:xfrm>
              <a:off x="0" y="123730"/>
              <a:ext cx="2705357" cy="1486445"/>
            </a:xfrm>
            <a:prstGeom prst="rect">
              <a:avLst/>
            </a:prstGeom>
            <a:solidFill>
              <a:srgbClr val="FFFFFF"/>
            </a:solidFill>
            <a:ln>
              <a:noFill/>
            </a:ln>
            <a:effectLst/>
            <a:extLst>
              <a:ext uri="{C572A759-6A51-4108-AA02-DFA0A04FC94B}">
                <ma14:wrappingTextBoxFlag xmlns:ma14="http://schemas.microsoft.com/office/mac/drawingml/2011/main" val="1"/>
              </a:ext>
            </a:extLst>
          </p:spPr>
          <p:txBody>
            <a:bodyPr wrap="none" lIns="0" tIns="0" rIns="0" bIns="0" numCol="1" anchor="ctr">
              <a:spAutoFit/>
            </a:bodyPr>
            <a:lstStyle/>
            <a:p>
              <a:pPr lvl="0">
                <a:lnSpc>
                  <a:spcPct val="90000"/>
                </a:lnSpc>
                <a:defRPr spc="0">
                  <a:solidFill>
                    <a:srgbClr val="000000"/>
                  </a:solidFill>
                </a:defRPr>
              </a:pPr>
              <a:r>
                <a:rPr sz="3000" b="1" i="1" spc="-30">
                  <a:solidFill>
                    <a:srgbClr val="6C9049"/>
                  </a:solidFill>
                </a:rPr>
                <a:t>Early</a:t>
              </a:r>
              <a:br>
                <a:rPr sz="3000" b="1" i="1" spc="-30">
                  <a:solidFill>
                    <a:srgbClr val="6C9049"/>
                  </a:solidFill>
                </a:rPr>
              </a:br>
              <a:r>
                <a:rPr sz="3000" b="1" i="1" spc="-30">
                  <a:solidFill>
                    <a:srgbClr val="6C9049"/>
                  </a:solidFill>
                </a:rPr>
                <a:t>detection</a:t>
              </a:r>
              <a:br>
                <a:rPr sz="3000" b="1" i="1" spc="-30">
                  <a:solidFill>
                    <a:srgbClr val="6C9049"/>
                  </a:solidFill>
                </a:rPr>
              </a:br>
              <a:r>
                <a:rPr sz="3000" b="1" i="1" spc="-30">
                  <a:solidFill>
                    <a:srgbClr val="6C9049"/>
                  </a:solidFill>
                </a:rPr>
                <a:t>period</a:t>
              </a:r>
            </a:p>
          </p:txBody>
        </p:sp>
        <p:pic>
          <p:nvPicPr>
            <p:cNvPr id="405" name="Picture 404"/>
            <p:cNvPicPr/>
            <p:nvPr/>
          </p:nvPicPr>
          <p:blipFill>
            <a:blip r:embed="rId6">
              <a:extLst/>
            </a:blip>
            <a:stretch>
              <a:fillRect/>
            </a:stretch>
          </p:blipFill>
          <p:spPr>
            <a:xfrm>
              <a:off x="-215900" y="-139700"/>
              <a:ext cx="2751836" cy="2292706"/>
            </a:xfrm>
            <a:prstGeom prst="rect">
              <a:avLst/>
            </a:prstGeom>
            <a:effectLst/>
          </p:spPr>
        </p:pic>
      </p:grpSp>
      <p:sp>
        <p:nvSpPr>
          <p:cNvPr id="408" name="Shape 408"/>
          <p:cNvSpPr/>
          <p:nvPr/>
        </p:nvSpPr>
        <p:spPr>
          <a:xfrm flipV="1">
            <a:off x="3366227" y="3214096"/>
            <a:ext cx="344516" cy="1449847"/>
          </a:xfrm>
          <a:prstGeom prst="line">
            <a:avLst/>
          </a:prstGeom>
          <a:ln w="127000">
            <a:solidFill/>
            <a:miter lim="400000"/>
          </a:ln>
        </p:spPr>
        <p:txBody>
          <a:bodyPr lIns="0" tIns="0" rIns="0" bIns="0"/>
          <a:lstStyle/>
          <a:p>
            <a:pPr algn="ctr" defTabSz="259644">
              <a:defRPr sz="2000" spc="0">
                <a:solidFill>
                  <a:srgbClr val="000000"/>
                </a:solidFill>
                <a:latin typeface="+mj-lt"/>
                <a:ea typeface="+mj-ea"/>
                <a:cs typeface="+mj-cs"/>
                <a:sym typeface="Vista Sans OT Medium"/>
              </a:defRPr>
            </a:pPr>
            <a:endParaRPr/>
          </a:p>
        </p:txBody>
      </p:sp>
      <p:sp>
        <p:nvSpPr>
          <p:cNvPr id="409" name="Shape 409"/>
          <p:cNvSpPr/>
          <p:nvPr/>
        </p:nvSpPr>
        <p:spPr>
          <a:xfrm>
            <a:off x="2508989" y="3835453"/>
            <a:ext cx="845165" cy="1"/>
          </a:xfrm>
          <a:prstGeom prst="line">
            <a:avLst/>
          </a:prstGeom>
          <a:ln w="88900">
            <a:solidFill>
              <a:srgbClr val="6C9049"/>
            </a:solidFill>
            <a:miter lim="400000"/>
            <a:tailEnd type="triangle"/>
          </a:ln>
        </p:spPr>
        <p:txBody>
          <a:bodyPr lIns="0" tIns="0" rIns="0" bIns="0"/>
          <a:lstStyle/>
          <a:p>
            <a:pPr algn="ctr" defTabSz="259644">
              <a:defRPr sz="2000" spc="0">
                <a:solidFill>
                  <a:srgbClr val="000000"/>
                </a:solidFill>
                <a:latin typeface="+mj-lt"/>
                <a:ea typeface="+mj-ea"/>
                <a:cs typeface="+mj-cs"/>
                <a:sym typeface="Vista Sans OT Medium"/>
              </a:defRPr>
            </a:pPr>
            <a:endParaRPr/>
          </a:p>
        </p:txBody>
      </p:sp>
    </p:spTree>
    <p:extLst>
      <p:ext uri="{BB962C8B-B14F-4D97-AF65-F5344CB8AC3E}">
        <p14:creationId xmlns:p14="http://schemas.microsoft.com/office/powerpoint/2010/main" val="75932852"/>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 name="Shape 411"/>
          <p:cNvSpPr/>
          <p:nvPr/>
        </p:nvSpPr>
        <p:spPr>
          <a:xfrm>
            <a:off x="543236" y="2912592"/>
            <a:ext cx="2489287" cy="103281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p>
            <a:pPr lvl="0" algn="r">
              <a:lnSpc>
                <a:spcPct val="80000"/>
              </a:lnSpc>
              <a:defRPr spc="0">
                <a:solidFill>
                  <a:srgbClr val="000000"/>
                </a:solidFill>
              </a:defRPr>
            </a:pPr>
            <a:r>
              <a:rPr sz="3800" i="1" spc="-38">
                <a:latin typeface="+mj-lt"/>
                <a:ea typeface="+mj-ea"/>
                <a:cs typeface="+mj-cs"/>
                <a:sym typeface="Vista Sans OT Medium"/>
              </a:rPr>
              <a:t>Access pattern</a:t>
            </a:r>
            <a:br>
              <a:rPr sz="3800" i="1" spc="-38">
                <a:latin typeface="+mj-lt"/>
                <a:ea typeface="+mj-ea"/>
                <a:cs typeface="+mj-cs"/>
                <a:sym typeface="Vista Sans OT Medium"/>
              </a:rPr>
            </a:br>
            <a:r>
              <a:rPr sz="3800" i="1" spc="-38">
                <a:latin typeface="+mj-lt"/>
                <a:ea typeface="+mj-ea"/>
                <a:cs typeface="+mj-cs"/>
                <a:sym typeface="Vista Sans OT Medium"/>
              </a:rPr>
              <a:t>dependence</a:t>
            </a:r>
          </a:p>
        </p:txBody>
      </p:sp>
      <p:sp>
        <p:nvSpPr>
          <p:cNvPr id="412" name="Shape 412"/>
          <p:cNvSpPr/>
          <p:nvPr/>
        </p:nvSpPr>
        <p:spPr>
          <a:xfrm>
            <a:off x="6102548" y="2912592"/>
            <a:ext cx="1948249" cy="103281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p>
            <a:pPr lvl="0">
              <a:lnSpc>
                <a:spcPct val="80000"/>
              </a:lnSpc>
              <a:defRPr spc="0">
                <a:solidFill>
                  <a:srgbClr val="000000"/>
                </a:solidFill>
              </a:defRPr>
            </a:pPr>
            <a:r>
              <a:rPr sz="3800" i="1" spc="-38">
                <a:latin typeface="+mj-lt"/>
                <a:ea typeface="+mj-ea"/>
                <a:cs typeface="+mj-cs"/>
                <a:sym typeface="Vista Sans OT Medium"/>
              </a:rPr>
              <a:t>Read</a:t>
            </a:r>
            <a:br>
              <a:rPr sz="3800" i="1" spc="-38">
                <a:latin typeface="+mj-lt"/>
                <a:ea typeface="+mj-ea"/>
                <a:cs typeface="+mj-cs"/>
                <a:sym typeface="Vista Sans OT Medium"/>
              </a:rPr>
            </a:br>
            <a:r>
              <a:rPr sz="3800" i="1" spc="-38">
                <a:latin typeface="+mj-lt"/>
                <a:ea typeface="+mj-ea"/>
                <a:cs typeface="+mj-cs"/>
                <a:sym typeface="Vista Sans OT Medium"/>
              </a:rPr>
              <a:t>disturbance</a:t>
            </a:r>
          </a:p>
        </p:txBody>
      </p:sp>
      <p:sp>
        <p:nvSpPr>
          <p:cNvPr id="413" name="Shape 413"/>
          <p:cNvSpPr/>
          <p:nvPr/>
        </p:nvSpPr>
        <p:spPr>
          <a:xfrm>
            <a:off x="3270275" y="5115661"/>
            <a:ext cx="2433281" cy="662459"/>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defRPr sz="5000" i="1" spc="-50">
                <a:solidFill>
                  <a:srgbClr val="000000"/>
                </a:solidFill>
                <a:latin typeface="+mj-lt"/>
                <a:ea typeface="+mj-ea"/>
                <a:cs typeface="+mj-cs"/>
                <a:sym typeface="Vista Sans OT Medium"/>
              </a:defRPr>
            </a:lvl1pPr>
          </a:lstStyle>
          <a:p>
            <a:pPr lvl="0">
              <a:defRPr sz="1800" i="0" spc="0"/>
            </a:pPr>
            <a:r>
              <a:rPr sz="3800" spc="-38"/>
              <a:t>Temperature</a:t>
            </a:r>
          </a:p>
        </p:txBody>
      </p:sp>
      <p:sp>
        <p:nvSpPr>
          <p:cNvPr id="414" name="Shape 414"/>
          <p:cNvSpPr/>
          <p:nvPr/>
        </p:nvSpPr>
        <p:spPr>
          <a:xfrm>
            <a:off x="3183247" y="1767855"/>
            <a:ext cx="2768576" cy="3322291"/>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10800" y="21600"/>
                </a:lnTo>
                <a:lnTo>
                  <a:pt x="21600" y="10800"/>
                </a:lnTo>
                <a:lnTo>
                  <a:pt x="10800" y="0"/>
                </a:lnTo>
                <a:close/>
              </a:path>
            </a:pathLst>
          </a:custGeom>
          <a:solidFill>
            <a:srgbClr val="A74545"/>
          </a:solidFill>
          <a:ln w="25400">
            <a:miter lim="400000"/>
          </a:ln>
          <a:extLst>
            <a:ext uri="{C572A759-6A51-4108-AA02-DFA0A04FC94B}">
              <ma14:wrappingTextBoxFlag xmlns:ma14="http://schemas.microsoft.com/office/mac/drawingml/2011/main" val="1"/>
            </a:ext>
          </a:extLst>
        </p:spPr>
        <p:txBody>
          <a:bodyPr lIns="0" tIns="0" rIns="0" bIns="0" anchor="ctr"/>
          <a:lstStyle>
            <a:lvl1pPr algn="ctr" defTabSz="342900">
              <a:defRPr sz="5000" spc="0">
                <a:latin typeface="+mj-lt"/>
                <a:ea typeface="+mj-ea"/>
                <a:cs typeface="+mj-cs"/>
                <a:sym typeface="Vista Sans OT Medium"/>
              </a:defRPr>
            </a:lvl1pPr>
          </a:lstStyle>
          <a:p>
            <a:pPr lvl="0">
              <a:defRPr sz="1800">
                <a:solidFill>
                  <a:srgbClr val="000000"/>
                </a:solidFill>
              </a:defRPr>
            </a:pPr>
            <a:r>
              <a:rPr sz="3800">
                <a:solidFill>
                  <a:srgbClr val="FFFFFF"/>
                </a:solidFill>
              </a:rPr>
              <a:t>New reliability trends</a:t>
            </a:r>
          </a:p>
        </p:txBody>
      </p:sp>
      <p:sp>
        <p:nvSpPr>
          <p:cNvPr id="415" name="Shape 415"/>
          <p:cNvSpPr/>
          <p:nvPr/>
        </p:nvSpPr>
        <p:spPr>
          <a:xfrm>
            <a:off x="-5834" y="875328"/>
            <a:ext cx="9146738" cy="5107345"/>
          </a:xfrm>
          <a:prstGeom prst="rect">
            <a:avLst/>
          </a:prstGeom>
          <a:solidFill>
            <a:srgbClr val="FFFFFF">
              <a:alpha val="80000"/>
            </a:srgbClr>
          </a:solidFill>
          <a:ln w="25400">
            <a:miter lim="400000"/>
          </a:ln>
        </p:spPr>
        <p:txBody>
          <a:bodyPr lIns="0" tIns="0" rIns="0" bIns="0" anchor="ctr"/>
          <a:lstStyle/>
          <a:p>
            <a:pPr algn="ctr" defTabSz="259644">
              <a:defRPr sz="2000" spc="0">
                <a:latin typeface="+mj-lt"/>
                <a:ea typeface="+mj-ea"/>
                <a:cs typeface="+mj-cs"/>
                <a:sym typeface="Vista Sans OT Medium"/>
              </a:defRPr>
            </a:pPr>
            <a:endParaRPr/>
          </a:p>
        </p:txBody>
      </p:sp>
      <p:sp>
        <p:nvSpPr>
          <p:cNvPr id="416" name="Shape 416"/>
          <p:cNvSpPr/>
          <p:nvPr/>
        </p:nvSpPr>
        <p:spPr>
          <a:xfrm>
            <a:off x="3384128" y="1076513"/>
            <a:ext cx="2554338" cy="669192"/>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gn="ctr">
              <a:defRPr sz="5000" i="1" spc="-50">
                <a:solidFill>
                  <a:srgbClr val="000000"/>
                </a:solidFill>
                <a:latin typeface="+mj-lt"/>
                <a:ea typeface="+mj-ea"/>
                <a:cs typeface="+mj-cs"/>
                <a:sym typeface="Vista Sans OT Medium"/>
              </a:defRPr>
            </a:lvl1pPr>
          </a:lstStyle>
          <a:p>
            <a:pPr lvl="0">
              <a:defRPr sz="1800" i="0" spc="0"/>
            </a:pPr>
            <a:r>
              <a:rPr sz="3800" spc="-38"/>
              <a:t>SSD lifecycle</a:t>
            </a:r>
          </a:p>
        </p:txBody>
      </p:sp>
      <p:sp>
        <p:nvSpPr>
          <p:cNvPr id="417" name="Shape 417"/>
          <p:cNvSpPr/>
          <p:nvPr/>
        </p:nvSpPr>
        <p:spPr>
          <a:xfrm>
            <a:off x="1488293" y="1719737"/>
            <a:ext cx="6187551" cy="1321858"/>
          </a:xfrm>
          <a:custGeom>
            <a:avLst/>
            <a:gdLst/>
            <a:ahLst/>
            <a:cxnLst>
              <a:cxn ang="0">
                <a:pos x="wd2" y="hd2"/>
              </a:cxn>
              <a:cxn ang="5400000">
                <a:pos x="wd2" y="hd2"/>
              </a:cxn>
              <a:cxn ang="10800000">
                <a:pos x="wd2" y="hd2"/>
              </a:cxn>
              <a:cxn ang="16200000">
                <a:pos x="wd2" y="hd2"/>
              </a:cxn>
            </a:cxnLst>
            <a:rect l="0" t="0" r="r" b="b"/>
            <a:pathLst>
              <a:path w="21600" h="21600" extrusionOk="0">
                <a:moveTo>
                  <a:pt x="0" y="15742"/>
                </a:moveTo>
                <a:lnTo>
                  <a:pt x="10820" y="0"/>
                </a:lnTo>
                <a:lnTo>
                  <a:pt x="21600" y="15630"/>
                </a:lnTo>
                <a:lnTo>
                  <a:pt x="10645" y="21600"/>
                </a:lnTo>
                <a:lnTo>
                  <a:pt x="0" y="15742"/>
                </a:lnTo>
                <a:close/>
              </a:path>
            </a:pathLst>
          </a:custGeom>
          <a:solidFill>
            <a:srgbClr val="405F82">
              <a:alpha val="60000"/>
            </a:srgbClr>
          </a:solidFill>
          <a:ln w="12700">
            <a:miter lim="400000"/>
          </a:ln>
        </p:spPr>
        <p:txBody>
          <a:bodyPr lIns="0" tIns="0" rIns="0" bIns="0"/>
          <a:lstStyle/>
          <a:p>
            <a:pPr algn="ctr" defTabSz="259644">
              <a:defRPr sz="2000" spc="0">
                <a:solidFill>
                  <a:srgbClr val="000000"/>
                </a:solidFill>
                <a:latin typeface="+mj-lt"/>
                <a:ea typeface="+mj-ea"/>
                <a:cs typeface="+mj-cs"/>
                <a:sym typeface="Vista Sans OT Medium"/>
              </a:defRPr>
            </a:pPr>
            <a:endParaRPr/>
          </a:p>
        </p:txBody>
      </p:sp>
      <p:grpSp>
        <p:nvGrpSpPr>
          <p:cNvPr id="420" name="Group 420"/>
          <p:cNvGrpSpPr/>
          <p:nvPr/>
        </p:nvGrpSpPr>
        <p:grpSpPr>
          <a:xfrm>
            <a:off x="1410805" y="2657972"/>
            <a:ext cx="6313462" cy="1851148"/>
            <a:chOff x="-215900" y="-140964"/>
            <a:chExt cx="8979145" cy="1764583"/>
          </a:xfrm>
        </p:grpSpPr>
        <p:sp>
          <p:nvSpPr>
            <p:cNvPr id="419" name="Shape 419"/>
            <p:cNvSpPr/>
            <p:nvPr/>
          </p:nvSpPr>
          <p:spPr>
            <a:xfrm>
              <a:off x="0" y="-140964"/>
              <a:ext cx="8547345" cy="1486445"/>
            </a:xfrm>
            <a:prstGeom prst="rect">
              <a:avLst/>
            </a:prstGeom>
            <a:solidFill>
              <a:srgbClr val="FFFFFF"/>
            </a:solidFill>
            <a:ln>
              <a:noFill/>
            </a:ln>
            <a:effectLst/>
            <a:extLst>
              <a:ext uri="{C572A759-6A51-4108-AA02-DFA0A04FC94B}">
                <ma14:wrappingTextBoxFlag xmlns:ma14="http://schemas.microsoft.com/office/mac/drawingml/2011/main" val="1"/>
              </a:ext>
            </a:extLst>
          </p:spPr>
          <p:txBody>
            <a:bodyPr wrap="square" lIns="0" tIns="0" rIns="0" bIns="0" numCol="1" anchor="ctr">
              <a:spAutoFit/>
            </a:bodyPr>
            <a:lstStyle/>
            <a:p>
              <a:pPr lvl="0">
                <a:lnSpc>
                  <a:spcPct val="90000"/>
                </a:lnSpc>
                <a:defRPr spc="0">
                  <a:solidFill>
                    <a:srgbClr val="000000"/>
                  </a:solidFill>
                </a:defRPr>
              </a:pPr>
              <a:r>
                <a:rPr sz="3000" b="1" i="1" spc="-30">
                  <a:solidFill>
                    <a:srgbClr val="405F82"/>
                  </a:solidFill>
                </a:rPr>
                <a:t>Early detection</a:t>
              </a:r>
              <a:r>
                <a:rPr sz="3000" spc="-30">
                  <a:solidFill>
                    <a:srgbClr val="405F82"/>
                  </a:solidFill>
                </a:rPr>
                <a:t> lifecycle period distinct from hard disk drive lifecycle.</a:t>
              </a:r>
            </a:p>
          </p:txBody>
        </p:sp>
        <p:pic>
          <p:nvPicPr>
            <p:cNvPr id="418" name="Picture 417"/>
            <p:cNvPicPr/>
            <p:nvPr/>
          </p:nvPicPr>
          <p:blipFill>
            <a:blip r:embed="rId2">
              <a:extLst/>
            </a:blip>
            <a:stretch>
              <a:fillRect/>
            </a:stretch>
          </p:blipFill>
          <p:spPr>
            <a:xfrm>
              <a:off x="-215900" y="-139700"/>
              <a:ext cx="8979145" cy="1763319"/>
            </a:xfrm>
            <a:prstGeom prst="rect">
              <a:avLst/>
            </a:prstGeom>
            <a:effectLst/>
          </p:spPr>
        </p:pic>
      </p:grpSp>
    </p:spTree>
    <p:extLst>
      <p:ext uri="{BB962C8B-B14F-4D97-AF65-F5344CB8AC3E}">
        <p14:creationId xmlns:p14="http://schemas.microsoft.com/office/powerpoint/2010/main" val="1666016551"/>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7" name="Shape 477"/>
          <p:cNvSpPr/>
          <p:nvPr/>
        </p:nvSpPr>
        <p:spPr>
          <a:xfrm>
            <a:off x="543236" y="2912592"/>
            <a:ext cx="2489287" cy="103281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p>
            <a:pPr lvl="0" algn="r">
              <a:lnSpc>
                <a:spcPct val="80000"/>
              </a:lnSpc>
              <a:defRPr spc="0">
                <a:solidFill>
                  <a:srgbClr val="000000"/>
                </a:solidFill>
              </a:defRPr>
            </a:pPr>
            <a:r>
              <a:rPr sz="3800" i="1" spc="-38">
                <a:latin typeface="+mj-lt"/>
                <a:ea typeface="+mj-ea"/>
                <a:cs typeface="+mj-cs"/>
                <a:sym typeface="Vista Sans OT Medium"/>
              </a:rPr>
              <a:t>Access pattern</a:t>
            </a:r>
            <a:br>
              <a:rPr sz="3800" i="1" spc="-38">
                <a:latin typeface="+mj-lt"/>
                <a:ea typeface="+mj-ea"/>
                <a:cs typeface="+mj-cs"/>
                <a:sym typeface="Vista Sans OT Medium"/>
              </a:rPr>
            </a:br>
            <a:r>
              <a:rPr sz="3800" i="1" spc="-38">
                <a:latin typeface="+mj-lt"/>
                <a:ea typeface="+mj-ea"/>
                <a:cs typeface="+mj-cs"/>
                <a:sym typeface="Vista Sans OT Medium"/>
              </a:rPr>
              <a:t>dependence</a:t>
            </a:r>
          </a:p>
        </p:txBody>
      </p:sp>
      <p:sp>
        <p:nvSpPr>
          <p:cNvPr id="478" name="Shape 478"/>
          <p:cNvSpPr/>
          <p:nvPr/>
        </p:nvSpPr>
        <p:spPr>
          <a:xfrm>
            <a:off x="3384128" y="1076513"/>
            <a:ext cx="2554338" cy="669192"/>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gn="ctr">
              <a:defRPr sz="5000" i="1" spc="-50">
                <a:solidFill>
                  <a:srgbClr val="000000"/>
                </a:solidFill>
                <a:latin typeface="+mj-lt"/>
                <a:ea typeface="+mj-ea"/>
                <a:cs typeface="+mj-cs"/>
                <a:sym typeface="Vista Sans OT Medium"/>
              </a:defRPr>
            </a:lvl1pPr>
          </a:lstStyle>
          <a:p>
            <a:pPr lvl="0">
              <a:defRPr sz="1800" i="0" spc="0"/>
            </a:pPr>
            <a:r>
              <a:rPr sz="3800" spc="-38"/>
              <a:t>SSD lifecycle</a:t>
            </a:r>
          </a:p>
        </p:txBody>
      </p:sp>
      <p:sp>
        <p:nvSpPr>
          <p:cNvPr id="479" name="Shape 479"/>
          <p:cNvSpPr/>
          <p:nvPr/>
        </p:nvSpPr>
        <p:spPr>
          <a:xfrm>
            <a:off x="6102548" y="2912592"/>
            <a:ext cx="1948249" cy="103281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p>
            <a:pPr lvl="0">
              <a:lnSpc>
                <a:spcPct val="80000"/>
              </a:lnSpc>
              <a:defRPr spc="0">
                <a:solidFill>
                  <a:srgbClr val="000000"/>
                </a:solidFill>
              </a:defRPr>
            </a:pPr>
            <a:r>
              <a:rPr sz="3800" i="1" spc="-38">
                <a:latin typeface="+mj-lt"/>
                <a:ea typeface="+mj-ea"/>
                <a:cs typeface="+mj-cs"/>
                <a:sym typeface="Vista Sans OT Medium"/>
              </a:rPr>
              <a:t>Read</a:t>
            </a:r>
            <a:br>
              <a:rPr sz="3800" i="1" spc="-38">
                <a:latin typeface="+mj-lt"/>
                <a:ea typeface="+mj-ea"/>
                <a:cs typeface="+mj-cs"/>
                <a:sym typeface="Vista Sans OT Medium"/>
              </a:rPr>
            </a:br>
            <a:r>
              <a:rPr sz="3800" i="1" spc="-38">
                <a:latin typeface="+mj-lt"/>
                <a:ea typeface="+mj-ea"/>
                <a:cs typeface="+mj-cs"/>
                <a:sym typeface="Vista Sans OT Medium"/>
              </a:rPr>
              <a:t>disturbance</a:t>
            </a:r>
          </a:p>
        </p:txBody>
      </p:sp>
      <p:sp>
        <p:nvSpPr>
          <p:cNvPr id="480" name="Shape 480"/>
          <p:cNvSpPr/>
          <p:nvPr/>
        </p:nvSpPr>
        <p:spPr>
          <a:xfrm>
            <a:off x="-5834" y="875328"/>
            <a:ext cx="9146738" cy="5107345"/>
          </a:xfrm>
          <a:prstGeom prst="rect">
            <a:avLst/>
          </a:prstGeom>
          <a:solidFill>
            <a:srgbClr val="FFFFFF">
              <a:alpha val="80000"/>
            </a:srgbClr>
          </a:solidFill>
          <a:ln w="25400">
            <a:miter lim="400000"/>
          </a:ln>
        </p:spPr>
        <p:txBody>
          <a:bodyPr lIns="0" tIns="0" rIns="0" bIns="0" anchor="ctr"/>
          <a:lstStyle/>
          <a:p>
            <a:pPr algn="ctr" defTabSz="259644">
              <a:defRPr sz="2000" spc="0">
                <a:latin typeface="+mj-lt"/>
                <a:ea typeface="+mj-ea"/>
                <a:cs typeface="+mj-cs"/>
                <a:sym typeface="Vista Sans OT Medium"/>
              </a:defRPr>
            </a:pPr>
            <a:endParaRPr/>
          </a:p>
        </p:txBody>
      </p:sp>
      <p:sp>
        <p:nvSpPr>
          <p:cNvPr id="481" name="Shape 481"/>
          <p:cNvSpPr/>
          <p:nvPr/>
        </p:nvSpPr>
        <p:spPr>
          <a:xfrm>
            <a:off x="3270275" y="5115661"/>
            <a:ext cx="2433281" cy="662459"/>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defRPr sz="5000" i="1" spc="-50">
                <a:solidFill>
                  <a:srgbClr val="000000"/>
                </a:solidFill>
                <a:latin typeface="+mj-lt"/>
                <a:ea typeface="+mj-ea"/>
                <a:cs typeface="+mj-cs"/>
                <a:sym typeface="Vista Sans OT Medium"/>
              </a:defRPr>
            </a:lvl1pPr>
          </a:lstStyle>
          <a:p>
            <a:pPr lvl="0">
              <a:defRPr sz="1800" i="0" spc="0"/>
            </a:pPr>
            <a:r>
              <a:rPr sz="3800" spc="-38"/>
              <a:t>Temperature</a:t>
            </a:r>
          </a:p>
        </p:txBody>
      </p:sp>
      <p:sp>
        <p:nvSpPr>
          <p:cNvPr id="482" name="Shape 482"/>
          <p:cNvSpPr/>
          <p:nvPr/>
        </p:nvSpPr>
        <p:spPr>
          <a:xfrm>
            <a:off x="3183247" y="1767855"/>
            <a:ext cx="2768576" cy="3322291"/>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10800" y="21600"/>
                </a:lnTo>
                <a:lnTo>
                  <a:pt x="21600" y="10800"/>
                </a:lnTo>
                <a:lnTo>
                  <a:pt x="10800" y="0"/>
                </a:lnTo>
                <a:close/>
              </a:path>
            </a:pathLst>
          </a:custGeom>
          <a:solidFill>
            <a:srgbClr val="A74545"/>
          </a:solidFill>
          <a:ln w="25400">
            <a:miter lim="400000"/>
          </a:ln>
          <a:extLst>
            <a:ext uri="{C572A759-6A51-4108-AA02-DFA0A04FC94B}">
              <ma14:wrappingTextBoxFlag xmlns:ma14="http://schemas.microsoft.com/office/mac/drawingml/2011/main" val="1"/>
            </a:ext>
          </a:extLst>
        </p:spPr>
        <p:txBody>
          <a:bodyPr lIns="0" tIns="0" rIns="0" bIns="0" anchor="ctr"/>
          <a:lstStyle>
            <a:lvl1pPr algn="ctr" defTabSz="342900">
              <a:defRPr sz="5000" spc="0">
                <a:latin typeface="+mj-lt"/>
                <a:ea typeface="+mj-ea"/>
                <a:cs typeface="+mj-cs"/>
                <a:sym typeface="Vista Sans OT Medium"/>
              </a:defRPr>
            </a:lvl1pPr>
          </a:lstStyle>
          <a:p>
            <a:pPr lvl="0">
              <a:defRPr sz="1800">
                <a:solidFill>
                  <a:srgbClr val="000000"/>
                </a:solidFill>
              </a:defRPr>
            </a:pPr>
            <a:r>
              <a:rPr sz="3800">
                <a:solidFill>
                  <a:srgbClr val="FFFFFF"/>
                </a:solidFill>
              </a:rPr>
              <a:t>New reliability trends</a:t>
            </a:r>
          </a:p>
        </p:txBody>
      </p:sp>
    </p:spTree>
    <p:extLst>
      <p:ext uri="{BB962C8B-B14F-4D97-AF65-F5344CB8AC3E}">
        <p14:creationId xmlns:p14="http://schemas.microsoft.com/office/powerpoint/2010/main" val="4084293361"/>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4" name="illustration.pdf"/>
          <p:cNvPicPr/>
          <p:nvPr/>
        </p:nvPicPr>
        <p:blipFill>
          <a:blip r:embed="rId2">
            <a:extLst/>
          </a:blip>
          <a:stretch>
            <a:fillRect/>
          </a:stretch>
        </p:blipFill>
        <p:spPr>
          <a:xfrm>
            <a:off x="1777008" y="1328738"/>
            <a:ext cx="5589984" cy="4200525"/>
          </a:xfrm>
          <a:prstGeom prst="rect">
            <a:avLst/>
          </a:prstGeom>
          <a:ln w="12700">
            <a:miter lim="400000"/>
          </a:ln>
          <a:effectLst>
            <a:outerShdw blurRad="355600" rotWithShape="0">
              <a:srgbClr val="000000">
                <a:alpha val="75000"/>
              </a:srgbClr>
            </a:outerShdw>
          </a:effectLst>
        </p:spPr>
      </p:pic>
    </p:spTree>
    <p:extLst>
      <p:ext uri="{BB962C8B-B14F-4D97-AF65-F5344CB8AC3E}">
        <p14:creationId xmlns:p14="http://schemas.microsoft.com/office/powerpoint/2010/main" val="1968179867"/>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6" name="illustration.pdf"/>
          <p:cNvPicPr/>
          <p:nvPr/>
        </p:nvPicPr>
        <p:blipFill>
          <a:blip r:embed="rId2">
            <a:extLst/>
          </a:blip>
          <a:stretch>
            <a:fillRect/>
          </a:stretch>
        </p:blipFill>
        <p:spPr>
          <a:xfrm>
            <a:off x="1777008" y="1328738"/>
            <a:ext cx="5589984" cy="4200525"/>
          </a:xfrm>
          <a:prstGeom prst="rect">
            <a:avLst/>
          </a:prstGeom>
          <a:ln w="12700">
            <a:miter lim="400000"/>
          </a:ln>
          <a:effectLst>
            <a:outerShdw blurRad="355600" rotWithShape="0">
              <a:srgbClr val="000000">
                <a:alpha val="75000"/>
              </a:srgbClr>
            </a:outerShdw>
          </a:effectLst>
        </p:spPr>
      </p:pic>
      <p:sp>
        <p:nvSpPr>
          <p:cNvPr id="487" name="Shape 487"/>
          <p:cNvSpPr/>
          <p:nvPr/>
        </p:nvSpPr>
        <p:spPr>
          <a:xfrm>
            <a:off x="515732" y="1643371"/>
            <a:ext cx="2170252" cy="103281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p>
            <a:pPr lvl="0">
              <a:lnSpc>
                <a:spcPct val="80000"/>
              </a:lnSpc>
              <a:defRPr spc="0">
                <a:solidFill>
                  <a:srgbClr val="000000"/>
                </a:solidFill>
              </a:defRPr>
            </a:pPr>
            <a:r>
              <a:rPr sz="3800" i="1" spc="-38">
                <a:solidFill>
                  <a:srgbClr val="A74545"/>
                </a:solidFill>
                <a:latin typeface="+mj-lt"/>
                <a:ea typeface="+mj-ea"/>
                <a:cs typeface="+mj-cs"/>
                <a:sym typeface="Vista Sans OT Medium"/>
              </a:rPr>
              <a:t>Temperature</a:t>
            </a:r>
            <a:br>
              <a:rPr sz="3800" i="1" spc="-38">
                <a:solidFill>
                  <a:srgbClr val="A74545"/>
                </a:solidFill>
                <a:latin typeface="+mj-lt"/>
                <a:ea typeface="+mj-ea"/>
                <a:cs typeface="+mj-cs"/>
                <a:sym typeface="Vista Sans OT Medium"/>
              </a:rPr>
            </a:br>
            <a:r>
              <a:rPr sz="3800" i="1" spc="-38">
                <a:solidFill>
                  <a:srgbClr val="A74545"/>
                </a:solidFill>
                <a:latin typeface="+mj-lt"/>
                <a:ea typeface="+mj-ea"/>
                <a:cs typeface="+mj-cs"/>
                <a:sym typeface="Vista Sans OT Medium"/>
              </a:rPr>
              <a:t>sensor</a:t>
            </a:r>
          </a:p>
        </p:txBody>
      </p:sp>
      <p:sp>
        <p:nvSpPr>
          <p:cNvPr id="488" name="Shape 488"/>
          <p:cNvSpPr/>
          <p:nvPr/>
        </p:nvSpPr>
        <p:spPr>
          <a:xfrm flipH="1" flipV="1">
            <a:off x="1714500" y="2837736"/>
            <a:ext cx="1717329" cy="1182529"/>
          </a:xfrm>
          <a:prstGeom prst="line">
            <a:avLst/>
          </a:prstGeom>
          <a:ln w="88900">
            <a:solidFill>
              <a:srgbClr val="A74545"/>
            </a:solidFill>
            <a:miter lim="400000"/>
          </a:ln>
        </p:spPr>
        <p:txBody>
          <a:bodyPr lIns="0" tIns="0" rIns="0" bIns="0"/>
          <a:lstStyle/>
          <a:p>
            <a:pPr algn="ctr" defTabSz="259644">
              <a:defRPr sz="2000" spc="0">
                <a:solidFill>
                  <a:srgbClr val="000000"/>
                </a:solidFill>
                <a:latin typeface="+mj-lt"/>
                <a:ea typeface="+mj-ea"/>
                <a:cs typeface="+mj-cs"/>
                <a:sym typeface="Vista Sans OT Medium"/>
              </a:defRPr>
            </a:pPr>
            <a:endParaRPr/>
          </a:p>
        </p:txBody>
      </p:sp>
    </p:spTree>
    <p:extLst>
      <p:ext uri="{BB962C8B-B14F-4D97-AF65-F5344CB8AC3E}">
        <p14:creationId xmlns:p14="http://schemas.microsoft.com/office/powerpoint/2010/main" val="2220142068"/>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0" name="avg-temp-AB.pdf"/>
          <p:cNvPicPr/>
          <p:nvPr/>
        </p:nvPicPr>
        <p:blipFill>
          <a:blip r:embed="rId2">
            <a:extLst/>
          </a:blip>
          <a:srcRect t="6347"/>
          <a:stretch>
            <a:fillRect/>
          </a:stretch>
        </p:blipFill>
        <p:spPr>
          <a:xfrm>
            <a:off x="2070453" y="1447893"/>
            <a:ext cx="4494145" cy="5050644"/>
          </a:xfrm>
          <a:prstGeom prst="rect">
            <a:avLst/>
          </a:prstGeom>
          <a:ln w="12700">
            <a:miter lim="400000"/>
          </a:ln>
        </p:spPr>
      </p:pic>
      <p:sp>
        <p:nvSpPr>
          <p:cNvPr id="491" name="Shape 491"/>
          <p:cNvSpPr/>
          <p:nvPr/>
        </p:nvSpPr>
        <p:spPr>
          <a:xfrm>
            <a:off x="2009310" y="708465"/>
            <a:ext cx="2393944" cy="50087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gn="ctr">
              <a:lnSpc>
                <a:spcPct val="90000"/>
              </a:lnSpc>
              <a:defRPr sz="4000" b="1" spc="-39">
                <a:solidFill>
                  <a:srgbClr val="E4211C"/>
                </a:solidFill>
              </a:defRPr>
            </a:lvl1pPr>
          </a:lstStyle>
          <a:p>
            <a:pPr lvl="0">
              <a:defRPr sz="1800" b="0" spc="0">
                <a:solidFill>
                  <a:srgbClr val="000000"/>
                </a:solidFill>
              </a:defRPr>
            </a:pPr>
            <a:r>
              <a:rPr sz="3000" spc="-30"/>
              <a:t>720GB, 1 SSD</a:t>
            </a:r>
          </a:p>
        </p:txBody>
      </p:sp>
      <p:sp>
        <p:nvSpPr>
          <p:cNvPr id="492" name="Shape 492"/>
          <p:cNvSpPr/>
          <p:nvPr/>
        </p:nvSpPr>
        <p:spPr>
          <a:xfrm>
            <a:off x="4674267" y="708465"/>
            <a:ext cx="2561794" cy="50087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gn="ctr">
              <a:lnSpc>
                <a:spcPct val="90000"/>
              </a:lnSpc>
              <a:defRPr sz="4000" b="1" spc="-39">
                <a:solidFill>
                  <a:srgbClr val="377EB8"/>
                </a:solidFill>
              </a:defRPr>
            </a:lvl1pPr>
          </a:lstStyle>
          <a:p>
            <a:pPr lvl="0">
              <a:defRPr sz="1800" b="0" spc="0">
                <a:solidFill>
                  <a:srgbClr val="000000"/>
                </a:solidFill>
              </a:defRPr>
            </a:pPr>
            <a:r>
              <a:rPr sz="3000" spc="-30"/>
              <a:t>720GB, 2 SSDs</a:t>
            </a:r>
          </a:p>
        </p:txBody>
      </p:sp>
    </p:spTree>
    <p:extLst>
      <p:ext uri="{BB962C8B-B14F-4D97-AF65-F5344CB8AC3E}">
        <p14:creationId xmlns:p14="http://schemas.microsoft.com/office/powerpoint/2010/main" val="3293742424"/>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4" name="illustration.pdf"/>
          <p:cNvPicPr/>
          <p:nvPr/>
        </p:nvPicPr>
        <p:blipFill>
          <a:blip r:embed="rId2">
            <a:extLst/>
          </a:blip>
          <a:stretch>
            <a:fillRect/>
          </a:stretch>
        </p:blipFill>
        <p:spPr>
          <a:xfrm>
            <a:off x="1777008" y="1328738"/>
            <a:ext cx="5589984" cy="4200525"/>
          </a:xfrm>
          <a:prstGeom prst="rect">
            <a:avLst/>
          </a:prstGeom>
          <a:ln w="12700">
            <a:miter lim="400000"/>
          </a:ln>
          <a:effectLst>
            <a:outerShdw blurRad="355600" rotWithShape="0">
              <a:srgbClr val="000000">
                <a:alpha val="75000"/>
              </a:srgbClr>
            </a:outerShdw>
          </a:effectLst>
        </p:spPr>
      </p:pic>
      <p:sp>
        <p:nvSpPr>
          <p:cNvPr id="495" name="Shape 495"/>
          <p:cNvSpPr/>
          <p:nvPr/>
        </p:nvSpPr>
        <p:spPr>
          <a:xfrm>
            <a:off x="515733" y="1323828"/>
            <a:ext cx="3153865" cy="1422954"/>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nchor="b">
            <a:spAutoFit/>
          </a:bodyPr>
          <a:lstStyle/>
          <a:p>
            <a:pPr lvl="0">
              <a:lnSpc>
                <a:spcPct val="80000"/>
              </a:lnSpc>
              <a:defRPr spc="0">
                <a:solidFill>
                  <a:srgbClr val="000000"/>
                </a:solidFill>
              </a:defRPr>
            </a:pPr>
            <a:r>
              <a:rPr sz="3800" i="1" spc="-38">
                <a:solidFill>
                  <a:srgbClr val="A74545"/>
                </a:solidFill>
                <a:latin typeface="+mj-lt"/>
                <a:ea typeface="+mj-ea"/>
                <a:cs typeface="+mj-cs"/>
                <a:sym typeface="Vista Sans OT Medium"/>
              </a:rPr>
              <a:t>High temperature:</a:t>
            </a:r>
          </a:p>
          <a:p>
            <a:pPr lvl="0">
              <a:lnSpc>
                <a:spcPct val="80000"/>
              </a:lnSpc>
              <a:defRPr spc="0">
                <a:solidFill>
                  <a:srgbClr val="000000"/>
                </a:solidFill>
              </a:defRPr>
            </a:pPr>
            <a:r>
              <a:rPr sz="3800" i="1" spc="-38">
                <a:solidFill>
                  <a:srgbClr val="A74545"/>
                </a:solidFill>
                <a:latin typeface="+mj-lt"/>
                <a:ea typeface="+mj-ea"/>
                <a:cs typeface="+mj-cs"/>
                <a:sym typeface="Vista Sans OT Medium"/>
              </a:rPr>
              <a:t>may </a:t>
            </a:r>
            <a:r>
              <a:rPr sz="3800" b="1" i="1" spc="-38">
                <a:solidFill>
                  <a:srgbClr val="A74545"/>
                </a:solidFill>
              </a:rPr>
              <a:t>throttle</a:t>
            </a:r>
            <a:r>
              <a:rPr sz="3800" i="1" spc="-38">
                <a:solidFill>
                  <a:srgbClr val="A74545"/>
                </a:solidFill>
                <a:latin typeface="+mj-lt"/>
                <a:ea typeface="+mj-ea"/>
                <a:cs typeface="+mj-cs"/>
                <a:sym typeface="Vista Sans OT Medium"/>
              </a:rPr>
              <a:t> or</a:t>
            </a:r>
          </a:p>
          <a:p>
            <a:pPr lvl="0">
              <a:lnSpc>
                <a:spcPct val="80000"/>
              </a:lnSpc>
              <a:defRPr spc="0">
                <a:solidFill>
                  <a:srgbClr val="000000"/>
                </a:solidFill>
              </a:defRPr>
            </a:pPr>
            <a:r>
              <a:rPr sz="3800" b="1" i="1" spc="-38">
                <a:solidFill>
                  <a:srgbClr val="A74545"/>
                </a:solidFill>
              </a:rPr>
              <a:t>shut down</a:t>
            </a:r>
          </a:p>
        </p:txBody>
      </p:sp>
    </p:spTree>
    <p:extLst>
      <p:ext uri="{BB962C8B-B14F-4D97-AF65-F5344CB8AC3E}">
        <p14:creationId xmlns:p14="http://schemas.microsoft.com/office/powerpoint/2010/main" val="638062998"/>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7" name="avg-temp-CE.pdf"/>
          <p:cNvPicPr/>
          <p:nvPr/>
        </p:nvPicPr>
        <p:blipFill>
          <a:blip r:embed="rId2">
            <a:extLst/>
          </a:blip>
          <a:srcRect t="7058"/>
          <a:stretch>
            <a:fillRect/>
          </a:stretch>
        </p:blipFill>
        <p:spPr>
          <a:xfrm>
            <a:off x="2070453" y="1486583"/>
            <a:ext cx="4494145" cy="5012311"/>
          </a:xfrm>
          <a:prstGeom prst="rect">
            <a:avLst/>
          </a:prstGeom>
          <a:ln w="12700">
            <a:miter lim="400000"/>
          </a:ln>
        </p:spPr>
      </p:pic>
      <p:sp>
        <p:nvSpPr>
          <p:cNvPr id="498" name="Shape 498"/>
          <p:cNvSpPr/>
          <p:nvPr/>
        </p:nvSpPr>
        <p:spPr>
          <a:xfrm>
            <a:off x="2072147" y="708465"/>
            <a:ext cx="2268271" cy="50087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gn="ctr">
              <a:lnSpc>
                <a:spcPct val="90000"/>
              </a:lnSpc>
              <a:defRPr sz="4000" b="1" spc="-39">
                <a:solidFill>
                  <a:srgbClr val="E4211C"/>
                </a:solidFill>
              </a:defRPr>
            </a:lvl1pPr>
          </a:lstStyle>
          <a:p>
            <a:pPr lvl="0">
              <a:defRPr sz="1800" b="0" spc="0">
                <a:solidFill>
                  <a:srgbClr val="000000"/>
                </a:solidFill>
              </a:defRPr>
            </a:pPr>
            <a:r>
              <a:rPr sz="3000" spc="-30"/>
              <a:t>1.2TB, 1 SSD</a:t>
            </a:r>
          </a:p>
        </p:txBody>
      </p:sp>
      <p:sp>
        <p:nvSpPr>
          <p:cNvPr id="499" name="Shape 499"/>
          <p:cNvSpPr/>
          <p:nvPr/>
        </p:nvSpPr>
        <p:spPr>
          <a:xfrm>
            <a:off x="4821029" y="708465"/>
            <a:ext cx="2268271" cy="50087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gn="ctr">
              <a:lnSpc>
                <a:spcPct val="90000"/>
              </a:lnSpc>
              <a:defRPr sz="4000" b="1" spc="-39">
                <a:solidFill>
                  <a:srgbClr val="377EB8"/>
                </a:solidFill>
              </a:defRPr>
            </a:lvl1pPr>
          </a:lstStyle>
          <a:p>
            <a:pPr lvl="0">
              <a:defRPr sz="1800" b="0" spc="0">
                <a:solidFill>
                  <a:srgbClr val="000000"/>
                </a:solidFill>
              </a:defRPr>
            </a:pPr>
            <a:r>
              <a:rPr sz="3000" spc="-30"/>
              <a:t>3.2TB, 1 SSD</a:t>
            </a:r>
          </a:p>
        </p:txBody>
      </p:sp>
      <p:sp>
        <p:nvSpPr>
          <p:cNvPr id="500" name="Shape 500"/>
          <p:cNvSpPr/>
          <p:nvPr/>
        </p:nvSpPr>
        <p:spPr>
          <a:xfrm rot="548035">
            <a:off x="4844748" y="1688350"/>
            <a:ext cx="1897955" cy="487313"/>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ma14="http://schemas.microsoft.com/office/mac/drawingml/2011/main" val="1"/>
            </a:ext>
          </a:extLst>
        </p:spPr>
        <p:txBody>
          <a:bodyPr wrap="none" lIns="0" tIns="0" rIns="0" bIns="0" anchor="b">
            <a:spAutoFit/>
          </a:bodyPr>
          <a:lstStyle>
            <a:lvl1pPr algn="ctr">
              <a:lnSpc>
                <a:spcPct val="80000"/>
              </a:lnSpc>
              <a:defRPr sz="5000" i="1" spc="-50">
                <a:solidFill>
                  <a:srgbClr val="6C9049"/>
                </a:solidFill>
                <a:latin typeface="+mj-lt"/>
                <a:ea typeface="+mj-ea"/>
                <a:cs typeface="+mj-cs"/>
                <a:sym typeface="Vista Sans OT Medium"/>
              </a:defRPr>
            </a:lvl1pPr>
          </a:lstStyle>
          <a:p>
            <a:pPr lvl="0">
              <a:defRPr sz="1800" i="0" spc="0">
                <a:solidFill>
                  <a:srgbClr val="000000"/>
                </a:solidFill>
              </a:defRPr>
            </a:pPr>
            <a:r>
              <a:rPr sz="3800" spc="-38"/>
              <a:t>Throttling</a:t>
            </a:r>
          </a:p>
        </p:txBody>
      </p:sp>
    </p:spTree>
    <p:extLst>
      <p:ext uri="{BB962C8B-B14F-4D97-AF65-F5344CB8AC3E}">
        <p14:creationId xmlns:p14="http://schemas.microsoft.com/office/powerpoint/2010/main" val="4174355081"/>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2" name="Shape 502"/>
          <p:cNvSpPr/>
          <p:nvPr/>
        </p:nvSpPr>
        <p:spPr>
          <a:xfrm>
            <a:off x="543236" y="2912592"/>
            <a:ext cx="2489287" cy="103281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p>
            <a:pPr lvl="0" algn="r">
              <a:lnSpc>
                <a:spcPct val="80000"/>
              </a:lnSpc>
              <a:defRPr spc="0">
                <a:solidFill>
                  <a:srgbClr val="000000"/>
                </a:solidFill>
              </a:defRPr>
            </a:pPr>
            <a:r>
              <a:rPr sz="3800" i="1" spc="-38">
                <a:latin typeface="+mj-lt"/>
                <a:ea typeface="+mj-ea"/>
                <a:cs typeface="+mj-cs"/>
                <a:sym typeface="Vista Sans OT Medium"/>
              </a:rPr>
              <a:t>Access pattern</a:t>
            </a:r>
            <a:br>
              <a:rPr sz="3800" i="1" spc="-38">
                <a:latin typeface="+mj-lt"/>
                <a:ea typeface="+mj-ea"/>
                <a:cs typeface="+mj-cs"/>
                <a:sym typeface="Vista Sans OT Medium"/>
              </a:rPr>
            </a:br>
            <a:r>
              <a:rPr sz="3800" i="1" spc="-38">
                <a:latin typeface="+mj-lt"/>
                <a:ea typeface="+mj-ea"/>
                <a:cs typeface="+mj-cs"/>
                <a:sym typeface="Vista Sans OT Medium"/>
              </a:rPr>
              <a:t>dependence</a:t>
            </a:r>
          </a:p>
        </p:txBody>
      </p:sp>
      <p:sp>
        <p:nvSpPr>
          <p:cNvPr id="503" name="Shape 503"/>
          <p:cNvSpPr/>
          <p:nvPr/>
        </p:nvSpPr>
        <p:spPr>
          <a:xfrm>
            <a:off x="3183247" y="1767855"/>
            <a:ext cx="2768576" cy="3322291"/>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10800" y="21600"/>
                </a:lnTo>
                <a:lnTo>
                  <a:pt x="21600" y="10800"/>
                </a:lnTo>
                <a:lnTo>
                  <a:pt x="10800" y="0"/>
                </a:lnTo>
                <a:close/>
              </a:path>
            </a:pathLst>
          </a:custGeom>
          <a:solidFill>
            <a:srgbClr val="A74545"/>
          </a:solidFill>
          <a:ln w="25400">
            <a:miter lim="400000"/>
          </a:ln>
          <a:extLst>
            <a:ext uri="{C572A759-6A51-4108-AA02-DFA0A04FC94B}">
              <ma14:wrappingTextBoxFlag xmlns:ma14="http://schemas.microsoft.com/office/mac/drawingml/2011/main" val="1"/>
            </a:ext>
          </a:extLst>
        </p:spPr>
        <p:txBody>
          <a:bodyPr lIns="0" tIns="0" rIns="0" bIns="0" anchor="ctr"/>
          <a:lstStyle>
            <a:lvl1pPr algn="ctr" defTabSz="342900">
              <a:defRPr sz="5000" spc="0">
                <a:latin typeface="+mj-lt"/>
                <a:ea typeface="+mj-ea"/>
                <a:cs typeface="+mj-cs"/>
                <a:sym typeface="Vista Sans OT Medium"/>
              </a:defRPr>
            </a:lvl1pPr>
          </a:lstStyle>
          <a:p>
            <a:pPr lvl="0">
              <a:defRPr sz="1800">
                <a:solidFill>
                  <a:srgbClr val="000000"/>
                </a:solidFill>
              </a:defRPr>
            </a:pPr>
            <a:r>
              <a:rPr sz="3800">
                <a:solidFill>
                  <a:srgbClr val="FFFFFF"/>
                </a:solidFill>
              </a:rPr>
              <a:t>New reliability trends</a:t>
            </a:r>
          </a:p>
        </p:txBody>
      </p:sp>
      <p:sp>
        <p:nvSpPr>
          <p:cNvPr id="504" name="Shape 504"/>
          <p:cNvSpPr/>
          <p:nvPr/>
        </p:nvSpPr>
        <p:spPr>
          <a:xfrm>
            <a:off x="3384128" y="1076513"/>
            <a:ext cx="2554338" cy="669192"/>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gn="ctr">
              <a:defRPr sz="5000" i="1" spc="-50">
                <a:solidFill>
                  <a:srgbClr val="000000"/>
                </a:solidFill>
                <a:latin typeface="+mj-lt"/>
                <a:ea typeface="+mj-ea"/>
                <a:cs typeface="+mj-cs"/>
                <a:sym typeface="Vista Sans OT Medium"/>
              </a:defRPr>
            </a:lvl1pPr>
          </a:lstStyle>
          <a:p>
            <a:pPr lvl="0">
              <a:defRPr sz="1800" i="0" spc="0"/>
            </a:pPr>
            <a:r>
              <a:rPr sz="3800" spc="-38"/>
              <a:t>SSD lifecycle</a:t>
            </a:r>
          </a:p>
        </p:txBody>
      </p:sp>
      <p:sp>
        <p:nvSpPr>
          <p:cNvPr id="505" name="Shape 505"/>
          <p:cNvSpPr/>
          <p:nvPr/>
        </p:nvSpPr>
        <p:spPr>
          <a:xfrm>
            <a:off x="6102548" y="2912592"/>
            <a:ext cx="1948249" cy="103281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p>
            <a:pPr lvl="0">
              <a:lnSpc>
                <a:spcPct val="80000"/>
              </a:lnSpc>
              <a:defRPr spc="0">
                <a:solidFill>
                  <a:srgbClr val="000000"/>
                </a:solidFill>
              </a:defRPr>
            </a:pPr>
            <a:r>
              <a:rPr sz="3800" i="1" spc="-38">
                <a:latin typeface="+mj-lt"/>
                <a:ea typeface="+mj-ea"/>
                <a:cs typeface="+mj-cs"/>
                <a:sym typeface="Vista Sans OT Medium"/>
              </a:rPr>
              <a:t>Read</a:t>
            </a:r>
            <a:br>
              <a:rPr sz="3800" i="1" spc="-38">
                <a:latin typeface="+mj-lt"/>
                <a:ea typeface="+mj-ea"/>
                <a:cs typeface="+mj-cs"/>
                <a:sym typeface="Vista Sans OT Medium"/>
              </a:rPr>
            </a:br>
            <a:r>
              <a:rPr sz="3800" i="1" spc="-38">
                <a:latin typeface="+mj-lt"/>
                <a:ea typeface="+mj-ea"/>
                <a:cs typeface="+mj-cs"/>
                <a:sym typeface="Vista Sans OT Medium"/>
              </a:rPr>
              <a:t>disturbance</a:t>
            </a:r>
          </a:p>
        </p:txBody>
      </p:sp>
      <p:sp>
        <p:nvSpPr>
          <p:cNvPr id="506" name="Shape 506"/>
          <p:cNvSpPr/>
          <p:nvPr/>
        </p:nvSpPr>
        <p:spPr>
          <a:xfrm>
            <a:off x="-5834" y="875328"/>
            <a:ext cx="9146738" cy="5107345"/>
          </a:xfrm>
          <a:prstGeom prst="rect">
            <a:avLst/>
          </a:prstGeom>
          <a:solidFill>
            <a:srgbClr val="FFFFFF">
              <a:alpha val="80000"/>
            </a:srgbClr>
          </a:solidFill>
          <a:ln w="25400">
            <a:miter lim="400000"/>
          </a:ln>
        </p:spPr>
        <p:txBody>
          <a:bodyPr lIns="0" tIns="0" rIns="0" bIns="0" anchor="ctr"/>
          <a:lstStyle/>
          <a:p>
            <a:pPr algn="ctr" defTabSz="259644">
              <a:defRPr sz="2000" spc="0">
                <a:latin typeface="+mj-lt"/>
                <a:ea typeface="+mj-ea"/>
                <a:cs typeface="+mj-cs"/>
                <a:sym typeface="Vista Sans OT Medium"/>
              </a:defRPr>
            </a:pPr>
            <a:endParaRPr/>
          </a:p>
        </p:txBody>
      </p:sp>
      <p:sp>
        <p:nvSpPr>
          <p:cNvPr id="507" name="Shape 507"/>
          <p:cNvSpPr/>
          <p:nvPr/>
        </p:nvSpPr>
        <p:spPr>
          <a:xfrm>
            <a:off x="3270275" y="5115661"/>
            <a:ext cx="2433281" cy="662459"/>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defRPr sz="5000" i="1" spc="-50">
                <a:solidFill>
                  <a:srgbClr val="000000"/>
                </a:solidFill>
                <a:latin typeface="+mj-lt"/>
                <a:ea typeface="+mj-ea"/>
                <a:cs typeface="+mj-cs"/>
                <a:sym typeface="Vista Sans OT Medium"/>
              </a:defRPr>
            </a:lvl1pPr>
          </a:lstStyle>
          <a:p>
            <a:pPr lvl="0">
              <a:defRPr sz="1800" i="0" spc="0"/>
            </a:pPr>
            <a:r>
              <a:rPr sz="3800" spc="-38"/>
              <a:t>Temperature</a:t>
            </a:r>
          </a:p>
        </p:txBody>
      </p:sp>
      <p:sp>
        <p:nvSpPr>
          <p:cNvPr id="508" name="Shape 508"/>
          <p:cNvSpPr/>
          <p:nvPr/>
        </p:nvSpPr>
        <p:spPr>
          <a:xfrm rot="10800000" flipH="1">
            <a:off x="1488293" y="3781541"/>
            <a:ext cx="6187551" cy="1321858"/>
          </a:xfrm>
          <a:custGeom>
            <a:avLst/>
            <a:gdLst/>
            <a:ahLst/>
            <a:cxnLst>
              <a:cxn ang="0">
                <a:pos x="wd2" y="hd2"/>
              </a:cxn>
              <a:cxn ang="5400000">
                <a:pos x="wd2" y="hd2"/>
              </a:cxn>
              <a:cxn ang="10800000">
                <a:pos x="wd2" y="hd2"/>
              </a:cxn>
              <a:cxn ang="16200000">
                <a:pos x="wd2" y="hd2"/>
              </a:cxn>
            </a:cxnLst>
            <a:rect l="0" t="0" r="r" b="b"/>
            <a:pathLst>
              <a:path w="21600" h="21600" extrusionOk="0">
                <a:moveTo>
                  <a:pt x="0" y="15742"/>
                </a:moveTo>
                <a:lnTo>
                  <a:pt x="10820" y="0"/>
                </a:lnTo>
                <a:lnTo>
                  <a:pt x="21600" y="15630"/>
                </a:lnTo>
                <a:lnTo>
                  <a:pt x="10645" y="21600"/>
                </a:lnTo>
                <a:lnTo>
                  <a:pt x="0" y="15742"/>
                </a:lnTo>
                <a:close/>
              </a:path>
            </a:pathLst>
          </a:custGeom>
          <a:solidFill>
            <a:srgbClr val="405F82">
              <a:alpha val="60000"/>
            </a:srgbClr>
          </a:solidFill>
          <a:ln w="12700">
            <a:miter lim="400000"/>
          </a:ln>
        </p:spPr>
        <p:txBody>
          <a:bodyPr lIns="0" tIns="0" rIns="0" bIns="0"/>
          <a:lstStyle/>
          <a:p>
            <a:pPr algn="ctr" defTabSz="259644">
              <a:defRPr sz="2000" spc="0">
                <a:solidFill>
                  <a:srgbClr val="000000"/>
                </a:solidFill>
                <a:latin typeface="+mj-lt"/>
                <a:ea typeface="+mj-ea"/>
                <a:cs typeface="+mj-cs"/>
                <a:sym typeface="Vista Sans OT Medium"/>
              </a:defRPr>
            </a:pPr>
            <a:endParaRPr/>
          </a:p>
        </p:txBody>
      </p:sp>
      <p:grpSp>
        <p:nvGrpSpPr>
          <p:cNvPr id="511" name="Group 511"/>
          <p:cNvGrpSpPr/>
          <p:nvPr/>
        </p:nvGrpSpPr>
        <p:grpSpPr>
          <a:xfrm>
            <a:off x="1410805" y="2881278"/>
            <a:ext cx="6313462" cy="1699849"/>
            <a:chOff x="-215900" y="-140964"/>
            <a:chExt cx="8979145" cy="1764583"/>
          </a:xfrm>
        </p:grpSpPr>
        <p:sp>
          <p:nvSpPr>
            <p:cNvPr id="510" name="Shape 510"/>
            <p:cNvSpPr/>
            <p:nvPr/>
          </p:nvSpPr>
          <p:spPr>
            <a:xfrm>
              <a:off x="0" y="-140964"/>
              <a:ext cx="8547345" cy="1486445"/>
            </a:xfrm>
            <a:prstGeom prst="rect">
              <a:avLst/>
            </a:prstGeom>
            <a:solidFill>
              <a:srgbClr val="FFFFFF"/>
            </a:solidFill>
            <a:ln>
              <a:noFill/>
            </a:ln>
            <a:effectLst/>
            <a:extLst>
              <a:ext uri="{C572A759-6A51-4108-AA02-DFA0A04FC94B}">
                <ma14:wrappingTextBoxFlag xmlns:ma14="http://schemas.microsoft.com/office/mac/drawingml/2011/main" val="1"/>
              </a:ext>
            </a:extLst>
          </p:spPr>
          <p:txBody>
            <a:bodyPr wrap="square" lIns="0" tIns="0" rIns="0" bIns="0" numCol="1" anchor="ctr">
              <a:spAutoFit/>
            </a:bodyPr>
            <a:lstStyle/>
            <a:p>
              <a:pPr lvl="0">
                <a:lnSpc>
                  <a:spcPct val="90000"/>
                </a:lnSpc>
                <a:defRPr spc="0">
                  <a:solidFill>
                    <a:srgbClr val="000000"/>
                  </a:solidFill>
                </a:defRPr>
              </a:pPr>
              <a:r>
                <a:rPr sz="3000" b="1" i="1" spc="-30">
                  <a:solidFill>
                    <a:srgbClr val="405F82"/>
                  </a:solidFill>
                </a:rPr>
                <a:t>Throttling SSD usage</a:t>
              </a:r>
              <a:r>
                <a:rPr sz="3000" spc="-30">
                  <a:solidFill>
                    <a:srgbClr val="405F82"/>
                  </a:solidFill>
                </a:rPr>
                <a:t> helps mitigate temperature-induced errors.</a:t>
              </a:r>
            </a:p>
          </p:txBody>
        </p:sp>
        <p:pic>
          <p:nvPicPr>
            <p:cNvPr id="509" name="Picture 508"/>
            <p:cNvPicPr/>
            <p:nvPr/>
          </p:nvPicPr>
          <p:blipFill>
            <a:blip r:embed="rId2">
              <a:extLst/>
            </a:blip>
            <a:stretch>
              <a:fillRect/>
            </a:stretch>
          </p:blipFill>
          <p:spPr>
            <a:xfrm>
              <a:off x="-215900" y="-139700"/>
              <a:ext cx="8979145" cy="1763319"/>
            </a:xfrm>
            <a:prstGeom prst="rect">
              <a:avLst/>
            </a:prstGeom>
            <a:effectLst/>
          </p:spPr>
        </p:pic>
      </p:grpSp>
    </p:spTree>
    <p:extLst>
      <p:ext uri="{BB962C8B-B14F-4D97-AF65-F5344CB8AC3E}">
        <p14:creationId xmlns:p14="http://schemas.microsoft.com/office/powerpoint/2010/main" val="1806715289"/>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6" name="Shape 766"/>
          <p:cNvSpPr/>
          <p:nvPr/>
        </p:nvSpPr>
        <p:spPr>
          <a:xfrm>
            <a:off x="543236" y="3477167"/>
            <a:ext cx="2489287" cy="103281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p>
            <a:pPr lvl="0" algn="r">
              <a:lnSpc>
                <a:spcPct val="80000"/>
              </a:lnSpc>
              <a:defRPr spc="0">
                <a:solidFill>
                  <a:srgbClr val="000000"/>
                </a:solidFill>
              </a:defRPr>
            </a:pPr>
            <a:r>
              <a:rPr sz="3800" i="1" spc="-38">
                <a:latin typeface="+mj-lt"/>
                <a:ea typeface="+mj-ea"/>
                <a:cs typeface="+mj-cs"/>
                <a:sym typeface="Vista Sans OT Medium"/>
              </a:rPr>
              <a:t>Access pattern</a:t>
            </a:r>
            <a:br>
              <a:rPr sz="3800" i="1" spc="-38">
                <a:latin typeface="+mj-lt"/>
                <a:ea typeface="+mj-ea"/>
                <a:cs typeface="+mj-cs"/>
                <a:sym typeface="Vista Sans OT Medium"/>
              </a:rPr>
            </a:br>
            <a:r>
              <a:rPr sz="3800" i="1" spc="-38">
                <a:latin typeface="+mj-lt"/>
                <a:ea typeface="+mj-ea"/>
                <a:cs typeface="+mj-cs"/>
                <a:sym typeface="Vista Sans OT Medium"/>
              </a:rPr>
              <a:t>dependence</a:t>
            </a:r>
          </a:p>
        </p:txBody>
      </p:sp>
      <p:sp>
        <p:nvSpPr>
          <p:cNvPr id="767" name="Shape 767"/>
          <p:cNvSpPr/>
          <p:nvPr/>
        </p:nvSpPr>
        <p:spPr>
          <a:xfrm>
            <a:off x="3270275" y="5680236"/>
            <a:ext cx="2433281" cy="662459"/>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defRPr sz="5000" i="1" spc="-50">
                <a:solidFill>
                  <a:srgbClr val="000000"/>
                </a:solidFill>
                <a:latin typeface="+mj-lt"/>
                <a:ea typeface="+mj-ea"/>
                <a:cs typeface="+mj-cs"/>
                <a:sym typeface="Vista Sans OT Medium"/>
              </a:defRPr>
            </a:lvl1pPr>
          </a:lstStyle>
          <a:p>
            <a:pPr lvl="0">
              <a:defRPr sz="1800" i="0" spc="0"/>
            </a:pPr>
            <a:r>
              <a:rPr sz="3800" spc="-38"/>
              <a:t>Temperature</a:t>
            </a:r>
          </a:p>
        </p:txBody>
      </p:sp>
      <p:sp>
        <p:nvSpPr>
          <p:cNvPr id="768" name="Shape 768"/>
          <p:cNvSpPr/>
          <p:nvPr/>
        </p:nvSpPr>
        <p:spPr>
          <a:xfrm>
            <a:off x="3183247" y="2332430"/>
            <a:ext cx="2768576" cy="3322291"/>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10800" y="21600"/>
                </a:lnTo>
                <a:lnTo>
                  <a:pt x="21600" y="10800"/>
                </a:lnTo>
                <a:lnTo>
                  <a:pt x="10800" y="0"/>
                </a:lnTo>
                <a:close/>
              </a:path>
            </a:pathLst>
          </a:custGeom>
          <a:solidFill>
            <a:srgbClr val="A74545"/>
          </a:solidFill>
          <a:ln w="25400">
            <a:miter lim="400000"/>
          </a:ln>
          <a:extLst>
            <a:ext uri="{C572A759-6A51-4108-AA02-DFA0A04FC94B}">
              <ma14:wrappingTextBoxFlag xmlns:ma14="http://schemas.microsoft.com/office/mac/drawingml/2011/main" val="1"/>
            </a:ext>
          </a:extLst>
        </p:spPr>
        <p:txBody>
          <a:bodyPr lIns="0" tIns="0" rIns="0" bIns="0" anchor="ctr"/>
          <a:lstStyle>
            <a:lvl1pPr algn="ctr" defTabSz="342900">
              <a:defRPr sz="5000" spc="0">
                <a:latin typeface="+mj-lt"/>
                <a:ea typeface="+mj-ea"/>
                <a:cs typeface="+mj-cs"/>
                <a:sym typeface="Vista Sans OT Medium"/>
              </a:defRPr>
            </a:lvl1pPr>
          </a:lstStyle>
          <a:p>
            <a:pPr lvl="0">
              <a:defRPr sz="1800">
                <a:solidFill>
                  <a:srgbClr val="000000"/>
                </a:solidFill>
              </a:defRPr>
            </a:pPr>
            <a:r>
              <a:rPr sz="3800">
                <a:solidFill>
                  <a:srgbClr val="FFFFFF"/>
                </a:solidFill>
              </a:rPr>
              <a:t>New reliability trends</a:t>
            </a:r>
          </a:p>
        </p:txBody>
      </p:sp>
      <p:sp>
        <p:nvSpPr>
          <p:cNvPr id="769" name="Shape 769"/>
          <p:cNvSpPr/>
          <p:nvPr/>
        </p:nvSpPr>
        <p:spPr>
          <a:xfrm>
            <a:off x="3384128" y="1641088"/>
            <a:ext cx="2554338" cy="669192"/>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gn="ctr">
              <a:defRPr sz="5000" i="1" spc="-50">
                <a:solidFill>
                  <a:srgbClr val="000000"/>
                </a:solidFill>
                <a:latin typeface="+mj-lt"/>
                <a:ea typeface="+mj-ea"/>
                <a:cs typeface="+mj-cs"/>
                <a:sym typeface="Vista Sans OT Medium"/>
              </a:defRPr>
            </a:lvl1pPr>
          </a:lstStyle>
          <a:p>
            <a:pPr lvl="0">
              <a:defRPr sz="1800" i="0" spc="0"/>
            </a:pPr>
            <a:r>
              <a:rPr sz="3800" spc="-38"/>
              <a:t>SSD lifecycle</a:t>
            </a:r>
          </a:p>
        </p:txBody>
      </p:sp>
      <p:sp>
        <p:nvSpPr>
          <p:cNvPr id="770" name="Shape 770"/>
          <p:cNvSpPr/>
          <p:nvPr/>
        </p:nvSpPr>
        <p:spPr>
          <a:xfrm>
            <a:off x="-5834" y="1439903"/>
            <a:ext cx="9146738" cy="5107344"/>
          </a:xfrm>
          <a:prstGeom prst="rect">
            <a:avLst/>
          </a:prstGeom>
          <a:solidFill>
            <a:srgbClr val="FFFFFF">
              <a:alpha val="80000"/>
            </a:srgbClr>
          </a:solidFill>
          <a:ln w="25400">
            <a:miter lim="400000"/>
          </a:ln>
        </p:spPr>
        <p:txBody>
          <a:bodyPr lIns="0" tIns="0" rIns="0" bIns="0" anchor="ctr"/>
          <a:lstStyle/>
          <a:p>
            <a:pPr algn="ctr" defTabSz="259644">
              <a:defRPr sz="2000" spc="0">
                <a:latin typeface="+mj-lt"/>
                <a:ea typeface="+mj-ea"/>
                <a:cs typeface="+mj-cs"/>
                <a:sym typeface="Vista Sans OT Medium"/>
              </a:defRPr>
            </a:pPr>
            <a:endParaRPr/>
          </a:p>
        </p:txBody>
      </p:sp>
      <p:sp>
        <p:nvSpPr>
          <p:cNvPr id="771" name="Shape 771"/>
          <p:cNvSpPr/>
          <p:nvPr/>
        </p:nvSpPr>
        <p:spPr>
          <a:xfrm>
            <a:off x="6102548" y="3477167"/>
            <a:ext cx="1948249" cy="103281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p>
            <a:pPr lvl="0">
              <a:lnSpc>
                <a:spcPct val="80000"/>
              </a:lnSpc>
              <a:defRPr spc="0">
                <a:solidFill>
                  <a:srgbClr val="000000"/>
                </a:solidFill>
              </a:defRPr>
            </a:pPr>
            <a:r>
              <a:rPr sz="3800" i="1" spc="-38">
                <a:latin typeface="+mj-lt"/>
                <a:ea typeface="+mj-ea"/>
                <a:cs typeface="+mj-cs"/>
                <a:sym typeface="Vista Sans OT Medium"/>
              </a:rPr>
              <a:t>Read</a:t>
            </a:r>
            <a:br>
              <a:rPr sz="3800" i="1" spc="-38">
                <a:latin typeface="+mj-lt"/>
                <a:ea typeface="+mj-ea"/>
                <a:cs typeface="+mj-cs"/>
                <a:sym typeface="Vista Sans OT Medium"/>
              </a:rPr>
            </a:br>
            <a:r>
              <a:rPr sz="3800" i="1" spc="-38">
                <a:latin typeface="+mj-lt"/>
                <a:ea typeface="+mj-ea"/>
                <a:cs typeface="+mj-cs"/>
                <a:sym typeface="Vista Sans OT Medium"/>
              </a:rPr>
              <a:t>disturbance</a:t>
            </a:r>
          </a:p>
        </p:txBody>
      </p:sp>
      <p:sp>
        <p:nvSpPr>
          <p:cNvPr id="772" name="Shape 772"/>
          <p:cNvSpPr/>
          <p:nvPr/>
        </p:nvSpPr>
        <p:spPr>
          <a:xfrm>
            <a:off x="490275" y="437517"/>
            <a:ext cx="3296513" cy="1016402"/>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defRPr sz="8000" b="1" spc="-79">
                <a:solidFill>
                  <a:srgbClr val="000000"/>
                </a:solidFill>
              </a:defRPr>
            </a:lvl1pPr>
          </a:lstStyle>
          <a:p>
            <a:pPr lvl="0">
              <a:defRPr sz="1800" b="0" spc="0"/>
            </a:pPr>
            <a:r>
              <a:rPr sz="6100" spc="-60"/>
              <a:t>Summary</a:t>
            </a:r>
          </a:p>
        </p:txBody>
      </p:sp>
      <p:sp>
        <p:nvSpPr>
          <p:cNvPr id="773" name="Shape 773"/>
          <p:cNvSpPr/>
          <p:nvPr/>
        </p:nvSpPr>
        <p:spPr>
          <a:xfrm>
            <a:off x="4810659" y="3038670"/>
            <a:ext cx="1290690" cy="1689609"/>
          </a:xfrm>
          <a:custGeom>
            <a:avLst/>
            <a:gdLst/>
            <a:ahLst/>
            <a:cxnLst>
              <a:cxn ang="0">
                <a:pos x="wd2" y="hd2"/>
              </a:cxn>
              <a:cxn ang="5400000">
                <a:pos x="wd2" y="hd2"/>
              </a:cxn>
              <a:cxn ang="10800000">
                <a:pos x="wd2" y="hd2"/>
              </a:cxn>
              <a:cxn ang="16200000">
                <a:pos x="wd2" y="hd2"/>
              </a:cxn>
            </a:cxnLst>
            <a:rect l="0" t="0" r="r" b="b"/>
            <a:pathLst>
              <a:path w="21600" h="21600" extrusionOk="0">
                <a:moveTo>
                  <a:pt x="21600" y="12069"/>
                </a:moveTo>
                <a:lnTo>
                  <a:pt x="7592" y="0"/>
                </a:lnTo>
                <a:lnTo>
                  <a:pt x="0" y="11617"/>
                </a:lnTo>
                <a:lnTo>
                  <a:pt x="7726" y="21600"/>
                </a:lnTo>
                <a:lnTo>
                  <a:pt x="21600" y="12069"/>
                </a:lnTo>
                <a:close/>
              </a:path>
            </a:pathLst>
          </a:custGeom>
          <a:solidFill>
            <a:srgbClr val="405F82">
              <a:alpha val="60000"/>
            </a:srgbClr>
          </a:solidFill>
          <a:ln w="12700">
            <a:miter lim="400000"/>
          </a:ln>
        </p:spPr>
        <p:txBody>
          <a:bodyPr lIns="0" tIns="0" rIns="0" bIns="0"/>
          <a:lstStyle/>
          <a:p>
            <a:pPr algn="ctr" defTabSz="259644">
              <a:defRPr sz="2000" spc="0">
                <a:solidFill>
                  <a:srgbClr val="000000"/>
                </a:solidFill>
                <a:latin typeface="+mj-lt"/>
                <a:ea typeface="+mj-ea"/>
                <a:cs typeface="+mj-cs"/>
                <a:sym typeface="Vista Sans OT Medium"/>
              </a:defRPr>
            </a:pPr>
            <a:endParaRPr/>
          </a:p>
        </p:txBody>
      </p:sp>
      <p:grpSp>
        <p:nvGrpSpPr>
          <p:cNvPr id="776" name="Group 776"/>
          <p:cNvGrpSpPr/>
          <p:nvPr/>
        </p:nvGrpSpPr>
        <p:grpSpPr>
          <a:xfrm>
            <a:off x="339911" y="3026338"/>
            <a:ext cx="4969649" cy="2346877"/>
            <a:chOff x="-215900" y="-139700"/>
            <a:chExt cx="7067943" cy="2292706"/>
          </a:xfrm>
        </p:grpSpPr>
        <p:sp>
          <p:nvSpPr>
            <p:cNvPr id="775" name="Shape 775"/>
            <p:cNvSpPr/>
            <p:nvPr/>
          </p:nvSpPr>
          <p:spPr>
            <a:xfrm>
              <a:off x="0" y="-122491"/>
              <a:ext cx="6636143" cy="1978888"/>
            </a:xfrm>
            <a:prstGeom prst="rect">
              <a:avLst/>
            </a:prstGeom>
            <a:solidFill>
              <a:srgbClr val="FFFFFF"/>
            </a:solidFill>
            <a:ln>
              <a:noFill/>
            </a:ln>
            <a:effectLst/>
            <a:extLst>
              <a:ext uri="{C572A759-6A51-4108-AA02-DFA0A04FC94B}">
                <ma14:wrappingTextBoxFlag xmlns:ma14="http://schemas.microsoft.com/office/mac/drawingml/2011/main" val="1"/>
              </a:ext>
            </a:extLst>
          </p:spPr>
          <p:txBody>
            <a:bodyPr wrap="square" lIns="0" tIns="0" rIns="0" bIns="0" numCol="1" anchor="ctr">
              <a:spAutoFit/>
            </a:bodyPr>
            <a:lstStyle/>
            <a:p>
              <a:pPr lvl="0">
                <a:lnSpc>
                  <a:spcPct val="90000"/>
                </a:lnSpc>
                <a:defRPr spc="0">
                  <a:solidFill>
                    <a:srgbClr val="000000"/>
                  </a:solidFill>
                </a:defRPr>
              </a:pPr>
              <a:r>
                <a:rPr sz="3000" spc="-30">
                  <a:solidFill>
                    <a:srgbClr val="405F82"/>
                  </a:solidFill>
                </a:rPr>
                <a:t>We </a:t>
              </a:r>
              <a:r>
                <a:rPr sz="3000" b="1" i="1" spc="-30">
                  <a:solidFill>
                    <a:srgbClr val="405F82"/>
                  </a:solidFill>
                </a:rPr>
                <a:t>do not</a:t>
              </a:r>
              <a:r>
                <a:rPr sz="3000" spc="-30">
                  <a:solidFill>
                    <a:srgbClr val="405F82"/>
                  </a:solidFill>
                </a:rPr>
                <a:t> observe the effects of </a:t>
              </a:r>
              <a:r>
                <a:rPr sz="3000" b="1" i="1" spc="-30">
                  <a:solidFill>
                    <a:srgbClr val="405F82"/>
                  </a:solidFill>
                </a:rPr>
                <a:t>read disturbance </a:t>
              </a:r>
              <a:r>
                <a:rPr sz="3000" spc="-30">
                  <a:solidFill>
                    <a:srgbClr val="405F82"/>
                  </a:solidFill>
                </a:rPr>
                <a:t>errors in the field.</a:t>
              </a:r>
            </a:p>
          </p:txBody>
        </p:sp>
        <p:pic>
          <p:nvPicPr>
            <p:cNvPr id="774" name="Picture 773"/>
            <p:cNvPicPr/>
            <p:nvPr/>
          </p:nvPicPr>
          <p:blipFill>
            <a:blip r:embed="rId2">
              <a:extLst/>
            </a:blip>
            <a:stretch>
              <a:fillRect/>
            </a:stretch>
          </p:blipFill>
          <p:spPr>
            <a:xfrm>
              <a:off x="-215900" y="-139700"/>
              <a:ext cx="7067943" cy="2292706"/>
            </a:xfrm>
            <a:prstGeom prst="rect">
              <a:avLst/>
            </a:prstGeom>
            <a:effectLst/>
          </p:spPr>
        </p:pic>
      </p:grpSp>
    </p:spTree>
    <p:extLst>
      <p:ext uri="{BB962C8B-B14F-4D97-AF65-F5344CB8AC3E}">
        <p14:creationId xmlns:p14="http://schemas.microsoft.com/office/powerpoint/2010/main" val="491676610"/>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 name="Shape 778"/>
          <p:cNvSpPr/>
          <p:nvPr/>
        </p:nvSpPr>
        <p:spPr>
          <a:xfrm>
            <a:off x="543236" y="3477167"/>
            <a:ext cx="2489287" cy="103281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p>
            <a:pPr lvl="0" algn="r">
              <a:lnSpc>
                <a:spcPct val="80000"/>
              </a:lnSpc>
              <a:defRPr spc="0">
                <a:solidFill>
                  <a:srgbClr val="000000"/>
                </a:solidFill>
              </a:defRPr>
            </a:pPr>
            <a:r>
              <a:rPr sz="3800" i="1" spc="-38">
                <a:latin typeface="+mj-lt"/>
                <a:ea typeface="+mj-ea"/>
                <a:cs typeface="+mj-cs"/>
                <a:sym typeface="Vista Sans OT Medium"/>
              </a:rPr>
              <a:t>Access pattern</a:t>
            </a:r>
            <a:br>
              <a:rPr sz="3800" i="1" spc="-38">
                <a:latin typeface="+mj-lt"/>
                <a:ea typeface="+mj-ea"/>
                <a:cs typeface="+mj-cs"/>
                <a:sym typeface="Vista Sans OT Medium"/>
              </a:rPr>
            </a:br>
            <a:r>
              <a:rPr sz="3800" i="1" spc="-38">
                <a:latin typeface="+mj-lt"/>
                <a:ea typeface="+mj-ea"/>
                <a:cs typeface="+mj-cs"/>
                <a:sym typeface="Vista Sans OT Medium"/>
              </a:rPr>
              <a:t>dependence</a:t>
            </a:r>
          </a:p>
        </p:txBody>
      </p:sp>
      <p:sp>
        <p:nvSpPr>
          <p:cNvPr id="779" name="Shape 779"/>
          <p:cNvSpPr/>
          <p:nvPr/>
        </p:nvSpPr>
        <p:spPr>
          <a:xfrm>
            <a:off x="3183247" y="2332430"/>
            <a:ext cx="2768576" cy="3322291"/>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10800" y="21600"/>
                </a:lnTo>
                <a:lnTo>
                  <a:pt x="21600" y="10800"/>
                </a:lnTo>
                <a:lnTo>
                  <a:pt x="10800" y="0"/>
                </a:lnTo>
                <a:close/>
              </a:path>
            </a:pathLst>
          </a:custGeom>
          <a:solidFill>
            <a:srgbClr val="A74545"/>
          </a:solidFill>
          <a:ln w="25400">
            <a:miter lim="400000"/>
          </a:ln>
          <a:extLst>
            <a:ext uri="{C572A759-6A51-4108-AA02-DFA0A04FC94B}">
              <ma14:wrappingTextBoxFlag xmlns:ma14="http://schemas.microsoft.com/office/mac/drawingml/2011/main" val="1"/>
            </a:ext>
          </a:extLst>
        </p:spPr>
        <p:txBody>
          <a:bodyPr lIns="0" tIns="0" rIns="0" bIns="0" anchor="ctr"/>
          <a:lstStyle>
            <a:lvl1pPr algn="ctr" defTabSz="342900">
              <a:defRPr sz="5000" spc="0">
                <a:latin typeface="+mj-lt"/>
                <a:ea typeface="+mj-ea"/>
                <a:cs typeface="+mj-cs"/>
                <a:sym typeface="Vista Sans OT Medium"/>
              </a:defRPr>
            </a:lvl1pPr>
          </a:lstStyle>
          <a:p>
            <a:pPr lvl="0">
              <a:defRPr sz="1800">
                <a:solidFill>
                  <a:srgbClr val="000000"/>
                </a:solidFill>
              </a:defRPr>
            </a:pPr>
            <a:r>
              <a:rPr sz="3800">
                <a:solidFill>
                  <a:srgbClr val="FFFFFF"/>
                </a:solidFill>
              </a:rPr>
              <a:t>New reliability trends</a:t>
            </a:r>
          </a:p>
        </p:txBody>
      </p:sp>
      <p:sp>
        <p:nvSpPr>
          <p:cNvPr id="780" name="Shape 780"/>
          <p:cNvSpPr/>
          <p:nvPr/>
        </p:nvSpPr>
        <p:spPr>
          <a:xfrm>
            <a:off x="3384128" y="1641088"/>
            <a:ext cx="2554338" cy="669192"/>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gn="ctr">
              <a:defRPr sz="5000" i="1" spc="-50">
                <a:solidFill>
                  <a:srgbClr val="000000"/>
                </a:solidFill>
                <a:latin typeface="+mj-lt"/>
                <a:ea typeface="+mj-ea"/>
                <a:cs typeface="+mj-cs"/>
                <a:sym typeface="Vista Sans OT Medium"/>
              </a:defRPr>
            </a:lvl1pPr>
          </a:lstStyle>
          <a:p>
            <a:pPr lvl="0">
              <a:defRPr sz="1800" i="0" spc="0"/>
            </a:pPr>
            <a:r>
              <a:rPr sz="3800" spc="-38"/>
              <a:t>SSD lifecycle</a:t>
            </a:r>
          </a:p>
        </p:txBody>
      </p:sp>
      <p:sp>
        <p:nvSpPr>
          <p:cNvPr id="781" name="Shape 781"/>
          <p:cNvSpPr/>
          <p:nvPr/>
        </p:nvSpPr>
        <p:spPr>
          <a:xfrm>
            <a:off x="6102548" y="3477167"/>
            <a:ext cx="1948249" cy="103281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p>
            <a:pPr lvl="0">
              <a:lnSpc>
                <a:spcPct val="80000"/>
              </a:lnSpc>
              <a:defRPr spc="0">
                <a:solidFill>
                  <a:srgbClr val="000000"/>
                </a:solidFill>
              </a:defRPr>
            </a:pPr>
            <a:r>
              <a:rPr sz="3800" i="1" spc="-38">
                <a:latin typeface="+mj-lt"/>
                <a:ea typeface="+mj-ea"/>
                <a:cs typeface="+mj-cs"/>
                <a:sym typeface="Vista Sans OT Medium"/>
              </a:rPr>
              <a:t>Read</a:t>
            </a:r>
            <a:br>
              <a:rPr sz="3800" i="1" spc="-38">
                <a:latin typeface="+mj-lt"/>
                <a:ea typeface="+mj-ea"/>
                <a:cs typeface="+mj-cs"/>
                <a:sym typeface="Vista Sans OT Medium"/>
              </a:rPr>
            </a:br>
            <a:r>
              <a:rPr sz="3800" i="1" spc="-38">
                <a:latin typeface="+mj-lt"/>
                <a:ea typeface="+mj-ea"/>
                <a:cs typeface="+mj-cs"/>
                <a:sym typeface="Vista Sans OT Medium"/>
              </a:rPr>
              <a:t>disturbance</a:t>
            </a:r>
          </a:p>
        </p:txBody>
      </p:sp>
      <p:sp>
        <p:nvSpPr>
          <p:cNvPr id="782" name="Shape 782"/>
          <p:cNvSpPr/>
          <p:nvPr/>
        </p:nvSpPr>
        <p:spPr>
          <a:xfrm>
            <a:off x="-5834" y="1439903"/>
            <a:ext cx="9146738" cy="5107344"/>
          </a:xfrm>
          <a:prstGeom prst="rect">
            <a:avLst/>
          </a:prstGeom>
          <a:solidFill>
            <a:srgbClr val="FFFFFF">
              <a:alpha val="80000"/>
            </a:srgbClr>
          </a:solidFill>
          <a:ln w="25400">
            <a:miter lim="400000"/>
          </a:ln>
        </p:spPr>
        <p:txBody>
          <a:bodyPr lIns="0" tIns="0" rIns="0" bIns="0" anchor="ctr"/>
          <a:lstStyle/>
          <a:p>
            <a:pPr algn="ctr" defTabSz="259644">
              <a:defRPr sz="2000" spc="0">
                <a:latin typeface="+mj-lt"/>
                <a:ea typeface="+mj-ea"/>
                <a:cs typeface="+mj-cs"/>
                <a:sym typeface="Vista Sans OT Medium"/>
              </a:defRPr>
            </a:pPr>
            <a:endParaRPr/>
          </a:p>
        </p:txBody>
      </p:sp>
      <p:sp>
        <p:nvSpPr>
          <p:cNvPr id="783" name="Shape 783"/>
          <p:cNvSpPr/>
          <p:nvPr/>
        </p:nvSpPr>
        <p:spPr>
          <a:xfrm>
            <a:off x="3270275" y="5680236"/>
            <a:ext cx="2433281" cy="662459"/>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defRPr sz="5000" i="1" spc="-50">
                <a:solidFill>
                  <a:srgbClr val="000000"/>
                </a:solidFill>
                <a:latin typeface="+mj-lt"/>
                <a:ea typeface="+mj-ea"/>
                <a:cs typeface="+mj-cs"/>
                <a:sym typeface="Vista Sans OT Medium"/>
              </a:defRPr>
            </a:lvl1pPr>
          </a:lstStyle>
          <a:p>
            <a:pPr lvl="0">
              <a:defRPr sz="1800" i="0" spc="0"/>
            </a:pPr>
            <a:r>
              <a:rPr sz="3800" spc="-38"/>
              <a:t>Temperature</a:t>
            </a:r>
          </a:p>
        </p:txBody>
      </p:sp>
      <p:sp>
        <p:nvSpPr>
          <p:cNvPr id="784" name="Shape 784"/>
          <p:cNvSpPr/>
          <p:nvPr/>
        </p:nvSpPr>
        <p:spPr>
          <a:xfrm>
            <a:off x="490275" y="437517"/>
            <a:ext cx="3296513" cy="1016402"/>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defRPr sz="8000" b="1" spc="-79">
                <a:solidFill>
                  <a:srgbClr val="000000"/>
                </a:solidFill>
              </a:defRPr>
            </a:lvl1pPr>
          </a:lstStyle>
          <a:p>
            <a:pPr lvl="0">
              <a:defRPr sz="1800" b="0" spc="0"/>
            </a:pPr>
            <a:r>
              <a:rPr sz="6100" spc="-60"/>
              <a:t>Summary</a:t>
            </a:r>
          </a:p>
        </p:txBody>
      </p:sp>
      <p:sp>
        <p:nvSpPr>
          <p:cNvPr id="785" name="Shape 785"/>
          <p:cNvSpPr/>
          <p:nvPr/>
        </p:nvSpPr>
        <p:spPr>
          <a:xfrm rot="10800000" flipH="1">
            <a:off x="1488293" y="4346116"/>
            <a:ext cx="6187551" cy="1321858"/>
          </a:xfrm>
          <a:custGeom>
            <a:avLst/>
            <a:gdLst/>
            <a:ahLst/>
            <a:cxnLst>
              <a:cxn ang="0">
                <a:pos x="wd2" y="hd2"/>
              </a:cxn>
              <a:cxn ang="5400000">
                <a:pos x="wd2" y="hd2"/>
              </a:cxn>
              <a:cxn ang="10800000">
                <a:pos x="wd2" y="hd2"/>
              </a:cxn>
              <a:cxn ang="16200000">
                <a:pos x="wd2" y="hd2"/>
              </a:cxn>
            </a:cxnLst>
            <a:rect l="0" t="0" r="r" b="b"/>
            <a:pathLst>
              <a:path w="21600" h="21600" extrusionOk="0">
                <a:moveTo>
                  <a:pt x="0" y="15742"/>
                </a:moveTo>
                <a:lnTo>
                  <a:pt x="10820" y="0"/>
                </a:lnTo>
                <a:lnTo>
                  <a:pt x="21600" y="15630"/>
                </a:lnTo>
                <a:lnTo>
                  <a:pt x="10645" y="21600"/>
                </a:lnTo>
                <a:lnTo>
                  <a:pt x="0" y="15742"/>
                </a:lnTo>
                <a:close/>
              </a:path>
            </a:pathLst>
          </a:custGeom>
          <a:solidFill>
            <a:srgbClr val="405F82">
              <a:alpha val="60000"/>
            </a:srgbClr>
          </a:solidFill>
          <a:ln w="12700">
            <a:miter lim="400000"/>
          </a:ln>
        </p:spPr>
        <p:txBody>
          <a:bodyPr lIns="0" tIns="0" rIns="0" bIns="0"/>
          <a:lstStyle/>
          <a:p>
            <a:pPr algn="ctr" defTabSz="259644">
              <a:defRPr sz="2000" spc="0">
                <a:solidFill>
                  <a:srgbClr val="000000"/>
                </a:solidFill>
                <a:latin typeface="+mj-lt"/>
                <a:ea typeface="+mj-ea"/>
                <a:cs typeface="+mj-cs"/>
                <a:sym typeface="Vista Sans OT Medium"/>
              </a:defRPr>
            </a:pPr>
            <a:endParaRPr/>
          </a:p>
        </p:txBody>
      </p:sp>
      <p:grpSp>
        <p:nvGrpSpPr>
          <p:cNvPr id="788" name="Group 788"/>
          <p:cNvGrpSpPr/>
          <p:nvPr/>
        </p:nvGrpSpPr>
        <p:grpSpPr>
          <a:xfrm>
            <a:off x="1410805" y="3445854"/>
            <a:ext cx="6313462" cy="1927362"/>
            <a:chOff x="-215900" y="-140964"/>
            <a:chExt cx="8979145" cy="1764583"/>
          </a:xfrm>
        </p:grpSpPr>
        <p:sp>
          <p:nvSpPr>
            <p:cNvPr id="787" name="Shape 787"/>
            <p:cNvSpPr/>
            <p:nvPr/>
          </p:nvSpPr>
          <p:spPr>
            <a:xfrm>
              <a:off x="0" y="-140964"/>
              <a:ext cx="8547345" cy="1486445"/>
            </a:xfrm>
            <a:prstGeom prst="rect">
              <a:avLst/>
            </a:prstGeom>
            <a:solidFill>
              <a:srgbClr val="FFFFFF"/>
            </a:solidFill>
            <a:ln>
              <a:noFill/>
            </a:ln>
            <a:effectLst/>
            <a:extLst>
              <a:ext uri="{C572A759-6A51-4108-AA02-DFA0A04FC94B}">
                <ma14:wrappingTextBoxFlag xmlns:ma14="http://schemas.microsoft.com/office/mac/drawingml/2011/main" val="1"/>
              </a:ext>
            </a:extLst>
          </p:spPr>
          <p:txBody>
            <a:bodyPr wrap="square" lIns="0" tIns="0" rIns="0" bIns="0" numCol="1" anchor="ctr">
              <a:spAutoFit/>
            </a:bodyPr>
            <a:lstStyle/>
            <a:p>
              <a:pPr lvl="0">
                <a:lnSpc>
                  <a:spcPct val="90000"/>
                </a:lnSpc>
                <a:defRPr spc="0">
                  <a:solidFill>
                    <a:srgbClr val="000000"/>
                  </a:solidFill>
                </a:defRPr>
              </a:pPr>
              <a:r>
                <a:rPr sz="3000" b="1" i="1" spc="-30">
                  <a:solidFill>
                    <a:srgbClr val="405F82"/>
                  </a:solidFill>
                </a:rPr>
                <a:t>Throttling SSD usage</a:t>
              </a:r>
              <a:r>
                <a:rPr sz="3000" spc="-30">
                  <a:solidFill>
                    <a:srgbClr val="405F82"/>
                  </a:solidFill>
                </a:rPr>
                <a:t> helps mitigate temperature-induced errors.</a:t>
              </a:r>
            </a:p>
          </p:txBody>
        </p:sp>
        <p:pic>
          <p:nvPicPr>
            <p:cNvPr id="786" name="Picture 785"/>
            <p:cNvPicPr/>
            <p:nvPr/>
          </p:nvPicPr>
          <p:blipFill>
            <a:blip r:embed="rId2">
              <a:extLst/>
            </a:blip>
            <a:stretch>
              <a:fillRect/>
            </a:stretch>
          </p:blipFill>
          <p:spPr>
            <a:xfrm>
              <a:off x="-215900" y="-139700"/>
              <a:ext cx="8979145" cy="1763319"/>
            </a:xfrm>
            <a:prstGeom prst="rect">
              <a:avLst/>
            </a:prstGeom>
            <a:effectLst/>
          </p:spPr>
        </p:pic>
      </p:grpSp>
    </p:spTree>
    <p:extLst>
      <p:ext uri="{BB962C8B-B14F-4D97-AF65-F5344CB8AC3E}">
        <p14:creationId xmlns:p14="http://schemas.microsoft.com/office/powerpoint/2010/main" val="263965439"/>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0" name="Shape 790"/>
          <p:cNvSpPr/>
          <p:nvPr/>
        </p:nvSpPr>
        <p:spPr>
          <a:xfrm>
            <a:off x="3183247" y="2332430"/>
            <a:ext cx="2768576" cy="3322291"/>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10800" y="21600"/>
                </a:lnTo>
                <a:lnTo>
                  <a:pt x="21600" y="10800"/>
                </a:lnTo>
                <a:lnTo>
                  <a:pt x="10800" y="0"/>
                </a:lnTo>
                <a:close/>
              </a:path>
            </a:pathLst>
          </a:custGeom>
          <a:solidFill>
            <a:srgbClr val="A74545"/>
          </a:solidFill>
          <a:ln w="25400">
            <a:miter lim="400000"/>
          </a:ln>
          <a:extLst>
            <a:ext uri="{C572A759-6A51-4108-AA02-DFA0A04FC94B}">
              <ma14:wrappingTextBoxFlag xmlns:ma14="http://schemas.microsoft.com/office/mac/drawingml/2011/main" val="1"/>
            </a:ext>
          </a:extLst>
        </p:spPr>
        <p:txBody>
          <a:bodyPr lIns="0" tIns="0" rIns="0" bIns="0" anchor="ctr"/>
          <a:lstStyle>
            <a:lvl1pPr algn="ctr" defTabSz="342900">
              <a:defRPr sz="5000" spc="0">
                <a:latin typeface="+mj-lt"/>
                <a:ea typeface="+mj-ea"/>
                <a:cs typeface="+mj-cs"/>
                <a:sym typeface="Vista Sans OT Medium"/>
              </a:defRPr>
            </a:lvl1pPr>
          </a:lstStyle>
          <a:p>
            <a:pPr lvl="0">
              <a:defRPr sz="1800">
                <a:solidFill>
                  <a:srgbClr val="000000"/>
                </a:solidFill>
              </a:defRPr>
            </a:pPr>
            <a:r>
              <a:rPr sz="3800">
                <a:solidFill>
                  <a:srgbClr val="FFFFFF"/>
                </a:solidFill>
              </a:rPr>
              <a:t>New reliability trends</a:t>
            </a:r>
          </a:p>
        </p:txBody>
      </p:sp>
      <p:sp>
        <p:nvSpPr>
          <p:cNvPr id="791" name="Shape 791"/>
          <p:cNvSpPr/>
          <p:nvPr/>
        </p:nvSpPr>
        <p:spPr>
          <a:xfrm>
            <a:off x="3384128" y="1641088"/>
            <a:ext cx="2554338" cy="669192"/>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lgn="ctr">
              <a:defRPr sz="5000" i="1" spc="-50">
                <a:solidFill>
                  <a:srgbClr val="000000"/>
                </a:solidFill>
                <a:latin typeface="+mj-lt"/>
                <a:ea typeface="+mj-ea"/>
                <a:cs typeface="+mj-cs"/>
                <a:sym typeface="Vista Sans OT Medium"/>
              </a:defRPr>
            </a:lvl1pPr>
          </a:lstStyle>
          <a:p>
            <a:pPr lvl="0">
              <a:defRPr sz="1800" i="0" spc="0"/>
            </a:pPr>
            <a:r>
              <a:rPr sz="3800" spc="-38"/>
              <a:t>SSD lifecycle</a:t>
            </a:r>
          </a:p>
        </p:txBody>
      </p:sp>
      <p:sp>
        <p:nvSpPr>
          <p:cNvPr id="792" name="Shape 792"/>
          <p:cNvSpPr/>
          <p:nvPr/>
        </p:nvSpPr>
        <p:spPr>
          <a:xfrm>
            <a:off x="6102548" y="3477167"/>
            <a:ext cx="1948249" cy="103281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p>
            <a:pPr lvl="0">
              <a:lnSpc>
                <a:spcPct val="80000"/>
              </a:lnSpc>
              <a:defRPr spc="0">
                <a:solidFill>
                  <a:srgbClr val="000000"/>
                </a:solidFill>
              </a:defRPr>
            </a:pPr>
            <a:r>
              <a:rPr sz="3800" i="1" spc="-38">
                <a:latin typeface="+mj-lt"/>
                <a:ea typeface="+mj-ea"/>
                <a:cs typeface="+mj-cs"/>
                <a:sym typeface="Vista Sans OT Medium"/>
              </a:rPr>
              <a:t>Read</a:t>
            </a:r>
            <a:br>
              <a:rPr sz="3800" i="1" spc="-38">
                <a:latin typeface="+mj-lt"/>
                <a:ea typeface="+mj-ea"/>
                <a:cs typeface="+mj-cs"/>
                <a:sym typeface="Vista Sans OT Medium"/>
              </a:rPr>
            </a:br>
            <a:r>
              <a:rPr sz="3800" i="1" spc="-38">
                <a:latin typeface="+mj-lt"/>
                <a:ea typeface="+mj-ea"/>
                <a:cs typeface="+mj-cs"/>
                <a:sym typeface="Vista Sans OT Medium"/>
              </a:rPr>
              <a:t>disturbance</a:t>
            </a:r>
          </a:p>
        </p:txBody>
      </p:sp>
      <p:sp>
        <p:nvSpPr>
          <p:cNvPr id="793" name="Shape 793"/>
          <p:cNvSpPr/>
          <p:nvPr/>
        </p:nvSpPr>
        <p:spPr>
          <a:xfrm>
            <a:off x="3270275" y="5680236"/>
            <a:ext cx="2433281" cy="662459"/>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defRPr sz="5000" i="1" spc="-50">
                <a:solidFill>
                  <a:srgbClr val="000000"/>
                </a:solidFill>
                <a:latin typeface="+mj-lt"/>
                <a:ea typeface="+mj-ea"/>
                <a:cs typeface="+mj-cs"/>
                <a:sym typeface="Vista Sans OT Medium"/>
              </a:defRPr>
            </a:lvl1pPr>
          </a:lstStyle>
          <a:p>
            <a:pPr lvl="0">
              <a:defRPr sz="1800" i="0" spc="0"/>
            </a:pPr>
            <a:r>
              <a:rPr sz="3800" spc="-38"/>
              <a:t>Temperature</a:t>
            </a:r>
          </a:p>
        </p:txBody>
      </p:sp>
      <p:sp>
        <p:nvSpPr>
          <p:cNvPr id="794" name="Shape 794"/>
          <p:cNvSpPr/>
          <p:nvPr/>
        </p:nvSpPr>
        <p:spPr>
          <a:xfrm>
            <a:off x="-5834" y="1439903"/>
            <a:ext cx="9146738" cy="5107344"/>
          </a:xfrm>
          <a:prstGeom prst="rect">
            <a:avLst/>
          </a:prstGeom>
          <a:solidFill>
            <a:srgbClr val="FFFFFF">
              <a:alpha val="80000"/>
            </a:srgbClr>
          </a:solidFill>
          <a:ln w="25400">
            <a:miter lim="400000"/>
          </a:ln>
        </p:spPr>
        <p:txBody>
          <a:bodyPr lIns="0" tIns="0" rIns="0" bIns="0" anchor="ctr"/>
          <a:lstStyle/>
          <a:p>
            <a:pPr algn="ctr" defTabSz="259644">
              <a:defRPr sz="2000" spc="0">
                <a:latin typeface="+mj-lt"/>
                <a:ea typeface="+mj-ea"/>
                <a:cs typeface="+mj-cs"/>
                <a:sym typeface="Vista Sans OT Medium"/>
              </a:defRPr>
            </a:pPr>
            <a:endParaRPr/>
          </a:p>
        </p:txBody>
      </p:sp>
      <p:sp>
        <p:nvSpPr>
          <p:cNvPr id="795" name="Shape 795"/>
          <p:cNvSpPr/>
          <p:nvPr/>
        </p:nvSpPr>
        <p:spPr>
          <a:xfrm>
            <a:off x="543236" y="3477167"/>
            <a:ext cx="2489287" cy="1032816"/>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p>
            <a:pPr lvl="0" algn="r">
              <a:lnSpc>
                <a:spcPct val="80000"/>
              </a:lnSpc>
              <a:defRPr spc="0">
                <a:solidFill>
                  <a:srgbClr val="000000"/>
                </a:solidFill>
              </a:defRPr>
            </a:pPr>
            <a:r>
              <a:rPr sz="3800" i="1" spc="-38">
                <a:latin typeface="+mj-lt"/>
                <a:ea typeface="+mj-ea"/>
                <a:cs typeface="+mj-cs"/>
                <a:sym typeface="Vista Sans OT Medium"/>
              </a:rPr>
              <a:t>Access pattern</a:t>
            </a:r>
            <a:br>
              <a:rPr sz="3800" i="1" spc="-38">
                <a:latin typeface="+mj-lt"/>
                <a:ea typeface="+mj-ea"/>
                <a:cs typeface="+mj-cs"/>
                <a:sym typeface="Vista Sans OT Medium"/>
              </a:rPr>
            </a:br>
            <a:r>
              <a:rPr sz="3800" i="1" spc="-38">
                <a:latin typeface="+mj-lt"/>
                <a:ea typeface="+mj-ea"/>
                <a:cs typeface="+mj-cs"/>
                <a:sym typeface="Vista Sans OT Medium"/>
              </a:rPr>
              <a:t>dependence</a:t>
            </a:r>
          </a:p>
        </p:txBody>
      </p:sp>
      <p:sp>
        <p:nvSpPr>
          <p:cNvPr id="796" name="Shape 796"/>
          <p:cNvSpPr/>
          <p:nvPr/>
        </p:nvSpPr>
        <p:spPr>
          <a:xfrm>
            <a:off x="490275" y="437517"/>
            <a:ext cx="3296513" cy="1016402"/>
          </a:xfrm>
          <a:prstGeom prst="rect">
            <a:avLst/>
          </a:prstGeom>
          <a:ln w="12700">
            <a:miter lim="400000"/>
          </a:ln>
          <a:extLst>
            <a:ext uri="{C572A759-6A51-4108-AA02-DFA0A04FC94B}">
              <ma14:wrappingTextBoxFlag xmlns:ma14="http://schemas.microsoft.com/office/mac/drawingml/2011/main" val="1"/>
            </a:ext>
          </a:extLst>
        </p:spPr>
        <p:txBody>
          <a:bodyPr wrap="none" lIns="38466" tIns="38466" rIns="38466" bIns="38466" anchor="ctr">
            <a:spAutoFit/>
          </a:bodyPr>
          <a:lstStyle>
            <a:lvl1pPr>
              <a:defRPr sz="8000" b="1" spc="-79">
                <a:solidFill>
                  <a:srgbClr val="000000"/>
                </a:solidFill>
              </a:defRPr>
            </a:lvl1pPr>
          </a:lstStyle>
          <a:p>
            <a:pPr lvl="0">
              <a:defRPr sz="1800" b="0" spc="0"/>
            </a:pPr>
            <a:r>
              <a:rPr sz="6100" spc="-60"/>
              <a:t>Summary</a:t>
            </a:r>
          </a:p>
        </p:txBody>
      </p:sp>
      <p:sp>
        <p:nvSpPr>
          <p:cNvPr id="797" name="Shape 797"/>
          <p:cNvSpPr/>
          <p:nvPr/>
        </p:nvSpPr>
        <p:spPr>
          <a:xfrm flipH="1">
            <a:off x="3036161" y="3038670"/>
            <a:ext cx="1290689" cy="1689609"/>
          </a:xfrm>
          <a:custGeom>
            <a:avLst/>
            <a:gdLst/>
            <a:ahLst/>
            <a:cxnLst>
              <a:cxn ang="0">
                <a:pos x="wd2" y="hd2"/>
              </a:cxn>
              <a:cxn ang="5400000">
                <a:pos x="wd2" y="hd2"/>
              </a:cxn>
              <a:cxn ang="10800000">
                <a:pos x="wd2" y="hd2"/>
              </a:cxn>
              <a:cxn ang="16200000">
                <a:pos x="wd2" y="hd2"/>
              </a:cxn>
            </a:cxnLst>
            <a:rect l="0" t="0" r="r" b="b"/>
            <a:pathLst>
              <a:path w="21600" h="21600" extrusionOk="0">
                <a:moveTo>
                  <a:pt x="21600" y="12069"/>
                </a:moveTo>
                <a:lnTo>
                  <a:pt x="7592" y="0"/>
                </a:lnTo>
                <a:lnTo>
                  <a:pt x="0" y="11617"/>
                </a:lnTo>
                <a:lnTo>
                  <a:pt x="7726" y="21600"/>
                </a:lnTo>
                <a:lnTo>
                  <a:pt x="21600" y="12069"/>
                </a:lnTo>
                <a:close/>
              </a:path>
            </a:pathLst>
          </a:custGeom>
          <a:solidFill>
            <a:srgbClr val="405F82">
              <a:alpha val="60000"/>
            </a:srgbClr>
          </a:solidFill>
          <a:ln w="12700">
            <a:miter lim="400000"/>
          </a:ln>
        </p:spPr>
        <p:txBody>
          <a:bodyPr lIns="0" tIns="0" rIns="0" bIns="0"/>
          <a:lstStyle/>
          <a:p>
            <a:pPr algn="ctr" defTabSz="259644">
              <a:defRPr sz="2000" spc="0">
                <a:solidFill>
                  <a:srgbClr val="000000"/>
                </a:solidFill>
                <a:latin typeface="+mj-lt"/>
                <a:ea typeface="+mj-ea"/>
                <a:cs typeface="+mj-cs"/>
                <a:sym typeface="Vista Sans OT Medium"/>
              </a:defRPr>
            </a:pPr>
            <a:endParaRPr/>
          </a:p>
        </p:txBody>
      </p:sp>
      <p:grpSp>
        <p:nvGrpSpPr>
          <p:cNvPr id="800" name="Group 800"/>
          <p:cNvGrpSpPr/>
          <p:nvPr/>
        </p:nvGrpSpPr>
        <p:grpSpPr>
          <a:xfrm>
            <a:off x="3811334" y="3026339"/>
            <a:ext cx="4969649" cy="1934472"/>
            <a:chOff x="-215900" y="-139700"/>
            <a:chExt cx="7067943" cy="2292706"/>
          </a:xfrm>
        </p:grpSpPr>
        <p:sp>
          <p:nvSpPr>
            <p:cNvPr id="799" name="Shape 799"/>
            <p:cNvSpPr/>
            <p:nvPr/>
          </p:nvSpPr>
          <p:spPr>
            <a:xfrm>
              <a:off x="0" y="123730"/>
              <a:ext cx="6636143" cy="1486445"/>
            </a:xfrm>
            <a:prstGeom prst="rect">
              <a:avLst/>
            </a:prstGeom>
            <a:solidFill>
              <a:srgbClr val="FFFFFF"/>
            </a:solidFill>
            <a:ln>
              <a:noFill/>
            </a:ln>
            <a:effectLst/>
            <a:extLst>
              <a:ext uri="{C572A759-6A51-4108-AA02-DFA0A04FC94B}">
                <ma14:wrappingTextBoxFlag xmlns:ma14="http://schemas.microsoft.com/office/mac/drawingml/2011/main" val="1"/>
              </a:ext>
            </a:extLst>
          </p:spPr>
          <p:txBody>
            <a:bodyPr wrap="square" lIns="0" tIns="0" rIns="0" bIns="0" numCol="1" anchor="ctr">
              <a:spAutoFit/>
            </a:bodyPr>
            <a:lstStyle/>
            <a:p>
              <a:pPr lvl="0">
                <a:lnSpc>
                  <a:spcPct val="90000"/>
                </a:lnSpc>
                <a:defRPr spc="0">
                  <a:solidFill>
                    <a:srgbClr val="000000"/>
                  </a:solidFill>
                </a:defRPr>
              </a:pPr>
              <a:r>
                <a:rPr sz="3000" spc="-30">
                  <a:solidFill>
                    <a:srgbClr val="405F82"/>
                  </a:solidFill>
                </a:rPr>
                <a:t>We quantify the effects of the </a:t>
              </a:r>
              <a:r>
                <a:rPr sz="3000" b="1" i="1" spc="-30">
                  <a:solidFill>
                    <a:srgbClr val="405F82"/>
                  </a:solidFill>
                </a:rPr>
                <a:t>page cache</a:t>
              </a:r>
              <a:r>
                <a:rPr sz="3000" spc="-30">
                  <a:solidFill>
                    <a:srgbClr val="405F82"/>
                  </a:solidFill>
                </a:rPr>
                <a:t> and </a:t>
              </a:r>
              <a:r>
                <a:rPr sz="3000" b="1" i="1" spc="-30">
                  <a:solidFill>
                    <a:srgbClr val="405F82"/>
                  </a:solidFill>
                </a:rPr>
                <a:t>write amplification</a:t>
              </a:r>
              <a:r>
                <a:rPr sz="3000" spc="-30">
                  <a:solidFill>
                    <a:srgbClr val="405F82"/>
                  </a:solidFill>
                </a:rPr>
                <a:t> in the field.</a:t>
              </a:r>
            </a:p>
          </p:txBody>
        </p:sp>
        <p:pic>
          <p:nvPicPr>
            <p:cNvPr id="798" name="Picture 797"/>
            <p:cNvPicPr/>
            <p:nvPr/>
          </p:nvPicPr>
          <p:blipFill>
            <a:blip r:embed="rId2">
              <a:extLst/>
            </a:blip>
            <a:stretch>
              <a:fillRect/>
            </a:stretch>
          </p:blipFill>
          <p:spPr>
            <a:xfrm>
              <a:off x="-215900" y="-139700"/>
              <a:ext cx="7067943" cy="2292706"/>
            </a:xfrm>
            <a:prstGeom prst="rect">
              <a:avLst/>
            </a:prstGeom>
            <a:effectLst/>
          </p:spPr>
        </p:pic>
      </p:grpSp>
    </p:spTree>
    <p:extLst>
      <p:ext uri="{BB962C8B-B14F-4D97-AF65-F5344CB8AC3E}">
        <p14:creationId xmlns:p14="http://schemas.microsoft.com/office/powerpoint/2010/main" val="1402119374"/>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on SSD Error Analysis in </a:t>
            </a:r>
            <a:r>
              <a:rPr lang="en-US" dirty="0"/>
              <a:t>t</a:t>
            </a:r>
            <a:r>
              <a:rPr lang="en-US" dirty="0" smtClean="0"/>
              <a:t>he Field</a:t>
            </a:r>
            <a:endParaRPr lang="en-US" dirty="0"/>
          </a:p>
        </p:txBody>
      </p:sp>
      <p:sp>
        <p:nvSpPr>
          <p:cNvPr id="3" name="Content Placeholder 2"/>
          <p:cNvSpPr>
            <a:spLocks noGrp="1"/>
          </p:cNvSpPr>
          <p:nvPr>
            <p:ph idx="1"/>
          </p:nvPr>
        </p:nvSpPr>
        <p:spPr/>
        <p:txBody>
          <a:bodyPr/>
          <a:lstStyle/>
          <a:p>
            <a:r>
              <a:rPr lang="en-US" sz="2200" dirty="0" smtClean="0">
                <a:solidFill>
                  <a:srgbClr val="0000FF"/>
                </a:solidFill>
              </a:rPr>
              <a:t>First large-scale field study of flash memory errors</a:t>
            </a:r>
          </a:p>
          <a:p>
            <a:r>
              <a:rPr lang="en-US" sz="2200" dirty="0" smtClean="0"/>
              <a:t>Justin </a:t>
            </a:r>
            <a:r>
              <a:rPr lang="en-US" sz="2200" dirty="0"/>
              <a:t>Meza, </a:t>
            </a:r>
            <a:r>
              <a:rPr lang="en-US" sz="2200" dirty="0" err="1"/>
              <a:t>Qiang</a:t>
            </a:r>
            <a:r>
              <a:rPr lang="en-US" sz="2200" dirty="0"/>
              <a:t> Wu, </a:t>
            </a:r>
            <a:r>
              <a:rPr lang="en-US" sz="2200" dirty="0" err="1"/>
              <a:t>Sanjeev</a:t>
            </a:r>
            <a:r>
              <a:rPr lang="en-US" sz="2200" dirty="0"/>
              <a:t> Kumar, and </a:t>
            </a:r>
            <a:r>
              <a:rPr lang="en-US" sz="2200" u="sng" dirty="0"/>
              <a:t>Onur Mutlu</a:t>
            </a:r>
            <a:r>
              <a:rPr lang="en-US" sz="2200" dirty="0"/>
              <a:t>,</a:t>
            </a:r>
            <a:br>
              <a:rPr lang="en-US" sz="2200" dirty="0"/>
            </a:br>
            <a:r>
              <a:rPr lang="en-US" sz="2200" b="1" dirty="0">
                <a:hlinkClick r:id="rId2"/>
              </a:rPr>
              <a:t>"A Large-Scale Study of Flash Memory Errors in the Field"</a:t>
            </a:r>
            <a:r>
              <a:rPr lang="en-US" sz="2200" dirty="0"/>
              <a:t> </a:t>
            </a:r>
            <a:br>
              <a:rPr lang="en-US" sz="2200" dirty="0"/>
            </a:br>
            <a:r>
              <a:rPr lang="en-US" sz="2200" i="1" dirty="0"/>
              <a:t>Proceedings of the </a:t>
            </a:r>
            <a:r>
              <a:rPr lang="en-US" sz="2200" i="1" dirty="0">
                <a:hlinkClick r:id="rId3"/>
              </a:rPr>
              <a:t>ACM International Conference on Measurement and Modeling of Computer Systems</a:t>
            </a:r>
            <a:r>
              <a:rPr lang="en-US" sz="2200" i="1" dirty="0"/>
              <a:t> (</a:t>
            </a:r>
            <a:r>
              <a:rPr lang="en-US" sz="2200" b="1" i="1" dirty="0"/>
              <a:t>SIGMETRICS</a:t>
            </a:r>
            <a:r>
              <a:rPr lang="en-US" sz="2200" i="1" dirty="0"/>
              <a:t>)</a:t>
            </a:r>
            <a:r>
              <a:rPr lang="en-US" sz="2200" dirty="0"/>
              <a:t>, Portland, OR, June 2015. </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 [</a:t>
            </a:r>
            <a:r>
              <a:rPr lang="en-US" sz="2200" dirty="0">
                <a:hlinkClick r:id="rId6"/>
              </a:rPr>
              <a:t>Coverage at ZDNet</a:t>
            </a:r>
            <a:r>
              <a:rPr lang="en-US" sz="2200" dirty="0"/>
              <a:t>] [</a:t>
            </a:r>
            <a:r>
              <a:rPr lang="en-US" sz="2200" dirty="0">
                <a:hlinkClick r:id="rId7"/>
              </a:rPr>
              <a:t>Coverage on The Register</a:t>
            </a:r>
            <a:r>
              <a:rPr lang="en-US" sz="2200" dirty="0"/>
              <a:t>] [</a:t>
            </a:r>
            <a:r>
              <a:rPr lang="en-US" sz="2200" dirty="0">
                <a:hlinkClick r:id="rId8"/>
              </a:rPr>
              <a:t>Coverage on TechSpot</a:t>
            </a:r>
            <a:r>
              <a:rPr lang="en-US" sz="2200" dirty="0"/>
              <a:t>] [</a:t>
            </a:r>
            <a:r>
              <a:rPr lang="en-US" sz="2200" dirty="0">
                <a:hlinkClick r:id="rId9"/>
              </a:rPr>
              <a:t>Coverage on The Tech Report</a:t>
            </a:r>
            <a:r>
              <a:rPr lang="en-US" sz="2200" dirty="0"/>
              <a:t>] </a:t>
            </a:r>
            <a:endParaRPr lang="en-US" sz="2200" dirty="0" smtClean="0"/>
          </a:p>
          <a:p>
            <a:endParaRPr lang="en-US" sz="2200" dirty="0"/>
          </a:p>
          <a:p>
            <a:endParaRPr lang="en-US" sz="2200" dirty="0" smtClean="0"/>
          </a:p>
          <a:p>
            <a:endParaRPr lang="en-US" dirty="0"/>
          </a:p>
        </p:txBody>
      </p:sp>
      <p:sp>
        <p:nvSpPr>
          <p:cNvPr id="4" name="Slide Number Placeholder 3"/>
          <p:cNvSpPr>
            <a:spLocks noGrp="1"/>
          </p:cNvSpPr>
          <p:nvPr>
            <p:ph type="sldNum" sz="quarter" idx="11"/>
          </p:nvPr>
        </p:nvSpPr>
        <p:spPr/>
        <p:txBody>
          <a:bodyPr/>
          <a:lstStyle/>
          <a:p>
            <a:pPr>
              <a:defRPr/>
            </a:pPr>
            <a:fld id="{76BB4180-6920-9C42-9DA1-4829E0437063}" type="slidenum">
              <a:rPr lang="en-US" smtClean="0"/>
              <a:pPr>
                <a:defRPr/>
              </a:pPr>
              <a:t>146</a:t>
            </a:fld>
            <a:endParaRPr lang="en-US"/>
          </a:p>
        </p:txBody>
      </p:sp>
      <p:pic>
        <p:nvPicPr>
          <p:cNvPr id="5" name="Picture 4"/>
          <p:cNvPicPr>
            <a:picLocks noChangeAspect="1"/>
          </p:cNvPicPr>
          <p:nvPr/>
        </p:nvPicPr>
        <p:blipFill>
          <a:blip r:embed="rId10"/>
          <a:stretch>
            <a:fillRect/>
          </a:stretch>
        </p:blipFill>
        <p:spPr>
          <a:xfrm>
            <a:off x="0" y="4708054"/>
            <a:ext cx="9144000" cy="1313234"/>
          </a:xfrm>
          <a:prstGeom prst="rect">
            <a:avLst/>
          </a:prstGeom>
        </p:spPr>
      </p:pic>
    </p:spTree>
    <p:extLst>
      <p:ext uri="{BB962C8B-B14F-4D97-AF65-F5344CB8AC3E}">
        <p14:creationId xmlns:p14="http://schemas.microsoft.com/office/powerpoint/2010/main" val="359324777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4"/>
          <p:cNvSpPr>
            <a:spLocks noGrp="1" noChangeArrowheads="1"/>
          </p:cNvSpPr>
          <p:nvPr>
            <p:ph type="ctrTitle"/>
          </p:nvPr>
        </p:nvSpPr>
        <p:spPr>
          <a:xfrm>
            <a:off x="1" y="1844675"/>
            <a:ext cx="8794750" cy="822325"/>
          </a:xfrm>
        </p:spPr>
        <p:txBody>
          <a:bodyPr/>
          <a:lstStyle/>
          <a:p>
            <a:pPr algn="ctr" eaLnBrk="1" hangingPunct="1"/>
            <a:r>
              <a:rPr lang="en-US" sz="4000" dirty="0" smtClean="0">
                <a:latin typeface="Garamond" charset="0"/>
              </a:rPr>
              <a:t>NAND Flash Memory Readings</a:t>
            </a:r>
            <a:endParaRPr lang="en-US" sz="4000" dirty="0">
              <a:latin typeface="Garamond" charset="0"/>
            </a:endParaRPr>
          </a:p>
        </p:txBody>
      </p:sp>
      <p:sp>
        <p:nvSpPr>
          <p:cNvPr id="11571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96318639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0"/>
            <a:ext cx="7772400" cy="1085850"/>
          </a:xfrm>
        </p:spPr>
        <p:txBody>
          <a:bodyPr/>
          <a:lstStyle/>
          <a:p>
            <a:pPr eaLnBrk="1" fontAlgn="auto" hangingPunct="1">
              <a:spcAft>
                <a:spcPts val="0"/>
              </a:spcAft>
              <a:defRPr/>
            </a:pPr>
            <a:r>
              <a:rPr lang="en-US" dirty="0" smtClean="0">
                <a:ea typeface="+mj-ea"/>
                <a:cs typeface="+mj-cs"/>
              </a:rPr>
              <a:t>Errors in Flash Memory (I)</a:t>
            </a:r>
            <a:endParaRPr lang="en-US" dirty="0">
              <a:ea typeface="+mj-ea"/>
              <a:cs typeface="+mj-cs"/>
            </a:endParaRPr>
          </a:p>
        </p:txBody>
      </p:sp>
      <p:sp>
        <p:nvSpPr>
          <p:cNvPr id="3" name="Content Placeholder 2"/>
          <p:cNvSpPr>
            <a:spLocks noGrp="1"/>
          </p:cNvSpPr>
          <p:nvPr>
            <p:ph sz="quarter" idx="11"/>
          </p:nvPr>
        </p:nvSpPr>
        <p:spPr>
          <a:xfrm>
            <a:off x="123825" y="1241425"/>
            <a:ext cx="8897938" cy="5224463"/>
          </a:xfrm>
        </p:spPr>
        <p:txBody>
          <a:bodyPr rtlCol="0">
            <a:noAutofit/>
          </a:bodyPr>
          <a:lstStyle/>
          <a:p>
            <a:pPr marL="457200" indent="-457200" eaLnBrk="1" fontAlgn="auto" hangingPunct="1">
              <a:spcAft>
                <a:spcPts val="0"/>
              </a:spcAft>
              <a:buFont typeface="+mj-lt"/>
              <a:buAutoNum type="arabicPeriod"/>
              <a:defRPr/>
            </a:pPr>
            <a:r>
              <a:rPr lang="en-US" sz="2600" b="1" i="0" u="sng" dirty="0" smtClean="0">
                <a:ea typeface="+mn-ea"/>
                <a:cs typeface="+mn-cs"/>
              </a:rPr>
              <a:t>Retention </a:t>
            </a:r>
            <a:r>
              <a:rPr lang="en-US" sz="2600" b="1" i="0" u="sng" dirty="0">
                <a:ea typeface="+mn-ea"/>
                <a:cs typeface="+mn-cs"/>
              </a:rPr>
              <a:t>noise study and </a:t>
            </a:r>
            <a:r>
              <a:rPr lang="en-US" sz="2600" b="1" i="0" u="sng" dirty="0" smtClean="0">
                <a:ea typeface="+mn-ea"/>
                <a:cs typeface="+mn-cs"/>
              </a:rPr>
              <a:t>management</a:t>
            </a:r>
          </a:p>
          <a:p>
            <a:pPr marL="640080" lvl="1" indent="-457200" eaLnBrk="1" fontAlgn="auto" hangingPunct="1">
              <a:spcAft>
                <a:spcPts val="0"/>
              </a:spcAft>
              <a:buFont typeface="+mj-lt"/>
              <a:buAutoNum type="arabicParenR"/>
              <a:defRPr/>
            </a:pPr>
            <a:r>
              <a:rPr lang="en-US" sz="2000" dirty="0">
                <a:ea typeface="+mn-ea"/>
              </a:rPr>
              <a:t>Yu </a:t>
            </a:r>
            <a:r>
              <a:rPr lang="en-US" sz="2000" dirty="0" err="1">
                <a:ea typeface="+mn-ea"/>
              </a:rPr>
              <a:t>Cai</a:t>
            </a:r>
            <a:r>
              <a:rPr lang="en-US" sz="2000" dirty="0">
                <a:ea typeface="+mn-ea"/>
              </a:rPr>
              <a:t>, </a:t>
            </a:r>
            <a:r>
              <a:rPr lang="en-US" sz="2000" dirty="0" err="1">
                <a:ea typeface="+mn-ea"/>
              </a:rPr>
              <a:t>Gulay</a:t>
            </a:r>
            <a:r>
              <a:rPr lang="en-US" sz="2000" dirty="0">
                <a:ea typeface="+mn-ea"/>
              </a:rPr>
              <a:t> </a:t>
            </a:r>
            <a:r>
              <a:rPr lang="en-US" sz="2000" dirty="0" err="1">
                <a:ea typeface="+mn-ea"/>
              </a:rPr>
              <a:t>Yalcin</a:t>
            </a:r>
            <a:r>
              <a:rPr lang="en-US" sz="2000" dirty="0">
                <a:ea typeface="+mn-ea"/>
              </a:rPr>
              <a:t>, Onur Mutlu, Erich F. </a:t>
            </a:r>
            <a:r>
              <a:rPr lang="en-US" sz="2000" dirty="0" err="1">
                <a:ea typeface="+mn-ea"/>
              </a:rPr>
              <a:t>Haratsch</a:t>
            </a:r>
            <a:r>
              <a:rPr lang="en-US" sz="2000" dirty="0">
                <a:ea typeface="+mn-ea"/>
              </a:rPr>
              <a:t>, Adrian Cristal, Osman </a:t>
            </a:r>
            <a:r>
              <a:rPr lang="en-US" sz="2000" dirty="0" err="1">
                <a:ea typeface="+mn-ea"/>
              </a:rPr>
              <a:t>Unsal</a:t>
            </a:r>
            <a:r>
              <a:rPr lang="en-US" sz="2000" dirty="0">
                <a:ea typeface="+mn-ea"/>
              </a:rPr>
              <a:t>, and Ken Mai</a:t>
            </a:r>
            <a:r>
              <a:rPr lang="en-US" sz="2000" dirty="0" smtClean="0">
                <a:ea typeface="+mn-ea"/>
              </a:rPr>
              <a:t>, </a:t>
            </a:r>
            <a:r>
              <a:rPr lang="en-US" sz="2000" b="1" dirty="0" smtClean="0">
                <a:ea typeface="+mn-ea"/>
                <a:hlinkClick r:id="rId2"/>
              </a:rPr>
              <a:t>Flash </a:t>
            </a:r>
            <a:r>
              <a:rPr lang="en-US" sz="2000" b="1" dirty="0">
                <a:ea typeface="+mn-ea"/>
                <a:hlinkClick r:id="rId2"/>
              </a:rPr>
              <a:t>Correct-and-Refresh: Retention-Aware Error Management for Increased Flash Memory </a:t>
            </a:r>
            <a:r>
              <a:rPr lang="en-US" sz="2000" b="1" dirty="0" smtClean="0">
                <a:ea typeface="+mn-ea"/>
                <a:hlinkClick r:id="rId2"/>
              </a:rPr>
              <a:t>Lifetime</a:t>
            </a:r>
            <a:r>
              <a:rPr lang="en-US" sz="2000" dirty="0" smtClean="0">
                <a:ea typeface="+mn-ea"/>
              </a:rPr>
              <a:t>, ICCD 2012.</a:t>
            </a:r>
          </a:p>
          <a:p>
            <a:pPr marL="640080" lvl="1" indent="-457200" eaLnBrk="1" fontAlgn="auto" hangingPunct="1">
              <a:spcAft>
                <a:spcPts val="0"/>
              </a:spcAft>
              <a:buFont typeface="+mj-lt"/>
              <a:buAutoNum type="arabicParenR"/>
              <a:defRPr/>
            </a:pPr>
            <a:r>
              <a:rPr lang="en-US" sz="2000" dirty="0">
                <a:ea typeface="+mn-ea"/>
              </a:rPr>
              <a:t>Yu </a:t>
            </a:r>
            <a:r>
              <a:rPr lang="en-US" sz="2000" dirty="0" err="1">
                <a:ea typeface="+mn-ea"/>
              </a:rPr>
              <a:t>Cai</a:t>
            </a:r>
            <a:r>
              <a:rPr lang="en-US" sz="2000" dirty="0">
                <a:ea typeface="+mn-ea"/>
              </a:rPr>
              <a:t>, Yixin Luo, Erich F. </a:t>
            </a:r>
            <a:r>
              <a:rPr lang="en-US" sz="2000" dirty="0" err="1">
                <a:ea typeface="+mn-ea"/>
              </a:rPr>
              <a:t>Haratsch</a:t>
            </a:r>
            <a:r>
              <a:rPr lang="en-US" sz="2000" dirty="0">
                <a:ea typeface="+mn-ea"/>
              </a:rPr>
              <a:t>, Ken Mai, and Onur Mutlu</a:t>
            </a:r>
            <a:r>
              <a:rPr lang="en-US" sz="2000" dirty="0" smtClean="0">
                <a:ea typeface="+mn-ea"/>
              </a:rPr>
              <a:t>, </a:t>
            </a:r>
            <a:r>
              <a:rPr lang="en-US" sz="2000" b="1" dirty="0" smtClean="0">
                <a:ea typeface="+mn-ea"/>
                <a:hlinkClick r:id="rId3"/>
              </a:rPr>
              <a:t>Data </a:t>
            </a:r>
            <a:r>
              <a:rPr lang="en-US" sz="2000" b="1" dirty="0">
                <a:ea typeface="+mn-ea"/>
                <a:hlinkClick r:id="rId3"/>
              </a:rPr>
              <a:t>Retention in MLC NAND Flash Memory: Characterization, Optimization and </a:t>
            </a:r>
            <a:r>
              <a:rPr lang="en-US" sz="2000" b="1" dirty="0" smtClean="0">
                <a:ea typeface="+mn-ea"/>
                <a:hlinkClick r:id="rId3"/>
              </a:rPr>
              <a:t>Recovery</a:t>
            </a:r>
            <a:r>
              <a:rPr lang="en-US" sz="2000" dirty="0" smtClean="0">
                <a:ea typeface="+mn-ea"/>
              </a:rPr>
              <a:t>, HPCA 2015.</a:t>
            </a:r>
          </a:p>
          <a:p>
            <a:pPr marL="640080" lvl="1" indent="-457200" eaLnBrk="1" fontAlgn="auto" hangingPunct="1">
              <a:spcAft>
                <a:spcPts val="0"/>
              </a:spcAft>
              <a:buFont typeface="+mj-lt"/>
              <a:buAutoNum type="arabicParenR"/>
              <a:defRPr/>
            </a:pPr>
            <a:r>
              <a:rPr lang="en-US" sz="2000" dirty="0">
                <a:ea typeface="+mn-ea"/>
              </a:rPr>
              <a:t>Yixin Luo, Yu </a:t>
            </a:r>
            <a:r>
              <a:rPr lang="en-US" sz="2000" dirty="0" err="1">
                <a:ea typeface="+mn-ea"/>
              </a:rPr>
              <a:t>Cai</a:t>
            </a:r>
            <a:r>
              <a:rPr lang="en-US" sz="2000" dirty="0">
                <a:ea typeface="+mn-ea"/>
              </a:rPr>
              <a:t>, Saugata Ghose, </a:t>
            </a:r>
            <a:r>
              <a:rPr lang="en-US" sz="2000" dirty="0" err="1">
                <a:ea typeface="+mn-ea"/>
              </a:rPr>
              <a:t>Jongmoo</a:t>
            </a:r>
            <a:r>
              <a:rPr lang="en-US" sz="2000" dirty="0">
                <a:ea typeface="+mn-ea"/>
              </a:rPr>
              <a:t> Choi, and Onur Mutlu</a:t>
            </a:r>
            <a:r>
              <a:rPr lang="en-US" sz="2000" dirty="0" smtClean="0">
                <a:ea typeface="+mn-ea"/>
              </a:rPr>
              <a:t>, </a:t>
            </a:r>
            <a:r>
              <a:rPr lang="en-US" sz="2000" b="1" dirty="0" smtClean="0">
                <a:ea typeface="+mn-ea"/>
                <a:hlinkClick r:id="rId4"/>
              </a:rPr>
              <a:t>WARM</a:t>
            </a:r>
            <a:r>
              <a:rPr lang="en-US" sz="2000" b="1" dirty="0">
                <a:ea typeface="+mn-ea"/>
                <a:hlinkClick r:id="rId4"/>
              </a:rPr>
              <a:t>: Improving NAND Flash Memory Lifetime with Write-hotness Aware Retention </a:t>
            </a:r>
            <a:r>
              <a:rPr lang="en-US" sz="2000" b="1" dirty="0" smtClean="0">
                <a:ea typeface="+mn-ea"/>
                <a:hlinkClick r:id="rId4"/>
              </a:rPr>
              <a:t>Management</a:t>
            </a:r>
            <a:r>
              <a:rPr lang="en-US" sz="2000" dirty="0" smtClean="0">
                <a:ea typeface="+mn-ea"/>
              </a:rPr>
              <a:t>, MSST 2015.</a:t>
            </a:r>
          </a:p>
          <a:p>
            <a:pPr marL="640080" lvl="1" indent="-457200" eaLnBrk="1" fontAlgn="auto" hangingPunct="1">
              <a:spcAft>
                <a:spcPts val="0"/>
              </a:spcAft>
              <a:buFont typeface="+mj-lt"/>
              <a:buAutoNum type="arabicParenR"/>
              <a:defRPr/>
            </a:pPr>
            <a:endParaRPr lang="en-US" sz="2000" dirty="0" smtClean="0">
              <a:ea typeface="+mn-ea"/>
            </a:endParaRPr>
          </a:p>
          <a:p>
            <a:pPr marL="457200" indent="-457200" eaLnBrk="1" fontAlgn="auto" hangingPunct="1">
              <a:spcAft>
                <a:spcPts val="0"/>
              </a:spcAft>
              <a:buFont typeface="+mj-lt"/>
              <a:buAutoNum type="arabicPeriod"/>
              <a:defRPr/>
            </a:pPr>
            <a:r>
              <a:rPr lang="en-US" sz="2600" b="1" i="0" u="sng" dirty="0" smtClean="0">
                <a:ea typeface="+mn-ea"/>
                <a:cs typeface="+mn-cs"/>
              </a:rPr>
              <a:t>Flash-based SSD prototyping and testing platform</a:t>
            </a:r>
            <a:endParaRPr lang="en-US" sz="2600" b="1" i="0" u="sng" dirty="0">
              <a:ea typeface="+mn-ea"/>
              <a:cs typeface="+mn-cs"/>
            </a:endParaRPr>
          </a:p>
          <a:p>
            <a:pPr marL="640080" lvl="1" indent="-457200" eaLnBrk="1" fontAlgn="auto" hangingPunct="1">
              <a:spcAft>
                <a:spcPts val="0"/>
              </a:spcAft>
              <a:buFont typeface="+mj-lt"/>
              <a:buAutoNum type="arabicParenR" startAt="4"/>
              <a:defRPr/>
            </a:pPr>
            <a:r>
              <a:rPr lang="en-US" sz="2000" dirty="0" smtClean="0">
                <a:ea typeface="+mn-ea"/>
              </a:rPr>
              <a:t>Yu </a:t>
            </a:r>
            <a:r>
              <a:rPr lang="en-US" sz="2000" dirty="0" err="1" smtClean="0">
                <a:ea typeface="+mn-ea"/>
              </a:rPr>
              <a:t>Cai</a:t>
            </a:r>
            <a:r>
              <a:rPr lang="en-US" sz="2000" dirty="0" smtClean="0">
                <a:ea typeface="+mn-ea"/>
              </a:rPr>
              <a:t>, Erich F. </a:t>
            </a:r>
            <a:r>
              <a:rPr lang="en-US" sz="2000" dirty="0" err="1" smtClean="0">
                <a:ea typeface="+mn-ea"/>
              </a:rPr>
              <a:t>Haratsh</a:t>
            </a:r>
            <a:r>
              <a:rPr lang="en-US" sz="2000" dirty="0">
                <a:ea typeface="+mn-ea"/>
              </a:rPr>
              <a:t>, Mark McCartney, Ken </a:t>
            </a:r>
            <a:r>
              <a:rPr lang="en-US" sz="2000" dirty="0" smtClean="0">
                <a:ea typeface="+mn-ea"/>
              </a:rPr>
              <a:t>Mai</a:t>
            </a:r>
            <a:r>
              <a:rPr lang="en-US" sz="2000" dirty="0">
                <a:ea typeface="+mn-ea"/>
              </a:rPr>
              <a:t>, </a:t>
            </a:r>
            <a:r>
              <a:rPr lang="en-US" sz="2000" b="1" dirty="0" smtClean="0">
                <a:ea typeface="+mn-ea"/>
                <a:hlinkClick r:id="rId5"/>
              </a:rPr>
              <a:t>FPGA</a:t>
            </a:r>
            <a:r>
              <a:rPr lang="en-US" sz="2000" b="1" dirty="0">
                <a:ea typeface="+mn-ea"/>
                <a:hlinkClick r:id="rId5"/>
              </a:rPr>
              <a:t>-based solid-state drive prototyping </a:t>
            </a:r>
            <a:r>
              <a:rPr lang="en-US" sz="2000" b="1" dirty="0" smtClean="0">
                <a:ea typeface="+mn-ea"/>
                <a:hlinkClick r:id="rId5"/>
              </a:rPr>
              <a:t>platform</a:t>
            </a:r>
            <a:r>
              <a:rPr lang="en-US" sz="2000" dirty="0" smtClean="0">
                <a:ea typeface="+mn-ea"/>
              </a:rPr>
              <a:t>, FCCM 2011.</a:t>
            </a:r>
          </a:p>
        </p:txBody>
      </p:sp>
      <p:sp>
        <p:nvSpPr>
          <p:cNvPr id="333827" name="Slide Number Placeholder 3"/>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90A01C5-D665-2242-A7C0-39A8AD6E39D0}" type="slidenum">
              <a:rPr lang="en-US" sz="1600">
                <a:solidFill>
                  <a:srgbClr val="595959"/>
                </a:solidFill>
                <a:latin typeface="Calibri" charset="0"/>
              </a:rPr>
              <a:pPr eaLnBrk="1" hangingPunct="1"/>
              <a:t>148</a:t>
            </a:fld>
            <a:endParaRPr lang="en-US" sz="1600">
              <a:solidFill>
                <a:srgbClr val="595959"/>
              </a:solidFill>
              <a:latin typeface="Calibri" charset="0"/>
            </a:endParaRPr>
          </a:p>
        </p:txBody>
      </p:sp>
    </p:spTree>
    <p:extLst>
      <p:ext uri="{BB962C8B-B14F-4D97-AF65-F5344CB8AC3E}">
        <p14:creationId xmlns:p14="http://schemas.microsoft.com/office/powerpoint/2010/main" val="3022479704"/>
      </p:ext>
    </p:extLst>
  </p:cSld>
  <p:clrMapOvr>
    <a:masterClrMapping/>
  </p:clrMapOvr>
  <p:timing>
    <p:tnLst>
      <p:par>
        <p:cTn xmlns:p14="http://schemas.microsoft.com/office/powerpoint/2010/mai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0"/>
            <a:ext cx="7772400" cy="1085850"/>
          </a:xfrm>
        </p:spPr>
        <p:txBody>
          <a:bodyPr/>
          <a:lstStyle/>
          <a:p>
            <a:pPr eaLnBrk="1" fontAlgn="auto" hangingPunct="1">
              <a:spcAft>
                <a:spcPts val="0"/>
              </a:spcAft>
              <a:defRPr/>
            </a:pPr>
            <a:r>
              <a:rPr lang="en-US" dirty="0" smtClean="0"/>
              <a:t>Errors in </a:t>
            </a:r>
            <a:r>
              <a:rPr lang="en-US" dirty="0"/>
              <a:t>Flash Memory </a:t>
            </a:r>
            <a:r>
              <a:rPr lang="en-US" dirty="0" smtClean="0">
                <a:ea typeface="+mj-ea"/>
                <a:cs typeface="+mj-cs"/>
              </a:rPr>
              <a:t>(II)</a:t>
            </a:r>
            <a:endParaRPr lang="en-US" dirty="0">
              <a:ea typeface="+mj-ea"/>
              <a:cs typeface="+mj-cs"/>
            </a:endParaRPr>
          </a:p>
        </p:txBody>
      </p:sp>
      <p:sp>
        <p:nvSpPr>
          <p:cNvPr id="3" name="Content Placeholder 2"/>
          <p:cNvSpPr>
            <a:spLocks noGrp="1"/>
          </p:cNvSpPr>
          <p:nvPr>
            <p:ph sz="quarter" idx="11"/>
          </p:nvPr>
        </p:nvSpPr>
        <p:spPr>
          <a:xfrm>
            <a:off x="123825" y="1241425"/>
            <a:ext cx="8897938" cy="5224463"/>
          </a:xfrm>
        </p:spPr>
        <p:txBody>
          <a:bodyPr rtlCol="0">
            <a:noAutofit/>
          </a:bodyPr>
          <a:lstStyle/>
          <a:p>
            <a:pPr marL="457200" indent="-457200" eaLnBrk="1" fontAlgn="auto" hangingPunct="1">
              <a:lnSpc>
                <a:spcPts val="2000"/>
              </a:lnSpc>
              <a:spcAft>
                <a:spcPts val="0"/>
              </a:spcAft>
              <a:buFont typeface="+mj-lt"/>
              <a:buAutoNum type="arabicPeriod" startAt="3"/>
              <a:defRPr/>
            </a:pPr>
            <a:r>
              <a:rPr lang="en-US" sz="2600" b="1" i="0" u="sng" dirty="0">
                <a:ea typeface="+mn-ea"/>
                <a:cs typeface="+mn-cs"/>
              </a:rPr>
              <a:t>Overall flash error analysis</a:t>
            </a:r>
          </a:p>
          <a:p>
            <a:pPr marL="640080" lvl="1" indent="-457200" eaLnBrk="1" fontAlgn="auto" hangingPunct="1">
              <a:lnSpc>
                <a:spcPts val="2000"/>
              </a:lnSpc>
              <a:spcAft>
                <a:spcPts val="0"/>
              </a:spcAft>
              <a:buFont typeface="+mj-lt"/>
              <a:buAutoNum type="arabicParenR" startAt="5"/>
              <a:defRPr/>
            </a:pPr>
            <a:r>
              <a:rPr lang="en-US" sz="2000" dirty="0">
                <a:ea typeface="+mn-ea"/>
              </a:rPr>
              <a:t>Yu </a:t>
            </a:r>
            <a:r>
              <a:rPr lang="en-US" sz="2000" dirty="0" err="1">
                <a:ea typeface="+mn-ea"/>
              </a:rPr>
              <a:t>Cai</a:t>
            </a:r>
            <a:r>
              <a:rPr lang="en-US" sz="2000" dirty="0">
                <a:ea typeface="+mn-ea"/>
              </a:rPr>
              <a:t>, Erich F. </a:t>
            </a:r>
            <a:r>
              <a:rPr lang="en-US" sz="2000" dirty="0" err="1">
                <a:ea typeface="+mn-ea"/>
              </a:rPr>
              <a:t>Haratsch</a:t>
            </a:r>
            <a:r>
              <a:rPr lang="en-US" sz="2000" dirty="0">
                <a:ea typeface="+mn-ea"/>
              </a:rPr>
              <a:t>, Onur Mutlu, and Ken Mai, </a:t>
            </a:r>
            <a:r>
              <a:rPr lang="en-US" sz="2000" b="1" dirty="0" smtClean="0">
                <a:ea typeface="+mn-ea"/>
                <a:hlinkClick r:id="rId2"/>
              </a:rPr>
              <a:t>Error </a:t>
            </a:r>
            <a:r>
              <a:rPr lang="en-US" sz="2000" b="1" dirty="0">
                <a:ea typeface="+mn-ea"/>
                <a:hlinkClick r:id="rId2"/>
              </a:rPr>
              <a:t>Patterns in MLC NAND Flash Memory: Measurement, Characterization, and </a:t>
            </a:r>
            <a:r>
              <a:rPr lang="en-US" sz="2000" b="1" dirty="0" smtClean="0">
                <a:ea typeface="+mn-ea"/>
                <a:hlinkClick r:id="rId2"/>
              </a:rPr>
              <a:t>Analysis</a:t>
            </a:r>
            <a:r>
              <a:rPr lang="en-US" sz="2000" dirty="0" smtClean="0">
                <a:ea typeface="+mn-ea"/>
              </a:rPr>
              <a:t>, </a:t>
            </a:r>
            <a:r>
              <a:rPr lang="en-US" sz="2000" dirty="0">
                <a:ea typeface="+mn-ea"/>
              </a:rPr>
              <a:t>DATE 2012.</a:t>
            </a:r>
          </a:p>
          <a:p>
            <a:pPr marL="640080" lvl="1" indent="-457200" eaLnBrk="1" fontAlgn="auto" hangingPunct="1">
              <a:lnSpc>
                <a:spcPts val="2000"/>
              </a:lnSpc>
              <a:spcAft>
                <a:spcPts val="0"/>
              </a:spcAft>
              <a:buFont typeface="+mj-lt"/>
              <a:buAutoNum type="arabicParenR" startAt="5"/>
              <a:defRPr/>
            </a:pPr>
            <a:r>
              <a:rPr lang="en-US" sz="2000" dirty="0">
                <a:ea typeface="+mn-ea"/>
              </a:rPr>
              <a:t>Yu </a:t>
            </a:r>
            <a:r>
              <a:rPr lang="en-US" sz="2000" dirty="0" err="1">
                <a:ea typeface="+mn-ea"/>
              </a:rPr>
              <a:t>Cai</a:t>
            </a:r>
            <a:r>
              <a:rPr lang="en-US" sz="2000" dirty="0">
                <a:ea typeface="+mn-ea"/>
              </a:rPr>
              <a:t>, </a:t>
            </a:r>
            <a:r>
              <a:rPr lang="en-US" sz="2000" dirty="0" err="1">
                <a:ea typeface="+mn-ea"/>
              </a:rPr>
              <a:t>Gulay</a:t>
            </a:r>
            <a:r>
              <a:rPr lang="en-US" sz="2000" dirty="0">
                <a:ea typeface="+mn-ea"/>
              </a:rPr>
              <a:t> </a:t>
            </a:r>
            <a:r>
              <a:rPr lang="en-US" sz="2000" dirty="0" err="1">
                <a:ea typeface="+mn-ea"/>
              </a:rPr>
              <a:t>Yalcin</a:t>
            </a:r>
            <a:r>
              <a:rPr lang="en-US" sz="2000" dirty="0">
                <a:ea typeface="+mn-ea"/>
              </a:rPr>
              <a:t>, Onur Mutlu, Erich F. </a:t>
            </a:r>
            <a:r>
              <a:rPr lang="en-US" sz="2000" dirty="0" err="1">
                <a:ea typeface="+mn-ea"/>
              </a:rPr>
              <a:t>Haratsch</a:t>
            </a:r>
            <a:r>
              <a:rPr lang="en-US" sz="2000" dirty="0">
                <a:ea typeface="+mn-ea"/>
              </a:rPr>
              <a:t>, Adrian Cristal, Osman </a:t>
            </a:r>
            <a:r>
              <a:rPr lang="en-US" sz="2000" dirty="0" err="1">
                <a:ea typeface="+mn-ea"/>
              </a:rPr>
              <a:t>Unsal</a:t>
            </a:r>
            <a:r>
              <a:rPr lang="en-US" sz="2000" dirty="0">
                <a:ea typeface="+mn-ea"/>
              </a:rPr>
              <a:t>, and Ken </a:t>
            </a:r>
            <a:r>
              <a:rPr lang="en-US" sz="2000" dirty="0" smtClean="0">
                <a:ea typeface="+mn-ea"/>
              </a:rPr>
              <a:t>Mai, </a:t>
            </a:r>
            <a:r>
              <a:rPr lang="en-US" sz="2000" b="1" dirty="0" smtClean="0">
                <a:ea typeface="+mn-ea"/>
                <a:hlinkClick r:id="rId3"/>
              </a:rPr>
              <a:t>Error </a:t>
            </a:r>
            <a:r>
              <a:rPr lang="en-US" sz="2000" b="1" dirty="0">
                <a:ea typeface="+mn-ea"/>
                <a:hlinkClick r:id="rId3"/>
              </a:rPr>
              <a:t>Analysis and Retention-Aware Error Management for NAND Flash </a:t>
            </a:r>
            <a:r>
              <a:rPr lang="en-US" sz="2000" b="1" dirty="0" smtClean="0">
                <a:ea typeface="+mn-ea"/>
                <a:hlinkClick r:id="rId3"/>
              </a:rPr>
              <a:t>Memory</a:t>
            </a:r>
            <a:r>
              <a:rPr lang="en-US" sz="2000" dirty="0" smtClean="0">
                <a:ea typeface="+mn-ea"/>
              </a:rPr>
              <a:t>, ITJ 2013.</a:t>
            </a:r>
          </a:p>
          <a:p>
            <a:pPr marL="640080" lvl="1" indent="-457200" eaLnBrk="1" fontAlgn="auto" hangingPunct="1">
              <a:lnSpc>
                <a:spcPts val="2000"/>
              </a:lnSpc>
              <a:spcAft>
                <a:spcPts val="0"/>
              </a:spcAft>
              <a:buFont typeface="+mj-lt"/>
              <a:buAutoNum type="arabicParenR" startAt="5"/>
              <a:defRPr/>
            </a:pPr>
            <a:endParaRPr lang="en-US" sz="2000" dirty="0">
              <a:ea typeface="+mn-ea"/>
            </a:endParaRPr>
          </a:p>
          <a:p>
            <a:pPr marL="457200" indent="-457200" eaLnBrk="1" fontAlgn="auto" hangingPunct="1">
              <a:lnSpc>
                <a:spcPts val="2000"/>
              </a:lnSpc>
              <a:spcAft>
                <a:spcPts val="0"/>
              </a:spcAft>
              <a:buFont typeface="+mj-lt"/>
              <a:buAutoNum type="arabicPeriod" startAt="3"/>
              <a:defRPr/>
            </a:pPr>
            <a:r>
              <a:rPr lang="en-US" sz="2600" b="1" i="0" u="sng" dirty="0">
                <a:ea typeface="+mn-ea"/>
                <a:cs typeface="+mn-cs"/>
              </a:rPr>
              <a:t>Program and </a:t>
            </a:r>
            <a:r>
              <a:rPr lang="en-US" sz="2600" b="1" i="0" u="sng" dirty="0" smtClean="0">
                <a:ea typeface="+mn-ea"/>
                <a:cs typeface="+mn-cs"/>
              </a:rPr>
              <a:t>erase noise study</a:t>
            </a:r>
            <a:endParaRPr lang="en-US" sz="2600" i="0" u="sng" dirty="0" smtClean="0">
              <a:ea typeface="+mn-ea"/>
              <a:cs typeface="+mn-cs"/>
            </a:endParaRPr>
          </a:p>
          <a:p>
            <a:pPr marL="640080" lvl="1" indent="-457200" eaLnBrk="1" fontAlgn="auto" hangingPunct="1">
              <a:lnSpc>
                <a:spcPts val="2000"/>
              </a:lnSpc>
              <a:spcAft>
                <a:spcPts val="0"/>
              </a:spcAft>
              <a:buFont typeface="+mj-lt"/>
              <a:buAutoNum type="arabicParenR" startAt="7"/>
              <a:defRPr/>
            </a:pPr>
            <a:r>
              <a:rPr lang="en-US" sz="2000" dirty="0">
                <a:ea typeface="+mn-ea"/>
              </a:rPr>
              <a:t>Yu </a:t>
            </a:r>
            <a:r>
              <a:rPr lang="en-US" sz="2000" dirty="0" err="1">
                <a:ea typeface="+mn-ea"/>
              </a:rPr>
              <a:t>Cai</a:t>
            </a:r>
            <a:r>
              <a:rPr lang="en-US" sz="2000" dirty="0">
                <a:ea typeface="+mn-ea"/>
              </a:rPr>
              <a:t>, Erich F. </a:t>
            </a:r>
            <a:r>
              <a:rPr lang="en-US" sz="2000" dirty="0" err="1">
                <a:ea typeface="+mn-ea"/>
              </a:rPr>
              <a:t>Haratsch</a:t>
            </a:r>
            <a:r>
              <a:rPr lang="en-US" sz="2000" dirty="0">
                <a:ea typeface="+mn-ea"/>
              </a:rPr>
              <a:t>, Onur Mutlu, and Ken Mai</a:t>
            </a:r>
            <a:r>
              <a:rPr lang="en-US" sz="2000" dirty="0" smtClean="0">
                <a:ea typeface="+mn-ea"/>
              </a:rPr>
              <a:t>, </a:t>
            </a:r>
            <a:r>
              <a:rPr lang="en-US" sz="2000" b="1" dirty="0" smtClean="0">
                <a:ea typeface="+mn-ea"/>
                <a:hlinkClick r:id="rId4"/>
              </a:rPr>
              <a:t>Threshold </a:t>
            </a:r>
            <a:r>
              <a:rPr lang="en-US" sz="2000" b="1" dirty="0">
                <a:ea typeface="+mn-ea"/>
                <a:hlinkClick r:id="rId4"/>
              </a:rPr>
              <a:t>Voltage Distribution in MLC NAND Flash Memory: Characterization, Analysis and </a:t>
            </a:r>
            <a:r>
              <a:rPr lang="en-US" sz="2000" b="1" dirty="0" smtClean="0">
                <a:ea typeface="+mn-ea"/>
                <a:hlinkClick r:id="rId4"/>
              </a:rPr>
              <a:t>Modeling</a:t>
            </a:r>
            <a:r>
              <a:rPr lang="en-US" sz="2000" dirty="0" smtClean="0">
                <a:ea typeface="+mn-ea"/>
              </a:rPr>
              <a:t>, DATE 2013.</a:t>
            </a:r>
            <a:endParaRPr lang="en-US" sz="2000" dirty="0">
              <a:ea typeface="+mn-ea"/>
            </a:endParaRPr>
          </a:p>
          <a:p>
            <a:pPr marL="457200" indent="-457200" eaLnBrk="1" fontAlgn="auto" hangingPunct="1">
              <a:lnSpc>
                <a:spcPts val="2000"/>
              </a:lnSpc>
              <a:spcAft>
                <a:spcPts val="0"/>
              </a:spcAft>
              <a:buFont typeface="+mj-lt"/>
              <a:buAutoNum type="arabicPeriod" startAt="3"/>
              <a:defRPr/>
            </a:pPr>
            <a:endParaRPr lang="en-US" sz="2000" i="0" dirty="0">
              <a:ea typeface="+mn-ea"/>
              <a:cs typeface="+mn-cs"/>
            </a:endParaRPr>
          </a:p>
        </p:txBody>
      </p:sp>
      <p:sp>
        <p:nvSpPr>
          <p:cNvPr id="334851" name="Slide Number Placeholder 3"/>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5BE9829-30BE-534E-86AE-EAD5439C9508}" type="slidenum">
              <a:rPr lang="en-US" sz="1600">
                <a:solidFill>
                  <a:srgbClr val="595959"/>
                </a:solidFill>
                <a:latin typeface="Calibri" charset="0"/>
              </a:rPr>
              <a:pPr eaLnBrk="1" hangingPunct="1"/>
              <a:t>149</a:t>
            </a:fld>
            <a:endParaRPr lang="en-US" sz="1600">
              <a:solidFill>
                <a:srgbClr val="595959"/>
              </a:solidFill>
              <a:latin typeface="Calibri" charset="0"/>
            </a:endParaRPr>
          </a:p>
        </p:txBody>
      </p:sp>
    </p:spTree>
    <p:extLst>
      <p:ext uri="{BB962C8B-B14F-4D97-AF65-F5344CB8AC3E}">
        <p14:creationId xmlns:p14="http://schemas.microsoft.com/office/powerpoint/2010/main" val="3113665411"/>
      </p:ext>
    </p:extLst>
  </p:cSld>
  <p:clrMapOvr>
    <a:masterClrMapping/>
  </p:clrMapOvr>
  <p:timing>
    <p:tnLst>
      <p:par>
        <p:cTn xmlns:p14="http://schemas.microsoft.com/office/powerpoint/2010/mai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0"/>
            <a:ext cx="7772400" cy="1085850"/>
          </a:xfrm>
        </p:spPr>
        <p:txBody>
          <a:bodyPr/>
          <a:lstStyle/>
          <a:p>
            <a:pPr eaLnBrk="1" fontAlgn="auto" hangingPunct="1">
              <a:spcAft>
                <a:spcPts val="0"/>
              </a:spcAft>
              <a:defRPr/>
            </a:pPr>
            <a:r>
              <a:rPr lang="en-US" dirty="0" smtClean="0"/>
              <a:t>Errors in </a:t>
            </a:r>
            <a:r>
              <a:rPr lang="en-US" dirty="0"/>
              <a:t>Flash Memory </a:t>
            </a:r>
            <a:r>
              <a:rPr lang="en-US" dirty="0" smtClean="0">
                <a:ea typeface="+mj-ea"/>
                <a:cs typeface="+mj-cs"/>
              </a:rPr>
              <a:t>(III)</a:t>
            </a:r>
            <a:endParaRPr lang="en-US" dirty="0">
              <a:ea typeface="+mj-ea"/>
              <a:cs typeface="+mj-cs"/>
            </a:endParaRPr>
          </a:p>
        </p:txBody>
      </p:sp>
      <p:sp>
        <p:nvSpPr>
          <p:cNvPr id="3" name="Content Placeholder 2"/>
          <p:cNvSpPr>
            <a:spLocks noGrp="1"/>
          </p:cNvSpPr>
          <p:nvPr>
            <p:ph sz="quarter" idx="11"/>
          </p:nvPr>
        </p:nvSpPr>
        <p:spPr>
          <a:xfrm>
            <a:off x="123825" y="1100138"/>
            <a:ext cx="8897938" cy="5224462"/>
          </a:xfrm>
        </p:spPr>
        <p:txBody>
          <a:bodyPr rtlCol="0">
            <a:noAutofit/>
          </a:bodyPr>
          <a:lstStyle/>
          <a:p>
            <a:pPr marL="0" indent="0" eaLnBrk="1" fontAlgn="auto" hangingPunct="1">
              <a:lnSpc>
                <a:spcPts val="2000"/>
              </a:lnSpc>
              <a:spcAft>
                <a:spcPts val="0"/>
              </a:spcAft>
              <a:buFont typeface="Arial" panose="020B0604020202020204" pitchFamily="34" charset="0"/>
              <a:buNone/>
              <a:defRPr/>
            </a:pPr>
            <a:r>
              <a:rPr lang="en-US" sz="2600" b="1" i="0" u="sng" dirty="0" smtClean="0">
                <a:ea typeface="+mn-ea"/>
                <a:cs typeface="+mn-cs"/>
              </a:rPr>
              <a:t>5. Cell</a:t>
            </a:r>
            <a:r>
              <a:rPr lang="en-US" sz="2600" b="1" i="0" u="sng" dirty="0">
                <a:ea typeface="+mn-ea"/>
                <a:cs typeface="+mn-cs"/>
              </a:rPr>
              <a:t>-to-cell interference </a:t>
            </a:r>
            <a:r>
              <a:rPr lang="en-US" sz="2600" b="1" i="0" u="sng" dirty="0" smtClean="0">
                <a:ea typeface="+mn-ea"/>
                <a:cs typeface="+mn-cs"/>
              </a:rPr>
              <a:t>characterization</a:t>
            </a:r>
            <a:r>
              <a:rPr lang="en-US" sz="2600" b="1" i="0" u="sng" dirty="0">
                <a:ea typeface="+mn-ea"/>
                <a:cs typeface="+mn-cs"/>
              </a:rPr>
              <a:t> </a:t>
            </a:r>
            <a:r>
              <a:rPr lang="en-US" sz="2600" b="1" i="0" u="sng" dirty="0" smtClean="0">
                <a:ea typeface="+mn-ea"/>
                <a:cs typeface="+mn-cs"/>
              </a:rPr>
              <a:t>and tolerance</a:t>
            </a:r>
            <a:endParaRPr lang="en-US" sz="2600" b="1" i="0" u="sng" dirty="0">
              <a:ea typeface="+mn-ea"/>
              <a:cs typeface="+mn-cs"/>
            </a:endParaRPr>
          </a:p>
          <a:p>
            <a:pPr marL="640080" lvl="1" indent="-457200" eaLnBrk="1" fontAlgn="auto" hangingPunct="1">
              <a:lnSpc>
                <a:spcPts val="2000"/>
              </a:lnSpc>
              <a:spcAft>
                <a:spcPts val="0"/>
              </a:spcAft>
              <a:buFont typeface="+mj-lt"/>
              <a:buAutoNum type="arabicParenR" startAt="8"/>
              <a:defRPr/>
            </a:pPr>
            <a:r>
              <a:rPr lang="en-US" sz="2000" dirty="0">
                <a:ea typeface="+mn-ea"/>
              </a:rPr>
              <a:t>Yu </a:t>
            </a:r>
            <a:r>
              <a:rPr lang="en-US" sz="2000" dirty="0" err="1">
                <a:ea typeface="+mn-ea"/>
              </a:rPr>
              <a:t>Cai</a:t>
            </a:r>
            <a:r>
              <a:rPr lang="en-US" sz="2000" dirty="0">
                <a:ea typeface="+mn-ea"/>
              </a:rPr>
              <a:t>, Onur Mutlu, Erich F. </a:t>
            </a:r>
            <a:r>
              <a:rPr lang="en-US" sz="2000" dirty="0" err="1">
                <a:ea typeface="+mn-ea"/>
              </a:rPr>
              <a:t>Haratsch</a:t>
            </a:r>
            <a:r>
              <a:rPr lang="en-US" sz="2000" dirty="0">
                <a:ea typeface="+mn-ea"/>
              </a:rPr>
              <a:t>, and Ken Mai, </a:t>
            </a:r>
            <a:r>
              <a:rPr lang="en-US" sz="2000" b="1" dirty="0" smtClean="0">
                <a:ea typeface="+mn-ea"/>
                <a:hlinkClick r:id="rId2"/>
              </a:rPr>
              <a:t>Program </a:t>
            </a:r>
            <a:r>
              <a:rPr lang="en-US" sz="2000" b="1" dirty="0">
                <a:ea typeface="+mn-ea"/>
                <a:hlinkClick r:id="rId2"/>
              </a:rPr>
              <a:t>Interference in MLC NAND Flash Memory: Characterization, Modeling, and </a:t>
            </a:r>
            <a:r>
              <a:rPr lang="en-US" sz="2000" b="1" dirty="0" smtClean="0">
                <a:ea typeface="+mn-ea"/>
                <a:hlinkClick r:id="rId2"/>
              </a:rPr>
              <a:t>Mitigation</a:t>
            </a:r>
            <a:r>
              <a:rPr lang="en-US" sz="2000" dirty="0" smtClean="0">
                <a:ea typeface="+mn-ea"/>
              </a:rPr>
              <a:t>, </a:t>
            </a:r>
            <a:r>
              <a:rPr lang="en-US" sz="2000" dirty="0">
                <a:ea typeface="+mn-ea"/>
              </a:rPr>
              <a:t>ICCD 2013. </a:t>
            </a:r>
          </a:p>
          <a:p>
            <a:pPr marL="640080" lvl="1" indent="-457200" eaLnBrk="1" fontAlgn="auto" hangingPunct="1">
              <a:lnSpc>
                <a:spcPts val="2000"/>
              </a:lnSpc>
              <a:spcAft>
                <a:spcPts val="0"/>
              </a:spcAft>
              <a:buFont typeface="+mj-lt"/>
              <a:buAutoNum type="arabicParenR" startAt="8"/>
              <a:defRPr/>
            </a:pPr>
            <a:r>
              <a:rPr lang="en-US" sz="2000" dirty="0">
                <a:ea typeface="+mn-ea"/>
              </a:rPr>
              <a:t>Yu </a:t>
            </a:r>
            <a:r>
              <a:rPr lang="en-US" sz="2000" dirty="0" err="1">
                <a:ea typeface="+mn-ea"/>
              </a:rPr>
              <a:t>Cai</a:t>
            </a:r>
            <a:r>
              <a:rPr lang="en-US" sz="2000" dirty="0">
                <a:ea typeface="+mn-ea"/>
              </a:rPr>
              <a:t>, </a:t>
            </a:r>
            <a:r>
              <a:rPr lang="en-US" sz="2000" dirty="0" err="1">
                <a:ea typeface="+mn-ea"/>
              </a:rPr>
              <a:t>Gulay</a:t>
            </a:r>
            <a:r>
              <a:rPr lang="en-US" sz="2000" dirty="0">
                <a:ea typeface="+mn-ea"/>
              </a:rPr>
              <a:t> </a:t>
            </a:r>
            <a:r>
              <a:rPr lang="en-US" sz="2000" dirty="0" err="1">
                <a:ea typeface="+mn-ea"/>
              </a:rPr>
              <a:t>Yalcin</a:t>
            </a:r>
            <a:r>
              <a:rPr lang="en-US" sz="2000" dirty="0">
                <a:ea typeface="+mn-ea"/>
              </a:rPr>
              <a:t>, Onur Mutlu, Erich F. </a:t>
            </a:r>
            <a:r>
              <a:rPr lang="en-US" sz="2000" dirty="0" err="1">
                <a:ea typeface="+mn-ea"/>
              </a:rPr>
              <a:t>Haratsch</a:t>
            </a:r>
            <a:r>
              <a:rPr lang="en-US" sz="2000" dirty="0">
                <a:ea typeface="+mn-ea"/>
              </a:rPr>
              <a:t>, Osman </a:t>
            </a:r>
            <a:r>
              <a:rPr lang="en-US" sz="2000" dirty="0" err="1">
                <a:ea typeface="+mn-ea"/>
              </a:rPr>
              <a:t>Unsal</a:t>
            </a:r>
            <a:r>
              <a:rPr lang="en-US" sz="2000" dirty="0">
                <a:ea typeface="+mn-ea"/>
              </a:rPr>
              <a:t>, Adrian Cristal, and Ken Mai, </a:t>
            </a:r>
            <a:r>
              <a:rPr lang="en-US" sz="2000" b="1" dirty="0" smtClean="0">
                <a:ea typeface="+mn-ea"/>
                <a:hlinkClick r:id="rId3"/>
              </a:rPr>
              <a:t>Neighbor</a:t>
            </a:r>
            <a:r>
              <a:rPr lang="en-US" sz="2000" b="1" dirty="0">
                <a:ea typeface="+mn-ea"/>
                <a:hlinkClick r:id="rId3"/>
              </a:rPr>
              <a:t>-Cell Assisted Error Correction for MLC NAND Flash </a:t>
            </a:r>
            <a:r>
              <a:rPr lang="en-US" sz="2000" b="1" dirty="0" smtClean="0">
                <a:ea typeface="+mn-ea"/>
                <a:hlinkClick r:id="rId3"/>
              </a:rPr>
              <a:t>Memories</a:t>
            </a:r>
            <a:r>
              <a:rPr lang="en-US" sz="2000" dirty="0" smtClean="0">
                <a:ea typeface="+mn-ea"/>
              </a:rPr>
              <a:t>, </a:t>
            </a:r>
            <a:r>
              <a:rPr lang="en-US" sz="2000" dirty="0">
                <a:ea typeface="+mn-ea"/>
              </a:rPr>
              <a:t>SIGMETRICS 2014</a:t>
            </a:r>
            <a:r>
              <a:rPr lang="en-US" sz="2000" dirty="0" smtClean="0">
                <a:ea typeface="+mn-ea"/>
              </a:rPr>
              <a:t>.</a:t>
            </a:r>
          </a:p>
          <a:p>
            <a:pPr marL="182880" lvl="1" indent="0" eaLnBrk="1" fontAlgn="auto" hangingPunct="1">
              <a:lnSpc>
                <a:spcPts val="2000"/>
              </a:lnSpc>
              <a:spcAft>
                <a:spcPts val="0"/>
              </a:spcAft>
              <a:buFont typeface="Calibri" panose="020F0502020204030204" pitchFamily="34" charset="0"/>
              <a:buNone/>
              <a:defRPr/>
            </a:pPr>
            <a:endParaRPr lang="en-US" sz="2000" b="1" dirty="0">
              <a:ea typeface="+mn-ea"/>
            </a:endParaRPr>
          </a:p>
          <a:p>
            <a:pPr marL="0" lvl="1" indent="0" eaLnBrk="1" fontAlgn="auto" hangingPunct="1">
              <a:lnSpc>
                <a:spcPts val="2000"/>
              </a:lnSpc>
              <a:spcAft>
                <a:spcPts val="0"/>
              </a:spcAft>
              <a:buFont typeface="Calibri" panose="020F0502020204030204" pitchFamily="34" charset="0"/>
              <a:buNone/>
              <a:defRPr/>
            </a:pPr>
            <a:r>
              <a:rPr lang="en-US" sz="2600" b="1" u="sng" dirty="0" smtClean="0">
                <a:ea typeface="+mn-ea"/>
              </a:rPr>
              <a:t>6. Read </a:t>
            </a:r>
            <a:r>
              <a:rPr lang="en-US" sz="2600" b="1" u="sng" dirty="0">
                <a:ea typeface="+mn-ea"/>
              </a:rPr>
              <a:t>disturb noise study</a:t>
            </a:r>
            <a:endParaRPr lang="en-US" sz="2600" b="1" u="sng" dirty="0" smtClean="0">
              <a:ea typeface="+mn-ea"/>
            </a:endParaRPr>
          </a:p>
          <a:p>
            <a:pPr marL="640080" lvl="1" indent="-457200" eaLnBrk="1" fontAlgn="auto" hangingPunct="1">
              <a:lnSpc>
                <a:spcPts val="2000"/>
              </a:lnSpc>
              <a:spcAft>
                <a:spcPts val="0"/>
              </a:spcAft>
              <a:buFont typeface="+mj-lt"/>
              <a:buAutoNum type="arabicParenR" startAt="10"/>
              <a:defRPr/>
            </a:pPr>
            <a:r>
              <a:rPr lang="en-US" sz="2000" dirty="0">
                <a:ea typeface="+mn-ea"/>
              </a:rPr>
              <a:t>Yu </a:t>
            </a:r>
            <a:r>
              <a:rPr lang="en-US" sz="2000" dirty="0" err="1">
                <a:ea typeface="+mn-ea"/>
              </a:rPr>
              <a:t>Cai</a:t>
            </a:r>
            <a:r>
              <a:rPr lang="en-US" sz="2000" dirty="0">
                <a:ea typeface="+mn-ea"/>
              </a:rPr>
              <a:t>, Yixin Luo, Saugata Ghose, Erich F. </a:t>
            </a:r>
            <a:r>
              <a:rPr lang="en-US" sz="2000" dirty="0" err="1">
                <a:ea typeface="+mn-ea"/>
              </a:rPr>
              <a:t>Haratsch</a:t>
            </a:r>
            <a:r>
              <a:rPr lang="en-US" sz="2000" dirty="0">
                <a:ea typeface="+mn-ea"/>
              </a:rPr>
              <a:t>, Ken Mai, and Onur Mutlu,</a:t>
            </a:r>
            <a:br>
              <a:rPr lang="en-US" sz="2000" dirty="0">
                <a:ea typeface="+mn-ea"/>
              </a:rPr>
            </a:br>
            <a:r>
              <a:rPr lang="en-US" sz="2000" b="1" dirty="0" smtClean="0">
                <a:ea typeface="+mn-ea"/>
                <a:hlinkClick r:id="rId4"/>
              </a:rPr>
              <a:t>Read </a:t>
            </a:r>
            <a:r>
              <a:rPr lang="en-US" sz="2000" b="1" dirty="0">
                <a:ea typeface="+mn-ea"/>
                <a:hlinkClick r:id="rId4"/>
              </a:rPr>
              <a:t>Disturb Errors in MLC NAND Flash Memory: Characterization and </a:t>
            </a:r>
            <a:r>
              <a:rPr lang="en-US" sz="2000" b="1" dirty="0" smtClean="0">
                <a:ea typeface="+mn-ea"/>
                <a:hlinkClick r:id="rId4"/>
              </a:rPr>
              <a:t>Mitigation</a:t>
            </a:r>
            <a:r>
              <a:rPr lang="en-US" sz="2000" dirty="0" smtClean="0">
                <a:ea typeface="+mn-ea"/>
              </a:rPr>
              <a:t>, DSN 2015.</a:t>
            </a:r>
          </a:p>
          <a:p>
            <a:pPr marL="640080" lvl="1" indent="-457200" eaLnBrk="1" fontAlgn="auto" hangingPunct="1">
              <a:lnSpc>
                <a:spcPts val="2000"/>
              </a:lnSpc>
              <a:spcAft>
                <a:spcPts val="0"/>
              </a:spcAft>
              <a:buFont typeface="+mj-lt"/>
              <a:buAutoNum type="arabicParenR" startAt="10"/>
              <a:defRPr/>
            </a:pPr>
            <a:endParaRPr lang="en-US" sz="2000" dirty="0" smtClean="0">
              <a:ea typeface="+mn-ea"/>
            </a:endParaRPr>
          </a:p>
          <a:p>
            <a:pPr marL="0" indent="0" eaLnBrk="1" fontAlgn="auto" hangingPunct="1">
              <a:lnSpc>
                <a:spcPts val="2000"/>
              </a:lnSpc>
              <a:spcAft>
                <a:spcPts val="0"/>
              </a:spcAft>
              <a:buFont typeface="Arial" panose="020B0604020202020204" pitchFamily="34" charset="0"/>
              <a:buNone/>
              <a:defRPr/>
            </a:pPr>
            <a:r>
              <a:rPr lang="en-US" sz="2600" b="1" i="0" u="sng" dirty="0" smtClean="0">
                <a:ea typeface="+mn-ea"/>
                <a:cs typeface="+mn-cs"/>
              </a:rPr>
              <a:t>7. Flash errors in the field</a:t>
            </a:r>
          </a:p>
          <a:p>
            <a:pPr marL="640080" lvl="1" indent="-457200" eaLnBrk="1" fontAlgn="auto" hangingPunct="1">
              <a:lnSpc>
                <a:spcPts val="2000"/>
              </a:lnSpc>
              <a:spcAft>
                <a:spcPts val="0"/>
              </a:spcAft>
              <a:buFont typeface="+mj-lt"/>
              <a:buAutoNum type="arabicParenR" startAt="11"/>
              <a:defRPr/>
            </a:pPr>
            <a:r>
              <a:rPr lang="en-US" sz="2000" dirty="0">
                <a:ea typeface="+mn-ea"/>
              </a:rPr>
              <a:t>Justin Meza, </a:t>
            </a:r>
            <a:r>
              <a:rPr lang="en-US" sz="2000" dirty="0" err="1">
                <a:ea typeface="+mn-ea"/>
              </a:rPr>
              <a:t>Qiang</a:t>
            </a:r>
            <a:r>
              <a:rPr lang="en-US" sz="2000" dirty="0">
                <a:ea typeface="+mn-ea"/>
              </a:rPr>
              <a:t> Wu, Sanjeev Kumar, and Onur Mutlu</a:t>
            </a:r>
            <a:r>
              <a:rPr lang="en-US" sz="2000" dirty="0" smtClean="0">
                <a:ea typeface="+mn-ea"/>
              </a:rPr>
              <a:t>, </a:t>
            </a:r>
            <a:r>
              <a:rPr lang="en-US" sz="2000" b="1" dirty="0" smtClean="0">
                <a:ea typeface="+mn-ea"/>
                <a:hlinkClick r:id="rId5"/>
              </a:rPr>
              <a:t>A </a:t>
            </a:r>
            <a:r>
              <a:rPr lang="en-US" sz="2000" b="1" dirty="0">
                <a:ea typeface="+mn-ea"/>
                <a:hlinkClick r:id="rId5"/>
              </a:rPr>
              <a:t>Large-Scale Study of Flash Memory Errors in the </a:t>
            </a:r>
            <a:r>
              <a:rPr lang="en-US" sz="2000" b="1" dirty="0" smtClean="0">
                <a:ea typeface="+mn-ea"/>
                <a:hlinkClick r:id="rId5"/>
              </a:rPr>
              <a:t>Field</a:t>
            </a:r>
            <a:r>
              <a:rPr lang="en-US" sz="2000" dirty="0" smtClean="0">
                <a:ea typeface="+mn-ea"/>
              </a:rPr>
              <a:t>, SIGMETRICS 2015.</a:t>
            </a:r>
            <a:endParaRPr lang="en-US" sz="2000" dirty="0">
              <a:ea typeface="+mn-ea"/>
            </a:endParaRPr>
          </a:p>
        </p:txBody>
      </p:sp>
      <p:sp>
        <p:nvSpPr>
          <p:cNvPr id="335875" name="Slide Number Placeholder 3"/>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6DBCD14-A185-B84A-BD18-FAE066692DFF}" type="slidenum">
              <a:rPr lang="en-US" sz="1600">
                <a:solidFill>
                  <a:srgbClr val="595959"/>
                </a:solidFill>
                <a:latin typeface="Calibri" charset="0"/>
              </a:rPr>
              <a:pPr eaLnBrk="1" hangingPunct="1"/>
              <a:t>150</a:t>
            </a:fld>
            <a:endParaRPr lang="en-US" sz="1600">
              <a:solidFill>
                <a:srgbClr val="595959"/>
              </a:solidFill>
              <a:latin typeface="Calibri" charset="0"/>
            </a:endParaRPr>
          </a:p>
        </p:txBody>
      </p:sp>
    </p:spTree>
    <p:extLst>
      <p:ext uri="{BB962C8B-B14F-4D97-AF65-F5344CB8AC3E}">
        <p14:creationId xmlns:p14="http://schemas.microsoft.com/office/powerpoint/2010/main" val="822316013"/>
      </p:ext>
    </p:extLst>
  </p:cSld>
  <p:clrMapOvr>
    <a:masterClrMapping/>
  </p:clrMapOvr>
  <p:timing>
    <p:tnLst>
      <p:par>
        <p:cTn xmlns:p14="http://schemas.microsoft.com/office/powerpoint/2010/mai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Detail on Flash Error Analysis</a:t>
            </a:r>
            <a:endParaRPr lang="en-US" dirty="0"/>
          </a:p>
        </p:txBody>
      </p:sp>
      <p:sp>
        <p:nvSpPr>
          <p:cNvPr id="3" name="Content Placeholder 2"/>
          <p:cNvSpPr>
            <a:spLocks noGrp="1"/>
          </p:cNvSpPr>
          <p:nvPr>
            <p:ph idx="1"/>
          </p:nvPr>
        </p:nvSpPr>
        <p:spPr/>
        <p:txBody>
          <a:bodyPr/>
          <a:lstStyle/>
          <a:p>
            <a:r>
              <a:rPr lang="en-US" dirty="0"/>
              <a:t>Yu </a:t>
            </a:r>
            <a:r>
              <a:rPr lang="en-US" dirty="0" err="1"/>
              <a:t>Cai</a:t>
            </a:r>
            <a:r>
              <a:rPr lang="en-US" dirty="0"/>
              <a:t>, </a:t>
            </a:r>
            <a:r>
              <a:rPr lang="en-US" dirty="0" err="1"/>
              <a:t>Gulay</a:t>
            </a:r>
            <a:r>
              <a:rPr lang="en-US" dirty="0"/>
              <a:t> </a:t>
            </a:r>
            <a:r>
              <a:rPr lang="en-US" dirty="0" err="1"/>
              <a:t>Yalcin</a:t>
            </a:r>
            <a:r>
              <a:rPr lang="en-US" dirty="0"/>
              <a:t>, Onur Mutlu, Erich F. </a:t>
            </a:r>
            <a:r>
              <a:rPr lang="en-US" dirty="0" err="1"/>
              <a:t>Haratsch</a:t>
            </a:r>
            <a:r>
              <a:rPr lang="en-US" dirty="0"/>
              <a:t>, Adrian Cristal, Osman </a:t>
            </a:r>
            <a:r>
              <a:rPr lang="en-US" dirty="0" err="1"/>
              <a:t>Unsal</a:t>
            </a:r>
            <a:r>
              <a:rPr lang="en-US" dirty="0"/>
              <a:t>, and Ken Mai,</a:t>
            </a:r>
            <a:br>
              <a:rPr lang="en-US" dirty="0"/>
            </a:br>
            <a:r>
              <a:rPr lang="en-US" b="1" dirty="0">
                <a:hlinkClick r:id="rId2"/>
              </a:rPr>
              <a:t>"Error Analysis and Retention-Aware Error Management for NAND Flash Memory"</a:t>
            </a:r>
            <a:r>
              <a:rPr lang="en-US" dirty="0"/>
              <a:t/>
            </a:r>
            <a:br>
              <a:rPr lang="en-US" dirty="0"/>
            </a:br>
            <a:r>
              <a:rPr lang="en-US" i="1" dirty="0">
                <a:hlinkClick r:id="rId3"/>
              </a:rPr>
              <a:t>Intel Technology Journal</a:t>
            </a:r>
            <a:r>
              <a:rPr lang="en-US" i="1" dirty="0"/>
              <a:t> (</a:t>
            </a:r>
            <a:r>
              <a:rPr lang="en-US" b="1" i="1" dirty="0"/>
              <a:t>ITJ</a:t>
            </a:r>
            <a:r>
              <a:rPr lang="en-US" i="1" dirty="0"/>
              <a:t>) Special Issue on Memory Resiliency</a:t>
            </a:r>
            <a:r>
              <a:rPr lang="en-US" dirty="0"/>
              <a:t>, Vol. 17, No. 1, May 2013. </a:t>
            </a:r>
            <a:endParaRPr lang="en-US" dirty="0" smtClean="0"/>
          </a:p>
          <a:p>
            <a:endParaRPr lang="en-US" dirty="0"/>
          </a:p>
          <a:p>
            <a:endParaRPr lang="en-US" dirty="0"/>
          </a:p>
        </p:txBody>
      </p:sp>
      <p:sp>
        <p:nvSpPr>
          <p:cNvPr id="4" name="Slide Number Placeholder 3"/>
          <p:cNvSpPr>
            <a:spLocks noGrp="1"/>
          </p:cNvSpPr>
          <p:nvPr>
            <p:ph type="sldNum" sz="quarter" idx="11"/>
          </p:nvPr>
        </p:nvSpPr>
        <p:spPr/>
        <p:txBody>
          <a:bodyPr/>
          <a:lstStyle/>
          <a:p>
            <a:pPr>
              <a:defRPr/>
            </a:pPr>
            <a:fld id="{76BB4180-6920-9C42-9DA1-4829E0437063}" type="slidenum">
              <a:rPr lang="en-US" smtClean="0"/>
              <a:pPr>
                <a:defRPr/>
              </a:pPr>
              <a:t>151</a:t>
            </a:fld>
            <a:endParaRPr lang="en-US"/>
          </a:p>
        </p:txBody>
      </p:sp>
      <p:pic>
        <p:nvPicPr>
          <p:cNvPr id="5" name="Picture 4"/>
          <p:cNvPicPr>
            <a:picLocks noChangeAspect="1"/>
          </p:cNvPicPr>
          <p:nvPr/>
        </p:nvPicPr>
        <p:blipFill>
          <a:blip r:embed="rId4"/>
          <a:stretch>
            <a:fillRect/>
          </a:stretch>
        </p:blipFill>
        <p:spPr>
          <a:xfrm>
            <a:off x="0" y="4365104"/>
            <a:ext cx="9144000" cy="1575685"/>
          </a:xfrm>
          <a:prstGeom prst="rect">
            <a:avLst/>
          </a:prstGeom>
        </p:spPr>
      </p:pic>
    </p:spTree>
    <p:extLst>
      <p:ext uri="{BB962C8B-B14F-4D97-AF65-F5344CB8AC3E}">
        <p14:creationId xmlns:p14="http://schemas.microsoft.com/office/powerpoint/2010/main" val="151962825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Title 1"/>
          <p:cNvSpPr>
            <a:spLocks noGrp="1"/>
          </p:cNvSpPr>
          <p:nvPr>
            <p:ph type="ctrTitle"/>
          </p:nvPr>
        </p:nvSpPr>
        <p:spPr>
          <a:xfrm>
            <a:off x="395288" y="1439863"/>
            <a:ext cx="8382000" cy="2057400"/>
          </a:xfrm>
        </p:spPr>
        <p:txBody>
          <a:bodyPr/>
          <a:lstStyle/>
          <a:p>
            <a:pPr algn="ctr"/>
            <a:r>
              <a:rPr lang="en-US" sz="4600">
                <a:latin typeface="Garamond" charset="0"/>
              </a:rPr>
              <a:t>Error Analysis and Management </a:t>
            </a:r>
            <a:br>
              <a:rPr lang="en-US" sz="4600">
                <a:latin typeface="Garamond" charset="0"/>
              </a:rPr>
            </a:br>
            <a:r>
              <a:rPr lang="en-US" sz="4600">
                <a:latin typeface="Garamond" charset="0"/>
              </a:rPr>
              <a:t>for MLC NAND Flash Memory</a:t>
            </a:r>
          </a:p>
        </p:txBody>
      </p:sp>
      <p:sp>
        <p:nvSpPr>
          <p:cNvPr id="3" name="Subtitle 2"/>
          <p:cNvSpPr>
            <a:spLocks noGrp="1"/>
          </p:cNvSpPr>
          <p:nvPr>
            <p:ph type="subTitle" idx="1"/>
          </p:nvPr>
        </p:nvSpPr>
        <p:spPr>
          <a:xfrm>
            <a:off x="152400" y="3789363"/>
            <a:ext cx="8877300" cy="614362"/>
          </a:xfrm>
        </p:spPr>
        <p:txBody>
          <a:bodyPr>
            <a:noAutofit/>
          </a:bodyPr>
          <a:lstStyle/>
          <a:p>
            <a:pPr eaLnBrk="1" hangingPunct="1">
              <a:spcBef>
                <a:spcPts val="0"/>
              </a:spcBef>
              <a:buClr>
                <a:srgbClr val="CC9900"/>
              </a:buClr>
              <a:defRPr/>
            </a:pPr>
            <a:r>
              <a:rPr lang="en-US" sz="2200" kern="1200" dirty="0">
                <a:solidFill>
                  <a:srgbClr val="0000FF"/>
                </a:solidFill>
                <a:latin typeface="Arial" charset="0"/>
              </a:rPr>
              <a:t>Onur </a:t>
            </a:r>
            <a:r>
              <a:rPr lang="en-US" sz="2200" kern="1200" dirty="0" smtClean="0">
                <a:solidFill>
                  <a:srgbClr val="0000FF"/>
                </a:solidFill>
                <a:latin typeface="Arial" charset="0"/>
              </a:rPr>
              <a:t>Mutlu</a:t>
            </a:r>
          </a:p>
          <a:p>
            <a:pPr eaLnBrk="1" hangingPunct="1">
              <a:spcBef>
                <a:spcPts val="0"/>
              </a:spcBef>
              <a:buClr>
                <a:srgbClr val="CC9900"/>
              </a:buClr>
              <a:defRPr/>
            </a:pPr>
            <a:r>
              <a:rPr lang="en-US" sz="2200" dirty="0">
                <a:ea typeface="+mn-ea"/>
                <a:cs typeface="+mn-cs"/>
                <a:hlinkClick r:id="rId3"/>
              </a:rPr>
              <a:t>onur@</a:t>
            </a:r>
            <a:r>
              <a:rPr lang="en-US" sz="2200" dirty="0" smtClean="0">
                <a:ea typeface="+mn-ea"/>
                <a:cs typeface="+mn-cs"/>
                <a:hlinkClick r:id="rId3"/>
              </a:rPr>
              <a:t>cmu.edu</a:t>
            </a:r>
            <a:endParaRPr lang="en-US" sz="2200" dirty="0" smtClean="0">
              <a:ea typeface="+mn-ea"/>
              <a:cs typeface="+mn-cs"/>
            </a:endParaRPr>
          </a:p>
          <a:p>
            <a:pPr eaLnBrk="1" hangingPunct="1">
              <a:spcBef>
                <a:spcPts val="0"/>
              </a:spcBef>
              <a:buClr>
                <a:srgbClr val="CC9900"/>
              </a:buClr>
              <a:defRPr/>
            </a:pPr>
            <a:endParaRPr lang="en-US" sz="800" kern="1200" baseline="30000" dirty="0">
              <a:solidFill>
                <a:srgbClr val="0000FF"/>
              </a:solidFill>
              <a:latin typeface="Arial" charset="0"/>
            </a:endParaRPr>
          </a:p>
          <a:p>
            <a:pPr eaLnBrk="1" hangingPunct="1">
              <a:buClr>
                <a:srgbClr val="CC9900"/>
              </a:buClr>
              <a:defRPr/>
            </a:pPr>
            <a:r>
              <a:rPr lang="en-US" sz="1600" kern="1200" dirty="0">
                <a:solidFill>
                  <a:srgbClr val="000000"/>
                </a:solidFill>
                <a:latin typeface="Arial" charset="0"/>
              </a:rPr>
              <a:t>(joint work with Yu </a:t>
            </a:r>
            <a:r>
              <a:rPr lang="en-US" sz="1600" kern="1200" dirty="0" err="1">
                <a:solidFill>
                  <a:srgbClr val="000000"/>
                </a:solidFill>
                <a:latin typeface="Arial" charset="0"/>
              </a:rPr>
              <a:t>Cai</a:t>
            </a:r>
            <a:r>
              <a:rPr lang="en-US" sz="1600" kern="1200" dirty="0">
                <a:solidFill>
                  <a:srgbClr val="000000"/>
                </a:solidFill>
                <a:latin typeface="Arial" charset="0"/>
              </a:rPr>
              <a:t>, </a:t>
            </a:r>
            <a:r>
              <a:rPr lang="en-US" sz="1600" kern="1200" dirty="0" err="1">
                <a:solidFill>
                  <a:srgbClr val="000000"/>
                </a:solidFill>
                <a:latin typeface="Arial" charset="0"/>
              </a:rPr>
              <a:t>Gulay</a:t>
            </a:r>
            <a:r>
              <a:rPr lang="en-US" sz="1600" kern="1200" dirty="0">
                <a:solidFill>
                  <a:srgbClr val="000000"/>
                </a:solidFill>
                <a:latin typeface="Arial" charset="0"/>
              </a:rPr>
              <a:t> </a:t>
            </a:r>
            <a:r>
              <a:rPr lang="en-US" sz="1600" kern="1200" dirty="0" err="1">
                <a:solidFill>
                  <a:srgbClr val="000000"/>
                </a:solidFill>
                <a:latin typeface="Arial" charset="0"/>
              </a:rPr>
              <a:t>Yalcin</a:t>
            </a:r>
            <a:r>
              <a:rPr lang="en-US" sz="1600" kern="1200" dirty="0">
                <a:solidFill>
                  <a:srgbClr val="000000"/>
                </a:solidFill>
                <a:latin typeface="Arial" charset="0"/>
              </a:rPr>
              <a:t>, </a:t>
            </a:r>
            <a:r>
              <a:rPr lang="en-US" sz="1600" kern="1200" dirty="0" smtClean="0">
                <a:solidFill>
                  <a:srgbClr val="000000"/>
                </a:solidFill>
                <a:latin typeface="Arial" charset="0"/>
              </a:rPr>
              <a:t>Erich </a:t>
            </a:r>
            <a:r>
              <a:rPr lang="en-US" sz="1600" kern="1200" dirty="0" err="1">
                <a:solidFill>
                  <a:srgbClr val="000000"/>
                </a:solidFill>
                <a:latin typeface="Arial" charset="0"/>
              </a:rPr>
              <a:t>Haratsch</a:t>
            </a:r>
            <a:r>
              <a:rPr lang="en-US" sz="1600" kern="1200" dirty="0">
                <a:solidFill>
                  <a:srgbClr val="000000"/>
                </a:solidFill>
                <a:latin typeface="Arial" charset="0"/>
              </a:rPr>
              <a:t>, Ken Mai, Adrian Cristal, Osman </a:t>
            </a:r>
            <a:r>
              <a:rPr lang="en-US" sz="1600" kern="1200" dirty="0" err="1">
                <a:solidFill>
                  <a:srgbClr val="000000"/>
                </a:solidFill>
                <a:latin typeface="Arial" charset="0"/>
              </a:rPr>
              <a:t>Unsal</a:t>
            </a:r>
            <a:r>
              <a:rPr lang="en-US" sz="1600" kern="1200" dirty="0" smtClean="0">
                <a:solidFill>
                  <a:srgbClr val="000000"/>
                </a:solidFill>
                <a:latin typeface="Arial" charset="0"/>
              </a:rPr>
              <a:t>)</a:t>
            </a:r>
          </a:p>
          <a:p>
            <a:pPr eaLnBrk="1" hangingPunct="1">
              <a:buClr>
                <a:srgbClr val="CC9900"/>
              </a:buClr>
              <a:defRPr/>
            </a:pPr>
            <a:endParaRPr lang="en-US" sz="1600" kern="1200" baseline="30000" dirty="0">
              <a:solidFill>
                <a:srgbClr val="000000"/>
              </a:solidFill>
              <a:latin typeface="Arial" charset="0"/>
            </a:endParaRPr>
          </a:p>
          <a:p>
            <a:pPr>
              <a:defRPr/>
            </a:pPr>
            <a:r>
              <a:rPr lang="en-US" sz="2200" dirty="0" smtClean="0">
                <a:ea typeface="+mn-ea"/>
                <a:cs typeface="+mn-cs"/>
              </a:rPr>
              <a:t>August 7, 2014</a:t>
            </a:r>
          </a:p>
          <a:p>
            <a:pPr>
              <a:defRPr/>
            </a:pPr>
            <a:r>
              <a:rPr lang="en-US" sz="2200" dirty="0"/>
              <a:t>Flash Memory Summit 2014, Santa Clara, CA</a:t>
            </a:r>
          </a:p>
          <a:p>
            <a:pPr algn="l">
              <a:defRPr/>
            </a:pPr>
            <a:endParaRPr lang="en-US" sz="2200" dirty="0">
              <a:ea typeface="+mn-ea"/>
              <a:cs typeface="+mn-cs"/>
            </a:endParaRPr>
          </a:p>
        </p:txBody>
      </p:sp>
      <p:pic>
        <p:nvPicPr>
          <p:cNvPr id="202755" name="Picture 5" descr="Burgundy_CMU_JPG_Logo.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571750" y="5851525"/>
            <a:ext cx="3786188" cy="136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2756" name="Picture 6" descr="safari.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2757" name="Picture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772400" y="6280150"/>
            <a:ext cx="1247775"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2758" name="Picture 6" descr="FMS_logo_lightbluematte_3C5CAE.gif"/>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73038" y="100013"/>
            <a:ext cx="1517650" cy="87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5474754"/>
      </p:ext>
    </p:extLst>
  </p:cSld>
  <p:clrMapOvr>
    <a:masterClrMapping/>
  </p:clrMapOvr>
  <p:timing>
    <p:tnLst>
      <p:par>
        <p:cTn xmlns:p14="http://schemas.microsoft.com/office/powerpoint/2010/mai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Title 1"/>
          <p:cNvSpPr>
            <a:spLocks noGrp="1"/>
          </p:cNvSpPr>
          <p:nvPr>
            <p:ph type="title"/>
          </p:nvPr>
        </p:nvSpPr>
        <p:spPr/>
        <p:txBody>
          <a:bodyPr/>
          <a:lstStyle/>
          <a:p>
            <a:r>
              <a:rPr lang="en-US">
                <a:latin typeface="Garamond" charset="0"/>
              </a:rPr>
              <a:t>Executive Summary</a:t>
            </a:r>
          </a:p>
        </p:txBody>
      </p:sp>
      <p:sp>
        <p:nvSpPr>
          <p:cNvPr id="3" name="Content Placeholder 2"/>
          <p:cNvSpPr>
            <a:spLocks noGrp="1"/>
          </p:cNvSpPr>
          <p:nvPr>
            <p:ph idx="1"/>
          </p:nvPr>
        </p:nvSpPr>
        <p:spPr>
          <a:xfrm>
            <a:off x="228600" y="1117600"/>
            <a:ext cx="8915400" cy="5130800"/>
          </a:xfrm>
        </p:spPr>
        <p:txBody>
          <a:bodyPr/>
          <a:lstStyle/>
          <a:p>
            <a:pPr>
              <a:buFont typeface="Wingdings" pitchFamily="2" charset="2"/>
              <a:buChar char="n"/>
              <a:defRPr/>
            </a:pPr>
            <a:r>
              <a:rPr lang="en-US" sz="2300" dirty="0" smtClean="0">
                <a:ea typeface="+mn-ea"/>
                <a:cs typeface="+mn-cs"/>
              </a:rPr>
              <a:t>Problem: MLC NAND flash memory reliability/endurance is a key challenge for satisfying future storage systems’ requirements</a:t>
            </a:r>
          </a:p>
          <a:p>
            <a:pPr>
              <a:buFont typeface="Wingdings" pitchFamily="2" charset="2"/>
              <a:buChar char="n"/>
              <a:defRPr/>
            </a:pPr>
            <a:endParaRPr lang="en-US" sz="2000" dirty="0">
              <a:ea typeface="+mn-ea"/>
              <a:cs typeface="+mn-cs"/>
            </a:endParaRPr>
          </a:p>
          <a:p>
            <a:pPr>
              <a:buFont typeface="Wingdings" pitchFamily="2" charset="2"/>
              <a:buChar char="n"/>
              <a:defRPr/>
            </a:pPr>
            <a:r>
              <a:rPr lang="en-US" sz="2300" dirty="0" smtClean="0">
                <a:ea typeface="+mn-ea"/>
                <a:cs typeface="+mn-cs"/>
              </a:rPr>
              <a:t>Our Goals: (1) </a:t>
            </a:r>
            <a:r>
              <a:rPr lang="en-US" sz="2300" dirty="0" smtClean="0">
                <a:solidFill>
                  <a:srgbClr val="0000FF"/>
                </a:solidFill>
                <a:ea typeface="+mn-ea"/>
                <a:cs typeface="+mn-cs"/>
              </a:rPr>
              <a:t>Build reliable error models for NAND </a:t>
            </a:r>
            <a:r>
              <a:rPr lang="en-US" sz="2300" dirty="0">
                <a:solidFill>
                  <a:srgbClr val="0000FF"/>
                </a:solidFill>
                <a:ea typeface="+mn-ea"/>
                <a:cs typeface="+mn-cs"/>
              </a:rPr>
              <a:t>f</a:t>
            </a:r>
            <a:r>
              <a:rPr lang="en-US" sz="2300" dirty="0" smtClean="0">
                <a:solidFill>
                  <a:srgbClr val="0000FF"/>
                </a:solidFill>
                <a:ea typeface="+mn-ea"/>
                <a:cs typeface="+mn-cs"/>
              </a:rPr>
              <a:t>lash memory via experimental characterization</a:t>
            </a:r>
            <a:r>
              <a:rPr lang="en-US" sz="2300" dirty="0" smtClean="0">
                <a:ea typeface="+mn-ea"/>
                <a:cs typeface="+mn-cs"/>
              </a:rPr>
              <a:t>, (2) </a:t>
            </a:r>
            <a:r>
              <a:rPr lang="en-US" sz="2300" dirty="0">
                <a:solidFill>
                  <a:srgbClr val="0000FF"/>
                </a:solidFill>
                <a:ea typeface="+mn-ea"/>
                <a:cs typeface="+mn-cs"/>
              </a:rPr>
              <a:t>D</a:t>
            </a:r>
            <a:r>
              <a:rPr lang="en-US" sz="2300" dirty="0" smtClean="0">
                <a:solidFill>
                  <a:srgbClr val="0000FF"/>
                </a:solidFill>
                <a:ea typeface="+mn-ea"/>
                <a:cs typeface="+mn-cs"/>
              </a:rPr>
              <a:t>evelop efficient techniques to improve reliability and endurance</a:t>
            </a:r>
          </a:p>
          <a:p>
            <a:pPr>
              <a:buFont typeface="Wingdings" pitchFamily="2" charset="2"/>
              <a:buChar char="n"/>
              <a:defRPr/>
            </a:pPr>
            <a:endParaRPr lang="en-US" sz="2000" dirty="0">
              <a:ea typeface="+mn-ea"/>
              <a:cs typeface="+mn-cs"/>
            </a:endParaRPr>
          </a:p>
          <a:p>
            <a:pPr>
              <a:buFont typeface="Wingdings" pitchFamily="2" charset="2"/>
              <a:buChar char="n"/>
              <a:defRPr/>
            </a:pPr>
            <a:r>
              <a:rPr lang="en-US" sz="2300" dirty="0"/>
              <a:t>This talk </a:t>
            </a:r>
            <a:r>
              <a:rPr lang="en-US" sz="2300" dirty="0" smtClean="0"/>
              <a:t>provides </a:t>
            </a:r>
            <a:r>
              <a:rPr lang="en-US" sz="2300" dirty="0"/>
              <a:t>a “flash” summary of our recent results published in the past 3 </a:t>
            </a:r>
            <a:r>
              <a:rPr lang="en-US" sz="2300" dirty="0" smtClean="0"/>
              <a:t>years</a:t>
            </a:r>
            <a:r>
              <a:rPr lang="en-US" sz="2300" dirty="0" smtClean="0">
                <a:ea typeface="+mn-ea"/>
                <a:cs typeface="+mn-cs"/>
              </a:rPr>
              <a:t>:</a:t>
            </a:r>
          </a:p>
          <a:p>
            <a:pPr lvl="1">
              <a:buFont typeface="Wingdings" pitchFamily="2" charset="2"/>
              <a:buChar char="q"/>
              <a:defRPr/>
            </a:pPr>
            <a:r>
              <a:rPr lang="en-US" sz="2000" dirty="0" smtClean="0">
                <a:solidFill>
                  <a:srgbClr val="FF0000"/>
                </a:solidFill>
              </a:rPr>
              <a:t>Experimental error and threshold voltage characterization </a:t>
            </a:r>
            <a:r>
              <a:rPr lang="en-US" sz="1600" b="1" dirty="0" smtClean="0">
                <a:solidFill>
                  <a:schemeClr val="accent2">
                    <a:lumMod val="75000"/>
                  </a:schemeClr>
                </a:solidFill>
              </a:rPr>
              <a:t>[DATE’12&amp;13]</a:t>
            </a:r>
          </a:p>
          <a:p>
            <a:pPr lvl="1">
              <a:buFont typeface="Wingdings" pitchFamily="2" charset="2"/>
              <a:buChar char="q"/>
              <a:defRPr/>
            </a:pPr>
            <a:r>
              <a:rPr lang="en-US" sz="2000" dirty="0" smtClean="0">
                <a:solidFill>
                  <a:srgbClr val="FF0000"/>
                </a:solidFill>
              </a:rPr>
              <a:t>Retention-aware error management </a:t>
            </a:r>
            <a:r>
              <a:rPr lang="en-US" sz="1600" b="1" dirty="0" smtClean="0">
                <a:solidFill>
                  <a:srgbClr val="3B812F">
                    <a:lumMod val="75000"/>
                  </a:srgbClr>
                </a:solidFill>
                <a:ea typeface="+mn-ea"/>
                <a:cs typeface="+mn-cs"/>
              </a:rPr>
              <a:t>[ICCD’12</a:t>
            </a:r>
            <a:r>
              <a:rPr lang="en-US" sz="1600" b="1" dirty="0">
                <a:solidFill>
                  <a:srgbClr val="3B812F">
                    <a:lumMod val="75000"/>
                  </a:srgbClr>
                </a:solidFill>
                <a:ea typeface="+mn-ea"/>
                <a:cs typeface="+mn-cs"/>
              </a:rPr>
              <a:t>]</a:t>
            </a:r>
            <a:endParaRPr lang="en-US" sz="2000" dirty="0" smtClean="0"/>
          </a:p>
          <a:p>
            <a:pPr lvl="1">
              <a:buFont typeface="Wingdings" pitchFamily="2" charset="2"/>
              <a:buChar char="q"/>
              <a:defRPr/>
            </a:pPr>
            <a:r>
              <a:rPr lang="en-US" sz="2000" dirty="0" smtClean="0">
                <a:solidFill>
                  <a:srgbClr val="FF0000"/>
                </a:solidFill>
              </a:rPr>
              <a:t>Program interference analysis and read reference V prediction </a:t>
            </a:r>
            <a:r>
              <a:rPr lang="en-US" sz="1600" b="1" dirty="0" smtClean="0">
                <a:solidFill>
                  <a:srgbClr val="3B812F">
                    <a:lumMod val="75000"/>
                  </a:srgbClr>
                </a:solidFill>
                <a:ea typeface="+mn-ea"/>
                <a:cs typeface="+mn-cs"/>
              </a:rPr>
              <a:t>[ICCD’13]</a:t>
            </a:r>
            <a:endParaRPr lang="en-US" sz="2000" dirty="0" smtClean="0"/>
          </a:p>
          <a:p>
            <a:pPr lvl="1">
              <a:buFont typeface="Wingdings" pitchFamily="2" charset="2"/>
              <a:buChar char="q"/>
              <a:defRPr/>
            </a:pPr>
            <a:r>
              <a:rPr lang="en-US" sz="2000" dirty="0" smtClean="0">
                <a:solidFill>
                  <a:srgbClr val="FF0000"/>
                </a:solidFill>
              </a:rPr>
              <a:t>Neighbor-assisted error correction </a:t>
            </a:r>
            <a:r>
              <a:rPr lang="en-US" sz="1600" b="1" dirty="0" smtClean="0">
                <a:solidFill>
                  <a:srgbClr val="3B812F">
                    <a:lumMod val="75000"/>
                  </a:srgbClr>
                </a:solidFill>
                <a:ea typeface="+mn-ea"/>
                <a:cs typeface="+mn-cs"/>
              </a:rPr>
              <a:t>[SIGMETRICS’14]</a:t>
            </a:r>
            <a:endParaRPr lang="en-US" sz="2000" dirty="0"/>
          </a:p>
        </p:txBody>
      </p:sp>
      <p:sp>
        <p:nvSpPr>
          <p:cNvPr id="20480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1519071E-8B8E-1440-8690-32C4E8763352}" type="slidenum">
              <a:rPr lang="en-US" sz="1600">
                <a:solidFill>
                  <a:srgbClr val="000000"/>
                </a:solidFill>
                <a:latin typeface="Garamond" charset="0"/>
              </a:rPr>
              <a:pPr eaLnBrk="1" hangingPunct="1"/>
              <a:t>153</a:t>
            </a:fld>
            <a:endParaRPr lang="en-US" sz="1600">
              <a:solidFill>
                <a:srgbClr val="000000"/>
              </a:solidFill>
              <a:latin typeface="Garamond" charset="0"/>
            </a:endParaRPr>
          </a:p>
        </p:txBody>
      </p:sp>
      <p:pic>
        <p:nvPicPr>
          <p:cNvPr id="204804" name="Picture 6" descr="FMS_logo_lightbluematte_3C5CAE.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635945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5" name="Title 1"/>
          <p:cNvSpPr>
            <a:spLocks noGrp="1"/>
          </p:cNvSpPr>
          <p:nvPr>
            <p:ph type="title"/>
          </p:nvPr>
        </p:nvSpPr>
        <p:spPr/>
        <p:txBody>
          <a:bodyPr/>
          <a:lstStyle/>
          <a:p>
            <a:pPr eaLnBrk="1" hangingPunct="1"/>
            <a:r>
              <a:rPr lang="en-US">
                <a:latin typeface="Garamond" charset="0"/>
              </a:rPr>
              <a:t>Agenda</a:t>
            </a:r>
          </a:p>
        </p:txBody>
      </p:sp>
      <p:sp>
        <p:nvSpPr>
          <p:cNvPr id="205826" name="Content Placeholder 2"/>
          <p:cNvSpPr>
            <a:spLocks noGrp="1"/>
          </p:cNvSpPr>
          <p:nvPr>
            <p:ph idx="1"/>
          </p:nvPr>
        </p:nvSpPr>
        <p:spPr>
          <a:xfrm>
            <a:off x="228600" y="1096963"/>
            <a:ext cx="8793163" cy="4876800"/>
          </a:xfrm>
        </p:spPr>
        <p:txBody>
          <a:bodyPr/>
          <a:lstStyle/>
          <a:p>
            <a:pPr eaLnBrk="1" hangingPunct="1"/>
            <a:r>
              <a:rPr lang="en-US">
                <a:solidFill>
                  <a:srgbClr val="0000FF"/>
                </a:solidFill>
                <a:latin typeface="Tahoma" charset="0"/>
              </a:rPr>
              <a:t>Background, Motivation and Approach</a:t>
            </a:r>
          </a:p>
          <a:p>
            <a:pPr eaLnBrk="1" hangingPunct="1"/>
            <a:r>
              <a:rPr lang="en-US">
                <a:latin typeface="Tahoma" charset="0"/>
              </a:rPr>
              <a:t>Experimental Characterization Methodology</a:t>
            </a:r>
          </a:p>
          <a:p>
            <a:pPr eaLnBrk="1" hangingPunct="1"/>
            <a:r>
              <a:rPr lang="en-US">
                <a:latin typeface="Tahoma" charset="0"/>
              </a:rPr>
              <a:t>Error Analysis and Management </a:t>
            </a:r>
          </a:p>
          <a:p>
            <a:pPr lvl="1" eaLnBrk="1" hangingPunct="1"/>
            <a:r>
              <a:rPr lang="en-US">
                <a:latin typeface="Tahoma" charset="0"/>
                <a:cs typeface="ＭＳ Ｐゴシック" charset="0"/>
              </a:rPr>
              <a:t>Characterization Results</a:t>
            </a:r>
          </a:p>
          <a:p>
            <a:pPr lvl="1" eaLnBrk="1" hangingPunct="1"/>
            <a:r>
              <a:rPr lang="en-US">
                <a:latin typeface="Tahoma" charset="0"/>
                <a:cs typeface="ＭＳ Ｐゴシック" charset="0"/>
              </a:rPr>
              <a:t>Retention-Aware Error Management</a:t>
            </a:r>
          </a:p>
          <a:p>
            <a:pPr lvl="1" eaLnBrk="1" hangingPunct="1"/>
            <a:r>
              <a:rPr lang="en-US">
                <a:latin typeface="Tahoma" charset="0"/>
                <a:cs typeface="ＭＳ Ｐゴシック" charset="0"/>
              </a:rPr>
              <a:t>Threshold Voltage and Program Interference Analysis</a:t>
            </a:r>
          </a:p>
          <a:p>
            <a:pPr lvl="1" eaLnBrk="1" hangingPunct="1"/>
            <a:r>
              <a:rPr lang="en-US">
                <a:latin typeface="Tahoma" charset="0"/>
                <a:cs typeface="ＭＳ Ｐゴシック" charset="0"/>
              </a:rPr>
              <a:t>Read Reference Voltage Prediction</a:t>
            </a:r>
          </a:p>
          <a:p>
            <a:pPr lvl="1" eaLnBrk="1" hangingPunct="1"/>
            <a:r>
              <a:rPr lang="en-US">
                <a:latin typeface="Tahoma" charset="0"/>
                <a:cs typeface="ＭＳ Ｐゴシック" charset="0"/>
              </a:rPr>
              <a:t>Neighbor-Assisted Error Correction</a:t>
            </a:r>
          </a:p>
          <a:p>
            <a:pPr eaLnBrk="1" hangingPunct="1"/>
            <a:r>
              <a:rPr lang="en-US">
                <a:latin typeface="Tahoma" charset="0"/>
              </a:rPr>
              <a:t>Summary</a:t>
            </a:r>
          </a:p>
          <a:p>
            <a:pPr eaLnBrk="1" hangingPunct="1"/>
            <a:endParaRPr lang="en-US">
              <a:latin typeface="Tahoma" charset="0"/>
            </a:endParaRPr>
          </a:p>
          <a:p>
            <a:pPr eaLnBrk="1" hangingPunct="1"/>
            <a:endParaRPr lang="en-US">
              <a:latin typeface="Tahoma" charset="0"/>
            </a:endParaRPr>
          </a:p>
        </p:txBody>
      </p:sp>
      <p:sp>
        <p:nvSpPr>
          <p:cNvPr id="20582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0AEFCBF-B08F-0141-86E9-730A825CF961}" type="slidenum">
              <a:rPr lang="en-US" sz="1600">
                <a:solidFill>
                  <a:srgbClr val="000000"/>
                </a:solidFill>
                <a:latin typeface="Garamond" charset="0"/>
              </a:rPr>
              <a:pPr eaLnBrk="1" hangingPunct="1"/>
              <a:t>154</a:t>
            </a:fld>
            <a:endParaRPr lang="en-US" sz="1600">
              <a:solidFill>
                <a:srgbClr val="000000"/>
              </a:solidFill>
              <a:latin typeface="Garamond" charset="0"/>
            </a:endParaRPr>
          </a:p>
        </p:txBody>
      </p:sp>
      <p:pic>
        <p:nvPicPr>
          <p:cNvPr id="205828" name="Picture 6" descr="FMS_logo_lightbluematte_3C5CAE.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802096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Title 1"/>
          <p:cNvSpPr>
            <a:spLocks noGrp="1"/>
          </p:cNvSpPr>
          <p:nvPr>
            <p:ph type="title"/>
          </p:nvPr>
        </p:nvSpPr>
        <p:spPr/>
        <p:txBody>
          <a:bodyPr/>
          <a:lstStyle/>
          <a:p>
            <a:r>
              <a:rPr lang="en-US">
                <a:latin typeface="Garamond" charset="0"/>
                <a:ea typeface="ＭＳ Ｐゴシック" charset="0"/>
                <a:cs typeface="MS PGothic" charset="0"/>
              </a:rPr>
              <a:t>Evolution of NAND Flash Memory</a:t>
            </a:r>
          </a:p>
        </p:txBody>
      </p:sp>
      <p:sp>
        <p:nvSpPr>
          <p:cNvPr id="207874" name="Content Placeholder 2"/>
          <p:cNvSpPr>
            <a:spLocks noGrp="1"/>
          </p:cNvSpPr>
          <p:nvPr>
            <p:ph idx="1"/>
          </p:nvPr>
        </p:nvSpPr>
        <p:spPr>
          <a:xfrm>
            <a:off x="85725" y="5303838"/>
            <a:ext cx="8972550" cy="841375"/>
          </a:xfrm>
        </p:spPr>
        <p:txBody>
          <a:bodyPr/>
          <a:lstStyle/>
          <a:p>
            <a:r>
              <a:rPr lang="en-US">
                <a:latin typeface="Arial" charset="0"/>
                <a:ea typeface="ＭＳ Ｐゴシック" charset="0"/>
                <a:cs typeface="MS PGothic" charset="0"/>
              </a:rPr>
              <a:t>Flash memory is widening its range of applications</a:t>
            </a:r>
          </a:p>
          <a:p>
            <a:pPr lvl="1"/>
            <a:r>
              <a:rPr lang="en-US">
                <a:latin typeface="Arial" charset="0"/>
                <a:ea typeface="ＭＳ Ｐゴシック" charset="0"/>
                <a:cs typeface="MS PGothic" charset="0"/>
              </a:rPr>
              <a:t>Portable consumer devices, laptop PCs and enterprise servers</a:t>
            </a:r>
          </a:p>
        </p:txBody>
      </p:sp>
      <p:sp>
        <p:nvSpPr>
          <p:cNvPr id="207875" name="Text Box 6"/>
          <p:cNvSpPr txBox="1">
            <a:spLocks noChangeArrowheads="1"/>
          </p:cNvSpPr>
          <p:nvPr/>
        </p:nvSpPr>
        <p:spPr bwMode="auto">
          <a:xfrm>
            <a:off x="1212850" y="4887913"/>
            <a:ext cx="67183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altLang="zh-CN" sz="1200" smtClean="0">
                <a:solidFill>
                  <a:srgbClr val="000000"/>
                </a:solidFill>
                <a:ea typeface="宋体" charset="0"/>
                <a:cs typeface="宋体" charset="0"/>
              </a:rPr>
              <a:t>Seaung Suk Lee, “Emerging Challenges in NAND Flash Technology”, Flash Summit 2011 (Hynix)</a:t>
            </a:r>
          </a:p>
        </p:txBody>
      </p:sp>
      <p:pic>
        <p:nvPicPr>
          <p:cNvPr id="20787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7075" y="1008063"/>
            <a:ext cx="768985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7877" name="TextBox 5"/>
          <p:cNvSpPr txBox="1">
            <a:spLocks noChangeArrowheads="1"/>
          </p:cNvSpPr>
          <p:nvPr/>
        </p:nvSpPr>
        <p:spPr bwMode="auto">
          <a:xfrm>
            <a:off x="6327775" y="2547938"/>
            <a:ext cx="21209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FF0000"/>
                </a:solidFill>
                <a:cs typeface="MS PGothic" charset="0"/>
              </a:rPr>
              <a:t>CMOS scaling</a:t>
            </a:r>
          </a:p>
          <a:p>
            <a:pPr eaLnBrk="1" fontAlgn="base" hangingPunct="1">
              <a:spcBef>
                <a:spcPct val="0"/>
              </a:spcBef>
              <a:spcAft>
                <a:spcPct val="0"/>
              </a:spcAft>
            </a:pPr>
            <a:r>
              <a:rPr lang="en-US" sz="1800" b="1" smtClean="0">
                <a:solidFill>
                  <a:srgbClr val="FF0000"/>
                </a:solidFill>
                <a:cs typeface="MS PGothic" charset="0"/>
              </a:rPr>
              <a:t>More bits per Cell</a:t>
            </a:r>
          </a:p>
        </p:txBody>
      </p:sp>
      <p:sp>
        <p:nvSpPr>
          <p:cNvPr id="207878" name="Slide Number Placeholder 1"/>
          <p:cNvSpPr>
            <a:spLocks noGrp="1"/>
          </p:cNvSpPr>
          <p:nvPr>
            <p:ph type="sldNum" sz="quarter" idx="11"/>
          </p:nvPr>
        </p:nvSpPr>
        <p:spPr>
          <a:xfrm>
            <a:off x="6553200" y="6332538"/>
            <a:ext cx="21336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69EE4DC-96D2-B340-9CFA-5533BEDE8A38}" type="slidenum">
              <a:rPr lang="en-US" sz="1600">
                <a:solidFill>
                  <a:srgbClr val="000000"/>
                </a:solidFill>
                <a:latin typeface="Garamond" charset="0"/>
              </a:rPr>
              <a:pPr eaLnBrk="1" hangingPunct="1"/>
              <a:t>155</a:t>
            </a:fld>
            <a:endParaRPr lang="en-US" sz="1600">
              <a:solidFill>
                <a:srgbClr val="000000"/>
              </a:solidFill>
              <a:latin typeface="Garamond" charset="0"/>
            </a:endParaRPr>
          </a:p>
        </p:txBody>
      </p:sp>
      <p:pic>
        <p:nvPicPr>
          <p:cNvPr id="207879" name="Picture 6" descr="FMS_logo_lightbluematte_3C5CAE.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632138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7" name="Title 1"/>
          <p:cNvSpPr>
            <a:spLocks noGrp="1"/>
          </p:cNvSpPr>
          <p:nvPr>
            <p:ph type="title"/>
          </p:nvPr>
        </p:nvSpPr>
        <p:spPr>
          <a:xfrm>
            <a:off x="228600" y="152400"/>
            <a:ext cx="8810625" cy="1066800"/>
          </a:xfrm>
        </p:spPr>
        <p:txBody>
          <a:bodyPr/>
          <a:lstStyle/>
          <a:p>
            <a:pPr eaLnBrk="1" hangingPunct="1"/>
            <a:r>
              <a:rPr lang="en-US">
                <a:latin typeface="Garamond" charset="0"/>
              </a:rPr>
              <a:t>Flash Challenges: Reliability and Endurance</a:t>
            </a:r>
          </a:p>
        </p:txBody>
      </p:sp>
      <p:pic>
        <p:nvPicPr>
          <p:cNvPr id="208898"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1450" y="1123950"/>
            <a:ext cx="6188075" cy="442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8899" name="Text Box 6"/>
          <p:cNvSpPr txBox="1">
            <a:spLocks noChangeArrowheads="1"/>
          </p:cNvSpPr>
          <p:nvPr/>
        </p:nvSpPr>
        <p:spPr bwMode="auto">
          <a:xfrm>
            <a:off x="438150" y="5745163"/>
            <a:ext cx="585787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altLang="zh-CN" sz="1100" smtClean="0">
                <a:solidFill>
                  <a:srgbClr val="000000"/>
                </a:solidFill>
                <a:ea typeface="SimSun" charset="0"/>
                <a:cs typeface="SimSun" charset="0"/>
              </a:rPr>
              <a:t>E. Grochowski et al., “Future technology challenges for NAND flash and HDD products”, Flash Memory Summit 2012</a:t>
            </a:r>
          </a:p>
        </p:txBody>
      </p:sp>
      <p:sp>
        <p:nvSpPr>
          <p:cNvPr id="15" name="Rectangle 3"/>
          <p:cNvSpPr txBox="1">
            <a:spLocks noChangeArrowheads="1"/>
          </p:cNvSpPr>
          <p:nvPr/>
        </p:nvSpPr>
        <p:spPr bwMode="auto">
          <a:xfrm>
            <a:off x="6261100" y="2797175"/>
            <a:ext cx="2778125" cy="1309688"/>
          </a:xfrm>
          <a:prstGeom prst="rect">
            <a:avLst/>
          </a:prstGeom>
          <a:noFill/>
          <a:ln w="9525">
            <a:noFill/>
            <a:miter lim="800000"/>
            <a:headEnd/>
            <a:tailEnd/>
          </a:ln>
        </p:spPr>
        <p:txBody>
          <a:bodyPr/>
          <a:lstStyle/>
          <a:p>
            <a:pPr marL="342900" indent="-342900" fontAlgn="base">
              <a:spcBef>
                <a:spcPct val="20000"/>
              </a:spcBef>
              <a:spcAft>
                <a:spcPct val="0"/>
              </a:spcAft>
              <a:buClr>
                <a:srgbClr val="400561"/>
              </a:buClr>
              <a:buFont typeface="Wingdings" pitchFamily="2" charset="2"/>
              <a:buChar char="§"/>
              <a:defRPr/>
            </a:pPr>
            <a:r>
              <a:rPr lang="en-US" altLang="ko-KR" b="1" kern="0" dirty="0">
                <a:solidFill>
                  <a:srgbClr val="000000"/>
                </a:solidFill>
                <a:latin typeface="Tahoma"/>
                <a:ea typeface="굴림" charset="-127"/>
                <a:cs typeface="ＭＳ Ｐゴシック" charset="0"/>
              </a:rPr>
              <a:t>P/E cycles (required)</a:t>
            </a:r>
          </a:p>
        </p:txBody>
      </p:sp>
      <p:sp>
        <p:nvSpPr>
          <p:cNvPr id="16" name="Rectangle 3"/>
          <p:cNvSpPr txBox="1">
            <a:spLocks noChangeArrowheads="1"/>
          </p:cNvSpPr>
          <p:nvPr/>
        </p:nvSpPr>
        <p:spPr bwMode="auto">
          <a:xfrm>
            <a:off x="6261100" y="1308100"/>
            <a:ext cx="2778125" cy="1309688"/>
          </a:xfrm>
          <a:prstGeom prst="rect">
            <a:avLst/>
          </a:prstGeom>
          <a:noFill/>
          <a:ln w="9525">
            <a:noFill/>
            <a:miter lim="800000"/>
            <a:headEnd/>
            <a:tailEnd/>
          </a:ln>
        </p:spPr>
        <p:txBody>
          <a:bodyPr/>
          <a:lstStyle/>
          <a:p>
            <a:pPr marL="342900" indent="-342900" fontAlgn="base">
              <a:spcBef>
                <a:spcPct val="20000"/>
              </a:spcBef>
              <a:spcAft>
                <a:spcPct val="0"/>
              </a:spcAft>
              <a:buClr>
                <a:srgbClr val="400561"/>
              </a:buClr>
              <a:buFont typeface="Wingdings" pitchFamily="2" charset="2"/>
              <a:buChar char="§"/>
              <a:defRPr/>
            </a:pPr>
            <a:r>
              <a:rPr lang="en-US" altLang="ko-KR" b="1" kern="0" dirty="0">
                <a:solidFill>
                  <a:srgbClr val="000000"/>
                </a:solidFill>
                <a:latin typeface="Tahoma"/>
                <a:ea typeface="굴림" charset="-127"/>
                <a:cs typeface="ＭＳ Ｐゴシック" charset="0"/>
              </a:rPr>
              <a:t>P/E cycles (provided)</a:t>
            </a:r>
          </a:p>
        </p:txBody>
      </p:sp>
      <p:sp>
        <p:nvSpPr>
          <p:cNvPr id="17" name="TextBox 16"/>
          <p:cNvSpPr txBox="1">
            <a:spLocks noChangeArrowheads="1"/>
          </p:cNvSpPr>
          <p:nvPr/>
        </p:nvSpPr>
        <p:spPr bwMode="auto">
          <a:xfrm>
            <a:off x="6704013" y="2087563"/>
            <a:ext cx="18938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FF0000"/>
                </a:solidFill>
              </a:rPr>
              <a:t>A few thousand</a:t>
            </a:r>
          </a:p>
        </p:txBody>
      </p:sp>
      <p:sp>
        <p:nvSpPr>
          <p:cNvPr id="24590" name="TextBox 11"/>
          <p:cNvSpPr txBox="1">
            <a:spLocks noChangeArrowheads="1"/>
          </p:cNvSpPr>
          <p:nvPr/>
        </p:nvSpPr>
        <p:spPr bwMode="auto">
          <a:xfrm>
            <a:off x="6329363" y="3551238"/>
            <a:ext cx="2409825"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800" smtClean="0">
                <a:solidFill>
                  <a:srgbClr val="000000"/>
                </a:solidFill>
              </a:rPr>
              <a:t>Writing </a:t>
            </a:r>
          </a:p>
          <a:p>
            <a:pPr algn="ctr" eaLnBrk="1" fontAlgn="base" hangingPunct="1">
              <a:spcBef>
                <a:spcPct val="0"/>
              </a:spcBef>
              <a:spcAft>
                <a:spcPct val="0"/>
              </a:spcAft>
            </a:pPr>
            <a:r>
              <a:rPr lang="en-US" sz="1800" smtClean="0">
                <a:solidFill>
                  <a:srgbClr val="000000"/>
                </a:solidFill>
              </a:rPr>
              <a:t>the full capacity </a:t>
            </a:r>
          </a:p>
          <a:p>
            <a:pPr algn="ctr" eaLnBrk="1" fontAlgn="base" hangingPunct="1">
              <a:spcBef>
                <a:spcPct val="0"/>
              </a:spcBef>
              <a:spcAft>
                <a:spcPct val="0"/>
              </a:spcAft>
            </a:pPr>
            <a:r>
              <a:rPr lang="en-US" sz="1800" smtClean="0">
                <a:solidFill>
                  <a:srgbClr val="000000"/>
                </a:solidFill>
              </a:rPr>
              <a:t>of the drive </a:t>
            </a:r>
          </a:p>
          <a:p>
            <a:pPr algn="ctr" eaLnBrk="1" fontAlgn="base" hangingPunct="1">
              <a:spcBef>
                <a:spcPct val="0"/>
              </a:spcBef>
              <a:spcAft>
                <a:spcPct val="0"/>
              </a:spcAft>
            </a:pPr>
            <a:r>
              <a:rPr lang="en-US" sz="1800" smtClean="0">
                <a:solidFill>
                  <a:srgbClr val="0000FF"/>
                </a:solidFill>
              </a:rPr>
              <a:t>10 times per day </a:t>
            </a:r>
          </a:p>
          <a:p>
            <a:pPr algn="ctr" eaLnBrk="1" fontAlgn="base" hangingPunct="1">
              <a:spcBef>
                <a:spcPct val="0"/>
              </a:spcBef>
              <a:spcAft>
                <a:spcPct val="0"/>
              </a:spcAft>
            </a:pPr>
            <a:r>
              <a:rPr lang="en-US" sz="1800" smtClean="0">
                <a:solidFill>
                  <a:srgbClr val="0000FF"/>
                </a:solidFill>
              </a:rPr>
              <a:t>for 5 years </a:t>
            </a:r>
          </a:p>
          <a:p>
            <a:pPr algn="ctr" eaLnBrk="1" fontAlgn="base" hangingPunct="1">
              <a:spcBef>
                <a:spcPct val="0"/>
              </a:spcBef>
              <a:spcAft>
                <a:spcPct val="0"/>
              </a:spcAft>
            </a:pPr>
            <a:r>
              <a:rPr lang="en-US" sz="1800" smtClean="0">
                <a:solidFill>
                  <a:srgbClr val="000000"/>
                </a:solidFill>
              </a:rPr>
              <a:t>(STEC)</a:t>
            </a:r>
          </a:p>
        </p:txBody>
      </p:sp>
      <p:sp>
        <p:nvSpPr>
          <p:cNvPr id="22" name="TextBox 21"/>
          <p:cNvSpPr txBox="1">
            <a:spLocks noChangeArrowheads="1"/>
          </p:cNvSpPr>
          <p:nvPr/>
        </p:nvSpPr>
        <p:spPr bwMode="auto">
          <a:xfrm>
            <a:off x="6704013" y="5603875"/>
            <a:ext cx="20113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FF0000"/>
                </a:solidFill>
              </a:rPr>
              <a:t>&gt; 50k P/E cycles</a:t>
            </a:r>
          </a:p>
        </p:txBody>
      </p:sp>
      <p:sp>
        <p:nvSpPr>
          <p:cNvPr id="208905" name="Slide Number Placeholder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FD5716F-C92D-5841-808F-7E357937FCC1}" type="slidenum">
              <a:rPr lang="en-US" sz="1600">
                <a:solidFill>
                  <a:srgbClr val="000000"/>
                </a:solidFill>
                <a:latin typeface="Garamond" charset="0"/>
              </a:rPr>
              <a:pPr eaLnBrk="1" hangingPunct="1"/>
              <a:t>156</a:t>
            </a:fld>
            <a:endParaRPr lang="en-US" sz="1600">
              <a:solidFill>
                <a:srgbClr val="000000"/>
              </a:solidFill>
              <a:latin typeface="Garamond" charset="0"/>
            </a:endParaRPr>
          </a:p>
        </p:txBody>
      </p:sp>
      <p:grpSp>
        <p:nvGrpSpPr>
          <p:cNvPr id="5" name="Group 4"/>
          <p:cNvGrpSpPr>
            <a:grpSpLocks/>
          </p:cNvGrpSpPr>
          <p:nvPr/>
        </p:nvGrpSpPr>
        <p:grpSpPr bwMode="auto">
          <a:xfrm>
            <a:off x="6353175" y="2008188"/>
            <a:ext cx="2362200" cy="4046537"/>
            <a:chOff x="6353175" y="2007554"/>
            <a:chExt cx="2362200" cy="4046854"/>
          </a:xfrm>
        </p:grpSpPr>
        <p:sp>
          <p:nvSpPr>
            <p:cNvPr id="208907" name="Oval 15"/>
            <p:cNvSpPr>
              <a:spLocks noChangeArrowheads="1"/>
            </p:cNvSpPr>
            <p:nvPr/>
          </p:nvSpPr>
          <p:spPr bwMode="auto">
            <a:xfrm>
              <a:off x="6353175" y="2007554"/>
              <a:ext cx="2362200" cy="526414"/>
            </a:xfrm>
            <a:prstGeom prst="ellipse">
              <a:avLst/>
            </a:prstGeom>
            <a:noFill/>
            <a:ln w="28575">
              <a:solidFill>
                <a:schemeClr val="tx1"/>
              </a:solidFill>
              <a:prstDash val="sysDash"/>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08908" name="Oval 15"/>
            <p:cNvSpPr>
              <a:spLocks noChangeArrowheads="1"/>
            </p:cNvSpPr>
            <p:nvPr/>
          </p:nvSpPr>
          <p:spPr bwMode="auto">
            <a:xfrm>
              <a:off x="6353175" y="5527994"/>
              <a:ext cx="2362200" cy="526414"/>
            </a:xfrm>
            <a:prstGeom prst="ellipse">
              <a:avLst/>
            </a:prstGeom>
            <a:noFill/>
            <a:ln w="28575">
              <a:solidFill>
                <a:schemeClr val="tx1"/>
              </a:solidFill>
              <a:prstDash val="sysDash"/>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grpSp>
    </p:spTree>
    <p:extLst>
      <p:ext uri="{BB962C8B-B14F-4D97-AF65-F5344CB8AC3E}">
        <p14:creationId xmlns:p14="http://schemas.microsoft.com/office/powerpoint/2010/main" val="52499160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59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p:bldP spid="24590" grpId="0"/>
      <p:bldP spid="22" grpId="0"/>
    </p:bld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Title 1"/>
          <p:cNvSpPr>
            <a:spLocks noGrp="1"/>
          </p:cNvSpPr>
          <p:nvPr>
            <p:ph type="title"/>
          </p:nvPr>
        </p:nvSpPr>
        <p:spPr>
          <a:xfrm>
            <a:off x="228600" y="152400"/>
            <a:ext cx="8915400" cy="1066800"/>
          </a:xfrm>
        </p:spPr>
        <p:txBody>
          <a:bodyPr/>
          <a:lstStyle/>
          <a:p>
            <a:r>
              <a:rPr lang="en-US">
                <a:latin typeface="Garamond" charset="0"/>
              </a:rPr>
              <a:t>NAND Flash Memory is Increasingly Noisy</a:t>
            </a:r>
          </a:p>
        </p:txBody>
      </p:sp>
      <p:pic>
        <p:nvPicPr>
          <p:cNvPr id="210946"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3575" y="2306638"/>
            <a:ext cx="2533650" cy="17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0947" name="TextBox 58"/>
          <p:cNvSpPr txBox="1">
            <a:spLocks noChangeArrowheads="1"/>
          </p:cNvSpPr>
          <p:nvPr/>
        </p:nvSpPr>
        <p:spPr bwMode="auto">
          <a:xfrm>
            <a:off x="3368675" y="2925763"/>
            <a:ext cx="22018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altLang="zh-CN" sz="2800" smtClean="0">
                <a:solidFill>
                  <a:srgbClr val="FFFFFF"/>
                </a:solidFill>
              </a:rPr>
              <a:t>Noisy NAND</a:t>
            </a:r>
          </a:p>
        </p:txBody>
      </p:sp>
      <p:cxnSp>
        <p:nvCxnSpPr>
          <p:cNvPr id="210948" name="Straight Arrow Connector 7"/>
          <p:cNvCxnSpPr>
            <a:cxnSpLocks noChangeShapeType="1"/>
          </p:cNvCxnSpPr>
          <p:nvPr/>
        </p:nvCxnSpPr>
        <p:spPr bwMode="auto">
          <a:xfrm>
            <a:off x="2141538" y="3157538"/>
            <a:ext cx="1060450" cy="0"/>
          </a:xfrm>
          <a:prstGeom prst="straightConnector1">
            <a:avLst/>
          </a:prstGeom>
          <a:noFill/>
          <a:ln w="57150">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210949" name="Straight Arrow Connector 8"/>
          <p:cNvCxnSpPr>
            <a:cxnSpLocks noChangeShapeType="1"/>
          </p:cNvCxnSpPr>
          <p:nvPr/>
        </p:nvCxnSpPr>
        <p:spPr bwMode="auto">
          <a:xfrm>
            <a:off x="5683250" y="3151188"/>
            <a:ext cx="1060450" cy="0"/>
          </a:xfrm>
          <a:prstGeom prst="straightConnector1">
            <a:avLst/>
          </a:prstGeom>
          <a:noFill/>
          <a:ln w="57150">
            <a:solidFill>
              <a:schemeClr val="tx1"/>
            </a:solidFill>
            <a:round/>
            <a:headEnd/>
            <a:tailEnd type="arrow" w="med" len="med"/>
          </a:ln>
          <a:extLst>
            <a:ext uri="{909E8E84-426E-40dd-AFC4-6F175D3DCCD1}">
              <a14:hiddenFill xmlns:a14="http://schemas.microsoft.com/office/drawing/2010/main">
                <a:noFill/>
              </a14:hiddenFill>
            </a:ext>
          </a:extLst>
        </p:spPr>
      </p:cxnSp>
      <p:sp>
        <p:nvSpPr>
          <p:cNvPr id="210950" name="TextBox 67"/>
          <p:cNvSpPr txBox="1">
            <a:spLocks noChangeArrowheads="1"/>
          </p:cNvSpPr>
          <p:nvPr/>
        </p:nvSpPr>
        <p:spPr bwMode="auto">
          <a:xfrm>
            <a:off x="828675" y="2874963"/>
            <a:ext cx="1016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altLang="zh-CN" sz="2800" smtClean="0">
                <a:solidFill>
                  <a:srgbClr val="000000"/>
                </a:solidFill>
              </a:rPr>
              <a:t>Write</a:t>
            </a:r>
          </a:p>
        </p:txBody>
      </p:sp>
      <p:sp>
        <p:nvSpPr>
          <p:cNvPr id="210951" name="TextBox 68"/>
          <p:cNvSpPr txBox="1">
            <a:spLocks noChangeArrowheads="1"/>
          </p:cNvSpPr>
          <p:nvPr/>
        </p:nvSpPr>
        <p:spPr bwMode="auto">
          <a:xfrm>
            <a:off x="6958013" y="2817813"/>
            <a:ext cx="10445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altLang="zh-CN" sz="2800" smtClean="0">
                <a:solidFill>
                  <a:srgbClr val="000000"/>
                </a:solidFill>
              </a:rPr>
              <a:t>Read</a:t>
            </a:r>
          </a:p>
        </p:txBody>
      </p:sp>
      <p:sp>
        <p:nvSpPr>
          <p:cNvPr id="210952" name="Slide Number Placeholder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13DD7C66-D292-A943-B75F-80C81522163D}" type="slidenum">
              <a:rPr lang="en-US" sz="1600">
                <a:solidFill>
                  <a:srgbClr val="000000"/>
                </a:solidFill>
                <a:latin typeface="Garamond" charset="0"/>
              </a:rPr>
              <a:pPr eaLnBrk="1" hangingPunct="1"/>
              <a:t>157</a:t>
            </a:fld>
            <a:endParaRPr lang="en-US" sz="1600">
              <a:solidFill>
                <a:srgbClr val="000000"/>
              </a:solidFill>
              <a:latin typeface="Garamond" charset="0"/>
            </a:endParaRPr>
          </a:p>
        </p:txBody>
      </p:sp>
    </p:spTree>
    <p:extLst>
      <p:ext uri="{BB962C8B-B14F-4D97-AF65-F5344CB8AC3E}">
        <p14:creationId xmlns:p14="http://schemas.microsoft.com/office/powerpoint/2010/main" val="209710194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Title 1"/>
          <p:cNvSpPr>
            <a:spLocks noGrp="1"/>
          </p:cNvSpPr>
          <p:nvPr>
            <p:ph type="title"/>
          </p:nvPr>
        </p:nvSpPr>
        <p:spPr>
          <a:xfrm>
            <a:off x="228600" y="152400"/>
            <a:ext cx="8915400" cy="1066800"/>
          </a:xfrm>
        </p:spPr>
        <p:txBody>
          <a:bodyPr/>
          <a:lstStyle/>
          <a:p>
            <a:r>
              <a:rPr lang="en-US" altLang="zh-CN" sz="3600">
                <a:latin typeface="Garamond" charset="0"/>
                <a:ea typeface="SimSun" charset="0"/>
                <a:cs typeface="SimSun" charset="0"/>
              </a:rPr>
              <a:t>Future NAND Flash-based Storage Architecture</a:t>
            </a:r>
            <a:endParaRPr lang="en-US" sz="3600">
              <a:latin typeface="Garamond" charset="0"/>
            </a:endParaRPr>
          </a:p>
        </p:txBody>
      </p:sp>
      <p:pic>
        <p:nvPicPr>
          <p:cNvPr id="211970"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163" y="2305050"/>
            <a:ext cx="1844676"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197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63" y="1084263"/>
            <a:ext cx="1905001" cy="1296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7" name="Straight Connector 26"/>
          <p:cNvCxnSpPr>
            <a:cxnSpLocks noChangeShapeType="1"/>
          </p:cNvCxnSpPr>
          <p:nvPr/>
        </p:nvCxnSpPr>
        <p:spPr bwMode="auto">
          <a:xfrm>
            <a:off x="4316413" y="2522538"/>
            <a:ext cx="987425" cy="0"/>
          </a:xfrm>
          <a:prstGeom prst="line">
            <a:avLst/>
          </a:prstGeom>
          <a:noFill/>
          <a:ln w="57150">
            <a:solidFill>
              <a:schemeClr val="tx1"/>
            </a:solidFill>
            <a:round/>
            <a:headEnd/>
            <a:tailEnd type="triangle" w="med" len="me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grpSp>
        <p:nvGrpSpPr>
          <p:cNvPr id="28" name="Group 21"/>
          <p:cNvGrpSpPr>
            <a:grpSpLocks/>
          </p:cNvGrpSpPr>
          <p:nvPr/>
        </p:nvGrpSpPr>
        <p:grpSpPr bwMode="auto">
          <a:xfrm>
            <a:off x="1570038" y="1379538"/>
            <a:ext cx="2673350" cy="2362200"/>
            <a:chOff x="2057400" y="1531938"/>
            <a:chExt cx="2673350" cy="2362200"/>
          </a:xfrm>
        </p:grpSpPr>
        <p:cxnSp>
          <p:nvCxnSpPr>
            <p:cNvPr id="29" name="Straight Connector 28"/>
            <p:cNvCxnSpPr>
              <a:cxnSpLocks noChangeShapeType="1"/>
            </p:cNvCxnSpPr>
            <p:nvPr/>
          </p:nvCxnSpPr>
          <p:spPr bwMode="auto">
            <a:xfrm>
              <a:off x="2057400" y="2674938"/>
              <a:ext cx="914400" cy="0"/>
            </a:xfrm>
            <a:prstGeom prst="line">
              <a:avLst/>
            </a:prstGeom>
            <a:noFill/>
            <a:ln w="57150">
              <a:solidFill>
                <a:schemeClr val="tx1"/>
              </a:solidFill>
              <a:round/>
              <a:headEnd/>
              <a:tailEnd type="triangle" w="med" len="me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grpSp>
          <p:nvGrpSpPr>
            <p:cNvPr id="211990" name="Group 16"/>
            <p:cNvGrpSpPr>
              <a:grpSpLocks/>
            </p:cNvGrpSpPr>
            <p:nvPr/>
          </p:nvGrpSpPr>
          <p:grpSpPr bwMode="auto">
            <a:xfrm>
              <a:off x="3021013" y="1531938"/>
              <a:ext cx="1709737" cy="2362200"/>
              <a:chOff x="2971800" y="1531938"/>
              <a:chExt cx="1709738" cy="2362200"/>
            </a:xfrm>
          </p:grpSpPr>
          <p:sp>
            <p:nvSpPr>
              <p:cNvPr id="31" name="Rectangle 30"/>
              <p:cNvSpPr/>
              <p:nvPr/>
            </p:nvSpPr>
            <p:spPr>
              <a:xfrm>
                <a:off x="2971799" y="1531938"/>
                <a:ext cx="1676401" cy="23622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fontAlgn="base">
                  <a:spcBef>
                    <a:spcPct val="0"/>
                  </a:spcBef>
                  <a:spcAft>
                    <a:spcPct val="0"/>
                  </a:spcAft>
                  <a:defRPr/>
                </a:pPr>
                <a:endParaRPr lang="en-US" altLang="en-US" smtClean="0">
                  <a:solidFill>
                    <a:srgbClr val="FFFFFF"/>
                  </a:solidFill>
                </a:endParaRPr>
              </a:p>
            </p:txBody>
          </p:sp>
          <p:sp>
            <p:nvSpPr>
              <p:cNvPr id="211992" name="TextBox 16"/>
              <p:cNvSpPr txBox="1">
                <a:spLocks noChangeArrowheads="1"/>
              </p:cNvSpPr>
              <p:nvPr/>
            </p:nvSpPr>
            <p:spPr bwMode="auto">
              <a:xfrm>
                <a:off x="2971800" y="2063750"/>
                <a:ext cx="170973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fontAlgn="base">
                  <a:spcBef>
                    <a:spcPct val="0"/>
                  </a:spcBef>
                  <a:spcAft>
                    <a:spcPct val="0"/>
                  </a:spcAft>
                </a:pPr>
                <a:r>
                  <a:rPr lang="en-US" smtClean="0">
                    <a:solidFill>
                      <a:srgbClr val="000000"/>
                    </a:solidFill>
                  </a:rPr>
                  <a:t>Memory</a:t>
                </a:r>
              </a:p>
              <a:p>
                <a:pPr algn="ctr" fontAlgn="base">
                  <a:spcBef>
                    <a:spcPct val="0"/>
                  </a:spcBef>
                  <a:spcAft>
                    <a:spcPct val="0"/>
                  </a:spcAft>
                </a:pPr>
                <a:r>
                  <a:rPr lang="en-US" smtClean="0">
                    <a:solidFill>
                      <a:srgbClr val="000000"/>
                    </a:solidFill>
                  </a:rPr>
                  <a:t>Signal </a:t>
                </a:r>
              </a:p>
              <a:p>
                <a:pPr algn="ctr" fontAlgn="base">
                  <a:spcBef>
                    <a:spcPct val="0"/>
                  </a:spcBef>
                  <a:spcAft>
                    <a:spcPct val="0"/>
                  </a:spcAft>
                </a:pPr>
                <a:r>
                  <a:rPr lang="en-US" smtClean="0">
                    <a:solidFill>
                      <a:srgbClr val="000000"/>
                    </a:solidFill>
                  </a:rPr>
                  <a:t>Processing</a:t>
                </a:r>
              </a:p>
            </p:txBody>
          </p:sp>
        </p:grpSp>
      </p:grpSp>
      <p:grpSp>
        <p:nvGrpSpPr>
          <p:cNvPr id="33" name="Group 20"/>
          <p:cNvGrpSpPr>
            <a:grpSpLocks/>
          </p:cNvGrpSpPr>
          <p:nvPr/>
        </p:nvGrpSpPr>
        <p:grpSpPr bwMode="auto">
          <a:xfrm>
            <a:off x="5380038" y="1379538"/>
            <a:ext cx="1676400" cy="2362200"/>
            <a:chOff x="5867400" y="1531938"/>
            <a:chExt cx="1676400" cy="2362200"/>
          </a:xfrm>
        </p:grpSpPr>
        <p:sp>
          <p:nvSpPr>
            <p:cNvPr id="34" name="Rectangle 33"/>
            <p:cNvSpPr/>
            <p:nvPr/>
          </p:nvSpPr>
          <p:spPr>
            <a:xfrm>
              <a:off x="5867400" y="1531938"/>
              <a:ext cx="1676400" cy="23622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fontAlgn="base">
                <a:spcBef>
                  <a:spcPct val="0"/>
                </a:spcBef>
                <a:spcAft>
                  <a:spcPct val="0"/>
                </a:spcAft>
                <a:defRPr/>
              </a:pPr>
              <a:endParaRPr lang="en-US" altLang="en-US" smtClean="0">
                <a:solidFill>
                  <a:srgbClr val="FFFFFF"/>
                </a:solidFill>
              </a:endParaRPr>
            </a:p>
          </p:txBody>
        </p:sp>
        <p:sp>
          <p:nvSpPr>
            <p:cNvPr id="211988" name="TextBox 17"/>
            <p:cNvSpPr txBox="1">
              <a:spLocks noChangeArrowheads="1"/>
            </p:cNvSpPr>
            <p:nvPr/>
          </p:nvSpPr>
          <p:spPr bwMode="auto">
            <a:xfrm>
              <a:off x="5867400" y="2217738"/>
              <a:ext cx="16065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fontAlgn="base">
                <a:spcBef>
                  <a:spcPct val="0"/>
                </a:spcBef>
                <a:spcAft>
                  <a:spcPct val="0"/>
                </a:spcAft>
              </a:pPr>
              <a:r>
                <a:rPr lang="en-US" smtClean="0">
                  <a:solidFill>
                    <a:srgbClr val="000000"/>
                  </a:solidFill>
                </a:rPr>
                <a:t>Error</a:t>
              </a:r>
            </a:p>
            <a:p>
              <a:pPr algn="ctr" fontAlgn="base">
                <a:spcBef>
                  <a:spcPct val="0"/>
                </a:spcBef>
                <a:spcAft>
                  <a:spcPct val="0"/>
                </a:spcAft>
              </a:pPr>
              <a:r>
                <a:rPr lang="en-US" smtClean="0">
                  <a:solidFill>
                    <a:srgbClr val="000000"/>
                  </a:solidFill>
                </a:rPr>
                <a:t>Correction</a:t>
              </a:r>
            </a:p>
          </p:txBody>
        </p:sp>
      </p:grpSp>
      <p:sp>
        <p:nvSpPr>
          <p:cNvPr id="211975" name="TextBox 18"/>
          <p:cNvSpPr txBox="1">
            <a:spLocks noChangeArrowheads="1"/>
          </p:cNvSpPr>
          <p:nvPr/>
        </p:nvSpPr>
        <p:spPr bwMode="auto">
          <a:xfrm>
            <a:off x="4160838" y="1800225"/>
            <a:ext cx="12493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fontAlgn="base">
              <a:spcBef>
                <a:spcPct val="0"/>
              </a:spcBef>
              <a:spcAft>
                <a:spcPct val="0"/>
              </a:spcAft>
            </a:pPr>
            <a:r>
              <a:rPr lang="en-US" sz="1800" smtClean="0">
                <a:solidFill>
                  <a:srgbClr val="000000"/>
                </a:solidFill>
              </a:rPr>
              <a:t>Raw Bit </a:t>
            </a:r>
          </a:p>
          <a:p>
            <a:pPr algn="ctr" fontAlgn="base">
              <a:spcBef>
                <a:spcPct val="0"/>
              </a:spcBef>
              <a:spcAft>
                <a:spcPct val="0"/>
              </a:spcAft>
            </a:pPr>
            <a:r>
              <a:rPr lang="en-US" sz="1800" smtClean="0">
                <a:solidFill>
                  <a:srgbClr val="000000"/>
                </a:solidFill>
              </a:rPr>
              <a:t>Error Rate</a:t>
            </a:r>
          </a:p>
        </p:txBody>
      </p:sp>
      <p:grpSp>
        <p:nvGrpSpPr>
          <p:cNvPr id="38" name="Group 24"/>
          <p:cNvGrpSpPr>
            <a:grpSpLocks/>
          </p:cNvGrpSpPr>
          <p:nvPr/>
        </p:nvGrpSpPr>
        <p:grpSpPr bwMode="auto">
          <a:xfrm>
            <a:off x="7056438" y="1800225"/>
            <a:ext cx="1684337" cy="696913"/>
            <a:chOff x="7482840" y="1824724"/>
            <a:chExt cx="1685077" cy="697814"/>
          </a:xfrm>
        </p:grpSpPr>
        <p:cxnSp>
          <p:nvCxnSpPr>
            <p:cNvPr id="39" name="Straight Connector 38"/>
            <p:cNvCxnSpPr>
              <a:cxnSpLocks noChangeShapeType="1"/>
            </p:cNvCxnSpPr>
            <p:nvPr/>
          </p:nvCxnSpPr>
          <p:spPr bwMode="auto">
            <a:xfrm>
              <a:off x="7619425" y="2522538"/>
              <a:ext cx="1418260" cy="0"/>
            </a:xfrm>
            <a:prstGeom prst="line">
              <a:avLst/>
            </a:prstGeom>
            <a:noFill/>
            <a:ln w="57150">
              <a:solidFill>
                <a:schemeClr val="tx1"/>
              </a:solidFill>
              <a:round/>
              <a:headEnd/>
              <a:tailEnd type="triangle" w="med" len="me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211986" name="TextBox 20"/>
            <p:cNvSpPr txBox="1">
              <a:spLocks noChangeArrowheads="1"/>
            </p:cNvSpPr>
            <p:nvPr/>
          </p:nvSpPr>
          <p:spPr bwMode="auto">
            <a:xfrm>
              <a:off x="7482840" y="1824724"/>
              <a:ext cx="168507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fontAlgn="base">
                <a:spcBef>
                  <a:spcPct val="0"/>
                </a:spcBef>
                <a:spcAft>
                  <a:spcPct val="0"/>
                </a:spcAft>
              </a:pPr>
              <a:r>
                <a:rPr lang="en-US" sz="1800" smtClean="0">
                  <a:solidFill>
                    <a:srgbClr val="000000"/>
                  </a:solidFill>
                </a:rPr>
                <a:t>Uncorrectable </a:t>
              </a:r>
            </a:p>
            <a:p>
              <a:pPr algn="ctr" fontAlgn="base">
                <a:spcBef>
                  <a:spcPct val="0"/>
                </a:spcBef>
                <a:spcAft>
                  <a:spcPct val="0"/>
                </a:spcAft>
              </a:pPr>
              <a:r>
                <a:rPr lang="en-US" sz="1800" smtClean="0">
                  <a:solidFill>
                    <a:srgbClr val="000000"/>
                  </a:solidFill>
                </a:rPr>
                <a:t>BER &lt; 10</a:t>
              </a:r>
              <a:r>
                <a:rPr lang="en-US" sz="1800" baseline="30000" smtClean="0">
                  <a:solidFill>
                    <a:srgbClr val="000000"/>
                  </a:solidFill>
                </a:rPr>
                <a:t>-15</a:t>
              </a:r>
            </a:p>
          </p:txBody>
        </p:sp>
      </p:grpSp>
      <p:sp>
        <p:nvSpPr>
          <p:cNvPr id="211977" name="TextBox 17"/>
          <p:cNvSpPr txBox="1">
            <a:spLocks noChangeArrowheads="1"/>
          </p:cNvSpPr>
          <p:nvPr/>
        </p:nvSpPr>
        <p:spPr bwMode="auto">
          <a:xfrm>
            <a:off x="11113" y="2114550"/>
            <a:ext cx="116363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2800" b="1" smtClean="0">
                <a:solidFill>
                  <a:srgbClr val="FF0000"/>
                </a:solidFill>
              </a:rPr>
              <a:t>Noisy</a:t>
            </a:r>
          </a:p>
        </p:txBody>
      </p:sp>
      <p:sp>
        <p:nvSpPr>
          <p:cNvPr id="44" name="TextBox 43"/>
          <p:cNvSpPr txBox="1">
            <a:spLocks noChangeArrowheads="1"/>
          </p:cNvSpPr>
          <p:nvPr/>
        </p:nvSpPr>
        <p:spPr bwMode="auto">
          <a:xfrm>
            <a:off x="4418013" y="2619375"/>
            <a:ext cx="6588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fontAlgn="base">
              <a:spcBef>
                <a:spcPct val="0"/>
              </a:spcBef>
              <a:spcAft>
                <a:spcPct val="0"/>
              </a:spcAft>
            </a:pPr>
            <a:r>
              <a:rPr lang="en-US" sz="1800" smtClean="0">
                <a:solidFill>
                  <a:srgbClr val="000000"/>
                </a:solidFill>
              </a:rPr>
              <a:t>High</a:t>
            </a:r>
          </a:p>
        </p:txBody>
      </p:sp>
      <p:sp>
        <p:nvSpPr>
          <p:cNvPr id="45" name="TextBox 44"/>
          <p:cNvSpPr txBox="1">
            <a:spLocks noChangeArrowheads="1"/>
          </p:cNvSpPr>
          <p:nvPr/>
        </p:nvSpPr>
        <p:spPr bwMode="auto">
          <a:xfrm>
            <a:off x="4295775" y="2619375"/>
            <a:ext cx="8651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fontAlgn="base">
              <a:spcBef>
                <a:spcPct val="0"/>
              </a:spcBef>
              <a:spcAft>
                <a:spcPct val="0"/>
              </a:spcAft>
            </a:pPr>
            <a:r>
              <a:rPr lang="en-US" sz="1800" b="1" smtClean="0">
                <a:solidFill>
                  <a:srgbClr val="FF0000"/>
                </a:solidFill>
              </a:rPr>
              <a:t>Lower</a:t>
            </a:r>
          </a:p>
        </p:txBody>
      </p:sp>
      <p:sp>
        <p:nvSpPr>
          <p:cNvPr id="211980" name="Slide Number Placeholder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FC6CABB-AB28-4941-B073-296EB23F838E}" type="slidenum">
              <a:rPr lang="en-US" sz="1600">
                <a:solidFill>
                  <a:srgbClr val="000000"/>
                </a:solidFill>
                <a:latin typeface="Garamond" charset="0"/>
              </a:rPr>
              <a:pPr eaLnBrk="1" hangingPunct="1"/>
              <a:t>158</a:t>
            </a:fld>
            <a:endParaRPr lang="en-US" sz="1600">
              <a:solidFill>
                <a:srgbClr val="000000"/>
              </a:solidFill>
              <a:latin typeface="Garamond" charset="0"/>
            </a:endParaRPr>
          </a:p>
        </p:txBody>
      </p:sp>
      <p:sp>
        <p:nvSpPr>
          <p:cNvPr id="24" name="TextBox 21"/>
          <p:cNvSpPr txBox="1">
            <a:spLocks noChangeArrowheads="1"/>
          </p:cNvSpPr>
          <p:nvPr/>
        </p:nvSpPr>
        <p:spPr bwMode="auto">
          <a:xfrm>
            <a:off x="152400" y="4641850"/>
            <a:ext cx="7094538" cy="461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fontAlgn="base">
              <a:spcBef>
                <a:spcPct val="0"/>
              </a:spcBef>
              <a:spcAft>
                <a:spcPct val="0"/>
              </a:spcAft>
            </a:pPr>
            <a:r>
              <a:rPr lang="en-US" smtClean="0">
                <a:solidFill>
                  <a:srgbClr val="FF0000"/>
                </a:solidFill>
              </a:rPr>
              <a:t>Build reliable error models for NAND flash memory </a:t>
            </a:r>
          </a:p>
        </p:txBody>
      </p:sp>
      <p:sp>
        <p:nvSpPr>
          <p:cNvPr id="25" name="TextBox 21"/>
          <p:cNvSpPr txBox="1">
            <a:spLocks noChangeArrowheads="1"/>
          </p:cNvSpPr>
          <p:nvPr/>
        </p:nvSpPr>
        <p:spPr bwMode="auto">
          <a:xfrm>
            <a:off x="142875" y="5118100"/>
            <a:ext cx="8424863" cy="461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fontAlgn="base">
              <a:spcBef>
                <a:spcPct val="0"/>
              </a:spcBef>
              <a:spcAft>
                <a:spcPct val="0"/>
              </a:spcAft>
            </a:pPr>
            <a:r>
              <a:rPr lang="en-US" smtClean="0">
                <a:solidFill>
                  <a:srgbClr val="FF0000"/>
                </a:solidFill>
              </a:rPr>
              <a:t>Design efficient reliability mechanisms based on the model</a:t>
            </a:r>
          </a:p>
        </p:txBody>
      </p:sp>
      <p:sp>
        <p:nvSpPr>
          <p:cNvPr id="26" name="TextBox 21"/>
          <p:cNvSpPr txBox="1">
            <a:spLocks noChangeArrowheads="1"/>
          </p:cNvSpPr>
          <p:nvPr/>
        </p:nvSpPr>
        <p:spPr bwMode="auto">
          <a:xfrm>
            <a:off x="139700" y="4184650"/>
            <a:ext cx="1673225" cy="461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fontAlgn="base">
              <a:spcBef>
                <a:spcPct val="0"/>
              </a:spcBef>
              <a:spcAft>
                <a:spcPct val="0"/>
              </a:spcAft>
            </a:pPr>
            <a:r>
              <a:rPr lang="en-US" smtClean="0">
                <a:solidFill>
                  <a:srgbClr val="0000FF"/>
                </a:solidFill>
              </a:rPr>
              <a:t>Our Goals:</a:t>
            </a:r>
          </a:p>
        </p:txBody>
      </p:sp>
      <p:sp>
        <p:nvSpPr>
          <p:cNvPr id="30" name="TextBox 29"/>
          <p:cNvSpPr txBox="1">
            <a:spLocks noChangeArrowheads="1"/>
          </p:cNvSpPr>
          <p:nvPr/>
        </p:nvSpPr>
        <p:spPr bwMode="auto">
          <a:xfrm>
            <a:off x="5813425" y="3038475"/>
            <a:ext cx="8524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fontAlgn="base">
              <a:spcBef>
                <a:spcPct val="0"/>
              </a:spcBef>
              <a:spcAft>
                <a:spcPct val="0"/>
              </a:spcAft>
            </a:pPr>
            <a:r>
              <a:rPr lang="en-US" sz="1800" b="1" smtClean="0">
                <a:solidFill>
                  <a:srgbClr val="FF0000"/>
                </a:solidFill>
              </a:rPr>
              <a:t>Better</a:t>
            </a:r>
          </a:p>
        </p:txBody>
      </p:sp>
    </p:spTree>
    <p:extLst>
      <p:ext uri="{BB962C8B-B14F-4D97-AF65-F5344CB8AC3E}">
        <p14:creationId xmlns:p14="http://schemas.microsoft.com/office/powerpoint/2010/main" val="178888995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3" presetClass="exit" presetSubtype="10" fill="hold" grpId="0" nodeType="clickEffect">
                                  <p:stCondLst>
                                    <p:cond delay="0"/>
                                  </p:stCondLst>
                                  <p:childTnLst>
                                    <p:animEffect transition="out" filter="blinds(horizontal)">
                                      <p:cBhvr>
                                        <p:cTn id="18" dur="500"/>
                                        <p:tgtEl>
                                          <p:spTgt spid="44"/>
                                        </p:tgtEl>
                                      </p:cBhvr>
                                    </p:animEffect>
                                    <p:set>
                                      <p:cBhvr>
                                        <p:cTn id="19" dur="1" fill="hold">
                                          <p:stCondLst>
                                            <p:cond delay="499"/>
                                          </p:stCondLst>
                                        </p:cTn>
                                        <p:tgtEl>
                                          <p:spTgt spid="44"/>
                                        </p:tgtEl>
                                        <p:attrNameLst>
                                          <p:attrName>style.visibility</p:attrName>
                                        </p:attrNameLst>
                                      </p:cBhvr>
                                      <p:to>
                                        <p:strVal val="hidden"/>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45"/>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0"/>
                                        </p:tgtEl>
                                        <p:attrNameLst>
                                          <p:attrName>style.visibility</p:attrName>
                                        </p:attrNameLst>
                                      </p:cBhvr>
                                      <p:to>
                                        <p:strVal val="visible"/>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6">
                                            <p:bg/>
                                          </p:spTgt>
                                        </p:tgtEl>
                                        <p:attrNameLst>
                                          <p:attrName>style.visibility</p:attrName>
                                        </p:attrNameLst>
                                      </p:cBhvr>
                                      <p:to>
                                        <p:strVal val="visible"/>
                                      </p:to>
                                    </p:set>
                                    <p:animEffect transition="in" filter="blinds(horizontal)">
                                      <p:cBhvr>
                                        <p:cTn id="32" dur="500"/>
                                        <p:tgtEl>
                                          <p:spTgt spid="26">
                                            <p:bg/>
                                          </p:spTgt>
                                        </p:tgtEl>
                                      </p:cBhvr>
                                    </p:animEffect>
                                  </p:childTnLst>
                                </p:cTn>
                              </p:par>
                              <p:par>
                                <p:cTn id="33" presetID="3" presetClass="entr" presetSubtype="10" fill="hold" grpId="0" nodeType="withEffect">
                                  <p:stCondLst>
                                    <p:cond delay="0"/>
                                  </p:stCondLst>
                                  <p:childTnLst>
                                    <p:set>
                                      <p:cBhvr>
                                        <p:cTn id="34" dur="1" fill="hold">
                                          <p:stCondLst>
                                            <p:cond delay="0"/>
                                          </p:stCondLst>
                                        </p:cTn>
                                        <p:tgtEl>
                                          <p:spTgt spid="26">
                                            <p:txEl>
                                              <p:pRg st="0" end="0"/>
                                            </p:txEl>
                                          </p:spTgt>
                                        </p:tgtEl>
                                        <p:attrNameLst>
                                          <p:attrName>style.visibility</p:attrName>
                                        </p:attrNameLst>
                                      </p:cBhvr>
                                      <p:to>
                                        <p:strVal val="visible"/>
                                      </p:to>
                                    </p:set>
                                    <p:animEffect transition="in" filter="blinds(horizontal)">
                                      <p:cBhvr>
                                        <p:cTn id="35" dur="500"/>
                                        <p:tgtEl>
                                          <p:spTgt spid="26">
                                            <p:txEl>
                                              <p:pRg st="0" end="0"/>
                                            </p:txEl>
                                          </p:spTgt>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24">
                                            <p:bg/>
                                          </p:spTgt>
                                        </p:tgtEl>
                                        <p:attrNameLst>
                                          <p:attrName>style.visibility</p:attrName>
                                        </p:attrNameLst>
                                      </p:cBhvr>
                                      <p:to>
                                        <p:strVal val="visible"/>
                                      </p:to>
                                    </p:set>
                                    <p:animEffect transition="in" filter="blinds(horizontal)">
                                      <p:cBhvr>
                                        <p:cTn id="40" dur="500"/>
                                        <p:tgtEl>
                                          <p:spTgt spid="24">
                                            <p:bg/>
                                          </p:spTgt>
                                        </p:tgtEl>
                                      </p:cBhvr>
                                    </p:animEffect>
                                  </p:childTnLst>
                                </p:cTn>
                              </p:par>
                              <p:par>
                                <p:cTn id="41" presetID="3" presetClass="entr" presetSubtype="10" fill="hold" grpId="0" nodeType="withEffect">
                                  <p:stCondLst>
                                    <p:cond delay="0"/>
                                  </p:stCondLst>
                                  <p:childTnLst>
                                    <p:set>
                                      <p:cBhvr>
                                        <p:cTn id="42" dur="1" fill="hold">
                                          <p:stCondLst>
                                            <p:cond delay="0"/>
                                          </p:stCondLst>
                                        </p:cTn>
                                        <p:tgtEl>
                                          <p:spTgt spid="24">
                                            <p:txEl>
                                              <p:pRg st="0" end="0"/>
                                            </p:txEl>
                                          </p:spTgt>
                                        </p:tgtEl>
                                        <p:attrNameLst>
                                          <p:attrName>style.visibility</p:attrName>
                                        </p:attrNameLst>
                                      </p:cBhvr>
                                      <p:to>
                                        <p:strVal val="visible"/>
                                      </p:to>
                                    </p:set>
                                    <p:animEffect transition="in" filter="blinds(horizontal)">
                                      <p:cBhvr>
                                        <p:cTn id="43" dur="500"/>
                                        <p:tgtEl>
                                          <p:spTgt spid="24">
                                            <p:txEl>
                                              <p:pRg st="0" end="0"/>
                                            </p:txEl>
                                          </p:spTgt>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3" presetClass="entr" presetSubtype="10" fill="hold" grpId="0" nodeType="clickEffect">
                                  <p:stCondLst>
                                    <p:cond delay="0"/>
                                  </p:stCondLst>
                                  <p:childTnLst>
                                    <p:set>
                                      <p:cBhvr>
                                        <p:cTn id="47" dur="1" fill="hold">
                                          <p:stCondLst>
                                            <p:cond delay="0"/>
                                          </p:stCondLst>
                                        </p:cTn>
                                        <p:tgtEl>
                                          <p:spTgt spid="25">
                                            <p:bg/>
                                          </p:spTgt>
                                        </p:tgtEl>
                                        <p:attrNameLst>
                                          <p:attrName>style.visibility</p:attrName>
                                        </p:attrNameLst>
                                      </p:cBhvr>
                                      <p:to>
                                        <p:strVal val="visible"/>
                                      </p:to>
                                    </p:set>
                                    <p:animEffect transition="in" filter="blinds(horizontal)">
                                      <p:cBhvr>
                                        <p:cTn id="48" dur="500"/>
                                        <p:tgtEl>
                                          <p:spTgt spid="25">
                                            <p:bg/>
                                          </p:spTgt>
                                        </p:tgtEl>
                                      </p:cBhvr>
                                    </p:animEffect>
                                  </p:childTnLst>
                                </p:cTn>
                              </p:par>
                              <p:par>
                                <p:cTn id="49" presetID="3" presetClass="entr" presetSubtype="10" fill="hold" grpId="0" nodeType="withEffect">
                                  <p:stCondLst>
                                    <p:cond delay="0"/>
                                  </p:stCondLst>
                                  <p:childTnLst>
                                    <p:set>
                                      <p:cBhvr>
                                        <p:cTn id="50" dur="1" fill="hold">
                                          <p:stCondLst>
                                            <p:cond delay="0"/>
                                          </p:stCondLst>
                                        </p:cTn>
                                        <p:tgtEl>
                                          <p:spTgt spid="25">
                                            <p:txEl>
                                              <p:pRg st="0" end="0"/>
                                            </p:txEl>
                                          </p:spTgt>
                                        </p:tgtEl>
                                        <p:attrNameLst>
                                          <p:attrName>style.visibility</p:attrName>
                                        </p:attrNameLst>
                                      </p:cBhvr>
                                      <p:to>
                                        <p:strVal val="visible"/>
                                      </p:to>
                                    </p:set>
                                    <p:animEffect transition="in" filter="blinds(horizontal)">
                                      <p:cBhvr>
                                        <p:cTn id="51" dur="500"/>
                                        <p:tgtEl>
                                          <p:spTgt spid="2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P spid="24" grpId="0" build="allAtOnce" animBg="1"/>
      <p:bldP spid="25" grpId="0" build="allAtOnce" animBg="1"/>
      <p:bldP spid="26" grpId="0" build="allAtOnce" animBg="1"/>
      <p:bldP spid="30" grpId="0"/>
    </p:bld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Title 1"/>
          <p:cNvSpPr>
            <a:spLocks noGrp="1"/>
          </p:cNvSpPr>
          <p:nvPr>
            <p:ph type="title"/>
          </p:nvPr>
        </p:nvSpPr>
        <p:spPr/>
        <p:txBody>
          <a:bodyPr/>
          <a:lstStyle/>
          <a:p>
            <a:r>
              <a:rPr lang="en-US">
                <a:latin typeface="Garamond" charset="0"/>
              </a:rPr>
              <a:t>NAND Flash Error Model</a:t>
            </a:r>
          </a:p>
        </p:txBody>
      </p:sp>
      <p:pic>
        <p:nvPicPr>
          <p:cNvPr id="212994"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3575" y="998538"/>
            <a:ext cx="2533650" cy="17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2995" name="TextBox 58"/>
          <p:cNvSpPr txBox="1">
            <a:spLocks noChangeArrowheads="1"/>
          </p:cNvSpPr>
          <p:nvPr/>
        </p:nvSpPr>
        <p:spPr bwMode="auto">
          <a:xfrm>
            <a:off x="3368675" y="1617663"/>
            <a:ext cx="22018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altLang="zh-CN" sz="2800" smtClean="0">
                <a:solidFill>
                  <a:srgbClr val="FFFFFF"/>
                </a:solidFill>
              </a:rPr>
              <a:t>Noisy NAND</a:t>
            </a:r>
          </a:p>
        </p:txBody>
      </p:sp>
      <p:cxnSp>
        <p:nvCxnSpPr>
          <p:cNvPr id="212996" name="Straight Arrow Connector 7"/>
          <p:cNvCxnSpPr>
            <a:cxnSpLocks noChangeShapeType="1"/>
          </p:cNvCxnSpPr>
          <p:nvPr/>
        </p:nvCxnSpPr>
        <p:spPr bwMode="auto">
          <a:xfrm>
            <a:off x="2141538" y="1849438"/>
            <a:ext cx="1060450" cy="0"/>
          </a:xfrm>
          <a:prstGeom prst="straightConnector1">
            <a:avLst/>
          </a:prstGeom>
          <a:noFill/>
          <a:ln w="57150">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212997" name="Straight Arrow Connector 8"/>
          <p:cNvCxnSpPr>
            <a:cxnSpLocks noChangeShapeType="1"/>
          </p:cNvCxnSpPr>
          <p:nvPr/>
        </p:nvCxnSpPr>
        <p:spPr bwMode="auto">
          <a:xfrm>
            <a:off x="5683250" y="1843088"/>
            <a:ext cx="1060450" cy="0"/>
          </a:xfrm>
          <a:prstGeom prst="straightConnector1">
            <a:avLst/>
          </a:prstGeom>
          <a:noFill/>
          <a:ln w="57150">
            <a:solidFill>
              <a:schemeClr val="tx1"/>
            </a:solidFill>
            <a:round/>
            <a:headEnd/>
            <a:tailEnd type="arrow" w="med" len="med"/>
          </a:ln>
          <a:extLst>
            <a:ext uri="{909E8E84-426E-40dd-AFC4-6F175D3DCCD1}">
              <a14:hiddenFill xmlns:a14="http://schemas.microsoft.com/office/drawing/2010/main">
                <a:noFill/>
              </a14:hiddenFill>
            </a:ext>
          </a:extLst>
        </p:spPr>
      </p:cxnSp>
      <p:sp>
        <p:nvSpPr>
          <p:cNvPr id="212998" name="TextBox 67"/>
          <p:cNvSpPr txBox="1">
            <a:spLocks noChangeArrowheads="1"/>
          </p:cNvSpPr>
          <p:nvPr/>
        </p:nvSpPr>
        <p:spPr bwMode="auto">
          <a:xfrm>
            <a:off x="896938" y="1541463"/>
            <a:ext cx="1016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altLang="zh-CN" sz="2800" smtClean="0">
                <a:solidFill>
                  <a:srgbClr val="000000"/>
                </a:solidFill>
              </a:rPr>
              <a:t>Write</a:t>
            </a:r>
          </a:p>
        </p:txBody>
      </p:sp>
      <p:sp>
        <p:nvSpPr>
          <p:cNvPr id="212999" name="TextBox 68"/>
          <p:cNvSpPr txBox="1">
            <a:spLocks noChangeArrowheads="1"/>
          </p:cNvSpPr>
          <p:nvPr/>
        </p:nvSpPr>
        <p:spPr bwMode="auto">
          <a:xfrm>
            <a:off x="6907213" y="1563688"/>
            <a:ext cx="10445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altLang="zh-CN" sz="2800" smtClean="0">
                <a:solidFill>
                  <a:srgbClr val="000000"/>
                </a:solidFill>
              </a:rPr>
              <a:t>Read</a:t>
            </a:r>
          </a:p>
        </p:txBody>
      </p:sp>
      <p:sp>
        <p:nvSpPr>
          <p:cNvPr id="143369" name="TextBox 102"/>
          <p:cNvSpPr txBox="1">
            <a:spLocks noChangeArrowheads="1"/>
          </p:cNvSpPr>
          <p:nvPr/>
        </p:nvSpPr>
        <p:spPr bwMode="auto">
          <a:xfrm>
            <a:off x="1089025" y="2862263"/>
            <a:ext cx="69691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altLang="zh-CN" sz="2000" b="1" smtClean="0">
                <a:solidFill>
                  <a:srgbClr val="3B812F"/>
                </a:solidFill>
              </a:rPr>
              <a:t>Experimentally characterize and model dominant errors</a:t>
            </a:r>
          </a:p>
        </p:txBody>
      </p:sp>
      <p:grpSp>
        <p:nvGrpSpPr>
          <p:cNvPr id="4" name="Group 3"/>
          <p:cNvGrpSpPr>
            <a:grpSpLocks/>
          </p:cNvGrpSpPr>
          <p:nvPr/>
        </p:nvGrpSpPr>
        <p:grpSpPr bwMode="auto">
          <a:xfrm>
            <a:off x="3549650" y="3617913"/>
            <a:ext cx="2065338" cy="912812"/>
            <a:chOff x="3549171" y="3617913"/>
            <a:chExt cx="2065817" cy="912812"/>
          </a:xfrm>
        </p:grpSpPr>
        <p:sp>
          <p:nvSpPr>
            <p:cNvPr id="15" name="Content Placeholder 2"/>
            <p:cNvSpPr txBox="1">
              <a:spLocks/>
            </p:cNvSpPr>
            <p:nvPr/>
          </p:nvSpPr>
          <p:spPr bwMode="auto">
            <a:xfrm>
              <a:off x="3549171" y="3673475"/>
              <a:ext cx="2059466" cy="638175"/>
            </a:xfrm>
            <a:prstGeom prst="rect">
              <a:avLst/>
            </a:prstGeom>
            <a:noFill/>
            <a:ln w="9525">
              <a:noFill/>
              <a:miter lim="800000"/>
              <a:headEnd/>
              <a:tailEnd/>
            </a:ln>
          </p:spPr>
          <p:txBody>
            <a:bodyPr/>
            <a:lstStyle>
              <a:defPPr>
                <a:defRPr lang="en-US"/>
              </a:defPPr>
              <a:lvl1pPr algn="l" rtl="0" fontAlgn="base">
                <a:spcBef>
                  <a:spcPct val="0"/>
                </a:spcBef>
                <a:spcAft>
                  <a:spcPct val="0"/>
                </a:spcAft>
                <a:defRPr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kern="1200">
                  <a:solidFill>
                    <a:schemeClr val="tx1"/>
                  </a:solidFill>
                  <a:latin typeface="Arial" pitchFamily="34" charset="0"/>
                  <a:ea typeface="ＭＳ Ｐゴシック" pitchFamily="34" charset="-128"/>
                  <a:cs typeface="+mn-cs"/>
                </a:defRPr>
              </a:lvl5pPr>
              <a:lvl6pPr marL="2286000" algn="l" defTabSz="914400" rtl="0" eaLnBrk="1" latinLnBrk="0" hangingPunct="1">
                <a:defRPr kern="1200">
                  <a:solidFill>
                    <a:schemeClr val="tx1"/>
                  </a:solidFill>
                  <a:latin typeface="Arial" pitchFamily="34" charset="0"/>
                  <a:ea typeface="ＭＳ Ｐゴシック" pitchFamily="34" charset="-128"/>
                  <a:cs typeface="+mn-cs"/>
                </a:defRPr>
              </a:lvl6pPr>
              <a:lvl7pPr marL="2743200" algn="l" defTabSz="914400" rtl="0" eaLnBrk="1" latinLnBrk="0" hangingPunct="1">
                <a:defRPr kern="1200">
                  <a:solidFill>
                    <a:schemeClr val="tx1"/>
                  </a:solidFill>
                  <a:latin typeface="Arial" pitchFamily="34" charset="0"/>
                  <a:ea typeface="ＭＳ Ｐゴシック" pitchFamily="34" charset="-128"/>
                  <a:cs typeface="+mn-cs"/>
                </a:defRPr>
              </a:lvl7pPr>
              <a:lvl8pPr marL="3200400" algn="l" defTabSz="914400" rtl="0" eaLnBrk="1" latinLnBrk="0" hangingPunct="1">
                <a:defRPr kern="1200">
                  <a:solidFill>
                    <a:schemeClr val="tx1"/>
                  </a:solidFill>
                  <a:latin typeface="Arial" pitchFamily="34" charset="0"/>
                  <a:ea typeface="ＭＳ Ｐゴシック" pitchFamily="34" charset="-128"/>
                  <a:cs typeface="+mn-cs"/>
                </a:defRPr>
              </a:lvl8pPr>
              <a:lvl9pPr marL="3657600" algn="l" defTabSz="914400" rtl="0" eaLnBrk="1" latinLnBrk="0" hangingPunct="1">
                <a:defRPr kern="1200">
                  <a:solidFill>
                    <a:schemeClr val="tx1"/>
                  </a:solidFill>
                  <a:latin typeface="Arial" pitchFamily="34" charset="0"/>
                  <a:ea typeface="ＭＳ Ｐゴシック" pitchFamily="34" charset="-128"/>
                  <a:cs typeface="+mn-cs"/>
                </a:defRPr>
              </a:lvl9pPr>
            </a:lstStyle>
            <a:p>
              <a:pPr marL="91440" indent="-91440" eaLnBrk="0" hangingPunct="0">
                <a:spcBef>
                  <a:spcPct val="20000"/>
                </a:spcBef>
                <a:buClr>
                  <a:srgbClr val="400561"/>
                </a:buClr>
                <a:buFont typeface="Wingdings" charset="2"/>
                <a:buChar char="§"/>
                <a:defRPr/>
              </a:pPr>
              <a:r>
                <a:rPr lang="en-US" sz="1600" b="1" kern="0" dirty="0">
                  <a:solidFill>
                    <a:srgbClr val="000000"/>
                  </a:solidFill>
                  <a:latin typeface="Tahoma"/>
                  <a:ea typeface="ＭＳ Ｐゴシック" charset="-128"/>
                </a:rPr>
                <a:t> Neighbor page </a:t>
              </a:r>
              <a:r>
                <a:rPr lang="en-US" sz="1600" b="1" kern="0" dirty="0" smtClean="0">
                  <a:solidFill>
                    <a:srgbClr val="000000"/>
                  </a:solidFill>
                  <a:latin typeface="Tahoma"/>
                  <a:ea typeface="ＭＳ Ｐゴシック" charset="-128"/>
                </a:rPr>
                <a:t>program (c-to-c interference)</a:t>
              </a:r>
              <a:endParaRPr lang="en-US" sz="1600" b="1" kern="0" dirty="0">
                <a:solidFill>
                  <a:srgbClr val="000000"/>
                </a:solidFill>
                <a:latin typeface="Tahoma"/>
                <a:ea typeface="ＭＳ Ｐゴシック" charset="-128"/>
              </a:endParaRPr>
            </a:p>
          </p:txBody>
        </p:sp>
        <p:sp>
          <p:nvSpPr>
            <p:cNvPr id="213022" name="Rounded Rectangle 30"/>
            <p:cNvSpPr>
              <a:spLocks noChangeArrowheads="1"/>
            </p:cNvSpPr>
            <p:nvPr/>
          </p:nvSpPr>
          <p:spPr bwMode="auto">
            <a:xfrm>
              <a:off x="3573463" y="3617913"/>
              <a:ext cx="2041525" cy="912812"/>
            </a:xfrm>
            <a:prstGeom prst="roundRect">
              <a:avLst>
                <a:gd name="adj" fmla="val 16667"/>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zh-CN" altLang="en-US" smtClean="0">
                <a:solidFill>
                  <a:srgbClr val="000000"/>
                </a:solidFill>
                <a:latin typeface="Arial" charset="0"/>
                <a:ea typeface="ＭＳ Ｐゴシック" charset="0"/>
                <a:cs typeface="ＭＳ Ｐゴシック" charset="0"/>
              </a:endParaRPr>
            </a:p>
          </p:txBody>
        </p:sp>
      </p:grpSp>
      <p:grpSp>
        <p:nvGrpSpPr>
          <p:cNvPr id="6" name="Group 5"/>
          <p:cNvGrpSpPr>
            <a:grpSpLocks/>
          </p:cNvGrpSpPr>
          <p:nvPr/>
        </p:nvGrpSpPr>
        <p:grpSpPr bwMode="auto">
          <a:xfrm>
            <a:off x="6175375" y="3624263"/>
            <a:ext cx="2043113" cy="912812"/>
            <a:chOff x="6175375" y="3624263"/>
            <a:chExt cx="2043113" cy="912812"/>
          </a:xfrm>
        </p:grpSpPr>
        <p:sp>
          <p:nvSpPr>
            <p:cNvPr id="16" name="Content Placeholder 2"/>
            <p:cNvSpPr txBox="1">
              <a:spLocks/>
            </p:cNvSpPr>
            <p:nvPr/>
          </p:nvSpPr>
          <p:spPr bwMode="auto">
            <a:xfrm>
              <a:off x="6413500" y="3871913"/>
              <a:ext cx="1566863" cy="433387"/>
            </a:xfrm>
            <a:prstGeom prst="rect">
              <a:avLst/>
            </a:prstGeom>
            <a:noFill/>
            <a:ln w="9525">
              <a:noFill/>
              <a:miter lim="800000"/>
              <a:headEnd/>
              <a:tailEnd/>
            </a:ln>
          </p:spPr>
          <p:txBody>
            <a:bodyPr/>
            <a:lstStyle>
              <a:defPPr>
                <a:defRPr lang="en-US"/>
              </a:defPPr>
              <a:lvl1pPr algn="l" rtl="0" fontAlgn="base">
                <a:spcBef>
                  <a:spcPct val="0"/>
                </a:spcBef>
                <a:spcAft>
                  <a:spcPct val="0"/>
                </a:spcAft>
                <a:defRPr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kern="1200">
                  <a:solidFill>
                    <a:schemeClr val="tx1"/>
                  </a:solidFill>
                  <a:latin typeface="Arial" pitchFamily="34" charset="0"/>
                  <a:ea typeface="ＭＳ Ｐゴシック" pitchFamily="34" charset="-128"/>
                  <a:cs typeface="+mn-cs"/>
                </a:defRPr>
              </a:lvl5pPr>
              <a:lvl6pPr marL="2286000" algn="l" defTabSz="914400" rtl="0" eaLnBrk="1" latinLnBrk="0" hangingPunct="1">
                <a:defRPr kern="1200">
                  <a:solidFill>
                    <a:schemeClr val="tx1"/>
                  </a:solidFill>
                  <a:latin typeface="Arial" pitchFamily="34" charset="0"/>
                  <a:ea typeface="ＭＳ Ｐゴシック" pitchFamily="34" charset="-128"/>
                  <a:cs typeface="+mn-cs"/>
                </a:defRPr>
              </a:lvl6pPr>
              <a:lvl7pPr marL="2743200" algn="l" defTabSz="914400" rtl="0" eaLnBrk="1" latinLnBrk="0" hangingPunct="1">
                <a:defRPr kern="1200">
                  <a:solidFill>
                    <a:schemeClr val="tx1"/>
                  </a:solidFill>
                  <a:latin typeface="Arial" pitchFamily="34" charset="0"/>
                  <a:ea typeface="ＭＳ Ｐゴシック" pitchFamily="34" charset="-128"/>
                  <a:cs typeface="+mn-cs"/>
                </a:defRPr>
              </a:lvl7pPr>
              <a:lvl8pPr marL="3200400" algn="l" defTabSz="914400" rtl="0" eaLnBrk="1" latinLnBrk="0" hangingPunct="1">
                <a:defRPr kern="1200">
                  <a:solidFill>
                    <a:schemeClr val="tx1"/>
                  </a:solidFill>
                  <a:latin typeface="Arial" pitchFamily="34" charset="0"/>
                  <a:ea typeface="ＭＳ Ｐゴシック" pitchFamily="34" charset="-128"/>
                  <a:cs typeface="+mn-cs"/>
                </a:defRPr>
              </a:lvl8pPr>
              <a:lvl9pPr marL="3657600" algn="l" defTabSz="914400" rtl="0" eaLnBrk="1" latinLnBrk="0" hangingPunct="1">
                <a:defRPr kern="1200">
                  <a:solidFill>
                    <a:schemeClr val="tx1"/>
                  </a:solidFill>
                  <a:latin typeface="Arial" pitchFamily="34" charset="0"/>
                  <a:ea typeface="ＭＳ Ｐゴシック" pitchFamily="34" charset="-128"/>
                  <a:cs typeface="+mn-cs"/>
                </a:defRPr>
              </a:lvl9pPr>
            </a:lstStyle>
            <a:p>
              <a:pPr marL="91440" indent="-91440" eaLnBrk="0" hangingPunct="0">
                <a:spcBef>
                  <a:spcPct val="20000"/>
                </a:spcBef>
                <a:buClr>
                  <a:srgbClr val="400561"/>
                </a:buClr>
                <a:buFont typeface="Wingdings" charset="2"/>
                <a:buChar char="§"/>
                <a:defRPr/>
              </a:pPr>
              <a:r>
                <a:rPr lang="en-US" sz="1600" b="1" kern="0" dirty="0">
                  <a:solidFill>
                    <a:srgbClr val="000000"/>
                  </a:solidFill>
                  <a:latin typeface="Tahoma"/>
                  <a:ea typeface="ＭＳ Ｐゴシック" charset="-128"/>
                </a:rPr>
                <a:t> Retention</a:t>
              </a:r>
            </a:p>
          </p:txBody>
        </p:sp>
        <p:sp>
          <p:nvSpPr>
            <p:cNvPr id="213020" name="Rounded Rectangle 28"/>
            <p:cNvSpPr>
              <a:spLocks noChangeArrowheads="1"/>
            </p:cNvSpPr>
            <p:nvPr/>
          </p:nvSpPr>
          <p:spPr bwMode="auto">
            <a:xfrm>
              <a:off x="6175375" y="3624263"/>
              <a:ext cx="2043113" cy="912812"/>
            </a:xfrm>
            <a:prstGeom prst="roundRect">
              <a:avLst>
                <a:gd name="adj" fmla="val 16667"/>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zh-CN" altLang="en-US" smtClean="0">
                <a:solidFill>
                  <a:srgbClr val="000000"/>
                </a:solidFill>
                <a:latin typeface="Arial" charset="0"/>
                <a:ea typeface="ＭＳ Ｐゴシック" charset="0"/>
                <a:cs typeface="ＭＳ Ｐゴシック" charset="0"/>
              </a:endParaRPr>
            </a:p>
          </p:txBody>
        </p:sp>
      </p:grpSp>
      <p:grpSp>
        <p:nvGrpSpPr>
          <p:cNvPr id="3" name="Group 2"/>
          <p:cNvGrpSpPr>
            <a:grpSpLocks/>
          </p:cNvGrpSpPr>
          <p:nvPr/>
        </p:nvGrpSpPr>
        <p:grpSpPr bwMode="auto">
          <a:xfrm>
            <a:off x="963613" y="3630613"/>
            <a:ext cx="2041525" cy="912812"/>
            <a:chOff x="963613" y="3630613"/>
            <a:chExt cx="2041525" cy="912812"/>
          </a:xfrm>
        </p:grpSpPr>
        <p:sp>
          <p:nvSpPr>
            <p:cNvPr id="14" name="Content Placeholder 2"/>
            <p:cNvSpPr txBox="1">
              <a:spLocks/>
            </p:cNvSpPr>
            <p:nvPr/>
          </p:nvSpPr>
          <p:spPr bwMode="auto">
            <a:xfrm>
              <a:off x="1027113" y="3767138"/>
              <a:ext cx="1978025" cy="638175"/>
            </a:xfrm>
            <a:prstGeom prst="rect">
              <a:avLst/>
            </a:prstGeom>
            <a:noFill/>
            <a:ln w="9525">
              <a:noFill/>
              <a:miter lim="800000"/>
              <a:headEnd/>
              <a:tailEnd/>
            </a:ln>
          </p:spPr>
          <p:txBody>
            <a:bodyPr/>
            <a:lstStyle>
              <a:defPPr>
                <a:defRPr lang="en-US"/>
              </a:defPPr>
              <a:lvl1pPr algn="l" rtl="0" fontAlgn="base">
                <a:spcBef>
                  <a:spcPct val="0"/>
                </a:spcBef>
                <a:spcAft>
                  <a:spcPct val="0"/>
                </a:spcAft>
                <a:defRPr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kern="1200">
                  <a:solidFill>
                    <a:schemeClr val="tx1"/>
                  </a:solidFill>
                  <a:latin typeface="Arial" pitchFamily="34" charset="0"/>
                  <a:ea typeface="ＭＳ Ｐゴシック" pitchFamily="34" charset="-128"/>
                  <a:cs typeface="+mn-cs"/>
                </a:defRPr>
              </a:lvl5pPr>
              <a:lvl6pPr marL="2286000" algn="l" defTabSz="914400" rtl="0" eaLnBrk="1" latinLnBrk="0" hangingPunct="1">
                <a:defRPr kern="1200">
                  <a:solidFill>
                    <a:schemeClr val="tx1"/>
                  </a:solidFill>
                  <a:latin typeface="Arial" pitchFamily="34" charset="0"/>
                  <a:ea typeface="ＭＳ Ｐゴシック" pitchFamily="34" charset="-128"/>
                  <a:cs typeface="+mn-cs"/>
                </a:defRPr>
              </a:lvl6pPr>
              <a:lvl7pPr marL="2743200" algn="l" defTabSz="914400" rtl="0" eaLnBrk="1" latinLnBrk="0" hangingPunct="1">
                <a:defRPr kern="1200">
                  <a:solidFill>
                    <a:schemeClr val="tx1"/>
                  </a:solidFill>
                  <a:latin typeface="Arial" pitchFamily="34" charset="0"/>
                  <a:ea typeface="ＭＳ Ｐゴシック" pitchFamily="34" charset="-128"/>
                  <a:cs typeface="+mn-cs"/>
                </a:defRPr>
              </a:lvl7pPr>
              <a:lvl8pPr marL="3200400" algn="l" defTabSz="914400" rtl="0" eaLnBrk="1" latinLnBrk="0" hangingPunct="1">
                <a:defRPr kern="1200">
                  <a:solidFill>
                    <a:schemeClr val="tx1"/>
                  </a:solidFill>
                  <a:latin typeface="Arial" pitchFamily="34" charset="0"/>
                  <a:ea typeface="ＭＳ Ｐゴシック" pitchFamily="34" charset="-128"/>
                  <a:cs typeface="+mn-cs"/>
                </a:defRPr>
              </a:lvl8pPr>
              <a:lvl9pPr marL="3657600" algn="l" defTabSz="914400" rtl="0" eaLnBrk="1" latinLnBrk="0" hangingPunct="1">
                <a:defRPr kern="1200">
                  <a:solidFill>
                    <a:schemeClr val="tx1"/>
                  </a:solidFill>
                  <a:latin typeface="Arial" pitchFamily="34" charset="0"/>
                  <a:ea typeface="ＭＳ Ｐゴシック" pitchFamily="34" charset="-128"/>
                  <a:cs typeface="+mn-cs"/>
                </a:defRPr>
              </a:lvl9pPr>
            </a:lstStyle>
            <a:p>
              <a:pPr marL="91440" indent="-91440" eaLnBrk="0" hangingPunct="0">
                <a:spcBef>
                  <a:spcPct val="20000"/>
                </a:spcBef>
                <a:buClr>
                  <a:srgbClr val="400561"/>
                </a:buClr>
                <a:buFont typeface="Wingdings" charset="2"/>
                <a:buChar char="§"/>
                <a:defRPr/>
              </a:pPr>
              <a:r>
                <a:rPr lang="en-US" sz="1600" b="1" kern="0" dirty="0">
                  <a:solidFill>
                    <a:srgbClr val="000000"/>
                  </a:solidFill>
                  <a:latin typeface="Tahoma"/>
                  <a:ea typeface="ＭＳ Ｐゴシック" charset="-128"/>
                </a:rPr>
                <a:t> Erase </a:t>
              </a:r>
              <a:r>
                <a:rPr lang="en-US" sz="1600" b="1" kern="0" dirty="0" smtClean="0">
                  <a:solidFill>
                    <a:srgbClr val="000000"/>
                  </a:solidFill>
                  <a:latin typeface="Tahoma"/>
                  <a:ea typeface="ＭＳ Ｐゴシック" charset="-128"/>
                </a:rPr>
                <a:t>block</a:t>
              </a:r>
              <a:endParaRPr lang="en-US" sz="1600" b="1" kern="0" dirty="0">
                <a:solidFill>
                  <a:srgbClr val="000000"/>
                </a:solidFill>
                <a:latin typeface="Tahoma"/>
                <a:ea typeface="ＭＳ Ｐゴシック" charset="-128"/>
              </a:endParaRPr>
            </a:p>
            <a:p>
              <a:pPr marL="91440" indent="-91440" eaLnBrk="0" hangingPunct="0">
                <a:spcBef>
                  <a:spcPct val="20000"/>
                </a:spcBef>
                <a:buClr>
                  <a:srgbClr val="400561"/>
                </a:buClr>
                <a:buFont typeface="Wingdings" charset="2"/>
                <a:buChar char="§"/>
                <a:defRPr/>
              </a:pPr>
              <a:r>
                <a:rPr lang="en-US" sz="1600" b="1" kern="0" dirty="0">
                  <a:solidFill>
                    <a:srgbClr val="000000"/>
                  </a:solidFill>
                  <a:latin typeface="Tahoma"/>
                  <a:ea typeface="ＭＳ Ｐゴシック" charset="-128"/>
                </a:rPr>
                <a:t> Program </a:t>
              </a:r>
              <a:r>
                <a:rPr lang="en-US" sz="1600" b="1" kern="0" dirty="0" smtClean="0">
                  <a:solidFill>
                    <a:srgbClr val="000000"/>
                  </a:solidFill>
                  <a:latin typeface="Tahoma"/>
                  <a:ea typeface="ＭＳ Ｐゴシック" charset="-128"/>
                </a:rPr>
                <a:t>page</a:t>
              </a:r>
              <a:endParaRPr lang="en-US" sz="1600" b="1" kern="0" dirty="0">
                <a:solidFill>
                  <a:srgbClr val="000000"/>
                </a:solidFill>
                <a:latin typeface="Tahoma"/>
                <a:ea typeface="ＭＳ Ｐゴシック" charset="-128"/>
              </a:endParaRPr>
            </a:p>
          </p:txBody>
        </p:sp>
        <p:sp>
          <p:nvSpPr>
            <p:cNvPr id="213018" name="Rounded Rectangle 26"/>
            <p:cNvSpPr>
              <a:spLocks noChangeArrowheads="1"/>
            </p:cNvSpPr>
            <p:nvPr/>
          </p:nvSpPr>
          <p:spPr bwMode="auto">
            <a:xfrm>
              <a:off x="963613" y="3630613"/>
              <a:ext cx="2041525" cy="912812"/>
            </a:xfrm>
            <a:prstGeom prst="roundRect">
              <a:avLst>
                <a:gd name="adj" fmla="val 16667"/>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zh-CN" altLang="en-US" smtClean="0">
                <a:solidFill>
                  <a:srgbClr val="000000"/>
                </a:solidFill>
                <a:latin typeface="Arial" charset="0"/>
                <a:ea typeface="ＭＳ Ｐゴシック" charset="0"/>
                <a:cs typeface="ＭＳ Ｐゴシック" charset="0"/>
              </a:endParaRPr>
            </a:p>
          </p:txBody>
        </p:sp>
      </p:grpSp>
      <p:cxnSp>
        <p:nvCxnSpPr>
          <p:cNvPr id="27670" name="Straight Arrow Connector 22"/>
          <p:cNvCxnSpPr>
            <a:cxnSpLocks noChangeShapeType="1"/>
            <a:stCxn id="213018" idx="3"/>
          </p:cNvCxnSpPr>
          <p:nvPr/>
        </p:nvCxnSpPr>
        <p:spPr bwMode="auto">
          <a:xfrm>
            <a:off x="3005138" y="4086225"/>
            <a:ext cx="561975" cy="4763"/>
          </a:xfrm>
          <a:prstGeom prst="straightConnector1">
            <a:avLst/>
          </a:prstGeom>
          <a:noFill/>
          <a:ln w="38100">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27671" name="Straight Arrow Connector 23"/>
          <p:cNvCxnSpPr>
            <a:cxnSpLocks noChangeShapeType="1"/>
          </p:cNvCxnSpPr>
          <p:nvPr/>
        </p:nvCxnSpPr>
        <p:spPr bwMode="auto">
          <a:xfrm>
            <a:off x="5608638" y="4092575"/>
            <a:ext cx="561975" cy="4763"/>
          </a:xfrm>
          <a:prstGeom prst="straightConnector1">
            <a:avLst/>
          </a:prstGeom>
          <a:noFill/>
          <a:ln w="38100">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213006" name="Straight Arrow Connector 24"/>
          <p:cNvCxnSpPr>
            <a:cxnSpLocks noChangeShapeType="1"/>
          </p:cNvCxnSpPr>
          <p:nvPr/>
        </p:nvCxnSpPr>
        <p:spPr bwMode="auto">
          <a:xfrm>
            <a:off x="390525" y="4092575"/>
            <a:ext cx="560388" cy="4763"/>
          </a:xfrm>
          <a:prstGeom prst="straightConnector1">
            <a:avLst/>
          </a:prstGeom>
          <a:noFill/>
          <a:ln w="38100">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213007" name="Straight Arrow Connector 25"/>
          <p:cNvCxnSpPr>
            <a:cxnSpLocks noChangeShapeType="1"/>
          </p:cNvCxnSpPr>
          <p:nvPr/>
        </p:nvCxnSpPr>
        <p:spPr bwMode="auto">
          <a:xfrm>
            <a:off x="8224838" y="4086225"/>
            <a:ext cx="560387" cy="4763"/>
          </a:xfrm>
          <a:prstGeom prst="straightConnector1">
            <a:avLst/>
          </a:prstGeom>
          <a:noFill/>
          <a:ln w="38100">
            <a:solidFill>
              <a:schemeClr val="tx1"/>
            </a:solidFill>
            <a:round/>
            <a:headEnd/>
            <a:tailEnd type="arrow" w="med" len="med"/>
          </a:ln>
          <a:extLst>
            <a:ext uri="{909E8E84-426E-40dd-AFC4-6F175D3DCCD1}">
              <a14:hiddenFill xmlns:a14="http://schemas.microsoft.com/office/drawing/2010/main">
                <a:noFill/>
              </a14:hiddenFill>
            </a:ext>
          </a:extLst>
        </p:spPr>
      </p:cxnSp>
      <p:sp>
        <p:nvSpPr>
          <p:cNvPr id="213008" name="TextBox 106"/>
          <p:cNvSpPr txBox="1">
            <a:spLocks noChangeArrowheads="1"/>
          </p:cNvSpPr>
          <p:nvPr/>
        </p:nvSpPr>
        <p:spPr bwMode="auto">
          <a:xfrm>
            <a:off x="139700" y="3713163"/>
            <a:ext cx="7207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altLang="zh-CN" sz="1800" smtClean="0">
                <a:solidFill>
                  <a:srgbClr val="000000"/>
                </a:solidFill>
              </a:rPr>
              <a:t>Write</a:t>
            </a:r>
          </a:p>
        </p:txBody>
      </p:sp>
      <p:sp>
        <p:nvSpPr>
          <p:cNvPr id="213009" name="TextBox 107"/>
          <p:cNvSpPr txBox="1">
            <a:spLocks noChangeArrowheads="1"/>
          </p:cNvSpPr>
          <p:nvPr/>
        </p:nvSpPr>
        <p:spPr bwMode="auto">
          <a:xfrm>
            <a:off x="8267700" y="3695700"/>
            <a:ext cx="7366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altLang="zh-CN" sz="1800" smtClean="0">
                <a:solidFill>
                  <a:srgbClr val="000000"/>
                </a:solidFill>
              </a:rPr>
              <a:t>Read</a:t>
            </a:r>
          </a:p>
        </p:txBody>
      </p:sp>
      <p:sp>
        <p:nvSpPr>
          <p:cNvPr id="33" name="TextBox 32"/>
          <p:cNvSpPr txBox="1">
            <a:spLocks noChangeArrowheads="1"/>
          </p:cNvSpPr>
          <p:nvPr/>
        </p:nvSpPr>
        <p:spPr bwMode="auto">
          <a:xfrm>
            <a:off x="79375" y="4792663"/>
            <a:ext cx="272732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200" smtClean="0">
                <a:solidFill>
                  <a:srgbClr val="0000FF"/>
                </a:solidFill>
              </a:rPr>
              <a:t>Cai et al., </a:t>
            </a:r>
            <a:r>
              <a:rPr lang="ja-JP" altLang="en-US" sz="1200" smtClean="0">
                <a:solidFill>
                  <a:srgbClr val="0000FF"/>
                </a:solidFill>
              </a:rPr>
              <a:t>“</a:t>
            </a:r>
            <a:r>
              <a:rPr lang="en-US" altLang="ja-JP" sz="1200" smtClean="0">
                <a:solidFill>
                  <a:srgbClr val="0000FF"/>
                </a:solidFill>
              </a:rPr>
              <a:t>Threshold voltage distribution in MLC NAND Flash Memory: Characterization, Analysis, and Modeling</a:t>
            </a:r>
            <a:r>
              <a:rPr lang="ja-JP" altLang="en-US" sz="1200" smtClean="0">
                <a:solidFill>
                  <a:srgbClr val="0000FF"/>
                </a:solidFill>
              </a:rPr>
              <a:t>”</a:t>
            </a:r>
            <a:r>
              <a:rPr lang="en-US" altLang="ja-JP" sz="1200" smtClean="0">
                <a:solidFill>
                  <a:srgbClr val="0000FF"/>
                </a:solidFill>
              </a:rPr>
              <a:t>, </a:t>
            </a:r>
            <a:r>
              <a:rPr lang="en-US" altLang="ja-JP" sz="1200" b="1" smtClean="0">
                <a:solidFill>
                  <a:srgbClr val="0000FF"/>
                </a:solidFill>
              </a:rPr>
              <a:t>DATE 2013</a:t>
            </a:r>
            <a:endParaRPr lang="en-US" sz="1200" b="1" smtClean="0">
              <a:solidFill>
                <a:srgbClr val="0000FF"/>
              </a:solidFill>
            </a:endParaRPr>
          </a:p>
        </p:txBody>
      </p:sp>
      <p:sp>
        <p:nvSpPr>
          <p:cNvPr id="35" name="TextBox 34"/>
          <p:cNvSpPr txBox="1">
            <a:spLocks noChangeArrowheads="1"/>
          </p:cNvSpPr>
          <p:nvPr/>
        </p:nvSpPr>
        <p:spPr bwMode="auto">
          <a:xfrm>
            <a:off x="5957888" y="4792663"/>
            <a:ext cx="32543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200" smtClean="0">
                <a:solidFill>
                  <a:srgbClr val="0000FF"/>
                </a:solidFill>
              </a:rPr>
              <a:t>Cai et al., </a:t>
            </a:r>
            <a:r>
              <a:rPr lang="ja-JP" altLang="en-US" sz="1200" smtClean="0">
                <a:solidFill>
                  <a:srgbClr val="0000FF"/>
                </a:solidFill>
              </a:rPr>
              <a:t>“</a:t>
            </a:r>
            <a:r>
              <a:rPr lang="en-US" altLang="ja-JP" sz="1200" smtClean="0">
                <a:solidFill>
                  <a:srgbClr val="0000FF"/>
                </a:solidFill>
              </a:rPr>
              <a:t>Flash Correct-and-Refresh: Retention-aware error management for increased flash memory lifetime</a:t>
            </a:r>
            <a:r>
              <a:rPr lang="ja-JP" altLang="en-US" sz="1200" smtClean="0">
                <a:solidFill>
                  <a:srgbClr val="0000FF"/>
                </a:solidFill>
              </a:rPr>
              <a:t>”</a:t>
            </a:r>
            <a:r>
              <a:rPr lang="en-US" altLang="ja-JP" sz="1200" smtClean="0">
                <a:solidFill>
                  <a:srgbClr val="0000FF"/>
                </a:solidFill>
              </a:rPr>
              <a:t>, </a:t>
            </a:r>
            <a:r>
              <a:rPr lang="en-US" altLang="ja-JP" sz="1200" b="1" smtClean="0">
                <a:solidFill>
                  <a:srgbClr val="0000FF"/>
                </a:solidFill>
              </a:rPr>
              <a:t>ICCD 2012</a:t>
            </a:r>
            <a:endParaRPr lang="en-US" sz="1200" b="1" smtClean="0">
              <a:solidFill>
                <a:srgbClr val="0000FF"/>
              </a:solidFill>
            </a:endParaRPr>
          </a:p>
        </p:txBody>
      </p:sp>
      <p:sp>
        <p:nvSpPr>
          <p:cNvPr id="213012" name="Slide Number Placeholder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858A870-95AF-FE42-83D2-0FF201383352}" type="slidenum">
              <a:rPr lang="en-US" sz="1600">
                <a:solidFill>
                  <a:srgbClr val="000000"/>
                </a:solidFill>
                <a:latin typeface="Garamond" charset="0"/>
              </a:rPr>
              <a:pPr eaLnBrk="1" hangingPunct="1"/>
              <a:t>159</a:t>
            </a:fld>
            <a:endParaRPr lang="en-US" sz="1600">
              <a:solidFill>
                <a:srgbClr val="000000"/>
              </a:solidFill>
              <a:latin typeface="Garamond" charset="0"/>
            </a:endParaRPr>
          </a:p>
        </p:txBody>
      </p:sp>
      <p:sp>
        <p:nvSpPr>
          <p:cNvPr id="32" name="TextBox 31"/>
          <p:cNvSpPr txBox="1">
            <a:spLocks noChangeArrowheads="1"/>
          </p:cNvSpPr>
          <p:nvPr/>
        </p:nvSpPr>
        <p:spPr bwMode="auto">
          <a:xfrm>
            <a:off x="3230563" y="4792663"/>
            <a:ext cx="2727325"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200" smtClean="0">
                <a:solidFill>
                  <a:srgbClr val="0000FF"/>
                </a:solidFill>
              </a:rPr>
              <a:t>Cai et al., </a:t>
            </a:r>
            <a:r>
              <a:rPr lang="ja-JP" altLang="en-US" sz="1200" smtClean="0">
                <a:solidFill>
                  <a:srgbClr val="0000FF"/>
                </a:solidFill>
              </a:rPr>
              <a:t>“</a:t>
            </a:r>
            <a:r>
              <a:rPr lang="en-US" altLang="ja-JP" sz="1200" smtClean="0">
                <a:solidFill>
                  <a:srgbClr val="0000FF"/>
                </a:solidFill>
              </a:rPr>
              <a:t>Program Interference in MLC NAND Flash Memory: Characterization, Modeling, and Mitigation</a:t>
            </a:r>
            <a:r>
              <a:rPr lang="ja-JP" altLang="en-US" sz="1200" smtClean="0">
                <a:solidFill>
                  <a:srgbClr val="0000FF"/>
                </a:solidFill>
              </a:rPr>
              <a:t>”</a:t>
            </a:r>
            <a:r>
              <a:rPr lang="en-US" altLang="ja-JP" sz="1200" smtClean="0">
                <a:solidFill>
                  <a:srgbClr val="0000FF"/>
                </a:solidFill>
              </a:rPr>
              <a:t>, </a:t>
            </a:r>
            <a:r>
              <a:rPr lang="en-US" altLang="ja-JP" sz="1200" b="1" smtClean="0">
                <a:solidFill>
                  <a:srgbClr val="0000FF"/>
                </a:solidFill>
              </a:rPr>
              <a:t>ICCD 2013</a:t>
            </a:r>
          </a:p>
          <a:p>
            <a:pPr eaLnBrk="1" fontAlgn="base" hangingPunct="1">
              <a:spcBef>
                <a:spcPct val="0"/>
              </a:spcBef>
              <a:spcAft>
                <a:spcPct val="0"/>
              </a:spcAft>
            </a:pPr>
            <a:endParaRPr lang="en-US" sz="1200" smtClean="0">
              <a:solidFill>
                <a:srgbClr val="2C6123"/>
              </a:solidFill>
            </a:endParaRPr>
          </a:p>
          <a:p>
            <a:pPr eaLnBrk="1" fontAlgn="base" hangingPunct="1">
              <a:spcBef>
                <a:spcPct val="0"/>
              </a:spcBef>
              <a:spcAft>
                <a:spcPct val="0"/>
              </a:spcAft>
            </a:pPr>
            <a:r>
              <a:rPr lang="en-US" sz="1200" smtClean="0">
                <a:solidFill>
                  <a:srgbClr val="0000FF"/>
                </a:solidFill>
              </a:rPr>
              <a:t>Cai et al., “Neighbor-Cell Assisted Error Correction in MLC NAND Flash Memories”, </a:t>
            </a:r>
            <a:r>
              <a:rPr lang="en-US" sz="1200" b="1" smtClean="0">
                <a:solidFill>
                  <a:srgbClr val="0000FF"/>
                </a:solidFill>
              </a:rPr>
              <a:t>SIGMETRICS 2014</a:t>
            </a:r>
          </a:p>
        </p:txBody>
      </p:sp>
      <p:sp>
        <p:nvSpPr>
          <p:cNvPr id="2" name="Rectangle 1"/>
          <p:cNvSpPr>
            <a:spLocks noChangeArrowheads="1"/>
          </p:cNvSpPr>
          <p:nvPr/>
        </p:nvSpPr>
        <p:spPr bwMode="auto">
          <a:xfrm>
            <a:off x="635000" y="3221038"/>
            <a:ext cx="80391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pPr>
            <a:r>
              <a:rPr lang="en-US" sz="1200" smtClean="0">
                <a:solidFill>
                  <a:srgbClr val="0000FF"/>
                </a:solidFill>
                <a:latin typeface="Arial" charset="0"/>
                <a:ea typeface="ＭＳ Ｐゴシック" charset="0"/>
                <a:cs typeface="ＭＳ Ｐゴシック" charset="0"/>
              </a:rPr>
              <a:t>Cai et al., “Error Patterns in MLC NAND Flash Memory: Measurement, Characterization, and Analysis””, </a:t>
            </a:r>
            <a:r>
              <a:rPr lang="en-US" sz="1200" b="1" smtClean="0">
                <a:solidFill>
                  <a:srgbClr val="0000FF"/>
                </a:solidFill>
                <a:latin typeface="Arial" charset="0"/>
                <a:ea typeface="ＭＳ Ｐゴシック" charset="0"/>
                <a:cs typeface="ＭＳ Ｐゴシック" charset="0"/>
              </a:rPr>
              <a:t>DATE 2012</a:t>
            </a:r>
          </a:p>
        </p:txBody>
      </p:sp>
      <p:sp>
        <p:nvSpPr>
          <p:cNvPr id="5" name="Rectangle 4"/>
          <p:cNvSpPr>
            <a:spLocks noChangeArrowheads="1"/>
          </p:cNvSpPr>
          <p:nvPr/>
        </p:nvSpPr>
        <p:spPr bwMode="auto">
          <a:xfrm>
            <a:off x="5956300" y="5519738"/>
            <a:ext cx="30226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pPr>
            <a:r>
              <a:rPr lang="en-US" sz="1200" smtClean="0">
                <a:solidFill>
                  <a:srgbClr val="0000FF"/>
                </a:solidFill>
                <a:latin typeface="Arial" charset="0"/>
                <a:ea typeface="ＭＳ Ｐゴシック" charset="0"/>
                <a:cs typeface="Arial" charset="0"/>
              </a:rPr>
              <a:t>Cai et al., “Error Analysis and Retention-Aware Error Management for NAND Flash Memory</a:t>
            </a:r>
            <a:r>
              <a:rPr lang="en-US" sz="1200" b="1" smtClean="0">
                <a:solidFill>
                  <a:srgbClr val="0000FF"/>
                </a:solidFill>
                <a:latin typeface="Arial" charset="0"/>
                <a:ea typeface="ＭＳ Ｐゴシック" charset="0"/>
                <a:cs typeface="Arial" charset="0"/>
              </a:rPr>
              <a:t>, ITJ 2013</a:t>
            </a:r>
          </a:p>
        </p:txBody>
      </p:sp>
      <p:pic>
        <p:nvPicPr>
          <p:cNvPr id="213016" name="Picture 6" descr="FMS_logo_lightbluematte_3C5CAE.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125050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336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767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2"/>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nodeType="clickEffect">
                                  <p:stCondLst>
                                    <p:cond delay="0"/>
                                  </p:stCondLst>
                                  <p:childTnLst>
                                    <p:set>
                                      <p:cBhvr>
                                        <p:cTn id="32" dur="1" fill="hold">
                                          <p:stCondLst>
                                            <p:cond delay="0"/>
                                          </p:stCondLst>
                                        </p:cTn>
                                        <p:tgtEl>
                                          <p:spTgt spid="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7671"/>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69" grpId="0"/>
      <p:bldP spid="33" grpId="0"/>
      <p:bldP spid="35" grpId="0"/>
      <p:bldP spid="32" grpId="0"/>
      <p:bldP spid="2" grpId="0"/>
      <p:bldP spid="5" grpId="0"/>
    </p:bld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p:cNvSpPr>
            <a:spLocks noGrp="1"/>
          </p:cNvSpPr>
          <p:nvPr>
            <p:ph type="title"/>
          </p:nvPr>
        </p:nvSpPr>
        <p:spPr/>
        <p:txBody>
          <a:bodyPr/>
          <a:lstStyle/>
          <a:p>
            <a:r>
              <a:rPr lang="en-US">
                <a:latin typeface="Garamond" charset="0"/>
              </a:rPr>
              <a:t>Our Goals and Approach</a:t>
            </a:r>
          </a:p>
        </p:txBody>
      </p:sp>
      <p:sp>
        <p:nvSpPr>
          <p:cNvPr id="3" name="Content Placeholder 2"/>
          <p:cNvSpPr>
            <a:spLocks noGrp="1"/>
          </p:cNvSpPr>
          <p:nvPr>
            <p:ph idx="1"/>
          </p:nvPr>
        </p:nvSpPr>
        <p:spPr/>
        <p:txBody>
          <a:bodyPr/>
          <a:lstStyle/>
          <a:p>
            <a:r>
              <a:rPr lang="en-US">
                <a:latin typeface="Tahoma" charset="0"/>
              </a:rPr>
              <a:t>Goals:</a:t>
            </a:r>
          </a:p>
          <a:p>
            <a:pPr lvl="1"/>
            <a:r>
              <a:rPr lang="en-US">
                <a:solidFill>
                  <a:srgbClr val="0000FF"/>
                </a:solidFill>
                <a:latin typeface="Tahoma" charset="0"/>
              </a:rPr>
              <a:t>Understand error mechanisms and develop reliable predictive models </a:t>
            </a:r>
            <a:r>
              <a:rPr lang="en-US">
                <a:latin typeface="Tahoma" charset="0"/>
              </a:rPr>
              <a:t>for MLC NAND flash memory errors</a:t>
            </a:r>
          </a:p>
          <a:p>
            <a:pPr lvl="1"/>
            <a:r>
              <a:rPr lang="en-US">
                <a:solidFill>
                  <a:srgbClr val="0000FF"/>
                </a:solidFill>
                <a:latin typeface="Tahoma" charset="0"/>
              </a:rPr>
              <a:t>Develop efficient error management techniques </a:t>
            </a:r>
            <a:r>
              <a:rPr lang="en-US">
                <a:latin typeface="Tahoma" charset="0"/>
              </a:rPr>
              <a:t>to mitigate errors and improve flash reliability and endurance</a:t>
            </a:r>
          </a:p>
          <a:p>
            <a:endParaRPr lang="en-US">
              <a:latin typeface="Tahoma" charset="0"/>
            </a:endParaRPr>
          </a:p>
          <a:p>
            <a:r>
              <a:rPr lang="en-US">
                <a:latin typeface="Tahoma" charset="0"/>
              </a:rPr>
              <a:t>Approach:</a:t>
            </a:r>
          </a:p>
          <a:p>
            <a:pPr lvl="1"/>
            <a:r>
              <a:rPr lang="en-US">
                <a:latin typeface="Tahoma" charset="0"/>
              </a:rPr>
              <a:t>Solid </a:t>
            </a:r>
            <a:r>
              <a:rPr lang="en-US">
                <a:solidFill>
                  <a:srgbClr val="FF0000"/>
                </a:solidFill>
                <a:latin typeface="Tahoma" charset="0"/>
              </a:rPr>
              <a:t>experimental analyses of errors in real MLC NAND flash </a:t>
            </a:r>
            <a:r>
              <a:rPr lang="en-US">
                <a:latin typeface="Tahoma" charset="0"/>
              </a:rPr>
              <a:t>memory </a:t>
            </a:r>
            <a:r>
              <a:rPr lang="en-US">
                <a:latin typeface="Tahoma" charset="0"/>
                <a:sym typeface="Wingdings" charset="0"/>
              </a:rPr>
              <a:t> drive the understanding and models</a:t>
            </a:r>
          </a:p>
          <a:p>
            <a:pPr lvl="1"/>
            <a:r>
              <a:rPr lang="en-US">
                <a:solidFill>
                  <a:srgbClr val="FF0000"/>
                </a:solidFill>
                <a:latin typeface="Tahoma" charset="0"/>
                <a:sym typeface="Wingdings" charset="0"/>
              </a:rPr>
              <a:t>Understanding, models and creativity </a:t>
            </a:r>
            <a:r>
              <a:rPr lang="en-US">
                <a:latin typeface="Tahoma" charset="0"/>
                <a:sym typeface="Wingdings" charset="0"/>
              </a:rPr>
              <a:t> drive the new techniques</a:t>
            </a:r>
            <a:endParaRPr lang="en-US">
              <a:latin typeface="Tahoma" charset="0"/>
            </a:endParaRPr>
          </a:p>
          <a:p>
            <a:pPr lvl="1"/>
            <a:endParaRPr lang="en-US">
              <a:latin typeface="Tahoma" charset="0"/>
            </a:endParaRPr>
          </a:p>
          <a:p>
            <a:endParaRPr lang="en-US">
              <a:latin typeface="Tahoma" charset="0"/>
            </a:endParaRPr>
          </a:p>
        </p:txBody>
      </p:sp>
      <p:sp>
        <p:nvSpPr>
          <p:cNvPr id="214019"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4C0DD81-0B6C-5D4D-B3E8-A774C9DC7206}" type="slidenum">
              <a:rPr lang="en-US" sz="1600">
                <a:solidFill>
                  <a:srgbClr val="000000"/>
                </a:solidFill>
                <a:latin typeface="Garamond" charset="0"/>
              </a:rPr>
              <a:pPr eaLnBrk="1" hangingPunct="1"/>
              <a:t>160</a:t>
            </a:fld>
            <a:endParaRPr lang="en-US" sz="1600">
              <a:solidFill>
                <a:srgbClr val="000000"/>
              </a:solidFill>
              <a:latin typeface="Garamond" charset="0"/>
            </a:endParaRPr>
          </a:p>
        </p:txBody>
      </p:sp>
      <p:pic>
        <p:nvPicPr>
          <p:cNvPr id="214020" name="Picture 6" descr="FMS_logo_lightbluematte_3C5CAE.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389606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p:txBody>
          <a:bodyPr/>
          <a:lstStyle/>
          <a:p>
            <a:pPr eaLnBrk="1" hangingPunct="1"/>
            <a:r>
              <a:rPr lang="en-US">
                <a:latin typeface="Garamond" charset="0"/>
              </a:rPr>
              <a:t>Agenda</a:t>
            </a:r>
          </a:p>
        </p:txBody>
      </p:sp>
      <p:sp>
        <p:nvSpPr>
          <p:cNvPr id="215042" name="Content Placeholder 2"/>
          <p:cNvSpPr>
            <a:spLocks noGrp="1"/>
          </p:cNvSpPr>
          <p:nvPr>
            <p:ph idx="1"/>
          </p:nvPr>
        </p:nvSpPr>
        <p:spPr>
          <a:xfrm>
            <a:off x="228600" y="1096963"/>
            <a:ext cx="8793163" cy="4876800"/>
          </a:xfrm>
        </p:spPr>
        <p:txBody>
          <a:bodyPr/>
          <a:lstStyle/>
          <a:p>
            <a:pPr eaLnBrk="1" hangingPunct="1"/>
            <a:r>
              <a:rPr lang="en-US">
                <a:latin typeface="Tahoma" charset="0"/>
              </a:rPr>
              <a:t>Background, Motivation and Approach</a:t>
            </a:r>
          </a:p>
          <a:p>
            <a:pPr eaLnBrk="1" hangingPunct="1"/>
            <a:r>
              <a:rPr lang="en-US">
                <a:solidFill>
                  <a:srgbClr val="0000FF"/>
                </a:solidFill>
                <a:latin typeface="Tahoma" charset="0"/>
              </a:rPr>
              <a:t>Experimental Characterization Methodology</a:t>
            </a:r>
          </a:p>
          <a:p>
            <a:pPr eaLnBrk="1" hangingPunct="1"/>
            <a:r>
              <a:rPr lang="en-US">
                <a:latin typeface="Tahoma" charset="0"/>
              </a:rPr>
              <a:t>Error Analysis and Management </a:t>
            </a:r>
          </a:p>
          <a:p>
            <a:pPr lvl="1" eaLnBrk="1" hangingPunct="1"/>
            <a:r>
              <a:rPr lang="en-US">
                <a:latin typeface="Tahoma" charset="0"/>
                <a:cs typeface="ＭＳ Ｐゴシック" charset="0"/>
              </a:rPr>
              <a:t>Main Characterization Results</a:t>
            </a:r>
          </a:p>
          <a:p>
            <a:pPr lvl="1" eaLnBrk="1" hangingPunct="1"/>
            <a:r>
              <a:rPr lang="en-US">
                <a:latin typeface="Tahoma" charset="0"/>
                <a:cs typeface="ＭＳ Ｐゴシック" charset="0"/>
              </a:rPr>
              <a:t>Retention-Aware Error Management</a:t>
            </a:r>
          </a:p>
          <a:p>
            <a:pPr lvl="1" eaLnBrk="1" hangingPunct="1"/>
            <a:r>
              <a:rPr lang="en-US">
                <a:latin typeface="Tahoma" charset="0"/>
                <a:cs typeface="ＭＳ Ｐゴシック" charset="0"/>
              </a:rPr>
              <a:t>Threshold Voltage and Program Interference Analysis</a:t>
            </a:r>
          </a:p>
          <a:p>
            <a:pPr lvl="1" eaLnBrk="1" hangingPunct="1"/>
            <a:r>
              <a:rPr lang="en-US">
                <a:latin typeface="Tahoma" charset="0"/>
                <a:cs typeface="ＭＳ Ｐゴシック" charset="0"/>
              </a:rPr>
              <a:t>Read Reference Voltage Prediction</a:t>
            </a:r>
          </a:p>
          <a:p>
            <a:pPr lvl="1" eaLnBrk="1" hangingPunct="1"/>
            <a:r>
              <a:rPr lang="en-US">
                <a:latin typeface="Tahoma" charset="0"/>
                <a:cs typeface="ＭＳ Ｐゴシック" charset="0"/>
              </a:rPr>
              <a:t>Neighbor-Assisted Error Correction</a:t>
            </a:r>
          </a:p>
          <a:p>
            <a:pPr eaLnBrk="1" hangingPunct="1"/>
            <a:r>
              <a:rPr lang="en-US">
                <a:latin typeface="Tahoma" charset="0"/>
              </a:rPr>
              <a:t>Summary</a:t>
            </a:r>
          </a:p>
          <a:p>
            <a:pPr eaLnBrk="1" hangingPunct="1"/>
            <a:endParaRPr lang="en-US">
              <a:latin typeface="Tahoma" charset="0"/>
            </a:endParaRPr>
          </a:p>
          <a:p>
            <a:pPr eaLnBrk="1" hangingPunct="1"/>
            <a:endParaRPr lang="en-US">
              <a:latin typeface="Tahoma" charset="0"/>
            </a:endParaRPr>
          </a:p>
        </p:txBody>
      </p:sp>
      <p:sp>
        <p:nvSpPr>
          <p:cNvPr id="21504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B3AE801-6938-C842-9288-2C6894FCE5D5}" type="slidenum">
              <a:rPr lang="en-US" sz="1600">
                <a:solidFill>
                  <a:srgbClr val="000000"/>
                </a:solidFill>
                <a:latin typeface="Garamond" charset="0"/>
              </a:rPr>
              <a:pPr eaLnBrk="1" hangingPunct="1"/>
              <a:t>161</a:t>
            </a:fld>
            <a:endParaRPr lang="en-US" sz="1600">
              <a:solidFill>
                <a:srgbClr val="000000"/>
              </a:solidFill>
              <a:latin typeface="Garamond" charset="0"/>
            </a:endParaRPr>
          </a:p>
        </p:txBody>
      </p:sp>
      <p:pic>
        <p:nvPicPr>
          <p:cNvPr id="215044" name="Picture 6" descr="FMS_logo_lightbluematte_3C5CAE.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39489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atin typeface="Garamond" charset="0"/>
              </a:rPr>
              <a:t>Experimental Testing Platform</a:t>
            </a:r>
          </a:p>
        </p:txBody>
      </p:sp>
      <p:sp>
        <p:nvSpPr>
          <p:cNvPr id="21709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5A80CF5-5029-B842-AA73-D25C5E5AD5D6}" type="slidenum">
              <a:rPr lang="en-US" sz="1600">
                <a:solidFill>
                  <a:srgbClr val="000000"/>
                </a:solidFill>
                <a:latin typeface="Garamond" charset="0"/>
              </a:rPr>
              <a:pPr eaLnBrk="1" hangingPunct="1"/>
              <a:t>162</a:t>
            </a:fld>
            <a:endParaRPr lang="en-US" sz="1600">
              <a:solidFill>
                <a:srgbClr val="000000"/>
              </a:solidFill>
              <a:latin typeface="Garamond" charset="0"/>
            </a:endParaRPr>
          </a:p>
        </p:txBody>
      </p:sp>
      <p:pic>
        <p:nvPicPr>
          <p:cNvPr id="217091"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17092"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defRPr/>
              </a:pPr>
              <a:endParaRPr lang="en-US" kern="0">
                <a:solidFill>
                  <a:srgbClr val="333399"/>
                </a:solidFill>
                <a:latin typeface="Arial" charset="0"/>
                <a:ea typeface="ＭＳ Ｐゴシック" charset="0"/>
                <a:cs typeface="ＭＳ Ｐゴシック" charset="0"/>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smtClean="0">
                  <a:solidFill>
                    <a:srgbClr val="FFFF00"/>
                  </a:solidFill>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kern="0">
                <a:solidFill>
                  <a:sysClr val="windowText" lastClr="000000"/>
                </a:solidFill>
                <a:latin typeface="Arial" charset="0"/>
                <a:ea typeface="ＭＳ Ｐゴシック" charset="0"/>
                <a:cs typeface="ＭＳ Ｐゴシック" charset="0"/>
              </a:endParaRPr>
            </a:p>
          </p:txBody>
        </p:sp>
      </p:grpSp>
      <p:grpSp>
        <p:nvGrpSpPr>
          <p:cNvPr id="217093"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defRPr/>
              </a:pPr>
              <a:endParaRPr lang="en-US" kern="0">
                <a:solidFill>
                  <a:srgbClr val="FFFF00"/>
                </a:solidFill>
                <a:latin typeface="Arial" charset="0"/>
                <a:ea typeface="ＭＳ Ｐゴシック" charset="0"/>
                <a:cs typeface="ＭＳ Ｐゴシック" charset="0"/>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ctr">
                <a:defRPr/>
              </a:pPr>
              <a:r>
                <a:rPr lang="en-US" sz="1800" kern="0" smtClean="0">
                  <a:solidFill>
                    <a:srgbClr val="FFFF00"/>
                  </a:solidFill>
                </a:rPr>
                <a:t>Virtex-II Pro</a:t>
              </a:r>
            </a:p>
            <a:p>
              <a:pPr algn="ctr">
                <a:defRPr/>
              </a:pPr>
              <a:r>
                <a:rPr lang="en-US" sz="1800" kern="0" smtClean="0">
                  <a:solidFill>
                    <a:srgbClr val="FFFF00"/>
                  </a:solidFill>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kern="0">
                <a:solidFill>
                  <a:sysClr val="windowText" lastClr="000000"/>
                </a:solidFill>
                <a:latin typeface="Arial" charset="0"/>
                <a:ea typeface="ＭＳ Ｐゴシック" charset="0"/>
                <a:cs typeface="ＭＳ Ｐゴシック" charset="0"/>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defRPr/>
            </a:pPr>
            <a:endParaRPr lang="en-US" kern="0">
              <a:solidFill>
                <a:srgbClr val="FFFF00"/>
              </a:solidFill>
              <a:latin typeface="Arial" charset="0"/>
              <a:ea typeface="ＭＳ Ｐゴシック" charset="0"/>
              <a:cs typeface="ＭＳ Ｐゴシック" charset="0"/>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ctr">
              <a:defRPr/>
            </a:pPr>
            <a:r>
              <a:rPr lang="en-US" sz="1800" kern="0" smtClean="0">
                <a:solidFill>
                  <a:srgbClr val="FFFF00"/>
                </a:solidFill>
              </a:rPr>
              <a:t>Virtex-V FPGA</a:t>
            </a:r>
          </a:p>
          <a:p>
            <a:pPr algn="ctr">
              <a:defRPr/>
            </a:pPr>
            <a:r>
              <a:rPr lang="en-US" sz="1800" kern="0" smtClean="0">
                <a:solidFill>
                  <a:srgbClr val="FFFF00"/>
                </a:solidFill>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kern="0">
              <a:solidFill>
                <a:sysClr val="windowText" lastClr="000000"/>
              </a:solidFill>
              <a:latin typeface="Arial" charset="0"/>
              <a:ea typeface="ＭＳ Ｐゴシック" charset="0"/>
              <a:cs typeface="ＭＳ Ｐゴシック" charset="0"/>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defRPr/>
            </a:pPr>
            <a:endParaRPr lang="en-US" kern="0">
              <a:solidFill>
                <a:srgbClr val="333399"/>
              </a:solidFill>
              <a:latin typeface="Arial" charset="0"/>
              <a:ea typeface="ＭＳ Ｐゴシック" charset="0"/>
              <a:cs typeface="ＭＳ Ｐゴシック" charset="0"/>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kern="0">
              <a:solidFill>
                <a:sysClr val="windowText" lastClr="000000"/>
              </a:solidFill>
              <a:latin typeface="Arial" charset="0"/>
              <a:ea typeface="ＭＳ Ｐゴシック" charset="0"/>
              <a:cs typeface="ＭＳ Ｐゴシック" charset="0"/>
            </a:endParaRPr>
          </a:p>
        </p:txBody>
      </p:sp>
      <p:grpSp>
        <p:nvGrpSpPr>
          <p:cNvPr id="217099"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defRPr/>
              </a:pPr>
              <a:endParaRPr lang="en-US" kern="0">
                <a:solidFill>
                  <a:srgbClr val="0066CC"/>
                </a:solidFill>
                <a:latin typeface="Arial" charset="0"/>
                <a:ea typeface="ＭＳ Ｐゴシック" charset="0"/>
                <a:cs typeface="ＭＳ Ｐゴシック" charset="0"/>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smtClean="0">
                  <a:solidFill>
                    <a:srgbClr val="0000FF"/>
                  </a:solidFill>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kern="0">
                <a:solidFill>
                  <a:sysClr val="windowText" lastClr="000000"/>
                </a:solidFill>
                <a:latin typeface="Arial" charset="0"/>
                <a:ea typeface="ＭＳ Ｐゴシック" charset="0"/>
                <a:cs typeface="ＭＳ Ｐゴシック" charset="0"/>
              </a:endParaRPr>
            </a:p>
          </p:txBody>
        </p:sp>
      </p:grpSp>
      <p:grpSp>
        <p:nvGrpSpPr>
          <p:cNvPr id="217100"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defRPr/>
              </a:pPr>
              <a:endParaRPr lang="en-US" kern="0">
                <a:solidFill>
                  <a:srgbClr val="333399"/>
                </a:solidFill>
                <a:latin typeface="Arial" charset="0"/>
                <a:ea typeface="ＭＳ Ｐゴシック" charset="0"/>
                <a:cs typeface="ＭＳ Ｐゴシック" charset="0"/>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smtClean="0">
                  <a:solidFill>
                    <a:srgbClr val="0000FF"/>
                  </a:solidFill>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kern="0">
                <a:solidFill>
                  <a:sysClr val="windowText" lastClr="000000"/>
                </a:solidFill>
                <a:latin typeface="Arial" charset="0"/>
                <a:ea typeface="ＭＳ Ｐゴシック" charset="0"/>
                <a:cs typeface="ＭＳ Ｐゴシック" charset="0"/>
              </a:endParaRPr>
            </a:p>
          </p:txBody>
        </p:sp>
      </p:grpSp>
      <p:grpSp>
        <p:nvGrpSpPr>
          <p:cNvPr id="217101" name="Group 45"/>
          <p:cNvGrpSpPr>
            <a:grpSpLocks/>
          </p:cNvGrpSpPr>
          <p:nvPr/>
        </p:nvGrpSpPr>
        <p:grpSpPr bwMode="auto">
          <a:xfrm>
            <a:off x="5867400" y="4433888"/>
            <a:ext cx="2508250" cy="1814512"/>
            <a:chOff x="3696" y="3072"/>
            <a:chExt cx="1580" cy="1143"/>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defRPr/>
              </a:pPr>
              <a:endParaRPr lang="en-US" kern="0">
                <a:solidFill>
                  <a:srgbClr val="333399"/>
                </a:solidFill>
                <a:latin typeface="Arial" charset="0"/>
                <a:ea typeface="ＭＳ Ｐゴシック" charset="0"/>
                <a:cs typeface="ＭＳ Ｐゴシック" charset="0"/>
              </a:endParaRPr>
            </a:p>
          </p:txBody>
        </p:sp>
        <p:sp>
          <p:nvSpPr>
            <p:cNvPr id="57" name="Text Box 43"/>
            <p:cNvSpPr txBox="1">
              <a:spLocks noChangeArrowheads="1"/>
            </p:cNvSpPr>
            <p:nvPr/>
          </p:nvSpPr>
          <p:spPr bwMode="auto">
            <a:xfrm>
              <a:off x="3696" y="3984"/>
              <a:ext cx="158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smtClean="0">
                  <a:solidFill>
                    <a:srgbClr val="0000FF"/>
                  </a:solidFill>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en-US" kern="0">
                <a:solidFill>
                  <a:sysClr val="windowText" lastClr="000000"/>
                </a:solidFill>
                <a:latin typeface="Arial" charset="0"/>
                <a:ea typeface="ＭＳ Ｐゴシック" charset="0"/>
                <a:cs typeface="ＭＳ Ｐゴシック" charset="0"/>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eaLnBrk="0" hangingPunct="0">
              <a:defRPr/>
            </a:pPr>
            <a:endParaRPr lang="en-US" kern="0">
              <a:solidFill>
                <a:sysClr val="windowText" lastClr="000000"/>
              </a:solidFill>
              <a:latin typeface="Arial" charset="0"/>
              <a:ea typeface="ＭＳ Ｐゴシック" charset="0"/>
              <a:cs typeface="ＭＳ Ｐゴシック" charset="0"/>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ctr">
              <a:defRPr/>
            </a:pPr>
            <a:r>
              <a:rPr lang="en-US" sz="1800" kern="0" smtClean="0">
                <a:solidFill>
                  <a:srgbClr val="FFFF00"/>
                </a:solidFill>
              </a:rPr>
              <a:t>3x-nm</a:t>
            </a:r>
          </a:p>
          <a:p>
            <a:pPr algn="ctr">
              <a:defRPr/>
            </a:pPr>
            <a:r>
              <a:rPr lang="en-US" sz="1800" kern="0" smtClean="0">
                <a:solidFill>
                  <a:srgbClr val="FFFF00"/>
                </a:solidFill>
              </a:rPr>
              <a:t>NAND Flash</a:t>
            </a:r>
          </a:p>
        </p:txBody>
      </p:sp>
      <p:sp>
        <p:nvSpPr>
          <p:cNvPr id="217104" name="Rectangle 60"/>
          <p:cNvSpPr>
            <a:spLocks noChangeArrowheads="1"/>
          </p:cNvSpPr>
          <p:nvPr/>
        </p:nvSpPr>
        <p:spPr bwMode="auto">
          <a:xfrm>
            <a:off x="107950" y="5805488"/>
            <a:ext cx="54292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pPr>
            <a:r>
              <a:rPr lang="en-US" smtClean="0">
                <a:solidFill>
                  <a:srgbClr val="006633"/>
                </a:solidFill>
                <a:latin typeface="Arial" charset="0"/>
                <a:ea typeface="ＭＳ Ｐゴシック" charset="0"/>
                <a:cs typeface="ＭＳ Ｐゴシック" charset="0"/>
              </a:rPr>
              <a:t>[Cai+, FCCM 2011, DATE 2012, ICCD 2012, DATE 2013, ITJ 2013, ICCD 2013, SIGMETRICS 2014]</a:t>
            </a:r>
            <a:endParaRPr lang="en-US" smtClean="0">
              <a:solidFill>
                <a:srgbClr val="000000"/>
              </a:solidFill>
              <a:latin typeface="Arial" charset="0"/>
              <a:ea typeface="ＭＳ Ｐゴシック" charset="0"/>
              <a:cs typeface="ＭＳ Ｐゴシック" charset="0"/>
            </a:endParaRPr>
          </a:p>
        </p:txBody>
      </p:sp>
      <p:sp>
        <p:nvSpPr>
          <p:cNvPr id="217105" name="Rectangle 2"/>
          <p:cNvSpPr>
            <a:spLocks noChangeArrowheads="1"/>
          </p:cNvSpPr>
          <p:nvPr/>
        </p:nvSpPr>
        <p:spPr bwMode="auto">
          <a:xfrm>
            <a:off x="1447800" y="6427788"/>
            <a:ext cx="76962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pPr>
            <a:r>
              <a:rPr lang="en-US" sz="1600" smtClean="0">
                <a:solidFill>
                  <a:srgbClr val="000000"/>
                </a:solidFill>
                <a:latin typeface="Arial" charset="0"/>
                <a:ea typeface="ＭＳ Ｐゴシック" charset="0"/>
                <a:cs typeface="ＭＳ Ｐゴシック" charset="0"/>
              </a:rPr>
              <a:t>Cai et al., </a:t>
            </a:r>
            <a:r>
              <a:rPr lang="en-US" sz="1600" smtClean="0">
                <a:solidFill>
                  <a:srgbClr val="0000FF"/>
                </a:solidFill>
                <a:latin typeface="Arial" charset="0"/>
                <a:ea typeface="ＭＳ Ｐゴシック" charset="0"/>
                <a:cs typeface="ＭＳ Ｐゴシック" charset="0"/>
              </a:rPr>
              <a:t>FPGA-based Solid-State Drive prototyping platform, </a:t>
            </a:r>
            <a:r>
              <a:rPr lang="en-US" sz="1600" smtClean="0">
                <a:solidFill>
                  <a:srgbClr val="000000"/>
                </a:solidFill>
                <a:latin typeface="Arial" charset="0"/>
                <a:ea typeface="ＭＳ Ｐゴシック" charset="0"/>
                <a:cs typeface="ＭＳ Ｐゴシック" charset="0"/>
              </a:rPr>
              <a:t>FCCM 2011.</a:t>
            </a:r>
          </a:p>
        </p:txBody>
      </p:sp>
      <p:pic>
        <p:nvPicPr>
          <p:cNvPr id="217106" name="Picture 6" descr="FMS_logo_lightbluematte_3C5CAE.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434706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Title 1"/>
          <p:cNvSpPr>
            <a:spLocks noGrp="1"/>
          </p:cNvSpPr>
          <p:nvPr>
            <p:ph type="title"/>
          </p:nvPr>
        </p:nvSpPr>
        <p:spPr/>
        <p:txBody>
          <a:bodyPr/>
          <a:lstStyle/>
          <a:p>
            <a:r>
              <a:rPr lang="en-US">
                <a:latin typeface="Garamond" charset="0"/>
                <a:cs typeface="MS PGothic" charset="0"/>
              </a:rPr>
              <a:t>NAND Flash Usage and Error Model</a:t>
            </a:r>
          </a:p>
        </p:txBody>
      </p:sp>
      <p:sp>
        <p:nvSpPr>
          <p:cNvPr id="218114" name="Rounded Rectangle 21"/>
          <p:cNvSpPr>
            <a:spLocks noChangeArrowheads="1"/>
          </p:cNvSpPr>
          <p:nvPr/>
        </p:nvSpPr>
        <p:spPr bwMode="auto">
          <a:xfrm>
            <a:off x="2571750" y="1438275"/>
            <a:ext cx="5926138" cy="4365625"/>
          </a:xfrm>
          <a:prstGeom prst="roundRect">
            <a:avLst>
              <a:gd name="adj" fmla="val 16667"/>
            </a:avLst>
          </a:prstGeom>
          <a:solidFill>
            <a:schemeClr val="bg1"/>
          </a:solidFill>
          <a:ln w="9525">
            <a:solidFill>
              <a:schemeClr val="tx1"/>
            </a:solidFill>
            <a:round/>
            <a:headEnd/>
            <a:tailEnd/>
          </a:ln>
        </p:spPr>
        <p:txBody>
          <a:bodyPr/>
          <a:lstStyle/>
          <a:p>
            <a:pPr algn="ctr" eaLnBrk="0" fontAlgn="base" hangingPunct="0">
              <a:spcBef>
                <a:spcPct val="0"/>
              </a:spcBef>
              <a:spcAft>
                <a:spcPct val="0"/>
              </a:spcAft>
            </a:pPr>
            <a:endParaRPr lang="en-US" sz="2400" smtClean="0">
              <a:solidFill>
                <a:srgbClr val="000000"/>
              </a:solidFill>
              <a:latin typeface="Arial" charset="0"/>
              <a:ea typeface="ＭＳ Ｐゴシック" charset="0"/>
              <a:cs typeface="MS PGothic" charset="0"/>
            </a:endParaRPr>
          </a:p>
        </p:txBody>
      </p:sp>
      <p:sp>
        <p:nvSpPr>
          <p:cNvPr id="218115" name="TextBox 37"/>
          <p:cNvSpPr txBox="1">
            <a:spLocks noChangeArrowheads="1"/>
          </p:cNvSpPr>
          <p:nvPr/>
        </p:nvSpPr>
        <p:spPr bwMode="auto">
          <a:xfrm>
            <a:off x="5522913" y="4048125"/>
            <a:ext cx="5429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2800" smtClean="0">
                <a:solidFill>
                  <a:srgbClr val="000000"/>
                </a:solidFill>
                <a:cs typeface="MS PGothic" charset="0"/>
              </a:rPr>
              <a:t>…</a:t>
            </a:r>
          </a:p>
        </p:txBody>
      </p:sp>
      <p:cxnSp>
        <p:nvCxnSpPr>
          <p:cNvPr id="218116" name="Straight Connector 54"/>
          <p:cNvCxnSpPr>
            <a:cxnSpLocks noChangeShapeType="1"/>
            <a:endCxn id="218118" idx="1"/>
          </p:cNvCxnSpPr>
          <p:nvPr/>
        </p:nvCxnSpPr>
        <p:spPr bwMode="auto">
          <a:xfrm>
            <a:off x="4376738" y="2160588"/>
            <a:ext cx="795337"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218117" name="Rounded Rectangle 21"/>
          <p:cNvSpPr>
            <a:spLocks noChangeArrowheads="1"/>
          </p:cNvSpPr>
          <p:nvPr/>
        </p:nvSpPr>
        <p:spPr bwMode="auto">
          <a:xfrm>
            <a:off x="2862263" y="1708150"/>
            <a:ext cx="1524000" cy="914400"/>
          </a:xfrm>
          <a:prstGeom prst="roundRect">
            <a:avLst>
              <a:gd name="adj" fmla="val 16667"/>
            </a:avLst>
          </a:prstGeom>
          <a:solidFill>
            <a:schemeClr val="bg1"/>
          </a:solidFill>
          <a:ln w="9525">
            <a:solidFill>
              <a:schemeClr val="tx1"/>
            </a:solidFill>
            <a:round/>
            <a:headEnd/>
            <a:tailEnd/>
          </a:ln>
        </p:spPr>
        <p:txBody>
          <a:bodyPr/>
          <a:lstStyle/>
          <a:p>
            <a:pPr algn="ctr" eaLnBrk="0" fontAlgn="base" hangingPunct="0">
              <a:spcBef>
                <a:spcPct val="0"/>
              </a:spcBef>
              <a:spcAft>
                <a:spcPct val="0"/>
              </a:spcAft>
            </a:pPr>
            <a:endParaRPr lang="en-US" sz="2400" smtClean="0">
              <a:solidFill>
                <a:srgbClr val="000000"/>
              </a:solidFill>
              <a:latin typeface="Arial" charset="0"/>
              <a:ea typeface="ＭＳ Ｐゴシック" charset="0"/>
              <a:cs typeface="MS PGothic" charset="0"/>
            </a:endParaRPr>
          </a:p>
        </p:txBody>
      </p:sp>
      <p:sp>
        <p:nvSpPr>
          <p:cNvPr id="218118" name="Rounded Rectangle 21"/>
          <p:cNvSpPr>
            <a:spLocks noChangeArrowheads="1"/>
          </p:cNvSpPr>
          <p:nvPr/>
        </p:nvSpPr>
        <p:spPr bwMode="auto">
          <a:xfrm>
            <a:off x="5172075" y="1701800"/>
            <a:ext cx="1525588" cy="915988"/>
          </a:xfrm>
          <a:prstGeom prst="roundRect">
            <a:avLst>
              <a:gd name="adj" fmla="val 16667"/>
            </a:avLst>
          </a:prstGeom>
          <a:solidFill>
            <a:schemeClr val="bg1"/>
          </a:solidFill>
          <a:ln w="9525">
            <a:solidFill>
              <a:schemeClr val="tx1"/>
            </a:solidFill>
            <a:round/>
            <a:headEnd/>
            <a:tailEnd/>
          </a:ln>
        </p:spPr>
        <p:txBody>
          <a:bodyPr/>
          <a:lstStyle/>
          <a:p>
            <a:pPr algn="ctr" eaLnBrk="0" fontAlgn="base" hangingPunct="0">
              <a:spcBef>
                <a:spcPct val="0"/>
              </a:spcBef>
              <a:spcAft>
                <a:spcPct val="0"/>
              </a:spcAft>
            </a:pPr>
            <a:endParaRPr lang="en-US" sz="2000" smtClean="0">
              <a:solidFill>
                <a:srgbClr val="000000"/>
              </a:solidFill>
              <a:latin typeface="Arial" charset="0"/>
              <a:ea typeface="ＭＳ Ｐゴシック" charset="0"/>
              <a:cs typeface="MS PGothic" charset="0"/>
            </a:endParaRPr>
          </a:p>
        </p:txBody>
      </p:sp>
      <p:cxnSp>
        <p:nvCxnSpPr>
          <p:cNvPr id="218119" name="Straight Connector 53"/>
          <p:cNvCxnSpPr>
            <a:cxnSpLocks noChangeShapeType="1"/>
          </p:cNvCxnSpPr>
          <p:nvPr/>
        </p:nvCxnSpPr>
        <p:spPr bwMode="auto">
          <a:xfrm>
            <a:off x="7351713" y="2163763"/>
            <a:ext cx="0"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218120" name="TextBox 57"/>
          <p:cNvSpPr txBox="1">
            <a:spLocks noChangeArrowheads="1"/>
          </p:cNvSpPr>
          <p:nvPr/>
        </p:nvSpPr>
        <p:spPr bwMode="auto">
          <a:xfrm>
            <a:off x="6615113" y="2017713"/>
            <a:ext cx="17462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400" smtClean="0">
                <a:solidFill>
                  <a:srgbClr val="000000"/>
                </a:solidFill>
                <a:cs typeface="MS PGothic" charset="0"/>
              </a:rPr>
              <a:t>(Page0  - Page128)</a:t>
            </a:r>
          </a:p>
        </p:txBody>
      </p:sp>
      <p:sp>
        <p:nvSpPr>
          <p:cNvPr id="218121" name="TextBox 60"/>
          <p:cNvSpPr txBox="1">
            <a:spLocks noChangeArrowheads="1"/>
          </p:cNvSpPr>
          <p:nvPr/>
        </p:nvSpPr>
        <p:spPr bwMode="auto">
          <a:xfrm>
            <a:off x="5326063" y="1822450"/>
            <a:ext cx="123666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2000" smtClean="0">
                <a:solidFill>
                  <a:srgbClr val="000000"/>
                </a:solidFill>
                <a:cs typeface="MS PGothic" charset="0"/>
              </a:rPr>
              <a:t>Program </a:t>
            </a:r>
          </a:p>
          <a:p>
            <a:pPr algn="ctr" eaLnBrk="1" fontAlgn="base" hangingPunct="1">
              <a:spcBef>
                <a:spcPct val="0"/>
              </a:spcBef>
              <a:spcAft>
                <a:spcPct val="0"/>
              </a:spcAft>
            </a:pPr>
            <a:r>
              <a:rPr lang="en-US" sz="2000" smtClean="0">
                <a:solidFill>
                  <a:srgbClr val="000000"/>
                </a:solidFill>
                <a:cs typeface="MS PGothic" charset="0"/>
              </a:rPr>
              <a:t>Page</a:t>
            </a:r>
            <a:endParaRPr lang="en-US" sz="1800" smtClean="0">
              <a:solidFill>
                <a:srgbClr val="000000"/>
              </a:solidFill>
              <a:cs typeface="MS PGothic" charset="0"/>
            </a:endParaRPr>
          </a:p>
        </p:txBody>
      </p:sp>
      <p:sp>
        <p:nvSpPr>
          <p:cNvPr id="218122" name="TextBox 61"/>
          <p:cNvSpPr txBox="1">
            <a:spLocks noChangeArrowheads="1"/>
          </p:cNvSpPr>
          <p:nvPr/>
        </p:nvSpPr>
        <p:spPr bwMode="auto">
          <a:xfrm>
            <a:off x="3201988" y="1809750"/>
            <a:ext cx="92551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2000" smtClean="0">
                <a:solidFill>
                  <a:srgbClr val="000000"/>
                </a:solidFill>
                <a:cs typeface="MS PGothic" charset="0"/>
              </a:rPr>
              <a:t>Erase </a:t>
            </a:r>
          </a:p>
          <a:p>
            <a:pPr algn="ctr" eaLnBrk="1" fontAlgn="base" hangingPunct="1">
              <a:spcBef>
                <a:spcPct val="0"/>
              </a:spcBef>
              <a:spcAft>
                <a:spcPct val="0"/>
              </a:spcAft>
            </a:pPr>
            <a:r>
              <a:rPr lang="en-US" sz="2000" smtClean="0">
                <a:solidFill>
                  <a:srgbClr val="000000"/>
                </a:solidFill>
                <a:cs typeface="MS PGothic" charset="0"/>
              </a:rPr>
              <a:t>Block</a:t>
            </a:r>
            <a:endParaRPr lang="en-US" sz="1800" smtClean="0">
              <a:solidFill>
                <a:srgbClr val="000000"/>
              </a:solidFill>
              <a:cs typeface="MS PGothic" charset="0"/>
            </a:endParaRPr>
          </a:p>
        </p:txBody>
      </p:sp>
      <p:grpSp>
        <p:nvGrpSpPr>
          <p:cNvPr id="218123" name="Group 69"/>
          <p:cNvGrpSpPr>
            <a:grpSpLocks/>
          </p:cNvGrpSpPr>
          <p:nvPr/>
        </p:nvGrpSpPr>
        <p:grpSpPr bwMode="auto">
          <a:xfrm>
            <a:off x="3925888" y="3055938"/>
            <a:ext cx="4035425" cy="1101725"/>
            <a:chOff x="3011424" y="2885470"/>
            <a:chExt cx="4035552" cy="1101313"/>
          </a:xfrm>
        </p:grpSpPr>
        <p:sp>
          <p:nvSpPr>
            <p:cNvPr id="218177" name="Rounded Rectangle 21"/>
            <p:cNvSpPr>
              <a:spLocks noChangeArrowheads="1"/>
            </p:cNvSpPr>
            <p:nvPr/>
          </p:nvSpPr>
          <p:spPr bwMode="auto">
            <a:xfrm>
              <a:off x="3011424" y="2885470"/>
              <a:ext cx="4035552" cy="1101313"/>
            </a:xfrm>
            <a:prstGeom prst="roundRect">
              <a:avLst>
                <a:gd name="adj" fmla="val 16667"/>
              </a:avLst>
            </a:prstGeom>
            <a:solidFill>
              <a:schemeClr val="bg1"/>
            </a:solidFill>
            <a:ln w="9525">
              <a:solidFill>
                <a:schemeClr val="tx1"/>
              </a:solidFill>
              <a:round/>
              <a:headEnd/>
              <a:tailEnd/>
            </a:ln>
          </p:spPr>
          <p:txBody>
            <a:bodyPr/>
            <a:lstStyle/>
            <a:p>
              <a:pPr algn="ctr" eaLnBrk="0" fontAlgn="base" hangingPunct="0">
                <a:spcBef>
                  <a:spcPct val="0"/>
                </a:spcBef>
                <a:spcAft>
                  <a:spcPct val="0"/>
                </a:spcAft>
              </a:pPr>
              <a:endParaRPr lang="en-US" sz="2000" smtClean="0">
                <a:solidFill>
                  <a:srgbClr val="000000"/>
                </a:solidFill>
                <a:latin typeface="Arial" charset="0"/>
                <a:ea typeface="ＭＳ Ｐゴシック" charset="0"/>
                <a:cs typeface="MS PGothic" charset="0"/>
              </a:endParaRPr>
            </a:p>
          </p:txBody>
        </p:sp>
        <p:grpSp>
          <p:nvGrpSpPr>
            <p:cNvPr id="218178" name="Group 65"/>
            <p:cNvGrpSpPr>
              <a:grpSpLocks/>
            </p:cNvGrpSpPr>
            <p:nvPr/>
          </p:nvGrpSpPr>
          <p:grpSpPr bwMode="auto">
            <a:xfrm>
              <a:off x="3124990" y="2970815"/>
              <a:ext cx="1524000" cy="914400"/>
              <a:chOff x="3381022" y="2970815"/>
              <a:chExt cx="1524000" cy="914400"/>
            </a:xfrm>
          </p:grpSpPr>
          <p:sp>
            <p:nvSpPr>
              <p:cNvPr id="218183" name="Rounded Rectangle 21"/>
              <p:cNvSpPr>
                <a:spLocks noChangeArrowheads="1"/>
              </p:cNvSpPr>
              <p:nvPr/>
            </p:nvSpPr>
            <p:spPr bwMode="auto">
              <a:xfrm>
                <a:off x="3381022" y="2970815"/>
                <a:ext cx="1524000" cy="914400"/>
              </a:xfrm>
              <a:prstGeom prst="roundRect">
                <a:avLst>
                  <a:gd name="adj" fmla="val 16667"/>
                </a:avLst>
              </a:prstGeom>
              <a:solidFill>
                <a:schemeClr val="bg1"/>
              </a:solidFill>
              <a:ln w="9525">
                <a:solidFill>
                  <a:schemeClr val="tx1"/>
                </a:solidFill>
                <a:round/>
                <a:headEnd/>
                <a:tailEnd/>
              </a:ln>
            </p:spPr>
            <p:txBody>
              <a:bodyPr/>
              <a:lstStyle/>
              <a:p>
                <a:pPr algn="ctr" eaLnBrk="0" fontAlgn="base" hangingPunct="0">
                  <a:spcBef>
                    <a:spcPct val="0"/>
                  </a:spcBef>
                  <a:spcAft>
                    <a:spcPct val="0"/>
                  </a:spcAft>
                </a:pPr>
                <a:endParaRPr lang="en-US" sz="2000" smtClean="0">
                  <a:solidFill>
                    <a:srgbClr val="000000"/>
                  </a:solidFill>
                  <a:latin typeface="Arial" charset="0"/>
                  <a:ea typeface="ＭＳ Ｐゴシック" charset="0"/>
                  <a:cs typeface="MS PGothic" charset="0"/>
                </a:endParaRPr>
              </a:p>
            </p:txBody>
          </p:sp>
          <p:sp>
            <p:nvSpPr>
              <p:cNvPr id="218184" name="TextBox 59"/>
              <p:cNvSpPr txBox="1">
                <a:spLocks noChangeArrowheads="1"/>
              </p:cNvSpPr>
              <p:nvPr/>
            </p:nvSpPr>
            <p:spPr bwMode="auto">
              <a:xfrm>
                <a:off x="3401568" y="3108960"/>
                <a:ext cx="1489510"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2000" smtClean="0">
                    <a:solidFill>
                      <a:srgbClr val="000000"/>
                    </a:solidFill>
                    <a:cs typeface="MS PGothic" charset="0"/>
                  </a:rPr>
                  <a:t>Retention1</a:t>
                </a:r>
                <a:r>
                  <a:rPr lang="en-US" sz="1800" smtClean="0">
                    <a:solidFill>
                      <a:srgbClr val="000000"/>
                    </a:solidFill>
                    <a:cs typeface="MS PGothic" charset="0"/>
                  </a:rPr>
                  <a:t> </a:t>
                </a:r>
              </a:p>
              <a:p>
                <a:pPr algn="ctr" eaLnBrk="1" fontAlgn="base" hangingPunct="1">
                  <a:spcBef>
                    <a:spcPct val="0"/>
                  </a:spcBef>
                  <a:spcAft>
                    <a:spcPct val="0"/>
                  </a:spcAft>
                </a:pPr>
                <a:r>
                  <a:rPr lang="en-US" sz="1800" smtClean="0">
                    <a:solidFill>
                      <a:srgbClr val="000000"/>
                    </a:solidFill>
                    <a:cs typeface="MS PGothic" charset="0"/>
                  </a:rPr>
                  <a:t>(t</a:t>
                </a:r>
                <a:r>
                  <a:rPr lang="en-US" sz="1800" baseline="-25000" smtClean="0">
                    <a:solidFill>
                      <a:srgbClr val="000000"/>
                    </a:solidFill>
                    <a:cs typeface="MS PGothic" charset="0"/>
                  </a:rPr>
                  <a:t>1</a:t>
                </a:r>
                <a:r>
                  <a:rPr lang="en-US" sz="1800" smtClean="0">
                    <a:solidFill>
                      <a:srgbClr val="000000"/>
                    </a:solidFill>
                    <a:cs typeface="MS PGothic" charset="0"/>
                  </a:rPr>
                  <a:t> days)</a:t>
                </a:r>
              </a:p>
            </p:txBody>
          </p:sp>
        </p:grpSp>
        <p:grpSp>
          <p:nvGrpSpPr>
            <p:cNvPr id="218179" name="Group 66"/>
            <p:cNvGrpSpPr>
              <a:grpSpLocks/>
            </p:cNvGrpSpPr>
            <p:nvPr/>
          </p:nvGrpSpPr>
          <p:grpSpPr bwMode="auto">
            <a:xfrm>
              <a:off x="5386606" y="2976911"/>
              <a:ext cx="1524000" cy="914400"/>
              <a:chOff x="5471950" y="2976911"/>
              <a:chExt cx="1524000" cy="914400"/>
            </a:xfrm>
          </p:grpSpPr>
          <p:sp>
            <p:nvSpPr>
              <p:cNvPr id="218181" name="Rounded Rectangle 21"/>
              <p:cNvSpPr>
                <a:spLocks noChangeArrowheads="1"/>
              </p:cNvSpPr>
              <p:nvPr/>
            </p:nvSpPr>
            <p:spPr bwMode="auto">
              <a:xfrm>
                <a:off x="5471950" y="2976911"/>
                <a:ext cx="1524000" cy="914400"/>
              </a:xfrm>
              <a:prstGeom prst="roundRect">
                <a:avLst>
                  <a:gd name="adj" fmla="val 16667"/>
                </a:avLst>
              </a:prstGeom>
              <a:solidFill>
                <a:schemeClr val="bg1"/>
              </a:solidFill>
              <a:ln w="9525">
                <a:solidFill>
                  <a:schemeClr val="tx1"/>
                </a:solidFill>
                <a:round/>
                <a:headEnd/>
                <a:tailEnd/>
              </a:ln>
            </p:spPr>
            <p:txBody>
              <a:bodyPr/>
              <a:lstStyle/>
              <a:p>
                <a:pPr algn="ctr" eaLnBrk="0" fontAlgn="base" hangingPunct="0">
                  <a:spcBef>
                    <a:spcPct val="0"/>
                  </a:spcBef>
                  <a:spcAft>
                    <a:spcPct val="0"/>
                  </a:spcAft>
                </a:pPr>
                <a:endParaRPr lang="en-US" sz="2000" smtClean="0">
                  <a:solidFill>
                    <a:srgbClr val="000000"/>
                  </a:solidFill>
                  <a:latin typeface="Arial" charset="0"/>
                  <a:ea typeface="ＭＳ Ｐゴシック" charset="0"/>
                  <a:cs typeface="MS PGothic" charset="0"/>
                </a:endParaRPr>
              </a:p>
            </p:txBody>
          </p:sp>
          <p:sp>
            <p:nvSpPr>
              <p:cNvPr id="218182" name="TextBox 63"/>
              <p:cNvSpPr txBox="1">
                <a:spLocks noChangeArrowheads="1"/>
              </p:cNvSpPr>
              <p:nvPr/>
            </p:nvSpPr>
            <p:spPr bwMode="auto">
              <a:xfrm>
                <a:off x="5802678" y="3115056"/>
                <a:ext cx="86914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2000" smtClean="0">
                    <a:solidFill>
                      <a:srgbClr val="000000"/>
                    </a:solidFill>
                    <a:cs typeface="MS PGothic" charset="0"/>
                  </a:rPr>
                  <a:t>Read </a:t>
                </a:r>
              </a:p>
              <a:p>
                <a:pPr algn="ctr" eaLnBrk="1" fontAlgn="base" hangingPunct="1">
                  <a:spcBef>
                    <a:spcPct val="0"/>
                  </a:spcBef>
                  <a:spcAft>
                    <a:spcPct val="0"/>
                  </a:spcAft>
                </a:pPr>
                <a:r>
                  <a:rPr lang="en-US" sz="2000" smtClean="0">
                    <a:solidFill>
                      <a:srgbClr val="000000"/>
                    </a:solidFill>
                    <a:cs typeface="MS PGothic" charset="0"/>
                  </a:rPr>
                  <a:t>Page</a:t>
                </a:r>
                <a:endParaRPr lang="en-US" sz="1800" smtClean="0">
                  <a:solidFill>
                    <a:srgbClr val="000000"/>
                  </a:solidFill>
                  <a:cs typeface="MS PGothic" charset="0"/>
                </a:endParaRPr>
              </a:p>
            </p:txBody>
          </p:sp>
        </p:grpSp>
        <p:cxnSp>
          <p:nvCxnSpPr>
            <p:cNvPr id="218180" name="Straight Connector 54"/>
            <p:cNvCxnSpPr>
              <a:cxnSpLocks noChangeShapeType="1"/>
            </p:cNvCxnSpPr>
            <p:nvPr/>
          </p:nvCxnSpPr>
          <p:spPr bwMode="auto">
            <a:xfrm>
              <a:off x="4636798" y="3415823"/>
              <a:ext cx="752066"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cxnSp>
      </p:grpSp>
      <p:cxnSp>
        <p:nvCxnSpPr>
          <p:cNvPr id="218124" name="Straight Connector 75"/>
          <p:cNvCxnSpPr>
            <a:cxnSpLocks noChangeShapeType="1"/>
            <a:stCxn id="218118" idx="2"/>
            <a:endCxn id="218177" idx="0"/>
          </p:cNvCxnSpPr>
          <p:nvPr/>
        </p:nvCxnSpPr>
        <p:spPr bwMode="auto">
          <a:xfrm rot="16200000" flipH="1">
            <a:off x="5720557" y="2832894"/>
            <a:ext cx="438150" cy="7937"/>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cxnSp>
      <p:grpSp>
        <p:nvGrpSpPr>
          <p:cNvPr id="218125" name="Group 69"/>
          <p:cNvGrpSpPr>
            <a:grpSpLocks/>
          </p:cNvGrpSpPr>
          <p:nvPr/>
        </p:nvGrpSpPr>
        <p:grpSpPr bwMode="auto">
          <a:xfrm>
            <a:off x="3930650" y="4573588"/>
            <a:ext cx="4037013" cy="1101725"/>
            <a:chOff x="3011424" y="2885470"/>
            <a:chExt cx="4035552" cy="1101313"/>
          </a:xfrm>
        </p:grpSpPr>
        <p:sp>
          <p:nvSpPr>
            <p:cNvPr id="218169" name="Rounded Rectangle 21"/>
            <p:cNvSpPr>
              <a:spLocks noChangeArrowheads="1"/>
            </p:cNvSpPr>
            <p:nvPr/>
          </p:nvSpPr>
          <p:spPr bwMode="auto">
            <a:xfrm>
              <a:off x="3011424" y="2885470"/>
              <a:ext cx="4035552" cy="1101313"/>
            </a:xfrm>
            <a:prstGeom prst="roundRect">
              <a:avLst>
                <a:gd name="adj" fmla="val 16667"/>
              </a:avLst>
            </a:prstGeom>
            <a:solidFill>
              <a:schemeClr val="bg1"/>
            </a:solidFill>
            <a:ln w="9525">
              <a:solidFill>
                <a:schemeClr val="tx1"/>
              </a:solidFill>
              <a:round/>
              <a:headEnd/>
              <a:tailEnd/>
            </a:ln>
          </p:spPr>
          <p:txBody>
            <a:bodyPr/>
            <a:lstStyle/>
            <a:p>
              <a:pPr algn="ctr" eaLnBrk="0" fontAlgn="base" hangingPunct="0">
                <a:spcBef>
                  <a:spcPct val="0"/>
                </a:spcBef>
                <a:spcAft>
                  <a:spcPct val="0"/>
                </a:spcAft>
              </a:pPr>
              <a:endParaRPr lang="en-US" sz="2000" smtClean="0">
                <a:solidFill>
                  <a:srgbClr val="000000"/>
                </a:solidFill>
                <a:latin typeface="Arial" charset="0"/>
                <a:ea typeface="ＭＳ Ｐゴシック" charset="0"/>
                <a:cs typeface="MS PGothic" charset="0"/>
              </a:endParaRPr>
            </a:p>
          </p:txBody>
        </p:sp>
        <p:grpSp>
          <p:nvGrpSpPr>
            <p:cNvPr id="218170" name="Group 65"/>
            <p:cNvGrpSpPr>
              <a:grpSpLocks/>
            </p:cNvGrpSpPr>
            <p:nvPr/>
          </p:nvGrpSpPr>
          <p:grpSpPr bwMode="auto">
            <a:xfrm>
              <a:off x="3124990" y="2970815"/>
              <a:ext cx="1524000" cy="914400"/>
              <a:chOff x="3381022" y="2970815"/>
              <a:chExt cx="1524000" cy="914400"/>
            </a:xfrm>
          </p:grpSpPr>
          <p:sp>
            <p:nvSpPr>
              <p:cNvPr id="218175" name="Rounded Rectangle 21"/>
              <p:cNvSpPr>
                <a:spLocks noChangeArrowheads="1"/>
              </p:cNvSpPr>
              <p:nvPr/>
            </p:nvSpPr>
            <p:spPr bwMode="auto">
              <a:xfrm>
                <a:off x="3381022" y="2970815"/>
                <a:ext cx="1524000" cy="914400"/>
              </a:xfrm>
              <a:prstGeom prst="roundRect">
                <a:avLst>
                  <a:gd name="adj" fmla="val 16667"/>
                </a:avLst>
              </a:prstGeom>
              <a:solidFill>
                <a:schemeClr val="bg1"/>
              </a:solidFill>
              <a:ln w="9525">
                <a:solidFill>
                  <a:schemeClr val="tx1"/>
                </a:solidFill>
                <a:round/>
                <a:headEnd/>
                <a:tailEnd/>
              </a:ln>
            </p:spPr>
            <p:txBody>
              <a:bodyPr/>
              <a:lstStyle/>
              <a:p>
                <a:pPr algn="ctr" eaLnBrk="0" fontAlgn="base" hangingPunct="0">
                  <a:spcBef>
                    <a:spcPct val="0"/>
                  </a:spcBef>
                  <a:spcAft>
                    <a:spcPct val="0"/>
                  </a:spcAft>
                </a:pPr>
                <a:endParaRPr lang="en-US" sz="2000" smtClean="0">
                  <a:solidFill>
                    <a:srgbClr val="000000"/>
                  </a:solidFill>
                  <a:latin typeface="Arial" charset="0"/>
                  <a:ea typeface="ＭＳ Ｐゴシック" charset="0"/>
                  <a:cs typeface="MS PGothic" charset="0"/>
                </a:endParaRPr>
              </a:p>
            </p:txBody>
          </p:sp>
          <p:sp>
            <p:nvSpPr>
              <p:cNvPr id="218176" name="TextBox 87"/>
              <p:cNvSpPr txBox="1">
                <a:spLocks noChangeArrowheads="1"/>
              </p:cNvSpPr>
              <p:nvPr/>
            </p:nvSpPr>
            <p:spPr bwMode="auto">
              <a:xfrm>
                <a:off x="3408781" y="3108960"/>
                <a:ext cx="1475084"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2000" smtClean="0">
                    <a:solidFill>
                      <a:srgbClr val="000000"/>
                    </a:solidFill>
                    <a:cs typeface="MS PGothic" charset="0"/>
                  </a:rPr>
                  <a:t>Retention j</a:t>
                </a:r>
                <a:r>
                  <a:rPr lang="en-US" sz="1800" smtClean="0">
                    <a:solidFill>
                      <a:srgbClr val="000000"/>
                    </a:solidFill>
                    <a:cs typeface="MS PGothic" charset="0"/>
                  </a:rPr>
                  <a:t> </a:t>
                </a:r>
              </a:p>
              <a:p>
                <a:pPr algn="ctr" eaLnBrk="1" fontAlgn="base" hangingPunct="1">
                  <a:spcBef>
                    <a:spcPct val="0"/>
                  </a:spcBef>
                  <a:spcAft>
                    <a:spcPct val="0"/>
                  </a:spcAft>
                </a:pPr>
                <a:r>
                  <a:rPr lang="en-US" sz="1800" smtClean="0">
                    <a:solidFill>
                      <a:srgbClr val="000000"/>
                    </a:solidFill>
                    <a:cs typeface="MS PGothic" charset="0"/>
                  </a:rPr>
                  <a:t>(t</a:t>
                </a:r>
                <a:r>
                  <a:rPr lang="en-US" sz="1800" baseline="-25000" smtClean="0">
                    <a:solidFill>
                      <a:srgbClr val="000000"/>
                    </a:solidFill>
                    <a:cs typeface="MS PGothic" charset="0"/>
                  </a:rPr>
                  <a:t>j</a:t>
                </a:r>
                <a:r>
                  <a:rPr lang="en-US" sz="1800" smtClean="0">
                    <a:solidFill>
                      <a:srgbClr val="000000"/>
                    </a:solidFill>
                    <a:cs typeface="MS PGothic" charset="0"/>
                  </a:rPr>
                  <a:t> days)</a:t>
                </a:r>
              </a:p>
            </p:txBody>
          </p:sp>
        </p:grpSp>
        <p:grpSp>
          <p:nvGrpSpPr>
            <p:cNvPr id="218171" name="Group 66"/>
            <p:cNvGrpSpPr>
              <a:grpSpLocks/>
            </p:cNvGrpSpPr>
            <p:nvPr/>
          </p:nvGrpSpPr>
          <p:grpSpPr bwMode="auto">
            <a:xfrm>
              <a:off x="5386606" y="2976911"/>
              <a:ext cx="1524000" cy="914400"/>
              <a:chOff x="5471950" y="2976911"/>
              <a:chExt cx="1524000" cy="914400"/>
            </a:xfrm>
          </p:grpSpPr>
          <p:sp>
            <p:nvSpPr>
              <p:cNvPr id="218173" name="Rounded Rectangle 21"/>
              <p:cNvSpPr>
                <a:spLocks noChangeArrowheads="1"/>
              </p:cNvSpPr>
              <p:nvPr/>
            </p:nvSpPr>
            <p:spPr bwMode="auto">
              <a:xfrm>
                <a:off x="5471950" y="2976911"/>
                <a:ext cx="1524000" cy="914400"/>
              </a:xfrm>
              <a:prstGeom prst="roundRect">
                <a:avLst>
                  <a:gd name="adj" fmla="val 16667"/>
                </a:avLst>
              </a:prstGeom>
              <a:solidFill>
                <a:schemeClr val="bg1"/>
              </a:solidFill>
              <a:ln w="9525">
                <a:solidFill>
                  <a:schemeClr val="tx1"/>
                </a:solidFill>
                <a:round/>
                <a:headEnd/>
                <a:tailEnd/>
              </a:ln>
            </p:spPr>
            <p:txBody>
              <a:bodyPr/>
              <a:lstStyle/>
              <a:p>
                <a:pPr algn="ctr" eaLnBrk="0" fontAlgn="base" hangingPunct="0">
                  <a:spcBef>
                    <a:spcPct val="0"/>
                  </a:spcBef>
                  <a:spcAft>
                    <a:spcPct val="0"/>
                  </a:spcAft>
                </a:pPr>
                <a:endParaRPr lang="en-US" sz="2000" smtClean="0">
                  <a:solidFill>
                    <a:srgbClr val="000000"/>
                  </a:solidFill>
                  <a:latin typeface="Arial" charset="0"/>
                  <a:ea typeface="ＭＳ Ｐゴシック" charset="0"/>
                  <a:cs typeface="MS PGothic" charset="0"/>
                </a:endParaRPr>
              </a:p>
            </p:txBody>
          </p:sp>
          <p:sp>
            <p:nvSpPr>
              <p:cNvPr id="218174" name="TextBox 85"/>
              <p:cNvSpPr txBox="1">
                <a:spLocks noChangeArrowheads="1"/>
              </p:cNvSpPr>
              <p:nvPr/>
            </p:nvSpPr>
            <p:spPr bwMode="auto">
              <a:xfrm>
                <a:off x="5802678" y="3115056"/>
                <a:ext cx="86914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2000" smtClean="0">
                    <a:solidFill>
                      <a:srgbClr val="000000"/>
                    </a:solidFill>
                    <a:cs typeface="MS PGothic" charset="0"/>
                  </a:rPr>
                  <a:t>Read </a:t>
                </a:r>
              </a:p>
              <a:p>
                <a:pPr algn="ctr" eaLnBrk="1" fontAlgn="base" hangingPunct="1">
                  <a:spcBef>
                    <a:spcPct val="0"/>
                  </a:spcBef>
                  <a:spcAft>
                    <a:spcPct val="0"/>
                  </a:spcAft>
                </a:pPr>
                <a:r>
                  <a:rPr lang="en-US" sz="2000" smtClean="0">
                    <a:solidFill>
                      <a:srgbClr val="000000"/>
                    </a:solidFill>
                    <a:cs typeface="MS PGothic" charset="0"/>
                  </a:rPr>
                  <a:t>Page</a:t>
                </a:r>
                <a:endParaRPr lang="en-US" sz="1800" smtClean="0">
                  <a:solidFill>
                    <a:srgbClr val="000000"/>
                  </a:solidFill>
                  <a:cs typeface="MS PGothic" charset="0"/>
                </a:endParaRPr>
              </a:p>
            </p:txBody>
          </p:sp>
        </p:grpSp>
        <p:cxnSp>
          <p:nvCxnSpPr>
            <p:cNvPr id="218172" name="Straight Connector 54"/>
            <p:cNvCxnSpPr>
              <a:cxnSpLocks noChangeShapeType="1"/>
            </p:cNvCxnSpPr>
            <p:nvPr/>
          </p:nvCxnSpPr>
          <p:spPr bwMode="auto">
            <a:xfrm>
              <a:off x="4636798" y="3415823"/>
              <a:ext cx="752066"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cxnSp>
      </p:grpSp>
      <p:grpSp>
        <p:nvGrpSpPr>
          <p:cNvPr id="218126" name="Group 117"/>
          <p:cNvGrpSpPr>
            <a:grpSpLocks/>
          </p:cNvGrpSpPr>
          <p:nvPr/>
        </p:nvGrpSpPr>
        <p:grpSpPr bwMode="auto">
          <a:xfrm>
            <a:off x="652463" y="1292225"/>
            <a:ext cx="1404937" cy="4673600"/>
            <a:chOff x="371856" y="1292352"/>
            <a:chExt cx="1405884" cy="4672810"/>
          </a:xfrm>
        </p:grpSpPr>
        <p:grpSp>
          <p:nvGrpSpPr>
            <p:cNvPr id="218150" name="Group 93"/>
            <p:cNvGrpSpPr>
              <a:grpSpLocks/>
            </p:cNvGrpSpPr>
            <p:nvPr/>
          </p:nvGrpSpPr>
          <p:grpSpPr bwMode="auto">
            <a:xfrm>
              <a:off x="377952" y="1938528"/>
              <a:ext cx="1387596" cy="536448"/>
              <a:chOff x="377952" y="1548384"/>
              <a:chExt cx="1387596" cy="536448"/>
            </a:xfrm>
          </p:grpSpPr>
          <p:sp>
            <p:nvSpPr>
              <p:cNvPr id="218167" name="Rectangle 91"/>
              <p:cNvSpPr>
                <a:spLocks noChangeArrowheads="1"/>
              </p:cNvSpPr>
              <p:nvPr/>
            </p:nvSpPr>
            <p:spPr bwMode="auto">
              <a:xfrm>
                <a:off x="377952" y="1548384"/>
                <a:ext cx="1365504" cy="536448"/>
              </a:xfrm>
              <a:prstGeom prst="rect">
                <a:avLst/>
              </a:prstGeom>
              <a:solidFill>
                <a:schemeClr val="bg1"/>
              </a:solidFill>
              <a:ln w="9525">
                <a:solidFill>
                  <a:schemeClr val="tx1"/>
                </a:solidFill>
                <a:round/>
                <a:headEnd/>
                <a:tailEnd/>
              </a:ln>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MS PGothic" charset="0"/>
                </a:endParaRPr>
              </a:p>
            </p:txBody>
          </p:sp>
          <p:sp>
            <p:nvSpPr>
              <p:cNvPr id="218168" name="TextBox 92"/>
              <p:cNvSpPr txBox="1">
                <a:spLocks noChangeArrowheads="1"/>
              </p:cNvSpPr>
              <p:nvPr/>
            </p:nvSpPr>
            <p:spPr bwMode="auto">
              <a:xfrm>
                <a:off x="426720" y="1633728"/>
                <a:ext cx="13388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cs typeface="MS PGothic" charset="0"/>
                  </a:rPr>
                  <a:t>P/E cycle 0</a:t>
                </a:r>
              </a:p>
            </p:txBody>
          </p:sp>
        </p:grpSp>
        <p:grpSp>
          <p:nvGrpSpPr>
            <p:cNvPr id="218151" name="Group 94"/>
            <p:cNvGrpSpPr>
              <a:grpSpLocks/>
            </p:cNvGrpSpPr>
            <p:nvPr/>
          </p:nvGrpSpPr>
          <p:grpSpPr bwMode="auto">
            <a:xfrm>
              <a:off x="371856" y="3346704"/>
              <a:ext cx="1365504" cy="536448"/>
              <a:chOff x="377952" y="1548384"/>
              <a:chExt cx="1365504" cy="536448"/>
            </a:xfrm>
          </p:grpSpPr>
          <p:sp>
            <p:nvSpPr>
              <p:cNvPr id="218165" name="Rectangle 95"/>
              <p:cNvSpPr>
                <a:spLocks noChangeArrowheads="1"/>
              </p:cNvSpPr>
              <p:nvPr/>
            </p:nvSpPr>
            <p:spPr bwMode="auto">
              <a:xfrm>
                <a:off x="377952" y="1548384"/>
                <a:ext cx="1365504" cy="536448"/>
              </a:xfrm>
              <a:prstGeom prst="rect">
                <a:avLst/>
              </a:prstGeom>
              <a:solidFill>
                <a:schemeClr val="bg1"/>
              </a:solidFill>
              <a:ln w="9525">
                <a:solidFill>
                  <a:schemeClr val="tx1"/>
                </a:solidFill>
                <a:round/>
                <a:headEnd/>
                <a:tailEnd/>
              </a:ln>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MS PGothic" charset="0"/>
                </a:endParaRPr>
              </a:p>
            </p:txBody>
          </p:sp>
          <p:sp>
            <p:nvSpPr>
              <p:cNvPr id="218166" name="TextBox 96"/>
              <p:cNvSpPr txBox="1">
                <a:spLocks noChangeArrowheads="1"/>
              </p:cNvSpPr>
              <p:nvPr/>
            </p:nvSpPr>
            <p:spPr bwMode="auto">
              <a:xfrm>
                <a:off x="426720" y="1633728"/>
                <a:ext cx="12618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cs typeface="MS PGothic" charset="0"/>
                  </a:rPr>
                  <a:t>P/E cycle i</a:t>
                </a:r>
              </a:p>
            </p:txBody>
          </p:sp>
        </p:grpSp>
        <p:cxnSp>
          <p:nvCxnSpPr>
            <p:cNvPr id="218152" name="Straight Connector 98"/>
            <p:cNvCxnSpPr>
              <a:cxnSpLocks noChangeShapeType="1"/>
            </p:cNvCxnSpPr>
            <p:nvPr/>
          </p:nvCxnSpPr>
          <p:spPr bwMode="auto">
            <a:xfrm rot="5400000" flipH="1" flipV="1">
              <a:off x="902208" y="1780032"/>
              <a:ext cx="316992" cy="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cxnSp>
        <p:sp>
          <p:nvSpPr>
            <p:cNvPr id="218153" name="TextBox 99"/>
            <p:cNvSpPr txBox="1">
              <a:spLocks noChangeArrowheads="1"/>
            </p:cNvSpPr>
            <p:nvPr/>
          </p:nvSpPr>
          <p:spPr bwMode="auto">
            <a:xfrm>
              <a:off x="743712" y="1292352"/>
              <a:ext cx="6190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600" smtClean="0">
                  <a:solidFill>
                    <a:srgbClr val="000000"/>
                  </a:solidFill>
                  <a:cs typeface="MS PGothic" charset="0"/>
                </a:rPr>
                <a:t>Start</a:t>
              </a:r>
            </a:p>
          </p:txBody>
        </p:sp>
        <p:cxnSp>
          <p:nvCxnSpPr>
            <p:cNvPr id="218154" name="Straight Connector 100"/>
            <p:cNvCxnSpPr>
              <a:cxnSpLocks noChangeShapeType="1"/>
            </p:cNvCxnSpPr>
            <p:nvPr/>
          </p:nvCxnSpPr>
          <p:spPr bwMode="auto">
            <a:xfrm rot="5400000" flipH="1" flipV="1">
              <a:off x="896112" y="2627376"/>
              <a:ext cx="316992" cy="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cxnSp>
        <p:cxnSp>
          <p:nvCxnSpPr>
            <p:cNvPr id="218155" name="Straight Connector 101"/>
            <p:cNvCxnSpPr>
              <a:cxnSpLocks noChangeShapeType="1"/>
            </p:cNvCxnSpPr>
            <p:nvPr/>
          </p:nvCxnSpPr>
          <p:spPr bwMode="auto">
            <a:xfrm rot="5400000" flipH="1" flipV="1">
              <a:off x="896112" y="3200400"/>
              <a:ext cx="316992" cy="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cxnSp>
        <p:sp>
          <p:nvSpPr>
            <p:cNvPr id="218156" name="TextBox 102"/>
            <p:cNvSpPr txBox="1">
              <a:spLocks noChangeArrowheads="1"/>
            </p:cNvSpPr>
            <p:nvPr/>
          </p:nvSpPr>
          <p:spPr bwMode="auto">
            <a:xfrm>
              <a:off x="841248" y="2645664"/>
              <a:ext cx="4154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000000"/>
                  </a:solidFill>
                  <a:cs typeface="MS PGothic" charset="0"/>
                </a:rPr>
                <a:t>…</a:t>
              </a:r>
            </a:p>
          </p:txBody>
        </p:sp>
        <p:grpSp>
          <p:nvGrpSpPr>
            <p:cNvPr id="218157" name="Group 103"/>
            <p:cNvGrpSpPr>
              <a:grpSpLocks/>
            </p:cNvGrpSpPr>
            <p:nvPr/>
          </p:nvGrpSpPr>
          <p:grpSpPr bwMode="auto">
            <a:xfrm>
              <a:off x="390144" y="4767072"/>
              <a:ext cx="1387596" cy="536448"/>
              <a:chOff x="377952" y="1548384"/>
              <a:chExt cx="1387596" cy="536448"/>
            </a:xfrm>
          </p:grpSpPr>
          <p:sp>
            <p:nvSpPr>
              <p:cNvPr id="218163" name="Rectangle 104"/>
              <p:cNvSpPr>
                <a:spLocks noChangeArrowheads="1"/>
              </p:cNvSpPr>
              <p:nvPr/>
            </p:nvSpPr>
            <p:spPr bwMode="auto">
              <a:xfrm>
                <a:off x="377952" y="1548384"/>
                <a:ext cx="1365504" cy="536448"/>
              </a:xfrm>
              <a:prstGeom prst="rect">
                <a:avLst/>
              </a:prstGeom>
              <a:solidFill>
                <a:schemeClr val="bg1"/>
              </a:solidFill>
              <a:ln w="9525">
                <a:solidFill>
                  <a:schemeClr val="tx1"/>
                </a:solidFill>
                <a:round/>
                <a:headEnd/>
                <a:tailEnd/>
              </a:ln>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MS PGothic" charset="0"/>
                </a:endParaRPr>
              </a:p>
            </p:txBody>
          </p:sp>
          <p:sp>
            <p:nvSpPr>
              <p:cNvPr id="218164" name="TextBox 105"/>
              <p:cNvSpPr txBox="1">
                <a:spLocks noChangeArrowheads="1"/>
              </p:cNvSpPr>
              <p:nvPr/>
            </p:nvSpPr>
            <p:spPr bwMode="auto">
              <a:xfrm>
                <a:off x="426720" y="1633728"/>
                <a:ext cx="13388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cs typeface="MS PGothic" charset="0"/>
                  </a:rPr>
                  <a:t>P/E cycle n</a:t>
                </a:r>
              </a:p>
            </p:txBody>
          </p:sp>
        </p:grpSp>
        <p:cxnSp>
          <p:nvCxnSpPr>
            <p:cNvPr id="218158" name="Straight Connector 106"/>
            <p:cNvCxnSpPr>
              <a:cxnSpLocks noChangeShapeType="1"/>
            </p:cNvCxnSpPr>
            <p:nvPr/>
          </p:nvCxnSpPr>
          <p:spPr bwMode="auto">
            <a:xfrm rot="5400000" flipH="1" flipV="1">
              <a:off x="914400" y="4047744"/>
              <a:ext cx="316992" cy="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cxnSp>
        <p:cxnSp>
          <p:nvCxnSpPr>
            <p:cNvPr id="218159" name="Straight Connector 107"/>
            <p:cNvCxnSpPr>
              <a:cxnSpLocks noChangeShapeType="1"/>
            </p:cNvCxnSpPr>
            <p:nvPr/>
          </p:nvCxnSpPr>
          <p:spPr bwMode="auto">
            <a:xfrm rot="5400000" flipH="1" flipV="1">
              <a:off x="914400" y="4620768"/>
              <a:ext cx="316992" cy="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cxnSp>
        <p:sp>
          <p:nvSpPr>
            <p:cNvPr id="218160" name="TextBox 108"/>
            <p:cNvSpPr txBox="1">
              <a:spLocks noChangeArrowheads="1"/>
            </p:cNvSpPr>
            <p:nvPr/>
          </p:nvSpPr>
          <p:spPr bwMode="auto">
            <a:xfrm>
              <a:off x="859536" y="4066032"/>
              <a:ext cx="4154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000000"/>
                  </a:solidFill>
                  <a:cs typeface="MS PGothic" charset="0"/>
                </a:rPr>
                <a:t>…</a:t>
              </a:r>
            </a:p>
          </p:txBody>
        </p:sp>
        <p:cxnSp>
          <p:nvCxnSpPr>
            <p:cNvPr id="218161" name="Straight Connector 109"/>
            <p:cNvCxnSpPr>
              <a:cxnSpLocks noChangeShapeType="1"/>
            </p:cNvCxnSpPr>
            <p:nvPr/>
          </p:nvCxnSpPr>
          <p:spPr bwMode="auto">
            <a:xfrm rot="5400000" flipH="1" flipV="1">
              <a:off x="920496" y="5468112"/>
              <a:ext cx="316992" cy="0"/>
            </a:xfrm>
            <a:prstGeom prst="line">
              <a:avLst/>
            </a:prstGeom>
            <a:noFill/>
            <a:ln w="28575">
              <a:solidFill>
                <a:schemeClr val="tx1"/>
              </a:solidFill>
              <a:round/>
              <a:headEnd type="triangle" w="med" len="med"/>
              <a:tailEnd/>
            </a:ln>
            <a:extLst>
              <a:ext uri="{909E8E84-426E-40dd-AFC4-6F175D3DCCD1}">
                <a14:hiddenFill xmlns:a14="http://schemas.microsoft.com/office/drawing/2010/main">
                  <a:noFill/>
                </a14:hiddenFill>
              </a:ext>
            </a:extLst>
          </p:spPr>
        </p:cxnSp>
        <p:sp>
          <p:nvSpPr>
            <p:cNvPr id="218162" name="TextBox 110"/>
            <p:cNvSpPr txBox="1">
              <a:spLocks noChangeArrowheads="1"/>
            </p:cNvSpPr>
            <p:nvPr/>
          </p:nvSpPr>
          <p:spPr bwMode="auto">
            <a:xfrm>
              <a:off x="591312" y="5626608"/>
              <a:ext cx="10967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600" smtClean="0">
                  <a:solidFill>
                    <a:srgbClr val="000000"/>
                  </a:solidFill>
                  <a:cs typeface="MS PGothic" charset="0"/>
                </a:rPr>
                <a:t>End of life</a:t>
              </a:r>
            </a:p>
          </p:txBody>
        </p:sp>
      </p:grpSp>
      <p:cxnSp>
        <p:nvCxnSpPr>
          <p:cNvPr id="218127" name="Straight Connector 112"/>
          <p:cNvCxnSpPr>
            <a:cxnSpLocks noChangeShapeType="1"/>
          </p:cNvCxnSpPr>
          <p:nvPr/>
        </p:nvCxnSpPr>
        <p:spPr bwMode="auto">
          <a:xfrm>
            <a:off x="2017713" y="3614738"/>
            <a:ext cx="554037" cy="6350"/>
          </a:xfrm>
          <a:prstGeom prst="line">
            <a:avLst/>
          </a:prstGeom>
          <a:noFill/>
          <a:ln w="38100">
            <a:solidFill>
              <a:schemeClr val="tx1"/>
            </a:solidFill>
            <a:prstDash val="sysDash"/>
            <a:round/>
            <a:headEnd type="triangle" w="med" len="med"/>
            <a:tailEnd/>
          </a:ln>
          <a:extLst>
            <a:ext uri="{909E8E84-426E-40dd-AFC4-6F175D3DCCD1}">
              <a14:hiddenFill xmlns:a14="http://schemas.microsoft.com/office/drawing/2010/main">
                <a:noFill/>
              </a14:hiddenFill>
            </a:ext>
          </a:extLst>
        </p:spPr>
      </p:cxnSp>
      <p:sp>
        <p:nvSpPr>
          <p:cNvPr id="54" name="Arc 53"/>
          <p:cNvSpPr/>
          <p:nvPr/>
        </p:nvSpPr>
        <p:spPr bwMode="auto">
          <a:xfrm>
            <a:off x="5999163" y="1836738"/>
            <a:ext cx="1404937" cy="495300"/>
          </a:xfrm>
          <a:prstGeom prst="arc">
            <a:avLst/>
          </a:prstGeom>
          <a:noFill/>
          <a:ln w="50800" cap="flat" cmpd="sng" algn="ctr">
            <a:solidFill>
              <a:schemeClr val="tx1"/>
            </a:solidFill>
            <a:prstDash val="solid"/>
            <a:round/>
            <a:headEnd type="none" w="med" len="med"/>
            <a:tailEnd type="none" w="med" len="med"/>
          </a:ln>
          <a:effectLst/>
        </p:spPr>
        <p:txBody>
          <a:bodyPr/>
          <a:lstStyle/>
          <a:p>
            <a:pPr eaLnBrk="0" fontAlgn="base" hangingPunct="0">
              <a:spcBef>
                <a:spcPct val="0"/>
              </a:spcBef>
              <a:spcAft>
                <a:spcPct val="0"/>
              </a:spcAft>
              <a:defRPr/>
            </a:pPr>
            <a:endParaRPr lang="en-US">
              <a:solidFill>
                <a:srgbClr val="000000"/>
              </a:solidFill>
              <a:latin typeface="Arial" charset="0"/>
              <a:ea typeface="ＭＳ Ｐゴシック" charset="-128"/>
              <a:cs typeface="ＭＳ Ｐゴシック" charset="-128"/>
            </a:endParaRPr>
          </a:p>
        </p:txBody>
      </p:sp>
      <p:sp>
        <p:nvSpPr>
          <p:cNvPr id="55" name="Arc 54"/>
          <p:cNvSpPr/>
          <p:nvPr/>
        </p:nvSpPr>
        <p:spPr bwMode="auto">
          <a:xfrm flipV="1">
            <a:off x="5999163" y="2020888"/>
            <a:ext cx="1406525" cy="487362"/>
          </a:xfrm>
          <a:prstGeom prst="arc">
            <a:avLst/>
          </a:prstGeom>
          <a:noFill/>
          <a:ln w="50800" cap="flat" cmpd="sng" algn="ctr">
            <a:solidFill>
              <a:schemeClr val="tx1"/>
            </a:solidFill>
            <a:prstDash val="solid"/>
            <a:round/>
            <a:headEnd type="triangle" w="med" len="med"/>
            <a:tailEnd type="none" w="med" len="med"/>
          </a:ln>
          <a:effectLst/>
        </p:spPr>
        <p:txBody>
          <a:bodyPr/>
          <a:lstStyle/>
          <a:p>
            <a:pPr eaLnBrk="0" fontAlgn="base" hangingPunct="0">
              <a:spcBef>
                <a:spcPct val="0"/>
              </a:spcBef>
              <a:spcAft>
                <a:spcPct val="0"/>
              </a:spcAft>
              <a:defRPr/>
            </a:pPr>
            <a:endParaRPr lang="en-US">
              <a:solidFill>
                <a:srgbClr val="000000"/>
              </a:solidFill>
              <a:latin typeface="Arial" charset="0"/>
              <a:ea typeface="ＭＳ Ｐゴシック" charset="-128"/>
              <a:cs typeface="ＭＳ Ｐゴシック" charset="-128"/>
            </a:endParaRPr>
          </a:p>
        </p:txBody>
      </p:sp>
      <p:grpSp>
        <p:nvGrpSpPr>
          <p:cNvPr id="12" name="Group 58"/>
          <p:cNvGrpSpPr>
            <a:grpSpLocks/>
          </p:cNvGrpSpPr>
          <p:nvPr/>
        </p:nvGrpSpPr>
        <p:grpSpPr bwMode="auto">
          <a:xfrm>
            <a:off x="2263775" y="1016000"/>
            <a:ext cx="1570038" cy="928688"/>
            <a:chOff x="2264228" y="1016000"/>
            <a:chExt cx="1569660" cy="928914"/>
          </a:xfrm>
        </p:grpSpPr>
        <p:sp>
          <p:nvSpPr>
            <p:cNvPr id="218148" name="TextBox 55"/>
            <p:cNvSpPr txBox="1">
              <a:spLocks noChangeArrowheads="1"/>
            </p:cNvSpPr>
            <p:nvPr/>
          </p:nvSpPr>
          <p:spPr bwMode="auto">
            <a:xfrm>
              <a:off x="2264228" y="1016000"/>
              <a:ext cx="15696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FF0000"/>
                  </a:solidFill>
                  <a:cs typeface="MS PGothic" charset="0"/>
                </a:rPr>
                <a:t>Erase Errors</a:t>
              </a:r>
            </a:p>
          </p:txBody>
        </p:sp>
        <p:cxnSp>
          <p:nvCxnSpPr>
            <p:cNvPr id="218149" name="Straight Arrow Connector 57"/>
            <p:cNvCxnSpPr>
              <a:cxnSpLocks noChangeShapeType="1"/>
              <a:stCxn id="218148" idx="2"/>
            </p:cNvCxnSpPr>
            <p:nvPr/>
          </p:nvCxnSpPr>
          <p:spPr bwMode="auto">
            <a:xfrm>
              <a:off x="3049058" y="1385332"/>
              <a:ext cx="100542" cy="559582"/>
            </a:xfrm>
            <a:prstGeom prst="straightConnector1">
              <a:avLst/>
            </a:prstGeom>
            <a:noFill/>
            <a:ln w="28575">
              <a:solidFill>
                <a:srgbClr val="FF0000"/>
              </a:solidFill>
              <a:round/>
              <a:headEnd/>
              <a:tailEnd type="arrow" w="med" len="med"/>
            </a:ln>
            <a:extLst>
              <a:ext uri="{909E8E84-426E-40dd-AFC4-6F175D3DCCD1}">
                <a14:hiddenFill xmlns:a14="http://schemas.microsoft.com/office/drawing/2010/main">
                  <a:noFill/>
                </a14:hiddenFill>
              </a:ext>
            </a:extLst>
          </p:spPr>
        </p:cxnSp>
      </p:grpSp>
      <p:grpSp>
        <p:nvGrpSpPr>
          <p:cNvPr id="13" name="Group 59"/>
          <p:cNvGrpSpPr>
            <a:grpSpLocks/>
          </p:cNvGrpSpPr>
          <p:nvPr/>
        </p:nvGrpSpPr>
        <p:grpSpPr bwMode="auto">
          <a:xfrm>
            <a:off x="5681663" y="1052513"/>
            <a:ext cx="1890712" cy="835025"/>
            <a:chOff x="2264228" y="1016000"/>
            <a:chExt cx="1890261" cy="834571"/>
          </a:xfrm>
        </p:grpSpPr>
        <p:sp>
          <p:nvSpPr>
            <p:cNvPr id="218146" name="TextBox 60"/>
            <p:cNvSpPr txBox="1">
              <a:spLocks noChangeArrowheads="1"/>
            </p:cNvSpPr>
            <p:nvPr/>
          </p:nvSpPr>
          <p:spPr bwMode="auto">
            <a:xfrm>
              <a:off x="2264228" y="1016000"/>
              <a:ext cx="18902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FF0000"/>
                  </a:solidFill>
                  <a:cs typeface="MS PGothic" charset="0"/>
                </a:rPr>
                <a:t>Program Errors</a:t>
              </a:r>
            </a:p>
          </p:txBody>
        </p:sp>
        <p:cxnSp>
          <p:nvCxnSpPr>
            <p:cNvPr id="218147" name="Straight Arrow Connector 61"/>
            <p:cNvCxnSpPr>
              <a:cxnSpLocks noChangeShapeType="1"/>
            </p:cNvCxnSpPr>
            <p:nvPr/>
          </p:nvCxnSpPr>
          <p:spPr bwMode="auto">
            <a:xfrm flipH="1">
              <a:off x="2735945" y="1410377"/>
              <a:ext cx="219445" cy="440194"/>
            </a:xfrm>
            <a:prstGeom prst="straightConnector1">
              <a:avLst/>
            </a:prstGeom>
            <a:noFill/>
            <a:ln w="28575">
              <a:solidFill>
                <a:srgbClr val="FF0000"/>
              </a:solidFill>
              <a:round/>
              <a:headEnd/>
              <a:tailEnd type="arrow" w="med" len="med"/>
            </a:ln>
            <a:extLst>
              <a:ext uri="{909E8E84-426E-40dd-AFC4-6F175D3DCCD1}">
                <a14:hiddenFill xmlns:a14="http://schemas.microsoft.com/office/drawing/2010/main">
                  <a:noFill/>
                </a14:hiddenFill>
              </a:ext>
            </a:extLst>
          </p:spPr>
        </p:cxnSp>
      </p:grpSp>
      <p:grpSp>
        <p:nvGrpSpPr>
          <p:cNvPr id="14" name="Group 63"/>
          <p:cNvGrpSpPr>
            <a:grpSpLocks/>
          </p:cNvGrpSpPr>
          <p:nvPr/>
        </p:nvGrpSpPr>
        <p:grpSpPr bwMode="auto">
          <a:xfrm>
            <a:off x="2428875" y="2689225"/>
            <a:ext cx="2006600" cy="812800"/>
            <a:chOff x="2264228" y="1016000"/>
            <a:chExt cx="2005677" cy="812800"/>
          </a:xfrm>
        </p:grpSpPr>
        <p:sp>
          <p:nvSpPr>
            <p:cNvPr id="218144" name="TextBox 64"/>
            <p:cNvSpPr txBox="1">
              <a:spLocks noChangeArrowheads="1"/>
            </p:cNvSpPr>
            <p:nvPr/>
          </p:nvSpPr>
          <p:spPr bwMode="auto">
            <a:xfrm>
              <a:off x="2264228" y="1016000"/>
              <a:ext cx="20056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FF0000"/>
                  </a:solidFill>
                  <a:cs typeface="MS PGothic" charset="0"/>
                </a:rPr>
                <a:t>Retention Errors</a:t>
              </a:r>
            </a:p>
          </p:txBody>
        </p:sp>
        <p:cxnSp>
          <p:nvCxnSpPr>
            <p:cNvPr id="218145" name="Straight Arrow Connector 65"/>
            <p:cNvCxnSpPr>
              <a:cxnSpLocks noChangeShapeType="1"/>
              <a:stCxn id="218144" idx="2"/>
            </p:cNvCxnSpPr>
            <p:nvPr/>
          </p:nvCxnSpPr>
          <p:spPr bwMode="auto">
            <a:xfrm>
              <a:off x="3267067" y="1385332"/>
              <a:ext cx="709848" cy="443468"/>
            </a:xfrm>
            <a:prstGeom prst="straightConnector1">
              <a:avLst/>
            </a:prstGeom>
            <a:noFill/>
            <a:ln w="28575">
              <a:solidFill>
                <a:srgbClr val="FF0000"/>
              </a:solidFill>
              <a:round/>
              <a:headEnd/>
              <a:tailEnd type="arrow" w="med" len="med"/>
            </a:ln>
            <a:extLst>
              <a:ext uri="{909E8E84-426E-40dd-AFC4-6F175D3DCCD1}">
                <a14:hiddenFill xmlns:a14="http://schemas.microsoft.com/office/drawing/2010/main">
                  <a:noFill/>
                </a14:hiddenFill>
              </a:ext>
            </a:extLst>
          </p:spPr>
        </p:cxnSp>
      </p:grpSp>
      <p:grpSp>
        <p:nvGrpSpPr>
          <p:cNvPr id="15" name="Group 67"/>
          <p:cNvGrpSpPr>
            <a:grpSpLocks/>
          </p:cNvGrpSpPr>
          <p:nvPr/>
        </p:nvGrpSpPr>
        <p:grpSpPr bwMode="auto">
          <a:xfrm>
            <a:off x="7061200" y="2590800"/>
            <a:ext cx="1504950" cy="820738"/>
            <a:chOff x="2264228" y="1016000"/>
            <a:chExt cx="1505540" cy="820058"/>
          </a:xfrm>
        </p:grpSpPr>
        <p:sp>
          <p:nvSpPr>
            <p:cNvPr id="218142" name="TextBox 68"/>
            <p:cNvSpPr txBox="1">
              <a:spLocks noChangeArrowheads="1"/>
            </p:cNvSpPr>
            <p:nvPr/>
          </p:nvSpPr>
          <p:spPr bwMode="auto">
            <a:xfrm>
              <a:off x="2264228" y="1016000"/>
              <a:ext cx="15055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FF0000"/>
                  </a:solidFill>
                  <a:cs typeface="MS PGothic" charset="0"/>
                </a:rPr>
                <a:t>Read Errors</a:t>
              </a:r>
            </a:p>
          </p:txBody>
        </p:sp>
        <p:cxnSp>
          <p:nvCxnSpPr>
            <p:cNvPr id="218143" name="Straight Arrow Connector 69"/>
            <p:cNvCxnSpPr>
              <a:cxnSpLocks noChangeShapeType="1"/>
              <a:stCxn id="218142" idx="2"/>
            </p:cNvCxnSpPr>
            <p:nvPr/>
          </p:nvCxnSpPr>
          <p:spPr bwMode="auto">
            <a:xfrm flipH="1">
              <a:off x="2677890" y="1385332"/>
              <a:ext cx="339108" cy="450726"/>
            </a:xfrm>
            <a:prstGeom prst="straightConnector1">
              <a:avLst/>
            </a:prstGeom>
            <a:noFill/>
            <a:ln w="28575">
              <a:solidFill>
                <a:srgbClr val="FF0000"/>
              </a:solidFill>
              <a:round/>
              <a:headEnd/>
              <a:tailEnd type="arrow" w="med" len="med"/>
            </a:ln>
            <a:extLst>
              <a:ext uri="{909E8E84-426E-40dd-AFC4-6F175D3DCCD1}">
                <a14:hiddenFill xmlns:a14="http://schemas.microsoft.com/office/drawing/2010/main">
                  <a:noFill/>
                </a14:hiddenFill>
              </a:ext>
            </a:extLst>
          </p:spPr>
        </p:cxnSp>
      </p:grpSp>
      <p:grpSp>
        <p:nvGrpSpPr>
          <p:cNvPr id="16" name="Group 72"/>
          <p:cNvGrpSpPr>
            <a:grpSpLocks/>
          </p:cNvGrpSpPr>
          <p:nvPr/>
        </p:nvGrpSpPr>
        <p:grpSpPr bwMode="auto">
          <a:xfrm>
            <a:off x="7069138" y="4179888"/>
            <a:ext cx="1504950" cy="820737"/>
            <a:chOff x="2264228" y="1016000"/>
            <a:chExt cx="1505540" cy="820058"/>
          </a:xfrm>
        </p:grpSpPr>
        <p:sp>
          <p:nvSpPr>
            <p:cNvPr id="218140" name="TextBox 73"/>
            <p:cNvSpPr txBox="1">
              <a:spLocks noChangeArrowheads="1"/>
            </p:cNvSpPr>
            <p:nvPr/>
          </p:nvSpPr>
          <p:spPr bwMode="auto">
            <a:xfrm>
              <a:off x="2264228" y="1016000"/>
              <a:ext cx="15055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FF0000"/>
                  </a:solidFill>
                  <a:cs typeface="MS PGothic" charset="0"/>
                </a:rPr>
                <a:t>Read Errors</a:t>
              </a:r>
            </a:p>
          </p:txBody>
        </p:sp>
        <p:cxnSp>
          <p:nvCxnSpPr>
            <p:cNvPr id="218141" name="Straight Arrow Connector 74"/>
            <p:cNvCxnSpPr>
              <a:cxnSpLocks noChangeShapeType="1"/>
              <a:stCxn id="218140" idx="2"/>
            </p:cNvCxnSpPr>
            <p:nvPr/>
          </p:nvCxnSpPr>
          <p:spPr bwMode="auto">
            <a:xfrm flipH="1">
              <a:off x="2677890" y="1385332"/>
              <a:ext cx="339108" cy="450726"/>
            </a:xfrm>
            <a:prstGeom prst="straightConnector1">
              <a:avLst/>
            </a:prstGeom>
            <a:noFill/>
            <a:ln w="28575">
              <a:solidFill>
                <a:srgbClr val="FF0000"/>
              </a:solidFill>
              <a:round/>
              <a:headEnd/>
              <a:tailEnd type="arrow" w="med" len="med"/>
            </a:ln>
            <a:extLst>
              <a:ext uri="{909E8E84-426E-40dd-AFC4-6F175D3DCCD1}">
                <a14:hiddenFill xmlns:a14="http://schemas.microsoft.com/office/drawing/2010/main">
                  <a:noFill/>
                </a14:hiddenFill>
              </a:ext>
            </a:extLst>
          </p:spPr>
        </p:cxnSp>
      </p:grpSp>
      <p:grpSp>
        <p:nvGrpSpPr>
          <p:cNvPr id="17" name="Group 75"/>
          <p:cNvGrpSpPr>
            <a:grpSpLocks/>
          </p:cNvGrpSpPr>
          <p:nvPr/>
        </p:nvGrpSpPr>
        <p:grpSpPr bwMode="auto">
          <a:xfrm>
            <a:off x="2503488" y="4071938"/>
            <a:ext cx="2006600" cy="812800"/>
            <a:chOff x="2264228" y="1016000"/>
            <a:chExt cx="2005677" cy="812800"/>
          </a:xfrm>
        </p:grpSpPr>
        <p:sp>
          <p:nvSpPr>
            <p:cNvPr id="218138" name="TextBox 76"/>
            <p:cNvSpPr txBox="1">
              <a:spLocks noChangeArrowheads="1"/>
            </p:cNvSpPr>
            <p:nvPr/>
          </p:nvSpPr>
          <p:spPr bwMode="auto">
            <a:xfrm>
              <a:off x="2264228" y="1016000"/>
              <a:ext cx="20056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FF0000"/>
                  </a:solidFill>
                  <a:cs typeface="MS PGothic" charset="0"/>
                </a:rPr>
                <a:t>Retention Errors</a:t>
              </a:r>
            </a:p>
          </p:txBody>
        </p:sp>
        <p:cxnSp>
          <p:nvCxnSpPr>
            <p:cNvPr id="218139" name="Straight Arrow Connector 77"/>
            <p:cNvCxnSpPr>
              <a:cxnSpLocks noChangeShapeType="1"/>
              <a:stCxn id="218138" idx="2"/>
            </p:cNvCxnSpPr>
            <p:nvPr/>
          </p:nvCxnSpPr>
          <p:spPr bwMode="auto">
            <a:xfrm>
              <a:off x="3267067" y="1385332"/>
              <a:ext cx="709848" cy="443468"/>
            </a:xfrm>
            <a:prstGeom prst="straightConnector1">
              <a:avLst/>
            </a:prstGeom>
            <a:noFill/>
            <a:ln w="28575">
              <a:solidFill>
                <a:srgbClr val="FF0000"/>
              </a:solidFill>
              <a:round/>
              <a:headEnd/>
              <a:tailEnd type="arrow" w="med" len="med"/>
            </a:ln>
            <a:extLst>
              <a:ext uri="{909E8E84-426E-40dd-AFC4-6F175D3DCCD1}">
                <a14:hiddenFill xmlns:a14="http://schemas.microsoft.com/office/drawing/2010/main">
                  <a:noFill/>
                </a14:hiddenFill>
              </a:ext>
            </a:extLst>
          </p:spPr>
        </p:cxnSp>
      </p:grpSp>
      <p:sp>
        <p:nvSpPr>
          <p:cNvPr id="218136"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7C597AE-EA8C-F341-921F-01A5FB9DFB76}" type="slidenum">
              <a:rPr lang="en-US" sz="1600">
                <a:solidFill>
                  <a:srgbClr val="000000"/>
                </a:solidFill>
                <a:latin typeface="Garamond" charset="0"/>
              </a:rPr>
              <a:pPr eaLnBrk="1" hangingPunct="1"/>
              <a:t>163</a:t>
            </a:fld>
            <a:endParaRPr lang="en-US" sz="1600">
              <a:solidFill>
                <a:srgbClr val="000000"/>
              </a:solidFill>
              <a:latin typeface="Garamond" charset="0"/>
            </a:endParaRPr>
          </a:p>
        </p:txBody>
      </p:sp>
      <p:pic>
        <p:nvPicPr>
          <p:cNvPr id="218137" name="Picture 6" descr="FMS_logo_lightbluematte_3C5CAE.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8676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651998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ox(in)">
                                      <p:cBhvr>
                                        <p:cTn id="7" dur="500"/>
                                        <p:tgtEl>
                                          <p:spTgt spid="1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ox(in)">
                                      <p:cBhvr>
                                        <p:cTn id="12" dur="500"/>
                                        <p:tgtEl>
                                          <p:spTgt spid="1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box(in)">
                                      <p:cBhvr>
                                        <p:cTn id="17" dur="500"/>
                                        <p:tgtEl>
                                          <p:spTgt spid="1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box(in)">
                                      <p:cBhvr>
                                        <p:cTn id="22" dur="500"/>
                                        <p:tgtEl>
                                          <p:spTgt spid="1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box(in)">
                                      <p:cBhvr>
                                        <p:cTn id="27" dur="500"/>
                                        <p:tgtEl>
                                          <p:spTgt spid="17"/>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16" fill="hold"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box(in)">
                                      <p:cBhvr>
                                        <p:cTn id="3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Title 1"/>
          <p:cNvSpPr>
            <a:spLocks noGrp="1"/>
          </p:cNvSpPr>
          <p:nvPr>
            <p:ph type="title"/>
          </p:nvPr>
        </p:nvSpPr>
        <p:spPr/>
        <p:txBody>
          <a:bodyPr/>
          <a:lstStyle/>
          <a:p>
            <a:r>
              <a:rPr lang="en-US">
                <a:latin typeface="Garamond" charset="0"/>
              </a:rPr>
              <a:t>Methodology: Error and ECC Analysis</a:t>
            </a:r>
          </a:p>
        </p:txBody>
      </p:sp>
      <p:sp>
        <p:nvSpPr>
          <p:cNvPr id="3" name="Content Placeholder 2"/>
          <p:cNvSpPr>
            <a:spLocks noGrp="1"/>
          </p:cNvSpPr>
          <p:nvPr>
            <p:ph idx="1"/>
          </p:nvPr>
        </p:nvSpPr>
        <p:spPr>
          <a:xfrm>
            <a:off x="228600" y="1092200"/>
            <a:ext cx="8915400" cy="5092700"/>
          </a:xfrm>
        </p:spPr>
        <p:txBody>
          <a:bodyPr/>
          <a:lstStyle/>
          <a:p>
            <a:pPr>
              <a:buFont typeface="Wingdings" pitchFamily="2" charset="2"/>
              <a:buChar char="n"/>
              <a:defRPr/>
            </a:pPr>
            <a:r>
              <a:rPr lang="en-US" dirty="0" smtClean="0">
                <a:solidFill>
                  <a:srgbClr val="FF0000"/>
                </a:solidFill>
                <a:ea typeface="+mn-ea"/>
                <a:cs typeface="+mn-cs"/>
              </a:rPr>
              <a:t>Characterized errors and error rates </a:t>
            </a:r>
            <a:r>
              <a:rPr lang="en-US" dirty="0" smtClean="0">
                <a:ea typeface="+mn-ea"/>
                <a:cs typeface="+mn-cs"/>
              </a:rPr>
              <a:t>of 3x and 2y-nm MLC NAND flash using an experimental FPGA-based platform</a:t>
            </a:r>
          </a:p>
          <a:p>
            <a:pPr lvl="1">
              <a:buFont typeface="Wingdings" pitchFamily="2" charset="2"/>
              <a:buChar char="q"/>
              <a:defRPr/>
            </a:pPr>
            <a:r>
              <a:rPr lang="en-US" sz="1600" b="1" dirty="0">
                <a:solidFill>
                  <a:schemeClr val="tx2"/>
                </a:solidFill>
              </a:rPr>
              <a:t>[</a:t>
            </a:r>
            <a:r>
              <a:rPr lang="en-US" sz="1600" b="1" dirty="0" err="1">
                <a:solidFill>
                  <a:schemeClr val="tx2"/>
                </a:solidFill>
              </a:rPr>
              <a:t>Cai</a:t>
            </a:r>
            <a:r>
              <a:rPr lang="en-US" sz="1600" b="1" dirty="0">
                <a:solidFill>
                  <a:schemeClr val="tx2"/>
                </a:solidFill>
              </a:rPr>
              <a:t>+, </a:t>
            </a:r>
            <a:r>
              <a:rPr lang="en-US" sz="1600" b="1" dirty="0" smtClean="0">
                <a:solidFill>
                  <a:schemeClr val="tx2"/>
                </a:solidFill>
              </a:rPr>
              <a:t>DATE’12</a:t>
            </a:r>
            <a:r>
              <a:rPr lang="en-US" sz="1600" b="1" dirty="0">
                <a:solidFill>
                  <a:schemeClr val="tx2"/>
                </a:solidFill>
              </a:rPr>
              <a:t>, </a:t>
            </a:r>
            <a:r>
              <a:rPr lang="en-US" sz="1600" b="1" dirty="0" smtClean="0">
                <a:solidFill>
                  <a:schemeClr val="tx2"/>
                </a:solidFill>
              </a:rPr>
              <a:t>ICCD’12</a:t>
            </a:r>
            <a:r>
              <a:rPr lang="en-US" sz="1600" b="1" dirty="0">
                <a:solidFill>
                  <a:schemeClr val="tx2"/>
                </a:solidFill>
              </a:rPr>
              <a:t>, </a:t>
            </a:r>
            <a:r>
              <a:rPr lang="en-US" sz="1600" b="1" dirty="0" smtClean="0">
                <a:solidFill>
                  <a:schemeClr val="tx2"/>
                </a:solidFill>
              </a:rPr>
              <a:t>DATE’13</a:t>
            </a:r>
            <a:r>
              <a:rPr lang="en-US" sz="1600" b="1" dirty="0">
                <a:solidFill>
                  <a:schemeClr val="tx2"/>
                </a:solidFill>
              </a:rPr>
              <a:t>, </a:t>
            </a:r>
            <a:r>
              <a:rPr lang="en-US" sz="1600" b="1" dirty="0" smtClean="0">
                <a:solidFill>
                  <a:schemeClr val="tx2"/>
                </a:solidFill>
              </a:rPr>
              <a:t>ITJ’13</a:t>
            </a:r>
            <a:r>
              <a:rPr lang="en-US" sz="1600" b="1" dirty="0">
                <a:solidFill>
                  <a:schemeClr val="tx2"/>
                </a:solidFill>
              </a:rPr>
              <a:t>, </a:t>
            </a:r>
            <a:r>
              <a:rPr lang="en-US" sz="1600" b="1" dirty="0" smtClean="0">
                <a:solidFill>
                  <a:schemeClr val="tx2"/>
                </a:solidFill>
              </a:rPr>
              <a:t>ICCD’13</a:t>
            </a:r>
            <a:r>
              <a:rPr lang="en-US" sz="1600" b="1" dirty="0">
                <a:solidFill>
                  <a:schemeClr val="tx2"/>
                </a:solidFill>
              </a:rPr>
              <a:t>, </a:t>
            </a:r>
            <a:r>
              <a:rPr lang="en-US" sz="1600" b="1" dirty="0" smtClean="0">
                <a:solidFill>
                  <a:schemeClr val="tx2"/>
                </a:solidFill>
              </a:rPr>
              <a:t>SIGMETRICS’14</a:t>
            </a:r>
            <a:r>
              <a:rPr lang="en-US" sz="1600" b="1" dirty="0">
                <a:solidFill>
                  <a:schemeClr val="tx2"/>
                </a:solidFill>
              </a:rPr>
              <a:t>]</a:t>
            </a:r>
            <a:endParaRPr lang="en-US" sz="1600" b="1" dirty="0"/>
          </a:p>
          <a:p>
            <a:pPr>
              <a:buFont typeface="Wingdings" pitchFamily="2" charset="2"/>
              <a:buChar char="n"/>
              <a:defRPr/>
            </a:pPr>
            <a:endParaRPr lang="en-US" sz="1000" dirty="0" smtClean="0">
              <a:ea typeface="+mn-ea"/>
              <a:cs typeface="+mn-cs"/>
            </a:endParaRPr>
          </a:p>
          <a:p>
            <a:pPr>
              <a:buFont typeface="Wingdings" pitchFamily="2" charset="2"/>
              <a:buChar char="n"/>
              <a:defRPr/>
            </a:pPr>
            <a:endParaRPr lang="en-US" dirty="0" smtClean="0">
              <a:solidFill>
                <a:srgbClr val="FF0000"/>
              </a:solidFill>
              <a:ea typeface="+mn-ea"/>
              <a:cs typeface="+mn-cs"/>
            </a:endParaRPr>
          </a:p>
          <a:p>
            <a:pPr>
              <a:buFont typeface="Wingdings" pitchFamily="2" charset="2"/>
              <a:buChar char="n"/>
              <a:defRPr/>
            </a:pPr>
            <a:r>
              <a:rPr lang="en-US" dirty="0" smtClean="0">
                <a:solidFill>
                  <a:srgbClr val="FF0000"/>
                </a:solidFill>
                <a:ea typeface="+mn-ea"/>
                <a:cs typeface="+mn-cs"/>
              </a:rPr>
              <a:t>Quantified Raw Bit Error Rate (RBER) at a given P/E cycle</a:t>
            </a:r>
          </a:p>
          <a:p>
            <a:pPr lvl="1">
              <a:buFont typeface="Wingdings" pitchFamily="2" charset="2"/>
              <a:buChar char="q"/>
              <a:defRPr/>
            </a:pPr>
            <a:r>
              <a:rPr lang="en-US" sz="2000" dirty="0" smtClean="0"/>
              <a:t>Raw Bit Error Rate: Fraction of erroneous bits without any correction</a:t>
            </a:r>
          </a:p>
          <a:p>
            <a:pPr lvl="1">
              <a:buFont typeface="Wingdings" pitchFamily="2" charset="2"/>
              <a:buChar char="q"/>
              <a:defRPr/>
            </a:pPr>
            <a:endParaRPr lang="en-US" sz="1000" dirty="0" smtClean="0"/>
          </a:p>
          <a:p>
            <a:pPr>
              <a:buFont typeface="Wingdings" pitchFamily="2" charset="2"/>
              <a:buChar char="n"/>
              <a:defRPr/>
            </a:pPr>
            <a:endParaRPr lang="en-US" dirty="0">
              <a:solidFill>
                <a:srgbClr val="FF0000"/>
              </a:solidFill>
              <a:ea typeface="+mn-ea"/>
              <a:cs typeface="+mn-cs"/>
            </a:endParaRPr>
          </a:p>
          <a:p>
            <a:pPr>
              <a:buFont typeface="Wingdings" pitchFamily="2" charset="2"/>
              <a:buChar char="n"/>
              <a:defRPr/>
            </a:pPr>
            <a:r>
              <a:rPr lang="en-US" dirty="0" smtClean="0">
                <a:solidFill>
                  <a:srgbClr val="FF0000"/>
                </a:solidFill>
                <a:ea typeface="+mn-ea"/>
                <a:cs typeface="+mn-cs"/>
              </a:rPr>
              <a:t>Quantified error correction capability </a:t>
            </a:r>
            <a:r>
              <a:rPr lang="en-US" dirty="0" smtClean="0">
                <a:ea typeface="+mn-ea"/>
                <a:cs typeface="+mn-cs"/>
              </a:rPr>
              <a:t>(and area and power consumption) of various BCH-code implementations</a:t>
            </a:r>
          </a:p>
          <a:p>
            <a:pPr lvl="1">
              <a:buFont typeface="Wingdings" pitchFamily="2" charset="2"/>
              <a:buChar char="q"/>
              <a:defRPr/>
            </a:pPr>
            <a:r>
              <a:rPr lang="en-US" sz="2000" dirty="0" smtClean="0"/>
              <a:t>Identified how much RBER each code can tolerate </a:t>
            </a:r>
          </a:p>
          <a:p>
            <a:pPr marL="344487" lvl="1" indent="0">
              <a:buFont typeface="Wingdings" charset="0"/>
              <a:buNone/>
              <a:defRPr/>
            </a:pPr>
            <a:r>
              <a:rPr lang="en-US" dirty="0" smtClean="0">
                <a:sym typeface="Wingdings"/>
              </a:rPr>
              <a:t>    </a:t>
            </a:r>
            <a:r>
              <a:rPr lang="en-US" sz="2000" dirty="0" smtClean="0">
                <a:sym typeface="Wingdings"/>
              </a:rPr>
              <a:t> how many P/E cycles (flash lifetime) each code can sustain </a:t>
            </a:r>
          </a:p>
          <a:p>
            <a:pPr>
              <a:buFont typeface="Wingdings" pitchFamily="2" charset="2"/>
              <a:buChar char="n"/>
              <a:defRPr/>
            </a:pPr>
            <a:endParaRPr lang="en-US" dirty="0">
              <a:ea typeface="+mn-ea"/>
              <a:cs typeface="+mn-cs"/>
            </a:endParaRPr>
          </a:p>
          <a:p>
            <a:pPr>
              <a:buFont typeface="Wingdings" pitchFamily="2" charset="2"/>
              <a:buChar char="n"/>
              <a:defRPr/>
            </a:pPr>
            <a:endParaRPr lang="en-US" dirty="0" smtClean="0">
              <a:ea typeface="+mn-ea"/>
              <a:cs typeface="+mn-cs"/>
            </a:endParaRPr>
          </a:p>
          <a:p>
            <a:pPr>
              <a:buFont typeface="Wingdings" pitchFamily="2" charset="2"/>
              <a:buChar char="n"/>
              <a:defRPr/>
            </a:pPr>
            <a:endParaRPr lang="en-US" dirty="0">
              <a:ea typeface="+mn-ea"/>
              <a:cs typeface="+mn-cs"/>
            </a:endParaRPr>
          </a:p>
          <a:p>
            <a:pPr>
              <a:buFont typeface="Wingdings" pitchFamily="2" charset="2"/>
              <a:buChar char="n"/>
              <a:defRPr/>
            </a:pPr>
            <a:endParaRPr lang="en-US" dirty="0" smtClean="0">
              <a:ea typeface="+mn-ea"/>
              <a:cs typeface="+mn-cs"/>
            </a:endParaRPr>
          </a:p>
          <a:p>
            <a:pPr lvl="1">
              <a:buFont typeface="Wingdings" pitchFamily="2" charset="2"/>
              <a:buChar char="q"/>
              <a:defRPr/>
            </a:pPr>
            <a:endParaRPr lang="en-US" dirty="0"/>
          </a:p>
          <a:p>
            <a:pPr>
              <a:buFont typeface="Wingdings" pitchFamily="2" charset="2"/>
              <a:buChar char="n"/>
              <a:defRPr/>
            </a:pPr>
            <a:endParaRPr lang="en-US" dirty="0">
              <a:ea typeface="+mn-ea"/>
              <a:cs typeface="+mn-cs"/>
            </a:endParaRPr>
          </a:p>
        </p:txBody>
      </p:sp>
      <p:sp>
        <p:nvSpPr>
          <p:cNvPr id="22016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A0F843E-1298-EE41-82C9-1081A1FA2F5E}" type="slidenum">
              <a:rPr lang="en-US" sz="1600">
                <a:solidFill>
                  <a:srgbClr val="000000"/>
                </a:solidFill>
                <a:latin typeface="Garamond" charset="0"/>
              </a:rPr>
              <a:pPr eaLnBrk="1" hangingPunct="1"/>
              <a:t>164</a:t>
            </a:fld>
            <a:endParaRPr lang="en-US" sz="1600">
              <a:solidFill>
                <a:srgbClr val="000000"/>
              </a:solidFill>
              <a:latin typeface="Garamond" charset="0"/>
            </a:endParaRPr>
          </a:p>
        </p:txBody>
      </p:sp>
      <p:sp>
        <p:nvSpPr>
          <p:cNvPr id="5" name="Rectangle 4"/>
          <p:cNvSpPr>
            <a:spLocks noChangeArrowheads="1"/>
          </p:cNvSpPr>
          <p:nvPr/>
        </p:nvSpPr>
        <p:spPr bwMode="auto">
          <a:xfrm>
            <a:off x="220663" y="1109663"/>
            <a:ext cx="8669337" cy="782637"/>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a:solidFill>
                <a:srgbClr val="FFFFFF"/>
              </a:solidFill>
              <a:latin typeface="Tahoma"/>
              <a:ea typeface="ＭＳ Ｐゴシック" charset="0"/>
              <a:cs typeface="ＭＳ Ｐゴシック" charset="0"/>
            </a:endParaRPr>
          </a:p>
        </p:txBody>
      </p:sp>
      <p:sp>
        <p:nvSpPr>
          <p:cNvPr id="6" name="Rectangle 5"/>
          <p:cNvSpPr>
            <a:spLocks noChangeArrowheads="1"/>
          </p:cNvSpPr>
          <p:nvPr/>
        </p:nvSpPr>
        <p:spPr bwMode="auto">
          <a:xfrm>
            <a:off x="220663" y="2743200"/>
            <a:ext cx="8669337" cy="533400"/>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a:solidFill>
                <a:srgbClr val="FFFFFF"/>
              </a:solidFill>
              <a:latin typeface="Tahoma"/>
              <a:ea typeface="ＭＳ Ｐゴシック" charset="0"/>
              <a:cs typeface="ＭＳ Ｐゴシック" charset="0"/>
            </a:endParaRPr>
          </a:p>
        </p:txBody>
      </p:sp>
    </p:spTree>
    <p:extLst>
      <p:ext uri="{BB962C8B-B14F-4D97-AF65-F5344CB8AC3E}">
        <p14:creationId xmlns:p14="http://schemas.microsoft.com/office/powerpoint/2010/main" val="238396001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Title 1"/>
          <p:cNvSpPr>
            <a:spLocks noGrp="1"/>
          </p:cNvSpPr>
          <p:nvPr>
            <p:ph type="title"/>
          </p:nvPr>
        </p:nvSpPr>
        <p:spPr/>
        <p:txBody>
          <a:bodyPr/>
          <a:lstStyle/>
          <a:p>
            <a:r>
              <a:rPr lang="en-US">
                <a:latin typeface="Garamond" charset="0"/>
              </a:rPr>
              <a:t>NAND Flash Error Types</a:t>
            </a:r>
          </a:p>
        </p:txBody>
      </p:sp>
      <p:sp>
        <p:nvSpPr>
          <p:cNvPr id="3" name="Content Placeholder 2"/>
          <p:cNvSpPr>
            <a:spLocks noGrp="1"/>
          </p:cNvSpPr>
          <p:nvPr>
            <p:ph idx="1"/>
          </p:nvPr>
        </p:nvSpPr>
        <p:spPr>
          <a:xfrm>
            <a:off x="228600" y="1206500"/>
            <a:ext cx="8610600" cy="5041900"/>
          </a:xfrm>
        </p:spPr>
        <p:txBody>
          <a:bodyPr/>
          <a:lstStyle/>
          <a:p>
            <a:r>
              <a:rPr lang="en-US">
                <a:latin typeface="Tahoma" charset="0"/>
              </a:rPr>
              <a:t>Four types of errors [Cai+, DATE 2012]</a:t>
            </a:r>
          </a:p>
          <a:p>
            <a:endParaRPr lang="en-US">
              <a:latin typeface="Tahoma" charset="0"/>
            </a:endParaRPr>
          </a:p>
          <a:p>
            <a:r>
              <a:rPr lang="en-US">
                <a:latin typeface="Tahoma" charset="0"/>
              </a:rPr>
              <a:t>Caused by </a:t>
            </a:r>
            <a:r>
              <a:rPr lang="en-US">
                <a:solidFill>
                  <a:srgbClr val="FF0000"/>
                </a:solidFill>
                <a:latin typeface="Tahoma" charset="0"/>
              </a:rPr>
              <a:t>common flash operations</a:t>
            </a:r>
          </a:p>
          <a:p>
            <a:pPr lvl="1"/>
            <a:r>
              <a:rPr lang="en-US">
                <a:solidFill>
                  <a:srgbClr val="0000FF"/>
                </a:solidFill>
                <a:latin typeface="Tahoma" charset="0"/>
              </a:rPr>
              <a:t>Read</a:t>
            </a:r>
            <a:r>
              <a:rPr lang="en-US">
                <a:latin typeface="Tahoma" charset="0"/>
              </a:rPr>
              <a:t> errors</a:t>
            </a:r>
          </a:p>
          <a:p>
            <a:pPr lvl="1"/>
            <a:r>
              <a:rPr lang="en-US">
                <a:solidFill>
                  <a:srgbClr val="0000FF"/>
                </a:solidFill>
                <a:latin typeface="Tahoma" charset="0"/>
              </a:rPr>
              <a:t>Erase</a:t>
            </a:r>
            <a:r>
              <a:rPr lang="en-US">
                <a:latin typeface="Tahoma" charset="0"/>
              </a:rPr>
              <a:t> errors</a:t>
            </a:r>
          </a:p>
          <a:p>
            <a:pPr lvl="1"/>
            <a:r>
              <a:rPr lang="en-US">
                <a:solidFill>
                  <a:srgbClr val="0000FF"/>
                </a:solidFill>
                <a:latin typeface="Tahoma" charset="0"/>
              </a:rPr>
              <a:t>Program</a:t>
            </a:r>
            <a:r>
              <a:rPr lang="en-US">
                <a:latin typeface="Tahoma" charset="0"/>
              </a:rPr>
              <a:t> (interference) errors</a:t>
            </a:r>
          </a:p>
          <a:p>
            <a:pPr lvl="1"/>
            <a:endParaRPr lang="en-US">
              <a:latin typeface="Tahoma" charset="0"/>
            </a:endParaRPr>
          </a:p>
          <a:p>
            <a:r>
              <a:rPr lang="en-US">
                <a:latin typeface="Tahoma" charset="0"/>
              </a:rPr>
              <a:t>Caused by flash </a:t>
            </a:r>
            <a:r>
              <a:rPr lang="en-US">
                <a:solidFill>
                  <a:srgbClr val="FF0000"/>
                </a:solidFill>
                <a:latin typeface="Tahoma" charset="0"/>
              </a:rPr>
              <a:t>cell losing charge over time</a:t>
            </a:r>
          </a:p>
          <a:p>
            <a:pPr lvl="1"/>
            <a:r>
              <a:rPr lang="en-US">
                <a:solidFill>
                  <a:srgbClr val="0000FF"/>
                </a:solidFill>
                <a:latin typeface="Tahoma" charset="0"/>
              </a:rPr>
              <a:t>Retention</a:t>
            </a:r>
            <a:r>
              <a:rPr lang="en-US">
                <a:latin typeface="Tahoma" charset="0"/>
              </a:rPr>
              <a:t> errors</a:t>
            </a:r>
          </a:p>
          <a:p>
            <a:pPr lvl="2"/>
            <a:r>
              <a:rPr lang="en-US">
                <a:latin typeface="Tahoma" charset="0"/>
              </a:rPr>
              <a:t>Whether an error happens depends on required retention time</a:t>
            </a:r>
          </a:p>
          <a:p>
            <a:pPr lvl="2"/>
            <a:r>
              <a:rPr lang="en-US">
                <a:latin typeface="Tahoma" charset="0"/>
              </a:rPr>
              <a:t>Especially problematic in MLC flash because threshold voltage window to determine stored value is smaller</a:t>
            </a:r>
          </a:p>
          <a:p>
            <a:pPr lvl="2"/>
            <a:endParaRPr lang="en-US">
              <a:latin typeface="Tahoma" charset="0"/>
            </a:endParaRPr>
          </a:p>
        </p:txBody>
      </p:sp>
      <p:sp>
        <p:nvSpPr>
          <p:cNvPr id="22118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955B856-5A5A-9E40-9F6D-C8487A2CBE80}" type="slidenum">
              <a:rPr lang="en-US" sz="1600">
                <a:solidFill>
                  <a:srgbClr val="000000"/>
                </a:solidFill>
                <a:latin typeface="Garamond" charset="0"/>
              </a:rPr>
              <a:pPr eaLnBrk="1" hangingPunct="1"/>
              <a:t>165</a:t>
            </a:fld>
            <a:endParaRPr lang="en-US" sz="1600">
              <a:solidFill>
                <a:srgbClr val="000000"/>
              </a:solidFill>
              <a:latin typeface="Garamond" charset="0"/>
            </a:endParaRPr>
          </a:p>
        </p:txBody>
      </p:sp>
      <p:pic>
        <p:nvPicPr>
          <p:cNvPr id="221188" name="Picture 6" descr="FMS_logo_lightbluematte_3C5CAE.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940301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Title 1"/>
          <p:cNvSpPr>
            <a:spLocks noGrp="1"/>
          </p:cNvSpPr>
          <p:nvPr>
            <p:ph type="title"/>
          </p:nvPr>
        </p:nvSpPr>
        <p:spPr/>
        <p:txBody>
          <a:bodyPr/>
          <a:lstStyle/>
          <a:p>
            <a:pPr eaLnBrk="1" hangingPunct="1"/>
            <a:r>
              <a:rPr lang="en-US">
                <a:latin typeface="Garamond" charset="0"/>
              </a:rPr>
              <a:t>Agenda</a:t>
            </a:r>
          </a:p>
        </p:txBody>
      </p:sp>
      <p:sp>
        <p:nvSpPr>
          <p:cNvPr id="222210" name="Content Placeholder 2"/>
          <p:cNvSpPr>
            <a:spLocks noGrp="1"/>
          </p:cNvSpPr>
          <p:nvPr>
            <p:ph idx="1"/>
          </p:nvPr>
        </p:nvSpPr>
        <p:spPr>
          <a:xfrm>
            <a:off x="228600" y="1096963"/>
            <a:ext cx="8793163" cy="4876800"/>
          </a:xfrm>
        </p:spPr>
        <p:txBody>
          <a:bodyPr/>
          <a:lstStyle/>
          <a:p>
            <a:pPr eaLnBrk="1" hangingPunct="1"/>
            <a:r>
              <a:rPr lang="en-US">
                <a:latin typeface="Tahoma" charset="0"/>
              </a:rPr>
              <a:t>Background, Motivation and Approach</a:t>
            </a:r>
          </a:p>
          <a:p>
            <a:pPr eaLnBrk="1" hangingPunct="1"/>
            <a:r>
              <a:rPr lang="en-US">
                <a:solidFill>
                  <a:srgbClr val="000000"/>
                </a:solidFill>
                <a:latin typeface="Tahoma" charset="0"/>
              </a:rPr>
              <a:t>Experimental Characterization Methodology</a:t>
            </a:r>
          </a:p>
          <a:p>
            <a:pPr eaLnBrk="1" hangingPunct="1"/>
            <a:r>
              <a:rPr lang="en-US">
                <a:solidFill>
                  <a:srgbClr val="0000FF"/>
                </a:solidFill>
                <a:latin typeface="Tahoma" charset="0"/>
              </a:rPr>
              <a:t>Error Analysis and Management </a:t>
            </a:r>
          </a:p>
          <a:p>
            <a:pPr lvl="1" eaLnBrk="1" hangingPunct="1"/>
            <a:r>
              <a:rPr lang="en-US">
                <a:solidFill>
                  <a:srgbClr val="0000FF"/>
                </a:solidFill>
                <a:latin typeface="Tahoma" charset="0"/>
                <a:cs typeface="ＭＳ Ｐゴシック" charset="0"/>
              </a:rPr>
              <a:t>Main Characterization Results</a:t>
            </a:r>
          </a:p>
          <a:p>
            <a:pPr lvl="1" eaLnBrk="1" hangingPunct="1"/>
            <a:r>
              <a:rPr lang="en-US">
                <a:latin typeface="Tahoma" charset="0"/>
                <a:cs typeface="ＭＳ Ｐゴシック" charset="0"/>
              </a:rPr>
              <a:t>Retention-Aware Error Management</a:t>
            </a:r>
          </a:p>
          <a:p>
            <a:pPr lvl="1" eaLnBrk="1" hangingPunct="1"/>
            <a:r>
              <a:rPr lang="en-US">
                <a:latin typeface="Tahoma" charset="0"/>
                <a:cs typeface="ＭＳ Ｐゴシック" charset="0"/>
              </a:rPr>
              <a:t>Threshold Voltage and Program Interference Analysis</a:t>
            </a:r>
          </a:p>
          <a:p>
            <a:pPr lvl="1" eaLnBrk="1" hangingPunct="1"/>
            <a:r>
              <a:rPr lang="en-US">
                <a:latin typeface="Tahoma" charset="0"/>
                <a:cs typeface="ＭＳ Ｐゴシック" charset="0"/>
              </a:rPr>
              <a:t>Read Reference Voltage Prediction</a:t>
            </a:r>
          </a:p>
          <a:p>
            <a:pPr lvl="1" eaLnBrk="1" hangingPunct="1"/>
            <a:r>
              <a:rPr lang="en-US">
                <a:latin typeface="Tahoma" charset="0"/>
                <a:cs typeface="ＭＳ Ｐゴシック" charset="0"/>
              </a:rPr>
              <a:t>Neighbor-Assisted Error Correction</a:t>
            </a:r>
          </a:p>
          <a:p>
            <a:pPr eaLnBrk="1" hangingPunct="1"/>
            <a:r>
              <a:rPr lang="en-US">
                <a:latin typeface="Tahoma" charset="0"/>
              </a:rPr>
              <a:t>Summary</a:t>
            </a:r>
          </a:p>
          <a:p>
            <a:pPr eaLnBrk="1" hangingPunct="1"/>
            <a:endParaRPr lang="en-US">
              <a:latin typeface="Tahoma" charset="0"/>
            </a:endParaRPr>
          </a:p>
          <a:p>
            <a:pPr eaLnBrk="1" hangingPunct="1"/>
            <a:endParaRPr lang="en-US">
              <a:latin typeface="Tahoma" charset="0"/>
            </a:endParaRPr>
          </a:p>
        </p:txBody>
      </p:sp>
      <p:sp>
        <p:nvSpPr>
          <p:cNvPr id="222211"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7F1EDB5-E236-D14C-8C06-823B04DE06F4}" type="slidenum">
              <a:rPr lang="en-US" sz="1600">
                <a:solidFill>
                  <a:srgbClr val="000000"/>
                </a:solidFill>
                <a:latin typeface="Garamond" charset="0"/>
              </a:rPr>
              <a:pPr eaLnBrk="1" hangingPunct="1"/>
              <a:t>166</a:t>
            </a:fld>
            <a:endParaRPr lang="en-US" sz="1600">
              <a:solidFill>
                <a:srgbClr val="000000"/>
              </a:solidFill>
              <a:latin typeface="Garamond" charset="0"/>
            </a:endParaRPr>
          </a:p>
        </p:txBody>
      </p:sp>
      <p:pic>
        <p:nvPicPr>
          <p:cNvPr id="222212" name="Picture 6" descr="FMS_logo_lightbluematte_3C5CAE.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957063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4257" name="Group 7"/>
          <p:cNvGrpSpPr>
            <a:grpSpLocks/>
          </p:cNvGrpSpPr>
          <p:nvPr/>
        </p:nvGrpSpPr>
        <p:grpSpPr bwMode="auto">
          <a:xfrm>
            <a:off x="63500" y="815975"/>
            <a:ext cx="9144000" cy="4351338"/>
            <a:chOff x="0" y="906463"/>
            <a:chExt cx="9144000" cy="4351337"/>
          </a:xfrm>
        </p:grpSpPr>
        <p:pic>
          <p:nvPicPr>
            <p:cNvPr id="224265" name="Picture 24" descr="all_errors.bm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06463"/>
              <a:ext cx="9144000" cy="435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4266" name="Oval 15"/>
            <p:cNvSpPr>
              <a:spLocks noChangeArrowheads="1"/>
            </p:cNvSpPr>
            <p:nvPr/>
          </p:nvSpPr>
          <p:spPr bwMode="auto">
            <a:xfrm>
              <a:off x="7099300" y="1435100"/>
              <a:ext cx="469900" cy="1284288"/>
            </a:xfrm>
            <a:prstGeom prst="ellipse">
              <a:avLst/>
            </a:prstGeom>
            <a:noFill/>
            <a:ln w="28575">
              <a:solidFill>
                <a:schemeClr val="tx1"/>
              </a:solidFill>
              <a:prstDash val="dash"/>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24267" name="TextBox 16"/>
            <p:cNvSpPr txBox="1">
              <a:spLocks noChangeArrowheads="1"/>
            </p:cNvSpPr>
            <p:nvPr/>
          </p:nvSpPr>
          <p:spPr bwMode="auto">
            <a:xfrm>
              <a:off x="5118100" y="1104900"/>
              <a:ext cx="17494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retention errors</a:t>
              </a:r>
            </a:p>
          </p:txBody>
        </p:sp>
        <p:cxnSp>
          <p:nvCxnSpPr>
            <p:cNvPr id="224268" name="Straight Arrow Connector 22"/>
            <p:cNvCxnSpPr>
              <a:cxnSpLocks noChangeShapeType="1"/>
            </p:cNvCxnSpPr>
            <p:nvPr/>
          </p:nvCxnSpPr>
          <p:spPr bwMode="auto">
            <a:xfrm>
              <a:off x="6223000" y="1423988"/>
              <a:ext cx="876300" cy="469900"/>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grpSp>
      <p:sp>
        <p:nvSpPr>
          <p:cNvPr id="20483" name="Content Placeholder 14"/>
          <p:cNvSpPr>
            <a:spLocks noGrp="1"/>
          </p:cNvSpPr>
          <p:nvPr>
            <p:ph idx="1"/>
          </p:nvPr>
        </p:nvSpPr>
        <p:spPr>
          <a:xfrm>
            <a:off x="117475" y="4962525"/>
            <a:ext cx="8850313" cy="1344613"/>
          </a:xfrm>
        </p:spPr>
        <p:txBody>
          <a:bodyPr/>
          <a:lstStyle/>
          <a:p>
            <a:r>
              <a:rPr lang="en-US">
                <a:solidFill>
                  <a:srgbClr val="0000FF"/>
                </a:solidFill>
                <a:latin typeface="Tahoma" charset="0"/>
              </a:rPr>
              <a:t>Raw bit error rate increases exponentially with P/E cycles</a:t>
            </a:r>
          </a:p>
          <a:p>
            <a:r>
              <a:rPr lang="en-US">
                <a:solidFill>
                  <a:srgbClr val="0000FF"/>
                </a:solidFill>
                <a:latin typeface="Tahoma" charset="0"/>
              </a:rPr>
              <a:t>Retention errors are dominant </a:t>
            </a:r>
            <a:r>
              <a:rPr lang="en-US">
                <a:latin typeface="Tahoma" charset="0"/>
              </a:rPr>
              <a:t>(&gt;99% for 1-year ret. time)</a:t>
            </a:r>
          </a:p>
          <a:p>
            <a:r>
              <a:rPr lang="en-US">
                <a:solidFill>
                  <a:srgbClr val="0000FF"/>
                </a:solidFill>
                <a:latin typeface="Tahoma" charset="0"/>
              </a:rPr>
              <a:t>Retention errors increase with retention time requirement</a:t>
            </a:r>
          </a:p>
          <a:p>
            <a:endParaRPr lang="en-US">
              <a:latin typeface="Tahoma" charset="0"/>
            </a:endParaRPr>
          </a:p>
        </p:txBody>
      </p:sp>
      <p:sp>
        <p:nvSpPr>
          <p:cNvPr id="224259" name="Title 1"/>
          <p:cNvSpPr>
            <a:spLocks noGrp="1"/>
          </p:cNvSpPr>
          <p:nvPr>
            <p:ph type="title"/>
          </p:nvPr>
        </p:nvSpPr>
        <p:spPr>
          <a:xfrm>
            <a:off x="228600" y="152400"/>
            <a:ext cx="8915400" cy="1066800"/>
          </a:xfrm>
        </p:spPr>
        <p:txBody>
          <a:bodyPr/>
          <a:lstStyle/>
          <a:p>
            <a:r>
              <a:rPr lang="en-US">
                <a:latin typeface="Garamond" charset="0"/>
              </a:rPr>
              <a:t>Observations: Flash Error Analysis</a:t>
            </a:r>
          </a:p>
        </p:txBody>
      </p:sp>
      <p:sp>
        <p:nvSpPr>
          <p:cNvPr id="22426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18CFEDCA-2C3D-784B-9194-7D17BC132831}" type="slidenum">
              <a:rPr lang="en-US" sz="1600">
                <a:solidFill>
                  <a:srgbClr val="000000"/>
                </a:solidFill>
                <a:latin typeface="Garamond" charset="0"/>
              </a:rPr>
              <a:pPr eaLnBrk="1" hangingPunct="1"/>
              <a:t>167</a:t>
            </a:fld>
            <a:endParaRPr lang="en-US" sz="1600">
              <a:solidFill>
                <a:srgbClr val="000000"/>
              </a:solidFill>
              <a:latin typeface="Garamond" charset="0"/>
            </a:endParaRPr>
          </a:p>
        </p:txBody>
      </p:sp>
      <p:sp>
        <p:nvSpPr>
          <p:cNvPr id="224261" name="TextBox 1"/>
          <p:cNvSpPr txBox="1">
            <a:spLocks noChangeArrowheads="1"/>
          </p:cNvSpPr>
          <p:nvPr/>
        </p:nvSpPr>
        <p:spPr bwMode="auto">
          <a:xfrm>
            <a:off x="3543300" y="4673600"/>
            <a:ext cx="1312863" cy="369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P/E Cycles</a:t>
            </a:r>
          </a:p>
        </p:txBody>
      </p:sp>
      <p:sp>
        <p:nvSpPr>
          <p:cNvPr id="11" name="TextBox 10"/>
          <p:cNvSpPr txBox="1"/>
          <p:nvPr/>
        </p:nvSpPr>
        <p:spPr>
          <a:xfrm>
            <a:off x="-850900" y="2679700"/>
            <a:ext cx="2108758" cy="369332"/>
          </a:xfrm>
          <a:prstGeom prst="rect">
            <a:avLst/>
          </a:prstGeom>
          <a:solidFill>
            <a:schemeClr val="bg1"/>
          </a:solidFill>
          <a:scene3d>
            <a:camera prst="orthographicFront">
              <a:rot lat="0" lon="0" rev="5400000"/>
            </a:camera>
            <a:lightRig rig="threePt" dir="t"/>
          </a:scene3d>
        </p:spPr>
        <p:txBody>
          <a:bodyPr wrap="none">
            <a:spAutoFit/>
          </a:bodyPr>
          <a:lstStyle/>
          <a:p>
            <a:pPr fontAlgn="base">
              <a:spcBef>
                <a:spcPct val="0"/>
              </a:spcBef>
              <a:spcAft>
                <a:spcPct val="0"/>
              </a:spcAft>
              <a:defRPr/>
            </a:pPr>
            <a:r>
              <a:rPr lang="en-US" dirty="0">
                <a:solidFill>
                  <a:srgbClr val="000000"/>
                </a:solidFill>
                <a:latin typeface="Arial" charset="0"/>
                <a:ea typeface="ＭＳ Ｐゴシック" charset="0"/>
                <a:cs typeface="ＭＳ Ｐゴシック" charset="0"/>
              </a:rPr>
              <a:t>Raw Bit Error Rate</a:t>
            </a:r>
          </a:p>
        </p:txBody>
      </p:sp>
      <p:sp>
        <p:nvSpPr>
          <p:cNvPr id="224263" name="TextBox 1"/>
          <p:cNvSpPr txBox="1">
            <a:spLocks noChangeArrowheads="1"/>
          </p:cNvSpPr>
          <p:nvPr/>
        </p:nvSpPr>
        <p:spPr bwMode="auto">
          <a:xfrm>
            <a:off x="1371600" y="6464300"/>
            <a:ext cx="69881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Cai et al., </a:t>
            </a:r>
            <a:r>
              <a:rPr lang="en-US" sz="1800" smtClean="0">
                <a:solidFill>
                  <a:srgbClr val="0000FF"/>
                </a:solidFill>
              </a:rPr>
              <a:t>Error Patterns in MLC NAND Flash Memory</a:t>
            </a:r>
            <a:r>
              <a:rPr lang="en-US" sz="1800" smtClean="0">
                <a:solidFill>
                  <a:srgbClr val="000000"/>
                </a:solidFill>
              </a:rPr>
              <a:t>, DATE 2012.</a:t>
            </a:r>
          </a:p>
        </p:txBody>
      </p:sp>
      <p:pic>
        <p:nvPicPr>
          <p:cNvPr id="224264" name="Picture 6" descr="FMS_logo_lightbluematte_3C5CAE.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750161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048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048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Title 1"/>
          <p:cNvSpPr>
            <a:spLocks noGrp="1"/>
          </p:cNvSpPr>
          <p:nvPr>
            <p:ph type="title"/>
          </p:nvPr>
        </p:nvSpPr>
        <p:spPr/>
        <p:txBody>
          <a:bodyPr/>
          <a:lstStyle/>
          <a:p>
            <a:r>
              <a:rPr lang="en-US">
                <a:latin typeface="Garamond" charset="0"/>
                <a:cs typeface="MS PGothic" charset="0"/>
              </a:rPr>
              <a:t>Retention Error Mechanism</a:t>
            </a:r>
          </a:p>
        </p:txBody>
      </p:sp>
      <p:sp>
        <p:nvSpPr>
          <p:cNvPr id="226306" name="TextBox 54"/>
          <p:cNvSpPr txBox="1">
            <a:spLocks noChangeArrowheads="1"/>
          </p:cNvSpPr>
          <p:nvPr/>
        </p:nvSpPr>
        <p:spPr bwMode="auto">
          <a:xfrm>
            <a:off x="523875" y="896938"/>
            <a:ext cx="10731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600" smtClean="0">
                <a:solidFill>
                  <a:srgbClr val="000000"/>
                </a:solidFill>
                <a:cs typeface="MS PGothic" charset="0"/>
              </a:rPr>
              <a:t>LSB/MSB</a:t>
            </a:r>
          </a:p>
        </p:txBody>
      </p:sp>
      <p:sp>
        <p:nvSpPr>
          <p:cNvPr id="226307" name="Content Placeholder 2"/>
          <p:cNvSpPr>
            <a:spLocks noGrp="1"/>
          </p:cNvSpPr>
          <p:nvPr>
            <p:ph idx="1"/>
          </p:nvPr>
        </p:nvSpPr>
        <p:spPr>
          <a:xfrm>
            <a:off x="179388" y="4292600"/>
            <a:ext cx="8856662" cy="1265238"/>
          </a:xfrm>
        </p:spPr>
        <p:txBody>
          <a:bodyPr/>
          <a:lstStyle/>
          <a:p>
            <a:r>
              <a:rPr lang="en-US">
                <a:latin typeface="Arial" charset="0"/>
                <a:cs typeface="MS PGothic" charset="0"/>
              </a:rPr>
              <a:t>Electron loss from the floating gate causes retention errors</a:t>
            </a:r>
          </a:p>
          <a:p>
            <a:pPr lvl="1"/>
            <a:r>
              <a:rPr lang="en-US">
                <a:latin typeface="Arial" charset="0"/>
                <a:cs typeface="MS PGothic" charset="0"/>
              </a:rPr>
              <a:t> Cells with more programmed electrons suffer more from retention errors</a:t>
            </a:r>
          </a:p>
          <a:p>
            <a:pPr lvl="1"/>
            <a:r>
              <a:rPr lang="en-US">
                <a:latin typeface="Arial" charset="0"/>
                <a:cs typeface="MS PGothic" charset="0"/>
              </a:rPr>
              <a:t> Threshold voltage is more likely to shift  by one window than by multiple</a:t>
            </a:r>
          </a:p>
          <a:p>
            <a:pPr lvl="1"/>
            <a:endParaRPr lang="en-US">
              <a:latin typeface="Arial" charset="0"/>
              <a:cs typeface="MS PGothic" charset="0"/>
            </a:endParaRPr>
          </a:p>
          <a:p>
            <a:pPr>
              <a:buFont typeface="Wingdings" charset="0"/>
              <a:buNone/>
            </a:pPr>
            <a:endParaRPr lang="en-US">
              <a:latin typeface="Arial" charset="0"/>
              <a:cs typeface="MS PGothic" charset="0"/>
            </a:endParaRPr>
          </a:p>
        </p:txBody>
      </p:sp>
      <p:cxnSp>
        <p:nvCxnSpPr>
          <p:cNvPr id="226308" name="Straight Connector 31"/>
          <p:cNvCxnSpPr>
            <a:cxnSpLocks noChangeShapeType="1"/>
          </p:cNvCxnSpPr>
          <p:nvPr/>
        </p:nvCxnSpPr>
        <p:spPr bwMode="auto">
          <a:xfrm>
            <a:off x="1536700" y="3540125"/>
            <a:ext cx="5741988"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cxnSp>
      <p:grpSp>
        <p:nvGrpSpPr>
          <p:cNvPr id="226309" name="Group 49"/>
          <p:cNvGrpSpPr>
            <a:grpSpLocks/>
          </p:cNvGrpSpPr>
          <p:nvPr/>
        </p:nvGrpSpPr>
        <p:grpSpPr bwMode="auto">
          <a:xfrm>
            <a:off x="1528763" y="2351088"/>
            <a:ext cx="942975" cy="1163637"/>
            <a:chOff x="1528763" y="2661513"/>
            <a:chExt cx="942904" cy="1164418"/>
          </a:xfrm>
        </p:grpSpPr>
        <p:pic>
          <p:nvPicPr>
            <p:cNvPr id="22634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8763" y="2661513"/>
              <a:ext cx="942904" cy="1164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6349" name="TextBox 35"/>
            <p:cNvSpPr txBox="1">
              <a:spLocks noChangeArrowheads="1"/>
            </p:cNvSpPr>
            <p:nvPr/>
          </p:nvSpPr>
          <p:spPr bwMode="auto">
            <a:xfrm>
              <a:off x="1744202" y="3082897"/>
              <a:ext cx="504844" cy="461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mtClean="0">
                  <a:solidFill>
                    <a:srgbClr val="000000"/>
                  </a:solidFill>
                  <a:cs typeface="MS PGothic" charset="0"/>
                </a:rPr>
                <a:t>11</a:t>
              </a:r>
            </a:p>
          </p:txBody>
        </p:sp>
      </p:grpSp>
      <p:grpSp>
        <p:nvGrpSpPr>
          <p:cNvPr id="3" name="Group 48"/>
          <p:cNvGrpSpPr>
            <a:grpSpLocks/>
          </p:cNvGrpSpPr>
          <p:nvPr/>
        </p:nvGrpSpPr>
        <p:grpSpPr bwMode="auto">
          <a:xfrm>
            <a:off x="2973388" y="2370138"/>
            <a:ext cx="942975" cy="1165225"/>
            <a:chOff x="2973406" y="2643241"/>
            <a:chExt cx="942904" cy="1164418"/>
          </a:xfrm>
        </p:grpSpPr>
        <p:pic>
          <p:nvPicPr>
            <p:cNvPr id="2263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3406" y="2643241"/>
              <a:ext cx="942904" cy="1164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6347" name="TextBox 36"/>
            <p:cNvSpPr txBox="1">
              <a:spLocks noChangeArrowheads="1"/>
            </p:cNvSpPr>
            <p:nvPr/>
          </p:nvSpPr>
          <p:spPr bwMode="auto">
            <a:xfrm>
              <a:off x="3176653" y="3076806"/>
              <a:ext cx="527669" cy="461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mtClean="0">
                  <a:solidFill>
                    <a:srgbClr val="000000"/>
                  </a:solidFill>
                  <a:cs typeface="MS PGothic" charset="0"/>
                </a:rPr>
                <a:t>10</a:t>
              </a:r>
            </a:p>
          </p:txBody>
        </p:sp>
      </p:grpSp>
      <p:grpSp>
        <p:nvGrpSpPr>
          <p:cNvPr id="4" name="Group 47"/>
          <p:cNvGrpSpPr>
            <a:grpSpLocks/>
          </p:cNvGrpSpPr>
          <p:nvPr/>
        </p:nvGrpSpPr>
        <p:grpSpPr bwMode="auto">
          <a:xfrm>
            <a:off x="4400550" y="2370138"/>
            <a:ext cx="941388" cy="1165225"/>
            <a:chOff x="4399762" y="2643241"/>
            <a:chExt cx="942904" cy="1164418"/>
          </a:xfrm>
        </p:grpSpPr>
        <p:pic>
          <p:nvPicPr>
            <p:cNvPr id="22634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99762" y="2643241"/>
              <a:ext cx="942904" cy="1164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6345" name="TextBox 37"/>
            <p:cNvSpPr txBox="1">
              <a:spLocks noChangeArrowheads="1"/>
            </p:cNvSpPr>
            <p:nvPr/>
          </p:nvSpPr>
          <p:spPr bwMode="auto">
            <a:xfrm>
              <a:off x="4603010" y="3088987"/>
              <a:ext cx="527669" cy="461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mtClean="0">
                  <a:solidFill>
                    <a:srgbClr val="000000"/>
                  </a:solidFill>
                  <a:cs typeface="MS PGothic" charset="0"/>
                </a:rPr>
                <a:t>01</a:t>
              </a:r>
            </a:p>
          </p:txBody>
        </p:sp>
      </p:grpSp>
      <p:grpSp>
        <p:nvGrpSpPr>
          <p:cNvPr id="5" name="Group 46"/>
          <p:cNvGrpSpPr>
            <a:grpSpLocks/>
          </p:cNvGrpSpPr>
          <p:nvPr/>
        </p:nvGrpSpPr>
        <p:grpSpPr bwMode="auto">
          <a:xfrm>
            <a:off x="5813425" y="2370138"/>
            <a:ext cx="942975" cy="1165225"/>
            <a:chOff x="5813927" y="2643241"/>
            <a:chExt cx="942904" cy="1164418"/>
          </a:xfrm>
        </p:grpSpPr>
        <p:pic>
          <p:nvPicPr>
            <p:cNvPr id="2263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13927" y="2643241"/>
              <a:ext cx="942904" cy="1164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6343" name="TextBox 38"/>
            <p:cNvSpPr txBox="1">
              <a:spLocks noChangeArrowheads="1"/>
            </p:cNvSpPr>
            <p:nvPr/>
          </p:nvSpPr>
          <p:spPr bwMode="auto">
            <a:xfrm>
              <a:off x="6029366" y="3076806"/>
              <a:ext cx="527669" cy="461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mtClean="0">
                  <a:solidFill>
                    <a:srgbClr val="000000"/>
                  </a:solidFill>
                  <a:cs typeface="MS PGothic" charset="0"/>
                </a:rPr>
                <a:t>00</a:t>
              </a:r>
            </a:p>
          </p:txBody>
        </p:sp>
      </p:grpSp>
      <p:sp>
        <p:nvSpPr>
          <p:cNvPr id="226313" name="TextBox 39"/>
          <p:cNvSpPr txBox="1">
            <a:spLocks noChangeArrowheads="1"/>
          </p:cNvSpPr>
          <p:nvPr/>
        </p:nvSpPr>
        <p:spPr bwMode="auto">
          <a:xfrm>
            <a:off x="6900863" y="3138488"/>
            <a:ext cx="4349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600" smtClean="0">
                <a:solidFill>
                  <a:srgbClr val="000000"/>
                </a:solidFill>
                <a:cs typeface="MS PGothic" charset="0"/>
              </a:rPr>
              <a:t>V</a:t>
            </a:r>
            <a:r>
              <a:rPr lang="en-US" sz="1600" baseline="-25000" smtClean="0">
                <a:solidFill>
                  <a:srgbClr val="000000"/>
                </a:solidFill>
                <a:cs typeface="MS PGothic" charset="0"/>
              </a:rPr>
              <a:t>th</a:t>
            </a:r>
          </a:p>
        </p:txBody>
      </p:sp>
      <p:cxnSp>
        <p:nvCxnSpPr>
          <p:cNvPr id="226314" name="Straight Connector 40"/>
          <p:cNvCxnSpPr>
            <a:cxnSpLocks noChangeShapeType="1"/>
          </p:cNvCxnSpPr>
          <p:nvPr/>
        </p:nvCxnSpPr>
        <p:spPr bwMode="auto">
          <a:xfrm rot="5400000" flipH="1" flipV="1">
            <a:off x="2060575" y="2882901"/>
            <a:ext cx="1292225" cy="0"/>
          </a:xfrm>
          <a:prstGeom prst="line">
            <a:avLst/>
          </a:prstGeom>
          <a:noFill/>
          <a:ln w="19050">
            <a:solidFill>
              <a:schemeClr val="tx1"/>
            </a:solidFill>
            <a:prstDash val="lgDash"/>
            <a:round/>
            <a:headEnd/>
            <a:tailEnd/>
          </a:ln>
          <a:extLst>
            <a:ext uri="{909E8E84-426E-40dd-AFC4-6F175D3DCCD1}">
              <a14:hiddenFill xmlns:a14="http://schemas.microsoft.com/office/drawing/2010/main">
                <a:noFill/>
              </a14:hiddenFill>
            </a:ext>
          </a:extLst>
        </p:spPr>
      </p:cxnSp>
      <p:cxnSp>
        <p:nvCxnSpPr>
          <p:cNvPr id="226315" name="Straight Connector 41"/>
          <p:cNvCxnSpPr>
            <a:cxnSpLocks noChangeShapeType="1"/>
          </p:cNvCxnSpPr>
          <p:nvPr/>
        </p:nvCxnSpPr>
        <p:spPr bwMode="auto">
          <a:xfrm rot="5400000" flipH="1" flipV="1">
            <a:off x="3505994" y="2877344"/>
            <a:ext cx="1290638" cy="0"/>
          </a:xfrm>
          <a:prstGeom prst="line">
            <a:avLst/>
          </a:prstGeom>
          <a:noFill/>
          <a:ln w="19050">
            <a:solidFill>
              <a:schemeClr val="tx1"/>
            </a:solidFill>
            <a:prstDash val="lgDash"/>
            <a:round/>
            <a:headEnd/>
            <a:tailEnd/>
          </a:ln>
          <a:extLst>
            <a:ext uri="{909E8E84-426E-40dd-AFC4-6F175D3DCCD1}">
              <a14:hiddenFill xmlns:a14="http://schemas.microsoft.com/office/drawing/2010/main">
                <a:noFill/>
              </a14:hiddenFill>
            </a:ext>
          </a:extLst>
        </p:spPr>
      </p:cxnSp>
      <p:cxnSp>
        <p:nvCxnSpPr>
          <p:cNvPr id="226316" name="Straight Connector 42"/>
          <p:cNvCxnSpPr>
            <a:cxnSpLocks noChangeShapeType="1"/>
          </p:cNvCxnSpPr>
          <p:nvPr/>
        </p:nvCxnSpPr>
        <p:spPr bwMode="auto">
          <a:xfrm rot="5400000" flipH="1" flipV="1">
            <a:off x="4933156" y="2877344"/>
            <a:ext cx="1290638" cy="0"/>
          </a:xfrm>
          <a:prstGeom prst="line">
            <a:avLst/>
          </a:prstGeom>
          <a:noFill/>
          <a:ln w="19050">
            <a:solidFill>
              <a:schemeClr val="tx1"/>
            </a:solidFill>
            <a:prstDash val="lgDash"/>
            <a:round/>
            <a:headEnd/>
            <a:tailEnd/>
          </a:ln>
          <a:extLst>
            <a:ext uri="{909E8E84-426E-40dd-AFC4-6F175D3DCCD1}">
              <a14:hiddenFill xmlns:a14="http://schemas.microsoft.com/office/drawing/2010/main">
                <a:noFill/>
              </a14:hiddenFill>
            </a:ext>
          </a:extLst>
        </p:spPr>
      </p:cxnSp>
      <p:sp>
        <p:nvSpPr>
          <p:cNvPr id="226317" name="TextBox 43"/>
          <p:cNvSpPr txBox="1">
            <a:spLocks noChangeArrowheads="1"/>
          </p:cNvSpPr>
          <p:nvPr/>
        </p:nvSpPr>
        <p:spPr bwMode="auto">
          <a:xfrm>
            <a:off x="2044700" y="2098675"/>
            <a:ext cx="7080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600" smtClean="0">
                <a:solidFill>
                  <a:srgbClr val="000000"/>
                </a:solidFill>
                <a:cs typeface="MS PGothic" charset="0"/>
              </a:rPr>
              <a:t>REF1</a:t>
            </a:r>
          </a:p>
        </p:txBody>
      </p:sp>
      <p:sp>
        <p:nvSpPr>
          <p:cNvPr id="226318" name="TextBox 44"/>
          <p:cNvSpPr txBox="1">
            <a:spLocks noChangeArrowheads="1"/>
          </p:cNvSpPr>
          <p:nvPr/>
        </p:nvSpPr>
        <p:spPr bwMode="auto">
          <a:xfrm>
            <a:off x="3503613" y="2085975"/>
            <a:ext cx="70643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600" smtClean="0">
                <a:solidFill>
                  <a:srgbClr val="000000"/>
                </a:solidFill>
                <a:cs typeface="MS PGothic" charset="0"/>
              </a:rPr>
              <a:t>REF2</a:t>
            </a:r>
          </a:p>
        </p:txBody>
      </p:sp>
      <p:sp>
        <p:nvSpPr>
          <p:cNvPr id="226319" name="TextBox 45"/>
          <p:cNvSpPr txBox="1">
            <a:spLocks noChangeArrowheads="1"/>
          </p:cNvSpPr>
          <p:nvPr/>
        </p:nvSpPr>
        <p:spPr bwMode="auto">
          <a:xfrm>
            <a:off x="4941888" y="2133600"/>
            <a:ext cx="70643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600" smtClean="0">
                <a:solidFill>
                  <a:srgbClr val="000000"/>
                </a:solidFill>
                <a:cs typeface="MS PGothic" charset="0"/>
              </a:rPr>
              <a:t>REF3</a:t>
            </a:r>
          </a:p>
        </p:txBody>
      </p:sp>
      <p:sp>
        <p:nvSpPr>
          <p:cNvPr id="226320" name="TextBox 55"/>
          <p:cNvSpPr txBox="1">
            <a:spLocks noChangeArrowheads="1"/>
          </p:cNvSpPr>
          <p:nvPr/>
        </p:nvSpPr>
        <p:spPr bwMode="auto">
          <a:xfrm>
            <a:off x="1603375" y="3595688"/>
            <a:ext cx="8334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600" smtClean="0">
                <a:solidFill>
                  <a:srgbClr val="000000"/>
                </a:solidFill>
                <a:cs typeface="MS PGothic" charset="0"/>
              </a:rPr>
              <a:t>Erased</a:t>
            </a:r>
          </a:p>
        </p:txBody>
      </p:sp>
      <p:sp>
        <p:nvSpPr>
          <p:cNvPr id="226321" name="TextBox 57"/>
          <p:cNvSpPr txBox="1">
            <a:spLocks noChangeArrowheads="1"/>
          </p:cNvSpPr>
          <p:nvPr/>
        </p:nvSpPr>
        <p:spPr bwMode="auto">
          <a:xfrm>
            <a:off x="5645150" y="3573463"/>
            <a:ext cx="18367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600" smtClean="0">
                <a:solidFill>
                  <a:srgbClr val="000000"/>
                </a:solidFill>
                <a:cs typeface="MS PGothic" charset="0"/>
              </a:rPr>
              <a:t>Fully programmed</a:t>
            </a:r>
          </a:p>
        </p:txBody>
      </p:sp>
      <p:grpSp>
        <p:nvGrpSpPr>
          <p:cNvPr id="226322" name="Group 31"/>
          <p:cNvGrpSpPr>
            <a:grpSpLocks/>
          </p:cNvGrpSpPr>
          <p:nvPr/>
        </p:nvGrpSpPr>
        <p:grpSpPr bwMode="auto">
          <a:xfrm>
            <a:off x="5776913" y="1784350"/>
            <a:ext cx="904875" cy="247650"/>
            <a:chOff x="5815013" y="1390650"/>
            <a:chExt cx="904875" cy="247650"/>
          </a:xfrm>
        </p:grpSpPr>
        <p:pic>
          <p:nvPicPr>
            <p:cNvPr id="22633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34088" y="1390650"/>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633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15013" y="1390650"/>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634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81763" y="1390650"/>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634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62688" y="1390650"/>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6323" name="Rectangle 32"/>
          <p:cNvSpPr>
            <a:spLocks noChangeArrowheads="1"/>
          </p:cNvSpPr>
          <p:nvPr/>
        </p:nvSpPr>
        <p:spPr bwMode="auto">
          <a:xfrm>
            <a:off x="5715000" y="1736725"/>
            <a:ext cx="1257300" cy="314325"/>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MS PGothic" charset="0"/>
            </a:endParaRPr>
          </a:p>
        </p:txBody>
      </p:sp>
      <p:pic>
        <p:nvPicPr>
          <p:cNvPr id="22632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95788" y="1774825"/>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632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76788" y="1774825"/>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63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9438" y="1765300"/>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632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81388" y="1765300"/>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632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72263" y="1784350"/>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6329" name="Rectangle 53"/>
          <p:cNvSpPr>
            <a:spLocks noChangeArrowheads="1"/>
          </p:cNvSpPr>
          <p:nvPr/>
        </p:nvSpPr>
        <p:spPr bwMode="auto">
          <a:xfrm>
            <a:off x="4267200" y="1736725"/>
            <a:ext cx="1257300" cy="314325"/>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MS PGothic" charset="0"/>
            </a:endParaRPr>
          </a:p>
        </p:txBody>
      </p:sp>
      <p:pic>
        <p:nvPicPr>
          <p:cNvPr id="22633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38738" y="1774825"/>
            <a:ext cx="2381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6331" name="Rectangle 56"/>
          <p:cNvSpPr>
            <a:spLocks noChangeArrowheads="1"/>
          </p:cNvSpPr>
          <p:nvPr/>
        </p:nvSpPr>
        <p:spPr bwMode="auto">
          <a:xfrm>
            <a:off x="2809875" y="1736725"/>
            <a:ext cx="1257300" cy="314325"/>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MS PGothic" charset="0"/>
            </a:endParaRPr>
          </a:p>
        </p:txBody>
      </p:sp>
      <p:sp>
        <p:nvSpPr>
          <p:cNvPr id="226332" name="Rectangle 57"/>
          <p:cNvSpPr>
            <a:spLocks noChangeArrowheads="1"/>
          </p:cNvSpPr>
          <p:nvPr/>
        </p:nvSpPr>
        <p:spPr bwMode="auto">
          <a:xfrm>
            <a:off x="1400175" y="1736725"/>
            <a:ext cx="1257300" cy="314325"/>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MS PGothic" charset="0"/>
            </a:endParaRPr>
          </a:p>
        </p:txBody>
      </p:sp>
      <p:sp>
        <p:nvSpPr>
          <p:cNvPr id="226333" name="Left Arrow 59"/>
          <p:cNvSpPr>
            <a:spLocks noChangeArrowheads="1"/>
          </p:cNvSpPr>
          <p:nvPr/>
        </p:nvSpPr>
        <p:spPr bwMode="auto">
          <a:xfrm>
            <a:off x="2284413" y="1174750"/>
            <a:ext cx="977900" cy="323850"/>
          </a:xfrm>
          <a:prstGeom prst="leftArrow">
            <a:avLst>
              <a:gd name="adj1" fmla="val 50000"/>
              <a:gd name="adj2" fmla="val 49977"/>
            </a:avLst>
          </a:prstGeom>
          <a:solidFill>
            <a:srgbClr val="FF0000"/>
          </a:solidFill>
          <a:ln w="9525">
            <a:solidFill>
              <a:schemeClr val="tx1"/>
            </a:solidFill>
            <a:round/>
            <a:headEnd/>
            <a:tailEnd/>
          </a:ln>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MS PGothic" charset="0"/>
            </a:endParaRPr>
          </a:p>
        </p:txBody>
      </p:sp>
      <p:sp>
        <p:nvSpPr>
          <p:cNvPr id="226334" name="TextBox 60"/>
          <p:cNvSpPr txBox="1">
            <a:spLocks noChangeArrowheads="1"/>
          </p:cNvSpPr>
          <p:nvPr/>
        </p:nvSpPr>
        <p:spPr bwMode="auto">
          <a:xfrm>
            <a:off x="3360738" y="1136650"/>
            <a:ext cx="42370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cs typeface="MS PGothic" charset="0"/>
              </a:rPr>
              <a:t>Stress Induced Leakage Current (SILC)</a:t>
            </a:r>
          </a:p>
        </p:txBody>
      </p:sp>
      <p:sp>
        <p:nvSpPr>
          <p:cNvPr id="226335" name="TextBox 44"/>
          <p:cNvSpPr txBox="1">
            <a:spLocks noChangeArrowheads="1"/>
          </p:cNvSpPr>
          <p:nvPr/>
        </p:nvSpPr>
        <p:spPr bwMode="auto">
          <a:xfrm>
            <a:off x="203200" y="1570038"/>
            <a:ext cx="100488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800" smtClean="0">
                <a:solidFill>
                  <a:srgbClr val="000000"/>
                </a:solidFill>
                <a:cs typeface="MS PGothic" charset="0"/>
              </a:rPr>
              <a:t>Floating</a:t>
            </a:r>
          </a:p>
          <a:p>
            <a:pPr algn="ctr" eaLnBrk="1" fontAlgn="base" hangingPunct="1">
              <a:spcBef>
                <a:spcPct val="0"/>
              </a:spcBef>
              <a:spcAft>
                <a:spcPct val="0"/>
              </a:spcAft>
            </a:pPr>
            <a:r>
              <a:rPr lang="en-US" sz="1800" smtClean="0">
                <a:solidFill>
                  <a:srgbClr val="000000"/>
                </a:solidFill>
                <a:cs typeface="MS PGothic" charset="0"/>
              </a:rPr>
              <a:t>Gate</a:t>
            </a:r>
          </a:p>
        </p:txBody>
      </p:sp>
      <p:sp>
        <p:nvSpPr>
          <p:cNvPr id="226336"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36A7911-108A-E34B-BB28-78E5E665A07A}" type="slidenum">
              <a:rPr lang="en-US" sz="1600">
                <a:solidFill>
                  <a:srgbClr val="000000"/>
                </a:solidFill>
                <a:latin typeface="Garamond" charset="0"/>
              </a:rPr>
              <a:pPr eaLnBrk="1" hangingPunct="1"/>
              <a:t>168</a:t>
            </a:fld>
            <a:endParaRPr lang="en-US" sz="1600">
              <a:solidFill>
                <a:srgbClr val="000000"/>
              </a:solidFill>
              <a:latin typeface="Garamond" charset="0"/>
            </a:endParaRPr>
          </a:p>
        </p:txBody>
      </p:sp>
      <p:pic>
        <p:nvPicPr>
          <p:cNvPr id="226337" name="Picture 6" descr="FMS_logo_lightbluematte_3C5CAE.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456153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5" presetClass="path" presetSubtype="0" accel="50000" decel="50000" fill="hold" nodeType="clickEffect">
                                  <p:stCondLst>
                                    <p:cond delay="0"/>
                                  </p:stCondLst>
                                  <p:childTnLst>
                                    <p:animMotion origin="layout" path="M 3.61111E-6 -3.7037E-7 L -0.06146 -3.7037E-7 " pathEditMode="relative" rAng="0" ptsTypes="AA">
                                      <p:cBhvr>
                                        <p:cTn id="6" dur="1000" fill="hold"/>
                                        <p:tgtEl>
                                          <p:spTgt spid="5"/>
                                        </p:tgtEl>
                                        <p:attrNameLst>
                                          <p:attrName>ppt_x</p:attrName>
                                          <p:attrName>ppt_y</p:attrName>
                                        </p:attrNameLst>
                                      </p:cBhvr>
                                      <p:rCtr x="-3073" y="0"/>
                                    </p:animMotion>
                                  </p:childTnLst>
                                </p:cTn>
                              </p:par>
                              <p:par>
                                <p:cTn id="7" presetID="35" presetClass="path" presetSubtype="0" accel="50000" decel="50000" fill="hold" nodeType="withEffect">
                                  <p:stCondLst>
                                    <p:cond delay="0"/>
                                  </p:stCondLst>
                                  <p:childTnLst>
                                    <p:animMotion origin="layout" path="M 1.11111E-6 -3.7037E-7 L -0.05729 -3.7037E-7 " pathEditMode="relative" rAng="0" ptsTypes="AA">
                                      <p:cBhvr>
                                        <p:cTn id="8" dur="1000" fill="hold"/>
                                        <p:tgtEl>
                                          <p:spTgt spid="4"/>
                                        </p:tgtEl>
                                        <p:attrNameLst>
                                          <p:attrName>ppt_x</p:attrName>
                                          <p:attrName>ppt_y</p:attrName>
                                        </p:attrNameLst>
                                      </p:cBhvr>
                                      <p:rCtr x="-2865" y="0"/>
                                    </p:animMotion>
                                  </p:childTnLst>
                                </p:cTn>
                              </p:par>
                              <p:par>
                                <p:cTn id="9" presetID="35" presetClass="path" presetSubtype="0" accel="50000" decel="50000" fill="hold" nodeType="withEffect">
                                  <p:stCondLst>
                                    <p:cond delay="0"/>
                                  </p:stCondLst>
                                  <p:childTnLst>
                                    <p:animMotion origin="layout" path="M 3.88889E-6 -3.7037E-7 L -0.0375 -3.7037E-7 " pathEditMode="relative" rAng="0" ptsTypes="AA">
                                      <p:cBhvr>
                                        <p:cTn id="10" dur="1000" fill="hold"/>
                                        <p:tgtEl>
                                          <p:spTgt spid="3"/>
                                        </p:tgtEl>
                                        <p:attrNameLst>
                                          <p:attrName>ppt_x</p:attrName>
                                          <p:attrName>ppt_y</p:attrName>
                                        </p:attrNameLst>
                                      </p:cBhvr>
                                      <p:rCtr x="-1875"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Title 1"/>
          <p:cNvSpPr>
            <a:spLocks noGrp="1"/>
          </p:cNvSpPr>
          <p:nvPr>
            <p:ph type="title"/>
          </p:nvPr>
        </p:nvSpPr>
        <p:spPr>
          <a:xfrm>
            <a:off x="215900" y="139700"/>
            <a:ext cx="8675688" cy="893763"/>
          </a:xfrm>
        </p:spPr>
        <p:txBody>
          <a:bodyPr/>
          <a:lstStyle/>
          <a:p>
            <a:r>
              <a:rPr lang="en-US">
                <a:latin typeface="Garamond" charset="0"/>
                <a:cs typeface="MS PGothic" charset="0"/>
              </a:rPr>
              <a:t>Retention Error Value Dependency </a:t>
            </a:r>
          </a:p>
        </p:txBody>
      </p:sp>
      <p:grpSp>
        <p:nvGrpSpPr>
          <p:cNvPr id="228354" name="Group 9"/>
          <p:cNvGrpSpPr>
            <a:grpSpLocks/>
          </p:cNvGrpSpPr>
          <p:nvPr/>
        </p:nvGrpSpPr>
        <p:grpSpPr bwMode="auto">
          <a:xfrm>
            <a:off x="300038" y="949325"/>
            <a:ext cx="8542337" cy="4762500"/>
            <a:chOff x="300038" y="1047750"/>
            <a:chExt cx="8542337" cy="4762500"/>
          </a:xfrm>
        </p:grpSpPr>
        <p:pic>
          <p:nvPicPr>
            <p:cNvPr id="228358"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0038" y="1047750"/>
              <a:ext cx="8542337" cy="476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28359" name="Group 8"/>
            <p:cNvGrpSpPr>
              <a:grpSpLocks/>
            </p:cNvGrpSpPr>
            <p:nvPr/>
          </p:nvGrpSpPr>
          <p:grpSpPr bwMode="auto">
            <a:xfrm>
              <a:off x="1999897" y="1337909"/>
              <a:ext cx="2381250" cy="1649413"/>
              <a:chOff x="1890713" y="1228725"/>
              <a:chExt cx="2381250" cy="1649413"/>
            </a:xfrm>
          </p:grpSpPr>
          <p:pic>
            <p:nvPicPr>
              <p:cNvPr id="228360" name="Picture 4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90713" y="1228725"/>
                <a:ext cx="2381250" cy="164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8361" name="TextBox 42"/>
              <p:cNvSpPr txBox="1">
                <a:spLocks noChangeArrowheads="1"/>
              </p:cNvSpPr>
              <p:nvPr/>
            </p:nvSpPr>
            <p:spPr bwMode="auto">
              <a:xfrm>
                <a:off x="2044700" y="1811338"/>
                <a:ext cx="8985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600" smtClean="0">
                    <a:solidFill>
                      <a:srgbClr val="000000"/>
                    </a:solidFill>
                    <a:cs typeface="MS PGothic" charset="0"/>
                  </a:rPr>
                  <a:t>00</a:t>
                </a:r>
                <a:r>
                  <a:rPr lang="en-US" altLang="ja-JP" sz="1600" smtClean="0">
                    <a:solidFill>
                      <a:srgbClr val="000000"/>
                    </a:solidFill>
                    <a:cs typeface="MS PGothic" charset="0"/>
                    <a:sym typeface="Wingdings" charset="0"/>
                  </a:rPr>
                  <a:t> </a:t>
                </a:r>
                <a:r>
                  <a:rPr lang="en-US" sz="1600" smtClean="0">
                    <a:solidFill>
                      <a:srgbClr val="000000"/>
                    </a:solidFill>
                    <a:cs typeface="MS PGothic" charset="0"/>
                  </a:rPr>
                  <a:t>01</a:t>
                </a:r>
              </a:p>
            </p:txBody>
          </p:sp>
          <p:sp>
            <p:nvSpPr>
              <p:cNvPr id="228362" name="TextBox 42"/>
              <p:cNvSpPr txBox="1">
                <a:spLocks noChangeArrowheads="1"/>
              </p:cNvSpPr>
              <p:nvPr/>
            </p:nvSpPr>
            <p:spPr bwMode="auto">
              <a:xfrm>
                <a:off x="3282950" y="1639888"/>
                <a:ext cx="8985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600" smtClean="0">
                    <a:solidFill>
                      <a:srgbClr val="000000"/>
                    </a:solidFill>
                    <a:cs typeface="MS PGothic" charset="0"/>
                  </a:rPr>
                  <a:t>01</a:t>
                </a:r>
                <a:r>
                  <a:rPr lang="en-US" altLang="ja-JP" sz="1600" smtClean="0">
                    <a:solidFill>
                      <a:srgbClr val="000000"/>
                    </a:solidFill>
                    <a:cs typeface="MS PGothic" charset="0"/>
                    <a:sym typeface="Wingdings" charset="0"/>
                  </a:rPr>
                  <a:t> 10</a:t>
                </a:r>
                <a:endParaRPr lang="en-US" sz="1600" smtClean="0">
                  <a:solidFill>
                    <a:srgbClr val="000000"/>
                  </a:solidFill>
                  <a:cs typeface="MS PGothic" charset="0"/>
                </a:endParaRPr>
              </a:p>
            </p:txBody>
          </p:sp>
        </p:grpSp>
      </p:grpSp>
      <p:sp>
        <p:nvSpPr>
          <p:cNvPr id="228355" name="Content Placeholder 2"/>
          <p:cNvSpPr>
            <a:spLocks noGrp="1"/>
          </p:cNvSpPr>
          <p:nvPr>
            <p:ph idx="1"/>
          </p:nvPr>
        </p:nvSpPr>
        <p:spPr>
          <a:xfrm>
            <a:off x="354013" y="5445125"/>
            <a:ext cx="8407400" cy="784225"/>
          </a:xfrm>
        </p:spPr>
        <p:txBody>
          <a:bodyPr/>
          <a:lstStyle/>
          <a:p>
            <a:r>
              <a:rPr lang="en-US">
                <a:latin typeface="Arial" charset="0"/>
                <a:cs typeface="MS PGothic" charset="0"/>
              </a:rPr>
              <a:t>Cells with more programmed electrons tend to suffer more from retention noise (i.e. 00 and 01)</a:t>
            </a:r>
          </a:p>
        </p:txBody>
      </p:sp>
      <p:sp>
        <p:nvSpPr>
          <p:cNvPr id="228356"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AAC9E40-75C3-094A-A343-EE1C56A1B402}" type="slidenum">
              <a:rPr lang="en-US" sz="1600">
                <a:solidFill>
                  <a:srgbClr val="000000"/>
                </a:solidFill>
                <a:latin typeface="Garamond" charset="0"/>
              </a:rPr>
              <a:pPr eaLnBrk="1" hangingPunct="1"/>
              <a:t>169</a:t>
            </a:fld>
            <a:endParaRPr lang="en-US" sz="1600">
              <a:solidFill>
                <a:srgbClr val="000000"/>
              </a:solidFill>
              <a:latin typeface="Garamond" charset="0"/>
            </a:endParaRPr>
          </a:p>
        </p:txBody>
      </p:sp>
      <p:pic>
        <p:nvPicPr>
          <p:cNvPr id="228357" name="Picture 6" descr="FMS_logo_lightbluematte_3C5CAE.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892704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7" name="Title 1"/>
          <p:cNvSpPr>
            <a:spLocks noGrp="1"/>
          </p:cNvSpPr>
          <p:nvPr>
            <p:ph type="title"/>
          </p:nvPr>
        </p:nvSpPr>
        <p:spPr/>
        <p:txBody>
          <a:bodyPr/>
          <a:lstStyle/>
          <a:p>
            <a:r>
              <a:rPr lang="en-US">
                <a:latin typeface="Garamond" charset="0"/>
              </a:rPr>
              <a:t>More on Flash Error Analysis</a:t>
            </a:r>
          </a:p>
        </p:txBody>
      </p:sp>
      <p:sp>
        <p:nvSpPr>
          <p:cNvPr id="229378" name="Content Placeholder 2"/>
          <p:cNvSpPr>
            <a:spLocks noGrp="1"/>
          </p:cNvSpPr>
          <p:nvPr>
            <p:ph idx="1"/>
          </p:nvPr>
        </p:nvSpPr>
        <p:spPr/>
        <p:txBody>
          <a:bodyPr/>
          <a:lstStyle/>
          <a:p>
            <a:r>
              <a:rPr lang="en-US">
                <a:latin typeface="Tahoma" charset="0"/>
              </a:rPr>
              <a:t>Yu Cai, Erich F. Haratsch, Onur Mutlu, and Ken Mai,</a:t>
            </a:r>
            <a:br>
              <a:rPr lang="en-US">
                <a:latin typeface="Tahoma" charset="0"/>
              </a:rPr>
            </a:br>
            <a:r>
              <a:rPr lang="en-US" b="1">
                <a:latin typeface="Tahoma" charset="0"/>
                <a:hlinkClick r:id="rId2"/>
              </a:rPr>
              <a:t>"Error Patterns in MLC NAND Flash Memory: Measurement, Characterization, and Analysis"</a:t>
            </a:r>
            <a:r>
              <a:rPr lang="en-US">
                <a:latin typeface="Tahoma" charset="0"/>
              </a:rPr>
              <a:t> </a:t>
            </a:r>
            <a:br>
              <a:rPr lang="en-US">
                <a:latin typeface="Tahoma" charset="0"/>
              </a:rPr>
            </a:br>
            <a:r>
              <a:rPr lang="en-US" i="1">
                <a:latin typeface="Tahoma" charset="0"/>
              </a:rPr>
              <a:t>Proceedings of the </a:t>
            </a:r>
            <a:r>
              <a:rPr lang="en-US" i="1">
                <a:latin typeface="Tahoma" charset="0"/>
                <a:hlinkClick r:id="rId3"/>
              </a:rPr>
              <a:t>Design, Automation, and Test in Europe Conference</a:t>
            </a:r>
            <a:r>
              <a:rPr lang="en-US" i="1">
                <a:latin typeface="Tahoma" charset="0"/>
              </a:rPr>
              <a:t> (</a:t>
            </a:r>
            <a:r>
              <a:rPr lang="en-US" b="1" i="1">
                <a:latin typeface="Tahoma" charset="0"/>
              </a:rPr>
              <a:t>DATE</a:t>
            </a:r>
            <a:r>
              <a:rPr lang="en-US" i="1">
                <a:latin typeface="Tahoma" charset="0"/>
              </a:rPr>
              <a:t>)</a:t>
            </a:r>
            <a:r>
              <a:rPr lang="en-US">
                <a:latin typeface="Tahoma" charset="0"/>
              </a:rPr>
              <a:t>, Dresden, Germany, March 2012. </a:t>
            </a:r>
            <a:r>
              <a:rPr lang="en-US">
                <a:latin typeface="Tahoma" charset="0"/>
                <a:hlinkClick r:id="rId4"/>
              </a:rPr>
              <a:t>Slides (ppt)</a:t>
            </a:r>
            <a:endParaRPr lang="en-US">
              <a:latin typeface="Tahoma" charset="0"/>
            </a:endParaRPr>
          </a:p>
          <a:p>
            <a:endParaRPr lang="en-US">
              <a:latin typeface="Tahoma" charset="0"/>
            </a:endParaRPr>
          </a:p>
          <a:p>
            <a:endParaRPr lang="en-US">
              <a:latin typeface="Tahoma" charset="0"/>
            </a:endParaRPr>
          </a:p>
        </p:txBody>
      </p:sp>
      <p:sp>
        <p:nvSpPr>
          <p:cNvPr id="229379"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EFCBBAB-9102-E940-A68B-90A02EB580F7}" type="slidenum">
              <a:rPr lang="en-US" sz="1600">
                <a:solidFill>
                  <a:srgbClr val="000000"/>
                </a:solidFill>
                <a:latin typeface="Garamond" charset="0"/>
              </a:rPr>
              <a:pPr eaLnBrk="1" hangingPunct="1"/>
              <a:t>170</a:t>
            </a:fld>
            <a:endParaRPr lang="en-US" sz="1600">
              <a:solidFill>
                <a:srgbClr val="000000"/>
              </a:solidFill>
              <a:latin typeface="Garamond" charset="0"/>
            </a:endParaRPr>
          </a:p>
        </p:txBody>
      </p:sp>
      <p:pic>
        <p:nvPicPr>
          <p:cNvPr id="229380" name="Picture 6" descr="FMS_logo_lightbluematte_3C5CAE.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993080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Title 1"/>
          <p:cNvSpPr>
            <a:spLocks noGrp="1"/>
          </p:cNvSpPr>
          <p:nvPr>
            <p:ph type="title"/>
          </p:nvPr>
        </p:nvSpPr>
        <p:spPr/>
        <p:txBody>
          <a:bodyPr/>
          <a:lstStyle/>
          <a:p>
            <a:pPr eaLnBrk="1" hangingPunct="1"/>
            <a:r>
              <a:rPr lang="en-US">
                <a:latin typeface="Garamond" charset="0"/>
              </a:rPr>
              <a:t>Agenda</a:t>
            </a:r>
          </a:p>
        </p:txBody>
      </p:sp>
      <p:sp>
        <p:nvSpPr>
          <p:cNvPr id="230402" name="Content Placeholder 2"/>
          <p:cNvSpPr>
            <a:spLocks noGrp="1"/>
          </p:cNvSpPr>
          <p:nvPr>
            <p:ph idx="1"/>
          </p:nvPr>
        </p:nvSpPr>
        <p:spPr>
          <a:xfrm>
            <a:off x="228600" y="1096963"/>
            <a:ext cx="8793163" cy="4876800"/>
          </a:xfrm>
        </p:spPr>
        <p:txBody>
          <a:bodyPr/>
          <a:lstStyle/>
          <a:p>
            <a:pPr eaLnBrk="1" hangingPunct="1"/>
            <a:r>
              <a:rPr lang="en-US">
                <a:latin typeface="Tahoma" charset="0"/>
              </a:rPr>
              <a:t>Background, Motivation and Approach</a:t>
            </a:r>
          </a:p>
          <a:p>
            <a:pPr eaLnBrk="1" hangingPunct="1"/>
            <a:r>
              <a:rPr lang="en-US">
                <a:solidFill>
                  <a:srgbClr val="000000"/>
                </a:solidFill>
                <a:latin typeface="Tahoma" charset="0"/>
              </a:rPr>
              <a:t>Experimental Characterization Methodology</a:t>
            </a:r>
          </a:p>
          <a:p>
            <a:pPr eaLnBrk="1" hangingPunct="1"/>
            <a:r>
              <a:rPr lang="en-US">
                <a:solidFill>
                  <a:srgbClr val="0000FF"/>
                </a:solidFill>
                <a:latin typeface="Tahoma" charset="0"/>
              </a:rPr>
              <a:t>Error Analysis and Management </a:t>
            </a:r>
          </a:p>
          <a:p>
            <a:pPr lvl="1" eaLnBrk="1" hangingPunct="1"/>
            <a:r>
              <a:rPr lang="en-US">
                <a:solidFill>
                  <a:srgbClr val="000000"/>
                </a:solidFill>
                <a:latin typeface="Tahoma" charset="0"/>
                <a:cs typeface="ＭＳ Ｐゴシック" charset="0"/>
              </a:rPr>
              <a:t>Main Characterization Results</a:t>
            </a:r>
          </a:p>
          <a:p>
            <a:pPr lvl="1" eaLnBrk="1" hangingPunct="1"/>
            <a:r>
              <a:rPr lang="en-US">
                <a:solidFill>
                  <a:srgbClr val="0000FF"/>
                </a:solidFill>
                <a:latin typeface="Tahoma" charset="0"/>
                <a:cs typeface="ＭＳ Ｐゴシック" charset="0"/>
              </a:rPr>
              <a:t>Retention-Aware Error Management</a:t>
            </a:r>
          </a:p>
          <a:p>
            <a:pPr lvl="1" eaLnBrk="1" hangingPunct="1"/>
            <a:r>
              <a:rPr lang="en-US">
                <a:latin typeface="Tahoma" charset="0"/>
                <a:cs typeface="ＭＳ Ｐゴシック" charset="0"/>
              </a:rPr>
              <a:t>Threshold Voltage and Program Interference Analysis</a:t>
            </a:r>
          </a:p>
          <a:p>
            <a:pPr lvl="1" eaLnBrk="1" hangingPunct="1"/>
            <a:r>
              <a:rPr lang="en-US">
                <a:latin typeface="Tahoma" charset="0"/>
                <a:cs typeface="ＭＳ Ｐゴシック" charset="0"/>
              </a:rPr>
              <a:t>Read Reference Voltage Prediction</a:t>
            </a:r>
          </a:p>
          <a:p>
            <a:pPr lvl="1" eaLnBrk="1" hangingPunct="1"/>
            <a:r>
              <a:rPr lang="en-US">
                <a:latin typeface="Tahoma" charset="0"/>
                <a:cs typeface="ＭＳ Ｐゴシック" charset="0"/>
              </a:rPr>
              <a:t>Neighbor-Assisted Error Correction</a:t>
            </a:r>
          </a:p>
          <a:p>
            <a:pPr eaLnBrk="1" hangingPunct="1"/>
            <a:r>
              <a:rPr lang="en-US">
                <a:latin typeface="Tahoma" charset="0"/>
              </a:rPr>
              <a:t>Summary</a:t>
            </a:r>
          </a:p>
          <a:p>
            <a:pPr eaLnBrk="1" hangingPunct="1"/>
            <a:endParaRPr lang="en-US">
              <a:latin typeface="Tahoma" charset="0"/>
            </a:endParaRPr>
          </a:p>
          <a:p>
            <a:pPr eaLnBrk="1" hangingPunct="1"/>
            <a:endParaRPr lang="en-US">
              <a:latin typeface="Tahoma" charset="0"/>
            </a:endParaRPr>
          </a:p>
        </p:txBody>
      </p:sp>
      <p:sp>
        <p:nvSpPr>
          <p:cNvPr id="23040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FEAB948-6280-3945-8E58-005C6D9C9579}" type="slidenum">
              <a:rPr lang="en-US" sz="1600">
                <a:solidFill>
                  <a:srgbClr val="000000"/>
                </a:solidFill>
                <a:latin typeface="Garamond" charset="0"/>
              </a:rPr>
              <a:pPr eaLnBrk="1" hangingPunct="1"/>
              <a:t>171</a:t>
            </a:fld>
            <a:endParaRPr lang="en-US" sz="1600">
              <a:solidFill>
                <a:srgbClr val="000000"/>
              </a:solidFill>
              <a:latin typeface="Garamond" charset="0"/>
            </a:endParaRPr>
          </a:p>
        </p:txBody>
      </p:sp>
      <p:pic>
        <p:nvPicPr>
          <p:cNvPr id="230404" name="Picture 6" descr="FMS_logo_lightbluematte_3C5CAE.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630063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Title 1"/>
          <p:cNvSpPr>
            <a:spLocks noGrp="1"/>
          </p:cNvSpPr>
          <p:nvPr>
            <p:ph type="title"/>
          </p:nvPr>
        </p:nvSpPr>
        <p:spPr/>
        <p:txBody>
          <a:bodyPr/>
          <a:lstStyle/>
          <a:p>
            <a:r>
              <a:rPr lang="en-US">
                <a:latin typeface="Garamond" charset="0"/>
              </a:rPr>
              <a:t>Flash Correct-and-Refresh (FCR)</a:t>
            </a:r>
          </a:p>
        </p:txBody>
      </p:sp>
      <p:sp>
        <p:nvSpPr>
          <p:cNvPr id="3" name="Content Placeholder 2"/>
          <p:cNvSpPr>
            <a:spLocks noGrp="1"/>
          </p:cNvSpPr>
          <p:nvPr>
            <p:ph idx="1"/>
          </p:nvPr>
        </p:nvSpPr>
        <p:spPr>
          <a:xfrm>
            <a:off x="228600" y="1079500"/>
            <a:ext cx="8801100" cy="5080000"/>
          </a:xfrm>
        </p:spPr>
        <p:txBody>
          <a:bodyPr/>
          <a:lstStyle/>
          <a:p>
            <a:pPr>
              <a:buFont typeface="Wingdings" pitchFamily="2" charset="2"/>
              <a:buChar char="n"/>
              <a:defRPr/>
            </a:pPr>
            <a:r>
              <a:rPr lang="en-US" dirty="0" smtClean="0">
                <a:ea typeface="+mn-ea"/>
                <a:cs typeface="+mn-cs"/>
              </a:rPr>
              <a:t>Key Observations:</a:t>
            </a:r>
          </a:p>
          <a:p>
            <a:pPr lvl="1">
              <a:buFont typeface="Wingdings" pitchFamily="2" charset="2"/>
              <a:buChar char="q"/>
              <a:defRPr/>
            </a:pPr>
            <a:r>
              <a:rPr lang="en-US" dirty="0" smtClean="0">
                <a:solidFill>
                  <a:srgbClr val="0000FF"/>
                </a:solidFill>
              </a:rPr>
              <a:t>Retention errors are the dominant source of errors</a:t>
            </a:r>
            <a:r>
              <a:rPr lang="en-US" dirty="0" smtClean="0"/>
              <a:t> in flash memory </a:t>
            </a:r>
            <a:r>
              <a:rPr lang="en-US" sz="1600" b="1" dirty="0" smtClean="0">
                <a:solidFill>
                  <a:schemeClr val="tx2">
                    <a:lumMod val="75000"/>
                  </a:schemeClr>
                </a:solidFill>
              </a:rPr>
              <a:t>[</a:t>
            </a:r>
            <a:r>
              <a:rPr lang="en-US" sz="1600" b="1" dirty="0" err="1" smtClean="0">
                <a:solidFill>
                  <a:schemeClr val="tx2">
                    <a:lumMod val="75000"/>
                  </a:schemeClr>
                </a:solidFill>
              </a:rPr>
              <a:t>Cai</a:t>
            </a:r>
            <a:r>
              <a:rPr lang="en-US" sz="1600" b="1" dirty="0" smtClean="0">
                <a:solidFill>
                  <a:schemeClr val="tx2">
                    <a:lumMod val="75000"/>
                  </a:schemeClr>
                </a:solidFill>
              </a:rPr>
              <a:t>+ DATE 2012][</a:t>
            </a:r>
            <a:r>
              <a:rPr lang="en-US" sz="1600" b="1" dirty="0" err="1" smtClean="0">
                <a:solidFill>
                  <a:schemeClr val="tx2">
                    <a:lumMod val="75000"/>
                  </a:schemeClr>
                </a:solidFill>
              </a:rPr>
              <a:t>Tanakamaru</a:t>
            </a:r>
            <a:r>
              <a:rPr lang="en-US" sz="1600" b="1" dirty="0" smtClean="0">
                <a:solidFill>
                  <a:schemeClr val="tx2">
                    <a:lumMod val="75000"/>
                  </a:schemeClr>
                </a:solidFill>
              </a:rPr>
              <a:t>+ ISSCC 2011]</a:t>
            </a:r>
          </a:p>
          <a:p>
            <a:pPr marL="344487" lvl="1" indent="0">
              <a:buFont typeface="Wingdings" charset="0"/>
              <a:buNone/>
              <a:defRPr/>
            </a:pPr>
            <a:r>
              <a:rPr lang="en-US" dirty="0">
                <a:sym typeface="Wingdings"/>
              </a:rPr>
              <a:t> </a:t>
            </a:r>
            <a:r>
              <a:rPr lang="en-US" dirty="0" smtClean="0">
                <a:sym typeface="Wingdings"/>
              </a:rPr>
              <a:t>    limit flash lifetime as they increase over time</a:t>
            </a:r>
          </a:p>
          <a:p>
            <a:pPr lvl="1">
              <a:buFont typeface="Wingdings" pitchFamily="2" charset="2"/>
              <a:buChar char="q"/>
              <a:defRPr/>
            </a:pPr>
            <a:r>
              <a:rPr lang="en-US" dirty="0" smtClean="0">
                <a:solidFill>
                  <a:srgbClr val="0000FF"/>
                </a:solidFill>
              </a:rPr>
              <a:t>Retention errors can be corrected by “refreshing” each flash page periodically </a:t>
            </a:r>
          </a:p>
          <a:p>
            <a:pPr lvl="1">
              <a:buFont typeface="Wingdings" pitchFamily="2" charset="2"/>
              <a:buChar char="q"/>
              <a:defRPr/>
            </a:pPr>
            <a:endParaRPr lang="en-US" dirty="0">
              <a:solidFill>
                <a:srgbClr val="0000FF"/>
              </a:solidFill>
            </a:endParaRPr>
          </a:p>
          <a:p>
            <a:pPr>
              <a:buFont typeface="Wingdings" pitchFamily="2" charset="2"/>
              <a:buChar char="n"/>
              <a:defRPr/>
            </a:pPr>
            <a:r>
              <a:rPr lang="en-US" dirty="0" smtClean="0">
                <a:ea typeface="+mn-ea"/>
                <a:cs typeface="+mn-cs"/>
              </a:rPr>
              <a:t>Key Idea:</a:t>
            </a:r>
          </a:p>
          <a:p>
            <a:pPr lvl="1">
              <a:buFont typeface="Wingdings" pitchFamily="2" charset="2"/>
              <a:buChar char="q"/>
              <a:defRPr/>
            </a:pPr>
            <a:r>
              <a:rPr lang="en-US" dirty="0" smtClean="0">
                <a:solidFill>
                  <a:srgbClr val="0000FF"/>
                </a:solidFill>
              </a:rPr>
              <a:t>Periodically read each flash page</a:t>
            </a:r>
            <a:r>
              <a:rPr lang="en-US" dirty="0" smtClean="0"/>
              <a:t>,</a:t>
            </a:r>
          </a:p>
          <a:p>
            <a:pPr lvl="1">
              <a:buFont typeface="Wingdings" pitchFamily="2" charset="2"/>
              <a:buChar char="q"/>
              <a:defRPr/>
            </a:pPr>
            <a:r>
              <a:rPr lang="en-US" dirty="0">
                <a:solidFill>
                  <a:srgbClr val="0000FF"/>
                </a:solidFill>
              </a:rPr>
              <a:t>C</a:t>
            </a:r>
            <a:r>
              <a:rPr lang="en-US" dirty="0" smtClean="0">
                <a:solidFill>
                  <a:srgbClr val="0000FF"/>
                </a:solidFill>
              </a:rPr>
              <a:t>orrect its errors</a:t>
            </a:r>
            <a:r>
              <a:rPr lang="en-US" dirty="0" smtClean="0"/>
              <a:t> using “weak” ECC, and </a:t>
            </a:r>
          </a:p>
          <a:p>
            <a:pPr lvl="1">
              <a:buFont typeface="Wingdings" pitchFamily="2" charset="2"/>
              <a:buChar char="q"/>
              <a:defRPr/>
            </a:pPr>
            <a:r>
              <a:rPr lang="en-US" dirty="0"/>
              <a:t>E</a:t>
            </a:r>
            <a:r>
              <a:rPr lang="en-US" dirty="0" smtClean="0"/>
              <a:t>ither </a:t>
            </a:r>
            <a:r>
              <a:rPr lang="en-US" dirty="0" smtClean="0">
                <a:solidFill>
                  <a:srgbClr val="0000FF"/>
                </a:solidFill>
              </a:rPr>
              <a:t>remap it </a:t>
            </a:r>
            <a:r>
              <a:rPr lang="en-US" dirty="0" smtClean="0"/>
              <a:t>to a new physical page </a:t>
            </a:r>
            <a:r>
              <a:rPr lang="en-US" dirty="0" smtClean="0">
                <a:solidFill>
                  <a:srgbClr val="0000FF"/>
                </a:solidFill>
              </a:rPr>
              <a:t>or reprogram it </a:t>
            </a:r>
            <a:r>
              <a:rPr lang="en-US" dirty="0" smtClean="0"/>
              <a:t>in-place,</a:t>
            </a:r>
          </a:p>
          <a:p>
            <a:pPr lvl="1">
              <a:buFont typeface="Wingdings" pitchFamily="2" charset="2"/>
              <a:buChar char="q"/>
              <a:defRPr/>
            </a:pPr>
            <a:r>
              <a:rPr lang="en-US" dirty="0" smtClean="0">
                <a:solidFill>
                  <a:srgbClr val="FF0000"/>
                </a:solidFill>
              </a:rPr>
              <a:t>Before the page accumulates more errors than ECC-correctable</a:t>
            </a:r>
          </a:p>
          <a:p>
            <a:pPr lvl="1">
              <a:buFont typeface="Wingdings" pitchFamily="2" charset="2"/>
              <a:buChar char="q"/>
              <a:defRPr/>
            </a:pPr>
            <a:r>
              <a:rPr lang="en-US" dirty="0" smtClean="0"/>
              <a:t>Optimization: </a:t>
            </a:r>
            <a:r>
              <a:rPr lang="en-US" dirty="0" smtClean="0">
                <a:solidFill>
                  <a:srgbClr val="0000FF"/>
                </a:solidFill>
              </a:rPr>
              <a:t>Adapt refresh rate to endured P/E cycles</a:t>
            </a:r>
            <a:endParaRPr lang="en-US" dirty="0">
              <a:solidFill>
                <a:srgbClr val="0000FF"/>
              </a:solidFill>
            </a:endParaRPr>
          </a:p>
        </p:txBody>
      </p:sp>
      <p:sp>
        <p:nvSpPr>
          <p:cNvPr id="232451"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80AB16C-D16C-074E-A861-BFE618CB5C5E}" type="slidenum">
              <a:rPr lang="en-US" sz="1600">
                <a:solidFill>
                  <a:srgbClr val="000000"/>
                </a:solidFill>
                <a:latin typeface="Garamond" charset="0"/>
              </a:rPr>
              <a:pPr eaLnBrk="1" hangingPunct="1"/>
              <a:t>172</a:t>
            </a:fld>
            <a:endParaRPr lang="en-US" sz="1600">
              <a:solidFill>
                <a:srgbClr val="000000"/>
              </a:solidFill>
              <a:latin typeface="Garamond" charset="0"/>
            </a:endParaRPr>
          </a:p>
        </p:txBody>
      </p:sp>
      <p:sp>
        <p:nvSpPr>
          <p:cNvPr id="232452" name="TextBox 1"/>
          <p:cNvSpPr txBox="1">
            <a:spLocks noChangeArrowheads="1"/>
          </p:cNvSpPr>
          <p:nvPr/>
        </p:nvSpPr>
        <p:spPr bwMode="auto">
          <a:xfrm>
            <a:off x="1968500" y="6477000"/>
            <a:ext cx="52657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Cai et al., </a:t>
            </a:r>
            <a:r>
              <a:rPr lang="en-US" sz="1800" smtClean="0">
                <a:solidFill>
                  <a:srgbClr val="0000FF"/>
                </a:solidFill>
              </a:rPr>
              <a:t>Flash Correct and Refresh</a:t>
            </a:r>
            <a:r>
              <a:rPr lang="en-US" sz="1800" smtClean="0">
                <a:solidFill>
                  <a:srgbClr val="000000"/>
                </a:solidFill>
              </a:rPr>
              <a:t>, ICCD 2012.</a:t>
            </a:r>
          </a:p>
        </p:txBody>
      </p:sp>
      <p:pic>
        <p:nvPicPr>
          <p:cNvPr id="232453" name="Picture 6" descr="FMS_logo_lightbluematte_3C5CAE.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403724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Title 1"/>
          <p:cNvSpPr>
            <a:spLocks noGrp="1"/>
          </p:cNvSpPr>
          <p:nvPr>
            <p:ph type="title"/>
          </p:nvPr>
        </p:nvSpPr>
        <p:spPr/>
        <p:txBody>
          <a:bodyPr/>
          <a:lstStyle/>
          <a:p>
            <a:r>
              <a:rPr lang="en-US">
                <a:latin typeface="Garamond" charset="0"/>
              </a:rPr>
              <a:t>FCR: Two Key Questions</a:t>
            </a:r>
          </a:p>
        </p:txBody>
      </p:sp>
      <p:sp>
        <p:nvSpPr>
          <p:cNvPr id="3" name="Content Placeholder 2"/>
          <p:cNvSpPr>
            <a:spLocks noGrp="1"/>
          </p:cNvSpPr>
          <p:nvPr>
            <p:ph idx="1"/>
          </p:nvPr>
        </p:nvSpPr>
        <p:spPr>
          <a:xfrm>
            <a:off x="228600" y="1282700"/>
            <a:ext cx="8610600" cy="4965700"/>
          </a:xfrm>
        </p:spPr>
        <p:txBody>
          <a:bodyPr/>
          <a:lstStyle/>
          <a:p>
            <a:r>
              <a:rPr lang="en-US">
                <a:latin typeface="Tahoma" charset="0"/>
              </a:rPr>
              <a:t>How to refresh? </a:t>
            </a:r>
          </a:p>
          <a:p>
            <a:pPr lvl="1"/>
            <a:r>
              <a:rPr lang="en-US">
                <a:solidFill>
                  <a:srgbClr val="0000FF"/>
                </a:solidFill>
                <a:latin typeface="Tahoma" charset="0"/>
              </a:rPr>
              <a:t>Remap</a:t>
            </a:r>
            <a:r>
              <a:rPr lang="en-US">
                <a:latin typeface="Tahoma" charset="0"/>
              </a:rPr>
              <a:t> a page to another one</a:t>
            </a:r>
          </a:p>
          <a:p>
            <a:pPr lvl="1"/>
            <a:r>
              <a:rPr lang="en-US">
                <a:solidFill>
                  <a:srgbClr val="0000FF"/>
                </a:solidFill>
                <a:latin typeface="Tahoma" charset="0"/>
              </a:rPr>
              <a:t>Reprogram</a:t>
            </a:r>
            <a:r>
              <a:rPr lang="en-US">
                <a:latin typeface="Tahoma" charset="0"/>
              </a:rPr>
              <a:t> a page (in-place)</a:t>
            </a:r>
          </a:p>
          <a:p>
            <a:pPr lvl="1"/>
            <a:r>
              <a:rPr lang="en-US">
                <a:solidFill>
                  <a:srgbClr val="0000FF"/>
                </a:solidFill>
                <a:latin typeface="Tahoma" charset="0"/>
              </a:rPr>
              <a:t>Hybrid</a:t>
            </a:r>
            <a:r>
              <a:rPr lang="en-US">
                <a:latin typeface="Tahoma" charset="0"/>
              </a:rPr>
              <a:t> of remap and reprogram</a:t>
            </a:r>
          </a:p>
          <a:p>
            <a:endParaRPr lang="en-US">
              <a:latin typeface="Tahoma" charset="0"/>
            </a:endParaRPr>
          </a:p>
          <a:p>
            <a:r>
              <a:rPr lang="en-US">
                <a:latin typeface="Tahoma" charset="0"/>
              </a:rPr>
              <a:t>When to refresh? </a:t>
            </a:r>
          </a:p>
          <a:p>
            <a:pPr lvl="1"/>
            <a:r>
              <a:rPr lang="en-US">
                <a:solidFill>
                  <a:srgbClr val="0000FF"/>
                </a:solidFill>
                <a:latin typeface="Tahoma" charset="0"/>
              </a:rPr>
              <a:t>Fixed period</a:t>
            </a:r>
          </a:p>
          <a:p>
            <a:pPr lvl="1"/>
            <a:r>
              <a:rPr lang="en-US">
                <a:solidFill>
                  <a:srgbClr val="0000FF"/>
                </a:solidFill>
                <a:latin typeface="Tahoma" charset="0"/>
              </a:rPr>
              <a:t>Adapt the period </a:t>
            </a:r>
            <a:r>
              <a:rPr lang="en-US">
                <a:latin typeface="Tahoma" charset="0"/>
              </a:rPr>
              <a:t>to retention error severity</a:t>
            </a:r>
          </a:p>
        </p:txBody>
      </p:sp>
      <p:sp>
        <p:nvSpPr>
          <p:cNvPr id="233475"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A7D68F1-1A26-CA4B-A314-AC84167DFBD6}" type="slidenum">
              <a:rPr lang="en-US" sz="1600">
                <a:solidFill>
                  <a:srgbClr val="000000"/>
                </a:solidFill>
                <a:latin typeface="Garamond" charset="0"/>
              </a:rPr>
              <a:pPr eaLnBrk="1" hangingPunct="1"/>
              <a:t>173</a:t>
            </a:fld>
            <a:endParaRPr lang="en-US" sz="1600">
              <a:solidFill>
                <a:srgbClr val="000000"/>
              </a:solidFill>
              <a:latin typeface="Garamond" charset="0"/>
            </a:endParaRPr>
          </a:p>
        </p:txBody>
      </p:sp>
      <p:sp>
        <p:nvSpPr>
          <p:cNvPr id="5" name="Rectangle 4"/>
          <p:cNvSpPr>
            <a:spLocks noChangeArrowheads="1"/>
          </p:cNvSpPr>
          <p:nvPr/>
        </p:nvSpPr>
        <p:spPr bwMode="auto">
          <a:xfrm>
            <a:off x="868363" y="2527300"/>
            <a:ext cx="4135437" cy="457200"/>
          </a:xfrm>
          <a:prstGeom prst="rect">
            <a:avLst/>
          </a:prstGeom>
          <a:noFill/>
          <a:ln w="38100">
            <a:solidFill>
              <a:schemeClr val="tx2">
                <a:lumMod val="75000"/>
              </a:schemeClr>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a:solidFill>
                <a:srgbClr val="FFFFFF"/>
              </a:solidFill>
              <a:latin typeface="Tahoma"/>
              <a:ea typeface="ＭＳ Ｐゴシック" charset="0"/>
              <a:cs typeface="ＭＳ Ｐゴシック" charset="0"/>
            </a:endParaRPr>
          </a:p>
        </p:txBody>
      </p:sp>
      <p:sp>
        <p:nvSpPr>
          <p:cNvPr id="6" name="Rectangle 5"/>
          <p:cNvSpPr>
            <a:spLocks noChangeArrowheads="1"/>
          </p:cNvSpPr>
          <p:nvPr/>
        </p:nvSpPr>
        <p:spPr bwMode="auto">
          <a:xfrm>
            <a:off x="893763" y="4216400"/>
            <a:ext cx="5494337" cy="457200"/>
          </a:xfrm>
          <a:prstGeom prst="rect">
            <a:avLst/>
          </a:prstGeom>
          <a:noFill/>
          <a:ln w="38100">
            <a:solidFill>
              <a:schemeClr val="tx2">
                <a:lumMod val="75000"/>
              </a:schemeClr>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a:solidFill>
                <a:srgbClr val="FFFFFF"/>
              </a:solidFill>
              <a:latin typeface="Tahoma"/>
              <a:ea typeface="ＭＳ Ｐゴシック" charset="0"/>
              <a:cs typeface="ＭＳ Ｐゴシック" charset="0"/>
            </a:endParaRPr>
          </a:p>
        </p:txBody>
      </p:sp>
      <p:pic>
        <p:nvPicPr>
          <p:cNvPr id="233478" name="Picture 6" descr="FMS_logo_lightbluematte_3C5CAE.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943166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228600" y="1282700"/>
            <a:ext cx="8915400" cy="4876800"/>
          </a:xfrm>
        </p:spPr>
        <p:txBody>
          <a:bodyPr/>
          <a:lstStyle/>
          <a:p>
            <a:pPr>
              <a:buFont typeface="Wingdings" pitchFamily="2" charset="2"/>
              <a:buChar char="n"/>
              <a:defRPr/>
            </a:pPr>
            <a:endParaRPr lang="en-US" dirty="0" smtClean="0">
              <a:ea typeface="+mn-ea"/>
              <a:cs typeface="+mn-cs"/>
            </a:endParaRPr>
          </a:p>
          <a:p>
            <a:pPr>
              <a:buFont typeface="Wingdings" pitchFamily="2" charset="2"/>
              <a:buChar char="n"/>
              <a:defRPr/>
            </a:pPr>
            <a:endParaRPr lang="en-US" dirty="0">
              <a:ea typeface="+mn-ea"/>
              <a:cs typeface="+mn-cs"/>
            </a:endParaRPr>
          </a:p>
          <a:p>
            <a:pPr>
              <a:buFont typeface="Wingdings" pitchFamily="2" charset="2"/>
              <a:buChar char="n"/>
              <a:defRPr/>
            </a:pPr>
            <a:endParaRPr lang="en-US" dirty="0" smtClean="0">
              <a:ea typeface="+mn-ea"/>
              <a:cs typeface="+mn-cs"/>
            </a:endParaRPr>
          </a:p>
          <a:p>
            <a:pPr>
              <a:buFont typeface="Wingdings" pitchFamily="2" charset="2"/>
              <a:buChar char="n"/>
              <a:defRPr/>
            </a:pPr>
            <a:endParaRPr lang="en-US" dirty="0">
              <a:ea typeface="+mn-ea"/>
              <a:cs typeface="+mn-cs"/>
            </a:endParaRPr>
          </a:p>
          <a:p>
            <a:pPr>
              <a:buFont typeface="Wingdings" pitchFamily="2" charset="2"/>
              <a:buChar char="n"/>
              <a:defRPr/>
            </a:pPr>
            <a:endParaRPr lang="en-US" dirty="0" smtClean="0">
              <a:ea typeface="+mn-ea"/>
              <a:cs typeface="+mn-cs"/>
            </a:endParaRPr>
          </a:p>
          <a:p>
            <a:pPr>
              <a:buFont typeface="Wingdings" pitchFamily="2" charset="2"/>
              <a:buChar char="n"/>
              <a:defRPr/>
            </a:pPr>
            <a:endParaRPr lang="en-US" dirty="0">
              <a:ea typeface="+mn-ea"/>
              <a:cs typeface="+mn-cs"/>
            </a:endParaRPr>
          </a:p>
          <a:p>
            <a:pPr marL="0" indent="0">
              <a:buFont typeface="Wingdings" charset="0"/>
              <a:buNone/>
              <a:defRPr/>
            </a:pPr>
            <a:endParaRPr lang="en-US" dirty="0" smtClean="0">
              <a:ea typeface="+mn-ea"/>
              <a:cs typeface="+mn-cs"/>
            </a:endParaRPr>
          </a:p>
          <a:p>
            <a:pPr>
              <a:buFont typeface="Wingdings" pitchFamily="2" charset="2"/>
              <a:buChar char="n"/>
              <a:defRPr/>
            </a:pPr>
            <a:endParaRPr lang="en-US" dirty="0">
              <a:ea typeface="+mn-ea"/>
              <a:cs typeface="+mn-cs"/>
            </a:endParaRPr>
          </a:p>
          <a:p>
            <a:pPr marL="0" indent="0">
              <a:buFont typeface="Wingdings" charset="0"/>
              <a:buNone/>
              <a:defRPr/>
            </a:pPr>
            <a:endParaRPr lang="en-US" dirty="0">
              <a:ea typeface="+mn-ea"/>
              <a:cs typeface="+mn-cs"/>
            </a:endParaRPr>
          </a:p>
          <a:p>
            <a:pPr>
              <a:buFont typeface="Wingdings" pitchFamily="2" charset="2"/>
              <a:buChar char="n"/>
              <a:defRPr/>
            </a:pPr>
            <a:r>
              <a:rPr lang="en-US" dirty="0" smtClean="0">
                <a:solidFill>
                  <a:srgbClr val="008000"/>
                </a:solidFill>
                <a:ea typeface="+mn-ea"/>
                <a:cs typeface="+mn-cs"/>
              </a:rPr>
              <a:t>Pro: No remapping needed </a:t>
            </a:r>
            <a:r>
              <a:rPr lang="en-US" dirty="0" smtClean="0">
                <a:solidFill>
                  <a:srgbClr val="008000"/>
                </a:solidFill>
                <a:ea typeface="+mn-ea"/>
                <a:cs typeface="+mn-cs"/>
                <a:sym typeface="Wingdings"/>
              </a:rPr>
              <a:t> no additional erase operations</a:t>
            </a:r>
          </a:p>
          <a:p>
            <a:pPr>
              <a:buFont typeface="Wingdings" pitchFamily="2" charset="2"/>
              <a:buChar char="n"/>
              <a:defRPr/>
            </a:pPr>
            <a:r>
              <a:rPr lang="en-US" dirty="0" smtClean="0">
                <a:solidFill>
                  <a:srgbClr val="FF0000"/>
                </a:solidFill>
                <a:ea typeface="+mn-ea"/>
                <a:cs typeface="+mn-cs"/>
                <a:sym typeface="Wingdings"/>
              </a:rPr>
              <a:t>Con: Increases the occurrence of program errors</a:t>
            </a:r>
            <a:endParaRPr lang="en-US" dirty="0">
              <a:solidFill>
                <a:srgbClr val="FF0000"/>
              </a:solidFill>
              <a:ea typeface="+mn-ea"/>
              <a:cs typeface="+mn-cs"/>
            </a:endParaRPr>
          </a:p>
        </p:txBody>
      </p:sp>
      <p:sp>
        <p:nvSpPr>
          <p:cNvPr id="234498" name="Title 1"/>
          <p:cNvSpPr>
            <a:spLocks noGrp="1"/>
          </p:cNvSpPr>
          <p:nvPr>
            <p:ph type="title"/>
          </p:nvPr>
        </p:nvSpPr>
        <p:spPr/>
        <p:txBody>
          <a:bodyPr/>
          <a:lstStyle/>
          <a:p>
            <a:r>
              <a:rPr lang="en-US">
                <a:latin typeface="Garamond" charset="0"/>
              </a:rPr>
              <a:t>In-Place Reprogramming of Flash Cells</a:t>
            </a:r>
          </a:p>
        </p:txBody>
      </p:sp>
      <p:sp>
        <p:nvSpPr>
          <p:cNvPr id="234499"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1D2D435-0580-3744-B6E1-8B682D189123}" type="slidenum">
              <a:rPr lang="en-US" sz="1600">
                <a:solidFill>
                  <a:srgbClr val="000000"/>
                </a:solidFill>
                <a:latin typeface="Garamond" charset="0"/>
              </a:rPr>
              <a:pPr eaLnBrk="1" hangingPunct="1"/>
              <a:t>174</a:t>
            </a:fld>
            <a:endParaRPr lang="en-US" sz="1600">
              <a:solidFill>
                <a:srgbClr val="000000"/>
              </a:solidFill>
              <a:latin typeface="Garamond" charset="0"/>
            </a:endParaRPr>
          </a:p>
        </p:txBody>
      </p:sp>
      <p:pic>
        <p:nvPicPr>
          <p:cNvPr id="234500"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9863" y="903288"/>
            <a:ext cx="6124575" cy="148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85"/>
          <p:cNvGrpSpPr>
            <a:grpSpLocks/>
          </p:cNvGrpSpPr>
          <p:nvPr/>
        </p:nvGrpSpPr>
        <p:grpSpPr bwMode="auto">
          <a:xfrm>
            <a:off x="47625" y="2489200"/>
            <a:ext cx="8723313" cy="1323975"/>
            <a:chOff x="47625" y="2565400"/>
            <a:chExt cx="8723313" cy="1323975"/>
          </a:xfrm>
        </p:grpSpPr>
        <p:pic>
          <p:nvPicPr>
            <p:cNvPr id="234507"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6950" y="2565400"/>
              <a:ext cx="6503988"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4508" name="TextBox 21"/>
            <p:cNvSpPr txBox="1">
              <a:spLocks noChangeArrowheads="1"/>
            </p:cNvSpPr>
            <p:nvPr/>
          </p:nvSpPr>
          <p:spPr bwMode="auto">
            <a:xfrm>
              <a:off x="47625" y="2603500"/>
              <a:ext cx="245427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Retention errors are caused by cell voltage shifting to the left</a:t>
              </a:r>
            </a:p>
            <a:p>
              <a:pPr eaLnBrk="1" fontAlgn="base" hangingPunct="1">
                <a:spcBef>
                  <a:spcPct val="0"/>
                </a:spcBef>
                <a:spcAft>
                  <a:spcPct val="0"/>
                </a:spcAft>
              </a:pPr>
              <a:endParaRPr lang="en-US" sz="1800" smtClean="0">
                <a:solidFill>
                  <a:srgbClr val="000000"/>
                </a:solidFill>
              </a:endParaRPr>
            </a:p>
          </p:txBody>
        </p:sp>
      </p:grpSp>
      <p:grpSp>
        <p:nvGrpSpPr>
          <p:cNvPr id="3" name="Group 86"/>
          <p:cNvGrpSpPr>
            <a:grpSpLocks/>
          </p:cNvGrpSpPr>
          <p:nvPr/>
        </p:nvGrpSpPr>
        <p:grpSpPr bwMode="auto">
          <a:xfrm>
            <a:off x="127000" y="3857625"/>
            <a:ext cx="8721725" cy="1289050"/>
            <a:chOff x="127000" y="3933825"/>
            <a:chExt cx="8721725" cy="1289050"/>
          </a:xfrm>
        </p:grpSpPr>
        <p:pic>
          <p:nvPicPr>
            <p:cNvPr id="234505"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5212" y="3937000"/>
              <a:ext cx="6513513" cy="128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4506" name="TextBox 22"/>
            <p:cNvSpPr txBox="1">
              <a:spLocks noChangeArrowheads="1"/>
            </p:cNvSpPr>
            <p:nvPr/>
          </p:nvSpPr>
          <p:spPr bwMode="auto">
            <a:xfrm>
              <a:off x="127000" y="3933825"/>
              <a:ext cx="249872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ISPP moves cell voltage to the right; fixes retention errors</a:t>
              </a:r>
            </a:p>
            <a:p>
              <a:pPr eaLnBrk="1" fontAlgn="base" hangingPunct="1">
                <a:spcBef>
                  <a:spcPct val="0"/>
                </a:spcBef>
                <a:spcAft>
                  <a:spcPct val="0"/>
                </a:spcAft>
              </a:pPr>
              <a:endParaRPr lang="en-US" sz="1800" smtClean="0">
                <a:solidFill>
                  <a:srgbClr val="000000"/>
                </a:solidFill>
              </a:endParaRPr>
            </a:p>
          </p:txBody>
        </p:sp>
      </p:grpSp>
      <p:sp>
        <p:nvSpPr>
          <p:cNvPr id="234503" name="TextBox 42"/>
          <p:cNvSpPr txBox="1">
            <a:spLocks noChangeArrowheads="1"/>
          </p:cNvSpPr>
          <p:nvPr/>
        </p:nvSpPr>
        <p:spPr bwMode="auto">
          <a:xfrm>
            <a:off x="530225" y="1319213"/>
            <a:ext cx="24003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800" smtClean="0">
                <a:solidFill>
                  <a:srgbClr val="FF0000"/>
                </a:solidFill>
              </a:rPr>
              <a:t>Floating Gate</a:t>
            </a:r>
          </a:p>
          <a:p>
            <a:pPr algn="ctr" eaLnBrk="1" fontAlgn="base" hangingPunct="1">
              <a:spcBef>
                <a:spcPct val="0"/>
              </a:spcBef>
              <a:spcAft>
                <a:spcPct val="0"/>
              </a:spcAft>
            </a:pPr>
            <a:r>
              <a:rPr lang="en-US" sz="1800" smtClean="0">
                <a:solidFill>
                  <a:srgbClr val="FF0000"/>
                </a:solidFill>
              </a:rPr>
              <a:t>Voltage Distribution </a:t>
            </a:r>
          </a:p>
          <a:p>
            <a:pPr algn="ctr" eaLnBrk="1" fontAlgn="base" hangingPunct="1">
              <a:spcBef>
                <a:spcPct val="0"/>
              </a:spcBef>
              <a:spcAft>
                <a:spcPct val="0"/>
              </a:spcAft>
            </a:pPr>
            <a:r>
              <a:rPr lang="en-US" sz="1800" smtClean="0">
                <a:solidFill>
                  <a:srgbClr val="FF0000"/>
                </a:solidFill>
              </a:rPr>
              <a:t>for each Stored Value</a:t>
            </a:r>
          </a:p>
        </p:txBody>
      </p:sp>
      <p:sp>
        <p:nvSpPr>
          <p:cNvPr id="234504" name="TextBox 42"/>
          <p:cNvSpPr txBox="1">
            <a:spLocks noChangeArrowheads="1"/>
          </p:cNvSpPr>
          <p:nvPr/>
        </p:nvSpPr>
        <p:spPr bwMode="auto">
          <a:xfrm>
            <a:off x="1252538" y="887413"/>
            <a:ext cx="15033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400" smtClean="0">
                <a:solidFill>
                  <a:srgbClr val="FF0000"/>
                </a:solidFill>
              </a:rPr>
              <a:t>Floating Gate</a:t>
            </a:r>
          </a:p>
        </p:txBody>
      </p:sp>
    </p:spTree>
    <p:extLst>
      <p:ext uri="{BB962C8B-B14F-4D97-AF65-F5344CB8AC3E}">
        <p14:creationId xmlns:p14="http://schemas.microsoft.com/office/powerpoint/2010/main" val="64705565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Title 1"/>
          <p:cNvSpPr>
            <a:spLocks noGrp="1"/>
          </p:cNvSpPr>
          <p:nvPr>
            <p:ph type="title"/>
          </p:nvPr>
        </p:nvSpPr>
        <p:spPr/>
        <p:txBody>
          <a:bodyPr/>
          <a:lstStyle/>
          <a:p>
            <a:r>
              <a:rPr lang="en-US">
                <a:latin typeface="Garamond" charset="0"/>
              </a:rPr>
              <a:t>Normalized Flash Memory Lifetime </a:t>
            </a:r>
          </a:p>
        </p:txBody>
      </p:sp>
      <p:sp>
        <p:nvSpPr>
          <p:cNvPr id="235522" name="Content Placeholder 2"/>
          <p:cNvSpPr>
            <a:spLocks noGrp="1"/>
          </p:cNvSpPr>
          <p:nvPr>
            <p:ph idx="1"/>
          </p:nvPr>
        </p:nvSpPr>
        <p:spPr>
          <a:xfrm>
            <a:off x="228600" y="1016000"/>
            <a:ext cx="8610600" cy="4876800"/>
          </a:xfrm>
        </p:spPr>
        <p:txBody>
          <a:bodyPr/>
          <a:lstStyle/>
          <a:p>
            <a:endParaRPr lang="en-US">
              <a:latin typeface="Tahoma" charset="0"/>
            </a:endParaRPr>
          </a:p>
        </p:txBody>
      </p:sp>
      <p:sp>
        <p:nvSpPr>
          <p:cNvPr id="23552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A9F4AF3A-6F75-6C48-B493-2F1584769A57}" type="slidenum">
              <a:rPr lang="en-US" sz="1600">
                <a:solidFill>
                  <a:srgbClr val="000000"/>
                </a:solidFill>
                <a:latin typeface="Garamond" charset="0"/>
              </a:rPr>
              <a:pPr eaLnBrk="1" hangingPunct="1"/>
              <a:t>175</a:t>
            </a:fld>
            <a:endParaRPr lang="en-US" sz="1600">
              <a:solidFill>
                <a:srgbClr val="000000"/>
              </a:solidFill>
              <a:latin typeface="Garamond" charset="0"/>
            </a:endParaRPr>
          </a:p>
        </p:txBody>
      </p:sp>
      <p:graphicFrame>
        <p:nvGraphicFramePr>
          <p:cNvPr id="6" name="Chart 5"/>
          <p:cNvGraphicFramePr/>
          <p:nvPr/>
        </p:nvGraphicFramePr>
        <p:xfrm>
          <a:off x="368300" y="901700"/>
          <a:ext cx="8509000" cy="476250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4"/>
          <p:cNvSpPr txBox="1">
            <a:spLocks noChangeArrowheads="1"/>
          </p:cNvSpPr>
          <p:nvPr/>
        </p:nvSpPr>
        <p:spPr bwMode="auto">
          <a:xfrm>
            <a:off x="1997075" y="3911600"/>
            <a:ext cx="5826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660066"/>
                </a:solidFill>
              </a:rPr>
              <a:t>46x</a:t>
            </a:r>
          </a:p>
        </p:txBody>
      </p:sp>
      <p:sp>
        <p:nvSpPr>
          <p:cNvPr id="9" name="TextBox 8"/>
          <p:cNvSpPr txBox="1"/>
          <p:nvPr/>
        </p:nvSpPr>
        <p:spPr>
          <a:xfrm>
            <a:off x="711200" y="5716588"/>
            <a:ext cx="7810500" cy="461962"/>
          </a:xfrm>
          <a:prstGeom prst="rect">
            <a:avLst/>
          </a:prstGeom>
          <a:solidFill>
            <a:sysClr val="window" lastClr="FFFFFF"/>
          </a:solidFill>
          <a:ln w="25400" cap="flat" cmpd="sng" algn="ctr">
            <a:solidFill>
              <a:srgbClr val="0000FF"/>
            </a:solidFill>
            <a:prstDash val="solid"/>
          </a:ln>
          <a:effectLst/>
        </p:spPr>
        <p:txBody>
          <a:bodyPr>
            <a:spAutoFit/>
          </a:bodyPr>
          <a:lstStyle/>
          <a:p>
            <a:pPr algn="ctr">
              <a:defRPr/>
            </a:pPr>
            <a:r>
              <a:rPr lang="en-US" sz="2400" b="1" kern="0" dirty="0">
                <a:solidFill>
                  <a:srgbClr val="0000FF"/>
                </a:solidFill>
                <a:latin typeface="Calibri"/>
                <a:ea typeface="ＭＳ Ｐゴシック" charset="0"/>
                <a:cs typeface="ＭＳ Ｐゴシック" charset="0"/>
              </a:rPr>
              <a:t>Adaptive-rate FCR provides the highest lifetime</a:t>
            </a:r>
          </a:p>
        </p:txBody>
      </p:sp>
      <p:sp>
        <p:nvSpPr>
          <p:cNvPr id="10" name="TextBox 9"/>
          <p:cNvSpPr txBox="1"/>
          <p:nvPr/>
        </p:nvSpPr>
        <p:spPr>
          <a:xfrm>
            <a:off x="698500" y="5716588"/>
            <a:ext cx="7810500" cy="461962"/>
          </a:xfrm>
          <a:prstGeom prst="rect">
            <a:avLst/>
          </a:prstGeom>
          <a:solidFill>
            <a:sysClr val="window" lastClr="FFFFFF"/>
          </a:solidFill>
          <a:ln w="25400" cap="flat" cmpd="sng" algn="ctr">
            <a:solidFill>
              <a:srgbClr val="0000FF"/>
            </a:solidFill>
            <a:prstDash val="solid"/>
          </a:ln>
          <a:effectLst/>
        </p:spPr>
        <p:txBody>
          <a:bodyPr>
            <a:spAutoFit/>
          </a:bodyPr>
          <a:lstStyle/>
          <a:p>
            <a:pPr algn="ctr">
              <a:defRPr/>
            </a:pPr>
            <a:r>
              <a:rPr lang="en-US" sz="2400" b="1" kern="0" dirty="0">
                <a:solidFill>
                  <a:srgbClr val="0000FF"/>
                </a:solidFill>
                <a:latin typeface="Calibri"/>
                <a:ea typeface="ＭＳ Ｐゴシック" charset="0"/>
                <a:cs typeface="ＭＳ Ｐゴシック" charset="0"/>
              </a:rPr>
              <a:t>Lifetime of FCR much higher than lifetime of stronger ECC</a:t>
            </a:r>
          </a:p>
        </p:txBody>
      </p:sp>
      <p:sp>
        <p:nvSpPr>
          <p:cNvPr id="12" name="TextBox 4"/>
          <p:cNvSpPr txBox="1">
            <a:spLocks noChangeArrowheads="1"/>
          </p:cNvSpPr>
          <p:nvPr/>
        </p:nvSpPr>
        <p:spPr bwMode="auto">
          <a:xfrm>
            <a:off x="7445375" y="4711700"/>
            <a:ext cx="4540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0066FF"/>
                </a:solidFill>
              </a:rPr>
              <a:t>4x</a:t>
            </a:r>
          </a:p>
        </p:txBody>
      </p:sp>
      <p:pic>
        <p:nvPicPr>
          <p:cNvPr id="235529" name="Picture 6" descr="FMS_logo_lightbluematte_3C5CAE.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203450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animBg="1"/>
      <p:bldP spid="10" grpId="0" animBg="1"/>
      <p:bldP spid="12" grpId="0"/>
    </p:bld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Title 1"/>
          <p:cNvSpPr>
            <a:spLocks noGrp="1"/>
          </p:cNvSpPr>
          <p:nvPr>
            <p:ph type="title"/>
          </p:nvPr>
        </p:nvSpPr>
        <p:spPr/>
        <p:txBody>
          <a:bodyPr/>
          <a:lstStyle/>
          <a:p>
            <a:r>
              <a:rPr lang="en-US">
                <a:latin typeface="Garamond" charset="0"/>
              </a:rPr>
              <a:t>Energy Overhead</a:t>
            </a:r>
          </a:p>
        </p:txBody>
      </p:sp>
      <p:sp>
        <p:nvSpPr>
          <p:cNvPr id="3" name="Content Placeholder 2"/>
          <p:cNvSpPr>
            <a:spLocks noGrp="1"/>
          </p:cNvSpPr>
          <p:nvPr>
            <p:ph idx="1"/>
          </p:nvPr>
        </p:nvSpPr>
        <p:spPr>
          <a:xfrm>
            <a:off x="228600" y="1054100"/>
            <a:ext cx="8610600" cy="5194300"/>
          </a:xfrm>
        </p:spPr>
        <p:txBody>
          <a:bodyPr/>
          <a:lstStyle/>
          <a:p>
            <a:pPr>
              <a:buFont typeface="Wingdings" pitchFamily="2" charset="2"/>
              <a:buChar char="n"/>
              <a:defRPr/>
            </a:pPr>
            <a:endParaRPr lang="en-US" dirty="0" smtClean="0">
              <a:ea typeface="+mn-ea"/>
              <a:cs typeface="+mn-cs"/>
            </a:endParaRPr>
          </a:p>
          <a:p>
            <a:pPr>
              <a:buFont typeface="Wingdings" pitchFamily="2" charset="2"/>
              <a:buChar char="n"/>
              <a:defRPr/>
            </a:pPr>
            <a:endParaRPr lang="en-US" dirty="0">
              <a:ea typeface="+mn-ea"/>
              <a:cs typeface="+mn-cs"/>
            </a:endParaRPr>
          </a:p>
          <a:p>
            <a:pPr>
              <a:buFont typeface="Wingdings" pitchFamily="2" charset="2"/>
              <a:buChar char="n"/>
              <a:defRPr/>
            </a:pPr>
            <a:endParaRPr lang="en-US" dirty="0" smtClean="0">
              <a:ea typeface="+mn-ea"/>
              <a:cs typeface="+mn-cs"/>
            </a:endParaRPr>
          </a:p>
          <a:p>
            <a:pPr>
              <a:buFont typeface="Wingdings" pitchFamily="2" charset="2"/>
              <a:buChar char="n"/>
              <a:defRPr/>
            </a:pPr>
            <a:endParaRPr lang="en-US" dirty="0">
              <a:ea typeface="+mn-ea"/>
              <a:cs typeface="+mn-cs"/>
            </a:endParaRPr>
          </a:p>
          <a:p>
            <a:pPr>
              <a:buFont typeface="Wingdings" pitchFamily="2" charset="2"/>
              <a:buChar char="n"/>
              <a:defRPr/>
            </a:pPr>
            <a:endParaRPr lang="en-US" dirty="0" smtClean="0">
              <a:ea typeface="+mn-ea"/>
              <a:cs typeface="+mn-cs"/>
            </a:endParaRPr>
          </a:p>
          <a:p>
            <a:pPr>
              <a:buFont typeface="Wingdings" pitchFamily="2" charset="2"/>
              <a:buChar char="n"/>
              <a:defRPr/>
            </a:pPr>
            <a:endParaRPr lang="en-US" dirty="0">
              <a:ea typeface="+mn-ea"/>
              <a:cs typeface="+mn-cs"/>
            </a:endParaRPr>
          </a:p>
          <a:p>
            <a:pPr>
              <a:buFont typeface="Wingdings" pitchFamily="2" charset="2"/>
              <a:buChar char="n"/>
              <a:defRPr/>
            </a:pPr>
            <a:endParaRPr lang="en-US" dirty="0" smtClean="0">
              <a:ea typeface="+mn-ea"/>
              <a:cs typeface="+mn-cs"/>
            </a:endParaRPr>
          </a:p>
          <a:p>
            <a:pPr>
              <a:buFont typeface="Wingdings" pitchFamily="2" charset="2"/>
              <a:buChar char="n"/>
              <a:defRPr/>
            </a:pPr>
            <a:endParaRPr lang="en-US" dirty="0">
              <a:ea typeface="+mn-ea"/>
              <a:cs typeface="+mn-cs"/>
            </a:endParaRPr>
          </a:p>
          <a:p>
            <a:pPr marL="0" indent="0">
              <a:buFont typeface="Wingdings" charset="0"/>
              <a:buNone/>
              <a:defRPr/>
            </a:pPr>
            <a:endParaRPr lang="en-US" dirty="0">
              <a:ea typeface="+mn-ea"/>
              <a:cs typeface="+mn-cs"/>
            </a:endParaRPr>
          </a:p>
          <a:p>
            <a:pPr>
              <a:buFont typeface="Wingdings" pitchFamily="2" charset="2"/>
              <a:buChar char="n"/>
              <a:defRPr/>
            </a:pPr>
            <a:r>
              <a:rPr lang="en-US" dirty="0" smtClean="0">
                <a:ea typeface="+mn-ea"/>
                <a:cs typeface="+mn-cs"/>
              </a:rPr>
              <a:t>Adaptive-rate refresh: </a:t>
            </a:r>
            <a:r>
              <a:rPr lang="en-US" dirty="0" smtClean="0">
                <a:solidFill>
                  <a:srgbClr val="0000FF"/>
                </a:solidFill>
                <a:ea typeface="+mn-ea"/>
                <a:cs typeface="+mn-cs"/>
              </a:rPr>
              <a:t>&lt;1.8% energy increase until daily refresh is triggered</a:t>
            </a:r>
            <a:endParaRPr lang="en-US" dirty="0">
              <a:solidFill>
                <a:srgbClr val="0000FF"/>
              </a:solidFill>
              <a:ea typeface="+mn-ea"/>
              <a:cs typeface="+mn-cs"/>
            </a:endParaRPr>
          </a:p>
        </p:txBody>
      </p:sp>
      <p:sp>
        <p:nvSpPr>
          <p:cNvPr id="237571"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ECAE83F-E318-8E43-8498-180BC1B38DE1}" type="slidenum">
              <a:rPr lang="en-US" sz="1600">
                <a:solidFill>
                  <a:srgbClr val="000000"/>
                </a:solidFill>
                <a:latin typeface="Garamond" charset="0"/>
              </a:rPr>
              <a:pPr eaLnBrk="1" hangingPunct="1"/>
              <a:t>176</a:t>
            </a:fld>
            <a:endParaRPr lang="en-US" sz="1600">
              <a:solidFill>
                <a:srgbClr val="000000"/>
              </a:solidFill>
              <a:latin typeface="Garamond" charset="0"/>
            </a:endParaRPr>
          </a:p>
        </p:txBody>
      </p:sp>
      <p:grpSp>
        <p:nvGrpSpPr>
          <p:cNvPr id="237572" name="Group 4"/>
          <p:cNvGrpSpPr>
            <a:grpSpLocks/>
          </p:cNvGrpSpPr>
          <p:nvPr/>
        </p:nvGrpSpPr>
        <p:grpSpPr bwMode="auto">
          <a:xfrm>
            <a:off x="727075" y="1384300"/>
            <a:ext cx="6705600" cy="3124200"/>
            <a:chOff x="965200" y="2032000"/>
            <a:chExt cx="6705600" cy="3124200"/>
          </a:xfrm>
        </p:grpSpPr>
        <p:graphicFrame>
          <p:nvGraphicFramePr>
            <p:cNvPr id="6" name="Chart 5"/>
            <p:cNvGraphicFramePr/>
            <p:nvPr/>
          </p:nvGraphicFramePr>
          <p:xfrm>
            <a:off x="965200" y="2032000"/>
            <a:ext cx="6705600" cy="3124200"/>
          </p:xfrm>
          <a:graphic>
            <a:graphicData uri="http://schemas.openxmlformats.org/drawingml/2006/chart">
              <c:chart xmlns:c="http://schemas.openxmlformats.org/drawingml/2006/chart" xmlns:r="http://schemas.openxmlformats.org/officeDocument/2006/relationships" r:id="rId2"/>
            </a:graphicData>
          </a:graphic>
        </p:graphicFrame>
        <p:sp>
          <p:nvSpPr>
            <p:cNvPr id="237576" name="TextBox 6"/>
            <p:cNvSpPr txBox="1">
              <a:spLocks noChangeArrowheads="1"/>
            </p:cNvSpPr>
            <p:nvPr/>
          </p:nvSpPr>
          <p:spPr bwMode="auto">
            <a:xfrm>
              <a:off x="6502400" y="2755900"/>
              <a:ext cx="6415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7.8%</a:t>
              </a:r>
            </a:p>
          </p:txBody>
        </p:sp>
        <p:sp>
          <p:nvSpPr>
            <p:cNvPr id="237577" name="TextBox 7"/>
            <p:cNvSpPr txBox="1">
              <a:spLocks noChangeArrowheads="1"/>
            </p:cNvSpPr>
            <p:nvPr/>
          </p:nvSpPr>
          <p:spPr bwMode="auto">
            <a:xfrm>
              <a:off x="6972300" y="3187700"/>
              <a:ext cx="6415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5.5%</a:t>
              </a:r>
            </a:p>
          </p:txBody>
        </p:sp>
        <p:sp>
          <p:nvSpPr>
            <p:cNvPr id="237578" name="TextBox 8"/>
            <p:cNvSpPr txBox="1">
              <a:spLocks noChangeArrowheads="1"/>
            </p:cNvSpPr>
            <p:nvPr/>
          </p:nvSpPr>
          <p:spPr bwMode="auto">
            <a:xfrm>
              <a:off x="5321300" y="3771900"/>
              <a:ext cx="6415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2.6%</a:t>
              </a:r>
            </a:p>
          </p:txBody>
        </p:sp>
        <p:sp>
          <p:nvSpPr>
            <p:cNvPr id="237579" name="TextBox 9"/>
            <p:cNvSpPr txBox="1">
              <a:spLocks noChangeArrowheads="1"/>
            </p:cNvSpPr>
            <p:nvPr/>
          </p:nvSpPr>
          <p:spPr bwMode="auto">
            <a:xfrm>
              <a:off x="5784678" y="3986768"/>
              <a:ext cx="6415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1.8%</a:t>
              </a:r>
            </a:p>
          </p:txBody>
        </p:sp>
        <p:sp>
          <p:nvSpPr>
            <p:cNvPr id="237580" name="TextBox 10"/>
            <p:cNvSpPr txBox="1">
              <a:spLocks noChangeArrowheads="1"/>
            </p:cNvSpPr>
            <p:nvPr/>
          </p:nvSpPr>
          <p:spPr bwMode="auto">
            <a:xfrm>
              <a:off x="4156359" y="4229100"/>
              <a:ext cx="7108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0.4%</a:t>
              </a:r>
            </a:p>
          </p:txBody>
        </p:sp>
        <p:sp>
          <p:nvSpPr>
            <p:cNvPr id="237581" name="TextBox 11"/>
            <p:cNvSpPr txBox="1">
              <a:spLocks noChangeArrowheads="1"/>
            </p:cNvSpPr>
            <p:nvPr/>
          </p:nvSpPr>
          <p:spPr bwMode="auto">
            <a:xfrm>
              <a:off x="4749800" y="4316968"/>
              <a:ext cx="7108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0.3%</a:t>
              </a:r>
            </a:p>
          </p:txBody>
        </p:sp>
      </p:grpSp>
      <p:sp>
        <p:nvSpPr>
          <p:cNvPr id="237573" name="TextBox 12"/>
          <p:cNvSpPr txBox="1">
            <a:spLocks noChangeArrowheads="1"/>
          </p:cNvSpPr>
          <p:nvPr/>
        </p:nvSpPr>
        <p:spPr bwMode="auto">
          <a:xfrm>
            <a:off x="3429000" y="4416425"/>
            <a:ext cx="17351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600" b="1" smtClean="0">
                <a:solidFill>
                  <a:srgbClr val="000000"/>
                </a:solidFill>
              </a:rPr>
              <a:t>Refresh Interval</a:t>
            </a:r>
          </a:p>
        </p:txBody>
      </p:sp>
      <p:pic>
        <p:nvPicPr>
          <p:cNvPr id="237574" name="Picture 6" descr="FMS_logo_lightbluematte_3C5CAE.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96754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3" name="Title 1"/>
          <p:cNvSpPr>
            <a:spLocks noGrp="1"/>
          </p:cNvSpPr>
          <p:nvPr>
            <p:ph type="title"/>
          </p:nvPr>
        </p:nvSpPr>
        <p:spPr/>
        <p:txBody>
          <a:bodyPr/>
          <a:lstStyle/>
          <a:p>
            <a:r>
              <a:rPr lang="en-US">
                <a:latin typeface="Garamond" charset="0"/>
              </a:rPr>
              <a:t>More Detail and Analysis on FCR</a:t>
            </a:r>
          </a:p>
        </p:txBody>
      </p:sp>
      <p:sp>
        <p:nvSpPr>
          <p:cNvPr id="238594" name="Content Placeholder 2"/>
          <p:cNvSpPr>
            <a:spLocks noGrp="1"/>
          </p:cNvSpPr>
          <p:nvPr>
            <p:ph idx="1"/>
          </p:nvPr>
        </p:nvSpPr>
        <p:spPr/>
        <p:txBody>
          <a:bodyPr/>
          <a:lstStyle/>
          <a:p>
            <a:r>
              <a:rPr lang="en-US">
                <a:latin typeface="Tahoma" charset="0"/>
              </a:rPr>
              <a:t>Yu Cai, Gulay Yalcin, Onur Mutlu, Erich F. Haratsch, Adrian Cristal, Osman Unsal, and Ken Mai,</a:t>
            </a:r>
            <a:br>
              <a:rPr lang="en-US">
                <a:latin typeface="Tahoma" charset="0"/>
              </a:rPr>
            </a:br>
            <a:r>
              <a:rPr lang="en-US" b="1">
                <a:latin typeface="Tahoma" charset="0"/>
                <a:hlinkClick r:id="rId2"/>
              </a:rPr>
              <a:t>"Flash Correct-and-Refresh: Retention-Aware Error Management for Increased Flash Memory Lifetime"</a:t>
            </a:r>
            <a:r>
              <a:rPr lang="en-US">
                <a:latin typeface="Tahoma" charset="0"/>
              </a:rPr>
              <a:t/>
            </a:r>
            <a:br>
              <a:rPr lang="en-US">
                <a:latin typeface="Tahoma" charset="0"/>
              </a:rPr>
            </a:br>
            <a:r>
              <a:rPr lang="en-US" i="1">
                <a:latin typeface="Tahoma" charset="0"/>
              </a:rPr>
              <a:t>Proceedings of the </a:t>
            </a:r>
            <a:r>
              <a:rPr lang="en-US" i="1">
                <a:latin typeface="Tahoma" charset="0"/>
                <a:hlinkClick r:id="rId3"/>
              </a:rPr>
              <a:t>30th IEEE International Conference on Computer Design</a:t>
            </a:r>
            <a:r>
              <a:rPr lang="en-US" i="1">
                <a:latin typeface="Tahoma" charset="0"/>
              </a:rPr>
              <a:t> (</a:t>
            </a:r>
            <a:r>
              <a:rPr lang="en-US" b="1" i="1">
                <a:latin typeface="Tahoma" charset="0"/>
              </a:rPr>
              <a:t>ICCD</a:t>
            </a:r>
            <a:r>
              <a:rPr lang="en-US" i="1">
                <a:latin typeface="Tahoma" charset="0"/>
              </a:rPr>
              <a:t>)</a:t>
            </a:r>
            <a:r>
              <a:rPr lang="en-US">
                <a:latin typeface="Tahoma" charset="0"/>
              </a:rPr>
              <a:t>, Montreal, Quebec, Canada, September 2012. </a:t>
            </a:r>
            <a:r>
              <a:rPr lang="en-US">
                <a:latin typeface="Tahoma" charset="0"/>
                <a:hlinkClick r:id="rId4"/>
              </a:rPr>
              <a:t>Slides (ppt)</a:t>
            </a:r>
            <a:r>
              <a:rPr lang="en-US">
                <a:latin typeface="Tahoma" charset="0"/>
              </a:rPr>
              <a:t> </a:t>
            </a:r>
            <a:r>
              <a:rPr lang="en-US">
                <a:latin typeface="Tahoma" charset="0"/>
                <a:hlinkClick r:id="rId5"/>
              </a:rPr>
              <a:t>(pdf)</a:t>
            </a:r>
            <a:r>
              <a:rPr lang="en-US">
                <a:latin typeface="Tahoma" charset="0"/>
              </a:rPr>
              <a:t> </a:t>
            </a:r>
          </a:p>
          <a:p>
            <a:endParaRPr lang="en-US">
              <a:latin typeface="Tahoma" charset="0"/>
            </a:endParaRPr>
          </a:p>
        </p:txBody>
      </p:sp>
      <p:sp>
        <p:nvSpPr>
          <p:cNvPr id="238595"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3829DC8-637A-B04D-9612-4661AE779E05}" type="slidenum">
              <a:rPr lang="en-US" sz="1600">
                <a:solidFill>
                  <a:srgbClr val="000000"/>
                </a:solidFill>
                <a:latin typeface="Garamond" charset="0"/>
              </a:rPr>
              <a:pPr eaLnBrk="1" hangingPunct="1"/>
              <a:t>177</a:t>
            </a:fld>
            <a:endParaRPr lang="en-US" sz="1600">
              <a:solidFill>
                <a:srgbClr val="000000"/>
              </a:solidFill>
              <a:latin typeface="Garamond" charset="0"/>
            </a:endParaRPr>
          </a:p>
        </p:txBody>
      </p:sp>
      <p:pic>
        <p:nvPicPr>
          <p:cNvPr id="238596" name="Picture 6" descr="FMS_logo_lightbluematte_3C5CAE.gi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459754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Title 1"/>
          <p:cNvSpPr>
            <a:spLocks noGrp="1"/>
          </p:cNvSpPr>
          <p:nvPr>
            <p:ph type="title"/>
          </p:nvPr>
        </p:nvSpPr>
        <p:spPr/>
        <p:txBody>
          <a:bodyPr/>
          <a:lstStyle/>
          <a:p>
            <a:pPr eaLnBrk="1" hangingPunct="1"/>
            <a:r>
              <a:rPr lang="en-US">
                <a:latin typeface="Garamond" charset="0"/>
              </a:rPr>
              <a:t>Agenda</a:t>
            </a:r>
          </a:p>
        </p:txBody>
      </p:sp>
      <p:sp>
        <p:nvSpPr>
          <p:cNvPr id="239618" name="Content Placeholder 2"/>
          <p:cNvSpPr>
            <a:spLocks noGrp="1"/>
          </p:cNvSpPr>
          <p:nvPr>
            <p:ph idx="1"/>
          </p:nvPr>
        </p:nvSpPr>
        <p:spPr>
          <a:xfrm>
            <a:off x="228600" y="1096963"/>
            <a:ext cx="8793163" cy="4876800"/>
          </a:xfrm>
        </p:spPr>
        <p:txBody>
          <a:bodyPr/>
          <a:lstStyle/>
          <a:p>
            <a:pPr eaLnBrk="1" hangingPunct="1"/>
            <a:r>
              <a:rPr lang="en-US">
                <a:latin typeface="Tahoma" charset="0"/>
              </a:rPr>
              <a:t>Background, Motivation and Approach</a:t>
            </a:r>
          </a:p>
          <a:p>
            <a:pPr eaLnBrk="1" hangingPunct="1"/>
            <a:r>
              <a:rPr lang="en-US">
                <a:solidFill>
                  <a:srgbClr val="000000"/>
                </a:solidFill>
                <a:latin typeface="Tahoma" charset="0"/>
              </a:rPr>
              <a:t>Experimental Characterization Methodology</a:t>
            </a:r>
          </a:p>
          <a:p>
            <a:pPr eaLnBrk="1" hangingPunct="1"/>
            <a:r>
              <a:rPr lang="en-US">
                <a:solidFill>
                  <a:srgbClr val="0000FF"/>
                </a:solidFill>
                <a:latin typeface="Tahoma" charset="0"/>
              </a:rPr>
              <a:t>Error Analysis and Management </a:t>
            </a:r>
          </a:p>
          <a:p>
            <a:pPr lvl="1" eaLnBrk="1" hangingPunct="1"/>
            <a:r>
              <a:rPr lang="en-US">
                <a:solidFill>
                  <a:srgbClr val="000000"/>
                </a:solidFill>
                <a:latin typeface="Tahoma" charset="0"/>
                <a:cs typeface="ＭＳ Ｐゴシック" charset="0"/>
              </a:rPr>
              <a:t>Main Characterization Results</a:t>
            </a:r>
          </a:p>
          <a:p>
            <a:pPr lvl="1" eaLnBrk="1" hangingPunct="1"/>
            <a:r>
              <a:rPr lang="en-US">
                <a:latin typeface="Tahoma" charset="0"/>
                <a:cs typeface="ＭＳ Ｐゴシック" charset="0"/>
              </a:rPr>
              <a:t>Retention-Aware Error Management</a:t>
            </a:r>
          </a:p>
          <a:p>
            <a:pPr lvl="1" eaLnBrk="1" hangingPunct="1"/>
            <a:r>
              <a:rPr lang="en-US">
                <a:solidFill>
                  <a:srgbClr val="0000FF"/>
                </a:solidFill>
                <a:latin typeface="Tahoma" charset="0"/>
                <a:cs typeface="ＭＳ Ｐゴシック" charset="0"/>
              </a:rPr>
              <a:t>Threshold Voltage and Program Interference Analysis</a:t>
            </a:r>
          </a:p>
          <a:p>
            <a:pPr lvl="1" eaLnBrk="1" hangingPunct="1"/>
            <a:r>
              <a:rPr lang="en-US">
                <a:latin typeface="Tahoma" charset="0"/>
                <a:cs typeface="ＭＳ Ｐゴシック" charset="0"/>
              </a:rPr>
              <a:t>Read Reference Voltage Prediction</a:t>
            </a:r>
          </a:p>
          <a:p>
            <a:pPr lvl="1" eaLnBrk="1" hangingPunct="1"/>
            <a:r>
              <a:rPr lang="en-US">
                <a:latin typeface="Tahoma" charset="0"/>
                <a:cs typeface="ＭＳ Ｐゴシック" charset="0"/>
              </a:rPr>
              <a:t>Neighbor-Assisted Error Correction</a:t>
            </a:r>
          </a:p>
          <a:p>
            <a:pPr eaLnBrk="1" hangingPunct="1"/>
            <a:r>
              <a:rPr lang="en-US">
                <a:latin typeface="Tahoma" charset="0"/>
              </a:rPr>
              <a:t>Summary</a:t>
            </a:r>
          </a:p>
          <a:p>
            <a:pPr eaLnBrk="1" hangingPunct="1"/>
            <a:endParaRPr lang="en-US">
              <a:latin typeface="Tahoma" charset="0"/>
            </a:endParaRPr>
          </a:p>
          <a:p>
            <a:pPr eaLnBrk="1" hangingPunct="1"/>
            <a:endParaRPr lang="en-US">
              <a:latin typeface="Tahoma" charset="0"/>
            </a:endParaRPr>
          </a:p>
        </p:txBody>
      </p:sp>
      <p:sp>
        <p:nvSpPr>
          <p:cNvPr id="239619"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F92A1BF-2574-F642-BDF6-1414CF647DE4}" type="slidenum">
              <a:rPr lang="en-US" sz="1600">
                <a:solidFill>
                  <a:srgbClr val="000000"/>
                </a:solidFill>
                <a:latin typeface="Garamond" charset="0"/>
              </a:rPr>
              <a:pPr eaLnBrk="1" hangingPunct="1"/>
              <a:t>178</a:t>
            </a:fld>
            <a:endParaRPr lang="en-US" sz="1600">
              <a:solidFill>
                <a:srgbClr val="000000"/>
              </a:solidFill>
              <a:latin typeface="Garamond" charset="0"/>
            </a:endParaRPr>
          </a:p>
        </p:txBody>
      </p:sp>
      <p:pic>
        <p:nvPicPr>
          <p:cNvPr id="239620" name="Picture 6" descr="FMS_logo_lightbluematte_3C5CAE.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467307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Title 1"/>
          <p:cNvSpPr>
            <a:spLocks noGrp="1"/>
          </p:cNvSpPr>
          <p:nvPr>
            <p:ph type="title"/>
          </p:nvPr>
        </p:nvSpPr>
        <p:spPr/>
        <p:txBody>
          <a:bodyPr/>
          <a:lstStyle/>
          <a:p>
            <a:r>
              <a:rPr lang="en-US">
                <a:latin typeface="Garamond" charset="0"/>
              </a:rPr>
              <a:t>Key Questions</a:t>
            </a:r>
          </a:p>
        </p:txBody>
      </p:sp>
      <p:sp>
        <p:nvSpPr>
          <p:cNvPr id="3" name="Content Placeholder 2"/>
          <p:cNvSpPr>
            <a:spLocks noGrp="1"/>
          </p:cNvSpPr>
          <p:nvPr>
            <p:ph idx="1"/>
          </p:nvPr>
        </p:nvSpPr>
        <p:spPr/>
        <p:txBody>
          <a:bodyPr/>
          <a:lstStyle/>
          <a:p>
            <a:r>
              <a:rPr lang="en-US">
                <a:latin typeface="Tahoma" charset="0"/>
              </a:rPr>
              <a:t>How does threshold voltage (Vth) distribution of different programmed states change over flash lifetime?</a:t>
            </a:r>
          </a:p>
          <a:p>
            <a:endParaRPr lang="en-US">
              <a:latin typeface="Tahoma" charset="0"/>
            </a:endParaRPr>
          </a:p>
          <a:p>
            <a:r>
              <a:rPr lang="en-US">
                <a:latin typeface="Tahoma" charset="0"/>
              </a:rPr>
              <a:t>Can we model it accurately and predict the Vth changes?</a:t>
            </a:r>
          </a:p>
          <a:p>
            <a:endParaRPr lang="en-US">
              <a:latin typeface="Tahoma" charset="0"/>
            </a:endParaRPr>
          </a:p>
          <a:p>
            <a:r>
              <a:rPr lang="en-US">
                <a:latin typeface="Tahoma" charset="0"/>
              </a:rPr>
              <a:t>Can we build mechanisms that can correct for Vth changes? (thereby reducing read error rates)</a:t>
            </a:r>
          </a:p>
        </p:txBody>
      </p:sp>
      <p:sp>
        <p:nvSpPr>
          <p:cNvPr id="24166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CB92A00-0484-F247-98C2-86D079F0E7AC}" type="slidenum">
              <a:rPr lang="en-US" sz="1600">
                <a:solidFill>
                  <a:srgbClr val="000000"/>
                </a:solidFill>
                <a:latin typeface="Garamond" charset="0"/>
              </a:rPr>
              <a:pPr eaLnBrk="1" hangingPunct="1"/>
              <a:t>179</a:t>
            </a:fld>
            <a:endParaRPr lang="en-US" sz="1600">
              <a:solidFill>
                <a:srgbClr val="000000"/>
              </a:solidFill>
              <a:latin typeface="Garamond" charset="0"/>
            </a:endParaRPr>
          </a:p>
        </p:txBody>
      </p:sp>
      <p:pic>
        <p:nvPicPr>
          <p:cNvPr id="241668" name="Picture 6" descr="FMS_logo_lightbluematte_3C5CAE.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40378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89" name="Title 1"/>
          <p:cNvSpPr>
            <a:spLocks noGrp="1"/>
          </p:cNvSpPr>
          <p:nvPr>
            <p:ph type="title"/>
          </p:nvPr>
        </p:nvSpPr>
        <p:spPr/>
        <p:txBody>
          <a:bodyPr/>
          <a:lstStyle/>
          <a:p>
            <a:r>
              <a:rPr lang="en-US" altLang="zh-CN">
                <a:latin typeface="Garamond" charset="0"/>
              </a:rPr>
              <a:t>Threshold Voltage Distribution Model</a:t>
            </a:r>
          </a:p>
        </p:txBody>
      </p:sp>
      <p:sp>
        <p:nvSpPr>
          <p:cNvPr id="242690" name="Content Placeholder 2"/>
          <p:cNvSpPr>
            <a:spLocks noGrp="1"/>
          </p:cNvSpPr>
          <p:nvPr>
            <p:ph idx="1"/>
          </p:nvPr>
        </p:nvSpPr>
        <p:spPr>
          <a:xfrm>
            <a:off x="203200" y="4462463"/>
            <a:ext cx="8713788" cy="1328737"/>
          </a:xfrm>
        </p:spPr>
        <p:txBody>
          <a:bodyPr/>
          <a:lstStyle/>
          <a:p>
            <a:pPr marL="0" indent="0">
              <a:buFont typeface="Wingdings" charset="0"/>
              <a:buNone/>
            </a:pPr>
            <a:r>
              <a:rPr lang="en-US" altLang="zh-CN">
                <a:latin typeface="Arial" charset="0"/>
              </a:rPr>
              <a:t>Gaussian distribution with additive white noise</a:t>
            </a:r>
          </a:p>
          <a:p>
            <a:pPr marL="0" indent="0">
              <a:buFont typeface="Wingdings" charset="0"/>
              <a:buNone/>
            </a:pPr>
            <a:r>
              <a:rPr lang="en-US" altLang="zh-CN">
                <a:latin typeface="Arial" charset="0"/>
              </a:rPr>
              <a:t>As P/E cycles increase ...</a:t>
            </a:r>
          </a:p>
          <a:p>
            <a:pPr marL="0" indent="0"/>
            <a:r>
              <a:rPr lang="en-US" altLang="zh-CN">
                <a:latin typeface="Arial" charset="0"/>
              </a:rPr>
              <a:t> Distribution shifts to the right  </a:t>
            </a:r>
          </a:p>
          <a:p>
            <a:pPr marL="0" indent="0"/>
            <a:r>
              <a:rPr lang="en-US" altLang="zh-CN">
                <a:latin typeface="Arial" charset="0"/>
              </a:rPr>
              <a:t> Distribution becomes wider</a:t>
            </a:r>
          </a:p>
          <a:p>
            <a:pPr marL="0" indent="0"/>
            <a:endParaRPr lang="en-US" altLang="zh-CN">
              <a:latin typeface="Arial" charset="0"/>
            </a:endParaRPr>
          </a:p>
        </p:txBody>
      </p:sp>
      <p:pic>
        <p:nvPicPr>
          <p:cNvPr id="24269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213" y="1231900"/>
            <a:ext cx="9029700" cy="300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2692" name="TextBox 1"/>
          <p:cNvSpPr txBox="1">
            <a:spLocks noChangeArrowheads="1"/>
          </p:cNvSpPr>
          <p:nvPr/>
        </p:nvSpPr>
        <p:spPr bwMode="auto">
          <a:xfrm>
            <a:off x="3543300" y="1003300"/>
            <a:ext cx="55562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600" i="1" smtClean="0">
                <a:solidFill>
                  <a:srgbClr val="000000"/>
                </a:solidFill>
              </a:rPr>
              <a:t>Characterized on 2Y-nm chips using the read-retry feature</a:t>
            </a:r>
          </a:p>
        </p:txBody>
      </p:sp>
      <p:sp>
        <p:nvSpPr>
          <p:cNvPr id="24269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93269B2-982C-A848-A763-7297827F9330}" type="slidenum">
              <a:rPr lang="en-US" sz="1600">
                <a:solidFill>
                  <a:srgbClr val="000000"/>
                </a:solidFill>
                <a:latin typeface="Garamond" charset="0"/>
              </a:rPr>
              <a:pPr eaLnBrk="1" hangingPunct="1"/>
              <a:t>180</a:t>
            </a:fld>
            <a:endParaRPr lang="en-US" sz="1600">
              <a:solidFill>
                <a:srgbClr val="000000"/>
              </a:solidFill>
              <a:latin typeface="Garamond" charset="0"/>
            </a:endParaRPr>
          </a:p>
        </p:txBody>
      </p:sp>
      <p:sp>
        <p:nvSpPr>
          <p:cNvPr id="242694" name="TextBox 1"/>
          <p:cNvSpPr txBox="1">
            <a:spLocks noChangeArrowheads="1"/>
          </p:cNvSpPr>
          <p:nvPr/>
        </p:nvSpPr>
        <p:spPr bwMode="auto">
          <a:xfrm>
            <a:off x="1371600" y="6400800"/>
            <a:ext cx="77454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600" smtClean="0">
                <a:solidFill>
                  <a:srgbClr val="000000"/>
                </a:solidFill>
              </a:rPr>
              <a:t>Cai et al., </a:t>
            </a:r>
            <a:r>
              <a:rPr lang="en-US" sz="1600" smtClean="0">
                <a:solidFill>
                  <a:srgbClr val="0000FF"/>
                </a:solidFill>
              </a:rPr>
              <a:t>Threshold Voltage Distribution in MLC NAND Flash Memory</a:t>
            </a:r>
            <a:r>
              <a:rPr lang="en-US" sz="1600" smtClean="0">
                <a:solidFill>
                  <a:srgbClr val="000000"/>
                </a:solidFill>
              </a:rPr>
              <a:t>, DATE 2013.</a:t>
            </a:r>
          </a:p>
        </p:txBody>
      </p:sp>
    </p:spTree>
    <p:extLst>
      <p:ext uri="{BB962C8B-B14F-4D97-AF65-F5344CB8AC3E}">
        <p14:creationId xmlns:p14="http://schemas.microsoft.com/office/powerpoint/2010/main" val="189284710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7" name="Title 1"/>
          <p:cNvSpPr>
            <a:spLocks noGrp="1"/>
          </p:cNvSpPr>
          <p:nvPr>
            <p:ph type="title"/>
          </p:nvPr>
        </p:nvSpPr>
        <p:spPr/>
        <p:txBody>
          <a:bodyPr/>
          <a:lstStyle/>
          <a:p>
            <a:r>
              <a:rPr lang="en-US" altLang="zh-CN">
                <a:latin typeface="Garamond" charset="0"/>
              </a:rPr>
              <a:t>Threshold Voltage Distribution Model</a:t>
            </a:r>
            <a:endParaRPr lang="en-US">
              <a:latin typeface="Garamond" charset="0"/>
            </a:endParaRPr>
          </a:p>
        </p:txBody>
      </p:sp>
      <p:sp>
        <p:nvSpPr>
          <p:cNvPr id="3" name="Content Placeholder 2"/>
          <p:cNvSpPr>
            <a:spLocks noGrp="1"/>
          </p:cNvSpPr>
          <p:nvPr>
            <p:ph idx="1"/>
          </p:nvPr>
        </p:nvSpPr>
        <p:spPr/>
        <p:txBody>
          <a:bodyPr/>
          <a:lstStyle/>
          <a:p>
            <a:r>
              <a:rPr lang="en-US">
                <a:solidFill>
                  <a:srgbClr val="0000FF"/>
                </a:solidFill>
                <a:latin typeface="Tahoma" charset="0"/>
              </a:rPr>
              <a:t>Vth distribution </a:t>
            </a:r>
            <a:r>
              <a:rPr lang="en-US">
                <a:latin typeface="Tahoma" charset="0"/>
              </a:rPr>
              <a:t>can be modeled with ~95% accuracy as a </a:t>
            </a:r>
            <a:r>
              <a:rPr lang="en-US">
                <a:solidFill>
                  <a:srgbClr val="0000FF"/>
                </a:solidFill>
                <a:latin typeface="Tahoma" charset="0"/>
              </a:rPr>
              <a:t>Gaussian distribution with additive white noise</a:t>
            </a:r>
          </a:p>
          <a:p>
            <a:endParaRPr lang="en-US">
              <a:latin typeface="Tahoma" charset="0"/>
            </a:endParaRPr>
          </a:p>
          <a:p>
            <a:r>
              <a:rPr lang="en-US">
                <a:solidFill>
                  <a:srgbClr val="0000FF"/>
                </a:solidFill>
                <a:latin typeface="Tahoma" charset="0"/>
              </a:rPr>
              <a:t>Distortion in Vth </a:t>
            </a:r>
            <a:r>
              <a:rPr lang="en-US">
                <a:latin typeface="Tahoma" charset="0"/>
              </a:rPr>
              <a:t>over P/E cycles can be modeled and predicted as </a:t>
            </a:r>
            <a:r>
              <a:rPr lang="en-US">
                <a:solidFill>
                  <a:srgbClr val="0000FF"/>
                </a:solidFill>
                <a:latin typeface="Tahoma" charset="0"/>
              </a:rPr>
              <a:t>an exponential function of P/E cycles</a:t>
            </a:r>
          </a:p>
          <a:p>
            <a:pPr lvl="1"/>
            <a:r>
              <a:rPr lang="en-US">
                <a:latin typeface="Tahoma" charset="0"/>
              </a:rPr>
              <a:t>With more than 95% accuracy</a:t>
            </a:r>
          </a:p>
        </p:txBody>
      </p:sp>
      <p:sp>
        <p:nvSpPr>
          <p:cNvPr id="244739"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5D375C7-4161-294E-904A-8D92C98082A2}" type="slidenum">
              <a:rPr lang="en-US" sz="1600">
                <a:solidFill>
                  <a:srgbClr val="000000"/>
                </a:solidFill>
                <a:latin typeface="Garamond" charset="0"/>
              </a:rPr>
              <a:pPr eaLnBrk="1" hangingPunct="1"/>
              <a:t>181</a:t>
            </a:fld>
            <a:endParaRPr lang="en-US" sz="1600">
              <a:solidFill>
                <a:srgbClr val="000000"/>
              </a:solidFill>
              <a:latin typeface="Garamond" charset="0"/>
            </a:endParaRPr>
          </a:p>
        </p:txBody>
      </p:sp>
    </p:spTree>
    <p:extLst>
      <p:ext uri="{BB962C8B-B14F-4D97-AF65-F5344CB8AC3E}">
        <p14:creationId xmlns:p14="http://schemas.microsoft.com/office/powerpoint/2010/main" val="355044380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5" name="Title 1"/>
          <p:cNvSpPr>
            <a:spLocks noGrp="1"/>
          </p:cNvSpPr>
          <p:nvPr>
            <p:ph type="title"/>
          </p:nvPr>
        </p:nvSpPr>
        <p:spPr/>
        <p:txBody>
          <a:bodyPr/>
          <a:lstStyle/>
          <a:p>
            <a:r>
              <a:rPr lang="en-US">
                <a:latin typeface="Garamond" charset="0"/>
              </a:rPr>
              <a:t>More Detail on Threshold Voltage Model</a:t>
            </a:r>
          </a:p>
        </p:txBody>
      </p:sp>
      <p:sp>
        <p:nvSpPr>
          <p:cNvPr id="246786" name="Content Placeholder 2"/>
          <p:cNvSpPr>
            <a:spLocks noGrp="1"/>
          </p:cNvSpPr>
          <p:nvPr>
            <p:ph idx="1"/>
          </p:nvPr>
        </p:nvSpPr>
        <p:spPr/>
        <p:txBody>
          <a:bodyPr/>
          <a:lstStyle/>
          <a:p>
            <a:r>
              <a:rPr lang="en-US">
                <a:latin typeface="Tahoma" charset="0"/>
              </a:rPr>
              <a:t>Yu Cai, Erich F. Haratsch, Onur Mutlu, and Ken Mai,</a:t>
            </a:r>
            <a:br>
              <a:rPr lang="en-US">
                <a:latin typeface="Tahoma" charset="0"/>
              </a:rPr>
            </a:br>
            <a:r>
              <a:rPr lang="en-US" b="1">
                <a:latin typeface="Tahoma" charset="0"/>
                <a:hlinkClick r:id="rId2"/>
              </a:rPr>
              <a:t>"Threshold Voltage Distribution in MLC NAND Flash Memory: Characterization, Analysis and Modeling"</a:t>
            </a:r>
            <a:r>
              <a:rPr lang="en-US">
                <a:latin typeface="Tahoma" charset="0"/>
              </a:rPr>
              <a:t> </a:t>
            </a:r>
            <a:br>
              <a:rPr lang="en-US">
                <a:latin typeface="Tahoma" charset="0"/>
              </a:rPr>
            </a:br>
            <a:r>
              <a:rPr lang="en-US" i="1">
                <a:latin typeface="Tahoma" charset="0"/>
              </a:rPr>
              <a:t>Proceedings of the </a:t>
            </a:r>
            <a:r>
              <a:rPr lang="en-US" i="1">
                <a:latin typeface="Tahoma" charset="0"/>
                <a:hlinkClick r:id="rId3"/>
              </a:rPr>
              <a:t>Design, Automation, and Test in Europe Conference</a:t>
            </a:r>
            <a:r>
              <a:rPr lang="en-US" i="1">
                <a:latin typeface="Tahoma" charset="0"/>
              </a:rPr>
              <a:t> (</a:t>
            </a:r>
            <a:r>
              <a:rPr lang="en-US" b="1" i="1">
                <a:latin typeface="Tahoma" charset="0"/>
              </a:rPr>
              <a:t>DATE</a:t>
            </a:r>
            <a:r>
              <a:rPr lang="en-US" i="1">
                <a:latin typeface="Tahoma" charset="0"/>
              </a:rPr>
              <a:t>)</a:t>
            </a:r>
            <a:r>
              <a:rPr lang="en-US">
                <a:latin typeface="Tahoma" charset="0"/>
              </a:rPr>
              <a:t>, Grenoble, France, March 2013. </a:t>
            </a:r>
            <a:r>
              <a:rPr lang="en-US">
                <a:latin typeface="Tahoma" charset="0"/>
                <a:hlinkClick r:id="rId4"/>
              </a:rPr>
              <a:t>Slides (ppt)</a:t>
            </a:r>
            <a:endParaRPr lang="en-US">
              <a:latin typeface="Tahoma" charset="0"/>
            </a:endParaRPr>
          </a:p>
          <a:p>
            <a:endParaRPr lang="en-US">
              <a:latin typeface="Tahoma" charset="0"/>
            </a:endParaRPr>
          </a:p>
        </p:txBody>
      </p:sp>
      <p:sp>
        <p:nvSpPr>
          <p:cNvPr id="24678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98D2F5E-4C97-CB4B-BDDC-AE3EDC91CF0B}" type="slidenum">
              <a:rPr lang="en-US" sz="1600">
                <a:solidFill>
                  <a:srgbClr val="000000"/>
                </a:solidFill>
                <a:latin typeface="Garamond" charset="0"/>
              </a:rPr>
              <a:pPr eaLnBrk="1" hangingPunct="1"/>
              <a:t>182</a:t>
            </a:fld>
            <a:endParaRPr lang="en-US" sz="1600">
              <a:solidFill>
                <a:srgbClr val="000000"/>
              </a:solidFill>
              <a:latin typeface="Garamond" charset="0"/>
            </a:endParaRPr>
          </a:p>
        </p:txBody>
      </p:sp>
    </p:spTree>
    <p:extLst>
      <p:ext uri="{BB962C8B-B14F-4D97-AF65-F5344CB8AC3E}">
        <p14:creationId xmlns:p14="http://schemas.microsoft.com/office/powerpoint/2010/main" val="222787428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09" name="Title 1"/>
          <p:cNvSpPr>
            <a:spLocks noGrp="1"/>
          </p:cNvSpPr>
          <p:nvPr>
            <p:ph type="title"/>
          </p:nvPr>
        </p:nvSpPr>
        <p:spPr/>
        <p:txBody>
          <a:bodyPr/>
          <a:lstStyle/>
          <a:p>
            <a:r>
              <a:rPr lang="en-US">
                <a:latin typeface="Garamond" charset="0"/>
              </a:rPr>
              <a:t>Program Interference Errors</a:t>
            </a:r>
          </a:p>
        </p:txBody>
      </p:sp>
      <p:sp>
        <p:nvSpPr>
          <p:cNvPr id="3" name="Content Placeholder 2"/>
          <p:cNvSpPr>
            <a:spLocks noGrp="1"/>
          </p:cNvSpPr>
          <p:nvPr>
            <p:ph idx="1"/>
          </p:nvPr>
        </p:nvSpPr>
        <p:spPr>
          <a:xfrm>
            <a:off x="228600" y="1244600"/>
            <a:ext cx="8610600" cy="4876800"/>
          </a:xfrm>
        </p:spPr>
        <p:txBody>
          <a:bodyPr/>
          <a:lstStyle/>
          <a:p>
            <a:pPr>
              <a:buFont typeface="Wingdings" pitchFamily="2" charset="2"/>
              <a:buChar char="n"/>
              <a:defRPr/>
            </a:pPr>
            <a:r>
              <a:rPr lang="en-US" dirty="0">
                <a:ea typeface="+mn-ea"/>
                <a:cs typeface="+mn-cs"/>
              </a:rPr>
              <a:t>When a cell is being programmed, </a:t>
            </a:r>
            <a:r>
              <a:rPr lang="en-US" dirty="0">
                <a:solidFill>
                  <a:srgbClr val="FF0000"/>
                </a:solidFill>
                <a:ea typeface="+mn-ea"/>
                <a:cs typeface="+mn-cs"/>
              </a:rPr>
              <a:t>voltage level of a neighboring cell changes</a:t>
            </a:r>
            <a:r>
              <a:rPr lang="en-US" dirty="0">
                <a:ea typeface="+mn-ea"/>
                <a:cs typeface="+mn-cs"/>
              </a:rPr>
              <a:t> (unintentionally) due to parasitic capacitance coupling </a:t>
            </a:r>
          </a:p>
          <a:p>
            <a:pPr marL="0" indent="0">
              <a:buFont typeface="Wingdings" charset="0"/>
              <a:buNone/>
              <a:defRPr/>
            </a:pPr>
            <a:r>
              <a:rPr lang="en-US" dirty="0">
                <a:ea typeface="+mn-ea"/>
                <a:cs typeface="+mn-cs"/>
                <a:sym typeface="Wingdings"/>
              </a:rPr>
              <a:t>    </a:t>
            </a:r>
            <a:r>
              <a:rPr lang="en-US" dirty="0">
                <a:solidFill>
                  <a:srgbClr val="FF0000"/>
                </a:solidFill>
                <a:ea typeface="+mn-ea"/>
                <a:cs typeface="+mn-cs"/>
                <a:sym typeface="Wingdings"/>
              </a:rPr>
              <a:t>can change the data value stored</a:t>
            </a:r>
            <a:endParaRPr lang="en-US" dirty="0">
              <a:solidFill>
                <a:srgbClr val="FF0000"/>
              </a:solidFill>
              <a:ea typeface="+mn-ea"/>
              <a:cs typeface="+mn-cs"/>
            </a:endParaRPr>
          </a:p>
          <a:p>
            <a:pPr>
              <a:buFont typeface="Wingdings" pitchFamily="2" charset="2"/>
              <a:buChar char="n"/>
              <a:defRPr/>
            </a:pPr>
            <a:endParaRPr lang="en-US" dirty="0">
              <a:ea typeface="+mn-ea"/>
              <a:cs typeface="+mn-cs"/>
            </a:endParaRPr>
          </a:p>
          <a:p>
            <a:pPr>
              <a:buFont typeface="Wingdings" pitchFamily="2" charset="2"/>
              <a:buChar char="n"/>
              <a:defRPr/>
            </a:pPr>
            <a:r>
              <a:rPr lang="en-US" dirty="0">
                <a:ea typeface="+mn-ea"/>
                <a:cs typeface="+mn-cs"/>
              </a:rPr>
              <a:t>Also called program interference error</a:t>
            </a:r>
          </a:p>
          <a:p>
            <a:pPr>
              <a:buFont typeface="Wingdings" pitchFamily="2" charset="2"/>
              <a:buChar char="n"/>
              <a:defRPr/>
            </a:pPr>
            <a:endParaRPr lang="en-US" dirty="0">
              <a:ea typeface="+mn-ea"/>
              <a:cs typeface="+mn-cs"/>
            </a:endParaRPr>
          </a:p>
          <a:p>
            <a:pPr>
              <a:buFont typeface="Wingdings" pitchFamily="2" charset="2"/>
              <a:buChar char="n"/>
              <a:defRPr/>
            </a:pPr>
            <a:r>
              <a:rPr lang="en-US" dirty="0" smtClean="0">
                <a:latin typeface="Tahoma" charset="0"/>
              </a:rPr>
              <a:t>Causes neighboring </a:t>
            </a:r>
            <a:r>
              <a:rPr lang="en-US" dirty="0">
                <a:latin typeface="Tahoma" charset="0"/>
              </a:rPr>
              <a:t>cell voltage to </a:t>
            </a:r>
            <a:r>
              <a:rPr lang="en-US" dirty="0" smtClean="0">
                <a:latin typeface="Tahoma" charset="0"/>
              </a:rPr>
              <a:t>increase (shift right)</a:t>
            </a:r>
            <a:endParaRPr lang="en-US" dirty="0">
              <a:latin typeface="Tahoma" charset="0"/>
            </a:endParaRPr>
          </a:p>
          <a:p>
            <a:pPr>
              <a:buFont typeface="Wingdings" pitchFamily="2" charset="2"/>
              <a:buChar char="n"/>
              <a:defRPr/>
            </a:pPr>
            <a:endParaRPr lang="en-US" dirty="0" smtClean="0">
              <a:ea typeface="+mn-ea"/>
              <a:cs typeface="+mn-cs"/>
            </a:endParaRPr>
          </a:p>
          <a:p>
            <a:pPr>
              <a:buFont typeface="Wingdings" pitchFamily="2" charset="2"/>
              <a:buChar char="n"/>
              <a:defRPr/>
            </a:pPr>
            <a:r>
              <a:rPr lang="en-US" dirty="0" smtClean="0">
                <a:solidFill>
                  <a:srgbClr val="0000FF"/>
                </a:solidFill>
                <a:ea typeface="+mn-ea"/>
                <a:cs typeface="+mn-cs"/>
              </a:rPr>
              <a:t>Once retention errors are minimized, these errors can become dominant</a:t>
            </a:r>
            <a:endParaRPr lang="en-US" dirty="0">
              <a:solidFill>
                <a:srgbClr val="0000FF"/>
              </a:solidFill>
              <a:ea typeface="+mn-ea"/>
              <a:cs typeface="+mn-cs"/>
            </a:endParaRPr>
          </a:p>
        </p:txBody>
      </p:sp>
      <p:sp>
        <p:nvSpPr>
          <p:cNvPr id="247811"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4D8CE2C-4773-D641-A505-B24F446DF944}" type="slidenum">
              <a:rPr lang="en-US" sz="1600">
                <a:solidFill>
                  <a:srgbClr val="000000"/>
                </a:solidFill>
                <a:latin typeface="Garamond" charset="0"/>
              </a:rPr>
              <a:pPr eaLnBrk="1" hangingPunct="1"/>
              <a:t>183</a:t>
            </a:fld>
            <a:endParaRPr lang="en-US" sz="1600">
              <a:solidFill>
                <a:srgbClr val="000000"/>
              </a:solidFill>
              <a:latin typeface="Garamond" charset="0"/>
            </a:endParaRPr>
          </a:p>
        </p:txBody>
      </p:sp>
      <p:pic>
        <p:nvPicPr>
          <p:cNvPr id="247812" name="Picture 6" descr="FMS_logo_lightbluematte_3C5CAE.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933783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Title 1"/>
          <p:cNvSpPr>
            <a:spLocks noGrp="1"/>
          </p:cNvSpPr>
          <p:nvPr>
            <p:ph type="title"/>
          </p:nvPr>
        </p:nvSpPr>
        <p:spPr/>
        <p:txBody>
          <a:bodyPr/>
          <a:lstStyle/>
          <a:p>
            <a:r>
              <a:rPr lang="en-US">
                <a:latin typeface="Garamond" charset="0"/>
              </a:rPr>
              <a:t>How Current Flash Cells are Programmed</a:t>
            </a:r>
          </a:p>
        </p:txBody>
      </p:sp>
      <p:sp>
        <p:nvSpPr>
          <p:cNvPr id="248834" name="Content Placeholder 2"/>
          <p:cNvSpPr>
            <a:spLocks noGrp="1"/>
          </p:cNvSpPr>
          <p:nvPr>
            <p:ph idx="1"/>
          </p:nvPr>
        </p:nvSpPr>
        <p:spPr>
          <a:xfrm>
            <a:off x="166688" y="906463"/>
            <a:ext cx="8610600" cy="4876800"/>
          </a:xfrm>
        </p:spPr>
        <p:txBody>
          <a:bodyPr/>
          <a:lstStyle/>
          <a:p>
            <a:r>
              <a:rPr lang="en-US">
                <a:latin typeface="Tahoma" charset="0"/>
              </a:rPr>
              <a:t>Programming 2-bit MLC NAND flash memory in two steps</a:t>
            </a:r>
          </a:p>
        </p:txBody>
      </p:sp>
      <p:sp>
        <p:nvSpPr>
          <p:cNvPr id="248835" name="Slide Number Placeholder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CF76BC4-6F73-2B46-8280-FC8C401589EB}" type="slidenum">
              <a:rPr lang="en-US" sz="1600">
                <a:solidFill>
                  <a:srgbClr val="000000"/>
                </a:solidFill>
                <a:latin typeface="Garamond" charset="0"/>
              </a:rPr>
              <a:pPr eaLnBrk="1" hangingPunct="1"/>
              <a:t>184</a:t>
            </a:fld>
            <a:endParaRPr lang="en-US" sz="1600">
              <a:solidFill>
                <a:srgbClr val="000000"/>
              </a:solidFill>
              <a:latin typeface="Garamond" charset="0"/>
            </a:endParaRPr>
          </a:p>
        </p:txBody>
      </p:sp>
      <p:cxnSp>
        <p:nvCxnSpPr>
          <p:cNvPr id="248836" name="Straight Connector 27"/>
          <p:cNvCxnSpPr>
            <a:cxnSpLocks noChangeShapeType="1"/>
          </p:cNvCxnSpPr>
          <p:nvPr/>
        </p:nvCxnSpPr>
        <p:spPr bwMode="auto">
          <a:xfrm>
            <a:off x="636588" y="2640013"/>
            <a:ext cx="77343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248837" name="TextBox 35"/>
          <p:cNvSpPr txBox="1">
            <a:spLocks noChangeArrowheads="1"/>
          </p:cNvSpPr>
          <p:nvPr/>
        </p:nvSpPr>
        <p:spPr bwMode="auto">
          <a:xfrm>
            <a:off x="8234363" y="2616200"/>
            <a:ext cx="4349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altLang="zh-CN" sz="1600" smtClean="0">
                <a:solidFill>
                  <a:srgbClr val="000000"/>
                </a:solidFill>
              </a:rPr>
              <a:t>V</a:t>
            </a:r>
            <a:r>
              <a:rPr lang="en-US" altLang="zh-CN" sz="1600" baseline="-25000" smtClean="0">
                <a:solidFill>
                  <a:srgbClr val="000000"/>
                </a:solidFill>
              </a:rPr>
              <a:t>th</a:t>
            </a:r>
          </a:p>
        </p:txBody>
      </p:sp>
      <p:grpSp>
        <p:nvGrpSpPr>
          <p:cNvPr id="248838" name="Group 35"/>
          <p:cNvGrpSpPr>
            <a:grpSpLocks/>
          </p:cNvGrpSpPr>
          <p:nvPr/>
        </p:nvGrpSpPr>
        <p:grpSpPr bwMode="auto">
          <a:xfrm>
            <a:off x="661988" y="1473200"/>
            <a:ext cx="1103312" cy="1150938"/>
            <a:chOff x="4218432" y="3608832"/>
            <a:chExt cx="1103376" cy="1152144"/>
          </a:xfrm>
        </p:grpSpPr>
        <p:grpSp>
          <p:nvGrpSpPr>
            <p:cNvPr id="84" name="Group 33"/>
            <p:cNvGrpSpPr/>
            <p:nvPr/>
          </p:nvGrpSpPr>
          <p:grpSpPr>
            <a:xfrm>
              <a:off x="4218432" y="3608832"/>
              <a:ext cx="1103376" cy="1152144"/>
              <a:chOff x="4218432" y="3608832"/>
              <a:chExt cx="1103376" cy="1152144"/>
            </a:xfrm>
            <a:noFill/>
          </p:grpSpPr>
          <p:sp>
            <p:nvSpPr>
              <p:cNvPr id="86" name="Freeform 85"/>
              <p:cNvSpPr/>
              <p:nvPr/>
            </p:nvSpPr>
            <p:spPr bwMode="auto">
              <a:xfrm>
                <a:off x="4218432" y="3608832"/>
                <a:ext cx="536448" cy="1146048"/>
              </a:xfrm>
              <a:custGeom>
                <a:avLst/>
                <a:gdLst>
                  <a:gd name="connsiteX0" fmla="*/ 0 w 536448"/>
                  <a:gd name="connsiteY0" fmla="*/ 1146048 h 1146048"/>
                  <a:gd name="connsiteX1" fmla="*/ 195072 w 536448"/>
                  <a:gd name="connsiteY1" fmla="*/ 353568 h 1146048"/>
                  <a:gd name="connsiteX2" fmla="*/ 536448 w 536448"/>
                  <a:gd name="connsiteY2" fmla="*/ 0 h 1146048"/>
                </a:gdLst>
                <a:ahLst/>
                <a:cxnLst>
                  <a:cxn ang="0">
                    <a:pos x="connsiteX0" y="connsiteY0"/>
                  </a:cxn>
                  <a:cxn ang="0">
                    <a:pos x="connsiteX1" y="connsiteY1"/>
                  </a:cxn>
                  <a:cxn ang="0">
                    <a:pos x="connsiteX2" y="connsiteY2"/>
                  </a:cxn>
                </a:cxnLst>
                <a:rect l="l" t="t" r="r" b="b"/>
                <a:pathLst>
                  <a:path w="536448" h="1146048">
                    <a:moveTo>
                      <a:pt x="0" y="1146048"/>
                    </a:moveTo>
                    <a:cubicBezTo>
                      <a:pt x="52832" y="845312"/>
                      <a:pt x="105664" y="544576"/>
                      <a:pt x="195072" y="353568"/>
                    </a:cubicBezTo>
                    <a:cubicBezTo>
                      <a:pt x="284480" y="162560"/>
                      <a:pt x="420624" y="26416"/>
                      <a:pt x="536448" y="0"/>
                    </a:cubicBezTo>
                  </a:path>
                </a:pathLst>
              </a:custGeom>
              <a:grpFill/>
              <a:ln w="28575" cap="flat" cmpd="sng" algn="ctr">
                <a:solidFill>
                  <a:schemeClr val="tx1"/>
                </a:solidFill>
                <a:prstDash val="solid"/>
                <a:round/>
                <a:headEnd type="none" w="med" len="med"/>
                <a:tailEnd type="none" w="med" len="med"/>
              </a:ln>
              <a:effectLst/>
              <a:scene3d>
                <a:camera prst="orthographicFront">
                  <a:rot lat="0" lon="21299999" rev="0"/>
                </a:camera>
                <a:lightRig rig="threePt" dir="t"/>
              </a:scene3d>
            </p:spPr>
            <p:txBody>
              <a:bodyPr/>
              <a:lstStyle/>
              <a:p>
                <a:pPr eaLnBrk="0" fontAlgn="base" hangingPunct="0">
                  <a:spcBef>
                    <a:spcPct val="0"/>
                  </a:spcBef>
                  <a:spcAft>
                    <a:spcPct val="0"/>
                  </a:spcAft>
                  <a:defRPr/>
                </a:pPr>
                <a:endParaRPr lang="en-US">
                  <a:solidFill>
                    <a:srgbClr val="000000"/>
                  </a:solidFill>
                  <a:latin typeface="Arial" charset="0"/>
                  <a:ea typeface="ＭＳ Ｐゴシック" pitchFamily="34" charset="-128"/>
                  <a:cs typeface="ＭＳ Ｐゴシック" charset="0"/>
                </a:endParaRPr>
              </a:p>
            </p:txBody>
          </p:sp>
          <p:sp>
            <p:nvSpPr>
              <p:cNvPr id="87" name="Freeform 35"/>
              <p:cNvSpPr/>
              <p:nvPr/>
            </p:nvSpPr>
            <p:spPr bwMode="auto">
              <a:xfrm>
                <a:off x="4785360" y="3614928"/>
                <a:ext cx="536448" cy="1146048"/>
              </a:xfrm>
              <a:custGeom>
                <a:avLst/>
                <a:gdLst>
                  <a:gd name="connsiteX0" fmla="*/ 0 w 536448"/>
                  <a:gd name="connsiteY0" fmla="*/ 1146048 h 1146048"/>
                  <a:gd name="connsiteX1" fmla="*/ 195072 w 536448"/>
                  <a:gd name="connsiteY1" fmla="*/ 353568 h 1146048"/>
                  <a:gd name="connsiteX2" fmla="*/ 536448 w 536448"/>
                  <a:gd name="connsiteY2" fmla="*/ 0 h 1146048"/>
                </a:gdLst>
                <a:ahLst/>
                <a:cxnLst>
                  <a:cxn ang="0">
                    <a:pos x="connsiteX0" y="connsiteY0"/>
                  </a:cxn>
                  <a:cxn ang="0">
                    <a:pos x="connsiteX1" y="connsiteY1"/>
                  </a:cxn>
                  <a:cxn ang="0">
                    <a:pos x="connsiteX2" y="connsiteY2"/>
                  </a:cxn>
                </a:cxnLst>
                <a:rect l="l" t="t" r="r" b="b"/>
                <a:pathLst>
                  <a:path w="536448" h="1146048">
                    <a:moveTo>
                      <a:pt x="0" y="1146048"/>
                    </a:moveTo>
                    <a:cubicBezTo>
                      <a:pt x="52832" y="845312"/>
                      <a:pt x="105664" y="544576"/>
                      <a:pt x="195072" y="353568"/>
                    </a:cubicBezTo>
                    <a:cubicBezTo>
                      <a:pt x="284480" y="162560"/>
                      <a:pt x="420624" y="26416"/>
                      <a:pt x="536448" y="0"/>
                    </a:cubicBezTo>
                  </a:path>
                </a:pathLst>
              </a:custGeom>
              <a:grpFill/>
              <a:ln w="28575" cap="flat" cmpd="sng" algn="ctr">
                <a:solidFill>
                  <a:schemeClr val="tx1"/>
                </a:solidFill>
                <a:prstDash val="solid"/>
                <a:round/>
                <a:headEnd type="none" w="med" len="med"/>
                <a:tailEnd type="none" w="med" len="med"/>
              </a:ln>
              <a:effectLst/>
              <a:scene3d>
                <a:camera prst="orthographicFront">
                  <a:rot lat="0" lon="10800000" rev="0"/>
                </a:camera>
                <a:lightRig rig="threePt" dir="t"/>
              </a:scene3d>
            </p:spPr>
            <p:txBody>
              <a:bodyPr/>
              <a:lstStyle/>
              <a:p>
                <a:pPr eaLnBrk="0" fontAlgn="base" hangingPunct="0">
                  <a:spcBef>
                    <a:spcPct val="0"/>
                  </a:spcBef>
                  <a:spcAft>
                    <a:spcPct val="0"/>
                  </a:spcAft>
                  <a:defRPr/>
                </a:pPr>
                <a:endParaRPr lang="en-US">
                  <a:solidFill>
                    <a:srgbClr val="000000"/>
                  </a:solidFill>
                  <a:latin typeface="Arial" charset="0"/>
                  <a:ea typeface="ＭＳ Ｐゴシック" pitchFamily="34" charset="-128"/>
                  <a:cs typeface="ＭＳ Ｐゴシック" charset="0"/>
                </a:endParaRPr>
              </a:p>
            </p:txBody>
          </p:sp>
        </p:grpSp>
        <p:sp>
          <p:nvSpPr>
            <p:cNvPr id="85" name="TextBox 31"/>
            <p:cNvSpPr txBox="1">
              <a:spLocks noChangeArrowheads="1"/>
            </p:cNvSpPr>
            <p:nvPr/>
          </p:nvSpPr>
          <p:spPr bwMode="auto">
            <a:xfrm>
              <a:off x="4437520" y="3921898"/>
              <a:ext cx="711241" cy="831132"/>
            </a:xfrm>
            <a:prstGeom prst="rect">
              <a:avLst/>
            </a:prstGeom>
            <a:noFill/>
            <a:ln w="9525">
              <a:noFill/>
              <a:miter lim="800000"/>
              <a:headEnd/>
              <a:tailEnd/>
            </a:ln>
          </p:spPr>
          <p:txBody>
            <a:bodyPr wrap="none">
              <a:spAutoFit/>
            </a:bodyPr>
            <a:lstStyle/>
            <a:p>
              <a:pPr fontAlgn="base">
                <a:spcBef>
                  <a:spcPct val="0"/>
                </a:spcBef>
                <a:spcAft>
                  <a:spcPct val="0"/>
                </a:spcAft>
                <a:defRPr/>
              </a:pPr>
              <a:r>
                <a:rPr lang="en-US" sz="2400" dirty="0">
                  <a:solidFill>
                    <a:srgbClr val="000000">
                      <a:lumMod val="95000"/>
                      <a:lumOff val="5000"/>
                    </a:srgbClr>
                  </a:solidFill>
                  <a:latin typeface="Arial" charset="0"/>
                  <a:ea typeface="ＭＳ Ｐゴシック" pitchFamily="34" charset="-128"/>
                  <a:cs typeface="ＭＳ Ｐゴシック" charset="0"/>
                </a:rPr>
                <a:t>ER</a:t>
              </a:r>
            </a:p>
            <a:p>
              <a:pPr fontAlgn="base">
                <a:spcBef>
                  <a:spcPct val="0"/>
                </a:spcBef>
                <a:spcAft>
                  <a:spcPct val="0"/>
                </a:spcAft>
                <a:defRPr/>
              </a:pPr>
              <a:r>
                <a:rPr lang="en-US" sz="2400" dirty="0">
                  <a:solidFill>
                    <a:srgbClr val="000000">
                      <a:lumMod val="95000"/>
                      <a:lumOff val="5000"/>
                    </a:srgbClr>
                  </a:solidFill>
                  <a:latin typeface="Arial" charset="0"/>
                  <a:ea typeface="ＭＳ Ｐゴシック" pitchFamily="34" charset="-128"/>
                  <a:cs typeface="ＭＳ Ｐゴシック" charset="0"/>
                </a:rPr>
                <a:t>(11)</a:t>
              </a:r>
            </a:p>
          </p:txBody>
        </p:sp>
      </p:grpSp>
      <p:grpSp>
        <p:nvGrpSpPr>
          <p:cNvPr id="4" name="Group 3"/>
          <p:cNvGrpSpPr>
            <a:grpSpLocks/>
          </p:cNvGrpSpPr>
          <p:nvPr/>
        </p:nvGrpSpPr>
        <p:grpSpPr bwMode="auto">
          <a:xfrm>
            <a:off x="644525" y="3186113"/>
            <a:ext cx="8032750" cy="1490662"/>
            <a:chOff x="643890" y="2964498"/>
            <a:chExt cx="8032750" cy="1491615"/>
          </a:xfrm>
        </p:grpSpPr>
        <p:sp>
          <p:nvSpPr>
            <p:cNvPr id="248874" name="TextBox 5"/>
            <p:cNvSpPr txBox="1">
              <a:spLocks noChangeArrowheads="1"/>
            </p:cNvSpPr>
            <p:nvPr/>
          </p:nvSpPr>
          <p:spPr bwMode="auto">
            <a:xfrm>
              <a:off x="7217982" y="2964498"/>
              <a:ext cx="145103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b="1" smtClean="0">
                  <a:solidFill>
                    <a:srgbClr val="FFC000"/>
                  </a:solidFill>
                </a:rPr>
                <a:t>LSB </a:t>
              </a:r>
            </a:p>
            <a:p>
              <a:pPr algn="ctr" eaLnBrk="1" fontAlgn="base" hangingPunct="1">
                <a:spcBef>
                  <a:spcPct val="0"/>
                </a:spcBef>
                <a:spcAft>
                  <a:spcPct val="0"/>
                </a:spcAft>
              </a:pPr>
              <a:r>
                <a:rPr lang="en-US" b="1" smtClean="0">
                  <a:solidFill>
                    <a:srgbClr val="FFC000"/>
                  </a:solidFill>
                </a:rPr>
                <a:t>Program</a:t>
              </a:r>
            </a:p>
          </p:txBody>
        </p:sp>
        <p:cxnSp>
          <p:nvCxnSpPr>
            <p:cNvPr id="248875" name="Straight Connector 27"/>
            <p:cNvCxnSpPr>
              <a:cxnSpLocks noChangeShapeType="1"/>
            </p:cNvCxnSpPr>
            <p:nvPr/>
          </p:nvCxnSpPr>
          <p:spPr bwMode="auto">
            <a:xfrm>
              <a:off x="643890" y="4141788"/>
              <a:ext cx="77343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248876" name="TextBox 35"/>
            <p:cNvSpPr txBox="1">
              <a:spLocks noChangeArrowheads="1"/>
            </p:cNvSpPr>
            <p:nvPr/>
          </p:nvSpPr>
          <p:spPr bwMode="auto">
            <a:xfrm>
              <a:off x="8241665" y="4117976"/>
              <a:ext cx="4349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altLang="zh-CN" sz="1600" smtClean="0">
                  <a:solidFill>
                    <a:srgbClr val="000000"/>
                  </a:solidFill>
                </a:rPr>
                <a:t>V</a:t>
              </a:r>
              <a:r>
                <a:rPr lang="en-US" altLang="zh-CN" sz="1600" baseline="-25000" smtClean="0">
                  <a:solidFill>
                    <a:srgbClr val="000000"/>
                  </a:solidFill>
                </a:rPr>
                <a:t>th</a:t>
              </a:r>
            </a:p>
          </p:txBody>
        </p:sp>
        <p:grpSp>
          <p:nvGrpSpPr>
            <p:cNvPr id="248877" name="Group 35"/>
            <p:cNvGrpSpPr>
              <a:grpSpLocks/>
            </p:cNvGrpSpPr>
            <p:nvPr/>
          </p:nvGrpSpPr>
          <p:grpSpPr bwMode="auto">
            <a:xfrm>
              <a:off x="669290" y="2974977"/>
              <a:ext cx="1103313" cy="1151091"/>
              <a:chOff x="4218432" y="3608832"/>
              <a:chExt cx="1103376" cy="1152144"/>
            </a:xfrm>
          </p:grpSpPr>
          <p:grpSp>
            <p:nvGrpSpPr>
              <p:cNvPr id="91" name="Group 33"/>
              <p:cNvGrpSpPr/>
              <p:nvPr/>
            </p:nvGrpSpPr>
            <p:grpSpPr>
              <a:xfrm>
                <a:off x="4218432" y="3608832"/>
                <a:ext cx="1103376" cy="1152144"/>
                <a:chOff x="4218432" y="3608832"/>
                <a:chExt cx="1103376" cy="1152144"/>
              </a:xfrm>
              <a:noFill/>
            </p:grpSpPr>
            <p:sp>
              <p:nvSpPr>
                <p:cNvPr id="93" name="Freeform 92"/>
                <p:cNvSpPr/>
                <p:nvPr/>
              </p:nvSpPr>
              <p:spPr bwMode="auto">
                <a:xfrm>
                  <a:off x="4218432" y="3608832"/>
                  <a:ext cx="536448" cy="1146048"/>
                </a:xfrm>
                <a:custGeom>
                  <a:avLst/>
                  <a:gdLst>
                    <a:gd name="connsiteX0" fmla="*/ 0 w 536448"/>
                    <a:gd name="connsiteY0" fmla="*/ 1146048 h 1146048"/>
                    <a:gd name="connsiteX1" fmla="*/ 195072 w 536448"/>
                    <a:gd name="connsiteY1" fmla="*/ 353568 h 1146048"/>
                    <a:gd name="connsiteX2" fmla="*/ 536448 w 536448"/>
                    <a:gd name="connsiteY2" fmla="*/ 0 h 1146048"/>
                  </a:gdLst>
                  <a:ahLst/>
                  <a:cxnLst>
                    <a:cxn ang="0">
                      <a:pos x="connsiteX0" y="connsiteY0"/>
                    </a:cxn>
                    <a:cxn ang="0">
                      <a:pos x="connsiteX1" y="connsiteY1"/>
                    </a:cxn>
                    <a:cxn ang="0">
                      <a:pos x="connsiteX2" y="connsiteY2"/>
                    </a:cxn>
                  </a:cxnLst>
                  <a:rect l="l" t="t" r="r" b="b"/>
                  <a:pathLst>
                    <a:path w="536448" h="1146048">
                      <a:moveTo>
                        <a:pt x="0" y="1146048"/>
                      </a:moveTo>
                      <a:cubicBezTo>
                        <a:pt x="52832" y="845312"/>
                        <a:pt x="105664" y="544576"/>
                        <a:pt x="195072" y="353568"/>
                      </a:cubicBezTo>
                      <a:cubicBezTo>
                        <a:pt x="284480" y="162560"/>
                        <a:pt x="420624" y="26416"/>
                        <a:pt x="536448" y="0"/>
                      </a:cubicBezTo>
                    </a:path>
                  </a:pathLst>
                </a:custGeom>
                <a:grpFill/>
                <a:ln w="28575" cap="flat" cmpd="sng" algn="ctr">
                  <a:solidFill>
                    <a:schemeClr val="tx1"/>
                  </a:solidFill>
                  <a:prstDash val="solid"/>
                  <a:round/>
                  <a:headEnd type="none" w="med" len="med"/>
                  <a:tailEnd type="none" w="med" len="med"/>
                </a:ln>
                <a:effectLst/>
                <a:scene3d>
                  <a:camera prst="orthographicFront">
                    <a:rot lat="0" lon="21299999" rev="0"/>
                  </a:camera>
                  <a:lightRig rig="threePt" dir="t"/>
                </a:scene3d>
              </p:spPr>
              <p:txBody>
                <a:bodyPr/>
                <a:lstStyle/>
                <a:p>
                  <a:pPr eaLnBrk="0" fontAlgn="base" hangingPunct="0">
                    <a:spcBef>
                      <a:spcPct val="0"/>
                    </a:spcBef>
                    <a:spcAft>
                      <a:spcPct val="0"/>
                    </a:spcAft>
                    <a:defRPr/>
                  </a:pPr>
                  <a:endParaRPr lang="en-US">
                    <a:solidFill>
                      <a:srgbClr val="000000"/>
                    </a:solidFill>
                    <a:latin typeface="Arial" charset="0"/>
                    <a:ea typeface="ＭＳ Ｐゴシック" pitchFamily="34" charset="-128"/>
                    <a:cs typeface="ＭＳ Ｐゴシック" charset="0"/>
                  </a:endParaRPr>
                </a:p>
              </p:txBody>
            </p:sp>
            <p:sp>
              <p:nvSpPr>
                <p:cNvPr id="94" name="Freeform 35"/>
                <p:cNvSpPr/>
                <p:nvPr/>
              </p:nvSpPr>
              <p:spPr bwMode="auto">
                <a:xfrm>
                  <a:off x="4785360" y="3614928"/>
                  <a:ext cx="536448" cy="1146048"/>
                </a:xfrm>
                <a:custGeom>
                  <a:avLst/>
                  <a:gdLst>
                    <a:gd name="connsiteX0" fmla="*/ 0 w 536448"/>
                    <a:gd name="connsiteY0" fmla="*/ 1146048 h 1146048"/>
                    <a:gd name="connsiteX1" fmla="*/ 195072 w 536448"/>
                    <a:gd name="connsiteY1" fmla="*/ 353568 h 1146048"/>
                    <a:gd name="connsiteX2" fmla="*/ 536448 w 536448"/>
                    <a:gd name="connsiteY2" fmla="*/ 0 h 1146048"/>
                  </a:gdLst>
                  <a:ahLst/>
                  <a:cxnLst>
                    <a:cxn ang="0">
                      <a:pos x="connsiteX0" y="connsiteY0"/>
                    </a:cxn>
                    <a:cxn ang="0">
                      <a:pos x="connsiteX1" y="connsiteY1"/>
                    </a:cxn>
                    <a:cxn ang="0">
                      <a:pos x="connsiteX2" y="connsiteY2"/>
                    </a:cxn>
                  </a:cxnLst>
                  <a:rect l="l" t="t" r="r" b="b"/>
                  <a:pathLst>
                    <a:path w="536448" h="1146048">
                      <a:moveTo>
                        <a:pt x="0" y="1146048"/>
                      </a:moveTo>
                      <a:cubicBezTo>
                        <a:pt x="52832" y="845312"/>
                        <a:pt x="105664" y="544576"/>
                        <a:pt x="195072" y="353568"/>
                      </a:cubicBezTo>
                      <a:cubicBezTo>
                        <a:pt x="284480" y="162560"/>
                        <a:pt x="420624" y="26416"/>
                        <a:pt x="536448" y="0"/>
                      </a:cubicBezTo>
                    </a:path>
                  </a:pathLst>
                </a:custGeom>
                <a:grpFill/>
                <a:ln w="28575" cap="flat" cmpd="sng" algn="ctr">
                  <a:solidFill>
                    <a:schemeClr val="tx1"/>
                  </a:solidFill>
                  <a:prstDash val="solid"/>
                  <a:round/>
                  <a:headEnd type="none" w="med" len="med"/>
                  <a:tailEnd type="none" w="med" len="med"/>
                </a:ln>
                <a:effectLst/>
                <a:scene3d>
                  <a:camera prst="orthographicFront">
                    <a:rot lat="0" lon="10800000" rev="0"/>
                  </a:camera>
                  <a:lightRig rig="threePt" dir="t"/>
                </a:scene3d>
              </p:spPr>
              <p:txBody>
                <a:bodyPr/>
                <a:lstStyle/>
                <a:p>
                  <a:pPr eaLnBrk="0" fontAlgn="base" hangingPunct="0">
                    <a:spcBef>
                      <a:spcPct val="0"/>
                    </a:spcBef>
                    <a:spcAft>
                      <a:spcPct val="0"/>
                    </a:spcAft>
                    <a:defRPr/>
                  </a:pPr>
                  <a:endParaRPr lang="en-US">
                    <a:solidFill>
                      <a:srgbClr val="000000"/>
                    </a:solidFill>
                    <a:latin typeface="Arial" charset="0"/>
                    <a:ea typeface="ＭＳ Ｐゴシック" pitchFamily="34" charset="-128"/>
                    <a:cs typeface="ＭＳ Ｐゴシック" charset="0"/>
                  </a:endParaRPr>
                </a:p>
              </p:txBody>
            </p:sp>
          </p:grpSp>
          <p:sp>
            <p:nvSpPr>
              <p:cNvPr id="92" name="TextBox 31"/>
              <p:cNvSpPr txBox="1">
                <a:spLocks noChangeArrowheads="1"/>
              </p:cNvSpPr>
              <p:nvPr/>
            </p:nvSpPr>
            <p:spPr bwMode="auto">
              <a:xfrm>
                <a:off x="4448633" y="3919517"/>
                <a:ext cx="709653" cy="831552"/>
              </a:xfrm>
              <a:prstGeom prst="rect">
                <a:avLst/>
              </a:prstGeom>
              <a:noFill/>
              <a:ln w="9525">
                <a:noFill/>
                <a:miter lim="800000"/>
                <a:headEnd/>
                <a:tailEnd/>
              </a:ln>
            </p:spPr>
            <p:txBody>
              <a:bodyPr wrap="none">
                <a:spAutoFit/>
              </a:bodyPr>
              <a:lstStyle/>
              <a:p>
                <a:pPr fontAlgn="base">
                  <a:spcBef>
                    <a:spcPct val="0"/>
                  </a:spcBef>
                  <a:spcAft>
                    <a:spcPct val="0"/>
                  </a:spcAft>
                  <a:defRPr/>
                </a:pPr>
                <a:r>
                  <a:rPr lang="en-US" sz="2400" dirty="0">
                    <a:solidFill>
                      <a:srgbClr val="000000">
                        <a:lumMod val="95000"/>
                        <a:lumOff val="5000"/>
                      </a:srgbClr>
                    </a:solidFill>
                    <a:latin typeface="Arial" charset="0"/>
                    <a:ea typeface="ＭＳ Ｐゴシック" pitchFamily="34" charset="-128"/>
                    <a:cs typeface="ＭＳ Ｐゴシック" charset="0"/>
                  </a:rPr>
                  <a:t>ER</a:t>
                </a:r>
              </a:p>
              <a:p>
                <a:pPr fontAlgn="base">
                  <a:spcBef>
                    <a:spcPct val="0"/>
                  </a:spcBef>
                  <a:spcAft>
                    <a:spcPct val="0"/>
                  </a:spcAft>
                  <a:defRPr/>
                </a:pPr>
                <a:r>
                  <a:rPr lang="en-US" sz="2400" dirty="0">
                    <a:solidFill>
                      <a:srgbClr val="000000">
                        <a:lumMod val="95000"/>
                        <a:lumOff val="5000"/>
                      </a:srgbClr>
                    </a:solidFill>
                    <a:latin typeface="Arial" charset="0"/>
                    <a:ea typeface="ＭＳ Ｐゴシック" pitchFamily="34" charset="-128"/>
                    <a:cs typeface="ＭＳ Ｐゴシック" charset="0"/>
                  </a:rPr>
                  <a:t>(11)</a:t>
                </a:r>
              </a:p>
            </p:txBody>
          </p:sp>
        </p:grpSp>
        <p:grpSp>
          <p:nvGrpSpPr>
            <p:cNvPr id="248878" name="Group 35"/>
            <p:cNvGrpSpPr>
              <a:grpSpLocks/>
            </p:cNvGrpSpPr>
            <p:nvPr/>
          </p:nvGrpSpPr>
          <p:grpSpPr bwMode="auto">
            <a:xfrm>
              <a:off x="3412472" y="2974977"/>
              <a:ext cx="1103309" cy="1151091"/>
              <a:chOff x="4218432" y="3608832"/>
              <a:chExt cx="1103376" cy="1152144"/>
            </a:xfrm>
          </p:grpSpPr>
          <p:grpSp>
            <p:nvGrpSpPr>
              <p:cNvPr id="103" name="Group 33"/>
              <p:cNvGrpSpPr/>
              <p:nvPr/>
            </p:nvGrpSpPr>
            <p:grpSpPr>
              <a:xfrm>
                <a:off x="4218432" y="3608832"/>
                <a:ext cx="1103376" cy="1152144"/>
                <a:chOff x="4218432" y="3608832"/>
                <a:chExt cx="1103376" cy="1152144"/>
              </a:xfrm>
              <a:noFill/>
            </p:grpSpPr>
            <p:sp>
              <p:nvSpPr>
                <p:cNvPr id="105" name="Freeform 104"/>
                <p:cNvSpPr/>
                <p:nvPr/>
              </p:nvSpPr>
              <p:spPr bwMode="auto">
                <a:xfrm>
                  <a:off x="4218432" y="3608832"/>
                  <a:ext cx="536448" cy="1146048"/>
                </a:xfrm>
                <a:custGeom>
                  <a:avLst/>
                  <a:gdLst>
                    <a:gd name="connsiteX0" fmla="*/ 0 w 536448"/>
                    <a:gd name="connsiteY0" fmla="*/ 1146048 h 1146048"/>
                    <a:gd name="connsiteX1" fmla="*/ 195072 w 536448"/>
                    <a:gd name="connsiteY1" fmla="*/ 353568 h 1146048"/>
                    <a:gd name="connsiteX2" fmla="*/ 536448 w 536448"/>
                    <a:gd name="connsiteY2" fmla="*/ 0 h 1146048"/>
                  </a:gdLst>
                  <a:ahLst/>
                  <a:cxnLst>
                    <a:cxn ang="0">
                      <a:pos x="connsiteX0" y="connsiteY0"/>
                    </a:cxn>
                    <a:cxn ang="0">
                      <a:pos x="connsiteX1" y="connsiteY1"/>
                    </a:cxn>
                    <a:cxn ang="0">
                      <a:pos x="connsiteX2" y="connsiteY2"/>
                    </a:cxn>
                  </a:cxnLst>
                  <a:rect l="l" t="t" r="r" b="b"/>
                  <a:pathLst>
                    <a:path w="536448" h="1146048">
                      <a:moveTo>
                        <a:pt x="0" y="1146048"/>
                      </a:moveTo>
                      <a:cubicBezTo>
                        <a:pt x="52832" y="845312"/>
                        <a:pt x="105664" y="544576"/>
                        <a:pt x="195072" y="353568"/>
                      </a:cubicBezTo>
                      <a:cubicBezTo>
                        <a:pt x="284480" y="162560"/>
                        <a:pt x="420624" y="26416"/>
                        <a:pt x="536448" y="0"/>
                      </a:cubicBezTo>
                    </a:path>
                  </a:pathLst>
                </a:custGeom>
                <a:grpFill/>
                <a:ln w="28575" cap="flat" cmpd="sng" algn="ctr">
                  <a:solidFill>
                    <a:schemeClr val="tx1"/>
                  </a:solidFill>
                  <a:prstDash val="solid"/>
                  <a:round/>
                  <a:headEnd type="none" w="med" len="med"/>
                  <a:tailEnd type="none" w="med" len="med"/>
                </a:ln>
                <a:effectLst/>
                <a:scene3d>
                  <a:camera prst="orthographicFront">
                    <a:rot lat="0" lon="21299999" rev="0"/>
                  </a:camera>
                  <a:lightRig rig="threePt" dir="t"/>
                </a:scene3d>
              </p:spPr>
              <p:txBody>
                <a:bodyPr/>
                <a:lstStyle/>
                <a:p>
                  <a:pPr eaLnBrk="0" fontAlgn="base" hangingPunct="0">
                    <a:spcBef>
                      <a:spcPct val="0"/>
                    </a:spcBef>
                    <a:spcAft>
                      <a:spcPct val="0"/>
                    </a:spcAft>
                    <a:defRPr/>
                  </a:pPr>
                  <a:endParaRPr lang="en-US">
                    <a:solidFill>
                      <a:srgbClr val="000000"/>
                    </a:solidFill>
                    <a:latin typeface="Arial" charset="0"/>
                    <a:ea typeface="ＭＳ Ｐゴシック" pitchFamily="34" charset="-128"/>
                    <a:cs typeface="ＭＳ Ｐゴシック" charset="0"/>
                  </a:endParaRPr>
                </a:p>
              </p:txBody>
            </p:sp>
            <p:sp>
              <p:nvSpPr>
                <p:cNvPr id="106" name="Freeform 35"/>
                <p:cNvSpPr/>
                <p:nvPr/>
              </p:nvSpPr>
              <p:spPr bwMode="auto">
                <a:xfrm>
                  <a:off x="4785360" y="3614928"/>
                  <a:ext cx="536448" cy="1146048"/>
                </a:xfrm>
                <a:custGeom>
                  <a:avLst/>
                  <a:gdLst>
                    <a:gd name="connsiteX0" fmla="*/ 0 w 536448"/>
                    <a:gd name="connsiteY0" fmla="*/ 1146048 h 1146048"/>
                    <a:gd name="connsiteX1" fmla="*/ 195072 w 536448"/>
                    <a:gd name="connsiteY1" fmla="*/ 353568 h 1146048"/>
                    <a:gd name="connsiteX2" fmla="*/ 536448 w 536448"/>
                    <a:gd name="connsiteY2" fmla="*/ 0 h 1146048"/>
                  </a:gdLst>
                  <a:ahLst/>
                  <a:cxnLst>
                    <a:cxn ang="0">
                      <a:pos x="connsiteX0" y="connsiteY0"/>
                    </a:cxn>
                    <a:cxn ang="0">
                      <a:pos x="connsiteX1" y="connsiteY1"/>
                    </a:cxn>
                    <a:cxn ang="0">
                      <a:pos x="connsiteX2" y="connsiteY2"/>
                    </a:cxn>
                  </a:cxnLst>
                  <a:rect l="l" t="t" r="r" b="b"/>
                  <a:pathLst>
                    <a:path w="536448" h="1146048">
                      <a:moveTo>
                        <a:pt x="0" y="1146048"/>
                      </a:moveTo>
                      <a:cubicBezTo>
                        <a:pt x="52832" y="845312"/>
                        <a:pt x="105664" y="544576"/>
                        <a:pt x="195072" y="353568"/>
                      </a:cubicBezTo>
                      <a:cubicBezTo>
                        <a:pt x="284480" y="162560"/>
                        <a:pt x="420624" y="26416"/>
                        <a:pt x="536448" y="0"/>
                      </a:cubicBezTo>
                    </a:path>
                  </a:pathLst>
                </a:custGeom>
                <a:grpFill/>
                <a:ln w="28575" cap="flat" cmpd="sng" algn="ctr">
                  <a:solidFill>
                    <a:schemeClr val="tx1"/>
                  </a:solidFill>
                  <a:prstDash val="solid"/>
                  <a:round/>
                  <a:headEnd type="none" w="med" len="med"/>
                  <a:tailEnd type="none" w="med" len="med"/>
                </a:ln>
                <a:effectLst/>
                <a:scene3d>
                  <a:camera prst="orthographicFront">
                    <a:rot lat="0" lon="10800000" rev="0"/>
                  </a:camera>
                  <a:lightRig rig="threePt" dir="t"/>
                </a:scene3d>
              </p:spPr>
              <p:txBody>
                <a:bodyPr/>
                <a:lstStyle/>
                <a:p>
                  <a:pPr eaLnBrk="0" fontAlgn="base" hangingPunct="0">
                    <a:spcBef>
                      <a:spcPct val="0"/>
                    </a:spcBef>
                    <a:spcAft>
                      <a:spcPct val="0"/>
                    </a:spcAft>
                    <a:defRPr/>
                  </a:pPr>
                  <a:endParaRPr lang="en-US">
                    <a:solidFill>
                      <a:srgbClr val="000000"/>
                    </a:solidFill>
                    <a:latin typeface="Arial" charset="0"/>
                    <a:ea typeface="ＭＳ Ｐゴシック" pitchFamily="34" charset="-128"/>
                    <a:cs typeface="ＭＳ Ｐゴシック" charset="0"/>
                  </a:endParaRPr>
                </a:p>
              </p:txBody>
            </p:sp>
          </p:grpSp>
          <p:sp>
            <p:nvSpPr>
              <p:cNvPr id="104" name="TextBox 31"/>
              <p:cNvSpPr txBox="1">
                <a:spLocks noChangeArrowheads="1"/>
              </p:cNvSpPr>
              <p:nvPr/>
            </p:nvSpPr>
            <p:spPr bwMode="auto">
              <a:xfrm>
                <a:off x="4326407" y="3919517"/>
                <a:ext cx="938270" cy="831552"/>
              </a:xfrm>
              <a:prstGeom prst="rect">
                <a:avLst/>
              </a:prstGeom>
              <a:noFill/>
              <a:ln w="9525">
                <a:noFill/>
                <a:miter lim="800000"/>
                <a:headEnd/>
                <a:tailEnd/>
              </a:ln>
            </p:spPr>
            <p:txBody>
              <a:bodyPr wrap="none">
                <a:spAutoFit/>
              </a:bodyPr>
              <a:lstStyle/>
              <a:p>
                <a:pPr algn="ctr" fontAlgn="base">
                  <a:spcBef>
                    <a:spcPct val="0"/>
                  </a:spcBef>
                  <a:spcAft>
                    <a:spcPct val="0"/>
                  </a:spcAft>
                  <a:defRPr/>
                </a:pPr>
                <a:r>
                  <a:rPr lang="en-US" sz="2400" dirty="0">
                    <a:solidFill>
                      <a:srgbClr val="000000">
                        <a:lumMod val="95000"/>
                        <a:lumOff val="5000"/>
                      </a:srgbClr>
                    </a:solidFill>
                    <a:latin typeface="Arial" charset="0"/>
                    <a:ea typeface="ＭＳ Ｐゴシック" pitchFamily="34" charset="-128"/>
                    <a:cs typeface="ＭＳ Ｐゴシック" charset="0"/>
                  </a:rPr>
                  <a:t>Temp</a:t>
                </a:r>
              </a:p>
              <a:p>
                <a:pPr algn="ctr" fontAlgn="base">
                  <a:spcBef>
                    <a:spcPct val="0"/>
                  </a:spcBef>
                  <a:spcAft>
                    <a:spcPct val="0"/>
                  </a:spcAft>
                  <a:defRPr/>
                </a:pPr>
                <a:r>
                  <a:rPr lang="en-US" sz="2400" dirty="0">
                    <a:solidFill>
                      <a:srgbClr val="000000">
                        <a:lumMod val="95000"/>
                        <a:lumOff val="5000"/>
                      </a:srgbClr>
                    </a:solidFill>
                    <a:latin typeface="Arial" charset="0"/>
                    <a:ea typeface="ＭＳ Ｐゴシック" pitchFamily="34" charset="-128"/>
                    <a:cs typeface="ＭＳ Ｐゴシック" charset="0"/>
                  </a:rPr>
                  <a:t>(0x)</a:t>
                </a:r>
              </a:p>
            </p:txBody>
          </p:sp>
        </p:grpSp>
      </p:grpSp>
      <p:grpSp>
        <p:nvGrpSpPr>
          <p:cNvPr id="5" name="Group 4"/>
          <p:cNvGrpSpPr>
            <a:grpSpLocks/>
          </p:cNvGrpSpPr>
          <p:nvPr/>
        </p:nvGrpSpPr>
        <p:grpSpPr bwMode="auto">
          <a:xfrm>
            <a:off x="636588" y="4994275"/>
            <a:ext cx="8040687" cy="1481138"/>
            <a:chOff x="636270" y="4681858"/>
            <a:chExt cx="8040370" cy="1481135"/>
          </a:xfrm>
        </p:grpSpPr>
        <p:sp>
          <p:nvSpPr>
            <p:cNvPr id="248859" name="TextBox 6"/>
            <p:cNvSpPr txBox="1">
              <a:spLocks noChangeArrowheads="1"/>
            </p:cNvSpPr>
            <p:nvPr/>
          </p:nvSpPr>
          <p:spPr bwMode="auto">
            <a:xfrm>
              <a:off x="7225602" y="4698746"/>
              <a:ext cx="145103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b="1" smtClean="0">
                  <a:solidFill>
                    <a:srgbClr val="FFC000"/>
                  </a:solidFill>
                </a:rPr>
                <a:t>MSB</a:t>
              </a:r>
            </a:p>
            <a:p>
              <a:pPr algn="ctr" eaLnBrk="1" fontAlgn="base" hangingPunct="1">
                <a:spcBef>
                  <a:spcPct val="0"/>
                </a:spcBef>
                <a:spcAft>
                  <a:spcPct val="0"/>
                </a:spcAft>
              </a:pPr>
              <a:r>
                <a:rPr lang="en-US" b="1" smtClean="0">
                  <a:solidFill>
                    <a:srgbClr val="FFC000"/>
                  </a:solidFill>
                </a:rPr>
                <a:t>Program</a:t>
              </a:r>
            </a:p>
          </p:txBody>
        </p:sp>
        <p:cxnSp>
          <p:nvCxnSpPr>
            <p:cNvPr id="248860" name="Straight Connector 27"/>
            <p:cNvCxnSpPr>
              <a:cxnSpLocks noChangeShapeType="1"/>
            </p:cNvCxnSpPr>
            <p:nvPr/>
          </p:nvCxnSpPr>
          <p:spPr bwMode="auto">
            <a:xfrm>
              <a:off x="636270" y="5848668"/>
              <a:ext cx="77343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248861" name="TextBox 35"/>
            <p:cNvSpPr txBox="1">
              <a:spLocks noChangeArrowheads="1"/>
            </p:cNvSpPr>
            <p:nvPr/>
          </p:nvSpPr>
          <p:spPr bwMode="auto">
            <a:xfrm>
              <a:off x="8234045" y="5824856"/>
              <a:ext cx="4349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altLang="zh-CN" sz="1600" smtClean="0">
                  <a:solidFill>
                    <a:srgbClr val="000000"/>
                  </a:solidFill>
                </a:rPr>
                <a:t>V</a:t>
              </a:r>
              <a:r>
                <a:rPr lang="en-US" altLang="zh-CN" sz="1600" baseline="-25000" smtClean="0">
                  <a:solidFill>
                    <a:srgbClr val="000000"/>
                  </a:solidFill>
                </a:rPr>
                <a:t>th</a:t>
              </a:r>
            </a:p>
          </p:txBody>
        </p:sp>
        <p:grpSp>
          <p:nvGrpSpPr>
            <p:cNvPr id="248862" name="Group 35"/>
            <p:cNvGrpSpPr>
              <a:grpSpLocks/>
            </p:cNvGrpSpPr>
            <p:nvPr/>
          </p:nvGrpSpPr>
          <p:grpSpPr bwMode="auto">
            <a:xfrm>
              <a:off x="661670" y="4681858"/>
              <a:ext cx="1103313" cy="1178606"/>
              <a:chOff x="4218432" y="3608832"/>
              <a:chExt cx="1103376" cy="1179684"/>
            </a:xfrm>
          </p:grpSpPr>
          <p:grpSp>
            <p:nvGrpSpPr>
              <p:cNvPr id="98" name="Group 33"/>
              <p:cNvGrpSpPr/>
              <p:nvPr/>
            </p:nvGrpSpPr>
            <p:grpSpPr>
              <a:xfrm>
                <a:off x="4218432" y="3608832"/>
                <a:ext cx="1103376" cy="1152144"/>
                <a:chOff x="4218432" y="3608832"/>
                <a:chExt cx="1103376" cy="1152144"/>
              </a:xfrm>
              <a:noFill/>
            </p:grpSpPr>
            <p:sp>
              <p:nvSpPr>
                <p:cNvPr id="100" name="Freeform 99"/>
                <p:cNvSpPr/>
                <p:nvPr/>
              </p:nvSpPr>
              <p:spPr bwMode="auto">
                <a:xfrm>
                  <a:off x="4218432" y="3608832"/>
                  <a:ext cx="536448" cy="1146048"/>
                </a:xfrm>
                <a:custGeom>
                  <a:avLst/>
                  <a:gdLst>
                    <a:gd name="connsiteX0" fmla="*/ 0 w 536448"/>
                    <a:gd name="connsiteY0" fmla="*/ 1146048 h 1146048"/>
                    <a:gd name="connsiteX1" fmla="*/ 195072 w 536448"/>
                    <a:gd name="connsiteY1" fmla="*/ 353568 h 1146048"/>
                    <a:gd name="connsiteX2" fmla="*/ 536448 w 536448"/>
                    <a:gd name="connsiteY2" fmla="*/ 0 h 1146048"/>
                  </a:gdLst>
                  <a:ahLst/>
                  <a:cxnLst>
                    <a:cxn ang="0">
                      <a:pos x="connsiteX0" y="connsiteY0"/>
                    </a:cxn>
                    <a:cxn ang="0">
                      <a:pos x="connsiteX1" y="connsiteY1"/>
                    </a:cxn>
                    <a:cxn ang="0">
                      <a:pos x="connsiteX2" y="connsiteY2"/>
                    </a:cxn>
                  </a:cxnLst>
                  <a:rect l="l" t="t" r="r" b="b"/>
                  <a:pathLst>
                    <a:path w="536448" h="1146048">
                      <a:moveTo>
                        <a:pt x="0" y="1146048"/>
                      </a:moveTo>
                      <a:cubicBezTo>
                        <a:pt x="52832" y="845312"/>
                        <a:pt x="105664" y="544576"/>
                        <a:pt x="195072" y="353568"/>
                      </a:cubicBezTo>
                      <a:cubicBezTo>
                        <a:pt x="284480" y="162560"/>
                        <a:pt x="420624" y="26416"/>
                        <a:pt x="536448" y="0"/>
                      </a:cubicBezTo>
                    </a:path>
                  </a:pathLst>
                </a:custGeom>
                <a:grpFill/>
                <a:ln w="28575" cap="flat" cmpd="sng" algn="ctr">
                  <a:solidFill>
                    <a:schemeClr val="tx1"/>
                  </a:solidFill>
                  <a:prstDash val="solid"/>
                  <a:round/>
                  <a:headEnd type="none" w="med" len="med"/>
                  <a:tailEnd type="none" w="med" len="med"/>
                </a:ln>
                <a:effectLst/>
                <a:scene3d>
                  <a:camera prst="orthographicFront">
                    <a:rot lat="0" lon="21299999" rev="0"/>
                  </a:camera>
                  <a:lightRig rig="threePt" dir="t"/>
                </a:scene3d>
              </p:spPr>
              <p:txBody>
                <a:bodyPr/>
                <a:lstStyle/>
                <a:p>
                  <a:pPr eaLnBrk="0" fontAlgn="base" hangingPunct="0">
                    <a:spcBef>
                      <a:spcPct val="0"/>
                    </a:spcBef>
                    <a:spcAft>
                      <a:spcPct val="0"/>
                    </a:spcAft>
                    <a:defRPr/>
                  </a:pPr>
                  <a:endParaRPr lang="en-US">
                    <a:solidFill>
                      <a:srgbClr val="000000"/>
                    </a:solidFill>
                    <a:latin typeface="Arial" charset="0"/>
                    <a:ea typeface="ＭＳ Ｐゴシック" pitchFamily="34" charset="-128"/>
                    <a:cs typeface="ＭＳ Ｐゴシック" charset="0"/>
                  </a:endParaRPr>
                </a:p>
              </p:txBody>
            </p:sp>
            <p:sp>
              <p:nvSpPr>
                <p:cNvPr id="101" name="Freeform 35"/>
                <p:cNvSpPr/>
                <p:nvPr/>
              </p:nvSpPr>
              <p:spPr bwMode="auto">
                <a:xfrm>
                  <a:off x="4785360" y="3614928"/>
                  <a:ext cx="536448" cy="1146048"/>
                </a:xfrm>
                <a:custGeom>
                  <a:avLst/>
                  <a:gdLst>
                    <a:gd name="connsiteX0" fmla="*/ 0 w 536448"/>
                    <a:gd name="connsiteY0" fmla="*/ 1146048 h 1146048"/>
                    <a:gd name="connsiteX1" fmla="*/ 195072 w 536448"/>
                    <a:gd name="connsiteY1" fmla="*/ 353568 h 1146048"/>
                    <a:gd name="connsiteX2" fmla="*/ 536448 w 536448"/>
                    <a:gd name="connsiteY2" fmla="*/ 0 h 1146048"/>
                  </a:gdLst>
                  <a:ahLst/>
                  <a:cxnLst>
                    <a:cxn ang="0">
                      <a:pos x="connsiteX0" y="connsiteY0"/>
                    </a:cxn>
                    <a:cxn ang="0">
                      <a:pos x="connsiteX1" y="connsiteY1"/>
                    </a:cxn>
                    <a:cxn ang="0">
                      <a:pos x="connsiteX2" y="connsiteY2"/>
                    </a:cxn>
                  </a:cxnLst>
                  <a:rect l="l" t="t" r="r" b="b"/>
                  <a:pathLst>
                    <a:path w="536448" h="1146048">
                      <a:moveTo>
                        <a:pt x="0" y="1146048"/>
                      </a:moveTo>
                      <a:cubicBezTo>
                        <a:pt x="52832" y="845312"/>
                        <a:pt x="105664" y="544576"/>
                        <a:pt x="195072" y="353568"/>
                      </a:cubicBezTo>
                      <a:cubicBezTo>
                        <a:pt x="284480" y="162560"/>
                        <a:pt x="420624" y="26416"/>
                        <a:pt x="536448" y="0"/>
                      </a:cubicBezTo>
                    </a:path>
                  </a:pathLst>
                </a:custGeom>
                <a:grpFill/>
                <a:ln w="28575" cap="flat" cmpd="sng" algn="ctr">
                  <a:solidFill>
                    <a:schemeClr val="tx1"/>
                  </a:solidFill>
                  <a:prstDash val="solid"/>
                  <a:round/>
                  <a:headEnd type="none" w="med" len="med"/>
                  <a:tailEnd type="none" w="med" len="med"/>
                </a:ln>
                <a:effectLst/>
                <a:scene3d>
                  <a:camera prst="orthographicFront">
                    <a:rot lat="0" lon="10800000" rev="0"/>
                  </a:camera>
                  <a:lightRig rig="threePt" dir="t"/>
                </a:scene3d>
              </p:spPr>
              <p:txBody>
                <a:bodyPr/>
                <a:lstStyle/>
                <a:p>
                  <a:pPr eaLnBrk="0" fontAlgn="base" hangingPunct="0">
                    <a:spcBef>
                      <a:spcPct val="0"/>
                    </a:spcBef>
                    <a:spcAft>
                      <a:spcPct val="0"/>
                    </a:spcAft>
                    <a:defRPr/>
                  </a:pPr>
                  <a:endParaRPr lang="en-US">
                    <a:solidFill>
                      <a:srgbClr val="000000"/>
                    </a:solidFill>
                    <a:latin typeface="Arial" charset="0"/>
                    <a:ea typeface="ＭＳ Ｐゴシック" pitchFamily="34" charset="-128"/>
                    <a:cs typeface="ＭＳ Ｐゴシック" charset="0"/>
                  </a:endParaRPr>
                </a:p>
              </p:txBody>
            </p:sp>
          </p:grpSp>
          <p:sp>
            <p:nvSpPr>
              <p:cNvPr id="99" name="TextBox 31"/>
              <p:cNvSpPr txBox="1">
                <a:spLocks noChangeArrowheads="1"/>
              </p:cNvSpPr>
              <p:nvPr/>
            </p:nvSpPr>
            <p:spPr bwMode="auto">
              <a:xfrm>
                <a:off x="4434335" y="3956812"/>
                <a:ext cx="709625" cy="831020"/>
              </a:xfrm>
              <a:prstGeom prst="rect">
                <a:avLst/>
              </a:prstGeom>
              <a:noFill/>
              <a:ln w="9525">
                <a:noFill/>
                <a:miter lim="800000"/>
                <a:headEnd/>
                <a:tailEnd/>
              </a:ln>
            </p:spPr>
            <p:txBody>
              <a:bodyPr wrap="none">
                <a:spAutoFit/>
              </a:bodyPr>
              <a:lstStyle/>
              <a:p>
                <a:pPr fontAlgn="base">
                  <a:spcBef>
                    <a:spcPct val="0"/>
                  </a:spcBef>
                  <a:spcAft>
                    <a:spcPct val="0"/>
                  </a:spcAft>
                  <a:defRPr/>
                </a:pPr>
                <a:r>
                  <a:rPr lang="en-US" sz="2400" dirty="0">
                    <a:solidFill>
                      <a:srgbClr val="000000">
                        <a:lumMod val="95000"/>
                        <a:lumOff val="5000"/>
                      </a:srgbClr>
                    </a:solidFill>
                    <a:latin typeface="Arial" charset="0"/>
                    <a:ea typeface="ＭＳ Ｐゴシック" pitchFamily="34" charset="-128"/>
                    <a:cs typeface="ＭＳ Ｐゴシック" charset="0"/>
                  </a:rPr>
                  <a:t>ER</a:t>
                </a:r>
              </a:p>
              <a:p>
                <a:pPr fontAlgn="base">
                  <a:spcBef>
                    <a:spcPct val="0"/>
                  </a:spcBef>
                  <a:spcAft>
                    <a:spcPct val="0"/>
                  </a:spcAft>
                  <a:defRPr/>
                </a:pPr>
                <a:r>
                  <a:rPr lang="en-US" sz="2400" dirty="0">
                    <a:solidFill>
                      <a:srgbClr val="000000">
                        <a:lumMod val="95000"/>
                        <a:lumOff val="5000"/>
                      </a:srgbClr>
                    </a:solidFill>
                    <a:latin typeface="Arial" charset="0"/>
                    <a:ea typeface="ＭＳ Ｐゴシック" pitchFamily="34" charset="-128"/>
                    <a:cs typeface="ＭＳ Ｐゴシック" charset="0"/>
                  </a:rPr>
                  <a:t>(11)</a:t>
                </a:r>
              </a:p>
            </p:txBody>
          </p:sp>
        </p:grpSp>
        <p:grpSp>
          <p:nvGrpSpPr>
            <p:cNvPr id="248863" name="Group 35"/>
            <p:cNvGrpSpPr>
              <a:grpSpLocks/>
            </p:cNvGrpSpPr>
            <p:nvPr/>
          </p:nvGrpSpPr>
          <p:grpSpPr bwMode="auto">
            <a:xfrm>
              <a:off x="2604770" y="4697098"/>
              <a:ext cx="1103313" cy="1178606"/>
              <a:chOff x="4218432" y="3608832"/>
              <a:chExt cx="1103376" cy="1179684"/>
            </a:xfrm>
          </p:grpSpPr>
          <p:grpSp>
            <p:nvGrpSpPr>
              <p:cNvPr id="108" name="Group 33"/>
              <p:cNvGrpSpPr/>
              <p:nvPr/>
            </p:nvGrpSpPr>
            <p:grpSpPr>
              <a:xfrm>
                <a:off x="4218432" y="3608832"/>
                <a:ext cx="1103376" cy="1152144"/>
                <a:chOff x="4218432" y="3608832"/>
                <a:chExt cx="1103376" cy="1152144"/>
              </a:xfrm>
              <a:noFill/>
            </p:grpSpPr>
            <p:sp>
              <p:nvSpPr>
                <p:cNvPr id="110" name="Freeform 109"/>
                <p:cNvSpPr/>
                <p:nvPr/>
              </p:nvSpPr>
              <p:spPr bwMode="auto">
                <a:xfrm>
                  <a:off x="4218432" y="3608832"/>
                  <a:ext cx="536448" cy="1146048"/>
                </a:xfrm>
                <a:custGeom>
                  <a:avLst/>
                  <a:gdLst>
                    <a:gd name="connsiteX0" fmla="*/ 0 w 536448"/>
                    <a:gd name="connsiteY0" fmla="*/ 1146048 h 1146048"/>
                    <a:gd name="connsiteX1" fmla="*/ 195072 w 536448"/>
                    <a:gd name="connsiteY1" fmla="*/ 353568 h 1146048"/>
                    <a:gd name="connsiteX2" fmla="*/ 536448 w 536448"/>
                    <a:gd name="connsiteY2" fmla="*/ 0 h 1146048"/>
                  </a:gdLst>
                  <a:ahLst/>
                  <a:cxnLst>
                    <a:cxn ang="0">
                      <a:pos x="connsiteX0" y="connsiteY0"/>
                    </a:cxn>
                    <a:cxn ang="0">
                      <a:pos x="connsiteX1" y="connsiteY1"/>
                    </a:cxn>
                    <a:cxn ang="0">
                      <a:pos x="connsiteX2" y="connsiteY2"/>
                    </a:cxn>
                  </a:cxnLst>
                  <a:rect l="l" t="t" r="r" b="b"/>
                  <a:pathLst>
                    <a:path w="536448" h="1146048">
                      <a:moveTo>
                        <a:pt x="0" y="1146048"/>
                      </a:moveTo>
                      <a:cubicBezTo>
                        <a:pt x="52832" y="845312"/>
                        <a:pt x="105664" y="544576"/>
                        <a:pt x="195072" y="353568"/>
                      </a:cubicBezTo>
                      <a:cubicBezTo>
                        <a:pt x="284480" y="162560"/>
                        <a:pt x="420624" y="26416"/>
                        <a:pt x="536448" y="0"/>
                      </a:cubicBezTo>
                    </a:path>
                  </a:pathLst>
                </a:custGeom>
                <a:grpFill/>
                <a:ln w="28575" cap="flat" cmpd="sng" algn="ctr">
                  <a:solidFill>
                    <a:schemeClr val="tx1"/>
                  </a:solidFill>
                  <a:prstDash val="solid"/>
                  <a:round/>
                  <a:headEnd type="none" w="med" len="med"/>
                  <a:tailEnd type="none" w="med" len="med"/>
                </a:ln>
                <a:effectLst/>
                <a:scene3d>
                  <a:camera prst="orthographicFront">
                    <a:rot lat="0" lon="21299999" rev="0"/>
                  </a:camera>
                  <a:lightRig rig="threePt" dir="t"/>
                </a:scene3d>
              </p:spPr>
              <p:txBody>
                <a:bodyPr/>
                <a:lstStyle/>
                <a:p>
                  <a:pPr eaLnBrk="0" fontAlgn="base" hangingPunct="0">
                    <a:spcBef>
                      <a:spcPct val="0"/>
                    </a:spcBef>
                    <a:spcAft>
                      <a:spcPct val="0"/>
                    </a:spcAft>
                    <a:defRPr/>
                  </a:pPr>
                  <a:endParaRPr lang="en-US">
                    <a:solidFill>
                      <a:srgbClr val="000000"/>
                    </a:solidFill>
                    <a:latin typeface="Arial" charset="0"/>
                    <a:ea typeface="ＭＳ Ｐゴシック" pitchFamily="34" charset="-128"/>
                    <a:cs typeface="ＭＳ Ｐゴシック" charset="0"/>
                  </a:endParaRPr>
                </a:p>
              </p:txBody>
            </p:sp>
            <p:sp>
              <p:nvSpPr>
                <p:cNvPr id="111" name="Freeform 35"/>
                <p:cNvSpPr/>
                <p:nvPr/>
              </p:nvSpPr>
              <p:spPr bwMode="auto">
                <a:xfrm>
                  <a:off x="4785360" y="3614928"/>
                  <a:ext cx="536448" cy="1146048"/>
                </a:xfrm>
                <a:custGeom>
                  <a:avLst/>
                  <a:gdLst>
                    <a:gd name="connsiteX0" fmla="*/ 0 w 536448"/>
                    <a:gd name="connsiteY0" fmla="*/ 1146048 h 1146048"/>
                    <a:gd name="connsiteX1" fmla="*/ 195072 w 536448"/>
                    <a:gd name="connsiteY1" fmla="*/ 353568 h 1146048"/>
                    <a:gd name="connsiteX2" fmla="*/ 536448 w 536448"/>
                    <a:gd name="connsiteY2" fmla="*/ 0 h 1146048"/>
                  </a:gdLst>
                  <a:ahLst/>
                  <a:cxnLst>
                    <a:cxn ang="0">
                      <a:pos x="connsiteX0" y="connsiteY0"/>
                    </a:cxn>
                    <a:cxn ang="0">
                      <a:pos x="connsiteX1" y="connsiteY1"/>
                    </a:cxn>
                    <a:cxn ang="0">
                      <a:pos x="connsiteX2" y="connsiteY2"/>
                    </a:cxn>
                  </a:cxnLst>
                  <a:rect l="l" t="t" r="r" b="b"/>
                  <a:pathLst>
                    <a:path w="536448" h="1146048">
                      <a:moveTo>
                        <a:pt x="0" y="1146048"/>
                      </a:moveTo>
                      <a:cubicBezTo>
                        <a:pt x="52832" y="845312"/>
                        <a:pt x="105664" y="544576"/>
                        <a:pt x="195072" y="353568"/>
                      </a:cubicBezTo>
                      <a:cubicBezTo>
                        <a:pt x="284480" y="162560"/>
                        <a:pt x="420624" y="26416"/>
                        <a:pt x="536448" y="0"/>
                      </a:cubicBezTo>
                    </a:path>
                  </a:pathLst>
                </a:custGeom>
                <a:grpFill/>
                <a:ln w="28575" cap="flat" cmpd="sng" algn="ctr">
                  <a:solidFill>
                    <a:schemeClr val="tx1"/>
                  </a:solidFill>
                  <a:prstDash val="solid"/>
                  <a:round/>
                  <a:headEnd type="none" w="med" len="med"/>
                  <a:tailEnd type="none" w="med" len="med"/>
                </a:ln>
                <a:effectLst/>
                <a:scene3d>
                  <a:camera prst="orthographicFront">
                    <a:rot lat="0" lon="10800000" rev="0"/>
                  </a:camera>
                  <a:lightRig rig="threePt" dir="t"/>
                </a:scene3d>
              </p:spPr>
              <p:txBody>
                <a:bodyPr/>
                <a:lstStyle/>
                <a:p>
                  <a:pPr eaLnBrk="0" fontAlgn="base" hangingPunct="0">
                    <a:spcBef>
                      <a:spcPct val="0"/>
                    </a:spcBef>
                    <a:spcAft>
                      <a:spcPct val="0"/>
                    </a:spcAft>
                    <a:defRPr/>
                  </a:pPr>
                  <a:endParaRPr lang="en-US">
                    <a:solidFill>
                      <a:srgbClr val="000000"/>
                    </a:solidFill>
                    <a:latin typeface="Arial" charset="0"/>
                    <a:ea typeface="ＭＳ Ｐゴシック" pitchFamily="34" charset="-128"/>
                    <a:cs typeface="ＭＳ Ｐゴシック" charset="0"/>
                  </a:endParaRPr>
                </a:p>
              </p:txBody>
            </p:sp>
          </p:grpSp>
          <p:sp>
            <p:nvSpPr>
              <p:cNvPr id="109" name="TextBox 31"/>
              <p:cNvSpPr txBox="1">
                <a:spLocks noChangeArrowheads="1"/>
              </p:cNvSpPr>
              <p:nvPr/>
            </p:nvSpPr>
            <p:spPr bwMode="auto">
              <a:xfrm>
                <a:off x="4434258" y="3957448"/>
                <a:ext cx="731850" cy="831020"/>
              </a:xfrm>
              <a:prstGeom prst="rect">
                <a:avLst/>
              </a:prstGeom>
              <a:noFill/>
              <a:ln w="9525">
                <a:noFill/>
                <a:miter lim="800000"/>
                <a:headEnd/>
                <a:tailEnd/>
              </a:ln>
            </p:spPr>
            <p:txBody>
              <a:bodyPr wrap="none">
                <a:spAutoFit/>
              </a:bodyPr>
              <a:lstStyle/>
              <a:p>
                <a:pPr fontAlgn="base">
                  <a:spcBef>
                    <a:spcPct val="0"/>
                  </a:spcBef>
                  <a:spcAft>
                    <a:spcPct val="0"/>
                  </a:spcAft>
                  <a:defRPr/>
                </a:pPr>
                <a:r>
                  <a:rPr lang="en-US" sz="2400" dirty="0">
                    <a:solidFill>
                      <a:srgbClr val="000000">
                        <a:lumMod val="95000"/>
                        <a:lumOff val="5000"/>
                      </a:srgbClr>
                    </a:solidFill>
                    <a:latin typeface="Arial" charset="0"/>
                    <a:ea typeface="ＭＳ Ｐゴシック" pitchFamily="34" charset="-128"/>
                    <a:cs typeface="ＭＳ Ｐゴシック" charset="0"/>
                  </a:rPr>
                  <a:t>P1</a:t>
                </a:r>
              </a:p>
              <a:p>
                <a:pPr fontAlgn="base">
                  <a:spcBef>
                    <a:spcPct val="0"/>
                  </a:spcBef>
                  <a:spcAft>
                    <a:spcPct val="0"/>
                  </a:spcAft>
                  <a:defRPr/>
                </a:pPr>
                <a:r>
                  <a:rPr lang="en-US" sz="2400" dirty="0">
                    <a:solidFill>
                      <a:srgbClr val="000000">
                        <a:lumMod val="95000"/>
                        <a:lumOff val="5000"/>
                      </a:srgbClr>
                    </a:solidFill>
                    <a:latin typeface="Arial" charset="0"/>
                    <a:ea typeface="ＭＳ Ｐゴシック" pitchFamily="34" charset="-128"/>
                    <a:cs typeface="ＭＳ Ｐゴシック" charset="0"/>
                  </a:rPr>
                  <a:t>(10)</a:t>
                </a:r>
              </a:p>
            </p:txBody>
          </p:sp>
        </p:grpSp>
        <p:grpSp>
          <p:nvGrpSpPr>
            <p:cNvPr id="248864" name="Group 35"/>
            <p:cNvGrpSpPr>
              <a:grpSpLocks/>
            </p:cNvGrpSpPr>
            <p:nvPr/>
          </p:nvGrpSpPr>
          <p:grpSpPr bwMode="auto">
            <a:xfrm>
              <a:off x="4273550" y="4681858"/>
              <a:ext cx="1103313" cy="1178606"/>
              <a:chOff x="4218432" y="3608832"/>
              <a:chExt cx="1103376" cy="1179684"/>
            </a:xfrm>
          </p:grpSpPr>
          <p:grpSp>
            <p:nvGrpSpPr>
              <p:cNvPr id="113" name="Group 33"/>
              <p:cNvGrpSpPr/>
              <p:nvPr/>
            </p:nvGrpSpPr>
            <p:grpSpPr>
              <a:xfrm>
                <a:off x="4218432" y="3608832"/>
                <a:ext cx="1103376" cy="1152144"/>
                <a:chOff x="4218432" y="3608832"/>
                <a:chExt cx="1103376" cy="1152144"/>
              </a:xfrm>
              <a:noFill/>
            </p:grpSpPr>
            <p:sp>
              <p:nvSpPr>
                <p:cNvPr id="115" name="Freeform 114"/>
                <p:cNvSpPr/>
                <p:nvPr/>
              </p:nvSpPr>
              <p:spPr bwMode="auto">
                <a:xfrm>
                  <a:off x="4218432" y="3608832"/>
                  <a:ext cx="536448" cy="1146048"/>
                </a:xfrm>
                <a:custGeom>
                  <a:avLst/>
                  <a:gdLst>
                    <a:gd name="connsiteX0" fmla="*/ 0 w 536448"/>
                    <a:gd name="connsiteY0" fmla="*/ 1146048 h 1146048"/>
                    <a:gd name="connsiteX1" fmla="*/ 195072 w 536448"/>
                    <a:gd name="connsiteY1" fmla="*/ 353568 h 1146048"/>
                    <a:gd name="connsiteX2" fmla="*/ 536448 w 536448"/>
                    <a:gd name="connsiteY2" fmla="*/ 0 h 1146048"/>
                  </a:gdLst>
                  <a:ahLst/>
                  <a:cxnLst>
                    <a:cxn ang="0">
                      <a:pos x="connsiteX0" y="connsiteY0"/>
                    </a:cxn>
                    <a:cxn ang="0">
                      <a:pos x="connsiteX1" y="connsiteY1"/>
                    </a:cxn>
                    <a:cxn ang="0">
                      <a:pos x="connsiteX2" y="connsiteY2"/>
                    </a:cxn>
                  </a:cxnLst>
                  <a:rect l="l" t="t" r="r" b="b"/>
                  <a:pathLst>
                    <a:path w="536448" h="1146048">
                      <a:moveTo>
                        <a:pt x="0" y="1146048"/>
                      </a:moveTo>
                      <a:cubicBezTo>
                        <a:pt x="52832" y="845312"/>
                        <a:pt x="105664" y="544576"/>
                        <a:pt x="195072" y="353568"/>
                      </a:cubicBezTo>
                      <a:cubicBezTo>
                        <a:pt x="284480" y="162560"/>
                        <a:pt x="420624" y="26416"/>
                        <a:pt x="536448" y="0"/>
                      </a:cubicBezTo>
                    </a:path>
                  </a:pathLst>
                </a:custGeom>
                <a:grpFill/>
                <a:ln w="28575" cap="flat" cmpd="sng" algn="ctr">
                  <a:solidFill>
                    <a:schemeClr val="tx1"/>
                  </a:solidFill>
                  <a:prstDash val="solid"/>
                  <a:round/>
                  <a:headEnd type="none" w="med" len="med"/>
                  <a:tailEnd type="none" w="med" len="med"/>
                </a:ln>
                <a:effectLst/>
                <a:scene3d>
                  <a:camera prst="orthographicFront">
                    <a:rot lat="0" lon="21299999" rev="0"/>
                  </a:camera>
                  <a:lightRig rig="threePt" dir="t"/>
                </a:scene3d>
              </p:spPr>
              <p:txBody>
                <a:bodyPr/>
                <a:lstStyle/>
                <a:p>
                  <a:pPr eaLnBrk="0" fontAlgn="base" hangingPunct="0">
                    <a:spcBef>
                      <a:spcPct val="0"/>
                    </a:spcBef>
                    <a:spcAft>
                      <a:spcPct val="0"/>
                    </a:spcAft>
                    <a:defRPr/>
                  </a:pPr>
                  <a:endParaRPr lang="en-US">
                    <a:solidFill>
                      <a:srgbClr val="000000"/>
                    </a:solidFill>
                    <a:latin typeface="Arial" charset="0"/>
                    <a:ea typeface="ＭＳ Ｐゴシック" pitchFamily="34" charset="-128"/>
                    <a:cs typeface="ＭＳ Ｐゴシック" charset="0"/>
                  </a:endParaRPr>
                </a:p>
              </p:txBody>
            </p:sp>
            <p:sp>
              <p:nvSpPr>
                <p:cNvPr id="116" name="Freeform 35"/>
                <p:cNvSpPr/>
                <p:nvPr/>
              </p:nvSpPr>
              <p:spPr bwMode="auto">
                <a:xfrm>
                  <a:off x="4785360" y="3614928"/>
                  <a:ext cx="536448" cy="1146048"/>
                </a:xfrm>
                <a:custGeom>
                  <a:avLst/>
                  <a:gdLst>
                    <a:gd name="connsiteX0" fmla="*/ 0 w 536448"/>
                    <a:gd name="connsiteY0" fmla="*/ 1146048 h 1146048"/>
                    <a:gd name="connsiteX1" fmla="*/ 195072 w 536448"/>
                    <a:gd name="connsiteY1" fmla="*/ 353568 h 1146048"/>
                    <a:gd name="connsiteX2" fmla="*/ 536448 w 536448"/>
                    <a:gd name="connsiteY2" fmla="*/ 0 h 1146048"/>
                  </a:gdLst>
                  <a:ahLst/>
                  <a:cxnLst>
                    <a:cxn ang="0">
                      <a:pos x="connsiteX0" y="connsiteY0"/>
                    </a:cxn>
                    <a:cxn ang="0">
                      <a:pos x="connsiteX1" y="connsiteY1"/>
                    </a:cxn>
                    <a:cxn ang="0">
                      <a:pos x="connsiteX2" y="connsiteY2"/>
                    </a:cxn>
                  </a:cxnLst>
                  <a:rect l="l" t="t" r="r" b="b"/>
                  <a:pathLst>
                    <a:path w="536448" h="1146048">
                      <a:moveTo>
                        <a:pt x="0" y="1146048"/>
                      </a:moveTo>
                      <a:cubicBezTo>
                        <a:pt x="52832" y="845312"/>
                        <a:pt x="105664" y="544576"/>
                        <a:pt x="195072" y="353568"/>
                      </a:cubicBezTo>
                      <a:cubicBezTo>
                        <a:pt x="284480" y="162560"/>
                        <a:pt x="420624" y="26416"/>
                        <a:pt x="536448" y="0"/>
                      </a:cubicBezTo>
                    </a:path>
                  </a:pathLst>
                </a:custGeom>
                <a:grpFill/>
                <a:ln w="28575" cap="flat" cmpd="sng" algn="ctr">
                  <a:solidFill>
                    <a:schemeClr val="tx1"/>
                  </a:solidFill>
                  <a:prstDash val="solid"/>
                  <a:round/>
                  <a:headEnd type="none" w="med" len="med"/>
                  <a:tailEnd type="none" w="med" len="med"/>
                </a:ln>
                <a:effectLst/>
                <a:scene3d>
                  <a:camera prst="orthographicFront">
                    <a:rot lat="0" lon="10800000" rev="0"/>
                  </a:camera>
                  <a:lightRig rig="threePt" dir="t"/>
                </a:scene3d>
              </p:spPr>
              <p:txBody>
                <a:bodyPr/>
                <a:lstStyle/>
                <a:p>
                  <a:pPr eaLnBrk="0" fontAlgn="base" hangingPunct="0">
                    <a:spcBef>
                      <a:spcPct val="0"/>
                    </a:spcBef>
                    <a:spcAft>
                      <a:spcPct val="0"/>
                    </a:spcAft>
                    <a:defRPr/>
                  </a:pPr>
                  <a:endParaRPr lang="en-US">
                    <a:solidFill>
                      <a:srgbClr val="000000"/>
                    </a:solidFill>
                    <a:latin typeface="Arial" charset="0"/>
                    <a:ea typeface="ＭＳ Ｐゴシック" pitchFamily="34" charset="-128"/>
                    <a:cs typeface="ＭＳ Ｐゴシック" charset="0"/>
                  </a:endParaRPr>
                </a:p>
              </p:txBody>
            </p:sp>
          </p:grpSp>
          <p:sp>
            <p:nvSpPr>
              <p:cNvPr id="114" name="TextBox 31"/>
              <p:cNvSpPr txBox="1">
                <a:spLocks noChangeArrowheads="1"/>
              </p:cNvSpPr>
              <p:nvPr/>
            </p:nvSpPr>
            <p:spPr bwMode="auto">
              <a:xfrm>
                <a:off x="4433875" y="3956812"/>
                <a:ext cx="731851" cy="831020"/>
              </a:xfrm>
              <a:prstGeom prst="rect">
                <a:avLst/>
              </a:prstGeom>
              <a:noFill/>
              <a:ln w="9525">
                <a:noFill/>
                <a:miter lim="800000"/>
                <a:headEnd/>
                <a:tailEnd/>
              </a:ln>
            </p:spPr>
            <p:txBody>
              <a:bodyPr wrap="none">
                <a:spAutoFit/>
              </a:bodyPr>
              <a:lstStyle/>
              <a:p>
                <a:pPr fontAlgn="base">
                  <a:spcBef>
                    <a:spcPct val="0"/>
                  </a:spcBef>
                  <a:spcAft>
                    <a:spcPct val="0"/>
                  </a:spcAft>
                  <a:defRPr/>
                </a:pPr>
                <a:r>
                  <a:rPr lang="en-US" sz="2400" dirty="0">
                    <a:solidFill>
                      <a:srgbClr val="000000">
                        <a:lumMod val="95000"/>
                        <a:lumOff val="5000"/>
                      </a:srgbClr>
                    </a:solidFill>
                    <a:latin typeface="Arial" charset="0"/>
                    <a:ea typeface="ＭＳ Ｐゴシック" pitchFamily="34" charset="-128"/>
                    <a:cs typeface="ＭＳ Ｐゴシック" charset="0"/>
                  </a:rPr>
                  <a:t>P2</a:t>
                </a:r>
              </a:p>
              <a:p>
                <a:pPr fontAlgn="base">
                  <a:spcBef>
                    <a:spcPct val="0"/>
                  </a:spcBef>
                  <a:spcAft>
                    <a:spcPct val="0"/>
                  </a:spcAft>
                  <a:defRPr/>
                </a:pPr>
                <a:r>
                  <a:rPr lang="en-US" sz="2400" dirty="0">
                    <a:solidFill>
                      <a:srgbClr val="000000">
                        <a:lumMod val="95000"/>
                        <a:lumOff val="5000"/>
                      </a:srgbClr>
                    </a:solidFill>
                    <a:latin typeface="Arial" charset="0"/>
                    <a:ea typeface="ＭＳ Ｐゴシック" pitchFamily="34" charset="-128"/>
                    <a:cs typeface="ＭＳ Ｐゴシック" charset="0"/>
                  </a:rPr>
                  <a:t>(00)</a:t>
                </a:r>
              </a:p>
            </p:txBody>
          </p:sp>
        </p:grpSp>
        <p:grpSp>
          <p:nvGrpSpPr>
            <p:cNvPr id="248865" name="Group 35"/>
            <p:cNvGrpSpPr>
              <a:grpSpLocks/>
            </p:cNvGrpSpPr>
            <p:nvPr/>
          </p:nvGrpSpPr>
          <p:grpSpPr bwMode="auto">
            <a:xfrm>
              <a:off x="5988050" y="4689478"/>
              <a:ext cx="1103313" cy="1178606"/>
              <a:chOff x="4218432" y="3608832"/>
              <a:chExt cx="1103376" cy="1179684"/>
            </a:xfrm>
          </p:grpSpPr>
          <p:grpSp>
            <p:nvGrpSpPr>
              <p:cNvPr id="118" name="Group 33"/>
              <p:cNvGrpSpPr/>
              <p:nvPr/>
            </p:nvGrpSpPr>
            <p:grpSpPr>
              <a:xfrm>
                <a:off x="4218432" y="3608832"/>
                <a:ext cx="1103376" cy="1152144"/>
                <a:chOff x="4218432" y="3608832"/>
                <a:chExt cx="1103376" cy="1152144"/>
              </a:xfrm>
              <a:noFill/>
            </p:grpSpPr>
            <p:sp>
              <p:nvSpPr>
                <p:cNvPr id="120" name="Freeform 119"/>
                <p:cNvSpPr/>
                <p:nvPr/>
              </p:nvSpPr>
              <p:spPr bwMode="auto">
                <a:xfrm>
                  <a:off x="4218432" y="3608832"/>
                  <a:ext cx="536448" cy="1146048"/>
                </a:xfrm>
                <a:custGeom>
                  <a:avLst/>
                  <a:gdLst>
                    <a:gd name="connsiteX0" fmla="*/ 0 w 536448"/>
                    <a:gd name="connsiteY0" fmla="*/ 1146048 h 1146048"/>
                    <a:gd name="connsiteX1" fmla="*/ 195072 w 536448"/>
                    <a:gd name="connsiteY1" fmla="*/ 353568 h 1146048"/>
                    <a:gd name="connsiteX2" fmla="*/ 536448 w 536448"/>
                    <a:gd name="connsiteY2" fmla="*/ 0 h 1146048"/>
                  </a:gdLst>
                  <a:ahLst/>
                  <a:cxnLst>
                    <a:cxn ang="0">
                      <a:pos x="connsiteX0" y="connsiteY0"/>
                    </a:cxn>
                    <a:cxn ang="0">
                      <a:pos x="connsiteX1" y="connsiteY1"/>
                    </a:cxn>
                    <a:cxn ang="0">
                      <a:pos x="connsiteX2" y="connsiteY2"/>
                    </a:cxn>
                  </a:cxnLst>
                  <a:rect l="l" t="t" r="r" b="b"/>
                  <a:pathLst>
                    <a:path w="536448" h="1146048">
                      <a:moveTo>
                        <a:pt x="0" y="1146048"/>
                      </a:moveTo>
                      <a:cubicBezTo>
                        <a:pt x="52832" y="845312"/>
                        <a:pt x="105664" y="544576"/>
                        <a:pt x="195072" y="353568"/>
                      </a:cubicBezTo>
                      <a:cubicBezTo>
                        <a:pt x="284480" y="162560"/>
                        <a:pt x="420624" y="26416"/>
                        <a:pt x="536448" y="0"/>
                      </a:cubicBezTo>
                    </a:path>
                  </a:pathLst>
                </a:custGeom>
                <a:grpFill/>
                <a:ln w="28575" cap="flat" cmpd="sng" algn="ctr">
                  <a:solidFill>
                    <a:schemeClr val="tx1"/>
                  </a:solidFill>
                  <a:prstDash val="solid"/>
                  <a:round/>
                  <a:headEnd type="none" w="med" len="med"/>
                  <a:tailEnd type="none" w="med" len="med"/>
                </a:ln>
                <a:effectLst/>
                <a:scene3d>
                  <a:camera prst="orthographicFront">
                    <a:rot lat="0" lon="21299999" rev="0"/>
                  </a:camera>
                  <a:lightRig rig="threePt" dir="t"/>
                </a:scene3d>
              </p:spPr>
              <p:txBody>
                <a:bodyPr/>
                <a:lstStyle/>
                <a:p>
                  <a:pPr eaLnBrk="0" fontAlgn="base" hangingPunct="0">
                    <a:spcBef>
                      <a:spcPct val="0"/>
                    </a:spcBef>
                    <a:spcAft>
                      <a:spcPct val="0"/>
                    </a:spcAft>
                    <a:defRPr/>
                  </a:pPr>
                  <a:endParaRPr lang="en-US">
                    <a:solidFill>
                      <a:srgbClr val="000000"/>
                    </a:solidFill>
                    <a:latin typeface="Arial" charset="0"/>
                    <a:ea typeface="ＭＳ Ｐゴシック" pitchFamily="34" charset="-128"/>
                    <a:cs typeface="ＭＳ Ｐゴシック" charset="0"/>
                  </a:endParaRPr>
                </a:p>
              </p:txBody>
            </p:sp>
            <p:sp>
              <p:nvSpPr>
                <p:cNvPr id="121" name="Freeform 35"/>
                <p:cNvSpPr/>
                <p:nvPr/>
              </p:nvSpPr>
              <p:spPr bwMode="auto">
                <a:xfrm>
                  <a:off x="4785360" y="3614928"/>
                  <a:ext cx="536448" cy="1146048"/>
                </a:xfrm>
                <a:custGeom>
                  <a:avLst/>
                  <a:gdLst>
                    <a:gd name="connsiteX0" fmla="*/ 0 w 536448"/>
                    <a:gd name="connsiteY0" fmla="*/ 1146048 h 1146048"/>
                    <a:gd name="connsiteX1" fmla="*/ 195072 w 536448"/>
                    <a:gd name="connsiteY1" fmla="*/ 353568 h 1146048"/>
                    <a:gd name="connsiteX2" fmla="*/ 536448 w 536448"/>
                    <a:gd name="connsiteY2" fmla="*/ 0 h 1146048"/>
                  </a:gdLst>
                  <a:ahLst/>
                  <a:cxnLst>
                    <a:cxn ang="0">
                      <a:pos x="connsiteX0" y="connsiteY0"/>
                    </a:cxn>
                    <a:cxn ang="0">
                      <a:pos x="connsiteX1" y="connsiteY1"/>
                    </a:cxn>
                    <a:cxn ang="0">
                      <a:pos x="connsiteX2" y="connsiteY2"/>
                    </a:cxn>
                  </a:cxnLst>
                  <a:rect l="l" t="t" r="r" b="b"/>
                  <a:pathLst>
                    <a:path w="536448" h="1146048">
                      <a:moveTo>
                        <a:pt x="0" y="1146048"/>
                      </a:moveTo>
                      <a:cubicBezTo>
                        <a:pt x="52832" y="845312"/>
                        <a:pt x="105664" y="544576"/>
                        <a:pt x="195072" y="353568"/>
                      </a:cubicBezTo>
                      <a:cubicBezTo>
                        <a:pt x="284480" y="162560"/>
                        <a:pt x="420624" y="26416"/>
                        <a:pt x="536448" y="0"/>
                      </a:cubicBezTo>
                    </a:path>
                  </a:pathLst>
                </a:custGeom>
                <a:grpFill/>
                <a:ln w="28575" cap="flat" cmpd="sng" algn="ctr">
                  <a:solidFill>
                    <a:schemeClr val="tx1"/>
                  </a:solidFill>
                  <a:prstDash val="solid"/>
                  <a:round/>
                  <a:headEnd type="none" w="med" len="med"/>
                  <a:tailEnd type="none" w="med" len="med"/>
                </a:ln>
                <a:effectLst/>
                <a:scene3d>
                  <a:camera prst="orthographicFront">
                    <a:rot lat="0" lon="10800000" rev="0"/>
                  </a:camera>
                  <a:lightRig rig="threePt" dir="t"/>
                </a:scene3d>
              </p:spPr>
              <p:txBody>
                <a:bodyPr/>
                <a:lstStyle/>
                <a:p>
                  <a:pPr eaLnBrk="0" fontAlgn="base" hangingPunct="0">
                    <a:spcBef>
                      <a:spcPct val="0"/>
                    </a:spcBef>
                    <a:spcAft>
                      <a:spcPct val="0"/>
                    </a:spcAft>
                    <a:defRPr/>
                  </a:pPr>
                  <a:endParaRPr lang="en-US">
                    <a:solidFill>
                      <a:srgbClr val="000000"/>
                    </a:solidFill>
                    <a:latin typeface="Arial" charset="0"/>
                    <a:ea typeface="ＭＳ Ｐゴシック" pitchFamily="34" charset="-128"/>
                    <a:cs typeface="ＭＳ Ｐゴシック" charset="0"/>
                  </a:endParaRPr>
                </a:p>
              </p:txBody>
            </p:sp>
          </p:grpSp>
          <p:sp>
            <p:nvSpPr>
              <p:cNvPr id="119" name="TextBox 31"/>
              <p:cNvSpPr txBox="1">
                <a:spLocks noChangeArrowheads="1"/>
              </p:cNvSpPr>
              <p:nvPr/>
            </p:nvSpPr>
            <p:spPr bwMode="auto">
              <a:xfrm>
                <a:off x="4433807" y="3957130"/>
                <a:ext cx="731851" cy="831021"/>
              </a:xfrm>
              <a:prstGeom prst="rect">
                <a:avLst/>
              </a:prstGeom>
              <a:noFill/>
              <a:ln w="9525">
                <a:noFill/>
                <a:miter lim="800000"/>
                <a:headEnd/>
                <a:tailEnd/>
              </a:ln>
            </p:spPr>
            <p:txBody>
              <a:bodyPr wrap="none">
                <a:spAutoFit/>
              </a:bodyPr>
              <a:lstStyle/>
              <a:p>
                <a:pPr fontAlgn="base">
                  <a:spcBef>
                    <a:spcPct val="0"/>
                  </a:spcBef>
                  <a:spcAft>
                    <a:spcPct val="0"/>
                  </a:spcAft>
                  <a:defRPr/>
                </a:pPr>
                <a:r>
                  <a:rPr lang="en-US" sz="2400" dirty="0">
                    <a:solidFill>
                      <a:srgbClr val="000000">
                        <a:lumMod val="95000"/>
                        <a:lumOff val="5000"/>
                      </a:srgbClr>
                    </a:solidFill>
                    <a:latin typeface="Arial" charset="0"/>
                    <a:ea typeface="ＭＳ Ｐゴシック" pitchFamily="34" charset="-128"/>
                    <a:cs typeface="ＭＳ Ｐゴシック" charset="0"/>
                  </a:rPr>
                  <a:t>P3</a:t>
                </a:r>
              </a:p>
              <a:p>
                <a:pPr fontAlgn="base">
                  <a:spcBef>
                    <a:spcPct val="0"/>
                  </a:spcBef>
                  <a:spcAft>
                    <a:spcPct val="0"/>
                  </a:spcAft>
                  <a:defRPr/>
                </a:pPr>
                <a:r>
                  <a:rPr lang="en-US" sz="2400" dirty="0">
                    <a:solidFill>
                      <a:srgbClr val="000000">
                        <a:lumMod val="95000"/>
                        <a:lumOff val="5000"/>
                      </a:srgbClr>
                    </a:solidFill>
                    <a:latin typeface="Arial" charset="0"/>
                    <a:ea typeface="ＭＳ Ｐゴシック" pitchFamily="34" charset="-128"/>
                    <a:cs typeface="ＭＳ Ｐゴシック" charset="0"/>
                  </a:rPr>
                  <a:t>(01)</a:t>
                </a:r>
              </a:p>
            </p:txBody>
          </p:sp>
        </p:grpSp>
      </p:grpSp>
      <p:grpSp>
        <p:nvGrpSpPr>
          <p:cNvPr id="30730" name="Group 30729"/>
          <p:cNvGrpSpPr>
            <a:grpSpLocks/>
          </p:cNvGrpSpPr>
          <p:nvPr/>
        </p:nvGrpSpPr>
        <p:grpSpPr bwMode="auto">
          <a:xfrm>
            <a:off x="773113" y="2640013"/>
            <a:ext cx="433387" cy="555625"/>
            <a:chOff x="773425" y="2640648"/>
            <a:chExt cx="432282" cy="555309"/>
          </a:xfrm>
        </p:grpSpPr>
        <p:cxnSp>
          <p:nvCxnSpPr>
            <p:cNvPr id="9" name="Straight Arrow Connector 8"/>
            <p:cNvCxnSpPr>
              <a:cxnSpLocks noChangeShapeType="1"/>
            </p:cNvCxnSpPr>
            <p:nvPr/>
          </p:nvCxnSpPr>
          <p:spPr bwMode="auto">
            <a:xfrm>
              <a:off x="1197790" y="2640648"/>
              <a:ext cx="7917" cy="555309"/>
            </a:xfrm>
            <a:prstGeom prst="straightConnector1">
              <a:avLst/>
            </a:prstGeom>
            <a:noFill/>
            <a:ln w="25400">
              <a:solidFill>
                <a:srgbClr val="0000FF"/>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248858" name="TextBox 30728"/>
            <p:cNvSpPr txBox="1">
              <a:spLocks noChangeArrowheads="1"/>
            </p:cNvSpPr>
            <p:nvPr/>
          </p:nvSpPr>
          <p:spPr bwMode="auto">
            <a:xfrm>
              <a:off x="773425" y="2733636"/>
              <a:ext cx="3129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FF"/>
                  </a:solidFill>
                </a:rPr>
                <a:t>1</a:t>
              </a:r>
            </a:p>
          </p:txBody>
        </p:sp>
      </p:grpSp>
      <p:grpSp>
        <p:nvGrpSpPr>
          <p:cNvPr id="30732" name="Group 30731"/>
          <p:cNvGrpSpPr>
            <a:grpSpLocks/>
          </p:cNvGrpSpPr>
          <p:nvPr/>
        </p:nvGrpSpPr>
        <p:grpSpPr bwMode="auto">
          <a:xfrm>
            <a:off x="742950" y="4398963"/>
            <a:ext cx="449263" cy="555625"/>
            <a:chOff x="742945" y="4399438"/>
            <a:chExt cx="449269" cy="555309"/>
          </a:xfrm>
        </p:grpSpPr>
        <p:cxnSp>
          <p:nvCxnSpPr>
            <p:cNvPr id="128" name="Straight Arrow Connector 127"/>
            <p:cNvCxnSpPr>
              <a:cxnSpLocks noChangeShapeType="1"/>
            </p:cNvCxnSpPr>
            <p:nvPr/>
          </p:nvCxnSpPr>
          <p:spPr bwMode="auto">
            <a:xfrm>
              <a:off x="1184276" y="4399438"/>
              <a:ext cx="7938" cy="555309"/>
            </a:xfrm>
            <a:prstGeom prst="straightConnector1">
              <a:avLst/>
            </a:prstGeom>
            <a:noFill/>
            <a:ln w="25400">
              <a:solidFill>
                <a:srgbClr val="0000FF"/>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248856" name="TextBox 135"/>
            <p:cNvSpPr txBox="1">
              <a:spLocks noChangeArrowheads="1"/>
            </p:cNvSpPr>
            <p:nvPr/>
          </p:nvSpPr>
          <p:spPr bwMode="auto">
            <a:xfrm>
              <a:off x="742945" y="4490325"/>
              <a:ext cx="3129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FF"/>
                  </a:solidFill>
                </a:rPr>
                <a:t>1</a:t>
              </a:r>
            </a:p>
          </p:txBody>
        </p:sp>
      </p:grpSp>
      <p:grpSp>
        <p:nvGrpSpPr>
          <p:cNvPr id="30735" name="Group 30734"/>
          <p:cNvGrpSpPr>
            <a:grpSpLocks/>
          </p:cNvGrpSpPr>
          <p:nvPr/>
        </p:nvGrpSpPr>
        <p:grpSpPr bwMode="auto">
          <a:xfrm>
            <a:off x="4383088" y="4379913"/>
            <a:ext cx="2141537" cy="622300"/>
            <a:chOff x="4383345" y="4379656"/>
            <a:chExt cx="2141122" cy="622242"/>
          </a:xfrm>
        </p:grpSpPr>
        <p:cxnSp>
          <p:nvCxnSpPr>
            <p:cNvPr id="133" name="Straight Arrow Connector 132"/>
            <p:cNvCxnSpPr>
              <a:cxnSpLocks noChangeShapeType="1"/>
            </p:cNvCxnSpPr>
            <p:nvPr/>
          </p:nvCxnSpPr>
          <p:spPr bwMode="auto">
            <a:xfrm>
              <a:off x="4383345" y="4379656"/>
              <a:ext cx="2141122" cy="622242"/>
            </a:xfrm>
            <a:prstGeom prst="straightConnector1">
              <a:avLst/>
            </a:prstGeom>
            <a:noFill/>
            <a:ln w="25400">
              <a:solidFill>
                <a:srgbClr val="0000FF"/>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248854" name="TextBox 136"/>
            <p:cNvSpPr txBox="1">
              <a:spLocks noChangeArrowheads="1"/>
            </p:cNvSpPr>
            <p:nvPr/>
          </p:nvSpPr>
          <p:spPr bwMode="auto">
            <a:xfrm>
              <a:off x="6047020" y="4490325"/>
              <a:ext cx="3129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FF"/>
                  </a:solidFill>
                </a:rPr>
                <a:t>1</a:t>
              </a:r>
            </a:p>
          </p:txBody>
        </p:sp>
      </p:grpSp>
      <p:grpSp>
        <p:nvGrpSpPr>
          <p:cNvPr id="30731" name="Group 30730"/>
          <p:cNvGrpSpPr>
            <a:grpSpLocks/>
          </p:cNvGrpSpPr>
          <p:nvPr/>
        </p:nvGrpSpPr>
        <p:grpSpPr bwMode="auto">
          <a:xfrm>
            <a:off x="1590675" y="2640013"/>
            <a:ext cx="2117725" cy="628650"/>
            <a:chOff x="1591219" y="2640648"/>
            <a:chExt cx="2116864" cy="628332"/>
          </a:xfrm>
        </p:grpSpPr>
        <p:cxnSp>
          <p:nvCxnSpPr>
            <p:cNvPr id="30721" name="Straight Arrow Connector 30720"/>
            <p:cNvCxnSpPr>
              <a:cxnSpLocks noChangeShapeType="1"/>
            </p:cNvCxnSpPr>
            <p:nvPr/>
          </p:nvCxnSpPr>
          <p:spPr bwMode="auto">
            <a:xfrm>
              <a:off x="1591219" y="2640648"/>
              <a:ext cx="2116864" cy="628332"/>
            </a:xfrm>
            <a:prstGeom prst="straightConnector1">
              <a:avLst/>
            </a:prstGeom>
            <a:noFill/>
            <a:ln w="25400">
              <a:solidFill>
                <a:srgbClr val="0000FF"/>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248852" name="TextBox 137"/>
            <p:cNvSpPr txBox="1">
              <a:spLocks noChangeArrowheads="1"/>
            </p:cNvSpPr>
            <p:nvPr/>
          </p:nvSpPr>
          <p:spPr bwMode="auto">
            <a:xfrm>
              <a:off x="3141957" y="2733636"/>
              <a:ext cx="3129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FF"/>
                  </a:solidFill>
                </a:rPr>
                <a:t>0</a:t>
              </a:r>
            </a:p>
          </p:txBody>
        </p:sp>
      </p:grpSp>
      <p:grpSp>
        <p:nvGrpSpPr>
          <p:cNvPr id="30733" name="Group 30732"/>
          <p:cNvGrpSpPr>
            <a:grpSpLocks/>
          </p:cNvGrpSpPr>
          <p:nvPr/>
        </p:nvGrpSpPr>
        <p:grpSpPr bwMode="auto">
          <a:xfrm>
            <a:off x="1546225" y="4387850"/>
            <a:ext cx="1479550" cy="627063"/>
            <a:chOff x="1546338" y="4387276"/>
            <a:chExt cx="1478802" cy="628332"/>
          </a:xfrm>
        </p:grpSpPr>
        <p:cxnSp>
          <p:nvCxnSpPr>
            <p:cNvPr id="129" name="Straight Arrow Connector 128"/>
            <p:cNvCxnSpPr>
              <a:cxnSpLocks noChangeShapeType="1"/>
            </p:cNvCxnSpPr>
            <p:nvPr/>
          </p:nvCxnSpPr>
          <p:spPr bwMode="auto">
            <a:xfrm>
              <a:off x="1546338" y="4387276"/>
              <a:ext cx="1478802" cy="628332"/>
            </a:xfrm>
            <a:prstGeom prst="straightConnector1">
              <a:avLst/>
            </a:prstGeom>
            <a:noFill/>
            <a:ln w="25400">
              <a:solidFill>
                <a:srgbClr val="0000FF"/>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248850" name="TextBox 138"/>
            <p:cNvSpPr txBox="1">
              <a:spLocks noChangeArrowheads="1"/>
            </p:cNvSpPr>
            <p:nvPr/>
          </p:nvSpPr>
          <p:spPr bwMode="auto">
            <a:xfrm>
              <a:off x="2602881" y="4490325"/>
              <a:ext cx="3129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FF"/>
                  </a:solidFill>
                </a:rPr>
                <a:t>0</a:t>
              </a:r>
            </a:p>
          </p:txBody>
        </p:sp>
      </p:grpSp>
      <p:grpSp>
        <p:nvGrpSpPr>
          <p:cNvPr id="30734" name="Group 30733"/>
          <p:cNvGrpSpPr>
            <a:grpSpLocks/>
          </p:cNvGrpSpPr>
          <p:nvPr/>
        </p:nvGrpSpPr>
        <p:grpSpPr bwMode="auto">
          <a:xfrm>
            <a:off x="3948113" y="4398963"/>
            <a:ext cx="722312" cy="615950"/>
            <a:chOff x="3948887" y="4399438"/>
            <a:chExt cx="722173" cy="616170"/>
          </a:xfrm>
        </p:grpSpPr>
        <p:cxnSp>
          <p:nvCxnSpPr>
            <p:cNvPr id="131" name="Straight Arrow Connector 130"/>
            <p:cNvCxnSpPr>
              <a:cxnSpLocks noChangeShapeType="1"/>
            </p:cNvCxnSpPr>
            <p:nvPr/>
          </p:nvCxnSpPr>
          <p:spPr bwMode="auto">
            <a:xfrm>
              <a:off x="3990154" y="4399438"/>
              <a:ext cx="680906" cy="616170"/>
            </a:xfrm>
            <a:prstGeom prst="straightConnector1">
              <a:avLst/>
            </a:prstGeom>
            <a:noFill/>
            <a:ln w="25400">
              <a:solidFill>
                <a:srgbClr val="0000FF"/>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248848" name="TextBox 139"/>
            <p:cNvSpPr txBox="1">
              <a:spLocks noChangeArrowheads="1"/>
            </p:cNvSpPr>
            <p:nvPr/>
          </p:nvSpPr>
          <p:spPr bwMode="auto">
            <a:xfrm>
              <a:off x="3948887" y="4490325"/>
              <a:ext cx="3129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FF"/>
                  </a:solidFill>
                </a:rPr>
                <a:t>0</a:t>
              </a:r>
            </a:p>
          </p:txBody>
        </p:sp>
      </p:grpSp>
    </p:spTree>
    <p:extLst>
      <p:ext uri="{BB962C8B-B14F-4D97-AF65-F5344CB8AC3E}">
        <p14:creationId xmlns:p14="http://schemas.microsoft.com/office/powerpoint/2010/main" val="173296711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073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0731"/>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0732"/>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0733"/>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30734"/>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307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Title 1"/>
          <p:cNvSpPr>
            <a:spLocks noGrp="1"/>
          </p:cNvSpPr>
          <p:nvPr>
            <p:ph type="title"/>
          </p:nvPr>
        </p:nvSpPr>
        <p:spPr/>
        <p:txBody>
          <a:bodyPr/>
          <a:lstStyle/>
          <a:p>
            <a:r>
              <a:rPr lang="en-US">
                <a:latin typeface="Garamond" charset="0"/>
              </a:rPr>
              <a:t>Basics of Program Interference</a:t>
            </a:r>
          </a:p>
        </p:txBody>
      </p:sp>
      <p:grpSp>
        <p:nvGrpSpPr>
          <p:cNvPr id="249858" name="Group 76"/>
          <p:cNvGrpSpPr>
            <a:grpSpLocks/>
          </p:cNvGrpSpPr>
          <p:nvPr/>
        </p:nvGrpSpPr>
        <p:grpSpPr bwMode="auto">
          <a:xfrm>
            <a:off x="1317625" y="1443038"/>
            <a:ext cx="1828800" cy="914400"/>
            <a:chOff x="1219200" y="1447800"/>
            <a:chExt cx="1828800" cy="914400"/>
          </a:xfrm>
        </p:grpSpPr>
        <p:grpSp>
          <p:nvGrpSpPr>
            <p:cNvPr id="250113" name="Group 65"/>
            <p:cNvGrpSpPr>
              <a:grpSpLocks/>
            </p:cNvGrpSpPr>
            <p:nvPr/>
          </p:nvGrpSpPr>
          <p:grpSpPr bwMode="auto">
            <a:xfrm>
              <a:off x="1219200" y="1447800"/>
              <a:ext cx="914400" cy="914400"/>
              <a:chOff x="6248400" y="1524000"/>
              <a:chExt cx="914400" cy="914400"/>
            </a:xfrm>
          </p:grpSpPr>
          <p:grpSp>
            <p:nvGrpSpPr>
              <p:cNvPr id="250124" name="Group 38"/>
              <p:cNvGrpSpPr>
                <a:grpSpLocks/>
              </p:cNvGrpSpPr>
              <p:nvPr/>
            </p:nvGrpSpPr>
            <p:grpSpPr bwMode="auto">
              <a:xfrm>
                <a:off x="6553200" y="1752600"/>
                <a:ext cx="152400" cy="457200"/>
                <a:chOff x="6553200" y="1752600"/>
                <a:chExt cx="152400" cy="457200"/>
              </a:xfrm>
            </p:grpSpPr>
            <p:cxnSp>
              <p:nvCxnSpPr>
                <p:cNvPr id="250130" name="Straight Connector 35"/>
                <p:cNvCxnSpPr>
                  <a:cxnSpLocks noChangeShapeType="1"/>
                </p:cNvCxnSpPr>
                <p:nvPr/>
              </p:nvCxnSpPr>
              <p:spPr bwMode="auto">
                <a:xfrm>
                  <a:off x="66294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131" name="Straight Connector 36"/>
                <p:cNvCxnSpPr>
                  <a:cxnSpLocks noChangeShapeType="1"/>
                </p:cNvCxnSpPr>
                <p:nvPr/>
              </p:nvCxnSpPr>
              <p:spPr bwMode="auto">
                <a:xfrm>
                  <a:off x="65532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132" name="Straight Connector 37"/>
                <p:cNvCxnSpPr>
                  <a:cxnSpLocks noChangeShapeType="1"/>
                </p:cNvCxnSpPr>
                <p:nvPr/>
              </p:nvCxnSpPr>
              <p:spPr bwMode="auto">
                <a:xfrm>
                  <a:off x="67056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cxnSp>
            <p:nvCxnSpPr>
              <p:cNvPr id="250125" name="Straight Connector 43"/>
              <p:cNvCxnSpPr>
                <a:cxnSpLocks noChangeShapeType="1"/>
              </p:cNvCxnSpPr>
              <p:nvPr/>
            </p:nvCxnSpPr>
            <p:spPr bwMode="auto">
              <a:xfrm>
                <a:off x="6705600" y="17526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126" name="Straight Connector 45"/>
              <p:cNvCxnSpPr>
                <a:cxnSpLocks noChangeShapeType="1"/>
              </p:cNvCxnSpPr>
              <p:nvPr/>
            </p:nvCxnSpPr>
            <p:spPr bwMode="auto">
              <a:xfrm>
                <a:off x="6705600" y="22098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127" name="Straight Connector 46"/>
              <p:cNvCxnSpPr>
                <a:cxnSpLocks noChangeShapeType="1"/>
              </p:cNvCxnSpPr>
              <p:nvPr/>
            </p:nvCxnSpPr>
            <p:spPr bwMode="auto">
              <a:xfrm>
                <a:off x="6248400" y="1981200"/>
                <a:ext cx="914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128" name="Straight Connector 49"/>
              <p:cNvCxnSpPr>
                <a:cxnSpLocks noChangeShapeType="1"/>
              </p:cNvCxnSpPr>
              <p:nvPr/>
            </p:nvCxnSpPr>
            <p:spPr bwMode="auto">
              <a:xfrm flipV="1">
                <a:off x="6858000" y="15240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129" name="Straight Connector 50"/>
              <p:cNvCxnSpPr>
                <a:cxnSpLocks noChangeShapeType="1"/>
              </p:cNvCxnSpPr>
              <p:nvPr/>
            </p:nvCxnSpPr>
            <p:spPr bwMode="auto">
              <a:xfrm flipV="1">
                <a:off x="6858000" y="22098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grpSp>
          <p:nvGrpSpPr>
            <p:cNvPr id="250114" name="Group 66"/>
            <p:cNvGrpSpPr>
              <a:grpSpLocks/>
            </p:cNvGrpSpPr>
            <p:nvPr/>
          </p:nvGrpSpPr>
          <p:grpSpPr bwMode="auto">
            <a:xfrm>
              <a:off x="2133600" y="1447800"/>
              <a:ext cx="914400" cy="914400"/>
              <a:chOff x="6248400" y="1524000"/>
              <a:chExt cx="914400" cy="914400"/>
            </a:xfrm>
          </p:grpSpPr>
          <p:grpSp>
            <p:nvGrpSpPr>
              <p:cNvPr id="250115" name="Group 38"/>
              <p:cNvGrpSpPr>
                <a:grpSpLocks/>
              </p:cNvGrpSpPr>
              <p:nvPr/>
            </p:nvGrpSpPr>
            <p:grpSpPr bwMode="auto">
              <a:xfrm>
                <a:off x="6553200" y="1752600"/>
                <a:ext cx="152400" cy="457200"/>
                <a:chOff x="6553200" y="1752600"/>
                <a:chExt cx="152400" cy="457200"/>
              </a:xfrm>
            </p:grpSpPr>
            <p:cxnSp>
              <p:nvCxnSpPr>
                <p:cNvPr id="250121" name="Straight Connector 73"/>
                <p:cNvCxnSpPr>
                  <a:cxnSpLocks noChangeShapeType="1"/>
                </p:cNvCxnSpPr>
                <p:nvPr/>
              </p:nvCxnSpPr>
              <p:spPr bwMode="auto">
                <a:xfrm>
                  <a:off x="66294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122" name="Straight Connector 74"/>
                <p:cNvCxnSpPr>
                  <a:cxnSpLocks noChangeShapeType="1"/>
                </p:cNvCxnSpPr>
                <p:nvPr/>
              </p:nvCxnSpPr>
              <p:spPr bwMode="auto">
                <a:xfrm>
                  <a:off x="65532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123" name="Straight Connector 75"/>
                <p:cNvCxnSpPr>
                  <a:cxnSpLocks noChangeShapeType="1"/>
                </p:cNvCxnSpPr>
                <p:nvPr/>
              </p:nvCxnSpPr>
              <p:spPr bwMode="auto">
                <a:xfrm>
                  <a:off x="67056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cxnSp>
            <p:nvCxnSpPr>
              <p:cNvPr id="250116" name="Straight Connector 68"/>
              <p:cNvCxnSpPr>
                <a:cxnSpLocks noChangeShapeType="1"/>
              </p:cNvCxnSpPr>
              <p:nvPr/>
            </p:nvCxnSpPr>
            <p:spPr bwMode="auto">
              <a:xfrm>
                <a:off x="6705600" y="17526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117" name="Straight Connector 69"/>
              <p:cNvCxnSpPr>
                <a:cxnSpLocks noChangeShapeType="1"/>
              </p:cNvCxnSpPr>
              <p:nvPr/>
            </p:nvCxnSpPr>
            <p:spPr bwMode="auto">
              <a:xfrm>
                <a:off x="6705600" y="22098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118" name="Straight Connector 70"/>
              <p:cNvCxnSpPr>
                <a:cxnSpLocks noChangeShapeType="1"/>
              </p:cNvCxnSpPr>
              <p:nvPr/>
            </p:nvCxnSpPr>
            <p:spPr bwMode="auto">
              <a:xfrm>
                <a:off x="6248400" y="1981200"/>
                <a:ext cx="914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119" name="Straight Connector 71"/>
              <p:cNvCxnSpPr>
                <a:cxnSpLocks noChangeShapeType="1"/>
              </p:cNvCxnSpPr>
              <p:nvPr/>
            </p:nvCxnSpPr>
            <p:spPr bwMode="auto">
              <a:xfrm flipV="1">
                <a:off x="6858000" y="15240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120" name="Straight Connector 72"/>
              <p:cNvCxnSpPr>
                <a:cxnSpLocks noChangeShapeType="1"/>
              </p:cNvCxnSpPr>
              <p:nvPr/>
            </p:nvCxnSpPr>
            <p:spPr bwMode="auto">
              <a:xfrm flipV="1">
                <a:off x="6858000" y="22098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grpSp>
      <p:grpSp>
        <p:nvGrpSpPr>
          <p:cNvPr id="249859" name="Group 77"/>
          <p:cNvGrpSpPr>
            <a:grpSpLocks/>
          </p:cNvGrpSpPr>
          <p:nvPr/>
        </p:nvGrpSpPr>
        <p:grpSpPr bwMode="auto">
          <a:xfrm>
            <a:off x="3146425" y="1443038"/>
            <a:ext cx="1828800" cy="914400"/>
            <a:chOff x="1219200" y="1447800"/>
            <a:chExt cx="1828800" cy="914400"/>
          </a:xfrm>
        </p:grpSpPr>
        <p:grpSp>
          <p:nvGrpSpPr>
            <p:cNvPr id="250093" name="Group 65"/>
            <p:cNvGrpSpPr>
              <a:grpSpLocks/>
            </p:cNvGrpSpPr>
            <p:nvPr/>
          </p:nvGrpSpPr>
          <p:grpSpPr bwMode="auto">
            <a:xfrm>
              <a:off x="1219200" y="1447800"/>
              <a:ext cx="914400" cy="914400"/>
              <a:chOff x="6248400" y="1524000"/>
              <a:chExt cx="914400" cy="914400"/>
            </a:xfrm>
          </p:grpSpPr>
          <p:grpSp>
            <p:nvGrpSpPr>
              <p:cNvPr id="250104" name="Group 38"/>
              <p:cNvGrpSpPr>
                <a:grpSpLocks/>
              </p:cNvGrpSpPr>
              <p:nvPr/>
            </p:nvGrpSpPr>
            <p:grpSpPr bwMode="auto">
              <a:xfrm>
                <a:off x="6553200" y="1752600"/>
                <a:ext cx="152400" cy="457200"/>
                <a:chOff x="6553200" y="1752600"/>
                <a:chExt cx="152400" cy="457200"/>
              </a:xfrm>
            </p:grpSpPr>
            <p:cxnSp>
              <p:nvCxnSpPr>
                <p:cNvPr id="250110" name="Straight Connector 95"/>
                <p:cNvCxnSpPr>
                  <a:cxnSpLocks noChangeShapeType="1"/>
                </p:cNvCxnSpPr>
                <p:nvPr/>
              </p:nvCxnSpPr>
              <p:spPr bwMode="auto">
                <a:xfrm>
                  <a:off x="66294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111" name="Straight Connector 96"/>
                <p:cNvCxnSpPr>
                  <a:cxnSpLocks noChangeShapeType="1"/>
                </p:cNvCxnSpPr>
                <p:nvPr/>
              </p:nvCxnSpPr>
              <p:spPr bwMode="auto">
                <a:xfrm>
                  <a:off x="65532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112" name="Straight Connector 97"/>
                <p:cNvCxnSpPr>
                  <a:cxnSpLocks noChangeShapeType="1"/>
                </p:cNvCxnSpPr>
                <p:nvPr/>
              </p:nvCxnSpPr>
              <p:spPr bwMode="auto">
                <a:xfrm>
                  <a:off x="67056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cxnSp>
            <p:nvCxnSpPr>
              <p:cNvPr id="250105" name="Straight Connector 90"/>
              <p:cNvCxnSpPr>
                <a:cxnSpLocks noChangeShapeType="1"/>
              </p:cNvCxnSpPr>
              <p:nvPr/>
            </p:nvCxnSpPr>
            <p:spPr bwMode="auto">
              <a:xfrm>
                <a:off x="6705600" y="17526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106" name="Straight Connector 91"/>
              <p:cNvCxnSpPr>
                <a:cxnSpLocks noChangeShapeType="1"/>
              </p:cNvCxnSpPr>
              <p:nvPr/>
            </p:nvCxnSpPr>
            <p:spPr bwMode="auto">
              <a:xfrm>
                <a:off x="6705600" y="22098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107" name="Straight Connector 92"/>
              <p:cNvCxnSpPr>
                <a:cxnSpLocks noChangeShapeType="1"/>
              </p:cNvCxnSpPr>
              <p:nvPr/>
            </p:nvCxnSpPr>
            <p:spPr bwMode="auto">
              <a:xfrm>
                <a:off x="6248400" y="1981200"/>
                <a:ext cx="914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108" name="Straight Connector 93"/>
              <p:cNvCxnSpPr>
                <a:cxnSpLocks noChangeShapeType="1"/>
              </p:cNvCxnSpPr>
              <p:nvPr/>
            </p:nvCxnSpPr>
            <p:spPr bwMode="auto">
              <a:xfrm flipV="1">
                <a:off x="6858000" y="15240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109" name="Straight Connector 94"/>
              <p:cNvCxnSpPr>
                <a:cxnSpLocks noChangeShapeType="1"/>
              </p:cNvCxnSpPr>
              <p:nvPr/>
            </p:nvCxnSpPr>
            <p:spPr bwMode="auto">
              <a:xfrm flipV="1">
                <a:off x="6858000" y="22098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grpSp>
          <p:nvGrpSpPr>
            <p:cNvPr id="250094" name="Group 66"/>
            <p:cNvGrpSpPr>
              <a:grpSpLocks/>
            </p:cNvGrpSpPr>
            <p:nvPr/>
          </p:nvGrpSpPr>
          <p:grpSpPr bwMode="auto">
            <a:xfrm>
              <a:off x="2133600" y="1447800"/>
              <a:ext cx="914400" cy="914400"/>
              <a:chOff x="6248400" y="1524000"/>
              <a:chExt cx="914400" cy="914400"/>
            </a:xfrm>
          </p:grpSpPr>
          <p:grpSp>
            <p:nvGrpSpPr>
              <p:cNvPr id="250095" name="Group 38"/>
              <p:cNvGrpSpPr>
                <a:grpSpLocks/>
              </p:cNvGrpSpPr>
              <p:nvPr/>
            </p:nvGrpSpPr>
            <p:grpSpPr bwMode="auto">
              <a:xfrm>
                <a:off x="6553200" y="1752600"/>
                <a:ext cx="152400" cy="457200"/>
                <a:chOff x="6553200" y="1752600"/>
                <a:chExt cx="152400" cy="457200"/>
              </a:xfrm>
            </p:grpSpPr>
            <p:cxnSp>
              <p:nvCxnSpPr>
                <p:cNvPr id="250101" name="Straight Connector 86"/>
                <p:cNvCxnSpPr>
                  <a:cxnSpLocks noChangeShapeType="1"/>
                </p:cNvCxnSpPr>
                <p:nvPr/>
              </p:nvCxnSpPr>
              <p:spPr bwMode="auto">
                <a:xfrm>
                  <a:off x="66294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102" name="Straight Connector 87"/>
                <p:cNvCxnSpPr>
                  <a:cxnSpLocks noChangeShapeType="1"/>
                </p:cNvCxnSpPr>
                <p:nvPr/>
              </p:nvCxnSpPr>
              <p:spPr bwMode="auto">
                <a:xfrm>
                  <a:off x="65532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103" name="Straight Connector 88"/>
                <p:cNvCxnSpPr>
                  <a:cxnSpLocks noChangeShapeType="1"/>
                </p:cNvCxnSpPr>
                <p:nvPr/>
              </p:nvCxnSpPr>
              <p:spPr bwMode="auto">
                <a:xfrm>
                  <a:off x="67056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cxnSp>
            <p:nvCxnSpPr>
              <p:cNvPr id="250096" name="Straight Connector 81"/>
              <p:cNvCxnSpPr>
                <a:cxnSpLocks noChangeShapeType="1"/>
              </p:cNvCxnSpPr>
              <p:nvPr/>
            </p:nvCxnSpPr>
            <p:spPr bwMode="auto">
              <a:xfrm>
                <a:off x="6705600" y="17526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097" name="Straight Connector 82"/>
              <p:cNvCxnSpPr>
                <a:cxnSpLocks noChangeShapeType="1"/>
              </p:cNvCxnSpPr>
              <p:nvPr/>
            </p:nvCxnSpPr>
            <p:spPr bwMode="auto">
              <a:xfrm>
                <a:off x="6705600" y="22098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098" name="Straight Connector 83"/>
              <p:cNvCxnSpPr>
                <a:cxnSpLocks noChangeShapeType="1"/>
              </p:cNvCxnSpPr>
              <p:nvPr/>
            </p:nvCxnSpPr>
            <p:spPr bwMode="auto">
              <a:xfrm>
                <a:off x="6248400" y="1981200"/>
                <a:ext cx="914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099" name="Straight Connector 84"/>
              <p:cNvCxnSpPr>
                <a:cxnSpLocks noChangeShapeType="1"/>
              </p:cNvCxnSpPr>
              <p:nvPr/>
            </p:nvCxnSpPr>
            <p:spPr bwMode="auto">
              <a:xfrm flipV="1">
                <a:off x="6858000" y="15240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100" name="Straight Connector 85"/>
              <p:cNvCxnSpPr>
                <a:cxnSpLocks noChangeShapeType="1"/>
              </p:cNvCxnSpPr>
              <p:nvPr/>
            </p:nvCxnSpPr>
            <p:spPr bwMode="auto">
              <a:xfrm flipV="1">
                <a:off x="6858000" y="22098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grpSp>
      <p:grpSp>
        <p:nvGrpSpPr>
          <p:cNvPr id="249860" name="Group 76"/>
          <p:cNvGrpSpPr>
            <a:grpSpLocks/>
          </p:cNvGrpSpPr>
          <p:nvPr/>
        </p:nvGrpSpPr>
        <p:grpSpPr bwMode="auto">
          <a:xfrm>
            <a:off x="4975225" y="1443038"/>
            <a:ext cx="1828800" cy="914400"/>
            <a:chOff x="1219200" y="1447800"/>
            <a:chExt cx="1828800" cy="914400"/>
          </a:xfrm>
        </p:grpSpPr>
        <p:grpSp>
          <p:nvGrpSpPr>
            <p:cNvPr id="250073" name="Group 65"/>
            <p:cNvGrpSpPr>
              <a:grpSpLocks/>
            </p:cNvGrpSpPr>
            <p:nvPr/>
          </p:nvGrpSpPr>
          <p:grpSpPr bwMode="auto">
            <a:xfrm>
              <a:off x="1219200" y="1447800"/>
              <a:ext cx="914400" cy="914400"/>
              <a:chOff x="6248400" y="1524000"/>
              <a:chExt cx="914400" cy="914400"/>
            </a:xfrm>
          </p:grpSpPr>
          <p:grpSp>
            <p:nvGrpSpPr>
              <p:cNvPr id="250084" name="Group 38"/>
              <p:cNvGrpSpPr>
                <a:grpSpLocks/>
              </p:cNvGrpSpPr>
              <p:nvPr/>
            </p:nvGrpSpPr>
            <p:grpSpPr bwMode="auto">
              <a:xfrm>
                <a:off x="6553200" y="1752600"/>
                <a:ext cx="152400" cy="457200"/>
                <a:chOff x="6553200" y="1752600"/>
                <a:chExt cx="152400" cy="457200"/>
              </a:xfrm>
            </p:grpSpPr>
            <p:cxnSp>
              <p:nvCxnSpPr>
                <p:cNvPr id="250090" name="Straight Connector 35"/>
                <p:cNvCxnSpPr>
                  <a:cxnSpLocks noChangeShapeType="1"/>
                </p:cNvCxnSpPr>
                <p:nvPr/>
              </p:nvCxnSpPr>
              <p:spPr bwMode="auto">
                <a:xfrm>
                  <a:off x="66294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091" name="Straight Connector 140"/>
                <p:cNvCxnSpPr>
                  <a:cxnSpLocks noChangeShapeType="1"/>
                </p:cNvCxnSpPr>
                <p:nvPr/>
              </p:nvCxnSpPr>
              <p:spPr bwMode="auto">
                <a:xfrm>
                  <a:off x="65532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092" name="Straight Connector 141"/>
                <p:cNvCxnSpPr>
                  <a:cxnSpLocks noChangeShapeType="1"/>
                </p:cNvCxnSpPr>
                <p:nvPr/>
              </p:nvCxnSpPr>
              <p:spPr bwMode="auto">
                <a:xfrm>
                  <a:off x="67056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cxnSp>
            <p:nvCxnSpPr>
              <p:cNvPr id="250085" name="Straight Connector 134"/>
              <p:cNvCxnSpPr>
                <a:cxnSpLocks noChangeShapeType="1"/>
              </p:cNvCxnSpPr>
              <p:nvPr/>
            </p:nvCxnSpPr>
            <p:spPr bwMode="auto">
              <a:xfrm>
                <a:off x="6705600" y="17526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086" name="Straight Connector 135"/>
              <p:cNvCxnSpPr>
                <a:cxnSpLocks noChangeShapeType="1"/>
              </p:cNvCxnSpPr>
              <p:nvPr/>
            </p:nvCxnSpPr>
            <p:spPr bwMode="auto">
              <a:xfrm>
                <a:off x="6705600" y="22098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087" name="Straight Connector 136"/>
              <p:cNvCxnSpPr>
                <a:cxnSpLocks noChangeShapeType="1"/>
              </p:cNvCxnSpPr>
              <p:nvPr/>
            </p:nvCxnSpPr>
            <p:spPr bwMode="auto">
              <a:xfrm>
                <a:off x="6248400" y="1981200"/>
                <a:ext cx="914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088" name="Straight Connector 137"/>
              <p:cNvCxnSpPr>
                <a:cxnSpLocks noChangeShapeType="1"/>
              </p:cNvCxnSpPr>
              <p:nvPr/>
            </p:nvCxnSpPr>
            <p:spPr bwMode="auto">
              <a:xfrm flipV="1">
                <a:off x="6858000" y="15240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089" name="Straight Connector 138"/>
              <p:cNvCxnSpPr>
                <a:cxnSpLocks noChangeShapeType="1"/>
              </p:cNvCxnSpPr>
              <p:nvPr/>
            </p:nvCxnSpPr>
            <p:spPr bwMode="auto">
              <a:xfrm flipV="1">
                <a:off x="6858000" y="22098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grpSp>
          <p:nvGrpSpPr>
            <p:cNvPr id="250074" name="Group 66"/>
            <p:cNvGrpSpPr>
              <a:grpSpLocks/>
            </p:cNvGrpSpPr>
            <p:nvPr/>
          </p:nvGrpSpPr>
          <p:grpSpPr bwMode="auto">
            <a:xfrm>
              <a:off x="2133600" y="1447800"/>
              <a:ext cx="914400" cy="914400"/>
              <a:chOff x="6248400" y="1524000"/>
              <a:chExt cx="914400" cy="914400"/>
            </a:xfrm>
          </p:grpSpPr>
          <p:grpSp>
            <p:nvGrpSpPr>
              <p:cNvPr id="250075" name="Group 38"/>
              <p:cNvGrpSpPr>
                <a:grpSpLocks/>
              </p:cNvGrpSpPr>
              <p:nvPr/>
            </p:nvGrpSpPr>
            <p:grpSpPr bwMode="auto">
              <a:xfrm>
                <a:off x="6553200" y="1752600"/>
                <a:ext cx="152400" cy="457200"/>
                <a:chOff x="6553200" y="1752600"/>
                <a:chExt cx="152400" cy="457200"/>
              </a:xfrm>
            </p:grpSpPr>
            <p:cxnSp>
              <p:nvCxnSpPr>
                <p:cNvPr id="250081" name="Straight Connector 130"/>
                <p:cNvCxnSpPr>
                  <a:cxnSpLocks noChangeShapeType="1"/>
                </p:cNvCxnSpPr>
                <p:nvPr/>
              </p:nvCxnSpPr>
              <p:spPr bwMode="auto">
                <a:xfrm>
                  <a:off x="66294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082" name="Straight Connector 131"/>
                <p:cNvCxnSpPr>
                  <a:cxnSpLocks noChangeShapeType="1"/>
                </p:cNvCxnSpPr>
                <p:nvPr/>
              </p:nvCxnSpPr>
              <p:spPr bwMode="auto">
                <a:xfrm>
                  <a:off x="65532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083" name="Straight Connector 132"/>
                <p:cNvCxnSpPr>
                  <a:cxnSpLocks noChangeShapeType="1"/>
                </p:cNvCxnSpPr>
                <p:nvPr/>
              </p:nvCxnSpPr>
              <p:spPr bwMode="auto">
                <a:xfrm>
                  <a:off x="67056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cxnSp>
            <p:nvCxnSpPr>
              <p:cNvPr id="250076" name="Straight Connector 125"/>
              <p:cNvCxnSpPr>
                <a:cxnSpLocks noChangeShapeType="1"/>
              </p:cNvCxnSpPr>
              <p:nvPr/>
            </p:nvCxnSpPr>
            <p:spPr bwMode="auto">
              <a:xfrm>
                <a:off x="6705600" y="17526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077" name="Straight Connector 126"/>
              <p:cNvCxnSpPr>
                <a:cxnSpLocks noChangeShapeType="1"/>
              </p:cNvCxnSpPr>
              <p:nvPr/>
            </p:nvCxnSpPr>
            <p:spPr bwMode="auto">
              <a:xfrm>
                <a:off x="6705600" y="22098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078" name="Straight Connector 127"/>
              <p:cNvCxnSpPr>
                <a:cxnSpLocks noChangeShapeType="1"/>
              </p:cNvCxnSpPr>
              <p:nvPr/>
            </p:nvCxnSpPr>
            <p:spPr bwMode="auto">
              <a:xfrm>
                <a:off x="6248400" y="1981200"/>
                <a:ext cx="914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079" name="Straight Connector 128"/>
              <p:cNvCxnSpPr>
                <a:cxnSpLocks noChangeShapeType="1"/>
              </p:cNvCxnSpPr>
              <p:nvPr/>
            </p:nvCxnSpPr>
            <p:spPr bwMode="auto">
              <a:xfrm flipV="1">
                <a:off x="6858000" y="15240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080" name="Straight Connector 129"/>
              <p:cNvCxnSpPr>
                <a:cxnSpLocks noChangeShapeType="1"/>
              </p:cNvCxnSpPr>
              <p:nvPr/>
            </p:nvCxnSpPr>
            <p:spPr bwMode="auto">
              <a:xfrm flipV="1">
                <a:off x="6858000" y="22098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grpSp>
      <p:grpSp>
        <p:nvGrpSpPr>
          <p:cNvPr id="249861" name="Group 65"/>
          <p:cNvGrpSpPr>
            <a:grpSpLocks/>
          </p:cNvGrpSpPr>
          <p:nvPr/>
        </p:nvGrpSpPr>
        <p:grpSpPr bwMode="auto">
          <a:xfrm>
            <a:off x="6804025" y="1443038"/>
            <a:ext cx="914400" cy="914400"/>
            <a:chOff x="6248400" y="1524000"/>
            <a:chExt cx="914400" cy="914400"/>
          </a:xfrm>
        </p:grpSpPr>
        <p:grpSp>
          <p:nvGrpSpPr>
            <p:cNvPr id="250064" name="Group 38"/>
            <p:cNvGrpSpPr>
              <a:grpSpLocks/>
            </p:cNvGrpSpPr>
            <p:nvPr/>
          </p:nvGrpSpPr>
          <p:grpSpPr bwMode="auto">
            <a:xfrm>
              <a:off x="6553200" y="1752600"/>
              <a:ext cx="152400" cy="457200"/>
              <a:chOff x="6553200" y="1752600"/>
              <a:chExt cx="152400" cy="457200"/>
            </a:xfrm>
          </p:grpSpPr>
          <p:cxnSp>
            <p:nvCxnSpPr>
              <p:cNvPr id="250070" name="Straight Connector 119"/>
              <p:cNvCxnSpPr>
                <a:cxnSpLocks noChangeShapeType="1"/>
              </p:cNvCxnSpPr>
              <p:nvPr/>
            </p:nvCxnSpPr>
            <p:spPr bwMode="auto">
              <a:xfrm>
                <a:off x="66294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071" name="Straight Connector 120"/>
              <p:cNvCxnSpPr>
                <a:cxnSpLocks noChangeShapeType="1"/>
              </p:cNvCxnSpPr>
              <p:nvPr/>
            </p:nvCxnSpPr>
            <p:spPr bwMode="auto">
              <a:xfrm>
                <a:off x="65532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072" name="Straight Connector 121"/>
              <p:cNvCxnSpPr>
                <a:cxnSpLocks noChangeShapeType="1"/>
              </p:cNvCxnSpPr>
              <p:nvPr/>
            </p:nvCxnSpPr>
            <p:spPr bwMode="auto">
              <a:xfrm>
                <a:off x="67056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cxnSp>
          <p:nvCxnSpPr>
            <p:cNvPr id="250065" name="Straight Connector 114"/>
            <p:cNvCxnSpPr>
              <a:cxnSpLocks noChangeShapeType="1"/>
            </p:cNvCxnSpPr>
            <p:nvPr/>
          </p:nvCxnSpPr>
          <p:spPr bwMode="auto">
            <a:xfrm>
              <a:off x="6705600" y="17526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066" name="Straight Connector 115"/>
            <p:cNvCxnSpPr>
              <a:cxnSpLocks noChangeShapeType="1"/>
            </p:cNvCxnSpPr>
            <p:nvPr/>
          </p:nvCxnSpPr>
          <p:spPr bwMode="auto">
            <a:xfrm>
              <a:off x="6705600" y="22098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067" name="Straight Connector 116"/>
            <p:cNvCxnSpPr>
              <a:cxnSpLocks noChangeShapeType="1"/>
            </p:cNvCxnSpPr>
            <p:nvPr/>
          </p:nvCxnSpPr>
          <p:spPr bwMode="auto">
            <a:xfrm>
              <a:off x="6248400" y="1981200"/>
              <a:ext cx="914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068" name="Straight Connector 117"/>
            <p:cNvCxnSpPr>
              <a:cxnSpLocks noChangeShapeType="1"/>
            </p:cNvCxnSpPr>
            <p:nvPr/>
          </p:nvCxnSpPr>
          <p:spPr bwMode="auto">
            <a:xfrm flipV="1">
              <a:off x="6858000" y="15240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069" name="Straight Connector 118"/>
            <p:cNvCxnSpPr>
              <a:cxnSpLocks noChangeShapeType="1"/>
            </p:cNvCxnSpPr>
            <p:nvPr/>
          </p:nvCxnSpPr>
          <p:spPr bwMode="auto">
            <a:xfrm flipV="1">
              <a:off x="6858000" y="22098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grpSp>
        <p:nvGrpSpPr>
          <p:cNvPr id="249862" name="Group 98"/>
          <p:cNvGrpSpPr>
            <a:grpSpLocks/>
          </p:cNvGrpSpPr>
          <p:nvPr/>
        </p:nvGrpSpPr>
        <p:grpSpPr bwMode="auto">
          <a:xfrm>
            <a:off x="1317625" y="2281238"/>
            <a:ext cx="3657600" cy="914400"/>
            <a:chOff x="1219200" y="1447800"/>
            <a:chExt cx="3657600" cy="914400"/>
          </a:xfrm>
        </p:grpSpPr>
        <p:grpSp>
          <p:nvGrpSpPr>
            <p:cNvPr id="250022" name="Group 76"/>
            <p:cNvGrpSpPr>
              <a:grpSpLocks/>
            </p:cNvGrpSpPr>
            <p:nvPr/>
          </p:nvGrpSpPr>
          <p:grpSpPr bwMode="auto">
            <a:xfrm>
              <a:off x="1219200" y="1447800"/>
              <a:ext cx="1828800" cy="914400"/>
              <a:chOff x="1219200" y="1447800"/>
              <a:chExt cx="1828800" cy="914400"/>
            </a:xfrm>
          </p:grpSpPr>
          <p:grpSp>
            <p:nvGrpSpPr>
              <p:cNvPr id="250044" name="Group 65"/>
              <p:cNvGrpSpPr>
                <a:grpSpLocks/>
              </p:cNvGrpSpPr>
              <p:nvPr/>
            </p:nvGrpSpPr>
            <p:grpSpPr bwMode="auto">
              <a:xfrm>
                <a:off x="1219200" y="1447800"/>
                <a:ext cx="914400" cy="914400"/>
                <a:chOff x="6248400" y="1524000"/>
                <a:chExt cx="914400" cy="914400"/>
              </a:xfrm>
            </p:grpSpPr>
            <p:grpSp>
              <p:nvGrpSpPr>
                <p:cNvPr id="250055" name="Group 38"/>
                <p:cNvGrpSpPr>
                  <a:grpSpLocks/>
                </p:cNvGrpSpPr>
                <p:nvPr/>
              </p:nvGrpSpPr>
              <p:grpSpPr bwMode="auto">
                <a:xfrm>
                  <a:off x="6553200" y="1752600"/>
                  <a:ext cx="152400" cy="457200"/>
                  <a:chOff x="6553200" y="1752600"/>
                  <a:chExt cx="152400" cy="457200"/>
                </a:xfrm>
              </p:grpSpPr>
              <p:cxnSp>
                <p:nvCxnSpPr>
                  <p:cNvPr id="250061" name="Straight Connector 227"/>
                  <p:cNvCxnSpPr>
                    <a:cxnSpLocks noChangeShapeType="1"/>
                  </p:cNvCxnSpPr>
                  <p:nvPr/>
                </p:nvCxnSpPr>
                <p:spPr bwMode="auto">
                  <a:xfrm>
                    <a:off x="66294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062" name="Straight Connector 228"/>
                  <p:cNvCxnSpPr>
                    <a:cxnSpLocks noChangeShapeType="1"/>
                  </p:cNvCxnSpPr>
                  <p:nvPr/>
                </p:nvCxnSpPr>
                <p:spPr bwMode="auto">
                  <a:xfrm>
                    <a:off x="65532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063" name="Straight Connector 37"/>
                  <p:cNvCxnSpPr>
                    <a:cxnSpLocks noChangeShapeType="1"/>
                  </p:cNvCxnSpPr>
                  <p:nvPr/>
                </p:nvCxnSpPr>
                <p:spPr bwMode="auto">
                  <a:xfrm>
                    <a:off x="67056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cxnSp>
              <p:nvCxnSpPr>
                <p:cNvPr id="250056" name="Straight Connector 222"/>
                <p:cNvCxnSpPr>
                  <a:cxnSpLocks noChangeShapeType="1"/>
                </p:cNvCxnSpPr>
                <p:nvPr/>
              </p:nvCxnSpPr>
              <p:spPr bwMode="auto">
                <a:xfrm>
                  <a:off x="6705600" y="17526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057" name="Straight Connector 223"/>
                <p:cNvCxnSpPr>
                  <a:cxnSpLocks noChangeShapeType="1"/>
                </p:cNvCxnSpPr>
                <p:nvPr/>
              </p:nvCxnSpPr>
              <p:spPr bwMode="auto">
                <a:xfrm>
                  <a:off x="6705600" y="22098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058" name="Straight Connector 46"/>
                <p:cNvCxnSpPr>
                  <a:cxnSpLocks noChangeShapeType="1"/>
                </p:cNvCxnSpPr>
                <p:nvPr/>
              </p:nvCxnSpPr>
              <p:spPr bwMode="auto">
                <a:xfrm>
                  <a:off x="6248400" y="1981200"/>
                  <a:ext cx="914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059" name="Straight Connector 49"/>
                <p:cNvCxnSpPr>
                  <a:cxnSpLocks noChangeShapeType="1"/>
                </p:cNvCxnSpPr>
                <p:nvPr/>
              </p:nvCxnSpPr>
              <p:spPr bwMode="auto">
                <a:xfrm flipV="1">
                  <a:off x="6858000" y="15240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060" name="Straight Connector 50"/>
                <p:cNvCxnSpPr>
                  <a:cxnSpLocks noChangeShapeType="1"/>
                </p:cNvCxnSpPr>
                <p:nvPr/>
              </p:nvCxnSpPr>
              <p:spPr bwMode="auto">
                <a:xfrm flipV="1">
                  <a:off x="6858000" y="22098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grpSp>
            <p:nvGrpSpPr>
              <p:cNvPr id="250045" name="Group 66"/>
              <p:cNvGrpSpPr>
                <a:grpSpLocks/>
              </p:cNvGrpSpPr>
              <p:nvPr/>
            </p:nvGrpSpPr>
            <p:grpSpPr bwMode="auto">
              <a:xfrm>
                <a:off x="2133600" y="1447800"/>
                <a:ext cx="914400" cy="914400"/>
                <a:chOff x="6248400" y="1524000"/>
                <a:chExt cx="914400" cy="914400"/>
              </a:xfrm>
            </p:grpSpPr>
            <p:grpSp>
              <p:nvGrpSpPr>
                <p:cNvPr id="250046" name="Group 38"/>
                <p:cNvGrpSpPr>
                  <a:grpSpLocks/>
                </p:cNvGrpSpPr>
                <p:nvPr/>
              </p:nvGrpSpPr>
              <p:grpSpPr bwMode="auto">
                <a:xfrm>
                  <a:off x="6553200" y="1752600"/>
                  <a:ext cx="152400" cy="457200"/>
                  <a:chOff x="6553200" y="1752600"/>
                  <a:chExt cx="152400" cy="457200"/>
                </a:xfrm>
              </p:grpSpPr>
              <p:cxnSp>
                <p:nvCxnSpPr>
                  <p:cNvPr id="250052" name="Straight Connector 218"/>
                  <p:cNvCxnSpPr>
                    <a:cxnSpLocks noChangeShapeType="1"/>
                  </p:cNvCxnSpPr>
                  <p:nvPr/>
                </p:nvCxnSpPr>
                <p:spPr bwMode="auto">
                  <a:xfrm>
                    <a:off x="66294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053" name="Straight Connector 219"/>
                  <p:cNvCxnSpPr>
                    <a:cxnSpLocks noChangeShapeType="1"/>
                  </p:cNvCxnSpPr>
                  <p:nvPr/>
                </p:nvCxnSpPr>
                <p:spPr bwMode="auto">
                  <a:xfrm>
                    <a:off x="65532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054" name="Straight Connector 220"/>
                  <p:cNvCxnSpPr>
                    <a:cxnSpLocks noChangeShapeType="1"/>
                  </p:cNvCxnSpPr>
                  <p:nvPr/>
                </p:nvCxnSpPr>
                <p:spPr bwMode="auto">
                  <a:xfrm>
                    <a:off x="67056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cxnSp>
              <p:nvCxnSpPr>
                <p:cNvPr id="250047" name="Straight Connector 68"/>
                <p:cNvCxnSpPr>
                  <a:cxnSpLocks noChangeShapeType="1"/>
                </p:cNvCxnSpPr>
                <p:nvPr/>
              </p:nvCxnSpPr>
              <p:spPr bwMode="auto">
                <a:xfrm>
                  <a:off x="6705600" y="17526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048" name="Straight Connector 69"/>
                <p:cNvCxnSpPr>
                  <a:cxnSpLocks noChangeShapeType="1"/>
                </p:cNvCxnSpPr>
                <p:nvPr/>
              </p:nvCxnSpPr>
              <p:spPr bwMode="auto">
                <a:xfrm>
                  <a:off x="6705600" y="22098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049" name="Straight Connector 70"/>
                <p:cNvCxnSpPr>
                  <a:cxnSpLocks noChangeShapeType="1"/>
                </p:cNvCxnSpPr>
                <p:nvPr/>
              </p:nvCxnSpPr>
              <p:spPr bwMode="auto">
                <a:xfrm>
                  <a:off x="6248400" y="1981200"/>
                  <a:ext cx="914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050" name="Straight Connector 216"/>
                <p:cNvCxnSpPr>
                  <a:cxnSpLocks noChangeShapeType="1"/>
                </p:cNvCxnSpPr>
                <p:nvPr/>
              </p:nvCxnSpPr>
              <p:spPr bwMode="auto">
                <a:xfrm flipV="1">
                  <a:off x="6858000" y="15240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051" name="Straight Connector 217"/>
                <p:cNvCxnSpPr>
                  <a:cxnSpLocks noChangeShapeType="1"/>
                </p:cNvCxnSpPr>
                <p:nvPr/>
              </p:nvCxnSpPr>
              <p:spPr bwMode="auto">
                <a:xfrm flipV="1">
                  <a:off x="6858000" y="22098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grpSp>
        <p:grpSp>
          <p:nvGrpSpPr>
            <p:cNvPr id="250023" name="Group 77"/>
            <p:cNvGrpSpPr>
              <a:grpSpLocks/>
            </p:cNvGrpSpPr>
            <p:nvPr/>
          </p:nvGrpSpPr>
          <p:grpSpPr bwMode="auto">
            <a:xfrm>
              <a:off x="3048000" y="1447800"/>
              <a:ext cx="1828800" cy="914400"/>
              <a:chOff x="1219200" y="1447800"/>
              <a:chExt cx="1828800" cy="914400"/>
            </a:xfrm>
          </p:grpSpPr>
          <p:grpSp>
            <p:nvGrpSpPr>
              <p:cNvPr id="250024" name="Group 65"/>
              <p:cNvGrpSpPr>
                <a:grpSpLocks/>
              </p:cNvGrpSpPr>
              <p:nvPr/>
            </p:nvGrpSpPr>
            <p:grpSpPr bwMode="auto">
              <a:xfrm>
                <a:off x="1219200" y="1447800"/>
                <a:ext cx="914400" cy="914400"/>
                <a:chOff x="6248400" y="1524000"/>
                <a:chExt cx="914400" cy="914400"/>
              </a:xfrm>
            </p:grpSpPr>
            <p:grpSp>
              <p:nvGrpSpPr>
                <p:cNvPr id="250035" name="Group 38"/>
                <p:cNvGrpSpPr>
                  <a:grpSpLocks/>
                </p:cNvGrpSpPr>
                <p:nvPr/>
              </p:nvGrpSpPr>
              <p:grpSpPr bwMode="auto">
                <a:xfrm>
                  <a:off x="6553200" y="1752600"/>
                  <a:ext cx="152400" cy="457200"/>
                  <a:chOff x="6553200" y="1752600"/>
                  <a:chExt cx="152400" cy="457200"/>
                </a:xfrm>
              </p:grpSpPr>
              <p:cxnSp>
                <p:nvCxnSpPr>
                  <p:cNvPr id="250041" name="Straight Connector 207"/>
                  <p:cNvCxnSpPr>
                    <a:cxnSpLocks noChangeShapeType="1"/>
                  </p:cNvCxnSpPr>
                  <p:nvPr/>
                </p:nvCxnSpPr>
                <p:spPr bwMode="auto">
                  <a:xfrm>
                    <a:off x="66294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042" name="Straight Connector 208"/>
                  <p:cNvCxnSpPr>
                    <a:cxnSpLocks noChangeShapeType="1"/>
                  </p:cNvCxnSpPr>
                  <p:nvPr/>
                </p:nvCxnSpPr>
                <p:spPr bwMode="auto">
                  <a:xfrm>
                    <a:off x="65532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043" name="Straight Connector 209"/>
                  <p:cNvCxnSpPr>
                    <a:cxnSpLocks noChangeShapeType="1"/>
                  </p:cNvCxnSpPr>
                  <p:nvPr/>
                </p:nvCxnSpPr>
                <p:spPr bwMode="auto">
                  <a:xfrm>
                    <a:off x="67056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cxnSp>
              <p:nvCxnSpPr>
                <p:cNvPr id="250036" name="Straight Connector 202"/>
                <p:cNvCxnSpPr>
                  <a:cxnSpLocks noChangeShapeType="1"/>
                </p:cNvCxnSpPr>
                <p:nvPr/>
              </p:nvCxnSpPr>
              <p:spPr bwMode="auto">
                <a:xfrm>
                  <a:off x="6705600" y="17526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037" name="Straight Connector 203"/>
                <p:cNvCxnSpPr>
                  <a:cxnSpLocks noChangeShapeType="1"/>
                </p:cNvCxnSpPr>
                <p:nvPr/>
              </p:nvCxnSpPr>
              <p:spPr bwMode="auto">
                <a:xfrm>
                  <a:off x="6705600" y="22098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038" name="Straight Connector 204"/>
                <p:cNvCxnSpPr>
                  <a:cxnSpLocks noChangeShapeType="1"/>
                </p:cNvCxnSpPr>
                <p:nvPr/>
              </p:nvCxnSpPr>
              <p:spPr bwMode="auto">
                <a:xfrm>
                  <a:off x="6248400" y="1981200"/>
                  <a:ext cx="914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039" name="Straight Connector 205"/>
                <p:cNvCxnSpPr>
                  <a:cxnSpLocks noChangeShapeType="1"/>
                </p:cNvCxnSpPr>
                <p:nvPr/>
              </p:nvCxnSpPr>
              <p:spPr bwMode="auto">
                <a:xfrm flipV="1">
                  <a:off x="6858000" y="15240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040" name="Straight Connector 206"/>
                <p:cNvCxnSpPr>
                  <a:cxnSpLocks noChangeShapeType="1"/>
                </p:cNvCxnSpPr>
                <p:nvPr/>
              </p:nvCxnSpPr>
              <p:spPr bwMode="auto">
                <a:xfrm flipV="1">
                  <a:off x="6858000" y="22098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grpSp>
            <p:nvGrpSpPr>
              <p:cNvPr id="250025" name="Group 66"/>
              <p:cNvGrpSpPr>
                <a:grpSpLocks/>
              </p:cNvGrpSpPr>
              <p:nvPr/>
            </p:nvGrpSpPr>
            <p:grpSpPr bwMode="auto">
              <a:xfrm>
                <a:off x="2133600" y="1447800"/>
                <a:ext cx="914400" cy="914400"/>
                <a:chOff x="6248400" y="1524000"/>
                <a:chExt cx="914400" cy="914400"/>
              </a:xfrm>
            </p:grpSpPr>
            <p:grpSp>
              <p:nvGrpSpPr>
                <p:cNvPr id="250026" name="Group 38"/>
                <p:cNvGrpSpPr>
                  <a:grpSpLocks/>
                </p:cNvGrpSpPr>
                <p:nvPr/>
              </p:nvGrpSpPr>
              <p:grpSpPr bwMode="auto">
                <a:xfrm>
                  <a:off x="6553200" y="1752600"/>
                  <a:ext cx="152400" cy="457200"/>
                  <a:chOff x="6553200" y="1752600"/>
                  <a:chExt cx="152400" cy="457200"/>
                </a:xfrm>
              </p:grpSpPr>
              <p:cxnSp>
                <p:nvCxnSpPr>
                  <p:cNvPr id="250032" name="Straight Connector 198"/>
                  <p:cNvCxnSpPr>
                    <a:cxnSpLocks noChangeShapeType="1"/>
                  </p:cNvCxnSpPr>
                  <p:nvPr/>
                </p:nvCxnSpPr>
                <p:spPr bwMode="auto">
                  <a:xfrm>
                    <a:off x="66294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033" name="Straight Connector 199"/>
                  <p:cNvCxnSpPr>
                    <a:cxnSpLocks noChangeShapeType="1"/>
                  </p:cNvCxnSpPr>
                  <p:nvPr/>
                </p:nvCxnSpPr>
                <p:spPr bwMode="auto">
                  <a:xfrm>
                    <a:off x="65532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034" name="Straight Connector 200"/>
                  <p:cNvCxnSpPr>
                    <a:cxnSpLocks noChangeShapeType="1"/>
                  </p:cNvCxnSpPr>
                  <p:nvPr/>
                </p:nvCxnSpPr>
                <p:spPr bwMode="auto">
                  <a:xfrm>
                    <a:off x="67056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cxnSp>
              <p:nvCxnSpPr>
                <p:cNvPr id="250027" name="Straight Connector 193"/>
                <p:cNvCxnSpPr>
                  <a:cxnSpLocks noChangeShapeType="1"/>
                </p:cNvCxnSpPr>
                <p:nvPr/>
              </p:nvCxnSpPr>
              <p:spPr bwMode="auto">
                <a:xfrm>
                  <a:off x="6705600" y="17526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028" name="Straight Connector 194"/>
                <p:cNvCxnSpPr>
                  <a:cxnSpLocks noChangeShapeType="1"/>
                </p:cNvCxnSpPr>
                <p:nvPr/>
              </p:nvCxnSpPr>
              <p:spPr bwMode="auto">
                <a:xfrm>
                  <a:off x="6705600" y="22098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029" name="Straight Connector 195"/>
                <p:cNvCxnSpPr>
                  <a:cxnSpLocks noChangeShapeType="1"/>
                </p:cNvCxnSpPr>
                <p:nvPr/>
              </p:nvCxnSpPr>
              <p:spPr bwMode="auto">
                <a:xfrm>
                  <a:off x="6248400" y="1981200"/>
                  <a:ext cx="914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030" name="Straight Connector 196"/>
                <p:cNvCxnSpPr>
                  <a:cxnSpLocks noChangeShapeType="1"/>
                </p:cNvCxnSpPr>
                <p:nvPr/>
              </p:nvCxnSpPr>
              <p:spPr bwMode="auto">
                <a:xfrm flipV="1">
                  <a:off x="6858000" y="15240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031" name="Straight Connector 197"/>
                <p:cNvCxnSpPr>
                  <a:cxnSpLocks noChangeShapeType="1"/>
                </p:cNvCxnSpPr>
                <p:nvPr/>
              </p:nvCxnSpPr>
              <p:spPr bwMode="auto">
                <a:xfrm flipV="1">
                  <a:off x="6858000" y="22098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grpSp>
      </p:grpSp>
      <p:grpSp>
        <p:nvGrpSpPr>
          <p:cNvPr id="249863" name="Group 76"/>
          <p:cNvGrpSpPr>
            <a:grpSpLocks/>
          </p:cNvGrpSpPr>
          <p:nvPr/>
        </p:nvGrpSpPr>
        <p:grpSpPr bwMode="auto">
          <a:xfrm>
            <a:off x="4975225" y="2281238"/>
            <a:ext cx="1828800" cy="914400"/>
            <a:chOff x="1219200" y="1447800"/>
            <a:chExt cx="1828800" cy="914400"/>
          </a:xfrm>
        </p:grpSpPr>
        <p:grpSp>
          <p:nvGrpSpPr>
            <p:cNvPr id="250002" name="Group 65"/>
            <p:cNvGrpSpPr>
              <a:grpSpLocks/>
            </p:cNvGrpSpPr>
            <p:nvPr/>
          </p:nvGrpSpPr>
          <p:grpSpPr bwMode="auto">
            <a:xfrm>
              <a:off x="1219200" y="1447800"/>
              <a:ext cx="914400" cy="914400"/>
              <a:chOff x="6248400" y="1524000"/>
              <a:chExt cx="914400" cy="914400"/>
            </a:xfrm>
          </p:grpSpPr>
          <p:grpSp>
            <p:nvGrpSpPr>
              <p:cNvPr id="250013" name="Group 38"/>
              <p:cNvGrpSpPr>
                <a:grpSpLocks/>
              </p:cNvGrpSpPr>
              <p:nvPr/>
            </p:nvGrpSpPr>
            <p:grpSpPr bwMode="auto">
              <a:xfrm>
                <a:off x="6553200" y="1752600"/>
                <a:ext cx="152400" cy="457200"/>
                <a:chOff x="6553200" y="1752600"/>
                <a:chExt cx="152400" cy="457200"/>
              </a:xfrm>
            </p:grpSpPr>
            <p:cxnSp>
              <p:nvCxnSpPr>
                <p:cNvPr id="250019" name="Straight Connector 35"/>
                <p:cNvCxnSpPr>
                  <a:cxnSpLocks noChangeShapeType="1"/>
                </p:cNvCxnSpPr>
                <p:nvPr/>
              </p:nvCxnSpPr>
              <p:spPr bwMode="auto">
                <a:xfrm>
                  <a:off x="66294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020" name="Straight Connector 186"/>
                <p:cNvCxnSpPr>
                  <a:cxnSpLocks noChangeShapeType="1"/>
                </p:cNvCxnSpPr>
                <p:nvPr/>
              </p:nvCxnSpPr>
              <p:spPr bwMode="auto">
                <a:xfrm>
                  <a:off x="65532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021" name="Straight Connector 187"/>
                <p:cNvCxnSpPr>
                  <a:cxnSpLocks noChangeShapeType="1"/>
                </p:cNvCxnSpPr>
                <p:nvPr/>
              </p:nvCxnSpPr>
              <p:spPr bwMode="auto">
                <a:xfrm>
                  <a:off x="67056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cxnSp>
            <p:nvCxnSpPr>
              <p:cNvPr id="250014" name="Straight Connector 180"/>
              <p:cNvCxnSpPr>
                <a:cxnSpLocks noChangeShapeType="1"/>
              </p:cNvCxnSpPr>
              <p:nvPr/>
            </p:nvCxnSpPr>
            <p:spPr bwMode="auto">
              <a:xfrm>
                <a:off x="6705600" y="17526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015" name="Straight Connector 181"/>
              <p:cNvCxnSpPr>
                <a:cxnSpLocks noChangeShapeType="1"/>
              </p:cNvCxnSpPr>
              <p:nvPr/>
            </p:nvCxnSpPr>
            <p:spPr bwMode="auto">
              <a:xfrm>
                <a:off x="6705600" y="22098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016" name="Straight Connector 182"/>
              <p:cNvCxnSpPr>
                <a:cxnSpLocks noChangeShapeType="1"/>
              </p:cNvCxnSpPr>
              <p:nvPr/>
            </p:nvCxnSpPr>
            <p:spPr bwMode="auto">
              <a:xfrm>
                <a:off x="6248400" y="1981200"/>
                <a:ext cx="914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017" name="Straight Connector 183"/>
              <p:cNvCxnSpPr>
                <a:cxnSpLocks noChangeShapeType="1"/>
              </p:cNvCxnSpPr>
              <p:nvPr/>
            </p:nvCxnSpPr>
            <p:spPr bwMode="auto">
              <a:xfrm flipV="1">
                <a:off x="6858000" y="15240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018" name="Straight Connector 184"/>
              <p:cNvCxnSpPr>
                <a:cxnSpLocks noChangeShapeType="1"/>
              </p:cNvCxnSpPr>
              <p:nvPr/>
            </p:nvCxnSpPr>
            <p:spPr bwMode="auto">
              <a:xfrm flipV="1">
                <a:off x="6858000" y="22098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grpSp>
          <p:nvGrpSpPr>
            <p:cNvPr id="250003" name="Group 66"/>
            <p:cNvGrpSpPr>
              <a:grpSpLocks/>
            </p:cNvGrpSpPr>
            <p:nvPr/>
          </p:nvGrpSpPr>
          <p:grpSpPr bwMode="auto">
            <a:xfrm>
              <a:off x="2133600" y="1447800"/>
              <a:ext cx="914400" cy="914400"/>
              <a:chOff x="6248400" y="1524000"/>
              <a:chExt cx="914400" cy="914400"/>
            </a:xfrm>
          </p:grpSpPr>
          <p:grpSp>
            <p:nvGrpSpPr>
              <p:cNvPr id="250004" name="Group 38"/>
              <p:cNvGrpSpPr>
                <a:grpSpLocks/>
              </p:cNvGrpSpPr>
              <p:nvPr/>
            </p:nvGrpSpPr>
            <p:grpSpPr bwMode="auto">
              <a:xfrm>
                <a:off x="6553200" y="1752600"/>
                <a:ext cx="152400" cy="457200"/>
                <a:chOff x="6553200" y="1752600"/>
                <a:chExt cx="152400" cy="457200"/>
              </a:xfrm>
            </p:grpSpPr>
            <p:cxnSp>
              <p:nvCxnSpPr>
                <p:cNvPr id="250010" name="Straight Connector 176"/>
                <p:cNvCxnSpPr>
                  <a:cxnSpLocks noChangeShapeType="1"/>
                </p:cNvCxnSpPr>
                <p:nvPr/>
              </p:nvCxnSpPr>
              <p:spPr bwMode="auto">
                <a:xfrm>
                  <a:off x="66294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011" name="Straight Connector 177"/>
                <p:cNvCxnSpPr>
                  <a:cxnSpLocks noChangeShapeType="1"/>
                </p:cNvCxnSpPr>
                <p:nvPr/>
              </p:nvCxnSpPr>
              <p:spPr bwMode="auto">
                <a:xfrm>
                  <a:off x="65532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012" name="Straight Connector 178"/>
                <p:cNvCxnSpPr>
                  <a:cxnSpLocks noChangeShapeType="1"/>
                </p:cNvCxnSpPr>
                <p:nvPr/>
              </p:nvCxnSpPr>
              <p:spPr bwMode="auto">
                <a:xfrm>
                  <a:off x="67056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cxnSp>
            <p:nvCxnSpPr>
              <p:cNvPr id="250005" name="Straight Connector 171"/>
              <p:cNvCxnSpPr>
                <a:cxnSpLocks noChangeShapeType="1"/>
              </p:cNvCxnSpPr>
              <p:nvPr/>
            </p:nvCxnSpPr>
            <p:spPr bwMode="auto">
              <a:xfrm>
                <a:off x="6705600" y="17526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006" name="Straight Connector 172"/>
              <p:cNvCxnSpPr>
                <a:cxnSpLocks noChangeShapeType="1"/>
              </p:cNvCxnSpPr>
              <p:nvPr/>
            </p:nvCxnSpPr>
            <p:spPr bwMode="auto">
              <a:xfrm>
                <a:off x="6705600" y="22098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007" name="Straight Connector 173"/>
              <p:cNvCxnSpPr>
                <a:cxnSpLocks noChangeShapeType="1"/>
              </p:cNvCxnSpPr>
              <p:nvPr/>
            </p:nvCxnSpPr>
            <p:spPr bwMode="auto">
              <a:xfrm>
                <a:off x="6248400" y="1981200"/>
                <a:ext cx="914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008" name="Straight Connector 174"/>
              <p:cNvCxnSpPr>
                <a:cxnSpLocks noChangeShapeType="1"/>
              </p:cNvCxnSpPr>
              <p:nvPr/>
            </p:nvCxnSpPr>
            <p:spPr bwMode="auto">
              <a:xfrm flipV="1">
                <a:off x="6858000" y="15240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009" name="Straight Connector 175"/>
              <p:cNvCxnSpPr>
                <a:cxnSpLocks noChangeShapeType="1"/>
              </p:cNvCxnSpPr>
              <p:nvPr/>
            </p:nvCxnSpPr>
            <p:spPr bwMode="auto">
              <a:xfrm flipV="1">
                <a:off x="6858000" y="22098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grpSp>
      <p:grpSp>
        <p:nvGrpSpPr>
          <p:cNvPr id="249864" name="Group 65"/>
          <p:cNvGrpSpPr>
            <a:grpSpLocks/>
          </p:cNvGrpSpPr>
          <p:nvPr/>
        </p:nvGrpSpPr>
        <p:grpSpPr bwMode="auto">
          <a:xfrm>
            <a:off x="6804025" y="2281238"/>
            <a:ext cx="914400" cy="914400"/>
            <a:chOff x="6248400" y="1524000"/>
            <a:chExt cx="914400" cy="914400"/>
          </a:xfrm>
        </p:grpSpPr>
        <p:grpSp>
          <p:nvGrpSpPr>
            <p:cNvPr id="249993" name="Group 38"/>
            <p:cNvGrpSpPr>
              <a:grpSpLocks/>
            </p:cNvGrpSpPr>
            <p:nvPr/>
          </p:nvGrpSpPr>
          <p:grpSpPr bwMode="auto">
            <a:xfrm>
              <a:off x="6553200" y="1752600"/>
              <a:ext cx="152400" cy="457200"/>
              <a:chOff x="6553200" y="1752600"/>
              <a:chExt cx="152400" cy="457200"/>
            </a:xfrm>
          </p:grpSpPr>
          <p:cxnSp>
            <p:nvCxnSpPr>
              <p:cNvPr id="249999" name="Straight Connector 165"/>
              <p:cNvCxnSpPr>
                <a:cxnSpLocks noChangeShapeType="1"/>
              </p:cNvCxnSpPr>
              <p:nvPr/>
            </p:nvCxnSpPr>
            <p:spPr bwMode="auto">
              <a:xfrm>
                <a:off x="66294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000" name="Straight Connector 166"/>
              <p:cNvCxnSpPr>
                <a:cxnSpLocks noChangeShapeType="1"/>
              </p:cNvCxnSpPr>
              <p:nvPr/>
            </p:nvCxnSpPr>
            <p:spPr bwMode="auto">
              <a:xfrm>
                <a:off x="65532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001" name="Straight Connector 167"/>
              <p:cNvCxnSpPr>
                <a:cxnSpLocks noChangeShapeType="1"/>
              </p:cNvCxnSpPr>
              <p:nvPr/>
            </p:nvCxnSpPr>
            <p:spPr bwMode="auto">
              <a:xfrm>
                <a:off x="67056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cxnSp>
          <p:nvCxnSpPr>
            <p:cNvPr id="249994" name="Straight Connector 160"/>
            <p:cNvCxnSpPr>
              <a:cxnSpLocks noChangeShapeType="1"/>
            </p:cNvCxnSpPr>
            <p:nvPr/>
          </p:nvCxnSpPr>
          <p:spPr bwMode="auto">
            <a:xfrm>
              <a:off x="6705600" y="17526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49995" name="Straight Connector 161"/>
            <p:cNvCxnSpPr>
              <a:cxnSpLocks noChangeShapeType="1"/>
            </p:cNvCxnSpPr>
            <p:nvPr/>
          </p:nvCxnSpPr>
          <p:spPr bwMode="auto">
            <a:xfrm>
              <a:off x="6705600" y="22098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49996" name="Straight Connector 162"/>
            <p:cNvCxnSpPr>
              <a:cxnSpLocks noChangeShapeType="1"/>
            </p:cNvCxnSpPr>
            <p:nvPr/>
          </p:nvCxnSpPr>
          <p:spPr bwMode="auto">
            <a:xfrm>
              <a:off x="6248400" y="1981200"/>
              <a:ext cx="914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49997" name="Straight Connector 163"/>
            <p:cNvCxnSpPr>
              <a:cxnSpLocks noChangeShapeType="1"/>
            </p:cNvCxnSpPr>
            <p:nvPr/>
          </p:nvCxnSpPr>
          <p:spPr bwMode="auto">
            <a:xfrm flipV="1">
              <a:off x="6858000" y="15240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49998" name="Straight Connector 164"/>
            <p:cNvCxnSpPr>
              <a:cxnSpLocks noChangeShapeType="1"/>
            </p:cNvCxnSpPr>
            <p:nvPr/>
          </p:nvCxnSpPr>
          <p:spPr bwMode="auto">
            <a:xfrm flipV="1">
              <a:off x="6858000" y="22098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grpSp>
        <p:nvGrpSpPr>
          <p:cNvPr id="152" name="Group 235"/>
          <p:cNvGrpSpPr>
            <a:grpSpLocks/>
          </p:cNvGrpSpPr>
          <p:nvPr/>
        </p:nvGrpSpPr>
        <p:grpSpPr bwMode="auto">
          <a:xfrm>
            <a:off x="4102100" y="2357438"/>
            <a:ext cx="873125" cy="792162"/>
            <a:chOff x="5834082" y="2846798"/>
            <a:chExt cx="873030" cy="792355"/>
          </a:xfrm>
        </p:grpSpPr>
        <p:sp>
          <p:nvSpPr>
            <p:cNvPr id="249991" name="Oval 169"/>
            <p:cNvSpPr>
              <a:spLocks noChangeArrowheads="1"/>
            </p:cNvSpPr>
            <p:nvPr/>
          </p:nvSpPr>
          <p:spPr bwMode="auto">
            <a:xfrm>
              <a:off x="5858467" y="2846798"/>
              <a:ext cx="792511" cy="792355"/>
            </a:xfrm>
            <a:prstGeom prst="ellipse">
              <a:avLst/>
            </a:prstGeom>
            <a:solidFill>
              <a:srgbClr val="FF0000">
                <a:alpha val="49019"/>
              </a:srgbClr>
            </a:solidFill>
            <a:ln w="9525">
              <a:solidFill>
                <a:schemeClr val="tx1"/>
              </a:solidFill>
              <a:round/>
              <a:headEnd/>
              <a:tailEnd/>
            </a:ln>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49992" name="TextBox 171"/>
            <p:cNvSpPr txBox="1">
              <a:spLocks noChangeArrowheads="1"/>
            </p:cNvSpPr>
            <p:nvPr/>
          </p:nvSpPr>
          <p:spPr bwMode="auto">
            <a:xfrm>
              <a:off x="5834082" y="2956508"/>
              <a:ext cx="873030" cy="646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800" b="1" smtClean="0">
                  <a:solidFill>
                    <a:srgbClr val="FFFFFF"/>
                  </a:solidFill>
                </a:rPr>
                <a:t>Victim</a:t>
              </a:r>
            </a:p>
            <a:p>
              <a:pPr algn="ctr" eaLnBrk="1" fontAlgn="base" hangingPunct="1">
                <a:spcBef>
                  <a:spcPct val="0"/>
                </a:spcBef>
                <a:spcAft>
                  <a:spcPct val="0"/>
                </a:spcAft>
              </a:pPr>
              <a:r>
                <a:rPr lang="en-US" sz="1800" b="1" smtClean="0">
                  <a:solidFill>
                    <a:srgbClr val="FFFFFF"/>
                  </a:solidFill>
                </a:rPr>
                <a:t> Cell</a:t>
              </a:r>
            </a:p>
          </p:txBody>
        </p:sp>
      </p:grpSp>
      <p:grpSp>
        <p:nvGrpSpPr>
          <p:cNvPr id="249866" name="Group 98"/>
          <p:cNvGrpSpPr>
            <a:grpSpLocks/>
          </p:cNvGrpSpPr>
          <p:nvPr/>
        </p:nvGrpSpPr>
        <p:grpSpPr bwMode="auto">
          <a:xfrm>
            <a:off x="1317625" y="3119438"/>
            <a:ext cx="3657600" cy="914400"/>
            <a:chOff x="1219200" y="1447800"/>
            <a:chExt cx="3657600" cy="914400"/>
          </a:xfrm>
        </p:grpSpPr>
        <p:grpSp>
          <p:nvGrpSpPr>
            <p:cNvPr id="249949" name="Group 76"/>
            <p:cNvGrpSpPr>
              <a:grpSpLocks/>
            </p:cNvGrpSpPr>
            <p:nvPr/>
          </p:nvGrpSpPr>
          <p:grpSpPr bwMode="auto">
            <a:xfrm>
              <a:off x="1219200" y="1447800"/>
              <a:ext cx="1828800" cy="914400"/>
              <a:chOff x="1219200" y="1447800"/>
              <a:chExt cx="1828800" cy="914400"/>
            </a:xfrm>
          </p:grpSpPr>
          <p:grpSp>
            <p:nvGrpSpPr>
              <p:cNvPr id="249971" name="Group 65"/>
              <p:cNvGrpSpPr>
                <a:grpSpLocks/>
              </p:cNvGrpSpPr>
              <p:nvPr/>
            </p:nvGrpSpPr>
            <p:grpSpPr bwMode="auto">
              <a:xfrm>
                <a:off x="1219200" y="1447800"/>
                <a:ext cx="914400" cy="914400"/>
                <a:chOff x="6248400" y="1524000"/>
                <a:chExt cx="914400" cy="914400"/>
              </a:xfrm>
            </p:grpSpPr>
            <p:grpSp>
              <p:nvGrpSpPr>
                <p:cNvPr id="249982" name="Group 38"/>
                <p:cNvGrpSpPr>
                  <a:grpSpLocks/>
                </p:cNvGrpSpPr>
                <p:nvPr/>
              </p:nvGrpSpPr>
              <p:grpSpPr bwMode="auto">
                <a:xfrm>
                  <a:off x="6553200" y="1752600"/>
                  <a:ext cx="152400" cy="457200"/>
                  <a:chOff x="6553200" y="1752600"/>
                  <a:chExt cx="152400" cy="457200"/>
                </a:xfrm>
              </p:grpSpPr>
              <p:cxnSp>
                <p:nvCxnSpPr>
                  <p:cNvPr id="249988" name="Straight Connector 327"/>
                  <p:cNvCxnSpPr>
                    <a:cxnSpLocks noChangeShapeType="1"/>
                  </p:cNvCxnSpPr>
                  <p:nvPr/>
                </p:nvCxnSpPr>
                <p:spPr bwMode="auto">
                  <a:xfrm>
                    <a:off x="66294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49989" name="Straight Connector 328"/>
                  <p:cNvCxnSpPr>
                    <a:cxnSpLocks noChangeShapeType="1"/>
                  </p:cNvCxnSpPr>
                  <p:nvPr/>
                </p:nvCxnSpPr>
                <p:spPr bwMode="auto">
                  <a:xfrm>
                    <a:off x="65532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49990" name="Straight Connector 37"/>
                  <p:cNvCxnSpPr>
                    <a:cxnSpLocks noChangeShapeType="1"/>
                  </p:cNvCxnSpPr>
                  <p:nvPr/>
                </p:nvCxnSpPr>
                <p:spPr bwMode="auto">
                  <a:xfrm>
                    <a:off x="67056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cxnSp>
              <p:nvCxnSpPr>
                <p:cNvPr id="249983" name="Straight Connector 322"/>
                <p:cNvCxnSpPr>
                  <a:cxnSpLocks noChangeShapeType="1"/>
                </p:cNvCxnSpPr>
                <p:nvPr/>
              </p:nvCxnSpPr>
              <p:spPr bwMode="auto">
                <a:xfrm>
                  <a:off x="6705600" y="17526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49984" name="Straight Connector 323"/>
                <p:cNvCxnSpPr>
                  <a:cxnSpLocks noChangeShapeType="1"/>
                </p:cNvCxnSpPr>
                <p:nvPr/>
              </p:nvCxnSpPr>
              <p:spPr bwMode="auto">
                <a:xfrm>
                  <a:off x="6705600" y="22098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49985" name="Straight Connector 46"/>
                <p:cNvCxnSpPr>
                  <a:cxnSpLocks noChangeShapeType="1"/>
                </p:cNvCxnSpPr>
                <p:nvPr/>
              </p:nvCxnSpPr>
              <p:spPr bwMode="auto">
                <a:xfrm>
                  <a:off x="6248400" y="1981200"/>
                  <a:ext cx="914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49986" name="Straight Connector 49"/>
                <p:cNvCxnSpPr>
                  <a:cxnSpLocks noChangeShapeType="1"/>
                </p:cNvCxnSpPr>
                <p:nvPr/>
              </p:nvCxnSpPr>
              <p:spPr bwMode="auto">
                <a:xfrm flipV="1">
                  <a:off x="6858000" y="15240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49987" name="Straight Connector 50"/>
                <p:cNvCxnSpPr>
                  <a:cxnSpLocks noChangeShapeType="1"/>
                </p:cNvCxnSpPr>
                <p:nvPr/>
              </p:nvCxnSpPr>
              <p:spPr bwMode="auto">
                <a:xfrm flipV="1">
                  <a:off x="6858000" y="22098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grpSp>
            <p:nvGrpSpPr>
              <p:cNvPr id="249972" name="Group 66"/>
              <p:cNvGrpSpPr>
                <a:grpSpLocks/>
              </p:cNvGrpSpPr>
              <p:nvPr/>
            </p:nvGrpSpPr>
            <p:grpSpPr bwMode="auto">
              <a:xfrm>
                <a:off x="2133600" y="1447800"/>
                <a:ext cx="914400" cy="914400"/>
                <a:chOff x="6248400" y="1524000"/>
                <a:chExt cx="914400" cy="914400"/>
              </a:xfrm>
            </p:grpSpPr>
            <p:grpSp>
              <p:nvGrpSpPr>
                <p:cNvPr id="249973" name="Group 38"/>
                <p:cNvGrpSpPr>
                  <a:grpSpLocks/>
                </p:cNvGrpSpPr>
                <p:nvPr/>
              </p:nvGrpSpPr>
              <p:grpSpPr bwMode="auto">
                <a:xfrm>
                  <a:off x="6553200" y="1752600"/>
                  <a:ext cx="152400" cy="457200"/>
                  <a:chOff x="6553200" y="1752600"/>
                  <a:chExt cx="152400" cy="457200"/>
                </a:xfrm>
              </p:grpSpPr>
              <p:cxnSp>
                <p:nvCxnSpPr>
                  <p:cNvPr id="249979" name="Straight Connector 318"/>
                  <p:cNvCxnSpPr>
                    <a:cxnSpLocks noChangeShapeType="1"/>
                  </p:cNvCxnSpPr>
                  <p:nvPr/>
                </p:nvCxnSpPr>
                <p:spPr bwMode="auto">
                  <a:xfrm>
                    <a:off x="66294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49980" name="Straight Connector 319"/>
                  <p:cNvCxnSpPr>
                    <a:cxnSpLocks noChangeShapeType="1"/>
                  </p:cNvCxnSpPr>
                  <p:nvPr/>
                </p:nvCxnSpPr>
                <p:spPr bwMode="auto">
                  <a:xfrm>
                    <a:off x="65532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49981" name="Straight Connector 320"/>
                  <p:cNvCxnSpPr>
                    <a:cxnSpLocks noChangeShapeType="1"/>
                  </p:cNvCxnSpPr>
                  <p:nvPr/>
                </p:nvCxnSpPr>
                <p:spPr bwMode="auto">
                  <a:xfrm>
                    <a:off x="67056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cxnSp>
              <p:nvCxnSpPr>
                <p:cNvPr id="249974" name="Straight Connector 68"/>
                <p:cNvCxnSpPr>
                  <a:cxnSpLocks noChangeShapeType="1"/>
                </p:cNvCxnSpPr>
                <p:nvPr/>
              </p:nvCxnSpPr>
              <p:spPr bwMode="auto">
                <a:xfrm>
                  <a:off x="6705600" y="17526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49975" name="Straight Connector 69"/>
                <p:cNvCxnSpPr>
                  <a:cxnSpLocks noChangeShapeType="1"/>
                </p:cNvCxnSpPr>
                <p:nvPr/>
              </p:nvCxnSpPr>
              <p:spPr bwMode="auto">
                <a:xfrm>
                  <a:off x="6705600" y="22098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49976" name="Straight Connector 70"/>
                <p:cNvCxnSpPr>
                  <a:cxnSpLocks noChangeShapeType="1"/>
                </p:cNvCxnSpPr>
                <p:nvPr/>
              </p:nvCxnSpPr>
              <p:spPr bwMode="auto">
                <a:xfrm>
                  <a:off x="6248400" y="1981200"/>
                  <a:ext cx="914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49977" name="Straight Connector 316"/>
                <p:cNvCxnSpPr>
                  <a:cxnSpLocks noChangeShapeType="1"/>
                </p:cNvCxnSpPr>
                <p:nvPr/>
              </p:nvCxnSpPr>
              <p:spPr bwMode="auto">
                <a:xfrm flipV="1">
                  <a:off x="6858000" y="15240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49978" name="Straight Connector 317"/>
                <p:cNvCxnSpPr>
                  <a:cxnSpLocks noChangeShapeType="1"/>
                </p:cNvCxnSpPr>
                <p:nvPr/>
              </p:nvCxnSpPr>
              <p:spPr bwMode="auto">
                <a:xfrm flipV="1">
                  <a:off x="6858000" y="22098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grpSp>
        <p:grpSp>
          <p:nvGrpSpPr>
            <p:cNvPr id="249950" name="Group 77"/>
            <p:cNvGrpSpPr>
              <a:grpSpLocks/>
            </p:cNvGrpSpPr>
            <p:nvPr/>
          </p:nvGrpSpPr>
          <p:grpSpPr bwMode="auto">
            <a:xfrm>
              <a:off x="3048000" y="1447800"/>
              <a:ext cx="1828800" cy="914400"/>
              <a:chOff x="1219200" y="1447800"/>
              <a:chExt cx="1828800" cy="914400"/>
            </a:xfrm>
          </p:grpSpPr>
          <p:grpSp>
            <p:nvGrpSpPr>
              <p:cNvPr id="249951" name="Group 65"/>
              <p:cNvGrpSpPr>
                <a:grpSpLocks/>
              </p:cNvGrpSpPr>
              <p:nvPr/>
            </p:nvGrpSpPr>
            <p:grpSpPr bwMode="auto">
              <a:xfrm>
                <a:off x="1219200" y="1447800"/>
                <a:ext cx="914400" cy="914400"/>
                <a:chOff x="6248400" y="1524000"/>
                <a:chExt cx="914400" cy="914400"/>
              </a:xfrm>
            </p:grpSpPr>
            <p:grpSp>
              <p:nvGrpSpPr>
                <p:cNvPr id="249962" name="Group 38"/>
                <p:cNvGrpSpPr>
                  <a:grpSpLocks/>
                </p:cNvGrpSpPr>
                <p:nvPr/>
              </p:nvGrpSpPr>
              <p:grpSpPr bwMode="auto">
                <a:xfrm>
                  <a:off x="6553200" y="1752600"/>
                  <a:ext cx="152400" cy="457200"/>
                  <a:chOff x="6553200" y="1752600"/>
                  <a:chExt cx="152400" cy="457200"/>
                </a:xfrm>
              </p:grpSpPr>
              <p:cxnSp>
                <p:nvCxnSpPr>
                  <p:cNvPr id="249968" name="Straight Connector 307"/>
                  <p:cNvCxnSpPr>
                    <a:cxnSpLocks noChangeShapeType="1"/>
                  </p:cNvCxnSpPr>
                  <p:nvPr/>
                </p:nvCxnSpPr>
                <p:spPr bwMode="auto">
                  <a:xfrm>
                    <a:off x="66294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49969" name="Straight Connector 308"/>
                  <p:cNvCxnSpPr>
                    <a:cxnSpLocks noChangeShapeType="1"/>
                  </p:cNvCxnSpPr>
                  <p:nvPr/>
                </p:nvCxnSpPr>
                <p:spPr bwMode="auto">
                  <a:xfrm>
                    <a:off x="65532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49970" name="Straight Connector 309"/>
                  <p:cNvCxnSpPr>
                    <a:cxnSpLocks noChangeShapeType="1"/>
                  </p:cNvCxnSpPr>
                  <p:nvPr/>
                </p:nvCxnSpPr>
                <p:spPr bwMode="auto">
                  <a:xfrm>
                    <a:off x="67056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cxnSp>
              <p:nvCxnSpPr>
                <p:cNvPr id="249963" name="Straight Connector 302"/>
                <p:cNvCxnSpPr>
                  <a:cxnSpLocks noChangeShapeType="1"/>
                </p:cNvCxnSpPr>
                <p:nvPr/>
              </p:nvCxnSpPr>
              <p:spPr bwMode="auto">
                <a:xfrm>
                  <a:off x="6705600" y="17526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49964" name="Straight Connector 303"/>
                <p:cNvCxnSpPr>
                  <a:cxnSpLocks noChangeShapeType="1"/>
                </p:cNvCxnSpPr>
                <p:nvPr/>
              </p:nvCxnSpPr>
              <p:spPr bwMode="auto">
                <a:xfrm>
                  <a:off x="6705600" y="22098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49965" name="Straight Connector 304"/>
                <p:cNvCxnSpPr>
                  <a:cxnSpLocks noChangeShapeType="1"/>
                </p:cNvCxnSpPr>
                <p:nvPr/>
              </p:nvCxnSpPr>
              <p:spPr bwMode="auto">
                <a:xfrm>
                  <a:off x="6248400" y="1981200"/>
                  <a:ext cx="914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49966" name="Straight Connector 305"/>
                <p:cNvCxnSpPr>
                  <a:cxnSpLocks noChangeShapeType="1"/>
                </p:cNvCxnSpPr>
                <p:nvPr/>
              </p:nvCxnSpPr>
              <p:spPr bwMode="auto">
                <a:xfrm flipV="1">
                  <a:off x="6858000" y="15240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49967" name="Straight Connector 306"/>
                <p:cNvCxnSpPr>
                  <a:cxnSpLocks noChangeShapeType="1"/>
                </p:cNvCxnSpPr>
                <p:nvPr/>
              </p:nvCxnSpPr>
              <p:spPr bwMode="auto">
                <a:xfrm flipV="1">
                  <a:off x="6858000" y="22098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grpSp>
            <p:nvGrpSpPr>
              <p:cNvPr id="249952" name="Group 66"/>
              <p:cNvGrpSpPr>
                <a:grpSpLocks/>
              </p:cNvGrpSpPr>
              <p:nvPr/>
            </p:nvGrpSpPr>
            <p:grpSpPr bwMode="auto">
              <a:xfrm>
                <a:off x="2133600" y="1447800"/>
                <a:ext cx="914400" cy="914400"/>
                <a:chOff x="6248400" y="1524000"/>
                <a:chExt cx="914400" cy="914400"/>
              </a:xfrm>
            </p:grpSpPr>
            <p:grpSp>
              <p:nvGrpSpPr>
                <p:cNvPr id="249953" name="Group 38"/>
                <p:cNvGrpSpPr>
                  <a:grpSpLocks/>
                </p:cNvGrpSpPr>
                <p:nvPr/>
              </p:nvGrpSpPr>
              <p:grpSpPr bwMode="auto">
                <a:xfrm>
                  <a:off x="6553200" y="1752600"/>
                  <a:ext cx="152400" cy="457200"/>
                  <a:chOff x="6553200" y="1752600"/>
                  <a:chExt cx="152400" cy="457200"/>
                </a:xfrm>
              </p:grpSpPr>
              <p:cxnSp>
                <p:nvCxnSpPr>
                  <p:cNvPr id="249959" name="Straight Connector 298"/>
                  <p:cNvCxnSpPr>
                    <a:cxnSpLocks noChangeShapeType="1"/>
                  </p:cNvCxnSpPr>
                  <p:nvPr/>
                </p:nvCxnSpPr>
                <p:spPr bwMode="auto">
                  <a:xfrm>
                    <a:off x="66294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49960" name="Straight Connector 299"/>
                  <p:cNvCxnSpPr>
                    <a:cxnSpLocks noChangeShapeType="1"/>
                  </p:cNvCxnSpPr>
                  <p:nvPr/>
                </p:nvCxnSpPr>
                <p:spPr bwMode="auto">
                  <a:xfrm>
                    <a:off x="65532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49961" name="Straight Connector 300"/>
                  <p:cNvCxnSpPr>
                    <a:cxnSpLocks noChangeShapeType="1"/>
                  </p:cNvCxnSpPr>
                  <p:nvPr/>
                </p:nvCxnSpPr>
                <p:spPr bwMode="auto">
                  <a:xfrm>
                    <a:off x="67056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cxnSp>
              <p:nvCxnSpPr>
                <p:cNvPr id="249954" name="Straight Connector 293"/>
                <p:cNvCxnSpPr>
                  <a:cxnSpLocks noChangeShapeType="1"/>
                </p:cNvCxnSpPr>
                <p:nvPr/>
              </p:nvCxnSpPr>
              <p:spPr bwMode="auto">
                <a:xfrm>
                  <a:off x="6705600" y="17526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49955" name="Straight Connector 294"/>
                <p:cNvCxnSpPr>
                  <a:cxnSpLocks noChangeShapeType="1"/>
                </p:cNvCxnSpPr>
                <p:nvPr/>
              </p:nvCxnSpPr>
              <p:spPr bwMode="auto">
                <a:xfrm>
                  <a:off x="6705600" y="22098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49956" name="Straight Connector 295"/>
                <p:cNvCxnSpPr>
                  <a:cxnSpLocks noChangeShapeType="1"/>
                </p:cNvCxnSpPr>
                <p:nvPr/>
              </p:nvCxnSpPr>
              <p:spPr bwMode="auto">
                <a:xfrm>
                  <a:off x="6248400" y="1981200"/>
                  <a:ext cx="914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49957" name="Straight Connector 296"/>
                <p:cNvCxnSpPr>
                  <a:cxnSpLocks noChangeShapeType="1"/>
                </p:cNvCxnSpPr>
                <p:nvPr/>
              </p:nvCxnSpPr>
              <p:spPr bwMode="auto">
                <a:xfrm flipV="1">
                  <a:off x="6858000" y="15240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49958" name="Straight Connector 297"/>
                <p:cNvCxnSpPr>
                  <a:cxnSpLocks noChangeShapeType="1"/>
                </p:cNvCxnSpPr>
                <p:nvPr/>
              </p:nvCxnSpPr>
              <p:spPr bwMode="auto">
                <a:xfrm flipV="1">
                  <a:off x="6858000" y="22098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grpSp>
      </p:grpSp>
      <p:grpSp>
        <p:nvGrpSpPr>
          <p:cNvPr id="249867" name="Group 76"/>
          <p:cNvGrpSpPr>
            <a:grpSpLocks/>
          </p:cNvGrpSpPr>
          <p:nvPr/>
        </p:nvGrpSpPr>
        <p:grpSpPr bwMode="auto">
          <a:xfrm>
            <a:off x="4975225" y="3119438"/>
            <a:ext cx="1828800" cy="914400"/>
            <a:chOff x="1219200" y="1447800"/>
            <a:chExt cx="1828800" cy="914400"/>
          </a:xfrm>
        </p:grpSpPr>
        <p:grpSp>
          <p:nvGrpSpPr>
            <p:cNvPr id="249929" name="Group 65"/>
            <p:cNvGrpSpPr>
              <a:grpSpLocks/>
            </p:cNvGrpSpPr>
            <p:nvPr/>
          </p:nvGrpSpPr>
          <p:grpSpPr bwMode="auto">
            <a:xfrm>
              <a:off x="1219200" y="1447800"/>
              <a:ext cx="914400" cy="914400"/>
              <a:chOff x="6248400" y="1524000"/>
              <a:chExt cx="914400" cy="914400"/>
            </a:xfrm>
          </p:grpSpPr>
          <p:grpSp>
            <p:nvGrpSpPr>
              <p:cNvPr id="249940" name="Group 38"/>
              <p:cNvGrpSpPr>
                <a:grpSpLocks/>
              </p:cNvGrpSpPr>
              <p:nvPr/>
            </p:nvGrpSpPr>
            <p:grpSpPr bwMode="auto">
              <a:xfrm>
                <a:off x="6553200" y="1752600"/>
                <a:ext cx="152400" cy="457200"/>
                <a:chOff x="6553200" y="1752600"/>
                <a:chExt cx="152400" cy="457200"/>
              </a:xfrm>
            </p:grpSpPr>
            <p:cxnSp>
              <p:nvCxnSpPr>
                <p:cNvPr id="249946" name="Straight Connector 35"/>
                <p:cNvCxnSpPr>
                  <a:cxnSpLocks noChangeShapeType="1"/>
                </p:cNvCxnSpPr>
                <p:nvPr/>
              </p:nvCxnSpPr>
              <p:spPr bwMode="auto">
                <a:xfrm>
                  <a:off x="66294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49947" name="Straight Connector 286"/>
                <p:cNvCxnSpPr>
                  <a:cxnSpLocks noChangeShapeType="1"/>
                </p:cNvCxnSpPr>
                <p:nvPr/>
              </p:nvCxnSpPr>
              <p:spPr bwMode="auto">
                <a:xfrm>
                  <a:off x="65532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49948" name="Straight Connector 287"/>
                <p:cNvCxnSpPr>
                  <a:cxnSpLocks noChangeShapeType="1"/>
                </p:cNvCxnSpPr>
                <p:nvPr/>
              </p:nvCxnSpPr>
              <p:spPr bwMode="auto">
                <a:xfrm>
                  <a:off x="67056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cxnSp>
            <p:nvCxnSpPr>
              <p:cNvPr id="249941" name="Straight Connector 280"/>
              <p:cNvCxnSpPr>
                <a:cxnSpLocks noChangeShapeType="1"/>
              </p:cNvCxnSpPr>
              <p:nvPr/>
            </p:nvCxnSpPr>
            <p:spPr bwMode="auto">
              <a:xfrm>
                <a:off x="6705600" y="17526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49942" name="Straight Connector 281"/>
              <p:cNvCxnSpPr>
                <a:cxnSpLocks noChangeShapeType="1"/>
              </p:cNvCxnSpPr>
              <p:nvPr/>
            </p:nvCxnSpPr>
            <p:spPr bwMode="auto">
              <a:xfrm>
                <a:off x="6705600" y="22098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49943" name="Straight Connector 282"/>
              <p:cNvCxnSpPr>
                <a:cxnSpLocks noChangeShapeType="1"/>
              </p:cNvCxnSpPr>
              <p:nvPr/>
            </p:nvCxnSpPr>
            <p:spPr bwMode="auto">
              <a:xfrm>
                <a:off x="6248400" y="1981200"/>
                <a:ext cx="914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49944" name="Straight Connector 283"/>
              <p:cNvCxnSpPr>
                <a:cxnSpLocks noChangeShapeType="1"/>
              </p:cNvCxnSpPr>
              <p:nvPr/>
            </p:nvCxnSpPr>
            <p:spPr bwMode="auto">
              <a:xfrm flipV="1">
                <a:off x="6858000" y="15240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49945" name="Straight Connector 284"/>
              <p:cNvCxnSpPr>
                <a:cxnSpLocks noChangeShapeType="1"/>
              </p:cNvCxnSpPr>
              <p:nvPr/>
            </p:nvCxnSpPr>
            <p:spPr bwMode="auto">
              <a:xfrm flipV="1">
                <a:off x="6858000" y="22098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grpSp>
          <p:nvGrpSpPr>
            <p:cNvPr id="249930" name="Group 66"/>
            <p:cNvGrpSpPr>
              <a:grpSpLocks/>
            </p:cNvGrpSpPr>
            <p:nvPr/>
          </p:nvGrpSpPr>
          <p:grpSpPr bwMode="auto">
            <a:xfrm>
              <a:off x="2133600" y="1447800"/>
              <a:ext cx="914400" cy="914400"/>
              <a:chOff x="6248400" y="1524000"/>
              <a:chExt cx="914400" cy="914400"/>
            </a:xfrm>
          </p:grpSpPr>
          <p:grpSp>
            <p:nvGrpSpPr>
              <p:cNvPr id="249931" name="Group 38"/>
              <p:cNvGrpSpPr>
                <a:grpSpLocks/>
              </p:cNvGrpSpPr>
              <p:nvPr/>
            </p:nvGrpSpPr>
            <p:grpSpPr bwMode="auto">
              <a:xfrm>
                <a:off x="6553200" y="1752600"/>
                <a:ext cx="152400" cy="457200"/>
                <a:chOff x="6553200" y="1752600"/>
                <a:chExt cx="152400" cy="457200"/>
              </a:xfrm>
            </p:grpSpPr>
            <p:cxnSp>
              <p:nvCxnSpPr>
                <p:cNvPr id="249937" name="Straight Connector 276"/>
                <p:cNvCxnSpPr>
                  <a:cxnSpLocks noChangeShapeType="1"/>
                </p:cNvCxnSpPr>
                <p:nvPr/>
              </p:nvCxnSpPr>
              <p:spPr bwMode="auto">
                <a:xfrm>
                  <a:off x="66294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49938" name="Straight Connector 277"/>
                <p:cNvCxnSpPr>
                  <a:cxnSpLocks noChangeShapeType="1"/>
                </p:cNvCxnSpPr>
                <p:nvPr/>
              </p:nvCxnSpPr>
              <p:spPr bwMode="auto">
                <a:xfrm>
                  <a:off x="65532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49939" name="Straight Connector 278"/>
                <p:cNvCxnSpPr>
                  <a:cxnSpLocks noChangeShapeType="1"/>
                </p:cNvCxnSpPr>
                <p:nvPr/>
              </p:nvCxnSpPr>
              <p:spPr bwMode="auto">
                <a:xfrm>
                  <a:off x="67056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cxnSp>
            <p:nvCxnSpPr>
              <p:cNvPr id="249932" name="Straight Connector 271"/>
              <p:cNvCxnSpPr>
                <a:cxnSpLocks noChangeShapeType="1"/>
              </p:cNvCxnSpPr>
              <p:nvPr/>
            </p:nvCxnSpPr>
            <p:spPr bwMode="auto">
              <a:xfrm>
                <a:off x="6705600" y="17526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49933" name="Straight Connector 272"/>
              <p:cNvCxnSpPr>
                <a:cxnSpLocks noChangeShapeType="1"/>
              </p:cNvCxnSpPr>
              <p:nvPr/>
            </p:nvCxnSpPr>
            <p:spPr bwMode="auto">
              <a:xfrm>
                <a:off x="6705600" y="22098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49934" name="Straight Connector 273"/>
              <p:cNvCxnSpPr>
                <a:cxnSpLocks noChangeShapeType="1"/>
              </p:cNvCxnSpPr>
              <p:nvPr/>
            </p:nvCxnSpPr>
            <p:spPr bwMode="auto">
              <a:xfrm>
                <a:off x="6248400" y="1981200"/>
                <a:ext cx="914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49935" name="Straight Connector 274"/>
              <p:cNvCxnSpPr>
                <a:cxnSpLocks noChangeShapeType="1"/>
              </p:cNvCxnSpPr>
              <p:nvPr/>
            </p:nvCxnSpPr>
            <p:spPr bwMode="auto">
              <a:xfrm flipV="1">
                <a:off x="6858000" y="15240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49936" name="Straight Connector 275"/>
              <p:cNvCxnSpPr>
                <a:cxnSpLocks noChangeShapeType="1"/>
              </p:cNvCxnSpPr>
              <p:nvPr/>
            </p:nvCxnSpPr>
            <p:spPr bwMode="auto">
              <a:xfrm flipV="1">
                <a:off x="6858000" y="22098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grpSp>
      <p:grpSp>
        <p:nvGrpSpPr>
          <p:cNvPr id="249868" name="Group 65"/>
          <p:cNvGrpSpPr>
            <a:grpSpLocks/>
          </p:cNvGrpSpPr>
          <p:nvPr/>
        </p:nvGrpSpPr>
        <p:grpSpPr bwMode="auto">
          <a:xfrm>
            <a:off x="6804025" y="3119438"/>
            <a:ext cx="914400" cy="914400"/>
            <a:chOff x="6248400" y="1524000"/>
            <a:chExt cx="914400" cy="914400"/>
          </a:xfrm>
        </p:grpSpPr>
        <p:grpSp>
          <p:nvGrpSpPr>
            <p:cNvPr id="249920" name="Group 38"/>
            <p:cNvGrpSpPr>
              <a:grpSpLocks/>
            </p:cNvGrpSpPr>
            <p:nvPr/>
          </p:nvGrpSpPr>
          <p:grpSpPr bwMode="auto">
            <a:xfrm>
              <a:off x="6553200" y="1752600"/>
              <a:ext cx="152400" cy="457200"/>
              <a:chOff x="6553200" y="1752600"/>
              <a:chExt cx="152400" cy="457200"/>
            </a:xfrm>
          </p:grpSpPr>
          <p:cxnSp>
            <p:nvCxnSpPr>
              <p:cNvPr id="249926" name="Straight Connector 265"/>
              <p:cNvCxnSpPr>
                <a:cxnSpLocks noChangeShapeType="1"/>
              </p:cNvCxnSpPr>
              <p:nvPr/>
            </p:nvCxnSpPr>
            <p:spPr bwMode="auto">
              <a:xfrm>
                <a:off x="66294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49927" name="Straight Connector 266"/>
              <p:cNvCxnSpPr>
                <a:cxnSpLocks noChangeShapeType="1"/>
              </p:cNvCxnSpPr>
              <p:nvPr/>
            </p:nvCxnSpPr>
            <p:spPr bwMode="auto">
              <a:xfrm>
                <a:off x="65532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49928" name="Straight Connector 267"/>
              <p:cNvCxnSpPr>
                <a:cxnSpLocks noChangeShapeType="1"/>
              </p:cNvCxnSpPr>
              <p:nvPr/>
            </p:nvCxnSpPr>
            <p:spPr bwMode="auto">
              <a:xfrm>
                <a:off x="67056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cxnSp>
          <p:nvCxnSpPr>
            <p:cNvPr id="249921" name="Straight Connector 260"/>
            <p:cNvCxnSpPr>
              <a:cxnSpLocks noChangeShapeType="1"/>
            </p:cNvCxnSpPr>
            <p:nvPr/>
          </p:nvCxnSpPr>
          <p:spPr bwMode="auto">
            <a:xfrm>
              <a:off x="6705600" y="17526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49922" name="Straight Connector 261"/>
            <p:cNvCxnSpPr>
              <a:cxnSpLocks noChangeShapeType="1"/>
            </p:cNvCxnSpPr>
            <p:nvPr/>
          </p:nvCxnSpPr>
          <p:spPr bwMode="auto">
            <a:xfrm>
              <a:off x="6705600" y="22098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49923" name="Straight Connector 262"/>
            <p:cNvCxnSpPr>
              <a:cxnSpLocks noChangeShapeType="1"/>
            </p:cNvCxnSpPr>
            <p:nvPr/>
          </p:nvCxnSpPr>
          <p:spPr bwMode="auto">
            <a:xfrm>
              <a:off x="6248400" y="1981200"/>
              <a:ext cx="914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49924" name="Straight Connector 263"/>
            <p:cNvCxnSpPr>
              <a:cxnSpLocks noChangeShapeType="1"/>
            </p:cNvCxnSpPr>
            <p:nvPr/>
          </p:nvCxnSpPr>
          <p:spPr bwMode="auto">
            <a:xfrm flipV="1">
              <a:off x="6858000" y="15240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49925" name="Straight Connector 264"/>
            <p:cNvCxnSpPr>
              <a:cxnSpLocks noChangeShapeType="1"/>
            </p:cNvCxnSpPr>
            <p:nvPr/>
          </p:nvCxnSpPr>
          <p:spPr bwMode="auto">
            <a:xfrm flipV="1">
              <a:off x="6858000" y="22098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sp>
        <p:nvSpPr>
          <p:cNvPr id="249869" name="TextBox 466"/>
          <p:cNvSpPr txBox="1">
            <a:spLocks noChangeArrowheads="1"/>
          </p:cNvSpPr>
          <p:nvPr/>
        </p:nvSpPr>
        <p:spPr bwMode="auto">
          <a:xfrm>
            <a:off x="269875" y="3376613"/>
            <a:ext cx="9413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800" b="1" smtClean="0">
                <a:solidFill>
                  <a:srgbClr val="000000"/>
                </a:solidFill>
              </a:rPr>
              <a:t>WL&lt;0&gt;</a:t>
            </a:r>
          </a:p>
        </p:txBody>
      </p:sp>
      <p:sp>
        <p:nvSpPr>
          <p:cNvPr id="249870" name="TextBox 467"/>
          <p:cNvSpPr txBox="1">
            <a:spLocks noChangeArrowheads="1"/>
          </p:cNvSpPr>
          <p:nvPr/>
        </p:nvSpPr>
        <p:spPr bwMode="auto">
          <a:xfrm>
            <a:off x="269875" y="2562225"/>
            <a:ext cx="9413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800" b="1" smtClean="0">
                <a:solidFill>
                  <a:srgbClr val="000000"/>
                </a:solidFill>
              </a:rPr>
              <a:t>WL&lt;1&gt;</a:t>
            </a:r>
          </a:p>
        </p:txBody>
      </p:sp>
      <p:sp>
        <p:nvSpPr>
          <p:cNvPr id="249871" name="TextBox 468"/>
          <p:cNvSpPr txBox="1">
            <a:spLocks noChangeArrowheads="1"/>
          </p:cNvSpPr>
          <p:nvPr/>
        </p:nvSpPr>
        <p:spPr bwMode="auto">
          <a:xfrm>
            <a:off x="269875" y="1708150"/>
            <a:ext cx="9413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800" b="1" smtClean="0">
                <a:solidFill>
                  <a:srgbClr val="000000"/>
                </a:solidFill>
              </a:rPr>
              <a:t>WL&lt;2&gt;</a:t>
            </a:r>
          </a:p>
        </p:txBody>
      </p:sp>
      <p:sp>
        <p:nvSpPr>
          <p:cNvPr id="249872" name="TextBox 477"/>
          <p:cNvSpPr txBox="1">
            <a:spLocks noChangeArrowheads="1"/>
          </p:cNvSpPr>
          <p:nvPr/>
        </p:nvSpPr>
        <p:spPr bwMode="auto">
          <a:xfrm>
            <a:off x="4594225" y="3016250"/>
            <a:ext cx="7477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b="1" smtClean="0">
                <a:solidFill>
                  <a:srgbClr val="FF0000"/>
                </a:solidFill>
              </a:rPr>
              <a:t>(n,j)</a:t>
            </a:r>
          </a:p>
        </p:txBody>
      </p:sp>
      <p:cxnSp>
        <p:nvCxnSpPr>
          <p:cNvPr id="249873" name="Straight Connector 493"/>
          <p:cNvCxnSpPr>
            <a:cxnSpLocks noChangeShapeType="1"/>
          </p:cNvCxnSpPr>
          <p:nvPr/>
        </p:nvCxnSpPr>
        <p:spPr bwMode="auto">
          <a:xfrm flipV="1">
            <a:off x="1933575" y="960438"/>
            <a:ext cx="0" cy="534987"/>
          </a:xfrm>
          <a:prstGeom prst="line">
            <a:avLst/>
          </a:prstGeom>
          <a:noFill/>
          <a:ln w="38100">
            <a:solidFill>
              <a:schemeClr val="tx1"/>
            </a:solidFill>
            <a:prstDash val="sysDot"/>
            <a:round/>
            <a:headEnd/>
            <a:tailEnd/>
          </a:ln>
          <a:extLst>
            <a:ext uri="{909E8E84-426E-40dd-AFC4-6F175D3DCCD1}">
              <a14:hiddenFill xmlns:a14="http://schemas.microsoft.com/office/drawing/2010/main">
                <a:noFill/>
              </a14:hiddenFill>
            </a:ext>
          </a:extLst>
        </p:spPr>
      </p:cxnSp>
      <p:cxnSp>
        <p:nvCxnSpPr>
          <p:cNvPr id="249874" name="Straight Connector 494"/>
          <p:cNvCxnSpPr>
            <a:cxnSpLocks noChangeShapeType="1"/>
          </p:cNvCxnSpPr>
          <p:nvPr/>
        </p:nvCxnSpPr>
        <p:spPr bwMode="auto">
          <a:xfrm flipV="1">
            <a:off x="2843213" y="915988"/>
            <a:ext cx="0" cy="536575"/>
          </a:xfrm>
          <a:prstGeom prst="line">
            <a:avLst/>
          </a:prstGeom>
          <a:noFill/>
          <a:ln w="38100">
            <a:solidFill>
              <a:schemeClr val="tx1"/>
            </a:solidFill>
            <a:prstDash val="sysDot"/>
            <a:round/>
            <a:headEnd/>
            <a:tailEnd/>
          </a:ln>
          <a:extLst>
            <a:ext uri="{909E8E84-426E-40dd-AFC4-6F175D3DCCD1}">
              <a14:hiddenFill xmlns:a14="http://schemas.microsoft.com/office/drawing/2010/main">
                <a:noFill/>
              </a14:hiddenFill>
            </a:ext>
          </a:extLst>
        </p:spPr>
      </p:cxnSp>
      <p:cxnSp>
        <p:nvCxnSpPr>
          <p:cNvPr id="249875" name="Straight Connector 495"/>
          <p:cNvCxnSpPr>
            <a:cxnSpLocks noChangeShapeType="1"/>
          </p:cNvCxnSpPr>
          <p:nvPr/>
        </p:nvCxnSpPr>
        <p:spPr bwMode="auto">
          <a:xfrm flipV="1">
            <a:off x="3757613" y="928688"/>
            <a:ext cx="0" cy="536575"/>
          </a:xfrm>
          <a:prstGeom prst="line">
            <a:avLst/>
          </a:prstGeom>
          <a:noFill/>
          <a:ln w="38100">
            <a:solidFill>
              <a:schemeClr val="tx1"/>
            </a:solidFill>
            <a:prstDash val="sysDot"/>
            <a:round/>
            <a:headEnd/>
            <a:tailEnd/>
          </a:ln>
          <a:extLst>
            <a:ext uri="{909E8E84-426E-40dd-AFC4-6F175D3DCCD1}">
              <a14:hiddenFill xmlns:a14="http://schemas.microsoft.com/office/drawing/2010/main">
                <a:noFill/>
              </a14:hiddenFill>
            </a:ext>
          </a:extLst>
        </p:spPr>
      </p:cxnSp>
      <p:cxnSp>
        <p:nvCxnSpPr>
          <p:cNvPr id="249876" name="Straight Connector 496"/>
          <p:cNvCxnSpPr>
            <a:cxnSpLocks noChangeShapeType="1"/>
          </p:cNvCxnSpPr>
          <p:nvPr/>
        </p:nvCxnSpPr>
        <p:spPr bwMode="auto">
          <a:xfrm flipV="1">
            <a:off x="4672013" y="955675"/>
            <a:ext cx="0" cy="534988"/>
          </a:xfrm>
          <a:prstGeom prst="line">
            <a:avLst/>
          </a:prstGeom>
          <a:noFill/>
          <a:ln w="38100">
            <a:solidFill>
              <a:schemeClr val="tx1"/>
            </a:solidFill>
            <a:prstDash val="sysDot"/>
            <a:round/>
            <a:headEnd/>
            <a:tailEnd/>
          </a:ln>
          <a:extLst>
            <a:ext uri="{909E8E84-426E-40dd-AFC4-6F175D3DCCD1}">
              <a14:hiddenFill xmlns:a14="http://schemas.microsoft.com/office/drawing/2010/main">
                <a:noFill/>
              </a14:hiddenFill>
            </a:ext>
          </a:extLst>
        </p:spPr>
      </p:cxnSp>
      <p:cxnSp>
        <p:nvCxnSpPr>
          <p:cNvPr id="249877" name="Straight Connector 497"/>
          <p:cNvCxnSpPr>
            <a:cxnSpLocks noChangeShapeType="1"/>
          </p:cNvCxnSpPr>
          <p:nvPr/>
        </p:nvCxnSpPr>
        <p:spPr bwMode="auto">
          <a:xfrm flipV="1">
            <a:off x="5586413" y="942975"/>
            <a:ext cx="0" cy="534988"/>
          </a:xfrm>
          <a:prstGeom prst="line">
            <a:avLst/>
          </a:prstGeom>
          <a:noFill/>
          <a:ln w="38100">
            <a:solidFill>
              <a:schemeClr val="tx1"/>
            </a:solidFill>
            <a:prstDash val="sysDot"/>
            <a:round/>
            <a:headEnd/>
            <a:tailEnd/>
          </a:ln>
          <a:extLst>
            <a:ext uri="{909E8E84-426E-40dd-AFC4-6F175D3DCCD1}">
              <a14:hiddenFill xmlns:a14="http://schemas.microsoft.com/office/drawing/2010/main">
                <a:noFill/>
              </a14:hiddenFill>
            </a:ext>
          </a:extLst>
        </p:spPr>
      </p:cxnSp>
      <p:cxnSp>
        <p:nvCxnSpPr>
          <p:cNvPr id="249878" name="Straight Connector 498"/>
          <p:cNvCxnSpPr>
            <a:cxnSpLocks noChangeShapeType="1"/>
          </p:cNvCxnSpPr>
          <p:nvPr/>
        </p:nvCxnSpPr>
        <p:spPr bwMode="auto">
          <a:xfrm flipV="1">
            <a:off x="6500813" y="955675"/>
            <a:ext cx="0" cy="534988"/>
          </a:xfrm>
          <a:prstGeom prst="line">
            <a:avLst/>
          </a:prstGeom>
          <a:noFill/>
          <a:ln w="38100">
            <a:solidFill>
              <a:schemeClr val="tx1"/>
            </a:solidFill>
            <a:prstDash val="sysDot"/>
            <a:round/>
            <a:headEnd/>
            <a:tailEnd/>
          </a:ln>
          <a:extLst>
            <a:ext uri="{909E8E84-426E-40dd-AFC4-6F175D3DCCD1}">
              <a14:hiddenFill xmlns:a14="http://schemas.microsoft.com/office/drawing/2010/main">
                <a:noFill/>
              </a14:hiddenFill>
            </a:ext>
          </a:extLst>
        </p:spPr>
      </p:cxnSp>
      <p:cxnSp>
        <p:nvCxnSpPr>
          <p:cNvPr id="249879" name="Straight Connector 499"/>
          <p:cNvCxnSpPr>
            <a:cxnSpLocks noChangeShapeType="1"/>
          </p:cNvCxnSpPr>
          <p:nvPr/>
        </p:nvCxnSpPr>
        <p:spPr bwMode="auto">
          <a:xfrm flipV="1">
            <a:off x="7415213" y="955675"/>
            <a:ext cx="0" cy="534988"/>
          </a:xfrm>
          <a:prstGeom prst="line">
            <a:avLst/>
          </a:prstGeom>
          <a:noFill/>
          <a:ln w="38100">
            <a:solidFill>
              <a:schemeClr val="tx1"/>
            </a:solidFill>
            <a:prstDash val="sysDot"/>
            <a:round/>
            <a:headEnd/>
            <a:tailEnd/>
          </a:ln>
          <a:extLst>
            <a:ext uri="{909E8E84-426E-40dd-AFC4-6F175D3DCCD1}">
              <a14:hiddenFill xmlns:a14="http://schemas.microsoft.com/office/drawing/2010/main">
                <a:noFill/>
              </a14:hiddenFill>
            </a:ext>
          </a:extLst>
        </p:spPr>
      </p:cxnSp>
      <p:sp>
        <p:nvSpPr>
          <p:cNvPr id="249880" name="TextBox 508"/>
          <p:cNvSpPr txBox="1">
            <a:spLocks noChangeArrowheads="1"/>
          </p:cNvSpPr>
          <p:nvPr/>
        </p:nvSpPr>
        <p:spPr bwMode="auto">
          <a:xfrm>
            <a:off x="2773363" y="1120775"/>
            <a:ext cx="10763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000000"/>
                </a:solidFill>
              </a:rPr>
              <a:t>(n+1,j-1)</a:t>
            </a:r>
          </a:p>
        </p:txBody>
      </p:sp>
      <p:sp>
        <p:nvSpPr>
          <p:cNvPr id="249881" name="TextBox 509"/>
          <p:cNvSpPr txBox="1">
            <a:spLocks noChangeArrowheads="1"/>
          </p:cNvSpPr>
          <p:nvPr/>
        </p:nvSpPr>
        <p:spPr bwMode="auto">
          <a:xfrm>
            <a:off x="3814763" y="1116013"/>
            <a:ext cx="8699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000000"/>
                </a:solidFill>
              </a:rPr>
              <a:t>(n+1,j)</a:t>
            </a:r>
          </a:p>
        </p:txBody>
      </p:sp>
      <p:sp>
        <p:nvSpPr>
          <p:cNvPr id="249882" name="TextBox 510"/>
          <p:cNvSpPr txBox="1">
            <a:spLocks noChangeArrowheads="1"/>
          </p:cNvSpPr>
          <p:nvPr/>
        </p:nvSpPr>
        <p:spPr bwMode="auto">
          <a:xfrm>
            <a:off x="4584700" y="1116013"/>
            <a:ext cx="11334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000000"/>
                </a:solidFill>
              </a:rPr>
              <a:t>(n+1,j+1)</a:t>
            </a:r>
          </a:p>
        </p:txBody>
      </p:sp>
      <p:sp>
        <p:nvSpPr>
          <p:cNvPr id="249883" name="TextBox 512"/>
          <p:cNvSpPr txBox="1">
            <a:spLocks noChangeArrowheads="1"/>
          </p:cNvSpPr>
          <p:nvPr/>
        </p:nvSpPr>
        <p:spPr bwMode="auto">
          <a:xfrm>
            <a:off x="7485063" y="3559175"/>
            <a:ext cx="812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LSB:0</a:t>
            </a:r>
          </a:p>
        </p:txBody>
      </p:sp>
      <p:sp>
        <p:nvSpPr>
          <p:cNvPr id="249884" name="TextBox 513"/>
          <p:cNvSpPr txBox="1">
            <a:spLocks noChangeArrowheads="1"/>
          </p:cNvSpPr>
          <p:nvPr/>
        </p:nvSpPr>
        <p:spPr bwMode="auto">
          <a:xfrm>
            <a:off x="7472363" y="2744788"/>
            <a:ext cx="8128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LSB:1</a:t>
            </a:r>
          </a:p>
        </p:txBody>
      </p:sp>
      <p:sp>
        <p:nvSpPr>
          <p:cNvPr id="249885" name="TextBox 514"/>
          <p:cNvSpPr txBox="1">
            <a:spLocks noChangeArrowheads="1"/>
          </p:cNvSpPr>
          <p:nvPr/>
        </p:nvSpPr>
        <p:spPr bwMode="auto">
          <a:xfrm>
            <a:off x="7445375" y="3236913"/>
            <a:ext cx="8778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MSB:2</a:t>
            </a:r>
          </a:p>
        </p:txBody>
      </p:sp>
      <p:sp>
        <p:nvSpPr>
          <p:cNvPr id="249886" name="TextBox 515"/>
          <p:cNvSpPr txBox="1">
            <a:spLocks noChangeArrowheads="1"/>
          </p:cNvSpPr>
          <p:nvPr/>
        </p:nvSpPr>
        <p:spPr bwMode="auto">
          <a:xfrm>
            <a:off x="7445375" y="1892300"/>
            <a:ext cx="8128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LSB:3</a:t>
            </a:r>
          </a:p>
        </p:txBody>
      </p:sp>
      <p:sp>
        <p:nvSpPr>
          <p:cNvPr id="249887" name="TextBox 516"/>
          <p:cNvSpPr txBox="1">
            <a:spLocks noChangeArrowheads="1"/>
          </p:cNvSpPr>
          <p:nvPr/>
        </p:nvSpPr>
        <p:spPr bwMode="auto">
          <a:xfrm>
            <a:off x="7445375" y="2384425"/>
            <a:ext cx="8778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MSB:4</a:t>
            </a:r>
          </a:p>
        </p:txBody>
      </p:sp>
      <p:sp>
        <p:nvSpPr>
          <p:cNvPr id="249888" name="TextBox 517"/>
          <p:cNvSpPr txBox="1">
            <a:spLocks noChangeArrowheads="1"/>
          </p:cNvSpPr>
          <p:nvPr/>
        </p:nvSpPr>
        <p:spPr bwMode="auto">
          <a:xfrm>
            <a:off x="7432675" y="1547813"/>
            <a:ext cx="8778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MSB:6</a:t>
            </a:r>
          </a:p>
        </p:txBody>
      </p:sp>
      <p:sp>
        <p:nvSpPr>
          <p:cNvPr id="249889" name="TextBox 519"/>
          <p:cNvSpPr txBox="1">
            <a:spLocks noChangeArrowheads="1"/>
          </p:cNvSpPr>
          <p:nvPr/>
        </p:nvSpPr>
        <p:spPr bwMode="auto">
          <a:xfrm>
            <a:off x="2900363" y="3960813"/>
            <a:ext cx="10175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000000"/>
                </a:solidFill>
              </a:rPr>
              <a:t>(n-1,j-1)</a:t>
            </a:r>
          </a:p>
        </p:txBody>
      </p:sp>
      <p:sp>
        <p:nvSpPr>
          <p:cNvPr id="249890" name="TextBox 520"/>
          <p:cNvSpPr txBox="1">
            <a:spLocks noChangeArrowheads="1"/>
          </p:cNvSpPr>
          <p:nvPr/>
        </p:nvSpPr>
        <p:spPr bwMode="auto">
          <a:xfrm>
            <a:off x="3967163" y="3960813"/>
            <a:ext cx="8128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000000"/>
                </a:solidFill>
              </a:rPr>
              <a:t>(n-1,j)</a:t>
            </a:r>
          </a:p>
        </p:txBody>
      </p:sp>
      <p:sp>
        <p:nvSpPr>
          <p:cNvPr id="249891" name="TextBox 521"/>
          <p:cNvSpPr txBox="1">
            <a:spLocks noChangeArrowheads="1"/>
          </p:cNvSpPr>
          <p:nvPr/>
        </p:nvSpPr>
        <p:spPr bwMode="auto">
          <a:xfrm>
            <a:off x="4724400" y="3960813"/>
            <a:ext cx="10763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000000"/>
                </a:solidFill>
              </a:rPr>
              <a:t>(n-1,j+1)</a:t>
            </a:r>
          </a:p>
        </p:txBody>
      </p:sp>
      <p:grpSp>
        <p:nvGrpSpPr>
          <p:cNvPr id="253" name="Group 235"/>
          <p:cNvGrpSpPr>
            <a:grpSpLocks/>
          </p:cNvGrpSpPr>
          <p:nvPr/>
        </p:nvGrpSpPr>
        <p:grpSpPr bwMode="auto">
          <a:xfrm>
            <a:off x="5011738" y="2347913"/>
            <a:ext cx="800100" cy="792162"/>
            <a:chOff x="5858467" y="2846798"/>
            <a:chExt cx="800176" cy="792355"/>
          </a:xfrm>
        </p:grpSpPr>
        <p:sp>
          <p:nvSpPr>
            <p:cNvPr id="249918" name="Oval 169"/>
            <p:cNvSpPr>
              <a:spLocks noChangeArrowheads="1"/>
            </p:cNvSpPr>
            <p:nvPr/>
          </p:nvSpPr>
          <p:spPr bwMode="auto">
            <a:xfrm>
              <a:off x="5858467" y="2846798"/>
              <a:ext cx="792511" cy="792355"/>
            </a:xfrm>
            <a:prstGeom prst="ellipse">
              <a:avLst/>
            </a:prstGeom>
            <a:solidFill>
              <a:srgbClr val="4F4E12">
                <a:alpha val="48627"/>
              </a:srgbClr>
            </a:solidFill>
            <a:ln w="9525">
              <a:solidFill>
                <a:schemeClr val="tx1"/>
              </a:solidFill>
              <a:round/>
              <a:headEnd/>
              <a:tailEnd/>
            </a:ln>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49919" name="TextBox 171"/>
            <p:cNvSpPr txBox="1">
              <a:spLocks noChangeArrowheads="1"/>
            </p:cNvSpPr>
            <p:nvPr/>
          </p:nvSpPr>
          <p:spPr bwMode="auto">
            <a:xfrm>
              <a:off x="5882554" y="2956508"/>
              <a:ext cx="776089" cy="523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2800" b="1" smtClean="0">
                  <a:solidFill>
                    <a:srgbClr val="FFFF00"/>
                  </a:solidFill>
                </a:rPr>
                <a:t>∆V</a:t>
              </a:r>
              <a:r>
                <a:rPr lang="en-US" sz="2800" b="1" baseline="-25000" smtClean="0">
                  <a:solidFill>
                    <a:srgbClr val="FFFF00"/>
                  </a:solidFill>
                </a:rPr>
                <a:t>x</a:t>
              </a:r>
            </a:p>
          </p:txBody>
        </p:sp>
      </p:grpSp>
      <p:grpSp>
        <p:nvGrpSpPr>
          <p:cNvPr id="254" name="Group 235"/>
          <p:cNvGrpSpPr>
            <a:grpSpLocks/>
          </p:cNvGrpSpPr>
          <p:nvPr/>
        </p:nvGrpSpPr>
        <p:grpSpPr bwMode="auto">
          <a:xfrm>
            <a:off x="3192463" y="2347913"/>
            <a:ext cx="800100" cy="792162"/>
            <a:chOff x="5858467" y="2846798"/>
            <a:chExt cx="800176" cy="792355"/>
          </a:xfrm>
        </p:grpSpPr>
        <p:sp>
          <p:nvSpPr>
            <p:cNvPr id="249916" name="Oval 169"/>
            <p:cNvSpPr>
              <a:spLocks noChangeArrowheads="1"/>
            </p:cNvSpPr>
            <p:nvPr/>
          </p:nvSpPr>
          <p:spPr bwMode="auto">
            <a:xfrm>
              <a:off x="5858467" y="2846798"/>
              <a:ext cx="792511" cy="792355"/>
            </a:xfrm>
            <a:prstGeom prst="ellipse">
              <a:avLst/>
            </a:prstGeom>
            <a:solidFill>
              <a:srgbClr val="4F4E12">
                <a:alpha val="48627"/>
              </a:srgbClr>
            </a:solidFill>
            <a:ln w="9525">
              <a:solidFill>
                <a:schemeClr val="tx1"/>
              </a:solidFill>
              <a:round/>
              <a:headEnd/>
              <a:tailEnd/>
            </a:ln>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49917" name="TextBox 171"/>
            <p:cNvSpPr txBox="1">
              <a:spLocks noChangeArrowheads="1"/>
            </p:cNvSpPr>
            <p:nvPr/>
          </p:nvSpPr>
          <p:spPr bwMode="auto">
            <a:xfrm>
              <a:off x="5882554" y="2956508"/>
              <a:ext cx="776089" cy="523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2800" b="1" smtClean="0">
                  <a:solidFill>
                    <a:srgbClr val="FFFF00"/>
                  </a:solidFill>
                </a:rPr>
                <a:t>∆V</a:t>
              </a:r>
              <a:r>
                <a:rPr lang="en-US" sz="2800" b="1" baseline="-25000" smtClean="0">
                  <a:solidFill>
                    <a:srgbClr val="FFFF00"/>
                  </a:solidFill>
                </a:rPr>
                <a:t>x</a:t>
              </a:r>
            </a:p>
          </p:txBody>
        </p:sp>
      </p:grpSp>
      <p:grpSp>
        <p:nvGrpSpPr>
          <p:cNvPr id="259" name="Group 935"/>
          <p:cNvGrpSpPr>
            <a:grpSpLocks/>
          </p:cNvGrpSpPr>
          <p:nvPr/>
        </p:nvGrpSpPr>
        <p:grpSpPr bwMode="auto">
          <a:xfrm>
            <a:off x="4087813" y="1509713"/>
            <a:ext cx="793750" cy="792162"/>
            <a:chOff x="4088389" y="1712913"/>
            <a:chExt cx="792597" cy="792162"/>
          </a:xfrm>
        </p:grpSpPr>
        <p:sp>
          <p:nvSpPr>
            <p:cNvPr id="249914" name="Oval 169"/>
            <p:cNvSpPr>
              <a:spLocks noChangeArrowheads="1"/>
            </p:cNvSpPr>
            <p:nvPr/>
          </p:nvSpPr>
          <p:spPr bwMode="auto">
            <a:xfrm>
              <a:off x="4088389" y="1712913"/>
              <a:ext cx="792597" cy="792162"/>
            </a:xfrm>
            <a:prstGeom prst="ellipse">
              <a:avLst/>
            </a:prstGeom>
            <a:solidFill>
              <a:srgbClr val="4F4E12">
                <a:alpha val="48627"/>
              </a:srgbClr>
            </a:solidFill>
            <a:ln w="9525">
              <a:solidFill>
                <a:schemeClr val="tx1"/>
              </a:solidFill>
              <a:round/>
              <a:headEnd/>
              <a:tailEnd/>
            </a:ln>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49915" name="TextBox 171"/>
            <p:cNvSpPr txBox="1">
              <a:spLocks noChangeArrowheads="1"/>
            </p:cNvSpPr>
            <p:nvPr/>
          </p:nvSpPr>
          <p:spPr bwMode="auto">
            <a:xfrm>
              <a:off x="4100098" y="1803546"/>
              <a:ext cx="76283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2800" b="1" smtClean="0">
                  <a:solidFill>
                    <a:srgbClr val="FFFF00"/>
                  </a:solidFill>
                </a:rPr>
                <a:t>∆V</a:t>
              </a:r>
              <a:r>
                <a:rPr lang="en-US" sz="2800" b="1" baseline="-25000" smtClean="0">
                  <a:solidFill>
                    <a:srgbClr val="FFFF00"/>
                  </a:solidFill>
                </a:rPr>
                <a:t>y</a:t>
              </a:r>
            </a:p>
          </p:txBody>
        </p:sp>
      </p:grpSp>
      <p:grpSp>
        <p:nvGrpSpPr>
          <p:cNvPr id="262" name="Group 942"/>
          <p:cNvGrpSpPr>
            <a:grpSpLocks/>
          </p:cNvGrpSpPr>
          <p:nvPr/>
        </p:nvGrpSpPr>
        <p:grpSpPr bwMode="auto">
          <a:xfrm>
            <a:off x="3151188" y="1471613"/>
            <a:ext cx="2708275" cy="792162"/>
            <a:chOff x="3150605" y="1674813"/>
            <a:chExt cx="2709448" cy="792162"/>
          </a:xfrm>
        </p:grpSpPr>
        <p:grpSp>
          <p:nvGrpSpPr>
            <p:cNvPr id="249908" name="Group 936"/>
            <p:cNvGrpSpPr>
              <a:grpSpLocks/>
            </p:cNvGrpSpPr>
            <p:nvPr/>
          </p:nvGrpSpPr>
          <p:grpSpPr bwMode="auto">
            <a:xfrm>
              <a:off x="3150605" y="1674813"/>
              <a:ext cx="909223" cy="792162"/>
              <a:chOff x="4026905" y="1712913"/>
              <a:chExt cx="909223" cy="792162"/>
            </a:xfrm>
          </p:grpSpPr>
          <p:sp>
            <p:nvSpPr>
              <p:cNvPr id="249912" name="Oval 169"/>
              <p:cNvSpPr>
                <a:spLocks noChangeArrowheads="1"/>
              </p:cNvSpPr>
              <p:nvPr/>
            </p:nvSpPr>
            <p:spPr bwMode="auto">
              <a:xfrm>
                <a:off x="4088389" y="1712913"/>
                <a:ext cx="792597" cy="792162"/>
              </a:xfrm>
              <a:prstGeom prst="ellipse">
                <a:avLst/>
              </a:prstGeom>
              <a:solidFill>
                <a:srgbClr val="4F4E12">
                  <a:alpha val="48627"/>
                </a:srgbClr>
              </a:solidFill>
              <a:ln w="9525">
                <a:solidFill>
                  <a:schemeClr val="tx1"/>
                </a:solidFill>
                <a:round/>
                <a:headEnd/>
                <a:tailEnd/>
              </a:ln>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49913" name="TextBox 171"/>
              <p:cNvSpPr txBox="1">
                <a:spLocks noChangeArrowheads="1"/>
              </p:cNvSpPr>
              <p:nvPr/>
            </p:nvSpPr>
            <p:spPr bwMode="auto">
              <a:xfrm>
                <a:off x="4026905" y="1803546"/>
                <a:ext cx="90922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2800" b="1" smtClean="0">
                    <a:solidFill>
                      <a:srgbClr val="FFFF00"/>
                    </a:solidFill>
                  </a:rPr>
                  <a:t>∆V</a:t>
                </a:r>
                <a:r>
                  <a:rPr lang="en-US" sz="2800" b="1" baseline="-25000" smtClean="0">
                    <a:solidFill>
                      <a:srgbClr val="FFFF00"/>
                    </a:solidFill>
                  </a:rPr>
                  <a:t>xy</a:t>
                </a:r>
              </a:p>
            </p:txBody>
          </p:sp>
        </p:grpSp>
        <p:grpSp>
          <p:nvGrpSpPr>
            <p:cNvPr id="249909" name="Group 939"/>
            <p:cNvGrpSpPr>
              <a:grpSpLocks/>
            </p:cNvGrpSpPr>
            <p:nvPr/>
          </p:nvGrpSpPr>
          <p:grpSpPr bwMode="auto">
            <a:xfrm>
              <a:off x="4950830" y="1674813"/>
              <a:ext cx="909223" cy="792162"/>
              <a:chOff x="4026905" y="1712913"/>
              <a:chExt cx="909223" cy="792162"/>
            </a:xfrm>
          </p:grpSpPr>
          <p:sp>
            <p:nvSpPr>
              <p:cNvPr id="249910" name="Oval 169"/>
              <p:cNvSpPr>
                <a:spLocks noChangeArrowheads="1"/>
              </p:cNvSpPr>
              <p:nvPr/>
            </p:nvSpPr>
            <p:spPr bwMode="auto">
              <a:xfrm>
                <a:off x="4088389" y="1712913"/>
                <a:ext cx="792597" cy="792162"/>
              </a:xfrm>
              <a:prstGeom prst="ellipse">
                <a:avLst/>
              </a:prstGeom>
              <a:solidFill>
                <a:srgbClr val="4F4E12">
                  <a:alpha val="48627"/>
                </a:srgbClr>
              </a:solidFill>
              <a:ln w="9525">
                <a:solidFill>
                  <a:schemeClr val="tx1"/>
                </a:solidFill>
                <a:round/>
                <a:headEnd/>
                <a:tailEnd/>
              </a:ln>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49911" name="TextBox 171"/>
              <p:cNvSpPr txBox="1">
                <a:spLocks noChangeArrowheads="1"/>
              </p:cNvSpPr>
              <p:nvPr/>
            </p:nvSpPr>
            <p:spPr bwMode="auto">
              <a:xfrm>
                <a:off x="4026905" y="1803546"/>
                <a:ext cx="90922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2800" b="1" smtClean="0">
                    <a:solidFill>
                      <a:srgbClr val="FFFF00"/>
                    </a:solidFill>
                  </a:rPr>
                  <a:t>∆V</a:t>
                </a:r>
                <a:r>
                  <a:rPr lang="en-US" sz="2800" b="1" baseline="-25000" smtClean="0">
                    <a:solidFill>
                      <a:srgbClr val="FFFF00"/>
                    </a:solidFill>
                  </a:rPr>
                  <a:t>xy</a:t>
                </a:r>
              </a:p>
            </p:txBody>
          </p:sp>
        </p:grpSp>
      </p:grpSp>
      <p:grpSp>
        <p:nvGrpSpPr>
          <p:cNvPr id="269" name="Group 942"/>
          <p:cNvGrpSpPr>
            <a:grpSpLocks/>
          </p:cNvGrpSpPr>
          <p:nvPr/>
        </p:nvGrpSpPr>
        <p:grpSpPr bwMode="auto">
          <a:xfrm>
            <a:off x="3159125" y="3240088"/>
            <a:ext cx="2708275" cy="792162"/>
            <a:chOff x="3150605" y="1674813"/>
            <a:chExt cx="2709448" cy="792162"/>
          </a:xfrm>
        </p:grpSpPr>
        <p:grpSp>
          <p:nvGrpSpPr>
            <p:cNvPr id="249902" name="Group 936"/>
            <p:cNvGrpSpPr>
              <a:grpSpLocks/>
            </p:cNvGrpSpPr>
            <p:nvPr/>
          </p:nvGrpSpPr>
          <p:grpSpPr bwMode="auto">
            <a:xfrm>
              <a:off x="3150605" y="1674813"/>
              <a:ext cx="909223" cy="792162"/>
              <a:chOff x="4026905" y="1712913"/>
              <a:chExt cx="909223" cy="792162"/>
            </a:xfrm>
          </p:grpSpPr>
          <p:sp>
            <p:nvSpPr>
              <p:cNvPr id="249906" name="Oval 169"/>
              <p:cNvSpPr>
                <a:spLocks noChangeArrowheads="1"/>
              </p:cNvSpPr>
              <p:nvPr/>
            </p:nvSpPr>
            <p:spPr bwMode="auto">
              <a:xfrm>
                <a:off x="4088389" y="1712913"/>
                <a:ext cx="792597" cy="792162"/>
              </a:xfrm>
              <a:prstGeom prst="ellipse">
                <a:avLst/>
              </a:prstGeom>
              <a:solidFill>
                <a:srgbClr val="4F4E12">
                  <a:alpha val="48627"/>
                </a:srgbClr>
              </a:solidFill>
              <a:ln w="9525">
                <a:solidFill>
                  <a:schemeClr val="tx1"/>
                </a:solidFill>
                <a:round/>
                <a:headEnd/>
                <a:tailEnd/>
              </a:ln>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49907" name="TextBox 171"/>
              <p:cNvSpPr txBox="1">
                <a:spLocks noChangeArrowheads="1"/>
              </p:cNvSpPr>
              <p:nvPr/>
            </p:nvSpPr>
            <p:spPr bwMode="auto">
              <a:xfrm>
                <a:off x="4026905" y="1803546"/>
                <a:ext cx="90922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2800" b="1" smtClean="0">
                    <a:solidFill>
                      <a:srgbClr val="FFFF00"/>
                    </a:solidFill>
                  </a:rPr>
                  <a:t>∆V</a:t>
                </a:r>
                <a:r>
                  <a:rPr lang="en-US" sz="2800" b="1" baseline="-25000" smtClean="0">
                    <a:solidFill>
                      <a:srgbClr val="FFFF00"/>
                    </a:solidFill>
                  </a:rPr>
                  <a:t>xy</a:t>
                </a:r>
              </a:p>
            </p:txBody>
          </p:sp>
        </p:grpSp>
        <p:grpSp>
          <p:nvGrpSpPr>
            <p:cNvPr id="249903" name="Group 939"/>
            <p:cNvGrpSpPr>
              <a:grpSpLocks/>
            </p:cNvGrpSpPr>
            <p:nvPr/>
          </p:nvGrpSpPr>
          <p:grpSpPr bwMode="auto">
            <a:xfrm>
              <a:off x="4950830" y="1674813"/>
              <a:ext cx="909223" cy="792162"/>
              <a:chOff x="4026905" y="1712913"/>
              <a:chExt cx="909223" cy="792162"/>
            </a:xfrm>
          </p:grpSpPr>
          <p:sp>
            <p:nvSpPr>
              <p:cNvPr id="249904" name="Oval 169"/>
              <p:cNvSpPr>
                <a:spLocks noChangeArrowheads="1"/>
              </p:cNvSpPr>
              <p:nvPr/>
            </p:nvSpPr>
            <p:spPr bwMode="auto">
              <a:xfrm>
                <a:off x="4088389" y="1712913"/>
                <a:ext cx="792597" cy="792162"/>
              </a:xfrm>
              <a:prstGeom prst="ellipse">
                <a:avLst/>
              </a:prstGeom>
              <a:solidFill>
                <a:srgbClr val="4F4E12">
                  <a:alpha val="48627"/>
                </a:srgbClr>
              </a:solidFill>
              <a:ln w="9525">
                <a:solidFill>
                  <a:schemeClr val="tx1"/>
                </a:solidFill>
                <a:round/>
                <a:headEnd/>
                <a:tailEnd/>
              </a:ln>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49905" name="TextBox 171"/>
              <p:cNvSpPr txBox="1">
                <a:spLocks noChangeArrowheads="1"/>
              </p:cNvSpPr>
              <p:nvPr/>
            </p:nvSpPr>
            <p:spPr bwMode="auto">
              <a:xfrm>
                <a:off x="4026905" y="1803546"/>
                <a:ext cx="90922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2800" b="1" smtClean="0">
                    <a:solidFill>
                      <a:srgbClr val="FFFF00"/>
                    </a:solidFill>
                  </a:rPr>
                  <a:t>∆V</a:t>
                </a:r>
                <a:r>
                  <a:rPr lang="en-US" sz="2800" b="1" baseline="-25000" smtClean="0">
                    <a:solidFill>
                      <a:srgbClr val="FFFF00"/>
                    </a:solidFill>
                  </a:rPr>
                  <a:t>xy</a:t>
                </a:r>
              </a:p>
            </p:txBody>
          </p:sp>
        </p:grpSp>
      </p:grpSp>
      <p:grpSp>
        <p:nvGrpSpPr>
          <p:cNvPr id="276" name="Group 935"/>
          <p:cNvGrpSpPr>
            <a:grpSpLocks/>
          </p:cNvGrpSpPr>
          <p:nvPr/>
        </p:nvGrpSpPr>
        <p:grpSpPr bwMode="auto">
          <a:xfrm>
            <a:off x="4095750" y="3224213"/>
            <a:ext cx="793750" cy="792162"/>
            <a:chOff x="4088389" y="1712913"/>
            <a:chExt cx="792597" cy="792162"/>
          </a:xfrm>
        </p:grpSpPr>
        <p:sp>
          <p:nvSpPr>
            <p:cNvPr id="249900" name="Oval 169"/>
            <p:cNvSpPr>
              <a:spLocks noChangeArrowheads="1"/>
            </p:cNvSpPr>
            <p:nvPr/>
          </p:nvSpPr>
          <p:spPr bwMode="auto">
            <a:xfrm>
              <a:off x="4088389" y="1712913"/>
              <a:ext cx="792597" cy="792162"/>
            </a:xfrm>
            <a:prstGeom prst="ellipse">
              <a:avLst/>
            </a:prstGeom>
            <a:solidFill>
              <a:srgbClr val="4F4E12">
                <a:alpha val="48627"/>
              </a:srgbClr>
            </a:solidFill>
            <a:ln w="9525">
              <a:solidFill>
                <a:schemeClr val="tx1"/>
              </a:solidFill>
              <a:round/>
              <a:headEnd/>
              <a:tailEnd/>
            </a:ln>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49901" name="TextBox 171"/>
            <p:cNvSpPr txBox="1">
              <a:spLocks noChangeArrowheads="1"/>
            </p:cNvSpPr>
            <p:nvPr/>
          </p:nvSpPr>
          <p:spPr bwMode="auto">
            <a:xfrm>
              <a:off x="4100098" y="1803546"/>
              <a:ext cx="76283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2800" b="1" smtClean="0">
                  <a:solidFill>
                    <a:srgbClr val="FFFF00"/>
                  </a:solidFill>
                </a:rPr>
                <a:t>∆V</a:t>
              </a:r>
              <a:r>
                <a:rPr lang="en-US" sz="2800" b="1" baseline="-25000" smtClean="0">
                  <a:solidFill>
                    <a:srgbClr val="FFFF00"/>
                  </a:solidFill>
                </a:rPr>
                <a:t>y</a:t>
              </a:r>
            </a:p>
          </p:txBody>
        </p:sp>
      </p:grpSp>
      <p:sp>
        <p:nvSpPr>
          <p:cNvPr id="249898" name="Slide Number Placeholder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2E6C029-881A-8948-846C-0A739102910A}" type="slidenum">
              <a:rPr lang="en-US" sz="1600">
                <a:solidFill>
                  <a:srgbClr val="000000"/>
                </a:solidFill>
                <a:latin typeface="Garamond" charset="0"/>
              </a:rPr>
              <a:pPr eaLnBrk="1" hangingPunct="1"/>
              <a:t>185</a:t>
            </a:fld>
            <a:endParaRPr lang="en-US" sz="1600">
              <a:solidFill>
                <a:srgbClr val="000000"/>
              </a:solidFill>
              <a:latin typeface="Garamond" charset="0"/>
            </a:endParaRPr>
          </a:p>
        </p:txBody>
      </p:sp>
      <p:pic>
        <p:nvPicPr>
          <p:cNvPr id="249899" name="Picture 6" descr="FMS_logo_lightbluematte_3C5CAE.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382956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5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6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6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7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5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53"/>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3" presetClass="exit" presetSubtype="10" fill="hold" nodeType="clickEffect">
                                  <p:stCondLst>
                                    <p:cond delay="0"/>
                                  </p:stCondLst>
                                  <p:childTnLst>
                                    <p:animEffect transition="out" filter="blinds(horizontal)">
                                      <p:cBhvr>
                                        <p:cTn id="24" dur="500"/>
                                        <p:tgtEl>
                                          <p:spTgt spid="269"/>
                                        </p:tgtEl>
                                      </p:cBhvr>
                                    </p:animEffect>
                                    <p:set>
                                      <p:cBhvr>
                                        <p:cTn id="25" dur="1" fill="hold">
                                          <p:stCondLst>
                                            <p:cond delay="499"/>
                                          </p:stCondLst>
                                        </p:cTn>
                                        <p:tgtEl>
                                          <p:spTgt spid="269"/>
                                        </p:tgtEl>
                                        <p:attrNameLst>
                                          <p:attrName>style.visibility</p:attrName>
                                        </p:attrNameLst>
                                      </p:cBhvr>
                                      <p:to>
                                        <p:strVal val="hidden"/>
                                      </p:to>
                                    </p:set>
                                  </p:childTnLst>
                                </p:cTn>
                              </p:par>
                              <p:par>
                                <p:cTn id="26" presetID="3" presetClass="exit" presetSubtype="10" fill="hold" nodeType="withEffect">
                                  <p:stCondLst>
                                    <p:cond delay="0"/>
                                  </p:stCondLst>
                                  <p:childTnLst>
                                    <p:animEffect transition="out" filter="blinds(horizontal)">
                                      <p:cBhvr>
                                        <p:cTn id="27" dur="500"/>
                                        <p:tgtEl>
                                          <p:spTgt spid="276"/>
                                        </p:tgtEl>
                                      </p:cBhvr>
                                    </p:animEffect>
                                    <p:set>
                                      <p:cBhvr>
                                        <p:cTn id="28" dur="1" fill="hold">
                                          <p:stCondLst>
                                            <p:cond delay="499"/>
                                          </p:stCondLst>
                                        </p:cTn>
                                        <p:tgtEl>
                                          <p:spTgt spid="27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Title 1"/>
          <p:cNvSpPr>
            <a:spLocks noGrp="1"/>
          </p:cNvSpPr>
          <p:nvPr>
            <p:ph type="title"/>
          </p:nvPr>
        </p:nvSpPr>
        <p:spPr/>
        <p:txBody>
          <a:bodyPr/>
          <a:lstStyle/>
          <a:p>
            <a:r>
              <a:rPr lang="en-US">
                <a:latin typeface="Garamond" charset="0"/>
              </a:rPr>
              <a:t>Traditional Model for Vth Change</a:t>
            </a:r>
          </a:p>
        </p:txBody>
      </p:sp>
      <p:sp>
        <p:nvSpPr>
          <p:cNvPr id="31747" name="Content Placeholder 2"/>
          <p:cNvSpPr>
            <a:spLocks noGrp="1"/>
          </p:cNvSpPr>
          <p:nvPr>
            <p:ph idx="1"/>
          </p:nvPr>
        </p:nvSpPr>
        <p:spPr>
          <a:xfrm>
            <a:off x="212725" y="4608513"/>
            <a:ext cx="8610600" cy="1058862"/>
          </a:xfrm>
        </p:spPr>
        <p:txBody>
          <a:bodyPr/>
          <a:lstStyle/>
          <a:p>
            <a:r>
              <a:rPr lang="en-US">
                <a:latin typeface="Tahoma" charset="0"/>
              </a:rPr>
              <a:t>Traditional model for victim cell threshold voltage change</a:t>
            </a:r>
          </a:p>
        </p:txBody>
      </p:sp>
      <p:grpSp>
        <p:nvGrpSpPr>
          <p:cNvPr id="250883" name="Group 76"/>
          <p:cNvGrpSpPr>
            <a:grpSpLocks/>
          </p:cNvGrpSpPr>
          <p:nvPr/>
        </p:nvGrpSpPr>
        <p:grpSpPr bwMode="auto">
          <a:xfrm>
            <a:off x="1317625" y="1443038"/>
            <a:ext cx="1828800" cy="914400"/>
            <a:chOff x="1219200" y="1447800"/>
            <a:chExt cx="1828800" cy="914400"/>
          </a:xfrm>
        </p:grpSpPr>
        <p:grpSp>
          <p:nvGrpSpPr>
            <p:cNvPr id="251130" name="Group 65"/>
            <p:cNvGrpSpPr>
              <a:grpSpLocks/>
            </p:cNvGrpSpPr>
            <p:nvPr/>
          </p:nvGrpSpPr>
          <p:grpSpPr bwMode="auto">
            <a:xfrm>
              <a:off x="1219200" y="1447800"/>
              <a:ext cx="914400" cy="914400"/>
              <a:chOff x="6248400" y="1524000"/>
              <a:chExt cx="914400" cy="914400"/>
            </a:xfrm>
          </p:grpSpPr>
          <p:grpSp>
            <p:nvGrpSpPr>
              <p:cNvPr id="251141" name="Group 38"/>
              <p:cNvGrpSpPr>
                <a:grpSpLocks/>
              </p:cNvGrpSpPr>
              <p:nvPr/>
            </p:nvGrpSpPr>
            <p:grpSpPr bwMode="auto">
              <a:xfrm>
                <a:off x="6553200" y="1752600"/>
                <a:ext cx="152400" cy="457200"/>
                <a:chOff x="6553200" y="1752600"/>
                <a:chExt cx="152400" cy="457200"/>
              </a:xfrm>
            </p:grpSpPr>
            <p:cxnSp>
              <p:nvCxnSpPr>
                <p:cNvPr id="251147" name="Straight Connector 35"/>
                <p:cNvCxnSpPr>
                  <a:cxnSpLocks noChangeShapeType="1"/>
                </p:cNvCxnSpPr>
                <p:nvPr/>
              </p:nvCxnSpPr>
              <p:spPr bwMode="auto">
                <a:xfrm>
                  <a:off x="66294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148" name="Straight Connector 36"/>
                <p:cNvCxnSpPr>
                  <a:cxnSpLocks noChangeShapeType="1"/>
                </p:cNvCxnSpPr>
                <p:nvPr/>
              </p:nvCxnSpPr>
              <p:spPr bwMode="auto">
                <a:xfrm>
                  <a:off x="65532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149" name="Straight Connector 37"/>
                <p:cNvCxnSpPr>
                  <a:cxnSpLocks noChangeShapeType="1"/>
                </p:cNvCxnSpPr>
                <p:nvPr/>
              </p:nvCxnSpPr>
              <p:spPr bwMode="auto">
                <a:xfrm>
                  <a:off x="67056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cxnSp>
            <p:nvCxnSpPr>
              <p:cNvPr id="251142" name="Straight Connector 43"/>
              <p:cNvCxnSpPr>
                <a:cxnSpLocks noChangeShapeType="1"/>
              </p:cNvCxnSpPr>
              <p:nvPr/>
            </p:nvCxnSpPr>
            <p:spPr bwMode="auto">
              <a:xfrm>
                <a:off x="6705600" y="17526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143" name="Straight Connector 45"/>
              <p:cNvCxnSpPr>
                <a:cxnSpLocks noChangeShapeType="1"/>
              </p:cNvCxnSpPr>
              <p:nvPr/>
            </p:nvCxnSpPr>
            <p:spPr bwMode="auto">
              <a:xfrm>
                <a:off x="6705600" y="22098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144" name="Straight Connector 46"/>
              <p:cNvCxnSpPr>
                <a:cxnSpLocks noChangeShapeType="1"/>
              </p:cNvCxnSpPr>
              <p:nvPr/>
            </p:nvCxnSpPr>
            <p:spPr bwMode="auto">
              <a:xfrm>
                <a:off x="6248400" y="1981200"/>
                <a:ext cx="914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145" name="Straight Connector 49"/>
              <p:cNvCxnSpPr>
                <a:cxnSpLocks noChangeShapeType="1"/>
              </p:cNvCxnSpPr>
              <p:nvPr/>
            </p:nvCxnSpPr>
            <p:spPr bwMode="auto">
              <a:xfrm flipV="1">
                <a:off x="6858000" y="15240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146" name="Straight Connector 50"/>
              <p:cNvCxnSpPr>
                <a:cxnSpLocks noChangeShapeType="1"/>
              </p:cNvCxnSpPr>
              <p:nvPr/>
            </p:nvCxnSpPr>
            <p:spPr bwMode="auto">
              <a:xfrm flipV="1">
                <a:off x="6858000" y="22098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grpSp>
          <p:nvGrpSpPr>
            <p:cNvPr id="251131" name="Group 66"/>
            <p:cNvGrpSpPr>
              <a:grpSpLocks/>
            </p:cNvGrpSpPr>
            <p:nvPr/>
          </p:nvGrpSpPr>
          <p:grpSpPr bwMode="auto">
            <a:xfrm>
              <a:off x="2133600" y="1447800"/>
              <a:ext cx="914400" cy="914400"/>
              <a:chOff x="6248400" y="1524000"/>
              <a:chExt cx="914400" cy="914400"/>
            </a:xfrm>
          </p:grpSpPr>
          <p:grpSp>
            <p:nvGrpSpPr>
              <p:cNvPr id="251132" name="Group 38"/>
              <p:cNvGrpSpPr>
                <a:grpSpLocks/>
              </p:cNvGrpSpPr>
              <p:nvPr/>
            </p:nvGrpSpPr>
            <p:grpSpPr bwMode="auto">
              <a:xfrm>
                <a:off x="6553200" y="1752600"/>
                <a:ext cx="152400" cy="457200"/>
                <a:chOff x="6553200" y="1752600"/>
                <a:chExt cx="152400" cy="457200"/>
              </a:xfrm>
            </p:grpSpPr>
            <p:cxnSp>
              <p:nvCxnSpPr>
                <p:cNvPr id="251138" name="Straight Connector 73"/>
                <p:cNvCxnSpPr>
                  <a:cxnSpLocks noChangeShapeType="1"/>
                </p:cNvCxnSpPr>
                <p:nvPr/>
              </p:nvCxnSpPr>
              <p:spPr bwMode="auto">
                <a:xfrm>
                  <a:off x="66294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139" name="Straight Connector 74"/>
                <p:cNvCxnSpPr>
                  <a:cxnSpLocks noChangeShapeType="1"/>
                </p:cNvCxnSpPr>
                <p:nvPr/>
              </p:nvCxnSpPr>
              <p:spPr bwMode="auto">
                <a:xfrm>
                  <a:off x="65532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140" name="Straight Connector 75"/>
                <p:cNvCxnSpPr>
                  <a:cxnSpLocks noChangeShapeType="1"/>
                </p:cNvCxnSpPr>
                <p:nvPr/>
              </p:nvCxnSpPr>
              <p:spPr bwMode="auto">
                <a:xfrm>
                  <a:off x="67056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cxnSp>
            <p:nvCxnSpPr>
              <p:cNvPr id="251133" name="Straight Connector 68"/>
              <p:cNvCxnSpPr>
                <a:cxnSpLocks noChangeShapeType="1"/>
              </p:cNvCxnSpPr>
              <p:nvPr/>
            </p:nvCxnSpPr>
            <p:spPr bwMode="auto">
              <a:xfrm>
                <a:off x="6705600" y="17526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134" name="Straight Connector 69"/>
              <p:cNvCxnSpPr>
                <a:cxnSpLocks noChangeShapeType="1"/>
              </p:cNvCxnSpPr>
              <p:nvPr/>
            </p:nvCxnSpPr>
            <p:spPr bwMode="auto">
              <a:xfrm>
                <a:off x="6705600" y="22098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135" name="Straight Connector 70"/>
              <p:cNvCxnSpPr>
                <a:cxnSpLocks noChangeShapeType="1"/>
              </p:cNvCxnSpPr>
              <p:nvPr/>
            </p:nvCxnSpPr>
            <p:spPr bwMode="auto">
              <a:xfrm>
                <a:off x="6248400" y="1981200"/>
                <a:ext cx="914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136" name="Straight Connector 71"/>
              <p:cNvCxnSpPr>
                <a:cxnSpLocks noChangeShapeType="1"/>
              </p:cNvCxnSpPr>
              <p:nvPr/>
            </p:nvCxnSpPr>
            <p:spPr bwMode="auto">
              <a:xfrm flipV="1">
                <a:off x="6858000" y="15240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137" name="Straight Connector 72"/>
              <p:cNvCxnSpPr>
                <a:cxnSpLocks noChangeShapeType="1"/>
              </p:cNvCxnSpPr>
              <p:nvPr/>
            </p:nvCxnSpPr>
            <p:spPr bwMode="auto">
              <a:xfrm flipV="1">
                <a:off x="6858000" y="22098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grpSp>
      <p:grpSp>
        <p:nvGrpSpPr>
          <p:cNvPr id="250884" name="Group 77"/>
          <p:cNvGrpSpPr>
            <a:grpSpLocks/>
          </p:cNvGrpSpPr>
          <p:nvPr/>
        </p:nvGrpSpPr>
        <p:grpSpPr bwMode="auto">
          <a:xfrm>
            <a:off x="3146425" y="1443038"/>
            <a:ext cx="1828800" cy="914400"/>
            <a:chOff x="1219200" y="1447800"/>
            <a:chExt cx="1828800" cy="914400"/>
          </a:xfrm>
        </p:grpSpPr>
        <p:grpSp>
          <p:nvGrpSpPr>
            <p:cNvPr id="251110" name="Group 65"/>
            <p:cNvGrpSpPr>
              <a:grpSpLocks/>
            </p:cNvGrpSpPr>
            <p:nvPr/>
          </p:nvGrpSpPr>
          <p:grpSpPr bwMode="auto">
            <a:xfrm>
              <a:off x="1219200" y="1447800"/>
              <a:ext cx="914400" cy="914400"/>
              <a:chOff x="6248400" y="1524000"/>
              <a:chExt cx="914400" cy="914400"/>
            </a:xfrm>
          </p:grpSpPr>
          <p:grpSp>
            <p:nvGrpSpPr>
              <p:cNvPr id="251121" name="Group 38"/>
              <p:cNvGrpSpPr>
                <a:grpSpLocks/>
              </p:cNvGrpSpPr>
              <p:nvPr/>
            </p:nvGrpSpPr>
            <p:grpSpPr bwMode="auto">
              <a:xfrm>
                <a:off x="6553200" y="1752600"/>
                <a:ext cx="152400" cy="457200"/>
                <a:chOff x="6553200" y="1752600"/>
                <a:chExt cx="152400" cy="457200"/>
              </a:xfrm>
            </p:grpSpPr>
            <p:cxnSp>
              <p:nvCxnSpPr>
                <p:cNvPr id="251127" name="Straight Connector 95"/>
                <p:cNvCxnSpPr>
                  <a:cxnSpLocks noChangeShapeType="1"/>
                </p:cNvCxnSpPr>
                <p:nvPr/>
              </p:nvCxnSpPr>
              <p:spPr bwMode="auto">
                <a:xfrm>
                  <a:off x="66294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128" name="Straight Connector 96"/>
                <p:cNvCxnSpPr>
                  <a:cxnSpLocks noChangeShapeType="1"/>
                </p:cNvCxnSpPr>
                <p:nvPr/>
              </p:nvCxnSpPr>
              <p:spPr bwMode="auto">
                <a:xfrm>
                  <a:off x="65532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129" name="Straight Connector 97"/>
                <p:cNvCxnSpPr>
                  <a:cxnSpLocks noChangeShapeType="1"/>
                </p:cNvCxnSpPr>
                <p:nvPr/>
              </p:nvCxnSpPr>
              <p:spPr bwMode="auto">
                <a:xfrm>
                  <a:off x="67056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cxnSp>
            <p:nvCxnSpPr>
              <p:cNvPr id="251122" name="Straight Connector 90"/>
              <p:cNvCxnSpPr>
                <a:cxnSpLocks noChangeShapeType="1"/>
              </p:cNvCxnSpPr>
              <p:nvPr/>
            </p:nvCxnSpPr>
            <p:spPr bwMode="auto">
              <a:xfrm>
                <a:off x="6705600" y="17526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123" name="Straight Connector 91"/>
              <p:cNvCxnSpPr>
                <a:cxnSpLocks noChangeShapeType="1"/>
              </p:cNvCxnSpPr>
              <p:nvPr/>
            </p:nvCxnSpPr>
            <p:spPr bwMode="auto">
              <a:xfrm>
                <a:off x="6705600" y="22098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124" name="Straight Connector 92"/>
              <p:cNvCxnSpPr>
                <a:cxnSpLocks noChangeShapeType="1"/>
              </p:cNvCxnSpPr>
              <p:nvPr/>
            </p:nvCxnSpPr>
            <p:spPr bwMode="auto">
              <a:xfrm>
                <a:off x="6248400" y="1981200"/>
                <a:ext cx="914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125" name="Straight Connector 93"/>
              <p:cNvCxnSpPr>
                <a:cxnSpLocks noChangeShapeType="1"/>
              </p:cNvCxnSpPr>
              <p:nvPr/>
            </p:nvCxnSpPr>
            <p:spPr bwMode="auto">
              <a:xfrm flipV="1">
                <a:off x="6858000" y="15240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126" name="Straight Connector 94"/>
              <p:cNvCxnSpPr>
                <a:cxnSpLocks noChangeShapeType="1"/>
              </p:cNvCxnSpPr>
              <p:nvPr/>
            </p:nvCxnSpPr>
            <p:spPr bwMode="auto">
              <a:xfrm flipV="1">
                <a:off x="6858000" y="22098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grpSp>
          <p:nvGrpSpPr>
            <p:cNvPr id="251111" name="Group 66"/>
            <p:cNvGrpSpPr>
              <a:grpSpLocks/>
            </p:cNvGrpSpPr>
            <p:nvPr/>
          </p:nvGrpSpPr>
          <p:grpSpPr bwMode="auto">
            <a:xfrm>
              <a:off x="2133600" y="1447800"/>
              <a:ext cx="914400" cy="914400"/>
              <a:chOff x="6248400" y="1524000"/>
              <a:chExt cx="914400" cy="914400"/>
            </a:xfrm>
          </p:grpSpPr>
          <p:grpSp>
            <p:nvGrpSpPr>
              <p:cNvPr id="251112" name="Group 38"/>
              <p:cNvGrpSpPr>
                <a:grpSpLocks/>
              </p:cNvGrpSpPr>
              <p:nvPr/>
            </p:nvGrpSpPr>
            <p:grpSpPr bwMode="auto">
              <a:xfrm>
                <a:off x="6553200" y="1752600"/>
                <a:ext cx="152400" cy="457200"/>
                <a:chOff x="6553200" y="1752600"/>
                <a:chExt cx="152400" cy="457200"/>
              </a:xfrm>
            </p:grpSpPr>
            <p:cxnSp>
              <p:nvCxnSpPr>
                <p:cNvPr id="251118" name="Straight Connector 86"/>
                <p:cNvCxnSpPr>
                  <a:cxnSpLocks noChangeShapeType="1"/>
                </p:cNvCxnSpPr>
                <p:nvPr/>
              </p:nvCxnSpPr>
              <p:spPr bwMode="auto">
                <a:xfrm>
                  <a:off x="66294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119" name="Straight Connector 87"/>
                <p:cNvCxnSpPr>
                  <a:cxnSpLocks noChangeShapeType="1"/>
                </p:cNvCxnSpPr>
                <p:nvPr/>
              </p:nvCxnSpPr>
              <p:spPr bwMode="auto">
                <a:xfrm>
                  <a:off x="65532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120" name="Straight Connector 88"/>
                <p:cNvCxnSpPr>
                  <a:cxnSpLocks noChangeShapeType="1"/>
                </p:cNvCxnSpPr>
                <p:nvPr/>
              </p:nvCxnSpPr>
              <p:spPr bwMode="auto">
                <a:xfrm>
                  <a:off x="67056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cxnSp>
            <p:nvCxnSpPr>
              <p:cNvPr id="251113" name="Straight Connector 81"/>
              <p:cNvCxnSpPr>
                <a:cxnSpLocks noChangeShapeType="1"/>
              </p:cNvCxnSpPr>
              <p:nvPr/>
            </p:nvCxnSpPr>
            <p:spPr bwMode="auto">
              <a:xfrm>
                <a:off x="6705600" y="17526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114" name="Straight Connector 82"/>
              <p:cNvCxnSpPr>
                <a:cxnSpLocks noChangeShapeType="1"/>
              </p:cNvCxnSpPr>
              <p:nvPr/>
            </p:nvCxnSpPr>
            <p:spPr bwMode="auto">
              <a:xfrm>
                <a:off x="6705600" y="22098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115" name="Straight Connector 83"/>
              <p:cNvCxnSpPr>
                <a:cxnSpLocks noChangeShapeType="1"/>
              </p:cNvCxnSpPr>
              <p:nvPr/>
            </p:nvCxnSpPr>
            <p:spPr bwMode="auto">
              <a:xfrm>
                <a:off x="6248400" y="1981200"/>
                <a:ext cx="914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116" name="Straight Connector 84"/>
              <p:cNvCxnSpPr>
                <a:cxnSpLocks noChangeShapeType="1"/>
              </p:cNvCxnSpPr>
              <p:nvPr/>
            </p:nvCxnSpPr>
            <p:spPr bwMode="auto">
              <a:xfrm flipV="1">
                <a:off x="6858000" y="15240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117" name="Straight Connector 85"/>
              <p:cNvCxnSpPr>
                <a:cxnSpLocks noChangeShapeType="1"/>
              </p:cNvCxnSpPr>
              <p:nvPr/>
            </p:nvCxnSpPr>
            <p:spPr bwMode="auto">
              <a:xfrm flipV="1">
                <a:off x="6858000" y="22098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grpSp>
      <p:grpSp>
        <p:nvGrpSpPr>
          <p:cNvPr id="250885" name="Group 76"/>
          <p:cNvGrpSpPr>
            <a:grpSpLocks/>
          </p:cNvGrpSpPr>
          <p:nvPr/>
        </p:nvGrpSpPr>
        <p:grpSpPr bwMode="auto">
          <a:xfrm>
            <a:off x="4975225" y="1443038"/>
            <a:ext cx="1828800" cy="914400"/>
            <a:chOff x="1219200" y="1447800"/>
            <a:chExt cx="1828800" cy="914400"/>
          </a:xfrm>
        </p:grpSpPr>
        <p:grpSp>
          <p:nvGrpSpPr>
            <p:cNvPr id="251090" name="Group 65"/>
            <p:cNvGrpSpPr>
              <a:grpSpLocks/>
            </p:cNvGrpSpPr>
            <p:nvPr/>
          </p:nvGrpSpPr>
          <p:grpSpPr bwMode="auto">
            <a:xfrm>
              <a:off x="1219200" y="1447800"/>
              <a:ext cx="914400" cy="914400"/>
              <a:chOff x="6248400" y="1524000"/>
              <a:chExt cx="914400" cy="914400"/>
            </a:xfrm>
          </p:grpSpPr>
          <p:grpSp>
            <p:nvGrpSpPr>
              <p:cNvPr id="251101" name="Group 38"/>
              <p:cNvGrpSpPr>
                <a:grpSpLocks/>
              </p:cNvGrpSpPr>
              <p:nvPr/>
            </p:nvGrpSpPr>
            <p:grpSpPr bwMode="auto">
              <a:xfrm>
                <a:off x="6553200" y="1752600"/>
                <a:ext cx="152400" cy="457200"/>
                <a:chOff x="6553200" y="1752600"/>
                <a:chExt cx="152400" cy="457200"/>
              </a:xfrm>
            </p:grpSpPr>
            <p:cxnSp>
              <p:nvCxnSpPr>
                <p:cNvPr id="251107" name="Straight Connector 35"/>
                <p:cNvCxnSpPr>
                  <a:cxnSpLocks noChangeShapeType="1"/>
                </p:cNvCxnSpPr>
                <p:nvPr/>
              </p:nvCxnSpPr>
              <p:spPr bwMode="auto">
                <a:xfrm>
                  <a:off x="66294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108" name="Straight Connector 140"/>
                <p:cNvCxnSpPr>
                  <a:cxnSpLocks noChangeShapeType="1"/>
                </p:cNvCxnSpPr>
                <p:nvPr/>
              </p:nvCxnSpPr>
              <p:spPr bwMode="auto">
                <a:xfrm>
                  <a:off x="65532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109" name="Straight Connector 141"/>
                <p:cNvCxnSpPr>
                  <a:cxnSpLocks noChangeShapeType="1"/>
                </p:cNvCxnSpPr>
                <p:nvPr/>
              </p:nvCxnSpPr>
              <p:spPr bwMode="auto">
                <a:xfrm>
                  <a:off x="67056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cxnSp>
            <p:nvCxnSpPr>
              <p:cNvPr id="251102" name="Straight Connector 134"/>
              <p:cNvCxnSpPr>
                <a:cxnSpLocks noChangeShapeType="1"/>
              </p:cNvCxnSpPr>
              <p:nvPr/>
            </p:nvCxnSpPr>
            <p:spPr bwMode="auto">
              <a:xfrm>
                <a:off x="6705600" y="17526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103" name="Straight Connector 135"/>
              <p:cNvCxnSpPr>
                <a:cxnSpLocks noChangeShapeType="1"/>
              </p:cNvCxnSpPr>
              <p:nvPr/>
            </p:nvCxnSpPr>
            <p:spPr bwMode="auto">
              <a:xfrm>
                <a:off x="6705600" y="22098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104" name="Straight Connector 136"/>
              <p:cNvCxnSpPr>
                <a:cxnSpLocks noChangeShapeType="1"/>
              </p:cNvCxnSpPr>
              <p:nvPr/>
            </p:nvCxnSpPr>
            <p:spPr bwMode="auto">
              <a:xfrm>
                <a:off x="6248400" y="1981200"/>
                <a:ext cx="914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105" name="Straight Connector 137"/>
              <p:cNvCxnSpPr>
                <a:cxnSpLocks noChangeShapeType="1"/>
              </p:cNvCxnSpPr>
              <p:nvPr/>
            </p:nvCxnSpPr>
            <p:spPr bwMode="auto">
              <a:xfrm flipV="1">
                <a:off x="6858000" y="15240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106" name="Straight Connector 138"/>
              <p:cNvCxnSpPr>
                <a:cxnSpLocks noChangeShapeType="1"/>
              </p:cNvCxnSpPr>
              <p:nvPr/>
            </p:nvCxnSpPr>
            <p:spPr bwMode="auto">
              <a:xfrm flipV="1">
                <a:off x="6858000" y="22098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grpSp>
          <p:nvGrpSpPr>
            <p:cNvPr id="251091" name="Group 66"/>
            <p:cNvGrpSpPr>
              <a:grpSpLocks/>
            </p:cNvGrpSpPr>
            <p:nvPr/>
          </p:nvGrpSpPr>
          <p:grpSpPr bwMode="auto">
            <a:xfrm>
              <a:off x="2133600" y="1447800"/>
              <a:ext cx="914400" cy="914400"/>
              <a:chOff x="6248400" y="1524000"/>
              <a:chExt cx="914400" cy="914400"/>
            </a:xfrm>
          </p:grpSpPr>
          <p:grpSp>
            <p:nvGrpSpPr>
              <p:cNvPr id="251092" name="Group 38"/>
              <p:cNvGrpSpPr>
                <a:grpSpLocks/>
              </p:cNvGrpSpPr>
              <p:nvPr/>
            </p:nvGrpSpPr>
            <p:grpSpPr bwMode="auto">
              <a:xfrm>
                <a:off x="6553200" y="1752600"/>
                <a:ext cx="152400" cy="457200"/>
                <a:chOff x="6553200" y="1752600"/>
                <a:chExt cx="152400" cy="457200"/>
              </a:xfrm>
            </p:grpSpPr>
            <p:cxnSp>
              <p:nvCxnSpPr>
                <p:cNvPr id="251098" name="Straight Connector 130"/>
                <p:cNvCxnSpPr>
                  <a:cxnSpLocks noChangeShapeType="1"/>
                </p:cNvCxnSpPr>
                <p:nvPr/>
              </p:nvCxnSpPr>
              <p:spPr bwMode="auto">
                <a:xfrm>
                  <a:off x="66294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099" name="Straight Connector 131"/>
                <p:cNvCxnSpPr>
                  <a:cxnSpLocks noChangeShapeType="1"/>
                </p:cNvCxnSpPr>
                <p:nvPr/>
              </p:nvCxnSpPr>
              <p:spPr bwMode="auto">
                <a:xfrm>
                  <a:off x="65532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100" name="Straight Connector 132"/>
                <p:cNvCxnSpPr>
                  <a:cxnSpLocks noChangeShapeType="1"/>
                </p:cNvCxnSpPr>
                <p:nvPr/>
              </p:nvCxnSpPr>
              <p:spPr bwMode="auto">
                <a:xfrm>
                  <a:off x="67056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cxnSp>
            <p:nvCxnSpPr>
              <p:cNvPr id="251093" name="Straight Connector 125"/>
              <p:cNvCxnSpPr>
                <a:cxnSpLocks noChangeShapeType="1"/>
              </p:cNvCxnSpPr>
              <p:nvPr/>
            </p:nvCxnSpPr>
            <p:spPr bwMode="auto">
              <a:xfrm>
                <a:off x="6705600" y="17526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094" name="Straight Connector 126"/>
              <p:cNvCxnSpPr>
                <a:cxnSpLocks noChangeShapeType="1"/>
              </p:cNvCxnSpPr>
              <p:nvPr/>
            </p:nvCxnSpPr>
            <p:spPr bwMode="auto">
              <a:xfrm>
                <a:off x="6705600" y="22098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095" name="Straight Connector 127"/>
              <p:cNvCxnSpPr>
                <a:cxnSpLocks noChangeShapeType="1"/>
              </p:cNvCxnSpPr>
              <p:nvPr/>
            </p:nvCxnSpPr>
            <p:spPr bwMode="auto">
              <a:xfrm>
                <a:off x="6248400" y="1981200"/>
                <a:ext cx="914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096" name="Straight Connector 128"/>
              <p:cNvCxnSpPr>
                <a:cxnSpLocks noChangeShapeType="1"/>
              </p:cNvCxnSpPr>
              <p:nvPr/>
            </p:nvCxnSpPr>
            <p:spPr bwMode="auto">
              <a:xfrm flipV="1">
                <a:off x="6858000" y="15240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097" name="Straight Connector 129"/>
              <p:cNvCxnSpPr>
                <a:cxnSpLocks noChangeShapeType="1"/>
              </p:cNvCxnSpPr>
              <p:nvPr/>
            </p:nvCxnSpPr>
            <p:spPr bwMode="auto">
              <a:xfrm flipV="1">
                <a:off x="6858000" y="22098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grpSp>
      <p:grpSp>
        <p:nvGrpSpPr>
          <p:cNvPr id="250886" name="Group 65"/>
          <p:cNvGrpSpPr>
            <a:grpSpLocks/>
          </p:cNvGrpSpPr>
          <p:nvPr/>
        </p:nvGrpSpPr>
        <p:grpSpPr bwMode="auto">
          <a:xfrm>
            <a:off x="6804025" y="1443038"/>
            <a:ext cx="914400" cy="914400"/>
            <a:chOff x="6248400" y="1524000"/>
            <a:chExt cx="914400" cy="914400"/>
          </a:xfrm>
        </p:grpSpPr>
        <p:grpSp>
          <p:nvGrpSpPr>
            <p:cNvPr id="251081" name="Group 38"/>
            <p:cNvGrpSpPr>
              <a:grpSpLocks/>
            </p:cNvGrpSpPr>
            <p:nvPr/>
          </p:nvGrpSpPr>
          <p:grpSpPr bwMode="auto">
            <a:xfrm>
              <a:off x="6553200" y="1752600"/>
              <a:ext cx="152400" cy="457200"/>
              <a:chOff x="6553200" y="1752600"/>
              <a:chExt cx="152400" cy="457200"/>
            </a:xfrm>
          </p:grpSpPr>
          <p:cxnSp>
            <p:nvCxnSpPr>
              <p:cNvPr id="251087" name="Straight Connector 119"/>
              <p:cNvCxnSpPr>
                <a:cxnSpLocks noChangeShapeType="1"/>
              </p:cNvCxnSpPr>
              <p:nvPr/>
            </p:nvCxnSpPr>
            <p:spPr bwMode="auto">
              <a:xfrm>
                <a:off x="66294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088" name="Straight Connector 120"/>
              <p:cNvCxnSpPr>
                <a:cxnSpLocks noChangeShapeType="1"/>
              </p:cNvCxnSpPr>
              <p:nvPr/>
            </p:nvCxnSpPr>
            <p:spPr bwMode="auto">
              <a:xfrm>
                <a:off x="65532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089" name="Straight Connector 121"/>
              <p:cNvCxnSpPr>
                <a:cxnSpLocks noChangeShapeType="1"/>
              </p:cNvCxnSpPr>
              <p:nvPr/>
            </p:nvCxnSpPr>
            <p:spPr bwMode="auto">
              <a:xfrm>
                <a:off x="67056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cxnSp>
          <p:nvCxnSpPr>
            <p:cNvPr id="251082" name="Straight Connector 114"/>
            <p:cNvCxnSpPr>
              <a:cxnSpLocks noChangeShapeType="1"/>
            </p:cNvCxnSpPr>
            <p:nvPr/>
          </p:nvCxnSpPr>
          <p:spPr bwMode="auto">
            <a:xfrm>
              <a:off x="6705600" y="17526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083" name="Straight Connector 115"/>
            <p:cNvCxnSpPr>
              <a:cxnSpLocks noChangeShapeType="1"/>
            </p:cNvCxnSpPr>
            <p:nvPr/>
          </p:nvCxnSpPr>
          <p:spPr bwMode="auto">
            <a:xfrm>
              <a:off x="6705600" y="22098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084" name="Straight Connector 116"/>
            <p:cNvCxnSpPr>
              <a:cxnSpLocks noChangeShapeType="1"/>
            </p:cNvCxnSpPr>
            <p:nvPr/>
          </p:nvCxnSpPr>
          <p:spPr bwMode="auto">
            <a:xfrm>
              <a:off x="6248400" y="1981200"/>
              <a:ext cx="914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085" name="Straight Connector 117"/>
            <p:cNvCxnSpPr>
              <a:cxnSpLocks noChangeShapeType="1"/>
            </p:cNvCxnSpPr>
            <p:nvPr/>
          </p:nvCxnSpPr>
          <p:spPr bwMode="auto">
            <a:xfrm flipV="1">
              <a:off x="6858000" y="15240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086" name="Straight Connector 118"/>
            <p:cNvCxnSpPr>
              <a:cxnSpLocks noChangeShapeType="1"/>
            </p:cNvCxnSpPr>
            <p:nvPr/>
          </p:nvCxnSpPr>
          <p:spPr bwMode="auto">
            <a:xfrm flipV="1">
              <a:off x="6858000" y="22098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grpSp>
        <p:nvGrpSpPr>
          <p:cNvPr id="250887" name="Group 98"/>
          <p:cNvGrpSpPr>
            <a:grpSpLocks/>
          </p:cNvGrpSpPr>
          <p:nvPr/>
        </p:nvGrpSpPr>
        <p:grpSpPr bwMode="auto">
          <a:xfrm>
            <a:off x="1317625" y="2281238"/>
            <a:ext cx="3657600" cy="914400"/>
            <a:chOff x="1219200" y="1447800"/>
            <a:chExt cx="3657600" cy="914400"/>
          </a:xfrm>
        </p:grpSpPr>
        <p:grpSp>
          <p:nvGrpSpPr>
            <p:cNvPr id="251039" name="Group 76"/>
            <p:cNvGrpSpPr>
              <a:grpSpLocks/>
            </p:cNvGrpSpPr>
            <p:nvPr/>
          </p:nvGrpSpPr>
          <p:grpSpPr bwMode="auto">
            <a:xfrm>
              <a:off x="1219200" y="1447800"/>
              <a:ext cx="1828800" cy="914400"/>
              <a:chOff x="1219200" y="1447800"/>
              <a:chExt cx="1828800" cy="914400"/>
            </a:xfrm>
          </p:grpSpPr>
          <p:grpSp>
            <p:nvGrpSpPr>
              <p:cNvPr id="251061" name="Group 65"/>
              <p:cNvGrpSpPr>
                <a:grpSpLocks/>
              </p:cNvGrpSpPr>
              <p:nvPr/>
            </p:nvGrpSpPr>
            <p:grpSpPr bwMode="auto">
              <a:xfrm>
                <a:off x="1219200" y="1447800"/>
                <a:ext cx="914400" cy="914400"/>
                <a:chOff x="6248400" y="1524000"/>
                <a:chExt cx="914400" cy="914400"/>
              </a:xfrm>
            </p:grpSpPr>
            <p:grpSp>
              <p:nvGrpSpPr>
                <p:cNvPr id="251072" name="Group 38"/>
                <p:cNvGrpSpPr>
                  <a:grpSpLocks/>
                </p:cNvGrpSpPr>
                <p:nvPr/>
              </p:nvGrpSpPr>
              <p:grpSpPr bwMode="auto">
                <a:xfrm>
                  <a:off x="6553200" y="1752600"/>
                  <a:ext cx="152400" cy="457200"/>
                  <a:chOff x="6553200" y="1752600"/>
                  <a:chExt cx="152400" cy="457200"/>
                </a:xfrm>
              </p:grpSpPr>
              <p:cxnSp>
                <p:nvCxnSpPr>
                  <p:cNvPr id="251078" name="Straight Connector 227"/>
                  <p:cNvCxnSpPr>
                    <a:cxnSpLocks noChangeShapeType="1"/>
                  </p:cNvCxnSpPr>
                  <p:nvPr/>
                </p:nvCxnSpPr>
                <p:spPr bwMode="auto">
                  <a:xfrm>
                    <a:off x="66294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079" name="Straight Connector 228"/>
                  <p:cNvCxnSpPr>
                    <a:cxnSpLocks noChangeShapeType="1"/>
                  </p:cNvCxnSpPr>
                  <p:nvPr/>
                </p:nvCxnSpPr>
                <p:spPr bwMode="auto">
                  <a:xfrm>
                    <a:off x="65532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080" name="Straight Connector 37"/>
                  <p:cNvCxnSpPr>
                    <a:cxnSpLocks noChangeShapeType="1"/>
                  </p:cNvCxnSpPr>
                  <p:nvPr/>
                </p:nvCxnSpPr>
                <p:spPr bwMode="auto">
                  <a:xfrm>
                    <a:off x="67056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cxnSp>
              <p:nvCxnSpPr>
                <p:cNvPr id="251073" name="Straight Connector 222"/>
                <p:cNvCxnSpPr>
                  <a:cxnSpLocks noChangeShapeType="1"/>
                </p:cNvCxnSpPr>
                <p:nvPr/>
              </p:nvCxnSpPr>
              <p:spPr bwMode="auto">
                <a:xfrm>
                  <a:off x="6705600" y="17526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074" name="Straight Connector 223"/>
                <p:cNvCxnSpPr>
                  <a:cxnSpLocks noChangeShapeType="1"/>
                </p:cNvCxnSpPr>
                <p:nvPr/>
              </p:nvCxnSpPr>
              <p:spPr bwMode="auto">
                <a:xfrm>
                  <a:off x="6705600" y="22098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075" name="Straight Connector 46"/>
                <p:cNvCxnSpPr>
                  <a:cxnSpLocks noChangeShapeType="1"/>
                </p:cNvCxnSpPr>
                <p:nvPr/>
              </p:nvCxnSpPr>
              <p:spPr bwMode="auto">
                <a:xfrm>
                  <a:off x="6248400" y="1981200"/>
                  <a:ext cx="914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076" name="Straight Connector 49"/>
                <p:cNvCxnSpPr>
                  <a:cxnSpLocks noChangeShapeType="1"/>
                </p:cNvCxnSpPr>
                <p:nvPr/>
              </p:nvCxnSpPr>
              <p:spPr bwMode="auto">
                <a:xfrm flipV="1">
                  <a:off x="6858000" y="15240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077" name="Straight Connector 50"/>
                <p:cNvCxnSpPr>
                  <a:cxnSpLocks noChangeShapeType="1"/>
                </p:cNvCxnSpPr>
                <p:nvPr/>
              </p:nvCxnSpPr>
              <p:spPr bwMode="auto">
                <a:xfrm flipV="1">
                  <a:off x="6858000" y="22098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grpSp>
            <p:nvGrpSpPr>
              <p:cNvPr id="251062" name="Group 66"/>
              <p:cNvGrpSpPr>
                <a:grpSpLocks/>
              </p:cNvGrpSpPr>
              <p:nvPr/>
            </p:nvGrpSpPr>
            <p:grpSpPr bwMode="auto">
              <a:xfrm>
                <a:off x="2133600" y="1447800"/>
                <a:ext cx="914400" cy="914400"/>
                <a:chOff x="6248400" y="1524000"/>
                <a:chExt cx="914400" cy="914400"/>
              </a:xfrm>
            </p:grpSpPr>
            <p:grpSp>
              <p:nvGrpSpPr>
                <p:cNvPr id="251063" name="Group 38"/>
                <p:cNvGrpSpPr>
                  <a:grpSpLocks/>
                </p:cNvGrpSpPr>
                <p:nvPr/>
              </p:nvGrpSpPr>
              <p:grpSpPr bwMode="auto">
                <a:xfrm>
                  <a:off x="6553200" y="1752600"/>
                  <a:ext cx="152400" cy="457200"/>
                  <a:chOff x="6553200" y="1752600"/>
                  <a:chExt cx="152400" cy="457200"/>
                </a:xfrm>
              </p:grpSpPr>
              <p:cxnSp>
                <p:nvCxnSpPr>
                  <p:cNvPr id="251069" name="Straight Connector 218"/>
                  <p:cNvCxnSpPr>
                    <a:cxnSpLocks noChangeShapeType="1"/>
                  </p:cNvCxnSpPr>
                  <p:nvPr/>
                </p:nvCxnSpPr>
                <p:spPr bwMode="auto">
                  <a:xfrm>
                    <a:off x="66294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070" name="Straight Connector 219"/>
                  <p:cNvCxnSpPr>
                    <a:cxnSpLocks noChangeShapeType="1"/>
                  </p:cNvCxnSpPr>
                  <p:nvPr/>
                </p:nvCxnSpPr>
                <p:spPr bwMode="auto">
                  <a:xfrm>
                    <a:off x="65532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071" name="Straight Connector 220"/>
                  <p:cNvCxnSpPr>
                    <a:cxnSpLocks noChangeShapeType="1"/>
                  </p:cNvCxnSpPr>
                  <p:nvPr/>
                </p:nvCxnSpPr>
                <p:spPr bwMode="auto">
                  <a:xfrm>
                    <a:off x="67056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cxnSp>
              <p:nvCxnSpPr>
                <p:cNvPr id="251064" name="Straight Connector 68"/>
                <p:cNvCxnSpPr>
                  <a:cxnSpLocks noChangeShapeType="1"/>
                </p:cNvCxnSpPr>
                <p:nvPr/>
              </p:nvCxnSpPr>
              <p:spPr bwMode="auto">
                <a:xfrm>
                  <a:off x="6705600" y="17526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065" name="Straight Connector 69"/>
                <p:cNvCxnSpPr>
                  <a:cxnSpLocks noChangeShapeType="1"/>
                </p:cNvCxnSpPr>
                <p:nvPr/>
              </p:nvCxnSpPr>
              <p:spPr bwMode="auto">
                <a:xfrm>
                  <a:off x="6705600" y="22098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066" name="Straight Connector 70"/>
                <p:cNvCxnSpPr>
                  <a:cxnSpLocks noChangeShapeType="1"/>
                </p:cNvCxnSpPr>
                <p:nvPr/>
              </p:nvCxnSpPr>
              <p:spPr bwMode="auto">
                <a:xfrm>
                  <a:off x="6248400" y="1981200"/>
                  <a:ext cx="914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067" name="Straight Connector 216"/>
                <p:cNvCxnSpPr>
                  <a:cxnSpLocks noChangeShapeType="1"/>
                </p:cNvCxnSpPr>
                <p:nvPr/>
              </p:nvCxnSpPr>
              <p:spPr bwMode="auto">
                <a:xfrm flipV="1">
                  <a:off x="6858000" y="15240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068" name="Straight Connector 217"/>
                <p:cNvCxnSpPr>
                  <a:cxnSpLocks noChangeShapeType="1"/>
                </p:cNvCxnSpPr>
                <p:nvPr/>
              </p:nvCxnSpPr>
              <p:spPr bwMode="auto">
                <a:xfrm flipV="1">
                  <a:off x="6858000" y="22098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grpSp>
        <p:grpSp>
          <p:nvGrpSpPr>
            <p:cNvPr id="251040" name="Group 77"/>
            <p:cNvGrpSpPr>
              <a:grpSpLocks/>
            </p:cNvGrpSpPr>
            <p:nvPr/>
          </p:nvGrpSpPr>
          <p:grpSpPr bwMode="auto">
            <a:xfrm>
              <a:off x="3048000" y="1447800"/>
              <a:ext cx="1828800" cy="914400"/>
              <a:chOff x="1219200" y="1447800"/>
              <a:chExt cx="1828800" cy="914400"/>
            </a:xfrm>
          </p:grpSpPr>
          <p:grpSp>
            <p:nvGrpSpPr>
              <p:cNvPr id="251041" name="Group 65"/>
              <p:cNvGrpSpPr>
                <a:grpSpLocks/>
              </p:cNvGrpSpPr>
              <p:nvPr/>
            </p:nvGrpSpPr>
            <p:grpSpPr bwMode="auto">
              <a:xfrm>
                <a:off x="1219200" y="1447800"/>
                <a:ext cx="914400" cy="914400"/>
                <a:chOff x="6248400" y="1524000"/>
                <a:chExt cx="914400" cy="914400"/>
              </a:xfrm>
            </p:grpSpPr>
            <p:grpSp>
              <p:nvGrpSpPr>
                <p:cNvPr id="251052" name="Group 38"/>
                <p:cNvGrpSpPr>
                  <a:grpSpLocks/>
                </p:cNvGrpSpPr>
                <p:nvPr/>
              </p:nvGrpSpPr>
              <p:grpSpPr bwMode="auto">
                <a:xfrm>
                  <a:off x="6553200" y="1752600"/>
                  <a:ext cx="152400" cy="457200"/>
                  <a:chOff x="6553200" y="1752600"/>
                  <a:chExt cx="152400" cy="457200"/>
                </a:xfrm>
              </p:grpSpPr>
              <p:cxnSp>
                <p:nvCxnSpPr>
                  <p:cNvPr id="251058" name="Straight Connector 207"/>
                  <p:cNvCxnSpPr>
                    <a:cxnSpLocks noChangeShapeType="1"/>
                  </p:cNvCxnSpPr>
                  <p:nvPr/>
                </p:nvCxnSpPr>
                <p:spPr bwMode="auto">
                  <a:xfrm>
                    <a:off x="66294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059" name="Straight Connector 208"/>
                  <p:cNvCxnSpPr>
                    <a:cxnSpLocks noChangeShapeType="1"/>
                  </p:cNvCxnSpPr>
                  <p:nvPr/>
                </p:nvCxnSpPr>
                <p:spPr bwMode="auto">
                  <a:xfrm>
                    <a:off x="65532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060" name="Straight Connector 209"/>
                  <p:cNvCxnSpPr>
                    <a:cxnSpLocks noChangeShapeType="1"/>
                  </p:cNvCxnSpPr>
                  <p:nvPr/>
                </p:nvCxnSpPr>
                <p:spPr bwMode="auto">
                  <a:xfrm>
                    <a:off x="67056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cxnSp>
              <p:nvCxnSpPr>
                <p:cNvPr id="251053" name="Straight Connector 202"/>
                <p:cNvCxnSpPr>
                  <a:cxnSpLocks noChangeShapeType="1"/>
                </p:cNvCxnSpPr>
                <p:nvPr/>
              </p:nvCxnSpPr>
              <p:spPr bwMode="auto">
                <a:xfrm>
                  <a:off x="6705600" y="17526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054" name="Straight Connector 203"/>
                <p:cNvCxnSpPr>
                  <a:cxnSpLocks noChangeShapeType="1"/>
                </p:cNvCxnSpPr>
                <p:nvPr/>
              </p:nvCxnSpPr>
              <p:spPr bwMode="auto">
                <a:xfrm>
                  <a:off x="6705600" y="22098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055" name="Straight Connector 204"/>
                <p:cNvCxnSpPr>
                  <a:cxnSpLocks noChangeShapeType="1"/>
                </p:cNvCxnSpPr>
                <p:nvPr/>
              </p:nvCxnSpPr>
              <p:spPr bwMode="auto">
                <a:xfrm>
                  <a:off x="6248400" y="1981200"/>
                  <a:ext cx="914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056" name="Straight Connector 205"/>
                <p:cNvCxnSpPr>
                  <a:cxnSpLocks noChangeShapeType="1"/>
                </p:cNvCxnSpPr>
                <p:nvPr/>
              </p:nvCxnSpPr>
              <p:spPr bwMode="auto">
                <a:xfrm flipV="1">
                  <a:off x="6858000" y="15240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057" name="Straight Connector 206"/>
                <p:cNvCxnSpPr>
                  <a:cxnSpLocks noChangeShapeType="1"/>
                </p:cNvCxnSpPr>
                <p:nvPr/>
              </p:nvCxnSpPr>
              <p:spPr bwMode="auto">
                <a:xfrm flipV="1">
                  <a:off x="6858000" y="22098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grpSp>
            <p:nvGrpSpPr>
              <p:cNvPr id="251042" name="Group 66"/>
              <p:cNvGrpSpPr>
                <a:grpSpLocks/>
              </p:cNvGrpSpPr>
              <p:nvPr/>
            </p:nvGrpSpPr>
            <p:grpSpPr bwMode="auto">
              <a:xfrm>
                <a:off x="2133600" y="1447800"/>
                <a:ext cx="914400" cy="914400"/>
                <a:chOff x="6248400" y="1524000"/>
                <a:chExt cx="914400" cy="914400"/>
              </a:xfrm>
            </p:grpSpPr>
            <p:grpSp>
              <p:nvGrpSpPr>
                <p:cNvPr id="251043" name="Group 38"/>
                <p:cNvGrpSpPr>
                  <a:grpSpLocks/>
                </p:cNvGrpSpPr>
                <p:nvPr/>
              </p:nvGrpSpPr>
              <p:grpSpPr bwMode="auto">
                <a:xfrm>
                  <a:off x="6553200" y="1752600"/>
                  <a:ext cx="152400" cy="457200"/>
                  <a:chOff x="6553200" y="1752600"/>
                  <a:chExt cx="152400" cy="457200"/>
                </a:xfrm>
              </p:grpSpPr>
              <p:cxnSp>
                <p:nvCxnSpPr>
                  <p:cNvPr id="251049" name="Straight Connector 198"/>
                  <p:cNvCxnSpPr>
                    <a:cxnSpLocks noChangeShapeType="1"/>
                  </p:cNvCxnSpPr>
                  <p:nvPr/>
                </p:nvCxnSpPr>
                <p:spPr bwMode="auto">
                  <a:xfrm>
                    <a:off x="66294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050" name="Straight Connector 199"/>
                  <p:cNvCxnSpPr>
                    <a:cxnSpLocks noChangeShapeType="1"/>
                  </p:cNvCxnSpPr>
                  <p:nvPr/>
                </p:nvCxnSpPr>
                <p:spPr bwMode="auto">
                  <a:xfrm>
                    <a:off x="65532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051" name="Straight Connector 200"/>
                  <p:cNvCxnSpPr>
                    <a:cxnSpLocks noChangeShapeType="1"/>
                  </p:cNvCxnSpPr>
                  <p:nvPr/>
                </p:nvCxnSpPr>
                <p:spPr bwMode="auto">
                  <a:xfrm>
                    <a:off x="67056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cxnSp>
              <p:nvCxnSpPr>
                <p:cNvPr id="251044" name="Straight Connector 193"/>
                <p:cNvCxnSpPr>
                  <a:cxnSpLocks noChangeShapeType="1"/>
                </p:cNvCxnSpPr>
                <p:nvPr/>
              </p:nvCxnSpPr>
              <p:spPr bwMode="auto">
                <a:xfrm>
                  <a:off x="6705600" y="17526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045" name="Straight Connector 194"/>
                <p:cNvCxnSpPr>
                  <a:cxnSpLocks noChangeShapeType="1"/>
                </p:cNvCxnSpPr>
                <p:nvPr/>
              </p:nvCxnSpPr>
              <p:spPr bwMode="auto">
                <a:xfrm>
                  <a:off x="6705600" y="22098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046" name="Straight Connector 195"/>
                <p:cNvCxnSpPr>
                  <a:cxnSpLocks noChangeShapeType="1"/>
                </p:cNvCxnSpPr>
                <p:nvPr/>
              </p:nvCxnSpPr>
              <p:spPr bwMode="auto">
                <a:xfrm>
                  <a:off x="6248400" y="1981200"/>
                  <a:ext cx="914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047" name="Straight Connector 196"/>
                <p:cNvCxnSpPr>
                  <a:cxnSpLocks noChangeShapeType="1"/>
                </p:cNvCxnSpPr>
                <p:nvPr/>
              </p:nvCxnSpPr>
              <p:spPr bwMode="auto">
                <a:xfrm flipV="1">
                  <a:off x="6858000" y="15240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048" name="Straight Connector 197"/>
                <p:cNvCxnSpPr>
                  <a:cxnSpLocks noChangeShapeType="1"/>
                </p:cNvCxnSpPr>
                <p:nvPr/>
              </p:nvCxnSpPr>
              <p:spPr bwMode="auto">
                <a:xfrm flipV="1">
                  <a:off x="6858000" y="22098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grpSp>
      </p:grpSp>
      <p:grpSp>
        <p:nvGrpSpPr>
          <p:cNvPr id="250888" name="Group 76"/>
          <p:cNvGrpSpPr>
            <a:grpSpLocks/>
          </p:cNvGrpSpPr>
          <p:nvPr/>
        </p:nvGrpSpPr>
        <p:grpSpPr bwMode="auto">
          <a:xfrm>
            <a:off x="4975225" y="2281238"/>
            <a:ext cx="1828800" cy="914400"/>
            <a:chOff x="1219200" y="1447800"/>
            <a:chExt cx="1828800" cy="914400"/>
          </a:xfrm>
        </p:grpSpPr>
        <p:grpSp>
          <p:nvGrpSpPr>
            <p:cNvPr id="251019" name="Group 65"/>
            <p:cNvGrpSpPr>
              <a:grpSpLocks/>
            </p:cNvGrpSpPr>
            <p:nvPr/>
          </p:nvGrpSpPr>
          <p:grpSpPr bwMode="auto">
            <a:xfrm>
              <a:off x="1219200" y="1447800"/>
              <a:ext cx="914400" cy="914400"/>
              <a:chOff x="6248400" y="1524000"/>
              <a:chExt cx="914400" cy="914400"/>
            </a:xfrm>
          </p:grpSpPr>
          <p:grpSp>
            <p:nvGrpSpPr>
              <p:cNvPr id="251030" name="Group 38"/>
              <p:cNvGrpSpPr>
                <a:grpSpLocks/>
              </p:cNvGrpSpPr>
              <p:nvPr/>
            </p:nvGrpSpPr>
            <p:grpSpPr bwMode="auto">
              <a:xfrm>
                <a:off x="6553200" y="1752600"/>
                <a:ext cx="152400" cy="457200"/>
                <a:chOff x="6553200" y="1752600"/>
                <a:chExt cx="152400" cy="457200"/>
              </a:xfrm>
            </p:grpSpPr>
            <p:cxnSp>
              <p:nvCxnSpPr>
                <p:cNvPr id="251036" name="Straight Connector 35"/>
                <p:cNvCxnSpPr>
                  <a:cxnSpLocks noChangeShapeType="1"/>
                </p:cNvCxnSpPr>
                <p:nvPr/>
              </p:nvCxnSpPr>
              <p:spPr bwMode="auto">
                <a:xfrm>
                  <a:off x="66294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037" name="Straight Connector 186"/>
                <p:cNvCxnSpPr>
                  <a:cxnSpLocks noChangeShapeType="1"/>
                </p:cNvCxnSpPr>
                <p:nvPr/>
              </p:nvCxnSpPr>
              <p:spPr bwMode="auto">
                <a:xfrm>
                  <a:off x="65532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038" name="Straight Connector 187"/>
                <p:cNvCxnSpPr>
                  <a:cxnSpLocks noChangeShapeType="1"/>
                </p:cNvCxnSpPr>
                <p:nvPr/>
              </p:nvCxnSpPr>
              <p:spPr bwMode="auto">
                <a:xfrm>
                  <a:off x="67056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cxnSp>
            <p:nvCxnSpPr>
              <p:cNvPr id="251031" name="Straight Connector 180"/>
              <p:cNvCxnSpPr>
                <a:cxnSpLocks noChangeShapeType="1"/>
              </p:cNvCxnSpPr>
              <p:nvPr/>
            </p:nvCxnSpPr>
            <p:spPr bwMode="auto">
              <a:xfrm>
                <a:off x="6705600" y="17526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032" name="Straight Connector 181"/>
              <p:cNvCxnSpPr>
                <a:cxnSpLocks noChangeShapeType="1"/>
              </p:cNvCxnSpPr>
              <p:nvPr/>
            </p:nvCxnSpPr>
            <p:spPr bwMode="auto">
              <a:xfrm>
                <a:off x="6705600" y="22098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033" name="Straight Connector 182"/>
              <p:cNvCxnSpPr>
                <a:cxnSpLocks noChangeShapeType="1"/>
              </p:cNvCxnSpPr>
              <p:nvPr/>
            </p:nvCxnSpPr>
            <p:spPr bwMode="auto">
              <a:xfrm>
                <a:off x="6248400" y="1981200"/>
                <a:ext cx="914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034" name="Straight Connector 183"/>
              <p:cNvCxnSpPr>
                <a:cxnSpLocks noChangeShapeType="1"/>
              </p:cNvCxnSpPr>
              <p:nvPr/>
            </p:nvCxnSpPr>
            <p:spPr bwMode="auto">
              <a:xfrm flipV="1">
                <a:off x="6858000" y="15240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035" name="Straight Connector 184"/>
              <p:cNvCxnSpPr>
                <a:cxnSpLocks noChangeShapeType="1"/>
              </p:cNvCxnSpPr>
              <p:nvPr/>
            </p:nvCxnSpPr>
            <p:spPr bwMode="auto">
              <a:xfrm flipV="1">
                <a:off x="6858000" y="22098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grpSp>
          <p:nvGrpSpPr>
            <p:cNvPr id="251020" name="Group 66"/>
            <p:cNvGrpSpPr>
              <a:grpSpLocks/>
            </p:cNvGrpSpPr>
            <p:nvPr/>
          </p:nvGrpSpPr>
          <p:grpSpPr bwMode="auto">
            <a:xfrm>
              <a:off x="2133600" y="1447800"/>
              <a:ext cx="914400" cy="914400"/>
              <a:chOff x="6248400" y="1524000"/>
              <a:chExt cx="914400" cy="914400"/>
            </a:xfrm>
          </p:grpSpPr>
          <p:grpSp>
            <p:nvGrpSpPr>
              <p:cNvPr id="251021" name="Group 38"/>
              <p:cNvGrpSpPr>
                <a:grpSpLocks/>
              </p:cNvGrpSpPr>
              <p:nvPr/>
            </p:nvGrpSpPr>
            <p:grpSpPr bwMode="auto">
              <a:xfrm>
                <a:off x="6553200" y="1752600"/>
                <a:ext cx="152400" cy="457200"/>
                <a:chOff x="6553200" y="1752600"/>
                <a:chExt cx="152400" cy="457200"/>
              </a:xfrm>
            </p:grpSpPr>
            <p:cxnSp>
              <p:nvCxnSpPr>
                <p:cNvPr id="251027" name="Straight Connector 176"/>
                <p:cNvCxnSpPr>
                  <a:cxnSpLocks noChangeShapeType="1"/>
                </p:cNvCxnSpPr>
                <p:nvPr/>
              </p:nvCxnSpPr>
              <p:spPr bwMode="auto">
                <a:xfrm>
                  <a:off x="66294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028" name="Straight Connector 177"/>
                <p:cNvCxnSpPr>
                  <a:cxnSpLocks noChangeShapeType="1"/>
                </p:cNvCxnSpPr>
                <p:nvPr/>
              </p:nvCxnSpPr>
              <p:spPr bwMode="auto">
                <a:xfrm>
                  <a:off x="65532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029" name="Straight Connector 178"/>
                <p:cNvCxnSpPr>
                  <a:cxnSpLocks noChangeShapeType="1"/>
                </p:cNvCxnSpPr>
                <p:nvPr/>
              </p:nvCxnSpPr>
              <p:spPr bwMode="auto">
                <a:xfrm>
                  <a:off x="67056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cxnSp>
            <p:nvCxnSpPr>
              <p:cNvPr id="251022" name="Straight Connector 171"/>
              <p:cNvCxnSpPr>
                <a:cxnSpLocks noChangeShapeType="1"/>
              </p:cNvCxnSpPr>
              <p:nvPr/>
            </p:nvCxnSpPr>
            <p:spPr bwMode="auto">
              <a:xfrm>
                <a:off x="6705600" y="17526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023" name="Straight Connector 172"/>
              <p:cNvCxnSpPr>
                <a:cxnSpLocks noChangeShapeType="1"/>
              </p:cNvCxnSpPr>
              <p:nvPr/>
            </p:nvCxnSpPr>
            <p:spPr bwMode="auto">
              <a:xfrm>
                <a:off x="6705600" y="22098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024" name="Straight Connector 173"/>
              <p:cNvCxnSpPr>
                <a:cxnSpLocks noChangeShapeType="1"/>
              </p:cNvCxnSpPr>
              <p:nvPr/>
            </p:nvCxnSpPr>
            <p:spPr bwMode="auto">
              <a:xfrm>
                <a:off x="6248400" y="1981200"/>
                <a:ext cx="914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025" name="Straight Connector 174"/>
              <p:cNvCxnSpPr>
                <a:cxnSpLocks noChangeShapeType="1"/>
              </p:cNvCxnSpPr>
              <p:nvPr/>
            </p:nvCxnSpPr>
            <p:spPr bwMode="auto">
              <a:xfrm flipV="1">
                <a:off x="6858000" y="15240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026" name="Straight Connector 175"/>
              <p:cNvCxnSpPr>
                <a:cxnSpLocks noChangeShapeType="1"/>
              </p:cNvCxnSpPr>
              <p:nvPr/>
            </p:nvCxnSpPr>
            <p:spPr bwMode="auto">
              <a:xfrm flipV="1">
                <a:off x="6858000" y="22098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grpSp>
      <p:grpSp>
        <p:nvGrpSpPr>
          <p:cNvPr id="250889" name="Group 65"/>
          <p:cNvGrpSpPr>
            <a:grpSpLocks/>
          </p:cNvGrpSpPr>
          <p:nvPr/>
        </p:nvGrpSpPr>
        <p:grpSpPr bwMode="auto">
          <a:xfrm>
            <a:off x="6804025" y="2281238"/>
            <a:ext cx="914400" cy="914400"/>
            <a:chOff x="6248400" y="1524000"/>
            <a:chExt cx="914400" cy="914400"/>
          </a:xfrm>
        </p:grpSpPr>
        <p:grpSp>
          <p:nvGrpSpPr>
            <p:cNvPr id="251010" name="Group 38"/>
            <p:cNvGrpSpPr>
              <a:grpSpLocks/>
            </p:cNvGrpSpPr>
            <p:nvPr/>
          </p:nvGrpSpPr>
          <p:grpSpPr bwMode="auto">
            <a:xfrm>
              <a:off x="6553200" y="1752600"/>
              <a:ext cx="152400" cy="457200"/>
              <a:chOff x="6553200" y="1752600"/>
              <a:chExt cx="152400" cy="457200"/>
            </a:xfrm>
          </p:grpSpPr>
          <p:cxnSp>
            <p:nvCxnSpPr>
              <p:cNvPr id="251016" name="Straight Connector 165"/>
              <p:cNvCxnSpPr>
                <a:cxnSpLocks noChangeShapeType="1"/>
              </p:cNvCxnSpPr>
              <p:nvPr/>
            </p:nvCxnSpPr>
            <p:spPr bwMode="auto">
              <a:xfrm>
                <a:off x="66294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017" name="Straight Connector 166"/>
              <p:cNvCxnSpPr>
                <a:cxnSpLocks noChangeShapeType="1"/>
              </p:cNvCxnSpPr>
              <p:nvPr/>
            </p:nvCxnSpPr>
            <p:spPr bwMode="auto">
              <a:xfrm>
                <a:off x="65532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018" name="Straight Connector 167"/>
              <p:cNvCxnSpPr>
                <a:cxnSpLocks noChangeShapeType="1"/>
              </p:cNvCxnSpPr>
              <p:nvPr/>
            </p:nvCxnSpPr>
            <p:spPr bwMode="auto">
              <a:xfrm>
                <a:off x="67056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cxnSp>
          <p:nvCxnSpPr>
            <p:cNvPr id="251011" name="Straight Connector 160"/>
            <p:cNvCxnSpPr>
              <a:cxnSpLocks noChangeShapeType="1"/>
            </p:cNvCxnSpPr>
            <p:nvPr/>
          </p:nvCxnSpPr>
          <p:spPr bwMode="auto">
            <a:xfrm>
              <a:off x="6705600" y="17526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012" name="Straight Connector 161"/>
            <p:cNvCxnSpPr>
              <a:cxnSpLocks noChangeShapeType="1"/>
            </p:cNvCxnSpPr>
            <p:nvPr/>
          </p:nvCxnSpPr>
          <p:spPr bwMode="auto">
            <a:xfrm>
              <a:off x="6705600" y="22098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013" name="Straight Connector 162"/>
            <p:cNvCxnSpPr>
              <a:cxnSpLocks noChangeShapeType="1"/>
            </p:cNvCxnSpPr>
            <p:nvPr/>
          </p:nvCxnSpPr>
          <p:spPr bwMode="auto">
            <a:xfrm>
              <a:off x="6248400" y="1981200"/>
              <a:ext cx="914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014" name="Straight Connector 163"/>
            <p:cNvCxnSpPr>
              <a:cxnSpLocks noChangeShapeType="1"/>
            </p:cNvCxnSpPr>
            <p:nvPr/>
          </p:nvCxnSpPr>
          <p:spPr bwMode="auto">
            <a:xfrm flipV="1">
              <a:off x="6858000" y="15240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015" name="Straight Connector 164"/>
            <p:cNvCxnSpPr>
              <a:cxnSpLocks noChangeShapeType="1"/>
            </p:cNvCxnSpPr>
            <p:nvPr/>
          </p:nvCxnSpPr>
          <p:spPr bwMode="auto">
            <a:xfrm flipV="1">
              <a:off x="6858000" y="22098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grpSp>
        <p:nvGrpSpPr>
          <p:cNvPr id="250890" name="Group 235"/>
          <p:cNvGrpSpPr>
            <a:grpSpLocks/>
          </p:cNvGrpSpPr>
          <p:nvPr/>
        </p:nvGrpSpPr>
        <p:grpSpPr bwMode="auto">
          <a:xfrm>
            <a:off x="4102100" y="2357438"/>
            <a:ext cx="873125" cy="792162"/>
            <a:chOff x="5834082" y="2846798"/>
            <a:chExt cx="873030" cy="792355"/>
          </a:xfrm>
        </p:grpSpPr>
        <p:sp>
          <p:nvSpPr>
            <p:cNvPr id="251008" name="Oval 169"/>
            <p:cNvSpPr>
              <a:spLocks noChangeArrowheads="1"/>
            </p:cNvSpPr>
            <p:nvPr/>
          </p:nvSpPr>
          <p:spPr bwMode="auto">
            <a:xfrm>
              <a:off x="5858467" y="2846798"/>
              <a:ext cx="792511" cy="792355"/>
            </a:xfrm>
            <a:prstGeom prst="ellipse">
              <a:avLst/>
            </a:prstGeom>
            <a:solidFill>
              <a:srgbClr val="FF0000">
                <a:alpha val="49019"/>
              </a:srgbClr>
            </a:solidFill>
            <a:ln w="9525">
              <a:solidFill>
                <a:schemeClr val="tx1"/>
              </a:solidFill>
              <a:round/>
              <a:headEnd/>
              <a:tailEnd/>
            </a:ln>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51009" name="TextBox 171"/>
            <p:cNvSpPr txBox="1">
              <a:spLocks noChangeArrowheads="1"/>
            </p:cNvSpPr>
            <p:nvPr/>
          </p:nvSpPr>
          <p:spPr bwMode="auto">
            <a:xfrm>
              <a:off x="5834082" y="2956508"/>
              <a:ext cx="873030" cy="646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800" b="1" smtClean="0">
                  <a:solidFill>
                    <a:srgbClr val="FFFFFF"/>
                  </a:solidFill>
                </a:rPr>
                <a:t>Victim</a:t>
              </a:r>
            </a:p>
            <a:p>
              <a:pPr algn="ctr" eaLnBrk="1" fontAlgn="base" hangingPunct="1">
                <a:spcBef>
                  <a:spcPct val="0"/>
                </a:spcBef>
                <a:spcAft>
                  <a:spcPct val="0"/>
                </a:spcAft>
              </a:pPr>
              <a:r>
                <a:rPr lang="en-US" sz="1800" b="1" smtClean="0">
                  <a:solidFill>
                    <a:srgbClr val="FFFFFF"/>
                  </a:solidFill>
                </a:rPr>
                <a:t> Cell</a:t>
              </a:r>
            </a:p>
          </p:txBody>
        </p:sp>
      </p:grpSp>
      <p:grpSp>
        <p:nvGrpSpPr>
          <p:cNvPr id="250891" name="Group 98"/>
          <p:cNvGrpSpPr>
            <a:grpSpLocks/>
          </p:cNvGrpSpPr>
          <p:nvPr/>
        </p:nvGrpSpPr>
        <p:grpSpPr bwMode="auto">
          <a:xfrm>
            <a:off x="1317625" y="3119438"/>
            <a:ext cx="3657600" cy="914400"/>
            <a:chOff x="1219200" y="1447800"/>
            <a:chExt cx="3657600" cy="914400"/>
          </a:xfrm>
        </p:grpSpPr>
        <p:grpSp>
          <p:nvGrpSpPr>
            <p:cNvPr id="250966" name="Group 76"/>
            <p:cNvGrpSpPr>
              <a:grpSpLocks/>
            </p:cNvGrpSpPr>
            <p:nvPr/>
          </p:nvGrpSpPr>
          <p:grpSpPr bwMode="auto">
            <a:xfrm>
              <a:off x="1219200" y="1447800"/>
              <a:ext cx="1828800" cy="914400"/>
              <a:chOff x="1219200" y="1447800"/>
              <a:chExt cx="1828800" cy="914400"/>
            </a:xfrm>
          </p:grpSpPr>
          <p:grpSp>
            <p:nvGrpSpPr>
              <p:cNvPr id="250988" name="Group 65"/>
              <p:cNvGrpSpPr>
                <a:grpSpLocks/>
              </p:cNvGrpSpPr>
              <p:nvPr/>
            </p:nvGrpSpPr>
            <p:grpSpPr bwMode="auto">
              <a:xfrm>
                <a:off x="1219200" y="1447800"/>
                <a:ext cx="914400" cy="914400"/>
                <a:chOff x="6248400" y="1524000"/>
                <a:chExt cx="914400" cy="914400"/>
              </a:xfrm>
            </p:grpSpPr>
            <p:grpSp>
              <p:nvGrpSpPr>
                <p:cNvPr id="250999" name="Group 38"/>
                <p:cNvGrpSpPr>
                  <a:grpSpLocks/>
                </p:cNvGrpSpPr>
                <p:nvPr/>
              </p:nvGrpSpPr>
              <p:grpSpPr bwMode="auto">
                <a:xfrm>
                  <a:off x="6553200" y="1752600"/>
                  <a:ext cx="152400" cy="457200"/>
                  <a:chOff x="6553200" y="1752600"/>
                  <a:chExt cx="152400" cy="457200"/>
                </a:xfrm>
              </p:grpSpPr>
              <p:cxnSp>
                <p:nvCxnSpPr>
                  <p:cNvPr id="251005" name="Straight Connector 327"/>
                  <p:cNvCxnSpPr>
                    <a:cxnSpLocks noChangeShapeType="1"/>
                  </p:cNvCxnSpPr>
                  <p:nvPr/>
                </p:nvCxnSpPr>
                <p:spPr bwMode="auto">
                  <a:xfrm>
                    <a:off x="66294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006" name="Straight Connector 328"/>
                  <p:cNvCxnSpPr>
                    <a:cxnSpLocks noChangeShapeType="1"/>
                  </p:cNvCxnSpPr>
                  <p:nvPr/>
                </p:nvCxnSpPr>
                <p:spPr bwMode="auto">
                  <a:xfrm>
                    <a:off x="65532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007" name="Straight Connector 37"/>
                  <p:cNvCxnSpPr>
                    <a:cxnSpLocks noChangeShapeType="1"/>
                  </p:cNvCxnSpPr>
                  <p:nvPr/>
                </p:nvCxnSpPr>
                <p:spPr bwMode="auto">
                  <a:xfrm>
                    <a:off x="67056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cxnSp>
              <p:nvCxnSpPr>
                <p:cNvPr id="251000" name="Straight Connector 322"/>
                <p:cNvCxnSpPr>
                  <a:cxnSpLocks noChangeShapeType="1"/>
                </p:cNvCxnSpPr>
                <p:nvPr/>
              </p:nvCxnSpPr>
              <p:spPr bwMode="auto">
                <a:xfrm>
                  <a:off x="6705600" y="17526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001" name="Straight Connector 323"/>
                <p:cNvCxnSpPr>
                  <a:cxnSpLocks noChangeShapeType="1"/>
                </p:cNvCxnSpPr>
                <p:nvPr/>
              </p:nvCxnSpPr>
              <p:spPr bwMode="auto">
                <a:xfrm>
                  <a:off x="6705600" y="22098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002" name="Straight Connector 46"/>
                <p:cNvCxnSpPr>
                  <a:cxnSpLocks noChangeShapeType="1"/>
                </p:cNvCxnSpPr>
                <p:nvPr/>
              </p:nvCxnSpPr>
              <p:spPr bwMode="auto">
                <a:xfrm>
                  <a:off x="6248400" y="1981200"/>
                  <a:ext cx="914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003" name="Straight Connector 49"/>
                <p:cNvCxnSpPr>
                  <a:cxnSpLocks noChangeShapeType="1"/>
                </p:cNvCxnSpPr>
                <p:nvPr/>
              </p:nvCxnSpPr>
              <p:spPr bwMode="auto">
                <a:xfrm flipV="1">
                  <a:off x="6858000" y="15240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1004" name="Straight Connector 50"/>
                <p:cNvCxnSpPr>
                  <a:cxnSpLocks noChangeShapeType="1"/>
                </p:cNvCxnSpPr>
                <p:nvPr/>
              </p:nvCxnSpPr>
              <p:spPr bwMode="auto">
                <a:xfrm flipV="1">
                  <a:off x="6858000" y="22098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grpSp>
            <p:nvGrpSpPr>
              <p:cNvPr id="250989" name="Group 66"/>
              <p:cNvGrpSpPr>
                <a:grpSpLocks/>
              </p:cNvGrpSpPr>
              <p:nvPr/>
            </p:nvGrpSpPr>
            <p:grpSpPr bwMode="auto">
              <a:xfrm>
                <a:off x="2133600" y="1447800"/>
                <a:ext cx="914400" cy="914400"/>
                <a:chOff x="6248400" y="1524000"/>
                <a:chExt cx="914400" cy="914400"/>
              </a:xfrm>
            </p:grpSpPr>
            <p:grpSp>
              <p:nvGrpSpPr>
                <p:cNvPr id="250990" name="Group 38"/>
                <p:cNvGrpSpPr>
                  <a:grpSpLocks/>
                </p:cNvGrpSpPr>
                <p:nvPr/>
              </p:nvGrpSpPr>
              <p:grpSpPr bwMode="auto">
                <a:xfrm>
                  <a:off x="6553200" y="1752600"/>
                  <a:ext cx="152400" cy="457200"/>
                  <a:chOff x="6553200" y="1752600"/>
                  <a:chExt cx="152400" cy="457200"/>
                </a:xfrm>
              </p:grpSpPr>
              <p:cxnSp>
                <p:nvCxnSpPr>
                  <p:cNvPr id="250996" name="Straight Connector 318"/>
                  <p:cNvCxnSpPr>
                    <a:cxnSpLocks noChangeShapeType="1"/>
                  </p:cNvCxnSpPr>
                  <p:nvPr/>
                </p:nvCxnSpPr>
                <p:spPr bwMode="auto">
                  <a:xfrm>
                    <a:off x="66294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997" name="Straight Connector 319"/>
                  <p:cNvCxnSpPr>
                    <a:cxnSpLocks noChangeShapeType="1"/>
                  </p:cNvCxnSpPr>
                  <p:nvPr/>
                </p:nvCxnSpPr>
                <p:spPr bwMode="auto">
                  <a:xfrm>
                    <a:off x="65532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998" name="Straight Connector 320"/>
                  <p:cNvCxnSpPr>
                    <a:cxnSpLocks noChangeShapeType="1"/>
                  </p:cNvCxnSpPr>
                  <p:nvPr/>
                </p:nvCxnSpPr>
                <p:spPr bwMode="auto">
                  <a:xfrm>
                    <a:off x="67056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cxnSp>
              <p:nvCxnSpPr>
                <p:cNvPr id="250991" name="Straight Connector 68"/>
                <p:cNvCxnSpPr>
                  <a:cxnSpLocks noChangeShapeType="1"/>
                </p:cNvCxnSpPr>
                <p:nvPr/>
              </p:nvCxnSpPr>
              <p:spPr bwMode="auto">
                <a:xfrm>
                  <a:off x="6705600" y="17526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992" name="Straight Connector 69"/>
                <p:cNvCxnSpPr>
                  <a:cxnSpLocks noChangeShapeType="1"/>
                </p:cNvCxnSpPr>
                <p:nvPr/>
              </p:nvCxnSpPr>
              <p:spPr bwMode="auto">
                <a:xfrm>
                  <a:off x="6705600" y="22098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993" name="Straight Connector 70"/>
                <p:cNvCxnSpPr>
                  <a:cxnSpLocks noChangeShapeType="1"/>
                </p:cNvCxnSpPr>
                <p:nvPr/>
              </p:nvCxnSpPr>
              <p:spPr bwMode="auto">
                <a:xfrm>
                  <a:off x="6248400" y="1981200"/>
                  <a:ext cx="914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994" name="Straight Connector 316"/>
                <p:cNvCxnSpPr>
                  <a:cxnSpLocks noChangeShapeType="1"/>
                </p:cNvCxnSpPr>
                <p:nvPr/>
              </p:nvCxnSpPr>
              <p:spPr bwMode="auto">
                <a:xfrm flipV="1">
                  <a:off x="6858000" y="15240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995" name="Straight Connector 317"/>
                <p:cNvCxnSpPr>
                  <a:cxnSpLocks noChangeShapeType="1"/>
                </p:cNvCxnSpPr>
                <p:nvPr/>
              </p:nvCxnSpPr>
              <p:spPr bwMode="auto">
                <a:xfrm flipV="1">
                  <a:off x="6858000" y="22098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grpSp>
        <p:grpSp>
          <p:nvGrpSpPr>
            <p:cNvPr id="250967" name="Group 77"/>
            <p:cNvGrpSpPr>
              <a:grpSpLocks/>
            </p:cNvGrpSpPr>
            <p:nvPr/>
          </p:nvGrpSpPr>
          <p:grpSpPr bwMode="auto">
            <a:xfrm>
              <a:off x="3048000" y="1447800"/>
              <a:ext cx="1828800" cy="914400"/>
              <a:chOff x="1219200" y="1447800"/>
              <a:chExt cx="1828800" cy="914400"/>
            </a:xfrm>
          </p:grpSpPr>
          <p:grpSp>
            <p:nvGrpSpPr>
              <p:cNvPr id="250968" name="Group 65"/>
              <p:cNvGrpSpPr>
                <a:grpSpLocks/>
              </p:cNvGrpSpPr>
              <p:nvPr/>
            </p:nvGrpSpPr>
            <p:grpSpPr bwMode="auto">
              <a:xfrm>
                <a:off x="1219200" y="1447800"/>
                <a:ext cx="914400" cy="914400"/>
                <a:chOff x="6248400" y="1524000"/>
                <a:chExt cx="914400" cy="914400"/>
              </a:xfrm>
            </p:grpSpPr>
            <p:grpSp>
              <p:nvGrpSpPr>
                <p:cNvPr id="250979" name="Group 38"/>
                <p:cNvGrpSpPr>
                  <a:grpSpLocks/>
                </p:cNvGrpSpPr>
                <p:nvPr/>
              </p:nvGrpSpPr>
              <p:grpSpPr bwMode="auto">
                <a:xfrm>
                  <a:off x="6553200" y="1752600"/>
                  <a:ext cx="152400" cy="457200"/>
                  <a:chOff x="6553200" y="1752600"/>
                  <a:chExt cx="152400" cy="457200"/>
                </a:xfrm>
              </p:grpSpPr>
              <p:cxnSp>
                <p:nvCxnSpPr>
                  <p:cNvPr id="250985" name="Straight Connector 307"/>
                  <p:cNvCxnSpPr>
                    <a:cxnSpLocks noChangeShapeType="1"/>
                  </p:cNvCxnSpPr>
                  <p:nvPr/>
                </p:nvCxnSpPr>
                <p:spPr bwMode="auto">
                  <a:xfrm>
                    <a:off x="66294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986" name="Straight Connector 308"/>
                  <p:cNvCxnSpPr>
                    <a:cxnSpLocks noChangeShapeType="1"/>
                  </p:cNvCxnSpPr>
                  <p:nvPr/>
                </p:nvCxnSpPr>
                <p:spPr bwMode="auto">
                  <a:xfrm>
                    <a:off x="65532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987" name="Straight Connector 309"/>
                  <p:cNvCxnSpPr>
                    <a:cxnSpLocks noChangeShapeType="1"/>
                  </p:cNvCxnSpPr>
                  <p:nvPr/>
                </p:nvCxnSpPr>
                <p:spPr bwMode="auto">
                  <a:xfrm>
                    <a:off x="67056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cxnSp>
              <p:nvCxnSpPr>
                <p:cNvPr id="250980" name="Straight Connector 302"/>
                <p:cNvCxnSpPr>
                  <a:cxnSpLocks noChangeShapeType="1"/>
                </p:cNvCxnSpPr>
                <p:nvPr/>
              </p:nvCxnSpPr>
              <p:spPr bwMode="auto">
                <a:xfrm>
                  <a:off x="6705600" y="17526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981" name="Straight Connector 303"/>
                <p:cNvCxnSpPr>
                  <a:cxnSpLocks noChangeShapeType="1"/>
                </p:cNvCxnSpPr>
                <p:nvPr/>
              </p:nvCxnSpPr>
              <p:spPr bwMode="auto">
                <a:xfrm>
                  <a:off x="6705600" y="22098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982" name="Straight Connector 304"/>
                <p:cNvCxnSpPr>
                  <a:cxnSpLocks noChangeShapeType="1"/>
                </p:cNvCxnSpPr>
                <p:nvPr/>
              </p:nvCxnSpPr>
              <p:spPr bwMode="auto">
                <a:xfrm>
                  <a:off x="6248400" y="1981200"/>
                  <a:ext cx="914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983" name="Straight Connector 305"/>
                <p:cNvCxnSpPr>
                  <a:cxnSpLocks noChangeShapeType="1"/>
                </p:cNvCxnSpPr>
                <p:nvPr/>
              </p:nvCxnSpPr>
              <p:spPr bwMode="auto">
                <a:xfrm flipV="1">
                  <a:off x="6858000" y="15240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984" name="Straight Connector 306"/>
                <p:cNvCxnSpPr>
                  <a:cxnSpLocks noChangeShapeType="1"/>
                </p:cNvCxnSpPr>
                <p:nvPr/>
              </p:nvCxnSpPr>
              <p:spPr bwMode="auto">
                <a:xfrm flipV="1">
                  <a:off x="6858000" y="22098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grpSp>
            <p:nvGrpSpPr>
              <p:cNvPr id="250969" name="Group 66"/>
              <p:cNvGrpSpPr>
                <a:grpSpLocks/>
              </p:cNvGrpSpPr>
              <p:nvPr/>
            </p:nvGrpSpPr>
            <p:grpSpPr bwMode="auto">
              <a:xfrm>
                <a:off x="2133600" y="1447800"/>
                <a:ext cx="914400" cy="914400"/>
                <a:chOff x="6248400" y="1524000"/>
                <a:chExt cx="914400" cy="914400"/>
              </a:xfrm>
            </p:grpSpPr>
            <p:grpSp>
              <p:nvGrpSpPr>
                <p:cNvPr id="250970" name="Group 38"/>
                <p:cNvGrpSpPr>
                  <a:grpSpLocks/>
                </p:cNvGrpSpPr>
                <p:nvPr/>
              </p:nvGrpSpPr>
              <p:grpSpPr bwMode="auto">
                <a:xfrm>
                  <a:off x="6553200" y="1752600"/>
                  <a:ext cx="152400" cy="457200"/>
                  <a:chOff x="6553200" y="1752600"/>
                  <a:chExt cx="152400" cy="457200"/>
                </a:xfrm>
              </p:grpSpPr>
              <p:cxnSp>
                <p:nvCxnSpPr>
                  <p:cNvPr id="250976" name="Straight Connector 298"/>
                  <p:cNvCxnSpPr>
                    <a:cxnSpLocks noChangeShapeType="1"/>
                  </p:cNvCxnSpPr>
                  <p:nvPr/>
                </p:nvCxnSpPr>
                <p:spPr bwMode="auto">
                  <a:xfrm>
                    <a:off x="66294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977" name="Straight Connector 299"/>
                  <p:cNvCxnSpPr>
                    <a:cxnSpLocks noChangeShapeType="1"/>
                  </p:cNvCxnSpPr>
                  <p:nvPr/>
                </p:nvCxnSpPr>
                <p:spPr bwMode="auto">
                  <a:xfrm>
                    <a:off x="65532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978" name="Straight Connector 300"/>
                  <p:cNvCxnSpPr>
                    <a:cxnSpLocks noChangeShapeType="1"/>
                  </p:cNvCxnSpPr>
                  <p:nvPr/>
                </p:nvCxnSpPr>
                <p:spPr bwMode="auto">
                  <a:xfrm>
                    <a:off x="67056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cxnSp>
              <p:nvCxnSpPr>
                <p:cNvPr id="250971" name="Straight Connector 293"/>
                <p:cNvCxnSpPr>
                  <a:cxnSpLocks noChangeShapeType="1"/>
                </p:cNvCxnSpPr>
                <p:nvPr/>
              </p:nvCxnSpPr>
              <p:spPr bwMode="auto">
                <a:xfrm>
                  <a:off x="6705600" y="17526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972" name="Straight Connector 294"/>
                <p:cNvCxnSpPr>
                  <a:cxnSpLocks noChangeShapeType="1"/>
                </p:cNvCxnSpPr>
                <p:nvPr/>
              </p:nvCxnSpPr>
              <p:spPr bwMode="auto">
                <a:xfrm>
                  <a:off x="6705600" y="22098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973" name="Straight Connector 295"/>
                <p:cNvCxnSpPr>
                  <a:cxnSpLocks noChangeShapeType="1"/>
                </p:cNvCxnSpPr>
                <p:nvPr/>
              </p:nvCxnSpPr>
              <p:spPr bwMode="auto">
                <a:xfrm>
                  <a:off x="6248400" y="1981200"/>
                  <a:ext cx="914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974" name="Straight Connector 296"/>
                <p:cNvCxnSpPr>
                  <a:cxnSpLocks noChangeShapeType="1"/>
                </p:cNvCxnSpPr>
                <p:nvPr/>
              </p:nvCxnSpPr>
              <p:spPr bwMode="auto">
                <a:xfrm flipV="1">
                  <a:off x="6858000" y="15240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975" name="Straight Connector 297"/>
                <p:cNvCxnSpPr>
                  <a:cxnSpLocks noChangeShapeType="1"/>
                </p:cNvCxnSpPr>
                <p:nvPr/>
              </p:nvCxnSpPr>
              <p:spPr bwMode="auto">
                <a:xfrm flipV="1">
                  <a:off x="6858000" y="22098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grpSp>
      </p:grpSp>
      <p:grpSp>
        <p:nvGrpSpPr>
          <p:cNvPr id="250892" name="Group 76"/>
          <p:cNvGrpSpPr>
            <a:grpSpLocks/>
          </p:cNvGrpSpPr>
          <p:nvPr/>
        </p:nvGrpSpPr>
        <p:grpSpPr bwMode="auto">
          <a:xfrm>
            <a:off x="4975225" y="3119438"/>
            <a:ext cx="1828800" cy="914400"/>
            <a:chOff x="1219200" y="1447800"/>
            <a:chExt cx="1828800" cy="914400"/>
          </a:xfrm>
        </p:grpSpPr>
        <p:grpSp>
          <p:nvGrpSpPr>
            <p:cNvPr id="250946" name="Group 65"/>
            <p:cNvGrpSpPr>
              <a:grpSpLocks/>
            </p:cNvGrpSpPr>
            <p:nvPr/>
          </p:nvGrpSpPr>
          <p:grpSpPr bwMode="auto">
            <a:xfrm>
              <a:off x="1219200" y="1447800"/>
              <a:ext cx="914400" cy="914400"/>
              <a:chOff x="6248400" y="1524000"/>
              <a:chExt cx="914400" cy="914400"/>
            </a:xfrm>
          </p:grpSpPr>
          <p:grpSp>
            <p:nvGrpSpPr>
              <p:cNvPr id="250957" name="Group 38"/>
              <p:cNvGrpSpPr>
                <a:grpSpLocks/>
              </p:cNvGrpSpPr>
              <p:nvPr/>
            </p:nvGrpSpPr>
            <p:grpSpPr bwMode="auto">
              <a:xfrm>
                <a:off x="6553200" y="1752600"/>
                <a:ext cx="152400" cy="457200"/>
                <a:chOff x="6553200" y="1752600"/>
                <a:chExt cx="152400" cy="457200"/>
              </a:xfrm>
            </p:grpSpPr>
            <p:cxnSp>
              <p:nvCxnSpPr>
                <p:cNvPr id="250963" name="Straight Connector 35"/>
                <p:cNvCxnSpPr>
                  <a:cxnSpLocks noChangeShapeType="1"/>
                </p:cNvCxnSpPr>
                <p:nvPr/>
              </p:nvCxnSpPr>
              <p:spPr bwMode="auto">
                <a:xfrm>
                  <a:off x="66294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964" name="Straight Connector 286"/>
                <p:cNvCxnSpPr>
                  <a:cxnSpLocks noChangeShapeType="1"/>
                </p:cNvCxnSpPr>
                <p:nvPr/>
              </p:nvCxnSpPr>
              <p:spPr bwMode="auto">
                <a:xfrm>
                  <a:off x="65532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965" name="Straight Connector 287"/>
                <p:cNvCxnSpPr>
                  <a:cxnSpLocks noChangeShapeType="1"/>
                </p:cNvCxnSpPr>
                <p:nvPr/>
              </p:nvCxnSpPr>
              <p:spPr bwMode="auto">
                <a:xfrm>
                  <a:off x="67056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cxnSp>
            <p:nvCxnSpPr>
              <p:cNvPr id="250958" name="Straight Connector 280"/>
              <p:cNvCxnSpPr>
                <a:cxnSpLocks noChangeShapeType="1"/>
              </p:cNvCxnSpPr>
              <p:nvPr/>
            </p:nvCxnSpPr>
            <p:spPr bwMode="auto">
              <a:xfrm>
                <a:off x="6705600" y="17526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959" name="Straight Connector 281"/>
              <p:cNvCxnSpPr>
                <a:cxnSpLocks noChangeShapeType="1"/>
              </p:cNvCxnSpPr>
              <p:nvPr/>
            </p:nvCxnSpPr>
            <p:spPr bwMode="auto">
              <a:xfrm>
                <a:off x="6705600" y="22098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960" name="Straight Connector 282"/>
              <p:cNvCxnSpPr>
                <a:cxnSpLocks noChangeShapeType="1"/>
              </p:cNvCxnSpPr>
              <p:nvPr/>
            </p:nvCxnSpPr>
            <p:spPr bwMode="auto">
              <a:xfrm>
                <a:off x="6248400" y="1981200"/>
                <a:ext cx="914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961" name="Straight Connector 283"/>
              <p:cNvCxnSpPr>
                <a:cxnSpLocks noChangeShapeType="1"/>
              </p:cNvCxnSpPr>
              <p:nvPr/>
            </p:nvCxnSpPr>
            <p:spPr bwMode="auto">
              <a:xfrm flipV="1">
                <a:off x="6858000" y="15240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962" name="Straight Connector 284"/>
              <p:cNvCxnSpPr>
                <a:cxnSpLocks noChangeShapeType="1"/>
              </p:cNvCxnSpPr>
              <p:nvPr/>
            </p:nvCxnSpPr>
            <p:spPr bwMode="auto">
              <a:xfrm flipV="1">
                <a:off x="6858000" y="22098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grpSp>
          <p:nvGrpSpPr>
            <p:cNvPr id="250947" name="Group 66"/>
            <p:cNvGrpSpPr>
              <a:grpSpLocks/>
            </p:cNvGrpSpPr>
            <p:nvPr/>
          </p:nvGrpSpPr>
          <p:grpSpPr bwMode="auto">
            <a:xfrm>
              <a:off x="2133600" y="1447800"/>
              <a:ext cx="914400" cy="914400"/>
              <a:chOff x="6248400" y="1524000"/>
              <a:chExt cx="914400" cy="914400"/>
            </a:xfrm>
          </p:grpSpPr>
          <p:grpSp>
            <p:nvGrpSpPr>
              <p:cNvPr id="250948" name="Group 38"/>
              <p:cNvGrpSpPr>
                <a:grpSpLocks/>
              </p:cNvGrpSpPr>
              <p:nvPr/>
            </p:nvGrpSpPr>
            <p:grpSpPr bwMode="auto">
              <a:xfrm>
                <a:off x="6553200" y="1752600"/>
                <a:ext cx="152400" cy="457200"/>
                <a:chOff x="6553200" y="1752600"/>
                <a:chExt cx="152400" cy="457200"/>
              </a:xfrm>
            </p:grpSpPr>
            <p:cxnSp>
              <p:nvCxnSpPr>
                <p:cNvPr id="250954" name="Straight Connector 276"/>
                <p:cNvCxnSpPr>
                  <a:cxnSpLocks noChangeShapeType="1"/>
                </p:cNvCxnSpPr>
                <p:nvPr/>
              </p:nvCxnSpPr>
              <p:spPr bwMode="auto">
                <a:xfrm>
                  <a:off x="66294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955" name="Straight Connector 277"/>
                <p:cNvCxnSpPr>
                  <a:cxnSpLocks noChangeShapeType="1"/>
                </p:cNvCxnSpPr>
                <p:nvPr/>
              </p:nvCxnSpPr>
              <p:spPr bwMode="auto">
                <a:xfrm>
                  <a:off x="65532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956" name="Straight Connector 278"/>
                <p:cNvCxnSpPr>
                  <a:cxnSpLocks noChangeShapeType="1"/>
                </p:cNvCxnSpPr>
                <p:nvPr/>
              </p:nvCxnSpPr>
              <p:spPr bwMode="auto">
                <a:xfrm>
                  <a:off x="67056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cxnSp>
            <p:nvCxnSpPr>
              <p:cNvPr id="250949" name="Straight Connector 271"/>
              <p:cNvCxnSpPr>
                <a:cxnSpLocks noChangeShapeType="1"/>
              </p:cNvCxnSpPr>
              <p:nvPr/>
            </p:nvCxnSpPr>
            <p:spPr bwMode="auto">
              <a:xfrm>
                <a:off x="6705600" y="17526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950" name="Straight Connector 272"/>
              <p:cNvCxnSpPr>
                <a:cxnSpLocks noChangeShapeType="1"/>
              </p:cNvCxnSpPr>
              <p:nvPr/>
            </p:nvCxnSpPr>
            <p:spPr bwMode="auto">
              <a:xfrm>
                <a:off x="6705600" y="22098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951" name="Straight Connector 273"/>
              <p:cNvCxnSpPr>
                <a:cxnSpLocks noChangeShapeType="1"/>
              </p:cNvCxnSpPr>
              <p:nvPr/>
            </p:nvCxnSpPr>
            <p:spPr bwMode="auto">
              <a:xfrm>
                <a:off x="6248400" y="1981200"/>
                <a:ext cx="914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952" name="Straight Connector 274"/>
              <p:cNvCxnSpPr>
                <a:cxnSpLocks noChangeShapeType="1"/>
              </p:cNvCxnSpPr>
              <p:nvPr/>
            </p:nvCxnSpPr>
            <p:spPr bwMode="auto">
              <a:xfrm flipV="1">
                <a:off x="6858000" y="15240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953" name="Straight Connector 275"/>
              <p:cNvCxnSpPr>
                <a:cxnSpLocks noChangeShapeType="1"/>
              </p:cNvCxnSpPr>
              <p:nvPr/>
            </p:nvCxnSpPr>
            <p:spPr bwMode="auto">
              <a:xfrm flipV="1">
                <a:off x="6858000" y="22098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grpSp>
      <p:grpSp>
        <p:nvGrpSpPr>
          <p:cNvPr id="250893" name="Group 65"/>
          <p:cNvGrpSpPr>
            <a:grpSpLocks/>
          </p:cNvGrpSpPr>
          <p:nvPr/>
        </p:nvGrpSpPr>
        <p:grpSpPr bwMode="auto">
          <a:xfrm>
            <a:off x="6804025" y="3119438"/>
            <a:ext cx="914400" cy="914400"/>
            <a:chOff x="6248400" y="1524000"/>
            <a:chExt cx="914400" cy="914400"/>
          </a:xfrm>
        </p:grpSpPr>
        <p:grpSp>
          <p:nvGrpSpPr>
            <p:cNvPr id="250937" name="Group 38"/>
            <p:cNvGrpSpPr>
              <a:grpSpLocks/>
            </p:cNvGrpSpPr>
            <p:nvPr/>
          </p:nvGrpSpPr>
          <p:grpSpPr bwMode="auto">
            <a:xfrm>
              <a:off x="6553200" y="1752600"/>
              <a:ext cx="152400" cy="457200"/>
              <a:chOff x="6553200" y="1752600"/>
              <a:chExt cx="152400" cy="457200"/>
            </a:xfrm>
          </p:grpSpPr>
          <p:cxnSp>
            <p:nvCxnSpPr>
              <p:cNvPr id="250943" name="Straight Connector 265"/>
              <p:cNvCxnSpPr>
                <a:cxnSpLocks noChangeShapeType="1"/>
              </p:cNvCxnSpPr>
              <p:nvPr/>
            </p:nvCxnSpPr>
            <p:spPr bwMode="auto">
              <a:xfrm>
                <a:off x="66294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944" name="Straight Connector 266"/>
              <p:cNvCxnSpPr>
                <a:cxnSpLocks noChangeShapeType="1"/>
              </p:cNvCxnSpPr>
              <p:nvPr/>
            </p:nvCxnSpPr>
            <p:spPr bwMode="auto">
              <a:xfrm>
                <a:off x="65532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945" name="Straight Connector 267"/>
              <p:cNvCxnSpPr>
                <a:cxnSpLocks noChangeShapeType="1"/>
              </p:cNvCxnSpPr>
              <p:nvPr/>
            </p:nvCxnSpPr>
            <p:spPr bwMode="auto">
              <a:xfrm>
                <a:off x="67056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cxnSp>
          <p:nvCxnSpPr>
            <p:cNvPr id="250938" name="Straight Connector 260"/>
            <p:cNvCxnSpPr>
              <a:cxnSpLocks noChangeShapeType="1"/>
            </p:cNvCxnSpPr>
            <p:nvPr/>
          </p:nvCxnSpPr>
          <p:spPr bwMode="auto">
            <a:xfrm>
              <a:off x="6705600" y="17526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939" name="Straight Connector 261"/>
            <p:cNvCxnSpPr>
              <a:cxnSpLocks noChangeShapeType="1"/>
            </p:cNvCxnSpPr>
            <p:nvPr/>
          </p:nvCxnSpPr>
          <p:spPr bwMode="auto">
            <a:xfrm>
              <a:off x="6705600" y="22098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940" name="Straight Connector 262"/>
            <p:cNvCxnSpPr>
              <a:cxnSpLocks noChangeShapeType="1"/>
            </p:cNvCxnSpPr>
            <p:nvPr/>
          </p:nvCxnSpPr>
          <p:spPr bwMode="auto">
            <a:xfrm>
              <a:off x="6248400" y="1981200"/>
              <a:ext cx="914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941" name="Straight Connector 263"/>
            <p:cNvCxnSpPr>
              <a:cxnSpLocks noChangeShapeType="1"/>
            </p:cNvCxnSpPr>
            <p:nvPr/>
          </p:nvCxnSpPr>
          <p:spPr bwMode="auto">
            <a:xfrm flipV="1">
              <a:off x="6858000" y="15240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0942" name="Straight Connector 264"/>
            <p:cNvCxnSpPr>
              <a:cxnSpLocks noChangeShapeType="1"/>
            </p:cNvCxnSpPr>
            <p:nvPr/>
          </p:nvCxnSpPr>
          <p:spPr bwMode="auto">
            <a:xfrm flipV="1">
              <a:off x="6858000" y="22098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sp>
        <p:nvSpPr>
          <p:cNvPr id="250894" name="TextBox 466"/>
          <p:cNvSpPr txBox="1">
            <a:spLocks noChangeArrowheads="1"/>
          </p:cNvSpPr>
          <p:nvPr/>
        </p:nvSpPr>
        <p:spPr bwMode="auto">
          <a:xfrm>
            <a:off x="269875" y="3376613"/>
            <a:ext cx="9413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800" b="1" smtClean="0">
                <a:solidFill>
                  <a:srgbClr val="000000"/>
                </a:solidFill>
              </a:rPr>
              <a:t>WL&lt;0&gt;</a:t>
            </a:r>
          </a:p>
        </p:txBody>
      </p:sp>
      <p:sp>
        <p:nvSpPr>
          <p:cNvPr id="250895" name="TextBox 467"/>
          <p:cNvSpPr txBox="1">
            <a:spLocks noChangeArrowheads="1"/>
          </p:cNvSpPr>
          <p:nvPr/>
        </p:nvSpPr>
        <p:spPr bwMode="auto">
          <a:xfrm>
            <a:off x="269875" y="2562225"/>
            <a:ext cx="9413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800" b="1" smtClean="0">
                <a:solidFill>
                  <a:srgbClr val="000000"/>
                </a:solidFill>
              </a:rPr>
              <a:t>WL&lt;1&gt;</a:t>
            </a:r>
          </a:p>
        </p:txBody>
      </p:sp>
      <p:sp>
        <p:nvSpPr>
          <p:cNvPr id="250896" name="TextBox 468"/>
          <p:cNvSpPr txBox="1">
            <a:spLocks noChangeArrowheads="1"/>
          </p:cNvSpPr>
          <p:nvPr/>
        </p:nvSpPr>
        <p:spPr bwMode="auto">
          <a:xfrm>
            <a:off x="269875" y="1708150"/>
            <a:ext cx="9413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800" b="1" smtClean="0">
                <a:solidFill>
                  <a:srgbClr val="000000"/>
                </a:solidFill>
              </a:rPr>
              <a:t>WL&lt;2&gt;</a:t>
            </a:r>
          </a:p>
        </p:txBody>
      </p:sp>
      <p:sp>
        <p:nvSpPr>
          <p:cNvPr id="250897" name="TextBox 477"/>
          <p:cNvSpPr txBox="1">
            <a:spLocks noChangeArrowheads="1"/>
          </p:cNvSpPr>
          <p:nvPr/>
        </p:nvSpPr>
        <p:spPr bwMode="auto">
          <a:xfrm>
            <a:off x="4594225" y="3016250"/>
            <a:ext cx="7477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b="1" smtClean="0">
                <a:solidFill>
                  <a:srgbClr val="FF0000"/>
                </a:solidFill>
              </a:rPr>
              <a:t>(n,j)</a:t>
            </a:r>
          </a:p>
        </p:txBody>
      </p:sp>
      <p:cxnSp>
        <p:nvCxnSpPr>
          <p:cNvPr id="250898" name="Straight Connector 493"/>
          <p:cNvCxnSpPr>
            <a:cxnSpLocks noChangeShapeType="1"/>
          </p:cNvCxnSpPr>
          <p:nvPr/>
        </p:nvCxnSpPr>
        <p:spPr bwMode="auto">
          <a:xfrm flipV="1">
            <a:off x="1933575" y="960438"/>
            <a:ext cx="0" cy="534987"/>
          </a:xfrm>
          <a:prstGeom prst="line">
            <a:avLst/>
          </a:prstGeom>
          <a:noFill/>
          <a:ln w="38100">
            <a:solidFill>
              <a:schemeClr val="tx1"/>
            </a:solidFill>
            <a:prstDash val="sysDot"/>
            <a:round/>
            <a:headEnd/>
            <a:tailEnd/>
          </a:ln>
          <a:extLst>
            <a:ext uri="{909E8E84-426E-40dd-AFC4-6F175D3DCCD1}">
              <a14:hiddenFill xmlns:a14="http://schemas.microsoft.com/office/drawing/2010/main">
                <a:noFill/>
              </a14:hiddenFill>
            </a:ext>
          </a:extLst>
        </p:spPr>
      </p:cxnSp>
      <p:cxnSp>
        <p:nvCxnSpPr>
          <p:cNvPr id="250899" name="Straight Connector 494"/>
          <p:cNvCxnSpPr>
            <a:cxnSpLocks noChangeShapeType="1"/>
          </p:cNvCxnSpPr>
          <p:nvPr/>
        </p:nvCxnSpPr>
        <p:spPr bwMode="auto">
          <a:xfrm flipV="1">
            <a:off x="2843213" y="915988"/>
            <a:ext cx="0" cy="536575"/>
          </a:xfrm>
          <a:prstGeom prst="line">
            <a:avLst/>
          </a:prstGeom>
          <a:noFill/>
          <a:ln w="38100">
            <a:solidFill>
              <a:schemeClr val="tx1"/>
            </a:solidFill>
            <a:prstDash val="sysDot"/>
            <a:round/>
            <a:headEnd/>
            <a:tailEnd/>
          </a:ln>
          <a:extLst>
            <a:ext uri="{909E8E84-426E-40dd-AFC4-6F175D3DCCD1}">
              <a14:hiddenFill xmlns:a14="http://schemas.microsoft.com/office/drawing/2010/main">
                <a:noFill/>
              </a14:hiddenFill>
            </a:ext>
          </a:extLst>
        </p:spPr>
      </p:cxnSp>
      <p:cxnSp>
        <p:nvCxnSpPr>
          <p:cNvPr id="250900" name="Straight Connector 495"/>
          <p:cNvCxnSpPr>
            <a:cxnSpLocks noChangeShapeType="1"/>
          </p:cNvCxnSpPr>
          <p:nvPr/>
        </p:nvCxnSpPr>
        <p:spPr bwMode="auto">
          <a:xfrm flipV="1">
            <a:off x="3757613" y="928688"/>
            <a:ext cx="0" cy="536575"/>
          </a:xfrm>
          <a:prstGeom prst="line">
            <a:avLst/>
          </a:prstGeom>
          <a:noFill/>
          <a:ln w="38100">
            <a:solidFill>
              <a:schemeClr val="tx1"/>
            </a:solidFill>
            <a:prstDash val="sysDot"/>
            <a:round/>
            <a:headEnd/>
            <a:tailEnd/>
          </a:ln>
          <a:extLst>
            <a:ext uri="{909E8E84-426E-40dd-AFC4-6F175D3DCCD1}">
              <a14:hiddenFill xmlns:a14="http://schemas.microsoft.com/office/drawing/2010/main">
                <a:noFill/>
              </a14:hiddenFill>
            </a:ext>
          </a:extLst>
        </p:spPr>
      </p:cxnSp>
      <p:cxnSp>
        <p:nvCxnSpPr>
          <p:cNvPr id="250901" name="Straight Connector 496"/>
          <p:cNvCxnSpPr>
            <a:cxnSpLocks noChangeShapeType="1"/>
          </p:cNvCxnSpPr>
          <p:nvPr/>
        </p:nvCxnSpPr>
        <p:spPr bwMode="auto">
          <a:xfrm flipV="1">
            <a:off x="4672013" y="955675"/>
            <a:ext cx="0" cy="534988"/>
          </a:xfrm>
          <a:prstGeom prst="line">
            <a:avLst/>
          </a:prstGeom>
          <a:noFill/>
          <a:ln w="38100">
            <a:solidFill>
              <a:schemeClr val="tx1"/>
            </a:solidFill>
            <a:prstDash val="sysDot"/>
            <a:round/>
            <a:headEnd/>
            <a:tailEnd/>
          </a:ln>
          <a:extLst>
            <a:ext uri="{909E8E84-426E-40dd-AFC4-6F175D3DCCD1}">
              <a14:hiddenFill xmlns:a14="http://schemas.microsoft.com/office/drawing/2010/main">
                <a:noFill/>
              </a14:hiddenFill>
            </a:ext>
          </a:extLst>
        </p:spPr>
      </p:cxnSp>
      <p:cxnSp>
        <p:nvCxnSpPr>
          <p:cNvPr id="250902" name="Straight Connector 497"/>
          <p:cNvCxnSpPr>
            <a:cxnSpLocks noChangeShapeType="1"/>
          </p:cNvCxnSpPr>
          <p:nvPr/>
        </p:nvCxnSpPr>
        <p:spPr bwMode="auto">
          <a:xfrm flipV="1">
            <a:off x="5586413" y="942975"/>
            <a:ext cx="0" cy="534988"/>
          </a:xfrm>
          <a:prstGeom prst="line">
            <a:avLst/>
          </a:prstGeom>
          <a:noFill/>
          <a:ln w="38100">
            <a:solidFill>
              <a:schemeClr val="tx1"/>
            </a:solidFill>
            <a:prstDash val="sysDot"/>
            <a:round/>
            <a:headEnd/>
            <a:tailEnd/>
          </a:ln>
          <a:extLst>
            <a:ext uri="{909E8E84-426E-40dd-AFC4-6F175D3DCCD1}">
              <a14:hiddenFill xmlns:a14="http://schemas.microsoft.com/office/drawing/2010/main">
                <a:noFill/>
              </a14:hiddenFill>
            </a:ext>
          </a:extLst>
        </p:spPr>
      </p:cxnSp>
      <p:cxnSp>
        <p:nvCxnSpPr>
          <p:cNvPr id="250903" name="Straight Connector 498"/>
          <p:cNvCxnSpPr>
            <a:cxnSpLocks noChangeShapeType="1"/>
          </p:cNvCxnSpPr>
          <p:nvPr/>
        </p:nvCxnSpPr>
        <p:spPr bwMode="auto">
          <a:xfrm flipV="1">
            <a:off x="6500813" y="955675"/>
            <a:ext cx="0" cy="534988"/>
          </a:xfrm>
          <a:prstGeom prst="line">
            <a:avLst/>
          </a:prstGeom>
          <a:noFill/>
          <a:ln w="38100">
            <a:solidFill>
              <a:schemeClr val="tx1"/>
            </a:solidFill>
            <a:prstDash val="sysDot"/>
            <a:round/>
            <a:headEnd/>
            <a:tailEnd/>
          </a:ln>
          <a:extLst>
            <a:ext uri="{909E8E84-426E-40dd-AFC4-6F175D3DCCD1}">
              <a14:hiddenFill xmlns:a14="http://schemas.microsoft.com/office/drawing/2010/main">
                <a:noFill/>
              </a14:hiddenFill>
            </a:ext>
          </a:extLst>
        </p:spPr>
      </p:cxnSp>
      <p:cxnSp>
        <p:nvCxnSpPr>
          <p:cNvPr id="250904" name="Straight Connector 499"/>
          <p:cNvCxnSpPr>
            <a:cxnSpLocks noChangeShapeType="1"/>
          </p:cNvCxnSpPr>
          <p:nvPr/>
        </p:nvCxnSpPr>
        <p:spPr bwMode="auto">
          <a:xfrm flipV="1">
            <a:off x="7415213" y="955675"/>
            <a:ext cx="0" cy="534988"/>
          </a:xfrm>
          <a:prstGeom prst="line">
            <a:avLst/>
          </a:prstGeom>
          <a:noFill/>
          <a:ln w="38100">
            <a:solidFill>
              <a:schemeClr val="tx1"/>
            </a:solidFill>
            <a:prstDash val="sysDot"/>
            <a:round/>
            <a:headEnd/>
            <a:tailEnd/>
          </a:ln>
          <a:extLst>
            <a:ext uri="{909E8E84-426E-40dd-AFC4-6F175D3DCCD1}">
              <a14:hiddenFill xmlns:a14="http://schemas.microsoft.com/office/drawing/2010/main">
                <a:noFill/>
              </a14:hiddenFill>
            </a:ext>
          </a:extLst>
        </p:spPr>
      </p:cxnSp>
      <p:sp>
        <p:nvSpPr>
          <p:cNvPr id="250905" name="TextBox 508"/>
          <p:cNvSpPr txBox="1">
            <a:spLocks noChangeArrowheads="1"/>
          </p:cNvSpPr>
          <p:nvPr/>
        </p:nvSpPr>
        <p:spPr bwMode="auto">
          <a:xfrm>
            <a:off x="2773363" y="1120775"/>
            <a:ext cx="10763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000000"/>
                </a:solidFill>
              </a:rPr>
              <a:t>(n+1,j-1)</a:t>
            </a:r>
          </a:p>
        </p:txBody>
      </p:sp>
      <p:sp>
        <p:nvSpPr>
          <p:cNvPr id="250906" name="TextBox 509"/>
          <p:cNvSpPr txBox="1">
            <a:spLocks noChangeArrowheads="1"/>
          </p:cNvSpPr>
          <p:nvPr/>
        </p:nvSpPr>
        <p:spPr bwMode="auto">
          <a:xfrm>
            <a:off x="3814763" y="1116013"/>
            <a:ext cx="8699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000000"/>
                </a:solidFill>
              </a:rPr>
              <a:t>(n+1,j)</a:t>
            </a:r>
          </a:p>
        </p:txBody>
      </p:sp>
      <p:sp>
        <p:nvSpPr>
          <p:cNvPr id="250907" name="TextBox 510"/>
          <p:cNvSpPr txBox="1">
            <a:spLocks noChangeArrowheads="1"/>
          </p:cNvSpPr>
          <p:nvPr/>
        </p:nvSpPr>
        <p:spPr bwMode="auto">
          <a:xfrm>
            <a:off x="4584700" y="1116013"/>
            <a:ext cx="11334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000000"/>
                </a:solidFill>
              </a:rPr>
              <a:t>(n+1,j+1)</a:t>
            </a:r>
          </a:p>
        </p:txBody>
      </p:sp>
      <p:sp>
        <p:nvSpPr>
          <p:cNvPr id="250908" name="TextBox 512"/>
          <p:cNvSpPr txBox="1">
            <a:spLocks noChangeArrowheads="1"/>
          </p:cNvSpPr>
          <p:nvPr/>
        </p:nvSpPr>
        <p:spPr bwMode="auto">
          <a:xfrm>
            <a:off x="7485063" y="3559175"/>
            <a:ext cx="812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LSB:0</a:t>
            </a:r>
          </a:p>
        </p:txBody>
      </p:sp>
      <p:sp>
        <p:nvSpPr>
          <p:cNvPr id="250909" name="TextBox 513"/>
          <p:cNvSpPr txBox="1">
            <a:spLocks noChangeArrowheads="1"/>
          </p:cNvSpPr>
          <p:nvPr/>
        </p:nvSpPr>
        <p:spPr bwMode="auto">
          <a:xfrm>
            <a:off x="7472363" y="2744788"/>
            <a:ext cx="8128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LSB:1</a:t>
            </a:r>
          </a:p>
        </p:txBody>
      </p:sp>
      <p:sp>
        <p:nvSpPr>
          <p:cNvPr id="250910" name="TextBox 514"/>
          <p:cNvSpPr txBox="1">
            <a:spLocks noChangeArrowheads="1"/>
          </p:cNvSpPr>
          <p:nvPr/>
        </p:nvSpPr>
        <p:spPr bwMode="auto">
          <a:xfrm>
            <a:off x="7445375" y="3236913"/>
            <a:ext cx="8778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MSB:2</a:t>
            </a:r>
          </a:p>
        </p:txBody>
      </p:sp>
      <p:sp>
        <p:nvSpPr>
          <p:cNvPr id="250911" name="TextBox 515"/>
          <p:cNvSpPr txBox="1">
            <a:spLocks noChangeArrowheads="1"/>
          </p:cNvSpPr>
          <p:nvPr/>
        </p:nvSpPr>
        <p:spPr bwMode="auto">
          <a:xfrm>
            <a:off x="7445375" y="1892300"/>
            <a:ext cx="8128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LSB:3</a:t>
            </a:r>
          </a:p>
        </p:txBody>
      </p:sp>
      <p:sp>
        <p:nvSpPr>
          <p:cNvPr id="250912" name="TextBox 516"/>
          <p:cNvSpPr txBox="1">
            <a:spLocks noChangeArrowheads="1"/>
          </p:cNvSpPr>
          <p:nvPr/>
        </p:nvSpPr>
        <p:spPr bwMode="auto">
          <a:xfrm>
            <a:off x="7445375" y="2384425"/>
            <a:ext cx="8778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MSB:4</a:t>
            </a:r>
          </a:p>
        </p:txBody>
      </p:sp>
      <p:sp>
        <p:nvSpPr>
          <p:cNvPr id="250913" name="TextBox 517"/>
          <p:cNvSpPr txBox="1">
            <a:spLocks noChangeArrowheads="1"/>
          </p:cNvSpPr>
          <p:nvPr/>
        </p:nvSpPr>
        <p:spPr bwMode="auto">
          <a:xfrm>
            <a:off x="7432675" y="1547813"/>
            <a:ext cx="8778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MSB:6</a:t>
            </a:r>
          </a:p>
        </p:txBody>
      </p:sp>
      <p:sp>
        <p:nvSpPr>
          <p:cNvPr id="250914" name="TextBox 519"/>
          <p:cNvSpPr txBox="1">
            <a:spLocks noChangeArrowheads="1"/>
          </p:cNvSpPr>
          <p:nvPr/>
        </p:nvSpPr>
        <p:spPr bwMode="auto">
          <a:xfrm>
            <a:off x="2900363" y="3960813"/>
            <a:ext cx="10175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000000"/>
                </a:solidFill>
              </a:rPr>
              <a:t>(n-1,j-1)</a:t>
            </a:r>
          </a:p>
        </p:txBody>
      </p:sp>
      <p:sp>
        <p:nvSpPr>
          <p:cNvPr id="250915" name="TextBox 520"/>
          <p:cNvSpPr txBox="1">
            <a:spLocks noChangeArrowheads="1"/>
          </p:cNvSpPr>
          <p:nvPr/>
        </p:nvSpPr>
        <p:spPr bwMode="auto">
          <a:xfrm>
            <a:off x="3967163" y="3960813"/>
            <a:ext cx="8128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000000"/>
                </a:solidFill>
              </a:rPr>
              <a:t>(n-1,j)</a:t>
            </a:r>
          </a:p>
        </p:txBody>
      </p:sp>
      <p:sp>
        <p:nvSpPr>
          <p:cNvPr id="250916" name="TextBox 521"/>
          <p:cNvSpPr txBox="1">
            <a:spLocks noChangeArrowheads="1"/>
          </p:cNvSpPr>
          <p:nvPr/>
        </p:nvSpPr>
        <p:spPr bwMode="auto">
          <a:xfrm>
            <a:off x="4724400" y="3960813"/>
            <a:ext cx="10763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000000"/>
                </a:solidFill>
              </a:rPr>
              <a:t>(n-1,j+1)</a:t>
            </a:r>
          </a:p>
        </p:txBody>
      </p:sp>
      <p:grpSp>
        <p:nvGrpSpPr>
          <p:cNvPr id="250917" name="Group 235"/>
          <p:cNvGrpSpPr>
            <a:grpSpLocks/>
          </p:cNvGrpSpPr>
          <p:nvPr/>
        </p:nvGrpSpPr>
        <p:grpSpPr bwMode="auto">
          <a:xfrm>
            <a:off x="5011738" y="2347913"/>
            <a:ext cx="800100" cy="792162"/>
            <a:chOff x="5858467" y="2846798"/>
            <a:chExt cx="800176" cy="792355"/>
          </a:xfrm>
        </p:grpSpPr>
        <p:sp>
          <p:nvSpPr>
            <p:cNvPr id="250935" name="Oval 169"/>
            <p:cNvSpPr>
              <a:spLocks noChangeArrowheads="1"/>
            </p:cNvSpPr>
            <p:nvPr/>
          </p:nvSpPr>
          <p:spPr bwMode="auto">
            <a:xfrm>
              <a:off x="5858467" y="2846798"/>
              <a:ext cx="792511" cy="792355"/>
            </a:xfrm>
            <a:prstGeom prst="ellipse">
              <a:avLst/>
            </a:prstGeom>
            <a:solidFill>
              <a:srgbClr val="4F4E12">
                <a:alpha val="48627"/>
              </a:srgbClr>
            </a:solidFill>
            <a:ln w="9525">
              <a:solidFill>
                <a:schemeClr val="tx1"/>
              </a:solidFill>
              <a:round/>
              <a:headEnd/>
              <a:tailEnd/>
            </a:ln>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50936" name="TextBox 171"/>
            <p:cNvSpPr txBox="1">
              <a:spLocks noChangeArrowheads="1"/>
            </p:cNvSpPr>
            <p:nvPr/>
          </p:nvSpPr>
          <p:spPr bwMode="auto">
            <a:xfrm>
              <a:off x="5882554" y="2956508"/>
              <a:ext cx="776089" cy="523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2800" b="1" smtClean="0">
                  <a:solidFill>
                    <a:srgbClr val="FFFF00"/>
                  </a:solidFill>
                </a:rPr>
                <a:t>∆V</a:t>
              </a:r>
              <a:r>
                <a:rPr lang="en-US" sz="2800" b="1" baseline="-25000" smtClean="0">
                  <a:solidFill>
                    <a:srgbClr val="FFFF00"/>
                  </a:solidFill>
                </a:rPr>
                <a:t>x</a:t>
              </a:r>
            </a:p>
          </p:txBody>
        </p:sp>
      </p:grpSp>
      <p:grpSp>
        <p:nvGrpSpPr>
          <p:cNvPr id="250918" name="Group 235"/>
          <p:cNvGrpSpPr>
            <a:grpSpLocks/>
          </p:cNvGrpSpPr>
          <p:nvPr/>
        </p:nvGrpSpPr>
        <p:grpSpPr bwMode="auto">
          <a:xfrm>
            <a:off x="3192463" y="2347913"/>
            <a:ext cx="800100" cy="792162"/>
            <a:chOff x="5858467" y="2846798"/>
            <a:chExt cx="800176" cy="792355"/>
          </a:xfrm>
        </p:grpSpPr>
        <p:sp>
          <p:nvSpPr>
            <p:cNvPr id="250933" name="Oval 169"/>
            <p:cNvSpPr>
              <a:spLocks noChangeArrowheads="1"/>
            </p:cNvSpPr>
            <p:nvPr/>
          </p:nvSpPr>
          <p:spPr bwMode="auto">
            <a:xfrm>
              <a:off x="5858467" y="2846798"/>
              <a:ext cx="792511" cy="792355"/>
            </a:xfrm>
            <a:prstGeom prst="ellipse">
              <a:avLst/>
            </a:prstGeom>
            <a:solidFill>
              <a:srgbClr val="4F4E12">
                <a:alpha val="48627"/>
              </a:srgbClr>
            </a:solidFill>
            <a:ln w="9525">
              <a:solidFill>
                <a:schemeClr val="tx1"/>
              </a:solidFill>
              <a:round/>
              <a:headEnd/>
              <a:tailEnd/>
            </a:ln>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50934" name="TextBox 171"/>
            <p:cNvSpPr txBox="1">
              <a:spLocks noChangeArrowheads="1"/>
            </p:cNvSpPr>
            <p:nvPr/>
          </p:nvSpPr>
          <p:spPr bwMode="auto">
            <a:xfrm>
              <a:off x="5882554" y="2956508"/>
              <a:ext cx="776089" cy="523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2800" b="1" smtClean="0">
                  <a:solidFill>
                    <a:srgbClr val="FFFF00"/>
                  </a:solidFill>
                </a:rPr>
                <a:t>∆V</a:t>
              </a:r>
              <a:r>
                <a:rPr lang="en-US" sz="2800" b="1" baseline="-25000" smtClean="0">
                  <a:solidFill>
                    <a:srgbClr val="FFFF00"/>
                  </a:solidFill>
                </a:rPr>
                <a:t>x</a:t>
              </a:r>
            </a:p>
          </p:txBody>
        </p:sp>
      </p:grpSp>
      <p:grpSp>
        <p:nvGrpSpPr>
          <p:cNvPr id="250919" name="Group 935"/>
          <p:cNvGrpSpPr>
            <a:grpSpLocks/>
          </p:cNvGrpSpPr>
          <p:nvPr/>
        </p:nvGrpSpPr>
        <p:grpSpPr bwMode="auto">
          <a:xfrm>
            <a:off x="4087813" y="1509713"/>
            <a:ext cx="793750" cy="792162"/>
            <a:chOff x="4088389" y="1712913"/>
            <a:chExt cx="792597" cy="792162"/>
          </a:xfrm>
        </p:grpSpPr>
        <p:sp>
          <p:nvSpPr>
            <p:cNvPr id="250931" name="Oval 169"/>
            <p:cNvSpPr>
              <a:spLocks noChangeArrowheads="1"/>
            </p:cNvSpPr>
            <p:nvPr/>
          </p:nvSpPr>
          <p:spPr bwMode="auto">
            <a:xfrm>
              <a:off x="4088389" y="1712913"/>
              <a:ext cx="792597" cy="792162"/>
            </a:xfrm>
            <a:prstGeom prst="ellipse">
              <a:avLst/>
            </a:prstGeom>
            <a:solidFill>
              <a:srgbClr val="4F4E12">
                <a:alpha val="48627"/>
              </a:srgbClr>
            </a:solidFill>
            <a:ln w="9525">
              <a:solidFill>
                <a:schemeClr val="tx1"/>
              </a:solidFill>
              <a:round/>
              <a:headEnd/>
              <a:tailEnd/>
            </a:ln>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50932" name="TextBox 171"/>
            <p:cNvSpPr txBox="1">
              <a:spLocks noChangeArrowheads="1"/>
            </p:cNvSpPr>
            <p:nvPr/>
          </p:nvSpPr>
          <p:spPr bwMode="auto">
            <a:xfrm>
              <a:off x="4100098" y="1803546"/>
              <a:ext cx="76283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2800" b="1" smtClean="0">
                  <a:solidFill>
                    <a:srgbClr val="FFFF00"/>
                  </a:solidFill>
                </a:rPr>
                <a:t>∆V</a:t>
              </a:r>
              <a:r>
                <a:rPr lang="en-US" sz="2800" b="1" baseline="-25000" smtClean="0">
                  <a:solidFill>
                    <a:srgbClr val="FFFF00"/>
                  </a:solidFill>
                </a:rPr>
                <a:t>y</a:t>
              </a:r>
            </a:p>
          </p:txBody>
        </p:sp>
      </p:grpSp>
      <p:grpSp>
        <p:nvGrpSpPr>
          <p:cNvPr id="250920" name="Group 942"/>
          <p:cNvGrpSpPr>
            <a:grpSpLocks/>
          </p:cNvGrpSpPr>
          <p:nvPr/>
        </p:nvGrpSpPr>
        <p:grpSpPr bwMode="auto">
          <a:xfrm>
            <a:off x="3151188" y="1471613"/>
            <a:ext cx="2708275" cy="792162"/>
            <a:chOff x="3150605" y="1674813"/>
            <a:chExt cx="2709448" cy="792162"/>
          </a:xfrm>
        </p:grpSpPr>
        <p:grpSp>
          <p:nvGrpSpPr>
            <p:cNvPr id="250925" name="Group 936"/>
            <p:cNvGrpSpPr>
              <a:grpSpLocks/>
            </p:cNvGrpSpPr>
            <p:nvPr/>
          </p:nvGrpSpPr>
          <p:grpSpPr bwMode="auto">
            <a:xfrm>
              <a:off x="3150605" y="1674813"/>
              <a:ext cx="909223" cy="792162"/>
              <a:chOff x="4026905" y="1712913"/>
              <a:chExt cx="909223" cy="792162"/>
            </a:xfrm>
          </p:grpSpPr>
          <p:sp>
            <p:nvSpPr>
              <p:cNvPr id="250929" name="Oval 169"/>
              <p:cNvSpPr>
                <a:spLocks noChangeArrowheads="1"/>
              </p:cNvSpPr>
              <p:nvPr/>
            </p:nvSpPr>
            <p:spPr bwMode="auto">
              <a:xfrm>
                <a:off x="4088389" y="1712913"/>
                <a:ext cx="792597" cy="792162"/>
              </a:xfrm>
              <a:prstGeom prst="ellipse">
                <a:avLst/>
              </a:prstGeom>
              <a:solidFill>
                <a:srgbClr val="4F4E12">
                  <a:alpha val="48627"/>
                </a:srgbClr>
              </a:solidFill>
              <a:ln w="9525">
                <a:solidFill>
                  <a:schemeClr val="tx1"/>
                </a:solidFill>
                <a:round/>
                <a:headEnd/>
                <a:tailEnd/>
              </a:ln>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50930" name="TextBox 171"/>
              <p:cNvSpPr txBox="1">
                <a:spLocks noChangeArrowheads="1"/>
              </p:cNvSpPr>
              <p:nvPr/>
            </p:nvSpPr>
            <p:spPr bwMode="auto">
              <a:xfrm>
                <a:off x="4026905" y="1803546"/>
                <a:ext cx="90922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2800" b="1" smtClean="0">
                    <a:solidFill>
                      <a:srgbClr val="FFFF00"/>
                    </a:solidFill>
                  </a:rPr>
                  <a:t>∆V</a:t>
                </a:r>
                <a:r>
                  <a:rPr lang="en-US" sz="2800" b="1" baseline="-25000" smtClean="0">
                    <a:solidFill>
                      <a:srgbClr val="FFFF00"/>
                    </a:solidFill>
                  </a:rPr>
                  <a:t>xy</a:t>
                </a:r>
              </a:p>
            </p:txBody>
          </p:sp>
        </p:grpSp>
        <p:grpSp>
          <p:nvGrpSpPr>
            <p:cNvPr id="250926" name="Group 939"/>
            <p:cNvGrpSpPr>
              <a:grpSpLocks/>
            </p:cNvGrpSpPr>
            <p:nvPr/>
          </p:nvGrpSpPr>
          <p:grpSpPr bwMode="auto">
            <a:xfrm>
              <a:off x="4950830" y="1674813"/>
              <a:ext cx="909223" cy="792162"/>
              <a:chOff x="4026905" y="1712913"/>
              <a:chExt cx="909223" cy="792162"/>
            </a:xfrm>
          </p:grpSpPr>
          <p:sp>
            <p:nvSpPr>
              <p:cNvPr id="250927" name="Oval 169"/>
              <p:cNvSpPr>
                <a:spLocks noChangeArrowheads="1"/>
              </p:cNvSpPr>
              <p:nvPr/>
            </p:nvSpPr>
            <p:spPr bwMode="auto">
              <a:xfrm>
                <a:off x="4088389" y="1712913"/>
                <a:ext cx="792597" cy="792162"/>
              </a:xfrm>
              <a:prstGeom prst="ellipse">
                <a:avLst/>
              </a:prstGeom>
              <a:solidFill>
                <a:srgbClr val="4F4E12">
                  <a:alpha val="48627"/>
                </a:srgbClr>
              </a:solidFill>
              <a:ln w="9525">
                <a:solidFill>
                  <a:schemeClr val="tx1"/>
                </a:solidFill>
                <a:round/>
                <a:headEnd/>
                <a:tailEnd/>
              </a:ln>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50928" name="TextBox 171"/>
              <p:cNvSpPr txBox="1">
                <a:spLocks noChangeArrowheads="1"/>
              </p:cNvSpPr>
              <p:nvPr/>
            </p:nvSpPr>
            <p:spPr bwMode="auto">
              <a:xfrm>
                <a:off x="4026905" y="1803546"/>
                <a:ext cx="90922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2800" b="1" smtClean="0">
                    <a:solidFill>
                      <a:srgbClr val="FFFF00"/>
                    </a:solidFill>
                  </a:rPr>
                  <a:t>∆V</a:t>
                </a:r>
                <a:r>
                  <a:rPr lang="en-US" sz="2800" b="1" baseline="-25000" smtClean="0">
                    <a:solidFill>
                      <a:srgbClr val="FFFF00"/>
                    </a:solidFill>
                  </a:rPr>
                  <a:t>xy</a:t>
                </a:r>
              </a:p>
            </p:txBody>
          </p:sp>
        </p:grpSp>
      </p:grpSp>
      <p:graphicFrame>
        <p:nvGraphicFramePr>
          <p:cNvPr id="279" name="Object 278"/>
          <p:cNvGraphicFramePr>
            <a:graphicFrameLocks noChangeAspect="1"/>
          </p:cNvGraphicFramePr>
          <p:nvPr/>
        </p:nvGraphicFramePr>
        <p:xfrm>
          <a:off x="801688" y="5121275"/>
          <a:ext cx="7381875" cy="628650"/>
        </p:xfrm>
        <a:graphic>
          <a:graphicData uri="http://schemas.openxmlformats.org/presentationml/2006/ole">
            <mc:AlternateContent xmlns:mc="http://schemas.openxmlformats.org/markup-compatibility/2006">
              <mc:Choice xmlns:v="urn:schemas-microsoft-com:vml" Requires="v">
                <p:oleObj spid="_x0000_s185350" name="Equation" r:id="rId3" imgW="2806700" imgH="241300" progId="Equation.3">
                  <p:embed/>
                </p:oleObj>
              </mc:Choice>
              <mc:Fallback>
                <p:oleObj name="Equation" r:id="rId3" imgW="2806700" imgH="2413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1688" y="5121275"/>
                        <a:ext cx="73818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50922" name="Slide Number Placeholder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9351812-CA3D-A342-A985-D9F8CB73F21C}" type="slidenum">
              <a:rPr lang="en-US" sz="1600">
                <a:solidFill>
                  <a:srgbClr val="000000"/>
                </a:solidFill>
                <a:latin typeface="Garamond" charset="0"/>
              </a:rPr>
              <a:pPr eaLnBrk="1" hangingPunct="1"/>
              <a:t>186</a:t>
            </a:fld>
            <a:endParaRPr lang="en-US" sz="1600">
              <a:solidFill>
                <a:srgbClr val="000000"/>
              </a:solidFill>
              <a:latin typeface="Garamond" charset="0"/>
            </a:endParaRPr>
          </a:p>
        </p:txBody>
      </p:sp>
      <p:sp>
        <p:nvSpPr>
          <p:cNvPr id="2" name="Rectangle 1"/>
          <p:cNvSpPr>
            <a:spLocks noChangeArrowheads="1"/>
          </p:cNvSpPr>
          <p:nvPr/>
        </p:nvSpPr>
        <p:spPr bwMode="auto">
          <a:xfrm>
            <a:off x="1003300" y="5784850"/>
            <a:ext cx="77089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pPr>
            <a:r>
              <a:rPr lang="en-US" sz="2000" b="1" smtClean="0">
                <a:solidFill>
                  <a:srgbClr val="FF0000"/>
                </a:solidFill>
                <a:latin typeface="Tahoma" charset="0"/>
                <a:ea typeface="ＭＳ Ｐゴシック" charset="0"/>
                <a:cs typeface="ＭＳ Ｐゴシック" charset="0"/>
                <a:sym typeface="Wingdings" charset="0"/>
              </a:rPr>
              <a:t>Not accurate and requires knowledge of coupling caps!</a:t>
            </a:r>
            <a:endParaRPr lang="en-US" sz="2000" b="1" smtClean="0">
              <a:solidFill>
                <a:srgbClr val="FF0000"/>
              </a:solidFill>
              <a:latin typeface="Tahoma" charset="0"/>
              <a:ea typeface="ＭＳ Ｐゴシック" charset="0"/>
              <a:cs typeface="ＭＳ Ｐゴシック" charset="0"/>
            </a:endParaRPr>
          </a:p>
        </p:txBody>
      </p:sp>
      <p:pic>
        <p:nvPicPr>
          <p:cNvPr id="250924" name="Picture 6" descr="FMS_logo_lightbluematte_3C5CAE.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016522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74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7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build="p"/>
      <p:bldP spid="2" grpId="0"/>
    </p:bld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5" name="Title 1"/>
          <p:cNvSpPr>
            <a:spLocks noGrp="1"/>
          </p:cNvSpPr>
          <p:nvPr>
            <p:ph type="title"/>
          </p:nvPr>
        </p:nvSpPr>
        <p:spPr/>
        <p:txBody>
          <a:bodyPr/>
          <a:lstStyle/>
          <a:p>
            <a:r>
              <a:rPr lang="en-US">
                <a:latin typeface="Garamond" charset="0"/>
              </a:rPr>
              <a:t>Our Goal and Idea</a:t>
            </a:r>
          </a:p>
        </p:txBody>
      </p:sp>
      <p:sp>
        <p:nvSpPr>
          <p:cNvPr id="3" name="Content Placeholder 2"/>
          <p:cNvSpPr>
            <a:spLocks noGrp="1"/>
          </p:cNvSpPr>
          <p:nvPr>
            <p:ph idx="1"/>
          </p:nvPr>
        </p:nvSpPr>
        <p:spPr/>
        <p:txBody>
          <a:bodyPr/>
          <a:lstStyle/>
          <a:p>
            <a:r>
              <a:rPr lang="en-US">
                <a:latin typeface="Tahoma" charset="0"/>
              </a:rPr>
              <a:t>Develop </a:t>
            </a:r>
            <a:r>
              <a:rPr lang="en-US">
                <a:solidFill>
                  <a:srgbClr val="0000FF"/>
                </a:solidFill>
                <a:latin typeface="Tahoma" charset="0"/>
              </a:rPr>
              <a:t>a new, more accurate and easier to implement model for program interference</a:t>
            </a:r>
          </a:p>
          <a:p>
            <a:endParaRPr lang="en-US">
              <a:latin typeface="Tahoma" charset="0"/>
            </a:endParaRPr>
          </a:p>
          <a:p>
            <a:r>
              <a:rPr lang="en-US">
                <a:latin typeface="Tahoma" charset="0"/>
              </a:rPr>
              <a:t>Idea: </a:t>
            </a:r>
          </a:p>
          <a:p>
            <a:pPr lvl="1"/>
            <a:r>
              <a:rPr lang="en-US">
                <a:latin typeface="Tahoma" charset="0"/>
              </a:rPr>
              <a:t>Empirically characterize and </a:t>
            </a:r>
            <a:r>
              <a:rPr lang="en-US">
                <a:solidFill>
                  <a:srgbClr val="FF0000"/>
                </a:solidFill>
                <a:latin typeface="Tahoma" charset="0"/>
              </a:rPr>
              <a:t>model the effect of neighbor cell Vth changes on the Vth of the victim cell</a:t>
            </a:r>
          </a:p>
          <a:p>
            <a:pPr lvl="1"/>
            <a:r>
              <a:rPr lang="en-US">
                <a:latin typeface="Tahoma" charset="0"/>
              </a:rPr>
              <a:t>Fit neighbor Vth change to a </a:t>
            </a:r>
            <a:r>
              <a:rPr lang="en-US">
                <a:solidFill>
                  <a:srgbClr val="FF0000"/>
                </a:solidFill>
                <a:latin typeface="Tahoma" charset="0"/>
              </a:rPr>
              <a:t>linear regression model </a:t>
            </a:r>
            <a:r>
              <a:rPr lang="en-US">
                <a:latin typeface="Tahoma" charset="0"/>
              </a:rPr>
              <a:t>and find the coefficients of the model via empirical measurement</a:t>
            </a:r>
          </a:p>
        </p:txBody>
      </p:sp>
      <p:sp>
        <p:nvSpPr>
          <p:cNvPr id="25190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017262D-E2C4-744F-9158-76EE78BCBA4B}" type="slidenum">
              <a:rPr lang="en-US" sz="1600">
                <a:solidFill>
                  <a:srgbClr val="000000"/>
                </a:solidFill>
                <a:latin typeface="Garamond" charset="0"/>
              </a:rPr>
              <a:pPr eaLnBrk="1" hangingPunct="1"/>
              <a:t>187</a:t>
            </a:fld>
            <a:endParaRPr lang="en-US" sz="1600">
              <a:solidFill>
                <a:srgbClr val="000000"/>
              </a:solidFill>
              <a:latin typeface="Garamond" charset="0"/>
            </a:endParaRPr>
          </a:p>
        </p:txBody>
      </p:sp>
      <p:sp>
        <p:nvSpPr>
          <p:cNvPr id="5" name="Oval 4"/>
          <p:cNvSpPr>
            <a:spLocks noChangeArrowheads="1"/>
          </p:cNvSpPr>
          <p:nvPr/>
        </p:nvSpPr>
        <p:spPr bwMode="auto">
          <a:xfrm>
            <a:off x="5495925" y="4987925"/>
            <a:ext cx="1844675" cy="577850"/>
          </a:xfrm>
          <a:prstGeom prst="ellipse">
            <a:avLst/>
          </a:prstGeom>
          <a:gradFill rotWithShape="1">
            <a:gsLst>
              <a:gs pos="0">
                <a:srgbClr val="FFDB85"/>
              </a:gs>
              <a:gs pos="100000">
                <a:srgbClr val="EBA800"/>
              </a:gs>
            </a:gsLst>
            <a:lin ang="5400000"/>
          </a:gradFill>
          <a:ln w="9525">
            <a:solidFill>
              <a:srgbClr val="CC9800"/>
            </a:solidFill>
            <a:round/>
            <a:headEnd/>
            <a:tailEnd/>
          </a:ln>
          <a:effectLst>
            <a:outerShdw blurRad="40000" dist="23000" dir="5400000" rotWithShape="0">
              <a:srgbClr val="000000">
                <a:alpha val="34998"/>
              </a:srgbClr>
            </a:outerShdw>
          </a:effectLst>
        </p:spPr>
        <p:txBody>
          <a:bodyPr anchor="ctr"/>
          <a:lstStyle/>
          <a:p>
            <a:pPr algn="ctr" fontAlgn="base">
              <a:spcBef>
                <a:spcPct val="0"/>
              </a:spcBef>
              <a:spcAft>
                <a:spcPct val="0"/>
              </a:spcAft>
              <a:defRPr/>
            </a:pPr>
            <a:endParaRPr lang="en-US">
              <a:solidFill>
                <a:srgbClr val="FFFFFF"/>
              </a:solidFill>
              <a:latin typeface="Tahoma"/>
              <a:ea typeface="ＭＳ Ｐゴシック" charset="0"/>
              <a:cs typeface="ＭＳ Ｐゴシック" charset="0"/>
            </a:endParaRPr>
          </a:p>
        </p:txBody>
      </p:sp>
      <p:graphicFrame>
        <p:nvGraphicFramePr>
          <p:cNvPr id="6" name="Object 3"/>
          <p:cNvGraphicFramePr>
            <a:graphicFrameLocks noChangeAspect="1"/>
          </p:cNvGraphicFramePr>
          <p:nvPr/>
        </p:nvGraphicFramePr>
        <p:xfrm>
          <a:off x="1066800" y="4921250"/>
          <a:ext cx="5886450" cy="781050"/>
        </p:xfrm>
        <a:graphic>
          <a:graphicData uri="http://schemas.openxmlformats.org/presentationml/2006/ole">
            <mc:AlternateContent xmlns:mc="http://schemas.openxmlformats.org/markup-compatibility/2006">
              <mc:Choice xmlns:v="urn:schemas-microsoft-com:vml" Requires="v">
                <p:oleObj spid="_x0000_s186374" name="Equation" r:id="rId3" imgW="3708400" imgH="444500" progId="Equation.3">
                  <p:embed/>
                </p:oleObj>
              </mc:Choice>
              <mc:Fallback>
                <p:oleObj name="Equation" r:id="rId3" imgW="3708400" imgH="4445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4921250"/>
                        <a:ext cx="5886450" cy="78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 name="Rectangle 6"/>
          <p:cNvSpPr>
            <a:spLocks noChangeArrowheads="1"/>
          </p:cNvSpPr>
          <p:nvPr/>
        </p:nvSpPr>
        <p:spPr bwMode="auto">
          <a:xfrm>
            <a:off x="4043363" y="4978400"/>
            <a:ext cx="1366837" cy="673100"/>
          </a:xfrm>
          <a:prstGeom prst="rect">
            <a:avLst/>
          </a:prstGeom>
          <a:noFill/>
          <a:ln w="38100">
            <a:solidFill>
              <a:schemeClr val="tx2">
                <a:lumMod val="75000"/>
              </a:schemeClr>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a:solidFill>
                <a:srgbClr val="FFFFFF"/>
              </a:solidFill>
              <a:latin typeface="Tahoma"/>
              <a:ea typeface="ＭＳ Ｐゴシック" charset="0"/>
              <a:cs typeface="ＭＳ Ｐゴシック" charset="0"/>
            </a:endParaRPr>
          </a:p>
        </p:txBody>
      </p:sp>
      <p:sp>
        <p:nvSpPr>
          <p:cNvPr id="8" name="Rectangle 7"/>
          <p:cNvSpPr>
            <a:spLocks noChangeArrowheads="1"/>
          </p:cNvSpPr>
          <p:nvPr/>
        </p:nvSpPr>
        <p:spPr bwMode="auto">
          <a:xfrm>
            <a:off x="5821363" y="4991100"/>
            <a:ext cx="1366837" cy="673100"/>
          </a:xfrm>
          <a:prstGeom prst="rect">
            <a:avLst/>
          </a:prstGeom>
          <a:noFill/>
          <a:ln w="38100">
            <a:solidFill>
              <a:schemeClr val="tx2">
                <a:lumMod val="75000"/>
              </a:schemeClr>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a:solidFill>
                <a:srgbClr val="FFFFFF"/>
              </a:solidFill>
              <a:latin typeface="Tahoma"/>
              <a:ea typeface="ＭＳ Ｐゴシック" charset="0"/>
              <a:cs typeface="ＭＳ Ｐゴシック" charset="0"/>
            </a:endParaRPr>
          </a:p>
        </p:txBody>
      </p:sp>
      <p:sp>
        <p:nvSpPr>
          <p:cNvPr id="9" name="TextBox 8"/>
          <p:cNvSpPr txBox="1"/>
          <p:nvPr/>
        </p:nvSpPr>
        <p:spPr>
          <a:xfrm>
            <a:off x="4495800" y="5765800"/>
            <a:ext cx="2019300" cy="369888"/>
          </a:xfrm>
          <a:prstGeom prst="rect">
            <a:avLst/>
          </a:prstGeom>
          <a:noFill/>
        </p:spPr>
        <p:txBody>
          <a:bodyPr wrap="none">
            <a:spAutoFit/>
          </a:bodyPr>
          <a:lstStyle/>
          <a:p>
            <a:pPr fontAlgn="base">
              <a:spcBef>
                <a:spcPct val="0"/>
              </a:spcBef>
              <a:spcAft>
                <a:spcPct val="0"/>
              </a:spcAft>
              <a:defRPr/>
            </a:pPr>
            <a:r>
              <a:rPr lang="en-US" dirty="0">
                <a:solidFill>
                  <a:srgbClr val="006633">
                    <a:lumMod val="75000"/>
                  </a:srgbClr>
                </a:solidFill>
                <a:latin typeface="Arial" charset="0"/>
                <a:ea typeface="ＭＳ Ｐゴシック" charset="0"/>
                <a:cs typeface="ＭＳ Ｐゴシック" charset="0"/>
              </a:rPr>
              <a:t>Can be measured</a:t>
            </a:r>
          </a:p>
        </p:txBody>
      </p:sp>
      <p:pic>
        <p:nvPicPr>
          <p:cNvPr id="251913" name="Picture 6" descr="FMS_logo_lightbluematte_3C5CAE.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733748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p:bld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bwMode="auto">
          <a:xfrm>
            <a:off x="152400" y="981075"/>
            <a:ext cx="8831263"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a:lstStyle>
          <a:p>
            <a:pPr>
              <a:buClr>
                <a:srgbClr val="CC9900"/>
              </a:buClr>
              <a:defRPr/>
            </a:pPr>
            <a:r>
              <a:rPr lang="en-US" altLang="en-US" kern="0" dirty="0" smtClean="0">
                <a:solidFill>
                  <a:srgbClr val="0000FF"/>
                </a:solidFill>
                <a:latin typeface="Tahoma"/>
              </a:rPr>
              <a:t>Feature extraction for V</a:t>
            </a:r>
            <a:r>
              <a:rPr lang="en-US" altLang="en-US" kern="0" baseline="-25000" dirty="0" smtClean="0">
                <a:solidFill>
                  <a:srgbClr val="0000FF"/>
                </a:solidFill>
                <a:latin typeface="Tahoma"/>
              </a:rPr>
              <a:t>th</a:t>
            </a:r>
            <a:r>
              <a:rPr lang="en-US" altLang="en-US" kern="0" dirty="0" smtClean="0">
                <a:solidFill>
                  <a:srgbClr val="0000FF"/>
                </a:solidFill>
                <a:latin typeface="Tahoma"/>
              </a:rPr>
              <a:t> changes based on characterization</a:t>
            </a:r>
          </a:p>
          <a:p>
            <a:pPr lvl="1">
              <a:buClr>
                <a:srgbClr val="3B812F"/>
              </a:buClr>
              <a:defRPr/>
            </a:pPr>
            <a:r>
              <a:rPr lang="en-US" altLang="en-US" kern="0" dirty="0" smtClean="0">
                <a:solidFill>
                  <a:srgbClr val="000000"/>
                </a:solidFill>
                <a:latin typeface="Tahoma"/>
                <a:cs typeface="ＭＳ Ｐゴシック" charset="0"/>
              </a:rPr>
              <a:t> Threshold voltage changes on aggressor cell</a:t>
            </a:r>
          </a:p>
          <a:p>
            <a:pPr lvl="1">
              <a:buClr>
                <a:srgbClr val="3B812F"/>
              </a:buClr>
              <a:defRPr/>
            </a:pPr>
            <a:r>
              <a:rPr lang="en-US" altLang="en-US" kern="0" dirty="0" smtClean="0">
                <a:solidFill>
                  <a:srgbClr val="000000"/>
                </a:solidFill>
                <a:latin typeface="Tahoma"/>
                <a:cs typeface="ＭＳ Ｐゴシック" charset="0"/>
              </a:rPr>
              <a:t> Original state of victim cell</a:t>
            </a:r>
          </a:p>
          <a:p>
            <a:pPr>
              <a:buClr>
                <a:srgbClr val="CC9900"/>
              </a:buClr>
              <a:defRPr/>
            </a:pPr>
            <a:endParaRPr lang="en-US" altLang="en-US" sz="800" kern="0" dirty="0" smtClean="0">
              <a:solidFill>
                <a:srgbClr val="000000"/>
              </a:solidFill>
              <a:latin typeface="Tahoma"/>
            </a:endParaRPr>
          </a:p>
          <a:p>
            <a:pPr>
              <a:buClr>
                <a:srgbClr val="CC9900"/>
              </a:buClr>
              <a:defRPr/>
            </a:pPr>
            <a:r>
              <a:rPr lang="en-US" altLang="en-US" kern="0" dirty="0" smtClean="0">
                <a:solidFill>
                  <a:srgbClr val="0000FF"/>
                </a:solidFill>
                <a:latin typeface="Tahoma"/>
              </a:rPr>
              <a:t>Enhanced linear regression model</a:t>
            </a:r>
          </a:p>
          <a:p>
            <a:pPr>
              <a:buClr>
                <a:srgbClr val="CC9900"/>
              </a:buClr>
              <a:defRPr/>
            </a:pPr>
            <a:endParaRPr lang="en-US" altLang="en-US" kern="0" dirty="0" smtClean="0">
              <a:solidFill>
                <a:srgbClr val="000000"/>
              </a:solidFill>
              <a:latin typeface="Tahoma"/>
            </a:endParaRPr>
          </a:p>
          <a:p>
            <a:pPr>
              <a:buClr>
                <a:srgbClr val="CC9900"/>
              </a:buClr>
              <a:defRPr/>
            </a:pPr>
            <a:endParaRPr lang="en-US" altLang="en-US" sz="1200" kern="0" dirty="0" smtClean="0">
              <a:solidFill>
                <a:srgbClr val="000000"/>
              </a:solidFill>
              <a:latin typeface="Tahoma"/>
            </a:endParaRPr>
          </a:p>
          <a:p>
            <a:pPr>
              <a:buClr>
                <a:srgbClr val="CC9900"/>
              </a:buClr>
              <a:defRPr/>
            </a:pPr>
            <a:endParaRPr lang="en-US" altLang="en-US" kern="0" dirty="0" smtClean="0">
              <a:solidFill>
                <a:srgbClr val="000000"/>
              </a:solidFill>
              <a:latin typeface="Tahoma"/>
            </a:endParaRPr>
          </a:p>
          <a:p>
            <a:pPr>
              <a:buClr>
                <a:srgbClr val="CC9900"/>
              </a:buClr>
              <a:defRPr/>
            </a:pPr>
            <a:endParaRPr lang="en-US" altLang="en-US" kern="0" dirty="0" smtClean="0">
              <a:solidFill>
                <a:srgbClr val="000000"/>
              </a:solidFill>
              <a:latin typeface="Tahoma"/>
            </a:endParaRPr>
          </a:p>
          <a:p>
            <a:pPr>
              <a:buClr>
                <a:srgbClr val="CC9900"/>
              </a:buClr>
              <a:defRPr/>
            </a:pPr>
            <a:endParaRPr lang="en-US" altLang="en-US" kern="0" dirty="0" smtClean="0">
              <a:solidFill>
                <a:srgbClr val="000000"/>
              </a:solidFill>
              <a:latin typeface="Tahoma"/>
            </a:endParaRPr>
          </a:p>
          <a:p>
            <a:pPr>
              <a:buClr>
                <a:srgbClr val="CC9900"/>
              </a:buClr>
              <a:defRPr/>
            </a:pPr>
            <a:r>
              <a:rPr lang="en-US" altLang="en-US" kern="0" dirty="0" smtClean="0">
                <a:solidFill>
                  <a:srgbClr val="0000FF"/>
                </a:solidFill>
                <a:latin typeface="Tahoma"/>
              </a:rPr>
              <a:t>Maximum likelihood estimation of the model coefficients</a:t>
            </a:r>
          </a:p>
        </p:txBody>
      </p:sp>
      <p:sp>
        <p:nvSpPr>
          <p:cNvPr id="12" name="Oval 11"/>
          <p:cNvSpPr>
            <a:spLocks noChangeArrowheads="1"/>
          </p:cNvSpPr>
          <p:nvPr/>
        </p:nvSpPr>
        <p:spPr bwMode="auto">
          <a:xfrm>
            <a:off x="5013325" y="3032125"/>
            <a:ext cx="1844675" cy="577850"/>
          </a:xfrm>
          <a:prstGeom prst="ellipse">
            <a:avLst/>
          </a:prstGeom>
          <a:gradFill rotWithShape="1">
            <a:gsLst>
              <a:gs pos="0">
                <a:srgbClr val="FFDB85"/>
              </a:gs>
              <a:gs pos="100000">
                <a:srgbClr val="EBA800"/>
              </a:gs>
            </a:gsLst>
            <a:lin ang="5400000"/>
          </a:gradFill>
          <a:ln w="9525">
            <a:solidFill>
              <a:srgbClr val="CC9800"/>
            </a:solidFill>
            <a:round/>
            <a:headEnd/>
            <a:tailEnd/>
          </a:ln>
          <a:effectLst>
            <a:outerShdw blurRad="40000" dist="23000" dir="5400000" rotWithShape="0">
              <a:srgbClr val="000000">
                <a:alpha val="34998"/>
              </a:srgbClr>
            </a:outerShdw>
          </a:effectLst>
        </p:spPr>
        <p:txBody>
          <a:bodyPr anchor="ctr"/>
          <a:lstStyle/>
          <a:p>
            <a:pPr algn="ctr" fontAlgn="base">
              <a:spcBef>
                <a:spcPct val="0"/>
              </a:spcBef>
              <a:spcAft>
                <a:spcPct val="0"/>
              </a:spcAft>
              <a:defRPr/>
            </a:pPr>
            <a:endParaRPr lang="en-US">
              <a:solidFill>
                <a:srgbClr val="FFFFFF"/>
              </a:solidFill>
              <a:latin typeface="Tahoma"/>
              <a:ea typeface="ＭＳ Ｐゴシック" charset="0"/>
              <a:cs typeface="ＭＳ Ｐゴシック" charset="0"/>
            </a:endParaRPr>
          </a:p>
        </p:txBody>
      </p:sp>
      <p:sp>
        <p:nvSpPr>
          <p:cNvPr id="252931" name="Title 1"/>
          <p:cNvSpPr>
            <a:spLocks noGrp="1"/>
          </p:cNvSpPr>
          <p:nvPr>
            <p:ph type="title"/>
          </p:nvPr>
        </p:nvSpPr>
        <p:spPr>
          <a:xfrm>
            <a:off x="228600" y="152400"/>
            <a:ext cx="8915400" cy="1066800"/>
          </a:xfrm>
        </p:spPr>
        <p:txBody>
          <a:bodyPr/>
          <a:lstStyle/>
          <a:p>
            <a:r>
              <a:rPr lang="en-US" sz="3200">
                <a:latin typeface="Garamond" charset="0"/>
              </a:rPr>
              <a:t>Developing a New Model via Empirical Measurement</a:t>
            </a:r>
          </a:p>
        </p:txBody>
      </p:sp>
      <p:graphicFrame>
        <p:nvGraphicFramePr>
          <p:cNvPr id="252932" name="Object 3"/>
          <p:cNvGraphicFramePr>
            <a:graphicFrameLocks noChangeAspect="1"/>
          </p:cNvGraphicFramePr>
          <p:nvPr/>
        </p:nvGraphicFramePr>
        <p:xfrm>
          <a:off x="584200" y="2965450"/>
          <a:ext cx="5886450" cy="781050"/>
        </p:xfrm>
        <a:graphic>
          <a:graphicData uri="http://schemas.openxmlformats.org/presentationml/2006/ole">
            <mc:AlternateContent xmlns:mc="http://schemas.openxmlformats.org/markup-compatibility/2006">
              <mc:Choice xmlns:v="urn:schemas-microsoft-com:vml" Requires="v">
                <p:oleObj spid="_x0000_s187408" name="Equation" r:id="rId3" imgW="3708400" imgH="444500" progId="Equation.3">
                  <p:embed/>
                </p:oleObj>
              </mc:Choice>
              <mc:Fallback>
                <p:oleObj name="Equation" r:id="rId3" imgW="3708400" imgH="4445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4200" y="2965450"/>
                        <a:ext cx="5886450" cy="78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9943"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spAutoFit/>
          </a:bodyPr>
          <a:lstStyle/>
          <a:p>
            <a:pPr fontAlgn="base">
              <a:spcBef>
                <a:spcPct val="0"/>
              </a:spcBef>
              <a:spcAft>
                <a:spcPct val="0"/>
              </a:spcAft>
              <a:defRPr/>
            </a:pPr>
            <a:endParaRPr lang="en-US">
              <a:solidFill>
                <a:srgbClr val="000000"/>
              </a:solidFill>
              <a:latin typeface="Arial" charset="0"/>
              <a:ea typeface="ＭＳ Ｐゴシック" charset="0"/>
              <a:cs typeface="ＭＳ Ｐゴシック" charset="0"/>
            </a:endParaRPr>
          </a:p>
        </p:txBody>
      </p:sp>
      <p:sp>
        <p:nvSpPr>
          <p:cNvPr id="39944"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spAutoFit/>
          </a:bodyPr>
          <a:lstStyle/>
          <a:p>
            <a:pPr fontAlgn="base">
              <a:spcBef>
                <a:spcPct val="0"/>
              </a:spcBef>
              <a:spcAft>
                <a:spcPct val="0"/>
              </a:spcAft>
              <a:defRPr/>
            </a:pPr>
            <a:endParaRPr lang="en-US">
              <a:solidFill>
                <a:srgbClr val="000000"/>
              </a:solidFill>
              <a:latin typeface="Arial" charset="0"/>
              <a:ea typeface="ＭＳ Ｐゴシック" charset="0"/>
              <a:cs typeface="ＭＳ Ｐゴシック" charset="0"/>
            </a:endParaRPr>
          </a:p>
        </p:txBody>
      </p:sp>
      <p:graphicFrame>
        <p:nvGraphicFramePr>
          <p:cNvPr id="252935" name="Object 9"/>
          <p:cNvGraphicFramePr>
            <a:graphicFrameLocks noChangeAspect="1"/>
          </p:cNvGraphicFramePr>
          <p:nvPr/>
        </p:nvGraphicFramePr>
        <p:xfrm>
          <a:off x="585788" y="4014788"/>
          <a:ext cx="2241550" cy="495300"/>
        </p:xfrm>
        <a:graphic>
          <a:graphicData uri="http://schemas.openxmlformats.org/presentationml/2006/ole">
            <mc:AlternateContent xmlns:mc="http://schemas.openxmlformats.org/markup-compatibility/2006">
              <mc:Choice xmlns:v="urn:schemas-microsoft-com:vml" Requires="v">
                <p:oleObj spid="_x0000_s187409" name="Equation" r:id="rId5" imgW="736280" imgH="165028" progId="Equation.3">
                  <p:embed/>
                </p:oleObj>
              </mc:Choice>
              <mc:Fallback>
                <p:oleObj name="Equation" r:id="rId5" imgW="736280" imgH="165028"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5788" y="4014788"/>
                        <a:ext cx="224155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52936" name="TextBox 10"/>
          <p:cNvSpPr txBox="1">
            <a:spLocks noChangeArrowheads="1"/>
          </p:cNvSpPr>
          <p:nvPr/>
        </p:nvSpPr>
        <p:spPr bwMode="auto">
          <a:xfrm>
            <a:off x="5402263" y="3968750"/>
            <a:ext cx="28051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mtClean="0">
                <a:solidFill>
                  <a:srgbClr val="000000"/>
                </a:solidFill>
              </a:rPr>
              <a:t>(vector expression)</a:t>
            </a:r>
          </a:p>
        </p:txBody>
      </p:sp>
      <p:cxnSp>
        <p:nvCxnSpPr>
          <p:cNvPr id="14" name="Straight Arrow Connector 13"/>
          <p:cNvCxnSpPr>
            <a:cxnSpLocks noChangeShapeType="1"/>
          </p:cNvCxnSpPr>
          <p:nvPr/>
        </p:nvCxnSpPr>
        <p:spPr bwMode="auto">
          <a:xfrm flipH="1">
            <a:off x="2903538" y="4238625"/>
            <a:ext cx="2452687" cy="0"/>
          </a:xfrm>
          <a:prstGeom prst="straightConnector1">
            <a:avLst/>
          </a:prstGeom>
          <a:noFill/>
          <a:ln w="25400">
            <a:solidFill>
              <a:srgbClr val="0000FF"/>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graphicFrame>
        <p:nvGraphicFramePr>
          <p:cNvPr id="252938" name="Object 7"/>
          <p:cNvGraphicFramePr>
            <a:graphicFrameLocks noChangeAspect="1"/>
          </p:cNvGraphicFramePr>
          <p:nvPr/>
        </p:nvGraphicFramePr>
        <p:xfrm>
          <a:off x="1150938" y="5349875"/>
          <a:ext cx="4068762" cy="688975"/>
        </p:xfrm>
        <a:graphic>
          <a:graphicData uri="http://schemas.openxmlformats.org/presentationml/2006/ole">
            <mc:AlternateContent xmlns:mc="http://schemas.openxmlformats.org/markup-compatibility/2006">
              <mc:Choice xmlns:v="urn:schemas-microsoft-com:vml" Requires="v">
                <p:oleObj spid="_x0000_s187410" name="Equation" r:id="rId7" imgW="1816100" imgH="342900" progId="Equation.3">
                  <p:embed/>
                </p:oleObj>
              </mc:Choice>
              <mc:Fallback>
                <p:oleObj name="Equation" r:id="rId7" imgW="1816100" imgH="3429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50938" y="5349875"/>
                        <a:ext cx="4068762" cy="68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52939" name="Slide Number Placeholder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2908633-6B52-614C-AF35-4CEBB8325795}" type="slidenum">
              <a:rPr lang="en-US" sz="1600">
                <a:solidFill>
                  <a:srgbClr val="000000"/>
                </a:solidFill>
                <a:latin typeface="Garamond" charset="0"/>
              </a:rPr>
              <a:pPr eaLnBrk="1" hangingPunct="1"/>
              <a:t>188</a:t>
            </a:fld>
            <a:endParaRPr lang="en-US" sz="1600">
              <a:solidFill>
                <a:srgbClr val="000000"/>
              </a:solidFill>
              <a:latin typeface="Garamond" charset="0"/>
            </a:endParaRPr>
          </a:p>
        </p:txBody>
      </p:sp>
    </p:spTree>
    <p:extLst>
      <p:ext uri="{BB962C8B-B14F-4D97-AF65-F5344CB8AC3E}">
        <p14:creationId xmlns:p14="http://schemas.microsoft.com/office/powerpoint/2010/main" val="2463498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Title 1"/>
          <p:cNvSpPr>
            <a:spLocks noGrp="1"/>
          </p:cNvSpPr>
          <p:nvPr>
            <p:ph type="title"/>
          </p:nvPr>
        </p:nvSpPr>
        <p:spPr/>
        <p:txBody>
          <a:bodyPr/>
          <a:lstStyle/>
          <a:p>
            <a:r>
              <a:rPr lang="en-US" sz="3800">
                <a:latin typeface="Garamond" charset="0"/>
              </a:rPr>
              <a:t>Effect of Neighbor Voltages on the Victim</a:t>
            </a:r>
          </a:p>
        </p:txBody>
      </p:sp>
      <p:sp>
        <p:nvSpPr>
          <p:cNvPr id="44035" name="Content Placeholder 2"/>
          <p:cNvSpPr>
            <a:spLocks noGrp="1"/>
          </p:cNvSpPr>
          <p:nvPr>
            <p:ph idx="1"/>
          </p:nvPr>
        </p:nvSpPr>
        <p:spPr>
          <a:xfrm>
            <a:off x="228600" y="4419600"/>
            <a:ext cx="8610600" cy="1828800"/>
          </a:xfrm>
        </p:spPr>
        <p:txBody>
          <a:bodyPr/>
          <a:lstStyle/>
          <a:p>
            <a:r>
              <a:rPr lang="en-US">
                <a:latin typeface="Tahoma" charset="0"/>
              </a:rPr>
              <a:t>Immediately-above cell interference is dominant</a:t>
            </a:r>
          </a:p>
          <a:p>
            <a:r>
              <a:rPr lang="en-US">
                <a:latin typeface="Tahoma" charset="0"/>
              </a:rPr>
              <a:t>Immediately-diagonal neighbor is the second dominant</a:t>
            </a:r>
          </a:p>
          <a:p>
            <a:r>
              <a:rPr lang="en-US">
                <a:latin typeface="Tahoma" charset="0"/>
              </a:rPr>
              <a:t>Far neighbor cell interference exists</a:t>
            </a:r>
          </a:p>
          <a:p>
            <a:r>
              <a:rPr lang="en-US">
                <a:latin typeface="Tahoma" charset="0"/>
              </a:rPr>
              <a:t>Victim cell’</a:t>
            </a:r>
            <a:r>
              <a:rPr lang="en-US" altLang="ja-JP">
                <a:latin typeface="Tahoma" charset="0"/>
              </a:rPr>
              <a:t>s Vth has negative effect on interference</a:t>
            </a:r>
            <a:endParaRPr lang="en-US">
              <a:latin typeface="Tahoma" charset="0"/>
            </a:endParaRPr>
          </a:p>
        </p:txBody>
      </p:sp>
      <p:pic>
        <p:nvPicPr>
          <p:cNvPr id="253955"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3925" y="968375"/>
            <a:ext cx="72898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3956" name="Slide Number Placeholder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6515E34-B276-DE4C-BE5D-28F63A2E035D}" type="slidenum">
              <a:rPr lang="en-US" sz="1600">
                <a:solidFill>
                  <a:srgbClr val="000000"/>
                </a:solidFill>
                <a:latin typeface="Garamond" charset="0"/>
              </a:rPr>
              <a:pPr eaLnBrk="1" hangingPunct="1"/>
              <a:t>189</a:t>
            </a:fld>
            <a:endParaRPr lang="en-US" sz="1600">
              <a:solidFill>
                <a:srgbClr val="000000"/>
              </a:solidFill>
              <a:latin typeface="Garamond" charset="0"/>
            </a:endParaRPr>
          </a:p>
        </p:txBody>
      </p:sp>
      <p:sp>
        <p:nvSpPr>
          <p:cNvPr id="4" name="Oval 3"/>
          <p:cNvSpPr>
            <a:spLocks noChangeArrowheads="1"/>
          </p:cNvSpPr>
          <p:nvPr/>
        </p:nvSpPr>
        <p:spPr bwMode="auto">
          <a:xfrm>
            <a:off x="3878263" y="2095500"/>
            <a:ext cx="1082675" cy="1066800"/>
          </a:xfrm>
          <a:prstGeom prst="ellipse">
            <a:avLst/>
          </a:prstGeom>
          <a:noFill/>
          <a:ln w="28575">
            <a:solidFill>
              <a:srgbClr val="0000FF"/>
            </a:solidFill>
            <a:prstDash val="dash"/>
            <a:round/>
            <a:headEnd/>
            <a:tailEnd/>
          </a:ln>
          <a:effectLst>
            <a:outerShdw blurRad="400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a:solidFill>
                <a:srgbClr val="FFFFFF"/>
              </a:solidFill>
              <a:latin typeface="Tahoma"/>
              <a:ea typeface="ＭＳ Ｐゴシック" charset="0"/>
              <a:cs typeface="ＭＳ Ｐゴシック" charset="0"/>
            </a:endParaRPr>
          </a:p>
        </p:txBody>
      </p:sp>
      <p:grpSp>
        <p:nvGrpSpPr>
          <p:cNvPr id="5" name="Group 4"/>
          <p:cNvGrpSpPr>
            <a:grpSpLocks/>
          </p:cNvGrpSpPr>
          <p:nvPr/>
        </p:nvGrpSpPr>
        <p:grpSpPr bwMode="auto">
          <a:xfrm>
            <a:off x="2674938" y="2081213"/>
            <a:ext cx="3497262" cy="1096962"/>
            <a:chOff x="2674620" y="2081212"/>
            <a:chExt cx="3497580" cy="1096646"/>
          </a:xfrm>
        </p:grpSpPr>
        <p:sp>
          <p:nvSpPr>
            <p:cNvPr id="9" name="Oval 8"/>
            <p:cNvSpPr>
              <a:spLocks noChangeArrowheads="1"/>
            </p:cNvSpPr>
            <p:nvPr/>
          </p:nvSpPr>
          <p:spPr bwMode="auto">
            <a:xfrm>
              <a:off x="2674620" y="2081212"/>
              <a:ext cx="1082773" cy="1066493"/>
            </a:xfrm>
            <a:prstGeom prst="ellipse">
              <a:avLst/>
            </a:prstGeom>
            <a:noFill/>
            <a:ln w="28575">
              <a:solidFill>
                <a:srgbClr val="0000FF"/>
              </a:solidFill>
              <a:prstDash val="dash"/>
              <a:round/>
              <a:headEnd/>
              <a:tailEnd/>
            </a:ln>
            <a:effectLst>
              <a:outerShdw blurRad="400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a:solidFill>
                  <a:srgbClr val="FFFFFF"/>
                </a:solidFill>
                <a:latin typeface="Tahoma"/>
                <a:ea typeface="ＭＳ Ｐゴシック" charset="0"/>
                <a:cs typeface="ＭＳ Ｐゴシック" charset="0"/>
              </a:endParaRPr>
            </a:p>
          </p:txBody>
        </p:sp>
        <p:sp>
          <p:nvSpPr>
            <p:cNvPr id="10" name="Oval 9"/>
            <p:cNvSpPr>
              <a:spLocks noChangeArrowheads="1"/>
            </p:cNvSpPr>
            <p:nvPr/>
          </p:nvSpPr>
          <p:spPr bwMode="auto">
            <a:xfrm>
              <a:off x="5089427" y="2111365"/>
              <a:ext cx="1082773" cy="1066493"/>
            </a:xfrm>
            <a:prstGeom prst="ellipse">
              <a:avLst/>
            </a:prstGeom>
            <a:noFill/>
            <a:ln w="28575">
              <a:solidFill>
                <a:srgbClr val="0000FF"/>
              </a:solidFill>
              <a:prstDash val="dash"/>
              <a:round/>
              <a:headEnd/>
              <a:tailEnd/>
            </a:ln>
            <a:effectLst>
              <a:outerShdw blurRad="400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a:solidFill>
                  <a:srgbClr val="FFFFFF"/>
                </a:solidFill>
                <a:latin typeface="Tahoma"/>
                <a:ea typeface="ＭＳ Ｐゴシック" charset="0"/>
                <a:cs typeface="ＭＳ Ｐゴシック" charset="0"/>
              </a:endParaRPr>
            </a:p>
          </p:txBody>
        </p:sp>
      </p:grpSp>
      <p:sp>
        <p:nvSpPr>
          <p:cNvPr id="12" name="Oval 11"/>
          <p:cNvSpPr>
            <a:spLocks noChangeArrowheads="1"/>
          </p:cNvSpPr>
          <p:nvPr/>
        </p:nvSpPr>
        <p:spPr bwMode="auto">
          <a:xfrm>
            <a:off x="3878263" y="1182688"/>
            <a:ext cx="1082675" cy="1065212"/>
          </a:xfrm>
          <a:prstGeom prst="ellipse">
            <a:avLst/>
          </a:prstGeom>
          <a:noFill/>
          <a:ln w="28575">
            <a:solidFill>
              <a:srgbClr val="0000FF"/>
            </a:solidFill>
            <a:prstDash val="dash"/>
            <a:round/>
            <a:headEnd/>
            <a:tailEnd/>
          </a:ln>
          <a:effectLst>
            <a:outerShdw blurRad="400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a:solidFill>
                <a:srgbClr val="FFFFFF"/>
              </a:solidFill>
              <a:latin typeface="Tahoma"/>
              <a:ea typeface="ＭＳ Ｐゴシック" charset="0"/>
              <a:cs typeface="ＭＳ Ｐゴシック" charset="0"/>
            </a:endParaRPr>
          </a:p>
        </p:txBody>
      </p:sp>
      <p:sp>
        <p:nvSpPr>
          <p:cNvPr id="13" name="Oval 12"/>
          <p:cNvSpPr>
            <a:spLocks noChangeArrowheads="1"/>
          </p:cNvSpPr>
          <p:nvPr/>
        </p:nvSpPr>
        <p:spPr bwMode="auto">
          <a:xfrm>
            <a:off x="3878263" y="3057525"/>
            <a:ext cx="1082675" cy="1065213"/>
          </a:xfrm>
          <a:prstGeom prst="ellipse">
            <a:avLst/>
          </a:prstGeom>
          <a:noFill/>
          <a:ln w="28575">
            <a:solidFill>
              <a:srgbClr val="0000FF"/>
            </a:solidFill>
            <a:prstDash val="dash"/>
            <a:round/>
            <a:headEnd/>
            <a:tailEnd/>
          </a:ln>
          <a:effectLst>
            <a:outerShdw blurRad="400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a:solidFill>
                <a:srgbClr val="FFFFFF"/>
              </a:solidFill>
              <a:latin typeface="Tahoma"/>
              <a:ea typeface="ＭＳ Ｐゴシック" charset="0"/>
              <a:cs typeface="ＭＳ Ｐゴシック" charset="0"/>
            </a:endParaRPr>
          </a:p>
        </p:txBody>
      </p:sp>
      <p:sp>
        <p:nvSpPr>
          <p:cNvPr id="253961" name="TextBox 13"/>
          <p:cNvSpPr txBox="1">
            <a:spLocks noChangeArrowheads="1"/>
          </p:cNvSpPr>
          <p:nvPr/>
        </p:nvSpPr>
        <p:spPr bwMode="auto">
          <a:xfrm>
            <a:off x="1403350" y="6373813"/>
            <a:ext cx="83359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Cai et al., </a:t>
            </a:r>
            <a:r>
              <a:rPr lang="en-US" altLang="ja-JP" sz="1800" smtClean="0">
                <a:solidFill>
                  <a:srgbClr val="0000FF"/>
                </a:solidFill>
              </a:rPr>
              <a:t>Program Interference in MLC NAND Flash Memory</a:t>
            </a:r>
            <a:r>
              <a:rPr lang="en-US" altLang="ja-JP" sz="1800" smtClean="0">
                <a:solidFill>
                  <a:srgbClr val="000000"/>
                </a:solidFill>
              </a:rPr>
              <a:t>, ICCD 2013</a:t>
            </a:r>
            <a:endParaRPr lang="en-US" sz="1800" smtClean="0">
              <a:solidFill>
                <a:srgbClr val="000000"/>
              </a:solidFill>
            </a:endParaRPr>
          </a:p>
        </p:txBody>
      </p:sp>
      <p:sp>
        <p:nvSpPr>
          <p:cNvPr id="15" name="Oval 14"/>
          <p:cNvSpPr>
            <a:spLocks noChangeArrowheads="1"/>
          </p:cNvSpPr>
          <p:nvPr/>
        </p:nvSpPr>
        <p:spPr bwMode="auto">
          <a:xfrm>
            <a:off x="1465263" y="2109788"/>
            <a:ext cx="1082675" cy="1065212"/>
          </a:xfrm>
          <a:prstGeom prst="ellipse">
            <a:avLst/>
          </a:prstGeom>
          <a:noFill/>
          <a:ln w="28575">
            <a:solidFill>
              <a:srgbClr val="0000FF"/>
            </a:solidFill>
            <a:prstDash val="dash"/>
            <a:round/>
            <a:headEnd/>
            <a:tailEnd/>
          </a:ln>
          <a:effectLst>
            <a:outerShdw blurRad="400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a:solidFill>
                <a:srgbClr val="FFFFFF"/>
              </a:solidFill>
              <a:latin typeface="Tahoma"/>
              <a:ea typeface="ＭＳ Ｐゴシック" charset="0"/>
              <a:cs typeface="ＭＳ Ｐゴシック" charset="0"/>
            </a:endParaRPr>
          </a:p>
        </p:txBody>
      </p:sp>
      <p:sp>
        <p:nvSpPr>
          <p:cNvPr id="16" name="Oval 15"/>
          <p:cNvSpPr>
            <a:spLocks noChangeArrowheads="1"/>
          </p:cNvSpPr>
          <p:nvPr/>
        </p:nvSpPr>
        <p:spPr bwMode="auto">
          <a:xfrm>
            <a:off x="6265863" y="2084388"/>
            <a:ext cx="1082675" cy="1065212"/>
          </a:xfrm>
          <a:prstGeom prst="ellipse">
            <a:avLst/>
          </a:prstGeom>
          <a:noFill/>
          <a:ln w="28575">
            <a:solidFill>
              <a:srgbClr val="0000FF"/>
            </a:solidFill>
            <a:prstDash val="dash"/>
            <a:round/>
            <a:headEnd/>
            <a:tailEnd/>
          </a:ln>
          <a:effectLst>
            <a:outerShdw blurRad="400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a:solidFill>
                <a:srgbClr val="FFFFFF"/>
              </a:solidFill>
              <a:latin typeface="Tahoma"/>
              <a:ea typeface="ＭＳ Ｐゴシック" charset="0"/>
              <a:cs typeface="ＭＳ Ｐゴシック" charset="0"/>
            </a:endParaRPr>
          </a:p>
        </p:txBody>
      </p:sp>
    </p:spTree>
    <p:extLst>
      <p:ext uri="{BB962C8B-B14F-4D97-AF65-F5344CB8AC3E}">
        <p14:creationId xmlns:p14="http://schemas.microsoft.com/office/powerpoint/2010/main" val="330343498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403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3" presetClass="exit" presetSubtype="10" fill="hold" grpId="1" nodeType="clickEffect">
                                  <p:stCondLst>
                                    <p:cond delay="0"/>
                                  </p:stCondLst>
                                  <p:childTnLst>
                                    <p:animEffect transition="out" filter="blinds(horizontal)">
                                      <p:cBhvr>
                                        <p:cTn id="12" dur="500"/>
                                        <p:tgtEl>
                                          <p:spTgt spid="4"/>
                                        </p:tgtEl>
                                      </p:cBhvr>
                                    </p:animEffect>
                                    <p:set>
                                      <p:cBhvr>
                                        <p:cTn id="13" dur="1" fill="hold">
                                          <p:stCondLst>
                                            <p:cond delay="499"/>
                                          </p:stCondLst>
                                        </p:cTn>
                                        <p:tgtEl>
                                          <p:spTgt spid="4"/>
                                        </p:tgtEl>
                                        <p:attrNameLst>
                                          <p:attrName>style.visibility</p:attrName>
                                        </p:attrNameLst>
                                      </p:cBhvr>
                                      <p:to>
                                        <p:strVal val="hidden"/>
                                      </p:to>
                                    </p:set>
                                  </p:childTnLst>
                                </p:cTn>
                              </p:par>
                            </p:childTnLst>
                          </p:cTn>
                        </p:par>
                      </p:childTnLst>
                    </p:cTn>
                  </p:par>
                  <p:par>
                    <p:cTn id="14" fill="hold" nodeType="clickPar">
                      <p:stCondLst>
                        <p:cond delay="indefinite"/>
                      </p:stCondLst>
                      <p:childTnLst>
                        <p:par>
                          <p:cTn id="15" fill="hold" nodeType="withGroup">
                            <p:stCondLst>
                              <p:cond delay="0"/>
                            </p:stCondLst>
                            <p:childTnLst>
                              <p:par>
                                <p:cTn id="16" presetID="1" presetClass="entr" presetSubtype="0" fill="hold" nodeType="clickEffect">
                                  <p:stCondLst>
                                    <p:cond delay="0"/>
                                  </p:stCondLst>
                                  <p:childTnLst>
                                    <p:set>
                                      <p:cBhvr>
                                        <p:cTn id="17" dur="1" fill="hold">
                                          <p:stCondLst>
                                            <p:cond delay="0"/>
                                          </p:stCondLst>
                                        </p:cTn>
                                        <p:tgtEl>
                                          <p:spTgt spid="44035">
                                            <p:txEl>
                                              <p:pRg st="1" end="1"/>
                                            </p:txEl>
                                          </p:spTgt>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5"/>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3" presetClass="exit" presetSubtype="10" fill="hold" nodeType="clickEffect">
                                  <p:stCondLst>
                                    <p:cond delay="0"/>
                                  </p:stCondLst>
                                  <p:childTnLst>
                                    <p:animEffect transition="out" filter="blinds(horizontal)">
                                      <p:cBhvr>
                                        <p:cTn id="23" dur="500"/>
                                        <p:tgtEl>
                                          <p:spTgt spid="5"/>
                                        </p:tgtEl>
                                      </p:cBhvr>
                                    </p:animEffect>
                                    <p:set>
                                      <p:cBhvr>
                                        <p:cTn id="24" dur="1" fill="hold">
                                          <p:stCondLst>
                                            <p:cond delay="499"/>
                                          </p:stCondLst>
                                        </p:cTn>
                                        <p:tgtEl>
                                          <p:spTgt spid="5"/>
                                        </p:tgtEl>
                                        <p:attrNameLst>
                                          <p:attrName>style.visibility</p:attrName>
                                        </p:attrNameLst>
                                      </p:cBhvr>
                                      <p:to>
                                        <p:strVal val="hidden"/>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44035">
                                            <p:txEl>
                                              <p:pRg st="2" end="2"/>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3" presetClass="exit" presetSubtype="10" fill="hold" grpId="1" nodeType="clickEffect">
                                  <p:stCondLst>
                                    <p:cond delay="0"/>
                                  </p:stCondLst>
                                  <p:childTnLst>
                                    <p:animEffect transition="out" filter="blinds(horizontal)">
                                      <p:cBhvr>
                                        <p:cTn id="38" dur="500"/>
                                        <p:tgtEl>
                                          <p:spTgt spid="15"/>
                                        </p:tgtEl>
                                      </p:cBhvr>
                                    </p:animEffect>
                                    <p:set>
                                      <p:cBhvr>
                                        <p:cTn id="39" dur="1" fill="hold">
                                          <p:stCondLst>
                                            <p:cond delay="499"/>
                                          </p:stCondLst>
                                        </p:cTn>
                                        <p:tgtEl>
                                          <p:spTgt spid="15"/>
                                        </p:tgtEl>
                                        <p:attrNameLst>
                                          <p:attrName>style.visibility</p:attrName>
                                        </p:attrNameLst>
                                      </p:cBhvr>
                                      <p:to>
                                        <p:strVal val="hidden"/>
                                      </p:to>
                                    </p:set>
                                  </p:childTnLst>
                                </p:cTn>
                              </p:par>
                              <p:par>
                                <p:cTn id="40" presetID="3" presetClass="exit" presetSubtype="10" fill="hold" grpId="1" nodeType="withEffect">
                                  <p:stCondLst>
                                    <p:cond delay="0"/>
                                  </p:stCondLst>
                                  <p:childTnLst>
                                    <p:animEffect transition="out" filter="blinds(horizontal)">
                                      <p:cBhvr>
                                        <p:cTn id="41" dur="500"/>
                                        <p:tgtEl>
                                          <p:spTgt spid="16"/>
                                        </p:tgtEl>
                                      </p:cBhvr>
                                    </p:animEffect>
                                    <p:set>
                                      <p:cBhvr>
                                        <p:cTn id="42" dur="1" fill="hold">
                                          <p:stCondLst>
                                            <p:cond delay="499"/>
                                          </p:stCondLst>
                                        </p:cTn>
                                        <p:tgtEl>
                                          <p:spTgt spid="16"/>
                                        </p:tgtEl>
                                        <p:attrNameLst>
                                          <p:attrName>style.visibility</p:attrName>
                                        </p:attrNameLst>
                                      </p:cBhvr>
                                      <p:to>
                                        <p:strVal val="hidden"/>
                                      </p:to>
                                    </p:set>
                                  </p:childTnLst>
                                </p:cTn>
                              </p:par>
                              <p:par>
                                <p:cTn id="43" presetID="3" presetClass="exit" presetSubtype="10" fill="hold" grpId="1" nodeType="withEffect">
                                  <p:stCondLst>
                                    <p:cond delay="0"/>
                                  </p:stCondLst>
                                  <p:childTnLst>
                                    <p:animEffect transition="out" filter="blinds(horizontal)">
                                      <p:cBhvr>
                                        <p:cTn id="44" dur="500"/>
                                        <p:tgtEl>
                                          <p:spTgt spid="12"/>
                                        </p:tgtEl>
                                      </p:cBhvr>
                                    </p:animEffect>
                                    <p:set>
                                      <p:cBhvr>
                                        <p:cTn id="45" dur="1" fill="hold">
                                          <p:stCondLst>
                                            <p:cond delay="499"/>
                                          </p:stCondLst>
                                        </p:cTn>
                                        <p:tgtEl>
                                          <p:spTgt spid="12"/>
                                        </p:tgtEl>
                                        <p:attrNameLst>
                                          <p:attrName>style.visibility</p:attrName>
                                        </p:attrNameLst>
                                      </p:cBhvr>
                                      <p:to>
                                        <p:strVal val="hidden"/>
                                      </p:to>
                                    </p:set>
                                  </p:childTnLst>
                                </p:cTn>
                              </p:par>
                            </p:childTnLst>
                          </p:cTn>
                        </p:par>
                      </p:childTnLst>
                    </p:cTn>
                  </p:par>
                  <p:par>
                    <p:cTn id="46" fill="hold" nodeType="clickPar">
                      <p:stCondLst>
                        <p:cond delay="indefinite"/>
                      </p:stCondLst>
                      <p:childTnLst>
                        <p:par>
                          <p:cTn id="47" fill="hold" nodeType="withGroup">
                            <p:stCondLst>
                              <p:cond delay="0"/>
                            </p:stCondLst>
                            <p:childTnLst>
                              <p:par>
                                <p:cTn id="48" presetID="1" presetClass="entr" presetSubtype="0" fill="hold" nodeType="clickEffect">
                                  <p:stCondLst>
                                    <p:cond delay="0"/>
                                  </p:stCondLst>
                                  <p:childTnLst>
                                    <p:set>
                                      <p:cBhvr>
                                        <p:cTn id="49" dur="1" fill="hold">
                                          <p:stCondLst>
                                            <p:cond delay="0"/>
                                          </p:stCondLst>
                                        </p:cTn>
                                        <p:tgtEl>
                                          <p:spTgt spid="44035">
                                            <p:txEl>
                                              <p:pRg st="3" end="3"/>
                                            </p:txEl>
                                          </p:spTgt>
                                        </p:tgtEl>
                                        <p:attrNameLst>
                                          <p:attrName>style.visibility</p:attrName>
                                        </p:attrNameLst>
                                      </p:cBhvr>
                                      <p:to>
                                        <p:strVal val="visible"/>
                                      </p:to>
                                    </p:set>
                                  </p:childTnLst>
                                </p:cTn>
                              </p:par>
                            </p:childTnLst>
                          </p:cTn>
                        </p:par>
                      </p:childTnLst>
                    </p:cTn>
                  </p:par>
                  <p:par>
                    <p:cTn id="50" fill="hold" nodeType="clickPar">
                      <p:stCondLst>
                        <p:cond delay="indefinite"/>
                      </p:stCondLst>
                      <p:childTnLst>
                        <p:par>
                          <p:cTn id="51" fill="hold" nodeType="withGroup">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13"/>
                                        </p:tgtEl>
                                        <p:attrNameLst>
                                          <p:attrName>style.visibility</p:attrName>
                                        </p:attrNameLst>
                                      </p:cBhvr>
                                      <p:to>
                                        <p:strVal val="visible"/>
                                      </p:to>
                                    </p:set>
                                  </p:childTnLst>
                                </p:cTn>
                              </p:par>
                            </p:childTnLst>
                          </p:cTn>
                        </p:par>
                      </p:childTnLst>
                    </p:cTn>
                  </p:par>
                  <p:par>
                    <p:cTn id="54" fill="hold" nodeType="clickPar">
                      <p:stCondLst>
                        <p:cond delay="indefinite"/>
                      </p:stCondLst>
                      <p:childTnLst>
                        <p:par>
                          <p:cTn id="55" fill="hold" nodeType="withGroup">
                            <p:stCondLst>
                              <p:cond delay="0"/>
                            </p:stCondLst>
                            <p:childTnLst>
                              <p:par>
                                <p:cTn id="56" presetID="3" presetClass="exit" presetSubtype="10" fill="hold" grpId="1" nodeType="clickEffect">
                                  <p:stCondLst>
                                    <p:cond delay="0"/>
                                  </p:stCondLst>
                                  <p:childTnLst>
                                    <p:animEffect transition="out" filter="blinds(horizontal)">
                                      <p:cBhvr>
                                        <p:cTn id="57" dur="500"/>
                                        <p:tgtEl>
                                          <p:spTgt spid="13"/>
                                        </p:tgtEl>
                                      </p:cBhvr>
                                    </p:animEffect>
                                    <p:set>
                                      <p:cBhvr>
                                        <p:cTn id="58" dur="1" fill="hold">
                                          <p:stCondLst>
                                            <p:cond delay="4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12" grpId="0" animBg="1"/>
      <p:bldP spid="12" grpId="1" animBg="1"/>
      <p:bldP spid="13" grpId="0" animBg="1"/>
      <p:bldP spid="13" grpId="1" animBg="1"/>
      <p:bldP spid="15" grpId="0" animBg="1"/>
      <p:bldP spid="15" grpId="1" animBg="1"/>
      <p:bldP spid="16" grpId="0" animBg="1"/>
      <p:bldP spid="16" grpId="1" animBg="1"/>
    </p:bld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a:spLocks noChangeArrowheads="1"/>
          </p:cNvSpPr>
          <p:nvPr/>
        </p:nvSpPr>
        <p:spPr bwMode="auto">
          <a:xfrm>
            <a:off x="1317625" y="1084263"/>
            <a:ext cx="6305550" cy="1497012"/>
          </a:xfrm>
          <a:prstGeom prst="rect">
            <a:avLst/>
          </a:prstGeom>
          <a:gradFill rotWithShape="1">
            <a:gsLst>
              <a:gs pos="0">
                <a:srgbClr val="EBA800"/>
              </a:gs>
              <a:gs pos="100000">
                <a:srgbClr val="FFDB85"/>
              </a:gs>
            </a:gsLst>
            <a:lin ang="16200000"/>
          </a:gradFill>
          <a:ln>
            <a:noFill/>
          </a:ln>
          <a:effectLst>
            <a:outerShdw blurRad="40000" dist="23000" dir="5400000" rotWithShape="0">
              <a:srgbClr val="00000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fontAlgn="base">
              <a:spcBef>
                <a:spcPct val="0"/>
              </a:spcBef>
              <a:spcAft>
                <a:spcPct val="0"/>
              </a:spcAft>
              <a:defRPr/>
            </a:pPr>
            <a:endParaRPr lang="en-US">
              <a:solidFill>
                <a:srgbClr val="FFFFFF"/>
              </a:solidFill>
              <a:latin typeface="Tahoma"/>
              <a:ea typeface="ＭＳ Ｐゴシック" charset="0"/>
              <a:cs typeface="ＭＳ Ｐゴシック" charset="0"/>
            </a:endParaRPr>
          </a:p>
        </p:txBody>
      </p:sp>
      <p:sp>
        <p:nvSpPr>
          <p:cNvPr id="254978" name="Title 1"/>
          <p:cNvSpPr>
            <a:spLocks noGrp="1"/>
          </p:cNvSpPr>
          <p:nvPr>
            <p:ph type="title"/>
          </p:nvPr>
        </p:nvSpPr>
        <p:spPr/>
        <p:txBody>
          <a:bodyPr/>
          <a:lstStyle/>
          <a:p>
            <a:r>
              <a:rPr lang="en-US">
                <a:latin typeface="Garamond" charset="0"/>
              </a:rPr>
              <a:t>New Model for Program Interference</a:t>
            </a:r>
          </a:p>
        </p:txBody>
      </p:sp>
      <p:grpSp>
        <p:nvGrpSpPr>
          <p:cNvPr id="254979" name="Group 76"/>
          <p:cNvGrpSpPr>
            <a:grpSpLocks/>
          </p:cNvGrpSpPr>
          <p:nvPr/>
        </p:nvGrpSpPr>
        <p:grpSpPr bwMode="auto">
          <a:xfrm>
            <a:off x="1317625" y="1722438"/>
            <a:ext cx="1828800" cy="914400"/>
            <a:chOff x="1219200" y="1447800"/>
            <a:chExt cx="1828800" cy="914400"/>
          </a:xfrm>
        </p:grpSpPr>
        <p:grpSp>
          <p:nvGrpSpPr>
            <p:cNvPr id="255238" name="Group 65"/>
            <p:cNvGrpSpPr>
              <a:grpSpLocks/>
            </p:cNvGrpSpPr>
            <p:nvPr/>
          </p:nvGrpSpPr>
          <p:grpSpPr bwMode="auto">
            <a:xfrm>
              <a:off x="1219200" y="1447800"/>
              <a:ext cx="914400" cy="914400"/>
              <a:chOff x="6248400" y="1524000"/>
              <a:chExt cx="914400" cy="914400"/>
            </a:xfrm>
          </p:grpSpPr>
          <p:grpSp>
            <p:nvGrpSpPr>
              <p:cNvPr id="255249" name="Group 38"/>
              <p:cNvGrpSpPr>
                <a:grpSpLocks/>
              </p:cNvGrpSpPr>
              <p:nvPr/>
            </p:nvGrpSpPr>
            <p:grpSpPr bwMode="auto">
              <a:xfrm>
                <a:off x="6553200" y="1752600"/>
                <a:ext cx="152400" cy="457200"/>
                <a:chOff x="6553200" y="1752600"/>
                <a:chExt cx="152400" cy="457200"/>
              </a:xfrm>
            </p:grpSpPr>
            <p:cxnSp>
              <p:nvCxnSpPr>
                <p:cNvPr id="255255" name="Straight Connector 35"/>
                <p:cNvCxnSpPr>
                  <a:cxnSpLocks noChangeShapeType="1"/>
                </p:cNvCxnSpPr>
                <p:nvPr/>
              </p:nvCxnSpPr>
              <p:spPr bwMode="auto">
                <a:xfrm>
                  <a:off x="66294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256" name="Straight Connector 36"/>
                <p:cNvCxnSpPr>
                  <a:cxnSpLocks noChangeShapeType="1"/>
                </p:cNvCxnSpPr>
                <p:nvPr/>
              </p:nvCxnSpPr>
              <p:spPr bwMode="auto">
                <a:xfrm>
                  <a:off x="65532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257" name="Straight Connector 37"/>
                <p:cNvCxnSpPr>
                  <a:cxnSpLocks noChangeShapeType="1"/>
                </p:cNvCxnSpPr>
                <p:nvPr/>
              </p:nvCxnSpPr>
              <p:spPr bwMode="auto">
                <a:xfrm>
                  <a:off x="67056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cxnSp>
            <p:nvCxnSpPr>
              <p:cNvPr id="255250" name="Straight Connector 43"/>
              <p:cNvCxnSpPr>
                <a:cxnSpLocks noChangeShapeType="1"/>
              </p:cNvCxnSpPr>
              <p:nvPr/>
            </p:nvCxnSpPr>
            <p:spPr bwMode="auto">
              <a:xfrm>
                <a:off x="6705600" y="17526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251" name="Straight Connector 45"/>
              <p:cNvCxnSpPr>
                <a:cxnSpLocks noChangeShapeType="1"/>
              </p:cNvCxnSpPr>
              <p:nvPr/>
            </p:nvCxnSpPr>
            <p:spPr bwMode="auto">
              <a:xfrm>
                <a:off x="6705600" y="22098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252" name="Straight Connector 46"/>
              <p:cNvCxnSpPr>
                <a:cxnSpLocks noChangeShapeType="1"/>
              </p:cNvCxnSpPr>
              <p:nvPr/>
            </p:nvCxnSpPr>
            <p:spPr bwMode="auto">
              <a:xfrm>
                <a:off x="6248400" y="1981200"/>
                <a:ext cx="914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253" name="Straight Connector 49"/>
              <p:cNvCxnSpPr>
                <a:cxnSpLocks noChangeShapeType="1"/>
              </p:cNvCxnSpPr>
              <p:nvPr/>
            </p:nvCxnSpPr>
            <p:spPr bwMode="auto">
              <a:xfrm flipV="1">
                <a:off x="6858000" y="15240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254" name="Straight Connector 50"/>
              <p:cNvCxnSpPr>
                <a:cxnSpLocks noChangeShapeType="1"/>
              </p:cNvCxnSpPr>
              <p:nvPr/>
            </p:nvCxnSpPr>
            <p:spPr bwMode="auto">
              <a:xfrm flipV="1">
                <a:off x="6858000" y="22098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grpSp>
          <p:nvGrpSpPr>
            <p:cNvPr id="255239" name="Group 66"/>
            <p:cNvGrpSpPr>
              <a:grpSpLocks/>
            </p:cNvGrpSpPr>
            <p:nvPr/>
          </p:nvGrpSpPr>
          <p:grpSpPr bwMode="auto">
            <a:xfrm>
              <a:off x="2133600" y="1447800"/>
              <a:ext cx="914400" cy="914400"/>
              <a:chOff x="6248400" y="1524000"/>
              <a:chExt cx="914400" cy="914400"/>
            </a:xfrm>
          </p:grpSpPr>
          <p:grpSp>
            <p:nvGrpSpPr>
              <p:cNvPr id="255240" name="Group 38"/>
              <p:cNvGrpSpPr>
                <a:grpSpLocks/>
              </p:cNvGrpSpPr>
              <p:nvPr/>
            </p:nvGrpSpPr>
            <p:grpSpPr bwMode="auto">
              <a:xfrm>
                <a:off x="6553200" y="1752600"/>
                <a:ext cx="152400" cy="457200"/>
                <a:chOff x="6553200" y="1752600"/>
                <a:chExt cx="152400" cy="457200"/>
              </a:xfrm>
            </p:grpSpPr>
            <p:cxnSp>
              <p:nvCxnSpPr>
                <p:cNvPr id="255246" name="Straight Connector 73"/>
                <p:cNvCxnSpPr>
                  <a:cxnSpLocks noChangeShapeType="1"/>
                </p:cNvCxnSpPr>
                <p:nvPr/>
              </p:nvCxnSpPr>
              <p:spPr bwMode="auto">
                <a:xfrm>
                  <a:off x="66294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247" name="Straight Connector 74"/>
                <p:cNvCxnSpPr>
                  <a:cxnSpLocks noChangeShapeType="1"/>
                </p:cNvCxnSpPr>
                <p:nvPr/>
              </p:nvCxnSpPr>
              <p:spPr bwMode="auto">
                <a:xfrm>
                  <a:off x="65532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248" name="Straight Connector 75"/>
                <p:cNvCxnSpPr>
                  <a:cxnSpLocks noChangeShapeType="1"/>
                </p:cNvCxnSpPr>
                <p:nvPr/>
              </p:nvCxnSpPr>
              <p:spPr bwMode="auto">
                <a:xfrm>
                  <a:off x="67056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cxnSp>
            <p:nvCxnSpPr>
              <p:cNvPr id="255241" name="Straight Connector 68"/>
              <p:cNvCxnSpPr>
                <a:cxnSpLocks noChangeShapeType="1"/>
              </p:cNvCxnSpPr>
              <p:nvPr/>
            </p:nvCxnSpPr>
            <p:spPr bwMode="auto">
              <a:xfrm>
                <a:off x="6705600" y="17526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242" name="Straight Connector 69"/>
              <p:cNvCxnSpPr>
                <a:cxnSpLocks noChangeShapeType="1"/>
              </p:cNvCxnSpPr>
              <p:nvPr/>
            </p:nvCxnSpPr>
            <p:spPr bwMode="auto">
              <a:xfrm>
                <a:off x="6705600" y="22098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243" name="Straight Connector 70"/>
              <p:cNvCxnSpPr>
                <a:cxnSpLocks noChangeShapeType="1"/>
              </p:cNvCxnSpPr>
              <p:nvPr/>
            </p:nvCxnSpPr>
            <p:spPr bwMode="auto">
              <a:xfrm>
                <a:off x="6248400" y="1981200"/>
                <a:ext cx="914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244" name="Straight Connector 71"/>
              <p:cNvCxnSpPr>
                <a:cxnSpLocks noChangeShapeType="1"/>
              </p:cNvCxnSpPr>
              <p:nvPr/>
            </p:nvCxnSpPr>
            <p:spPr bwMode="auto">
              <a:xfrm flipV="1">
                <a:off x="6858000" y="15240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245" name="Straight Connector 72"/>
              <p:cNvCxnSpPr>
                <a:cxnSpLocks noChangeShapeType="1"/>
              </p:cNvCxnSpPr>
              <p:nvPr/>
            </p:nvCxnSpPr>
            <p:spPr bwMode="auto">
              <a:xfrm flipV="1">
                <a:off x="6858000" y="22098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grpSp>
      <p:grpSp>
        <p:nvGrpSpPr>
          <p:cNvPr id="254980" name="Group 77"/>
          <p:cNvGrpSpPr>
            <a:grpSpLocks/>
          </p:cNvGrpSpPr>
          <p:nvPr/>
        </p:nvGrpSpPr>
        <p:grpSpPr bwMode="auto">
          <a:xfrm>
            <a:off x="3146425" y="1722438"/>
            <a:ext cx="1828800" cy="914400"/>
            <a:chOff x="1219200" y="1447800"/>
            <a:chExt cx="1828800" cy="914400"/>
          </a:xfrm>
        </p:grpSpPr>
        <p:grpSp>
          <p:nvGrpSpPr>
            <p:cNvPr id="255218" name="Group 65"/>
            <p:cNvGrpSpPr>
              <a:grpSpLocks/>
            </p:cNvGrpSpPr>
            <p:nvPr/>
          </p:nvGrpSpPr>
          <p:grpSpPr bwMode="auto">
            <a:xfrm>
              <a:off x="1219200" y="1447800"/>
              <a:ext cx="914400" cy="914400"/>
              <a:chOff x="6248400" y="1524000"/>
              <a:chExt cx="914400" cy="914400"/>
            </a:xfrm>
          </p:grpSpPr>
          <p:grpSp>
            <p:nvGrpSpPr>
              <p:cNvPr id="255229" name="Group 38"/>
              <p:cNvGrpSpPr>
                <a:grpSpLocks/>
              </p:cNvGrpSpPr>
              <p:nvPr/>
            </p:nvGrpSpPr>
            <p:grpSpPr bwMode="auto">
              <a:xfrm>
                <a:off x="6553200" y="1752600"/>
                <a:ext cx="152400" cy="457200"/>
                <a:chOff x="6553200" y="1752600"/>
                <a:chExt cx="152400" cy="457200"/>
              </a:xfrm>
            </p:grpSpPr>
            <p:cxnSp>
              <p:nvCxnSpPr>
                <p:cNvPr id="255235" name="Straight Connector 95"/>
                <p:cNvCxnSpPr>
                  <a:cxnSpLocks noChangeShapeType="1"/>
                </p:cNvCxnSpPr>
                <p:nvPr/>
              </p:nvCxnSpPr>
              <p:spPr bwMode="auto">
                <a:xfrm>
                  <a:off x="66294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236" name="Straight Connector 96"/>
                <p:cNvCxnSpPr>
                  <a:cxnSpLocks noChangeShapeType="1"/>
                </p:cNvCxnSpPr>
                <p:nvPr/>
              </p:nvCxnSpPr>
              <p:spPr bwMode="auto">
                <a:xfrm>
                  <a:off x="65532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237" name="Straight Connector 97"/>
                <p:cNvCxnSpPr>
                  <a:cxnSpLocks noChangeShapeType="1"/>
                </p:cNvCxnSpPr>
                <p:nvPr/>
              </p:nvCxnSpPr>
              <p:spPr bwMode="auto">
                <a:xfrm>
                  <a:off x="67056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cxnSp>
            <p:nvCxnSpPr>
              <p:cNvPr id="255230" name="Straight Connector 90"/>
              <p:cNvCxnSpPr>
                <a:cxnSpLocks noChangeShapeType="1"/>
              </p:cNvCxnSpPr>
              <p:nvPr/>
            </p:nvCxnSpPr>
            <p:spPr bwMode="auto">
              <a:xfrm>
                <a:off x="6705600" y="17526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231" name="Straight Connector 91"/>
              <p:cNvCxnSpPr>
                <a:cxnSpLocks noChangeShapeType="1"/>
              </p:cNvCxnSpPr>
              <p:nvPr/>
            </p:nvCxnSpPr>
            <p:spPr bwMode="auto">
              <a:xfrm>
                <a:off x="6705600" y="22098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232" name="Straight Connector 92"/>
              <p:cNvCxnSpPr>
                <a:cxnSpLocks noChangeShapeType="1"/>
              </p:cNvCxnSpPr>
              <p:nvPr/>
            </p:nvCxnSpPr>
            <p:spPr bwMode="auto">
              <a:xfrm>
                <a:off x="6248400" y="1981200"/>
                <a:ext cx="914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233" name="Straight Connector 93"/>
              <p:cNvCxnSpPr>
                <a:cxnSpLocks noChangeShapeType="1"/>
              </p:cNvCxnSpPr>
              <p:nvPr/>
            </p:nvCxnSpPr>
            <p:spPr bwMode="auto">
              <a:xfrm flipV="1">
                <a:off x="6858000" y="15240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234" name="Straight Connector 94"/>
              <p:cNvCxnSpPr>
                <a:cxnSpLocks noChangeShapeType="1"/>
              </p:cNvCxnSpPr>
              <p:nvPr/>
            </p:nvCxnSpPr>
            <p:spPr bwMode="auto">
              <a:xfrm flipV="1">
                <a:off x="6858000" y="22098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grpSp>
          <p:nvGrpSpPr>
            <p:cNvPr id="255219" name="Group 66"/>
            <p:cNvGrpSpPr>
              <a:grpSpLocks/>
            </p:cNvGrpSpPr>
            <p:nvPr/>
          </p:nvGrpSpPr>
          <p:grpSpPr bwMode="auto">
            <a:xfrm>
              <a:off x="2133600" y="1447800"/>
              <a:ext cx="914400" cy="914400"/>
              <a:chOff x="6248400" y="1524000"/>
              <a:chExt cx="914400" cy="914400"/>
            </a:xfrm>
          </p:grpSpPr>
          <p:grpSp>
            <p:nvGrpSpPr>
              <p:cNvPr id="255220" name="Group 38"/>
              <p:cNvGrpSpPr>
                <a:grpSpLocks/>
              </p:cNvGrpSpPr>
              <p:nvPr/>
            </p:nvGrpSpPr>
            <p:grpSpPr bwMode="auto">
              <a:xfrm>
                <a:off x="6553200" y="1752600"/>
                <a:ext cx="152400" cy="457200"/>
                <a:chOff x="6553200" y="1752600"/>
                <a:chExt cx="152400" cy="457200"/>
              </a:xfrm>
            </p:grpSpPr>
            <p:cxnSp>
              <p:nvCxnSpPr>
                <p:cNvPr id="255226" name="Straight Connector 86"/>
                <p:cNvCxnSpPr>
                  <a:cxnSpLocks noChangeShapeType="1"/>
                </p:cNvCxnSpPr>
                <p:nvPr/>
              </p:nvCxnSpPr>
              <p:spPr bwMode="auto">
                <a:xfrm>
                  <a:off x="66294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227" name="Straight Connector 87"/>
                <p:cNvCxnSpPr>
                  <a:cxnSpLocks noChangeShapeType="1"/>
                </p:cNvCxnSpPr>
                <p:nvPr/>
              </p:nvCxnSpPr>
              <p:spPr bwMode="auto">
                <a:xfrm>
                  <a:off x="65532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228" name="Straight Connector 88"/>
                <p:cNvCxnSpPr>
                  <a:cxnSpLocks noChangeShapeType="1"/>
                </p:cNvCxnSpPr>
                <p:nvPr/>
              </p:nvCxnSpPr>
              <p:spPr bwMode="auto">
                <a:xfrm>
                  <a:off x="67056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cxnSp>
            <p:nvCxnSpPr>
              <p:cNvPr id="255221" name="Straight Connector 81"/>
              <p:cNvCxnSpPr>
                <a:cxnSpLocks noChangeShapeType="1"/>
              </p:cNvCxnSpPr>
              <p:nvPr/>
            </p:nvCxnSpPr>
            <p:spPr bwMode="auto">
              <a:xfrm>
                <a:off x="6705600" y="17526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222" name="Straight Connector 82"/>
              <p:cNvCxnSpPr>
                <a:cxnSpLocks noChangeShapeType="1"/>
              </p:cNvCxnSpPr>
              <p:nvPr/>
            </p:nvCxnSpPr>
            <p:spPr bwMode="auto">
              <a:xfrm>
                <a:off x="6705600" y="22098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223" name="Straight Connector 83"/>
              <p:cNvCxnSpPr>
                <a:cxnSpLocks noChangeShapeType="1"/>
              </p:cNvCxnSpPr>
              <p:nvPr/>
            </p:nvCxnSpPr>
            <p:spPr bwMode="auto">
              <a:xfrm>
                <a:off x="6248400" y="1981200"/>
                <a:ext cx="914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224" name="Straight Connector 84"/>
              <p:cNvCxnSpPr>
                <a:cxnSpLocks noChangeShapeType="1"/>
              </p:cNvCxnSpPr>
              <p:nvPr/>
            </p:nvCxnSpPr>
            <p:spPr bwMode="auto">
              <a:xfrm flipV="1">
                <a:off x="6858000" y="15240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225" name="Straight Connector 85"/>
              <p:cNvCxnSpPr>
                <a:cxnSpLocks noChangeShapeType="1"/>
              </p:cNvCxnSpPr>
              <p:nvPr/>
            </p:nvCxnSpPr>
            <p:spPr bwMode="auto">
              <a:xfrm flipV="1">
                <a:off x="6858000" y="22098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grpSp>
      <p:grpSp>
        <p:nvGrpSpPr>
          <p:cNvPr id="254981" name="Group 76"/>
          <p:cNvGrpSpPr>
            <a:grpSpLocks/>
          </p:cNvGrpSpPr>
          <p:nvPr/>
        </p:nvGrpSpPr>
        <p:grpSpPr bwMode="auto">
          <a:xfrm>
            <a:off x="4975225" y="1722438"/>
            <a:ext cx="1828800" cy="914400"/>
            <a:chOff x="1219200" y="1447800"/>
            <a:chExt cx="1828800" cy="914400"/>
          </a:xfrm>
        </p:grpSpPr>
        <p:grpSp>
          <p:nvGrpSpPr>
            <p:cNvPr id="255198" name="Group 65"/>
            <p:cNvGrpSpPr>
              <a:grpSpLocks/>
            </p:cNvGrpSpPr>
            <p:nvPr/>
          </p:nvGrpSpPr>
          <p:grpSpPr bwMode="auto">
            <a:xfrm>
              <a:off x="1219200" y="1447800"/>
              <a:ext cx="914400" cy="914400"/>
              <a:chOff x="6248400" y="1524000"/>
              <a:chExt cx="914400" cy="914400"/>
            </a:xfrm>
          </p:grpSpPr>
          <p:grpSp>
            <p:nvGrpSpPr>
              <p:cNvPr id="255209" name="Group 38"/>
              <p:cNvGrpSpPr>
                <a:grpSpLocks/>
              </p:cNvGrpSpPr>
              <p:nvPr/>
            </p:nvGrpSpPr>
            <p:grpSpPr bwMode="auto">
              <a:xfrm>
                <a:off x="6553200" y="1752600"/>
                <a:ext cx="152400" cy="457200"/>
                <a:chOff x="6553200" y="1752600"/>
                <a:chExt cx="152400" cy="457200"/>
              </a:xfrm>
            </p:grpSpPr>
            <p:cxnSp>
              <p:nvCxnSpPr>
                <p:cNvPr id="255215" name="Straight Connector 35"/>
                <p:cNvCxnSpPr>
                  <a:cxnSpLocks noChangeShapeType="1"/>
                </p:cNvCxnSpPr>
                <p:nvPr/>
              </p:nvCxnSpPr>
              <p:spPr bwMode="auto">
                <a:xfrm>
                  <a:off x="66294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216" name="Straight Connector 140"/>
                <p:cNvCxnSpPr>
                  <a:cxnSpLocks noChangeShapeType="1"/>
                </p:cNvCxnSpPr>
                <p:nvPr/>
              </p:nvCxnSpPr>
              <p:spPr bwMode="auto">
                <a:xfrm>
                  <a:off x="65532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217" name="Straight Connector 141"/>
                <p:cNvCxnSpPr>
                  <a:cxnSpLocks noChangeShapeType="1"/>
                </p:cNvCxnSpPr>
                <p:nvPr/>
              </p:nvCxnSpPr>
              <p:spPr bwMode="auto">
                <a:xfrm>
                  <a:off x="67056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cxnSp>
            <p:nvCxnSpPr>
              <p:cNvPr id="255210" name="Straight Connector 134"/>
              <p:cNvCxnSpPr>
                <a:cxnSpLocks noChangeShapeType="1"/>
              </p:cNvCxnSpPr>
              <p:nvPr/>
            </p:nvCxnSpPr>
            <p:spPr bwMode="auto">
              <a:xfrm>
                <a:off x="6705600" y="17526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211" name="Straight Connector 135"/>
              <p:cNvCxnSpPr>
                <a:cxnSpLocks noChangeShapeType="1"/>
              </p:cNvCxnSpPr>
              <p:nvPr/>
            </p:nvCxnSpPr>
            <p:spPr bwMode="auto">
              <a:xfrm>
                <a:off x="6705600" y="22098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212" name="Straight Connector 136"/>
              <p:cNvCxnSpPr>
                <a:cxnSpLocks noChangeShapeType="1"/>
              </p:cNvCxnSpPr>
              <p:nvPr/>
            </p:nvCxnSpPr>
            <p:spPr bwMode="auto">
              <a:xfrm>
                <a:off x="6248400" y="1981200"/>
                <a:ext cx="914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213" name="Straight Connector 137"/>
              <p:cNvCxnSpPr>
                <a:cxnSpLocks noChangeShapeType="1"/>
              </p:cNvCxnSpPr>
              <p:nvPr/>
            </p:nvCxnSpPr>
            <p:spPr bwMode="auto">
              <a:xfrm flipV="1">
                <a:off x="6858000" y="15240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214" name="Straight Connector 138"/>
              <p:cNvCxnSpPr>
                <a:cxnSpLocks noChangeShapeType="1"/>
              </p:cNvCxnSpPr>
              <p:nvPr/>
            </p:nvCxnSpPr>
            <p:spPr bwMode="auto">
              <a:xfrm flipV="1">
                <a:off x="6858000" y="22098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grpSp>
          <p:nvGrpSpPr>
            <p:cNvPr id="255199" name="Group 66"/>
            <p:cNvGrpSpPr>
              <a:grpSpLocks/>
            </p:cNvGrpSpPr>
            <p:nvPr/>
          </p:nvGrpSpPr>
          <p:grpSpPr bwMode="auto">
            <a:xfrm>
              <a:off x="2133600" y="1447800"/>
              <a:ext cx="914400" cy="914400"/>
              <a:chOff x="6248400" y="1524000"/>
              <a:chExt cx="914400" cy="914400"/>
            </a:xfrm>
          </p:grpSpPr>
          <p:grpSp>
            <p:nvGrpSpPr>
              <p:cNvPr id="255200" name="Group 38"/>
              <p:cNvGrpSpPr>
                <a:grpSpLocks/>
              </p:cNvGrpSpPr>
              <p:nvPr/>
            </p:nvGrpSpPr>
            <p:grpSpPr bwMode="auto">
              <a:xfrm>
                <a:off x="6553200" y="1752600"/>
                <a:ext cx="152400" cy="457200"/>
                <a:chOff x="6553200" y="1752600"/>
                <a:chExt cx="152400" cy="457200"/>
              </a:xfrm>
            </p:grpSpPr>
            <p:cxnSp>
              <p:nvCxnSpPr>
                <p:cNvPr id="255206" name="Straight Connector 130"/>
                <p:cNvCxnSpPr>
                  <a:cxnSpLocks noChangeShapeType="1"/>
                </p:cNvCxnSpPr>
                <p:nvPr/>
              </p:nvCxnSpPr>
              <p:spPr bwMode="auto">
                <a:xfrm>
                  <a:off x="66294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207" name="Straight Connector 131"/>
                <p:cNvCxnSpPr>
                  <a:cxnSpLocks noChangeShapeType="1"/>
                </p:cNvCxnSpPr>
                <p:nvPr/>
              </p:nvCxnSpPr>
              <p:spPr bwMode="auto">
                <a:xfrm>
                  <a:off x="65532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208" name="Straight Connector 132"/>
                <p:cNvCxnSpPr>
                  <a:cxnSpLocks noChangeShapeType="1"/>
                </p:cNvCxnSpPr>
                <p:nvPr/>
              </p:nvCxnSpPr>
              <p:spPr bwMode="auto">
                <a:xfrm>
                  <a:off x="67056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cxnSp>
            <p:nvCxnSpPr>
              <p:cNvPr id="255201" name="Straight Connector 125"/>
              <p:cNvCxnSpPr>
                <a:cxnSpLocks noChangeShapeType="1"/>
              </p:cNvCxnSpPr>
              <p:nvPr/>
            </p:nvCxnSpPr>
            <p:spPr bwMode="auto">
              <a:xfrm>
                <a:off x="6705600" y="17526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202" name="Straight Connector 126"/>
              <p:cNvCxnSpPr>
                <a:cxnSpLocks noChangeShapeType="1"/>
              </p:cNvCxnSpPr>
              <p:nvPr/>
            </p:nvCxnSpPr>
            <p:spPr bwMode="auto">
              <a:xfrm>
                <a:off x="6705600" y="22098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203" name="Straight Connector 127"/>
              <p:cNvCxnSpPr>
                <a:cxnSpLocks noChangeShapeType="1"/>
              </p:cNvCxnSpPr>
              <p:nvPr/>
            </p:nvCxnSpPr>
            <p:spPr bwMode="auto">
              <a:xfrm>
                <a:off x="6248400" y="1981200"/>
                <a:ext cx="914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204" name="Straight Connector 128"/>
              <p:cNvCxnSpPr>
                <a:cxnSpLocks noChangeShapeType="1"/>
              </p:cNvCxnSpPr>
              <p:nvPr/>
            </p:nvCxnSpPr>
            <p:spPr bwMode="auto">
              <a:xfrm flipV="1">
                <a:off x="6858000" y="15240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205" name="Straight Connector 129"/>
              <p:cNvCxnSpPr>
                <a:cxnSpLocks noChangeShapeType="1"/>
              </p:cNvCxnSpPr>
              <p:nvPr/>
            </p:nvCxnSpPr>
            <p:spPr bwMode="auto">
              <a:xfrm flipV="1">
                <a:off x="6858000" y="22098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grpSp>
      <p:grpSp>
        <p:nvGrpSpPr>
          <p:cNvPr id="254982" name="Group 65"/>
          <p:cNvGrpSpPr>
            <a:grpSpLocks/>
          </p:cNvGrpSpPr>
          <p:nvPr/>
        </p:nvGrpSpPr>
        <p:grpSpPr bwMode="auto">
          <a:xfrm>
            <a:off x="6804025" y="1722438"/>
            <a:ext cx="914400" cy="914400"/>
            <a:chOff x="6248400" y="1524000"/>
            <a:chExt cx="914400" cy="914400"/>
          </a:xfrm>
        </p:grpSpPr>
        <p:grpSp>
          <p:nvGrpSpPr>
            <p:cNvPr id="255189" name="Group 38"/>
            <p:cNvGrpSpPr>
              <a:grpSpLocks/>
            </p:cNvGrpSpPr>
            <p:nvPr/>
          </p:nvGrpSpPr>
          <p:grpSpPr bwMode="auto">
            <a:xfrm>
              <a:off x="6553200" y="1752600"/>
              <a:ext cx="152400" cy="457200"/>
              <a:chOff x="6553200" y="1752600"/>
              <a:chExt cx="152400" cy="457200"/>
            </a:xfrm>
          </p:grpSpPr>
          <p:cxnSp>
            <p:nvCxnSpPr>
              <p:cNvPr id="255195" name="Straight Connector 119"/>
              <p:cNvCxnSpPr>
                <a:cxnSpLocks noChangeShapeType="1"/>
              </p:cNvCxnSpPr>
              <p:nvPr/>
            </p:nvCxnSpPr>
            <p:spPr bwMode="auto">
              <a:xfrm>
                <a:off x="66294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196" name="Straight Connector 120"/>
              <p:cNvCxnSpPr>
                <a:cxnSpLocks noChangeShapeType="1"/>
              </p:cNvCxnSpPr>
              <p:nvPr/>
            </p:nvCxnSpPr>
            <p:spPr bwMode="auto">
              <a:xfrm>
                <a:off x="65532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197" name="Straight Connector 121"/>
              <p:cNvCxnSpPr>
                <a:cxnSpLocks noChangeShapeType="1"/>
              </p:cNvCxnSpPr>
              <p:nvPr/>
            </p:nvCxnSpPr>
            <p:spPr bwMode="auto">
              <a:xfrm>
                <a:off x="67056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cxnSp>
          <p:nvCxnSpPr>
            <p:cNvPr id="255190" name="Straight Connector 114"/>
            <p:cNvCxnSpPr>
              <a:cxnSpLocks noChangeShapeType="1"/>
            </p:cNvCxnSpPr>
            <p:nvPr/>
          </p:nvCxnSpPr>
          <p:spPr bwMode="auto">
            <a:xfrm>
              <a:off x="6705600" y="17526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191" name="Straight Connector 115"/>
            <p:cNvCxnSpPr>
              <a:cxnSpLocks noChangeShapeType="1"/>
            </p:cNvCxnSpPr>
            <p:nvPr/>
          </p:nvCxnSpPr>
          <p:spPr bwMode="auto">
            <a:xfrm>
              <a:off x="6705600" y="22098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192" name="Straight Connector 116"/>
            <p:cNvCxnSpPr>
              <a:cxnSpLocks noChangeShapeType="1"/>
            </p:cNvCxnSpPr>
            <p:nvPr/>
          </p:nvCxnSpPr>
          <p:spPr bwMode="auto">
            <a:xfrm>
              <a:off x="6248400" y="1981200"/>
              <a:ext cx="914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193" name="Straight Connector 117"/>
            <p:cNvCxnSpPr>
              <a:cxnSpLocks noChangeShapeType="1"/>
            </p:cNvCxnSpPr>
            <p:nvPr/>
          </p:nvCxnSpPr>
          <p:spPr bwMode="auto">
            <a:xfrm flipV="1">
              <a:off x="6858000" y="15240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194" name="Straight Connector 118"/>
            <p:cNvCxnSpPr>
              <a:cxnSpLocks noChangeShapeType="1"/>
            </p:cNvCxnSpPr>
            <p:nvPr/>
          </p:nvCxnSpPr>
          <p:spPr bwMode="auto">
            <a:xfrm flipV="1">
              <a:off x="6858000" y="22098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grpSp>
        <p:nvGrpSpPr>
          <p:cNvPr id="254983" name="Group 98"/>
          <p:cNvGrpSpPr>
            <a:grpSpLocks/>
          </p:cNvGrpSpPr>
          <p:nvPr/>
        </p:nvGrpSpPr>
        <p:grpSpPr bwMode="auto">
          <a:xfrm>
            <a:off x="1317625" y="2560638"/>
            <a:ext cx="3657600" cy="914400"/>
            <a:chOff x="1219200" y="1447800"/>
            <a:chExt cx="3657600" cy="914400"/>
          </a:xfrm>
        </p:grpSpPr>
        <p:grpSp>
          <p:nvGrpSpPr>
            <p:cNvPr id="255147" name="Group 76"/>
            <p:cNvGrpSpPr>
              <a:grpSpLocks/>
            </p:cNvGrpSpPr>
            <p:nvPr/>
          </p:nvGrpSpPr>
          <p:grpSpPr bwMode="auto">
            <a:xfrm>
              <a:off x="1219200" y="1447800"/>
              <a:ext cx="1828800" cy="914400"/>
              <a:chOff x="1219200" y="1447800"/>
              <a:chExt cx="1828800" cy="914400"/>
            </a:xfrm>
          </p:grpSpPr>
          <p:grpSp>
            <p:nvGrpSpPr>
              <p:cNvPr id="255169" name="Group 65"/>
              <p:cNvGrpSpPr>
                <a:grpSpLocks/>
              </p:cNvGrpSpPr>
              <p:nvPr/>
            </p:nvGrpSpPr>
            <p:grpSpPr bwMode="auto">
              <a:xfrm>
                <a:off x="1219200" y="1447800"/>
                <a:ext cx="914400" cy="914400"/>
                <a:chOff x="6248400" y="1524000"/>
                <a:chExt cx="914400" cy="914400"/>
              </a:xfrm>
            </p:grpSpPr>
            <p:grpSp>
              <p:nvGrpSpPr>
                <p:cNvPr id="255180" name="Group 38"/>
                <p:cNvGrpSpPr>
                  <a:grpSpLocks/>
                </p:cNvGrpSpPr>
                <p:nvPr/>
              </p:nvGrpSpPr>
              <p:grpSpPr bwMode="auto">
                <a:xfrm>
                  <a:off x="6553200" y="1752600"/>
                  <a:ext cx="152400" cy="457200"/>
                  <a:chOff x="6553200" y="1752600"/>
                  <a:chExt cx="152400" cy="457200"/>
                </a:xfrm>
              </p:grpSpPr>
              <p:cxnSp>
                <p:nvCxnSpPr>
                  <p:cNvPr id="255186" name="Straight Connector 227"/>
                  <p:cNvCxnSpPr>
                    <a:cxnSpLocks noChangeShapeType="1"/>
                  </p:cNvCxnSpPr>
                  <p:nvPr/>
                </p:nvCxnSpPr>
                <p:spPr bwMode="auto">
                  <a:xfrm>
                    <a:off x="66294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187" name="Straight Connector 228"/>
                  <p:cNvCxnSpPr>
                    <a:cxnSpLocks noChangeShapeType="1"/>
                  </p:cNvCxnSpPr>
                  <p:nvPr/>
                </p:nvCxnSpPr>
                <p:spPr bwMode="auto">
                  <a:xfrm>
                    <a:off x="65532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188" name="Straight Connector 37"/>
                  <p:cNvCxnSpPr>
                    <a:cxnSpLocks noChangeShapeType="1"/>
                  </p:cNvCxnSpPr>
                  <p:nvPr/>
                </p:nvCxnSpPr>
                <p:spPr bwMode="auto">
                  <a:xfrm>
                    <a:off x="67056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cxnSp>
              <p:nvCxnSpPr>
                <p:cNvPr id="255181" name="Straight Connector 222"/>
                <p:cNvCxnSpPr>
                  <a:cxnSpLocks noChangeShapeType="1"/>
                </p:cNvCxnSpPr>
                <p:nvPr/>
              </p:nvCxnSpPr>
              <p:spPr bwMode="auto">
                <a:xfrm>
                  <a:off x="6705600" y="17526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182" name="Straight Connector 223"/>
                <p:cNvCxnSpPr>
                  <a:cxnSpLocks noChangeShapeType="1"/>
                </p:cNvCxnSpPr>
                <p:nvPr/>
              </p:nvCxnSpPr>
              <p:spPr bwMode="auto">
                <a:xfrm>
                  <a:off x="6705600" y="22098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183" name="Straight Connector 46"/>
                <p:cNvCxnSpPr>
                  <a:cxnSpLocks noChangeShapeType="1"/>
                </p:cNvCxnSpPr>
                <p:nvPr/>
              </p:nvCxnSpPr>
              <p:spPr bwMode="auto">
                <a:xfrm>
                  <a:off x="6248400" y="1981200"/>
                  <a:ext cx="914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184" name="Straight Connector 49"/>
                <p:cNvCxnSpPr>
                  <a:cxnSpLocks noChangeShapeType="1"/>
                </p:cNvCxnSpPr>
                <p:nvPr/>
              </p:nvCxnSpPr>
              <p:spPr bwMode="auto">
                <a:xfrm flipV="1">
                  <a:off x="6858000" y="15240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185" name="Straight Connector 50"/>
                <p:cNvCxnSpPr>
                  <a:cxnSpLocks noChangeShapeType="1"/>
                </p:cNvCxnSpPr>
                <p:nvPr/>
              </p:nvCxnSpPr>
              <p:spPr bwMode="auto">
                <a:xfrm flipV="1">
                  <a:off x="6858000" y="22098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grpSp>
            <p:nvGrpSpPr>
              <p:cNvPr id="255170" name="Group 66"/>
              <p:cNvGrpSpPr>
                <a:grpSpLocks/>
              </p:cNvGrpSpPr>
              <p:nvPr/>
            </p:nvGrpSpPr>
            <p:grpSpPr bwMode="auto">
              <a:xfrm>
                <a:off x="2133600" y="1447800"/>
                <a:ext cx="914400" cy="914400"/>
                <a:chOff x="6248400" y="1524000"/>
                <a:chExt cx="914400" cy="914400"/>
              </a:xfrm>
            </p:grpSpPr>
            <p:grpSp>
              <p:nvGrpSpPr>
                <p:cNvPr id="255171" name="Group 38"/>
                <p:cNvGrpSpPr>
                  <a:grpSpLocks/>
                </p:cNvGrpSpPr>
                <p:nvPr/>
              </p:nvGrpSpPr>
              <p:grpSpPr bwMode="auto">
                <a:xfrm>
                  <a:off x="6553200" y="1752600"/>
                  <a:ext cx="152400" cy="457200"/>
                  <a:chOff x="6553200" y="1752600"/>
                  <a:chExt cx="152400" cy="457200"/>
                </a:xfrm>
              </p:grpSpPr>
              <p:cxnSp>
                <p:nvCxnSpPr>
                  <p:cNvPr id="255177" name="Straight Connector 218"/>
                  <p:cNvCxnSpPr>
                    <a:cxnSpLocks noChangeShapeType="1"/>
                  </p:cNvCxnSpPr>
                  <p:nvPr/>
                </p:nvCxnSpPr>
                <p:spPr bwMode="auto">
                  <a:xfrm>
                    <a:off x="66294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178" name="Straight Connector 219"/>
                  <p:cNvCxnSpPr>
                    <a:cxnSpLocks noChangeShapeType="1"/>
                  </p:cNvCxnSpPr>
                  <p:nvPr/>
                </p:nvCxnSpPr>
                <p:spPr bwMode="auto">
                  <a:xfrm>
                    <a:off x="65532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179" name="Straight Connector 220"/>
                  <p:cNvCxnSpPr>
                    <a:cxnSpLocks noChangeShapeType="1"/>
                  </p:cNvCxnSpPr>
                  <p:nvPr/>
                </p:nvCxnSpPr>
                <p:spPr bwMode="auto">
                  <a:xfrm>
                    <a:off x="67056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cxnSp>
              <p:nvCxnSpPr>
                <p:cNvPr id="255172" name="Straight Connector 68"/>
                <p:cNvCxnSpPr>
                  <a:cxnSpLocks noChangeShapeType="1"/>
                </p:cNvCxnSpPr>
                <p:nvPr/>
              </p:nvCxnSpPr>
              <p:spPr bwMode="auto">
                <a:xfrm>
                  <a:off x="6705600" y="17526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173" name="Straight Connector 69"/>
                <p:cNvCxnSpPr>
                  <a:cxnSpLocks noChangeShapeType="1"/>
                </p:cNvCxnSpPr>
                <p:nvPr/>
              </p:nvCxnSpPr>
              <p:spPr bwMode="auto">
                <a:xfrm>
                  <a:off x="6705600" y="22098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174" name="Straight Connector 70"/>
                <p:cNvCxnSpPr>
                  <a:cxnSpLocks noChangeShapeType="1"/>
                </p:cNvCxnSpPr>
                <p:nvPr/>
              </p:nvCxnSpPr>
              <p:spPr bwMode="auto">
                <a:xfrm>
                  <a:off x="6248400" y="1981200"/>
                  <a:ext cx="914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175" name="Straight Connector 216"/>
                <p:cNvCxnSpPr>
                  <a:cxnSpLocks noChangeShapeType="1"/>
                </p:cNvCxnSpPr>
                <p:nvPr/>
              </p:nvCxnSpPr>
              <p:spPr bwMode="auto">
                <a:xfrm flipV="1">
                  <a:off x="6858000" y="15240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176" name="Straight Connector 217"/>
                <p:cNvCxnSpPr>
                  <a:cxnSpLocks noChangeShapeType="1"/>
                </p:cNvCxnSpPr>
                <p:nvPr/>
              </p:nvCxnSpPr>
              <p:spPr bwMode="auto">
                <a:xfrm flipV="1">
                  <a:off x="6858000" y="22098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grpSp>
        <p:grpSp>
          <p:nvGrpSpPr>
            <p:cNvPr id="255148" name="Group 77"/>
            <p:cNvGrpSpPr>
              <a:grpSpLocks/>
            </p:cNvGrpSpPr>
            <p:nvPr/>
          </p:nvGrpSpPr>
          <p:grpSpPr bwMode="auto">
            <a:xfrm>
              <a:off x="3048000" y="1447800"/>
              <a:ext cx="1828800" cy="914400"/>
              <a:chOff x="1219200" y="1447800"/>
              <a:chExt cx="1828800" cy="914400"/>
            </a:xfrm>
          </p:grpSpPr>
          <p:grpSp>
            <p:nvGrpSpPr>
              <p:cNvPr id="255149" name="Group 65"/>
              <p:cNvGrpSpPr>
                <a:grpSpLocks/>
              </p:cNvGrpSpPr>
              <p:nvPr/>
            </p:nvGrpSpPr>
            <p:grpSpPr bwMode="auto">
              <a:xfrm>
                <a:off x="1219200" y="1447800"/>
                <a:ext cx="914400" cy="914400"/>
                <a:chOff x="6248400" y="1524000"/>
                <a:chExt cx="914400" cy="914400"/>
              </a:xfrm>
            </p:grpSpPr>
            <p:grpSp>
              <p:nvGrpSpPr>
                <p:cNvPr id="255160" name="Group 38"/>
                <p:cNvGrpSpPr>
                  <a:grpSpLocks/>
                </p:cNvGrpSpPr>
                <p:nvPr/>
              </p:nvGrpSpPr>
              <p:grpSpPr bwMode="auto">
                <a:xfrm>
                  <a:off x="6553200" y="1752600"/>
                  <a:ext cx="152400" cy="457200"/>
                  <a:chOff x="6553200" y="1752600"/>
                  <a:chExt cx="152400" cy="457200"/>
                </a:xfrm>
              </p:grpSpPr>
              <p:cxnSp>
                <p:nvCxnSpPr>
                  <p:cNvPr id="255166" name="Straight Connector 207"/>
                  <p:cNvCxnSpPr>
                    <a:cxnSpLocks noChangeShapeType="1"/>
                  </p:cNvCxnSpPr>
                  <p:nvPr/>
                </p:nvCxnSpPr>
                <p:spPr bwMode="auto">
                  <a:xfrm>
                    <a:off x="66294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167" name="Straight Connector 208"/>
                  <p:cNvCxnSpPr>
                    <a:cxnSpLocks noChangeShapeType="1"/>
                  </p:cNvCxnSpPr>
                  <p:nvPr/>
                </p:nvCxnSpPr>
                <p:spPr bwMode="auto">
                  <a:xfrm>
                    <a:off x="65532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168" name="Straight Connector 209"/>
                  <p:cNvCxnSpPr>
                    <a:cxnSpLocks noChangeShapeType="1"/>
                  </p:cNvCxnSpPr>
                  <p:nvPr/>
                </p:nvCxnSpPr>
                <p:spPr bwMode="auto">
                  <a:xfrm>
                    <a:off x="67056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cxnSp>
              <p:nvCxnSpPr>
                <p:cNvPr id="255161" name="Straight Connector 202"/>
                <p:cNvCxnSpPr>
                  <a:cxnSpLocks noChangeShapeType="1"/>
                </p:cNvCxnSpPr>
                <p:nvPr/>
              </p:nvCxnSpPr>
              <p:spPr bwMode="auto">
                <a:xfrm>
                  <a:off x="6705600" y="17526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162" name="Straight Connector 203"/>
                <p:cNvCxnSpPr>
                  <a:cxnSpLocks noChangeShapeType="1"/>
                </p:cNvCxnSpPr>
                <p:nvPr/>
              </p:nvCxnSpPr>
              <p:spPr bwMode="auto">
                <a:xfrm>
                  <a:off x="6705600" y="22098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163" name="Straight Connector 204"/>
                <p:cNvCxnSpPr>
                  <a:cxnSpLocks noChangeShapeType="1"/>
                </p:cNvCxnSpPr>
                <p:nvPr/>
              </p:nvCxnSpPr>
              <p:spPr bwMode="auto">
                <a:xfrm>
                  <a:off x="6248400" y="1981200"/>
                  <a:ext cx="914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164" name="Straight Connector 205"/>
                <p:cNvCxnSpPr>
                  <a:cxnSpLocks noChangeShapeType="1"/>
                </p:cNvCxnSpPr>
                <p:nvPr/>
              </p:nvCxnSpPr>
              <p:spPr bwMode="auto">
                <a:xfrm flipV="1">
                  <a:off x="6858000" y="15240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165" name="Straight Connector 206"/>
                <p:cNvCxnSpPr>
                  <a:cxnSpLocks noChangeShapeType="1"/>
                </p:cNvCxnSpPr>
                <p:nvPr/>
              </p:nvCxnSpPr>
              <p:spPr bwMode="auto">
                <a:xfrm flipV="1">
                  <a:off x="6858000" y="22098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grpSp>
            <p:nvGrpSpPr>
              <p:cNvPr id="255150" name="Group 66"/>
              <p:cNvGrpSpPr>
                <a:grpSpLocks/>
              </p:cNvGrpSpPr>
              <p:nvPr/>
            </p:nvGrpSpPr>
            <p:grpSpPr bwMode="auto">
              <a:xfrm>
                <a:off x="2133600" y="1447800"/>
                <a:ext cx="914400" cy="914400"/>
                <a:chOff x="6248400" y="1524000"/>
                <a:chExt cx="914400" cy="914400"/>
              </a:xfrm>
            </p:grpSpPr>
            <p:grpSp>
              <p:nvGrpSpPr>
                <p:cNvPr id="255151" name="Group 38"/>
                <p:cNvGrpSpPr>
                  <a:grpSpLocks/>
                </p:cNvGrpSpPr>
                <p:nvPr/>
              </p:nvGrpSpPr>
              <p:grpSpPr bwMode="auto">
                <a:xfrm>
                  <a:off x="6553200" y="1752600"/>
                  <a:ext cx="152400" cy="457200"/>
                  <a:chOff x="6553200" y="1752600"/>
                  <a:chExt cx="152400" cy="457200"/>
                </a:xfrm>
              </p:grpSpPr>
              <p:cxnSp>
                <p:nvCxnSpPr>
                  <p:cNvPr id="255157" name="Straight Connector 198"/>
                  <p:cNvCxnSpPr>
                    <a:cxnSpLocks noChangeShapeType="1"/>
                  </p:cNvCxnSpPr>
                  <p:nvPr/>
                </p:nvCxnSpPr>
                <p:spPr bwMode="auto">
                  <a:xfrm>
                    <a:off x="66294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158" name="Straight Connector 199"/>
                  <p:cNvCxnSpPr>
                    <a:cxnSpLocks noChangeShapeType="1"/>
                  </p:cNvCxnSpPr>
                  <p:nvPr/>
                </p:nvCxnSpPr>
                <p:spPr bwMode="auto">
                  <a:xfrm>
                    <a:off x="65532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159" name="Straight Connector 200"/>
                  <p:cNvCxnSpPr>
                    <a:cxnSpLocks noChangeShapeType="1"/>
                  </p:cNvCxnSpPr>
                  <p:nvPr/>
                </p:nvCxnSpPr>
                <p:spPr bwMode="auto">
                  <a:xfrm>
                    <a:off x="67056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cxnSp>
              <p:nvCxnSpPr>
                <p:cNvPr id="255152" name="Straight Connector 193"/>
                <p:cNvCxnSpPr>
                  <a:cxnSpLocks noChangeShapeType="1"/>
                </p:cNvCxnSpPr>
                <p:nvPr/>
              </p:nvCxnSpPr>
              <p:spPr bwMode="auto">
                <a:xfrm>
                  <a:off x="6705600" y="17526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153" name="Straight Connector 194"/>
                <p:cNvCxnSpPr>
                  <a:cxnSpLocks noChangeShapeType="1"/>
                </p:cNvCxnSpPr>
                <p:nvPr/>
              </p:nvCxnSpPr>
              <p:spPr bwMode="auto">
                <a:xfrm>
                  <a:off x="6705600" y="22098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154" name="Straight Connector 195"/>
                <p:cNvCxnSpPr>
                  <a:cxnSpLocks noChangeShapeType="1"/>
                </p:cNvCxnSpPr>
                <p:nvPr/>
              </p:nvCxnSpPr>
              <p:spPr bwMode="auto">
                <a:xfrm>
                  <a:off x="6248400" y="1981200"/>
                  <a:ext cx="914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155" name="Straight Connector 196"/>
                <p:cNvCxnSpPr>
                  <a:cxnSpLocks noChangeShapeType="1"/>
                </p:cNvCxnSpPr>
                <p:nvPr/>
              </p:nvCxnSpPr>
              <p:spPr bwMode="auto">
                <a:xfrm flipV="1">
                  <a:off x="6858000" y="15240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156" name="Straight Connector 197"/>
                <p:cNvCxnSpPr>
                  <a:cxnSpLocks noChangeShapeType="1"/>
                </p:cNvCxnSpPr>
                <p:nvPr/>
              </p:nvCxnSpPr>
              <p:spPr bwMode="auto">
                <a:xfrm flipV="1">
                  <a:off x="6858000" y="22098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grpSp>
      </p:grpSp>
      <p:grpSp>
        <p:nvGrpSpPr>
          <p:cNvPr id="254984" name="Group 76"/>
          <p:cNvGrpSpPr>
            <a:grpSpLocks/>
          </p:cNvGrpSpPr>
          <p:nvPr/>
        </p:nvGrpSpPr>
        <p:grpSpPr bwMode="auto">
          <a:xfrm>
            <a:off x="4975225" y="2560638"/>
            <a:ext cx="1828800" cy="914400"/>
            <a:chOff x="1219200" y="1447800"/>
            <a:chExt cx="1828800" cy="914400"/>
          </a:xfrm>
        </p:grpSpPr>
        <p:grpSp>
          <p:nvGrpSpPr>
            <p:cNvPr id="255127" name="Group 65"/>
            <p:cNvGrpSpPr>
              <a:grpSpLocks/>
            </p:cNvGrpSpPr>
            <p:nvPr/>
          </p:nvGrpSpPr>
          <p:grpSpPr bwMode="auto">
            <a:xfrm>
              <a:off x="1219200" y="1447800"/>
              <a:ext cx="914400" cy="914400"/>
              <a:chOff x="6248400" y="1524000"/>
              <a:chExt cx="914400" cy="914400"/>
            </a:xfrm>
          </p:grpSpPr>
          <p:grpSp>
            <p:nvGrpSpPr>
              <p:cNvPr id="255138" name="Group 38"/>
              <p:cNvGrpSpPr>
                <a:grpSpLocks/>
              </p:cNvGrpSpPr>
              <p:nvPr/>
            </p:nvGrpSpPr>
            <p:grpSpPr bwMode="auto">
              <a:xfrm>
                <a:off x="6553200" y="1752600"/>
                <a:ext cx="152400" cy="457200"/>
                <a:chOff x="6553200" y="1752600"/>
                <a:chExt cx="152400" cy="457200"/>
              </a:xfrm>
            </p:grpSpPr>
            <p:cxnSp>
              <p:nvCxnSpPr>
                <p:cNvPr id="255144" name="Straight Connector 35"/>
                <p:cNvCxnSpPr>
                  <a:cxnSpLocks noChangeShapeType="1"/>
                </p:cNvCxnSpPr>
                <p:nvPr/>
              </p:nvCxnSpPr>
              <p:spPr bwMode="auto">
                <a:xfrm>
                  <a:off x="66294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145" name="Straight Connector 186"/>
                <p:cNvCxnSpPr>
                  <a:cxnSpLocks noChangeShapeType="1"/>
                </p:cNvCxnSpPr>
                <p:nvPr/>
              </p:nvCxnSpPr>
              <p:spPr bwMode="auto">
                <a:xfrm>
                  <a:off x="65532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146" name="Straight Connector 187"/>
                <p:cNvCxnSpPr>
                  <a:cxnSpLocks noChangeShapeType="1"/>
                </p:cNvCxnSpPr>
                <p:nvPr/>
              </p:nvCxnSpPr>
              <p:spPr bwMode="auto">
                <a:xfrm>
                  <a:off x="67056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cxnSp>
            <p:nvCxnSpPr>
              <p:cNvPr id="255139" name="Straight Connector 180"/>
              <p:cNvCxnSpPr>
                <a:cxnSpLocks noChangeShapeType="1"/>
              </p:cNvCxnSpPr>
              <p:nvPr/>
            </p:nvCxnSpPr>
            <p:spPr bwMode="auto">
              <a:xfrm>
                <a:off x="6705600" y="17526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140" name="Straight Connector 181"/>
              <p:cNvCxnSpPr>
                <a:cxnSpLocks noChangeShapeType="1"/>
              </p:cNvCxnSpPr>
              <p:nvPr/>
            </p:nvCxnSpPr>
            <p:spPr bwMode="auto">
              <a:xfrm>
                <a:off x="6705600" y="22098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141" name="Straight Connector 182"/>
              <p:cNvCxnSpPr>
                <a:cxnSpLocks noChangeShapeType="1"/>
              </p:cNvCxnSpPr>
              <p:nvPr/>
            </p:nvCxnSpPr>
            <p:spPr bwMode="auto">
              <a:xfrm>
                <a:off x="6248400" y="1981200"/>
                <a:ext cx="914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142" name="Straight Connector 183"/>
              <p:cNvCxnSpPr>
                <a:cxnSpLocks noChangeShapeType="1"/>
              </p:cNvCxnSpPr>
              <p:nvPr/>
            </p:nvCxnSpPr>
            <p:spPr bwMode="auto">
              <a:xfrm flipV="1">
                <a:off x="6858000" y="15240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143" name="Straight Connector 184"/>
              <p:cNvCxnSpPr>
                <a:cxnSpLocks noChangeShapeType="1"/>
              </p:cNvCxnSpPr>
              <p:nvPr/>
            </p:nvCxnSpPr>
            <p:spPr bwMode="auto">
              <a:xfrm flipV="1">
                <a:off x="6858000" y="22098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grpSp>
          <p:nvGrpSpPr>
            <p:cNvPr id="255128" name="Group 66"/>
            <p:cNvGrpSpPr>
              <a:grpSpLocks/>
            </p:cNvGrpSpPr>
            <p:nvPr/>
          </p:nvGrpSpPr>
          <p:grpSpPr bwMode="auto">
            <a:xfrm>
              <a:off x="2133600" y="1447800"/>
              <a:ext cx="914400" cy="914400"/>
              <a:chOff x="6248400" y="1524000"/>
              <a:chExt cx="914400" cy="914400"/>
            </a:xfrm>
          </p:grpSpPr>
          <p:grpSp>
            <p:nvGrpSpPr>
              <p:cNvPr id="255129" name="Group 38"/>
              <p:cNvGrpSpPr>
                <a:grpSpLocks/>
              </p:cNvGrpSpPr>
              <p:nvPr/>
            </p:nvGrpSpPr>
            <p:grpSpPr bwMode="auto">
              <a:xfrm>
                <a:off x="6553200" y="1752600"/>
                <a:ext cx="152400" cy="457200"/>
                <a:chOff x="6553200" y="1752600"/>
                <a:chExt cx="152400" cy="457200"/>
              </a:xfrm>
            </p:grpSpPr>
            <p:cxnSp>
              <p:nvCxnSpPr>
                <p:cNvPr id="255135" name="Straight Connector 176"/>
                <p:cNvCxnSpPr>
                  <a:cxnSpLocks noChangeShapeType="1"/>
                </p:cNvCxnSpPr>
                <p:nvPr/>
              </p:nvCxnSpPr>
              <p:spPr bwMode="auto">
                <a:xfrm>
                  <a:off x="66294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136" name="Straight Connector 177"/>
                <p:cNvCxnSpPr>
                  <a:cxnSpLocks noChangeShapeType="1"/>
                </p:cNvCxnSpPr>
                <p:nvPr/>
              </p:nvCxnSpPr>
              <p:spPr bwMode="auto">
                <a:xfrm>
                  <a:off x="65532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137" name="Straight Connector 178"/>
                <p:cNvCxnSpPr>
                  <a:cxnSpLocks noChangeShapeType="1"/>
                </p:cNvCxnSpPr>
                <p:nvPr/>
              </p:nvCxnSpPr>
              <p:spPr bwMode="auto">
                <a:xfrm>
                  <a:off x="67056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cxnSp>
            <p:nvCxnSpPr>
              <p:cNvPr id="255130" name="Straight Connector 171"/>
              <p:cNvCxnSpPr>
                <a:cxnSpLocks noChangeShapeType="1"/>
              </p:cNvCxnSpPr>
              <p:nvPr/>
            </p:nvCxnSpPr>
            <p:spPr bwMode="auto">
              <a:xfrm>
                <a:off x="6705600" y="17526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131" name="Straight Connector 172"/>
              <p:cNvCxnSpPr>
                <a:cxnSpLocks noChangeShapeType="1"/>
              </p:cNvCxnSpPr>
              <p:nvPr/>
            </p:nvCxnSpPr>
            <p:spPr bwMode="auto">
              <a:xfrm>
                <a:off x="6705600" y="22098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132" name="Straight Connector 173"/>
              <p:cNvCxnSpPr>
                <a:cxnSpLocks noChangeShapeType="1"/>
              </p:cNvCxnSpPr>
              <p:nvPr/>
            </p:nvCxnSpPr>
            <p:spPr bwMode="auto">
              <a:xfrm>
                <a:off x="6248400" y="1981200"/>
                <a:ext cx="914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133" name="Straight Connector 174"/>
              <p:cNvCxnSpPr>
                <a:cxnSpLocks noChangeShapeType="1"/>
              </p:cNvCxnSpPr>
              <p:nvPr/>
            </p:nvCxnSpPr>
            <p:spPr bwMode="auto">
              <a:xfrm flipV="1">
                <a:off x="6858000" y="15240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134" name="Straight Connector 175"/>
              <p:cNvCxnSpPr>
                <a:cxnSpLocks noChangeShapeType="1"/>
              </p:cNvCxnSpPr>
              <p:nvPr/>
            </p:nvCxnSpPr>
            <p:spPr bwMode="auto">
              <a:xfrm flipV="1">
                <a:off x="6858000" y="22098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grpSp>
      <p:grpSp>
        <p:nvGrpSpPr>
          <p:cNvPr id="254985" name="Group 65"/>
          <p:cNvGrpSpPr>
            <a:grpSpLocks/>
          </p:cNvGrpSpPr>
          <p:nvPr/>
        </p:nvGrpSpPr>
        <p:grpSpPr bwMode="auto">
          <a:xfrm>
            <a:off x="6804025" y="2560638"/>
            <a:ext cx="914400" cy="914400"/>
            <a:chOff x="6248400" y="1524000"/>
            <a:chExt cx="914400" cy="914400"/>
          </a:xfrm>
        </p:grpSpPr>
        <p:grpSp>
          <p:nvGrpSpPr>
            <p:cNvPr id="255118" name="Group 38"/>
            <p:cNvGrpSpPr>
              <a:grpSpLocks/>
            </p:cNvGrpSpPr>
            <p:nvPr/>
          </p:nvGrpSpPr>
          <p:grpSpPr bwMode="auto">
            <a:xfrm>
              <a:off x="6553200" y="1752600"/>
              <a:ext cx="152400" cy="457200"/>
              <a:chOff x="6553200" y="1752600"/>
              <a:chExt cx="152400" cy="457200"/>
            </a:xfrm>
          </p:grpSpPr>
          <p:cxnSp>
            <p:nvCxnSpPr>
              <p:cNvPr id="255124" name="Straight Connector 165"/>
              <p:cNvCxnSpPr>
                <a:cxnSpLocks noChangeShapeType="1"/>
              </p:cNvCxnSpPr>
              <p:nvPr/>
            </p:nvCxnSpPr>
            <p:spPr bwMode="auto">
              <a:xfrm>
                <a:off x="66294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125" name="Straight Connector 166"/>
              <p:cNvCxnSpPr>
                <a:cxnSpLocks noChangeShapeType="1"/>
              </p:cNvCxnSpPr>
              <p:nvPr/>
            </p:nvCxnSpPr>
            <p:spPr bwMode="auto">
              <a:xfrm>
                <a:off x="65532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126" name="Straight Connector 167"/>
              <p:cNvCxnSpPr>
                <a:cxnSpLocks noChangeShapeType="1"/>
              </p:cNvCxnSpPr>
              <p:nvPr/>
            </p:nvCxnSpPr>
            <p:spPr bwMode="auto">
              <a:xfrm>
                <a:off x="67056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cxnSp>
          <p:nvCxnSpPr>
            <p:cNvPr id="255119" name="Straight Connector 160"/>
            <p:cNvCxnSpPr>
              <a:cxnSpLocks noChangeShapeType="1"/>
            </p:cNvCxnSpPr>
            <p:nvPr/>
          </p:nvCxnSpPr>
          <p:spPr bwMode="auto">
            <a:xfrm>
              <a:off x="6705600" y="17526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120" name="Straight Connector 161"/>
            <p:cNvCxnSpPr>
              <a:cxnSpLocks noChangeShapeType="1"/>
            </p:cNvCxnSpPr>
            <p:nvPr/>
          </p:nvCxnSpPr>
          <p:spPr bwMode="auto">
            <a:xfrm>
              <a:off x="6705600" y="22098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121" name="Straight Connector 162"/>
            <p:cNvCxnSpPr>
              <a:cxnSpLocks noChangeShapeType="1"/>
            </p:cNvCxnSpPr>
            <p:nvPr/>
          </p:nvCxnSpPr>
          <p:spPr bwMode="auto">
            <a:xfrm>
              <a:off x="6248400" y="1981200"/>
              <a:ext cx="914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122" name="Straight Connector 163"/>
            <p:cNvCxnSpPr>
              <a:cxnSpLocks noChangeShapeType="1"/>
            </p:cNvCxnSpPr>
            <p:nvPr/>
          </p:nvCxnSpPr>
          <p:spPr bwMode="auto">
            <a:xfrm flipV="1">
              <a:off x="6858000" y="15240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123" name="Straight Connector 164"/>
            <p:cNvCxnSpPr>
              <a:cxnSpLocks noChangeShapeType="1"/>
            </p:cNvCxnSpPr>
            <p:nvPr/>
          </p:nvCxnSpPr>
          <p:spPr bwMode="auto">
            <a:xfrm flipV="1">
              <a:off x="6858000" y="22098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grpSp>
        <p:nvGrpSpPr>
          <p:cNvPr id="152" name="Group 235"/>
          <p:cNvGrpSpPr>
            <a:grpSpLocks/>
          </p:cNvGrpSpPr>
          <p:nvPr/>
        </p:nvGrpSpPr>
        <p:grpSpPr bwMode="auto">
          <a:xfrm>
            <a:off x="4102100" y="2636838"/>
            <a:ext cx="873125" cy="792162"/>
            <a:chOff x="5834082" y="2846798"/>
            <a:chExt cx="873030" cy="792355"/>
          </a:xfrm>
        </p:grpSpPr>
        <p:sp>
          <p:nvSpPr>
            <p:cNvPr id="255116" name="Oval 169"/>
            <p:cNvSpPr>
              <a:spLocks noChangeArrowheads="1"/>
            </p:cNvSpPr>
            <p:nvPr/>
          </p:nvSpPr>
          <p:spPr bwMode="auto">
            <a:xfrm>
              <a:off x="5858467" y="2846798"/>
              <a:ext cx="792511" cy="792355"/>
            </a:xfrm>
            <a:prstGeom prst="ellipse">
              <a:avLst/>
            </a:prstGeom>
            <a:solidFill>
              <a:srgbClr val="FF0000">
                <a:alpha val="49019"/>
              </a:srgbClr>
            </a:solidFill>
            <a:ln w="9525">
              <a:solidFill>
                <a:schemeClr val="tx1"/>
              </a:solidFill>
              <a:round/>
              <a:headEnd/>
              <a:tailEnd/>
            </a:ln>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55117" name="TextBox 171"/>
            <p:cNvSpPr txBox="1">
              <a:spLocks noChangeArrowheads="1"/>
            </p:cNvSpPr>
            <p:nvPr/>
          </p:nvSpPr>
          <p:spPr bwMode="auto">
            <a:xfrm>
              <a:off x="5834082" y="2956508"/>
              <a:ext cx="873030" cy="646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800" b="1" smtClean="0">
                  <a:solidFill>
                    <a:srgbClr val="FFFFFF"/>
                  </a:solidFill>
                </a:rPr>
                <a:t>Victim</a:t>
              </a:r>
            </a:p>
            <a:p>
              <a:pPr algn="ctr" eaLnBrk="1" fontAlgn="base" hangingPunct="1">
                <a:spcBef>
                  <a:spcPct val="0"/>
                </a:spcBef>
                <a:spcAft>
                  <a:spcPct val="0"/>
                </a:spcAft>
              </a:pPr>
              <a:r>
                <a:rPr lang="en-US" sz="1800" b="1" smtClean="0">
                  <a:solidFill>
                    <a:srgbClr val="FFFFFF"/>
                  </a:solidFill>
                </a:rPr>
                <a:t> Cell</a:t>
              </a:r>
            </a:p>
          </p:txBody>
        </p:sp>
      </p:grpSp>
      <p:grpSp>
        <p:nvGrpSpPr>
          <p:cNvPr id="254987" name="Group 98"/>
          <p:cNvGrpSpPr>
            <a:grpSpLocks/>
          </p:cNvGrpSpPr>
          <p:nvPr/>
        </p:nvGrpSpPr>
        <p:grpSpPr bwMode="auto">
          <a:xfrm>
            <a:off x="1317625" y="3398838"/>
            <a:ext cx="3657600" cy="914400"/>
            <a:chOff x="1219200" y="1447800"/>
            <a:chExt cx="3657600" cy="914400"/>
          </a:xfrm>
        </p:grpSpPr>
        <p:grpSp>
          <p:nvGrpSpPr>
            <p:cNvPr id="255074" name="Group 76"/>
            <p:cNvGrpSpPr>
              <a:grpSpLocks/>
            </p:cNvGrpSpPr>
            <p:nvPr/>
          </p:nvGrpSpPr>
          <p:grpSpPr bwMode="auto">
            <a:xfrm>
              <a:off x="1219200" y="1447800"/>
              <a:ext cx="1828800" cy="914400"/>
              <a:chOff x="1219200" y="1447800"/>
              <a:chExt cx="1828800" cy="914400"/>
            </a:xfrm>
          </p:grpSpPr>
          <p:grpSp>
            <p:nvGrpSpPr>
              <p:cNvPr id="255096" name="Group 65"/>
              <p:cNvGrpSpPr>
                <a:grpSpLocks/>
              </p:cNvGrpSpPr>
              <p:nvPr/>
            </p:nvGrpSpPr>
            <p:grpSpPr bwMode="auto">
              <a:xfrm>
                <a:off x="1219200" y="1447800"/>
                <a:ext cx="914400" cy="914400"/>
                <a:chOff x="6248400" y="1524000"/>
                <a:chExt cx="914400" cy="914400"/>
              </a:xfrm>
            </p:grpSpPr>
            <p:grpSp>
              <p:nvGrpSpPr>
                <p:cNvPr id="255107" name="Group 38"/>
                <p:cNvGrpSpPr>
                  <a:grpSpLocks/>
                </p:cNvGrpSpPr>
                <p:nvPr/>
              </p:nvGrpSpPr>
              <p:grpSpPr bwMode="auto">
                <a:xfrm>
                  <a:off x="6553200" y="1752600"/>
                  <a:ext cx="152400" cy="457200"/>
                  <a:chOff x="6553200" y="1752600"/>
                  <a:chExt cx="152400" cy="457200"/>
                </a:xfrm>
              </p:grpSpPr>
              <p:cxnSp>
                <p:nvCxnSpPr>
                  <p:cNvPr id="255113" name="Straight Connector 327"/>
                  <p:cNvCxnSpPr>
                    <a:cxnSpLocks noChangeShapeType="1"/>
                  </p:cNvCxnSpPr>
                  <p:nvPr/>
                </p:nvCxnSpPr>
                <p:spPr bwMode="auto">
                  <a:xfrm>
                    <a:off x="66294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114" name="Straight Connector 328"/>
                  <p:cNvCxnSpPr>
                    <a:cxnSpLocks noChangeShapeType="1"/>
                  </p:cNvCxnSpPr>
                  <p:nvPr/>
                </p:nvCxnSpPr>
                <p:spPr bwMode="auto">
                  <a:xfrm>
                    <a:off x="65532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115" name="Straight Connector 37"/>
                  <p:cNvCxnSpPr>
                    <a:cxnSpLocks noChangeShapeType="1"/>
                  </p:cNvCxnSpPr>
                  <p:nvPr/>
                </p:nvCxnSpPr>
                <p:spPr bwMode="auto">
                  <a:xfrm>
                    <a:off x="67056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cxnSp>
              <p:nvCxnSpPr>
                <p:cNvPr id="255108" name="Straight Connector 322"/>
                <p:cNvCxnSpPr>
                  <a:cxnSpLocks noChangeShapeType="1"/>
                </p:cNvCxnSpPr>
                <p:nvPr/>
              </p:nvCxnSpPr>
              <p:spPr bwMode="auto">
                <a:xfrm>
                  <a:off x="6705600" y="17526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109" name="Straight Connector 323"/>
                <p:cNvCxnSpPr>
                  <a:cxnSpLocks noChangeShapeType="1"/>
                </p:cNvCxnSpPr>
                <p:nvPr/>
              </p:nvCxnSpPr>
              <p:spPr bwMode="auto">
                <a:xfrm>
                  <a:off x="6705600" y="22098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110" name="Straight Connector 46"/>
                <p:cNvCxnSpPr>
                  <a:cxnSpLocks noChangeShapeType="1"/>
                </p:cNvCxnSpPr>
                <p:nvPr/>
              </p:nvCxnSpPr>
              <p:spPr bwMode="auto">
                <a:xfrm>
                  <a:off x="6248400" y="1981200"/>
                  <a:ext cx="914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111" name="Straight Connector 49"/>
                <p:cNvCxnSpPr>
                  <a:cxnSpLocks noChangeShapeType="1"/>
                </p:cNvCxnSpPr>
                <p:nvPr/>
              </p:nvCxnSpPr>
              <p:spPr bwMode="auto">
                <a:xfrm flipV="1">
                  <a:off x="6858000" y="15240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112" name="Straight Connector 50"/>
                <p:cNvCxnSpPr>
                  <a:cxnSpLocks noChangeShapeType="1"/>
                </p:cNvCxnSpPr>
                <p:nvPr/>
              </p:nvCxnSpPr>
              <p:spPr bwMode="auto">
                <a:xfrm flipV="1">
                  <a:off x="6858000" y="22098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grpSp>
            <p:nvGrpSpPr>
              <p:cNvPr id="255097" name="Group 66"/>
              <p:cNvGrpSpPr>
                <a:grpSpLocks/>
              </p:cNvGrpSpPr>
              <p:nvPr/>
            </p:nvGrpSpPr>
            <p:grpSpPr bwMode="auto">
              <a:xfrm>
                <a:off x="2133600" y="1447800"/>
                <a:ext cx="914400" cy="914400"/>
                <a:chOff x="6248400" y="1524000"/>
                <a:chExt cx="914400" cy="914400"/>
              </a:xfrm>
            </p:grpSpPr>
            <p:grpSp>
              <p:nvGrpSpPr>
                <p:cNvPr id="255098" name="Group 38"/>
                <p:cNvGrpSpPr>
                  <a:grpSpLocks/>
                </p:cNvGrpSpPr>
                <p:nvPr/>
              </p:nvGrpSpPr>
              <p:grpSpPr bwMode="auto">
                <a:xfrm>
                  <a:off x="6553200" y="1752600"/>
                  <a:ext cx="152400" cy="457200"/>
                  <a:chOff x="6553200" y="1752600"/>
                  <a:chExt cx="152400" cy="457200"/>
                </a:xfrm>
              </p:grpSpPr>
              <p:cxnSp>
                <p:nvCxnSpPr>
                  <p:cNvPr id="255104" name="Straight Connector 318"/>
                  <p:cNvCxnSpPr>
                    <a:cxnSpLocks noChangeShapeType="1"/>
                  </p:cNvCxnSpPr>
                  <p:nvPr/>
                </p:nvCxnSpPr>
                <p:spPr bwMode="auto">
                  <a:xfrm>
                    <a:off x="66294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105" name="Straight Connector 319"/>
                  <p:cNvCxnSpPr>
                    <a:cxnSpLocks noChangeShapeType="1"/>
                  </p:cNvCxnSpPr>
                  <p:nvPr/>
                </p:nvCxnSpPr>
                <p:spPr bwMode="auto">
                  <a:xfrm>
                    <a:off x="65532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106" name="Straight Connector 320"/>
                  <p:cNvCxnSpPr>
                    <a:cxnSpLocks noChangeShapeType="1"/>
                  </p:cNvCxnSpPr>
                  <p:nvPr/>
                </p:nvCxnSpPr>
                <p:spPr bwMode="auto">
                  <a:xfrm>
                    <a:off x="67056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cxnSp>
              <p:nvCxnSpPr>
                <p:cNvPr id="255099" name="Straight Connector 68"/>
                <p:cNvCxnSpPr>
                  <a:cxnSpLocks noChangeShapeType="1"/>
                </p:cNvCxnSpPr>
                <p:nvPr/>
              </p:nvCxnSpPr>
              <p:spPr bwMode="auto">
                <a:xfrm>
                  <a:off x="6705600" y="17526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100" name="Straight Connector 69"/>
                <p:cNvCxnSpPr>
                  <a:cxnSpLocks noChangeShapeType="1"/>
                </p:cNvCxnSpPr>
                <p:nvPr/>
              </p:nvCxnSpPr>
              <p:spPr bwMode="auto">
                <a:xfrm>
                  <a:off x="6705600" y="22098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101" name="Straight Connector 70"/>
                <p:cNvCxnSpPr>
                  <a:cxnSpLocks noChangeShapeType="1"/>
                </p:cNvCxnSpPr>
                <p:nvPr/>
              </p:nvCxnSpPr>
              <p:spPr bwMode="auto">
                <a:xfrm>
                  <a:off x="6248400" y="1981200"/>
                  <a:ext cx="914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102" name="Straight Connector 316"/>
                <p:cNvCxnSpPr>
                  <a:cxnSpLocks noChangeShapeType="1"/>
                </p:cNvCxnSpPr>
                <p:nvPr/>
              </p:nvCxnSpPr>
              <p:spPr bwMode="auto">
                <a:xfrm flipV="1">
                  <a:off x="6858000" y="15240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103" name="Straight Connector 317"/>
                <p:cNvCxnSpPr>
                  <a:cxnSpLocks noChangeShapeType="1"/>
                </p:cNvCxnSpPr>
                <p:nvPr/>
              </p:nvCxnSpPr>
              <p:spPr bwMode="auto">
                <a:xfrm flipV="1">
                  <a:off x="6858000" y="22098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grpSp>
        <p:grpSp>
          <p:nvGrpSpPr>
            <p:cNvPr id="255075" name="Group 77"/>
            <p:cNvGrpSpPr>
              <a:grpSpLocks/>
            </p:cNvGrpSpPr>
            <p:nvPr/>
          </p:nvGrpSpPr>
          <p:grpSpPr bwMode="auto">
            <a:xfrm>
              <a:off x="3048000" y="1447800"/>
              <a:ext cx="1828800" cy="914400"/>
              <a:chOff x="1219200" y="1447800"/>
              <a:chExt cx="1828800" cy="914400"/>
            </a:xfrm>
          </p:grpSpPr>
          <p:grpSp>
            <p:nvGrpSpPr>
              <p:cNvPr id="255076" name="Group 65"/>
              <p:cNvGrpSpPr>
                <a:grpSpLocks/>
              </p:cNvGrpSpPr>
              <p:nvPr/>
            </p:nvGrpSpPr>
            <p:grpSpPr bwMode="auto">
              <a:xfrm>
                <a:off x="1219200" y="1447800"/>
                <a:ext cx="914400" cy="914400"/>
                <a:chOff x="6248400" y="1524000"/>
                <a:chExt cx="914400" cy="914400"/>
              </a:xfrm>
            </p:grpSpPr>
            <p:grpSp>
              <p:nvGrpSpPr>
                <p:cNvPr id="255087" name="Group 38"/>
                <p:cNvGrpSpPr>
                  <a:grpSpLocks/>
                </p:cNvGrpSpPr>
                <p:nvPr/>
              </p:nvGrpSpPr>
              <p:grpSpPr bwMode="auto">
                <a:xfrm>
                  <a:off x="6553200" y="1752600"/>
                  <a:ext cx="152400" cy="457200"/>
                  <a:chOff x="6553200" y="1752600"/>
                  <a:chExt cx="152400" cy="457200"/>
                </a:xfrm>
              </p:grpSpPr>
              <p:cxnSp>
                <p:nvCxnSpPr>
                  <p:cNvPr id="255093" name="Straight Connector 307"/>
                  <p:cNvCxnSpPr>
                    <a:cxnSpLocks noChangeShapeType="1"/>
                  </p:cNvCxnSpPr>
                  <p:nvPr/>
                </p:nvCxnSpPr>
                <p:spPr bwMode="auto">
                  <a:xfrm>
                    <a:off x="66294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094" name="Straight Connector 308"/>
                  <p:cNvCxnSpPr>
                    <a:cxnSpLocks noChangeShapeType="1"/>
                  </p:cNvCxnSpPr>
                  <p:nvPr/>
                </p:nvCxnSpPr>
                <p:spPr bwMode="auto">
                  <a:xfrm>
                    <a:off x="65532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095" name="Straight Connector 309"/>
                  <p:cNvCxnSpPr>
                    <a:cxnSpLocks noChangeShapeType="1"/>
                  </p:cNvCxnSpPr>
                  <p:nvPr/>
                </p:nvCxnSpPr>
                <p:spPr bwMode="auto">
                  <a:xfrm>
                    <a:off x="67056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cxnSp>
              <p:nvCxnSpPr>
                <p:cNvPr id="255088" name="Straight Connector 302"/>
                <p:cNvCxnSpPr>
                  <a:cxnSpLocks noChangeShapeType="1"/>
                </p:cNvCxnSpPr>
                <p:nvPr/>
              </p:nvCxnSpPr>
              <p:spPr bwMode="auto">
                <a:xfrm>
                  <a:off x="6705600" y="17526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089" name="Straight Connector 303"/>
                <p:cNvCxnSpPr>
                  <a:cxnSpLocks noChangeShapeType="1"/>
                </p:cNvCxnSpPr>
                <p:nvPr/>
              </p:nvCxnSpPr>
              <p:spPr bwMode="auto">
                <a:xfrm>
                  <a:off x="6705600" y="22098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090" name="Straight Connector 304"/>
                <p:cNvCxnSpPr>
                  <a:cxnSpLocks noChangeShapeType="1"/>
                </p:cNvCxnSpPr>
                <p:nvPr/>
              </p:nvCxnSpPr>
              <p:spPr bwMode="auto">
                <a:xfrm>
                  <a:off x="6248400" y="1981200"/>
                  <a:ext cx="914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091" name="Straight Connector 305"/>
                <p:cNvCxnSpPr>
                  <a:cxnSpLocks noChangeShapeType="1"/>
                </p:cNvCxnSpPr>
                <p:nvPr/>
              </p:nvCxnSpPr>
              <p:spPr bwMode="auto">
                <a:xfrm flipV="1">
                  <a:off x="6858000" y="15240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092" name="Straight Connector 306"/>
                <p:cNvCxnSpPr>
                  <a:cxnSpLocks noChangeShapeType="1"/>
                </p:cNvCxnSpPr>
                <p:nvPr/>
              </p:nvCxnSpPr>
              <p:spPr bwMode="auto">
                <a:xfrm flipV="1">
                  <a:off x="6858000" y="22098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grpSp>
            <p:nvGrpSpPr>
              <p:cNvPr id="255077" name="Group 66"/>
              <p:cNvGrpSpPr>
                <a:grpSpLocks/>
              </p:cNvGrpSpPr>
              <p:nvPr/>
            </p:nvGrpSpPr>
            <p:grpSpPr bwMode="auto">
              <a:xfrm>
                <a:off x="2133600" y="1447800"/>
                <a:ext cx="914400" cy="914400"/>
                <a:chOff x="6248400" y="1524000"/>
                <a:chExt cx="914400" cy="914400"/>
              </a:xfrm>
            </p:grpSpPr>
            <p:grpSp>
              <p:nvGrpSpPr>
                <p:cNvPr id="255078" name="Group 38"/>
                <p:cNvGrpSpPr>
                  <a:grpSpLocks/>
                </p:cNvGrpSpPr>
                <p:nvPr/>
              </p:nvGrpSpPr>
              <p:grpSpPr bwMode="auto">
                <a:xfrm>
                  <a:off x="6553200" y="1752600"/>
                  <a:ext cx="152400" cy="457200"/>
                  <a:chOff x="6553200" y="1752600"/>
                  <a:chExt cx="152400" cy="457200"/>
                </a:xfrm>
              </p:grpSpPr>
              <p:cxnSp>
                <p:nvCxnSpPr>
                  <p:cNvPr id="255084" name="Straight Connector 298"/>
                  <p:cNvCxnSpPr>
                    <a:cxnSpLocks noChangeShapeType="1"/>
                  </p:cNvCxnSpPr>
                  <p:nvPr/>
                </p:nvCxnSpPr>
                <p:spPr bwMode="auto">
                  <a:xfrm>
                    <a:off x="66294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085" name="Straight Connector 299"/>
                  <p:cNvCxnSpPr>
                    <a:cxnSpLocks noChangeShapeType="1"/>
                  </p:cNvCxnSpPr>
                  <p:nvPr/>
                </p:nvCxnSpPr>
                <p:spPr bwMode="auto">
                  <a:xfrm>
                    <a:off x="65532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086" name="Straight Connector 300"/>
                  <p:cNvCxnSpPr>
                    <a:cxnSpLocks noChangeShapeType="1"/>
                  </p:cNvCxnSpPr>
                  <p:nvPr/>
                </p:nvCxnSpPr>
                <p:spPr bwMode="auto">
                  <a:xfrm>
                    <a:off x="67056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cxnSp>
              <p:nvCxnSpPr>
                <p:cNvPr id="255079" name="Straight Connector 293"/>
                <p:cNvCxnSpPr>
                  <a:cxnSpLocks noChangeShapeType="1"/>
                </p:cNvCxnSpPr>
                <p:nvPr/>
              </p:nvCxnSpPr>
              <p:spPr bwMode="auto">
                <a:xfrm>
                  <a:off x="6705600" y="17526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080" name="Straight Connector 294"/>
                <p:cNvCxnSpPr>
                  <a:cxnSpLocks noChangeShapeType="1"/>
                </p:cNvCxnSpPr>
                <p:nvPr/>
              </p:nvCxnSpPr>
              <p:spPr bwMode="auto">
                <a:xfrm>
                  <a:off x="6705600" y="22098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081" name="Straight Connector 295"/>
                <p:cNvCxnSpPr>
                  <a:cxnSpLocks noChangeShapeType="1"/>
                </p:cNvCxnSpPr>
                <p:nvPr/>
              </p:nvCxnSpPr>
              <p:spPr bwMode="auto">
                <a:xfrm>
                  <a:off x="6248400" y="1981200"/>
                  <a:ext cx="914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082" name="Straight Connector 296"/>
                <p:cNvCxnSpPr>
                  <a:cxnSpLocks noChangeShapeType="1"/>
                </p:cNvCxnSpPr>
                <p:nvPr/>
              </p:nvCxnSpPr>
              <p:spPr bwMode="auto">
                <a:xfrm flipV="1">
                  <a:off x="6858000" y="15240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083" name="Straight Connector 297"/>
                <p:cNvCxnSpPr>
                  <a:cxnSpLocks noChangeShapeType="1"/>
                </p:cNvCxnSpPr>
                <p:nvPr/>
              </p:nvCxnSpPr>
              <p:spPr bwMode="auto">
                <a:xfrm flipV="1">
                  <a:off x="6858000" y="22098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grpSp>
      </p:grpSp>
      <p:grpSp>
        <p:nvGrpSpPr>
          <p:cNvPr id="254988" name="Group 76"/>
          <p:cNvGrpSpPr>
            <a:grpSpLocks/>
          </p:cNvGrpSpPr>
          <p:nvPr/>
        </p:nvGrpSpPr>
        <p:grpSpPr bwMode="auto">
          <a:xfrm>
            <a:off x="4975225" y="3398838"/>
            <a:ext cx="1828800" cy="914400"/>
            <a:chOff x="1219200" y="1447800"/>
            <a:chExt cx="1828800" cy="914400"/>
          </a:xfrm>
        </p:grpSpPr>
        <p:grpSp>
          <p:nvGrpSpPr>
            <p:cNvPr id="255054" name="Group 65"/>
            <p:cNvGrpSpPr>
              <a:grpSpLocks/>
            </p:cNvGrpSpPr>
            <p:nvPr/>
          </p:nvGrpSpPr>
          <p:grpSpPr bwMode="auto">
            <a:xfrm>
              <a:off x="1219200" y="1447800"/>
              <a:ext cx="914400" cy="914400"/>
              <a:chOff x="6248400" y="1524000"/>
              <a:chExt cx="914400" cy="914400"/>
            </a:xfrm>
          </p:grpSpPr>
          <p:grpSp>
            <p:nvGrpSpPr>
              <p:cNvPr id="255065" name="Group 38"/>
              <p:cNvGrpSpPr>
                <a:grpSpLocks/>
              </p:cNvGrpSpPr>
              <p:nvPr/>
            </p:nvGrpSpPr>
            <p:grpSpPr bwMode="auto">
              <a:xfrm>
                <a:off x="6553200" y="1752600"/>
                <a:ext cx="152400" cy="457200"/>
                <a:chOff x="6553200" y="1752600"/>
                <a:chExt cx="152400" cy="457200"/>
              </a:xfrm>
            </p:grpSpPr>
            <p:cxnSp>
              <p:nvCxnSpPr>
                <p:cNvPr id="255071" name="Straight Connector 35"/>
                <p:cNvCxnSpPr>
                  <a:cxnSpLocks noChangeShapeType="1"/>
                </p:cNvCxnSpPr>
                <p:nvPr/>
              </p:nvCxnSpPr>
              <p:spPr bwMode="auto">
                <a:xfrm>
                  <a:off x="66294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072" name="Straight Connector 286"/>
                <p:cNvCxnSpPr>
                  <a:cxnSpLocks noChangeShapeType="1"/>
                </p:cNvCxnSpPr>
                <p:nvPr/>
              </p:nvCxnSpPr>
              <p:spPr bwMode="auto">
                <a:xfrm>
                  <a:off x="65532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073" name="Straight Connector 287"/>
                <p:cNvCxnSpPr>
                  <a:cxnSpLocks noChangeShapeType="1"/>
                </p:cNvCxnSpPr>
                <p:nvPr/>
              </p:nvCxnSpPr>
              <p:spPr bwMode="auto">
                <a:xfrm>
                  <a:off x="67056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cxnSp>
            <p:nvCxnSpPr>
              <p:cNvPr id="255066" name="Straight Connector 280"/>
              <p:cNvCxnSpPr>
                <a:cxnSpLocks noChangeShapeType="1"/>
              </p:cNvCxnSpPr>
              <p:nvPr/>
            </p:nvCxnSpPr>
            <p:spPr bwMode="auto">
              <a:xfrm>
                <a:off x="6705600" y="17526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067" name="Straight Connector 281"/>
              <p:cNvCxnSpPr>
                <a:cxnSpLocks noChangeShapeType="1"/>
              </p:cNvCxnSpPr>
              <p:nvPr/>
            </p:nvCxnSpPr>
            <p:spPr bwMode="auto">
              <a:xfrm>
                <a:off x="6705600" y="22098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068" name="Straight Connector 282"/>
              <p:cNvCxnSpPr>
                <a:cxnSpLocks noChangeShapeType="1"/>
              </p:cNvCxnSpPr>
              <p:nvPr/>
            </p:nvCxnSpPr>
            <p:spPr bwMode="auto">
              <a:xfrm>
                <a:off x="6248400" y="1981200"/>
                <a:ext cx="914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069" name="Straight Connector 283"/>
              <p:cNvCxnSpPr>
                <a:cxnSpLocks noChangeShapeType="1"/>
              </p:cNvCxnSpPr>
              <p:nvPr/>
            </p:nvCxnSpPr>
            <p:spPr bwMode="auto">
              <a:xfrm flipV="1">
                <a:off x="6858000" y="15240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070" name="Straight Connector 284"/>
              <p:cNvCxnSpPr>
                <a:cxnSpLocks noChangeShapeType="1"/>
              </p:cNvCxnSpPr>
              <p:nvPr/>
            </p:nvCxnSpPr>
            <p:spPr bwMode="auto">
              <a:xfrm flipV="1">
                <a:off x="6858000" y="22098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grpSp>
          <p:nvGrpSpPr>
            <p:cNvPr id="255055" name="Group 66"/>
            <p:cNvGrpSpPr>
              <a:grpSpLocks/>
            </p:cNvGrpSpPr>
            <p:nvPr/>
          </p:nvGrpSpPr>
          <p:grpSpPr bwMode="auto">
            <a:xfrm>
              <a:off x="2133600" y="1447800"/>
              <a:ext cx="914400" cy="914400"/>
              <a:chOff x="6248400" y="1524000"/>
              <a:chExt cx="914400" cy="914400"/>
            </a:xfrm>
          </p:grpSpPr>
          <p:grpSp>
            <p:nvGrpSpPr>
              <p:cNvPr id="255056" name="Group 38"/>
              <p:cNvGrpSpPr>
                <a:grpSpLocks/>
              </p:cNvGrpSpPr>
              <p:nvPr/>
            </p:nvGrpSpPr>
            <p:grpSpPr bwMode="auto">
              <a:xfrm>
                <a:off x="6553200" y="1752600"/>
                <a:ext cx="152400" cy="457200"/>
                <a:chOff x="6553200" y="1752600"/>
                <a:chExt cx="152400" cy="457200"/>
              </a:xfrm>
            </p:grpSpPr>
            <p:cxnSp>
              <p:nvCxnSpPr>
                <p:cNvPr id="255062" name="Straight Connector 276"/>
                <p:cNvCxnSpPr>
                  <a:cxnSpLocks noChangeShapeType="1"/>
                </p:cNvCxnSpPr>
                <p:nvPr/>
              </p:nvCxnSpPr>
              <p:spPr bwMode="auto">
                <a:xfrm>
                  <a:off x="66294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063" name="Straight Connector 277"/>
                <p:cNvCxnSpPr>
                  <a:cxnSpLocks noChangeShapeType="1"/>
                </p:cNvCxnSpPr>
                <p:nvPr/>
              </p:nvCxnSpPr>
              <p:spPr bwMode="auto">
                <a:xfrm>
                  <a:off x="65532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064" name="Straight Connector 278"/>
                <p:cNvCxnSpPr>
                  <a:cxnSpLocks noChangeShapeType="1"/>
                </p:cNvCxnSpPr>
                <p:nvPr/>
              </p:nvCxnSpPr>
              <p:spPr bwMode="auto">
                <a:xfrm>
                  <a:off x="67056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cxnSp>
            <p:nvCxnSpPr>
              <p:cNvPr id="255057" name="Straight Connector 271"/>
              <p:cNvCxnSpPr>
                <a:cxnSpLocks noChangeShapeType="1"/>
              </p:cNvCxnSpPr>
              <p:nvPr/>
            </p:nvCxnSpPr>
            <p:spPr bwMode="auto">
              <a:xfrm>
                <a:off x="6705600" y="17526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058" name="Straight Connector 272"/>
              <p:cNvCxnSpPr>
                <a:cxnSpLocks noChangeShapeType="1"/>
              </p:cNvCxnSpPr>
              <p:nvPr/>
            </p:nvCxnSpPr>
            <p:spPr bwMode="auto">
              <a:xfrm>
                <a:off x="6705600" y="22098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059" name="Straight Connector 273"/>
              <p:cNvCxnSpPr>
                <a:cxnSpLocks noChangeShapeType="1"/>
              </p:cNvCxnSpPr>
              <p:nvPr/>
            </p:nvCxnSpPr>
            <p:spPr bwMode="auto">
              <a:xfrm>
                <a:off x="6248400" y="1981200"/>
                <a:ext cx="914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060" name="Straight Connector 274"/>
              <p:cNvCxnSpPr>
                <a:cxnSpLocks noChangeShapeType="1"/>
              </p:cNvCxnSpPr>
              <p:nvPr/>
            </p:nvCxnSpPr>
            <p:spPr bwMode="auto">
              <a:xfrm flipV="1">
                <a:off x="6858000" y="15240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061" name="Straight Connector 275"/>
              <p:cNvCxnSpPr>
                <a:cxnSpLocks noChangeShapeType="1"/>
              </p:cNvCxnSpPr>
              <p:nvPr/>
            </p:nvCxnSpPr>
            <p:spPr bwMode="auto">
              <a:xfrm flipV="1">
                <a:off x="6858000" y="22098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grpSp>
      <p:grpSp>
        <p:nvGrpSpPr>
          <p:cNvPr id="254989" name="Group 65"/>
          <p:cNvGrpSpPr>
            <a:grpSpLocks/>
          </p:cNvGrpSpPr>
          <p:nvPr/>
        </p:nvGrpSpPr>
        <p:grpSpPr bwMode="auto">
          <a:xfrm>
            <a:off x="6804025" y="3398838"/>
            <a:ext cx="914400" cy="914400"/>
            <a:chOff x="6248400" y="1524000"/>
            <a:chExt cx="914400" cy="914400"/>
          </a:xfrm>
        </p:grpSpPr>
        <p:grpSp>
          <p:nvGrpSpPr>
            <p:cNvPr id="255045" name="Group 38"/>
            <p:cNvGrpSpPr>
              <a:grpSpLocks/>
            </p:cNvGrpSpPr>
            <p:nvPr/>
          </p:nvGrpSpPr>
          <p:grpSpPr bwMode="auto">
            <a:xfrm>
              <a:off x="6553200" y="1752600"/>
              <a:ext cx="152400" cy="457200"/>
              <a:chOff x="6553200" y="1752600"/>
              <a:chExt cx="152400" cy="457200"/>
            </a:xfrm>
          </p:grpSpPr>
          <p:cxnSp>
            <p:nvCxnSpPr>
              <p:cNvPr id="255051" name="Straight Connector 265"/>
              <p:cNvCxnSpPr>
                <a:cxnSpLocks noChangeShapeType="1"/>
              </p:cNvCxnSpPr>
              <p:nvPr/>
            </p:nvCxnSpPr>
            <p:spPr bwMode="auto">
              <a:xfrm>
                <a:off x="66294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052" name="Straight Connector 266"/>
              <p:cNvCxnSpPr>
                <a:cxnSpLocks noChangeShapeType="1"/>
              </p:cNvCxnSpPr>
              <p:nvPr/>
            </p:nvCxnSpPr>
            <p:spPr bwMode="auto">
              <a:xfrm>
                <a:off x="65532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053" name="Straight Connector 267"/>
              <p:cNvCxnSpPr>
                <a:cxnSpLocks noChangeShapeType="1"/>
              </p:cNvCxnSpPr>
              <p:nvPr/>
            </p:nvCxnSpPr>
            <p:spPr bwMode="auto">
              <a:xfrm>
                <a:off x="6705600" y="1752600"/>
                <a:ext cx="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cxnSp>
          <p:nvCxnSpPr>
            <p:cNvPr id="255046" name="Straight Connector 260"/>
            <p:cNvCxnSpPr>
              <a:cxnSpLocks noChangeShapeType="1"/>
            </p:cNvCxnSpPr>
            <p:nvPr/>
          </p:nvCxnSpPr>
          <p:spPr bwMode="auto">
            <a:xfrm>
              <a:off x="6705600" y="17526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047" name="Straight Connector 261"/>
            <p:cNvCxnSpPr>
              <a:cxnSpLocks noChangeShapeType="1"/>
            </p:cNvCxnSpPr>
            <p:nvPr/>
          </p:nvCxnSpPr>
          <p:spPr bwMode="auto">
            <a:xfrm>
              <a:off x="6705600" y="2209800"/>
              <a:ext cx="152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048" name="Straight Connector 262"/>
            <p:cNvCxnSpPr>
              <a:cxnSpLocks noChangeShapeType="1"/>
            </p:cNvCxnSpPr>
            <p:nvPr/>
          </p:nvCxnSpPr>
          <p:spPr bwMode="auto">
            <a:xfrm>
              <a:off x="6248400" y="1981200"/>
              <a:ext cx="9144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049" name="Straight Connector 263"/>
            <p:cNvCxnSpPr>
              <a:cxnSpLocks noChangeShapeType="1"/>
            </p:cNvCxnSpPr>
            <p:nvPr/>
          </p:nvCxnSpPr>
          <p:spPr bwMode="auto">
            <a:xfrm flipV="1">
              <a:off x="6858000" y="15240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cxnSp>
          <p:nvCxnSpPr>
            <p:cNvPr id="255050" name="Straight Connector 264"/>
            <p:cNvCxnSpPr>
              <a:cxnSpLocks noChangeShapeType="1"/>
            </p:cNvCxnSpPr>
            <p:nvPr/>
          </p:nvCxnSpPr>
          <p:spPr bwMode="auto">
            <a:xfrm flipV="1">
              <a:off x="6858000" y="22098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cxnSp>
      </p:grpSp>
      <p:sp>
        <p:nvSpPr>
          <p:cNvPr id="254990" name="TextBox 466"/>
          <p:cNvSpPr txBox="1">
            <a:spLocks noChangeArrowheads="1"/>
          </p:cNvSpPr>
          <p:nvPr/>
        </p:nvSpPr>
        <p:spPr bwMode="auto">
          <a:xfrm>
            <a:off x="269875" y="3656013"/>
            <a:ext cx="9413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800" b="1" smtClean="0">
                <a:solidFill>
                  <a:srgbClr val="000000"/>
                </a:solidFill>
              </a:rPr>
              <a:t>WL&lt;0&gt;</a:t>
            </a:r>
          </a:p>
        </p:txBody>
      </p:sp>
      <p:sp>
        <p:nvSpPr>
          <p:cNvPr id="254991" name="TextBox 467"/>
          <p:cNvSpPr txBox="1">
            <a:spLocks noChangeArrowheads="1"/>
          </p:cNvSpPr>
          <p:nvPr/>
        </p:nvSpPr>
        <p:spPr bwMode="auto">
          <a:xfrm>
            <a:off x="269875" y="2841625"/>
            <a:ext cx="9413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800" b="1" smtClean="0">
                <a:solidFill>
                  <a:srgbClr val="000000"/>
                </a:solidFill>
              </a:rPr>
              <a:t>WL&lt;1&gt;</a:t>
            </a:r>
          </a:p>
        </p:txBody>
      </p:sp>
      <p:sp>
        <p:nvSpPr>
          <p:cNvPr id="254992" name="TextBox 468"/>
          <p:cNvSpPr txBox="1">
            <a:spLocks noChangeArrowheads="1"/>
          </p:cNvSpPr>
          <p:nvPr/>
        </p:nvSpPr>
        <p:spPr bwMode="auto">
          <a:xfrm>
            <a:off x="269875" y="1987550"/>
            <a:ext cx="9413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1800" b="1" smtClean="0">
                <a:solidFill>
                  <a:srgbClr val="000000"/>
                </a:solidFill>
              </a:rPr>
              <a:t>WL&lt;2&gt;</a:t>
            </a:r>
          </a:p>
        </p:txBody>
      </p:sp>
      <p:sp>
        <p:nvSpPr>
          <p:cNvPr id="254993" name="TextBox 477"/>
          <p:cNvSpPr txBox="1">
            <a:spLocks noChangeArrowheads="1"/>
          </p:cNvSpPr>
          <p:nvPr/>
        </p:nvSpPr>
        <p:spPr bwMode="auto">
          <a:xfrm>
            <a:off x="4594225" y="3295650"/>
            <a:ext cx="7477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b="1" smtClean="0">
                <a:solidFill>
                  <a:srgbClr val="FF0000"/>
                </a:solidFill>
              </a:rPr>
              <a:t>(n,j)</a:t>
            </a:r>
          </a:p>
        </p:txBody>
      </p:sp>
      <p:cxnSp>
        <p:nvCxnSpPr>
          <p:cNvPr id="254994" name="Straight Connector 493"/>
          <p:cNvCxnSpPr>
            <a:cxnSpLocks noChangeShapeType="1"/>
          </p:cNvCxnSpPr>
          <p:nvPr/>
        </p:nvCxnSpPr>
        <p:spPr bwMode="auto">
          <a:xfrm flipV="1">
            <a:off x="1933575" y="1239838"/>
            <a:ext cx="0" cy="534987"/>
          </a:xfrm>
          <a:prstGeom prst="line">
            <a:avLst/>
          </a:prstGeom>
          <a:noFill/>
          <a:ln w="38100">
            <a:solidFill>
              <a:schemeClr val="tx1"/>
            </a:solidFill>
            <a:prstDash val="sysDot"/>
            <a:round/>
            <a:headEnd/>
            <a:tailEnd/>
          </a:ln>
          <a:extLst>
            <a:ext uri="{909E8E84-426E-40dd-AFC4-6F175D3DCCD1}">
              <a14:hiddenFill xmlns:a14="http://schemas.microsoft.com/office/drawing/2010/main">
                <a:noFill/>
              </a14:hiddenFill>
            </a:ext>
          </a:extLst>
        </p:spPr>
      </p:cxnSp>
      <p:cxnSp>
        <p:nvCxnSpPr>
          <p:cNvPr id="254995" name="Straight Connector 494"/>
          <p:cNvCxnSpPr>
            <a:cxnSpLocks noChangeShapeType="1"/>
          </p:cNvCxnSpPr>
          <p:nvPr/>
        </p:nvCxnSpPr>
        <p:spPr bwMode="auto">
          <a:xfrm flipV="1">
            <a:off x="2843213" y="1195388"/>
            <a:ext cx="0" cy="536575"/>
          </a:xfrm>
          <a:prstGeom prst="line">
            <a:avLst/>
          </a:prstGeom>
          <a:noFill/>
          <a:ln w="38100">
            <a:solidFill>
              <a:schemeClr val="tx1"/>
            </a:solidFill>
            <a:prstDash val="sysDot"/>
            <a:round/>
            <a:headEnd/>
            <a:tailEnd/>
          </a:ln>
          <a:extLst>
            <a:ext uri="{909E8E84-426E-40dd-AFC4-6F175D3DCCD1}">
              <a14:hiddenFill xmlns:a14="http://schemas.microsoft.com/office/drawing/2010/main">
                <a:noFill/>
              </a14:hiddenFill>
            </a:ext>
          </a:extLst>
        </p:spPr>
      </p:cxnSp>
      <p:cxnSp>
        <p:nvCxnSpPr>
          <p:cNvPr id="254996" name="Straight Connector 495"/>
          <p:cNvCxnSpPr>
            <a:cxnSpLocks noChangeShapeType="1"/>
          </p:cNvCxnSpPr>
          <p:nvPr/>
        </p:nvCxnSpPr>
        <p:spPr bwMode="auto">
          <a:xfrm flipV="1">
            <a:off x="3757613" y="1208088"/>
            <a:ext cx="0" cy="536575"/>
          </a:xfrm>
          <a:prstGeom prst="line">
            <a:avLst/>
          </a:prstGeom>
          <a:noFill/>
          <a:ln w="38100">
            <a:solidFill>
              <a:schemeClr val="tx1"/>
            </a:solidFill>
            <a:prstDash val="sysDot"/>
            <a:round/>
            <a:headEnd/>
            <a:tailEnd/>
          </a:ln>
          <a:extLst>
            <a:ext uri="{909E8E84-426E-40dd-AFC4-6F175D3DCCD1}">
              <a14:hiddenFill xmlns:a14="http://schemas.microsoft.com/office/drawing/2010/main">
                <a:noFill/>
              </a14:hiddenFill>
            </a:ext>
          </a:extLst>
        </p:spPr>
      </p:cxnSp>
      <p:cxnSp>
        <p:nvCxnSpPr>
          <p:cNvPr id="254997" name="Straight Connector 496"/>
          <p:cNvCxnSpPr>
            <a:cxnSpLocks noChangeShapeType="1"/>
          </p:cNvCxnSpPr>
          <p:nvPr/>
        </p:nvCxnSpPr>
        <p:spPr bwMode="auto">
          <a:xfrm flipV="1">
            <a:off x="4672013" y="1235075"/>
            <a:ext cx="0" cy="534988"/>
          </a:xfrm>
          <a:prstGeom prst="line">
            <a:avLst/>
          </a:prstGeom>
          <a:noFill/>
          <a:ln w="38100">
            <a:solidFill>
              <a:schemeClr val="tx1"/>
            </a:solidFill>
            <a:prstDash val="sysDot"/>
            <a:round/>
            <a:headEnd/>
            <a:tailEnd/>
          </a:ln>
          <a:extLst>
            <a:ext uri="{909E8E84-426E-40dd-AFC4-6F175D3DCCD1}">
              <a14:hiddenFill xmlns:a14="http://schemas.microsoft.com/office/drawing/2010/main">
                <a:noFill/>
              </a14:hiddenFill>
            </a:ext>
          </a:extLst>
        </p:spPr>
      </p:cxnSp>
      <p:cxnSp>
        <p:nvCxnSpPr>
          <p:cNvPr id="254998" name="Straight Connector 497"/>
          <p:cNvCxnSpPr>
            <a:cxnSpLocks noChangeShapeType="1"/>
          </p:cNvCxnSpPr>
          <p:nvPr/>
        </p:nvCxnSpPr>
        <p:spPr bwMode="auto">
          <a:xfrm flipV="1">
            <a:off x="5586413" y="1222375"/>
            <a:ext cx="0" cy="534988"/>
          </a:xfrm>
          <a:prstGeom prst="line">
            <a:avLst/>
          </a:prstGeom>
          <a:noFill/>
          <a:ln w="38100">
            <a:solidFill>
              <a:schemeClr val="tx1"/>
            </a:solidFill>
            <a:prstDash val="sysDot"/>
            <a:round/>
            <a:headEnd/>
            <a:tailEnd/>
          </a:ln>
          <a:extLst>
            <a:ext uri="{909E8E84-426E-40dd-AFC4-6F175D3DCCD1}">
              <a14:hiddenFill xmlns:a14="http://schemas.microsoft.com/office/drawing/2010/main">
                <a:noFill/>
              </a14:hiddenFill>
            </a:ext>
          </a:extLst>
        </p:spPr>
      </p:cxnSp>
      <p:cxnSp>
        <p:nvCxnSpPr>
          <p:cNvPr id="254999" name="Straight Connector 498"/>
          <p:cNvCxnSpPr>
            <a:cxnSpLocks noChangeShapeType="1"/>
          </p:cNvCxnSpPr>
          <p:nvPr/>
        </p:nvCxnSpPr>
        <p:spPr bwMode="auto">
          <a:xfrm flipV="1">
            <a:off x="6500813" y="1235075"/>
            <a:ext cx="0" cy="534988"/>
          </a:xfrm>
          <a:prstGeom prst="line">
            <a:avLst/>
          </a:prstGeom>
          <a:noFill/>
          <a:ln w="38100">
            <a:solidFill>
              <a:schemeClr val="tx1"/>
            </a:solidFill>
            <a:prstDash val="sysDot"/>
            <a:round/>
            <a:headEnd/>
            <a:tailEnd/>
          </a:ln>
          <a:extLst>
            <a:ext uri="{909E8E84-426E-40dd-AFC4-6F175D3DCCD1}">
              <a14:hiddenFill xmlns:a14="http://schemas.microsoft.com/office/drawing/2010/main">
                <a:noFill/>
              </a14:hiddenFill>
            </a:ext>
          </a:extLst>
        </p:spPr>
      </p:cxnSp>
      <p:cxnSp>
        <p:nvCxnSpPr>
          <p:cNvPr id="255000" name="Straight Connector 499"/>
          <p:cNvCxnSpPr>
            <a:cxnSpLocks noChangeShapeType="1"/>
          </p:cNvCxnSpPr>
          <p:nvPr/>
        </p:nvCxnSpPr>
        <p:spPr bwMode="auto">
          <a:xfrm flipV="1">
            <a:off x="7415213" y="1235075"/>
            <a:ext cx="0" cy="534988"/>
          </a:xfrm>
          <a:prstGeom prst="line">
            <a:avLst/>
          </a:prstGeom>
          <a:noFill/>
          <a:ln w="38100">
            <a:solidFill>
              <a:schemeClr val="tx1"/>
            </a:solidFill>
            <a:prstDash val="sysDot"/>
            <a:round/>
            <a:headEnd/>
            <a:tailEnd/>
          </a:ln>
          <a:extLst>
            <a:ext uri="{909E8E84-426E-40dd-AFC4-6F175D3DCCD1}">
              <a14:hiddenFill xmlns:a14="http://schemas.microsoft.com/office/drawing/2010/main">
                <a:noFill/>
              </a14:hiddenFill>
            </a:ext>
          </a:extLst>
        </p:spPr>
      </p:cxnSp>
      <p:sp>
        <p:nvSpPr>
          <p:cNvPr id="255001" name="TextBox 508"/>
          <p:cNvSpPr txBox="1">
            <a:spLocks noChangeArrowheads="1"/>
          </p:cNvSpPr>
          <p:nvPr/>
        </p:nvSpPr>
        <p:spPr bwMode="auto">
          <a:xfrm>
            <a:off x="2773363" y="1400175"/>
            <a:ext cx="10763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000000"/>
                </a:solidFill>
              </a:rPr>
              <a:t>(n+1,j-1)</a:t>
            </a:r>
          </a:p>
        </p:txBody>
      </p:sp>
      <p:sp>
        <p:nvSpPr>
          <p:cNvPr id="255002" name="TextBox 509"/>
          <p:cNvSpPr txBox="1">
            <a:spLocks noChangeArrowheads="1"/>
          </p:cNvSpPr>
          <p:nvPr/>
        </p:nvSpPr>
        <p:spPr bwMode="auto">
          <a:xfrm>
            <a:off x="3814763" y="1395413"/>
            <a:ext cx="8699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000000"/>
                </a:solidFill>
              </a:rPr>
              <a:t>(n+1,j)</a:t>
            </a:r>
          </a:p>
        </p:txBody>
      </p:sp>
      <p:sp>
        <p:nvSpPr>
          <p:cNvPr id="255003" name="TextBox 510"/>
          <p:cNvSpPr txBox="1">
            <a:spLocks noChangeArrowheads="1"/>
          </p:cNvSpPr>
          <p:nvPr/>
        </p:nvSpPr>
        <p:spPr bwMode="auto">
          <a:xfrm>
            <a:off x="4584700" y="1395413"/>
            <a:ext cx="11334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000000"/>
                </a:solidFill>
              </a:rPr>
              <a:t>(n+1,j+1)</a:t>
            </a:r>
          </a:p>
        </p:txBody>
      </p:sp>
      <p:sp>
        <p:nvSpPr>
          <p:cNvPr id="255004" name="TextBox 512"/>
          <p:cNvSpPr txBox="1">
            <a:spLocks noChangeArrowheads="1"/>
          </p:cNvSpPr>
          <p:nvPr/>
        </p:nvSpPr>
        <p:spPr bwMode="auto">
          <a:xfrm>
            <a:off x="7485063" y="3838575"/>
            <a:ext cx="812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LSB:0</a:t>
            </a:r>
          </a:p>
        </p:txBody>
      </p:sp>
      <p:sp>
        <p:nvSpPr>
          <p:cNvPr id="255005" name="TextBox 513"/>
          <p:cNvSpPr txBox="1">
            <a:spLocks noChangeArrowheads="1"/>
          </p:cNvSpPr>
          <p:nvPr/>
        </p:nvSpPr>
        <p:spPr bwMode="auto">
          <a:xfrm>
            <a:off x="7472363" y="3024188"/>
            <a:ext cx="8128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LSB:1</a:t>
            </a:r>
          </a:p>
        </p:txBody>
      </p:sp>
      <p:sp>
        <p:nvSpPr>
          <p:cNvPr id="255006" name="TextBox 514"/>
          <p:cNvSpPr txBox="1">
            <a:spLocks noChangeArrowheads="1"/>
          </p:cNvSpPr>
          <p:nvPr/>
        </p:nvSpPr>
        <p:spPr bwMode="auto">
          <a:xfrm>
            <a:off x="7445375" y="3516313"/>
            <a:ext cx="8778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MSB:2</a:t>
            </a:r>
          </a:p>
        </p:txBody>
      </p:sp>
      <p:sp>
        <p:nvSpPr>
          <p:cNvPr id="255007" name="TextBox 515"/>
          <p:cNvSpPr txBox="1">
            <a:spLocks noChangeArrowheads="1"/>
          </p:cNvSpPr>
          <p:nvPr/>
        </p:nvSpPr>
        <p:spPr bwMode="auto">
          <a:xfrm>
            <a:off x="7445375" y="2171700"/>
            <a:ext cx="8128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LSB:3</a:t>
            </a:r>
          </a:p>
        </p:txBody>
      </p:sp>
      <p:sp>
        <p:nvSpPr>
          <p:cNvPr id="255008" name="TextBox 516"/>
          <p:cNvSpPr txBox="1">
            <a:spLocks noChangeArrowheads="1"/>
          </p:cNvSpPr>
          <p:nvPr/>
        </p:nvSpPr>
        <p:spPr bwMode="auto">
          <a:xfrm>
            <a:off x="7445375" y="2663825"/>
            <a:ext cx="8778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MSB:4</a:t>
            </a:r>
          </a:p>
        </p:txBody>
      </p:sp>
      <p:sp>
        <p:nvSpPr>
          <p:cNvPr id="255009" name="TextBox 517"/>
          <p:cNvSpPr txBox="1">
            <a:spLocks noChangeArrowheads="1"/>
          </p:cNvSpPr>
          <p:nvPr/>
        </p:nvSpPr>
        <p:spPr bwMode="auto">
          <a:xfrm>
            <a:off x="7432675" y="1827213"/>
            <a:ext cx="8778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MSB:6</a:t>
            </a:r>
          </a:p>
        </p:txBody>
      </p:sp>
      <p:sp>
        <p:nvSpPr>
          <p:cNvPr id="255010" name="TextBox 519"/>
          <p:cNvSpPr txBox="1">
            <a:spLocks noChangeArrowheads="1"/>
          </p:cNvSpPr>
          <p:nvPr/>
        </p:nvSpPr>
        <p:spPr bwMode="auto">
          <a:xfrm>
            <a:off x="2900363" y="4240213"/>
            <a:ext cx="10175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000000"/>
                </a:solidFill>
              </a:rPr>
              <a:t>(n-1,j-1)</a:t>
            </a:r>
          </a:p>
        </p:txBody>
      </p:sp>
      <p:sp>
        <p:nvSpPr>
          <p:cNvPr id="255011" name="TextBox 520"/>
          <p:cNvSpPr txBox="1">
            <a:spLocks noChangeArrowheads="1"/>
          </p:cNvSpPr>
          <p:nvPr/>
        </p:nvSpPr>
        <p:spPr bwMode="auto">
          <a:xfrm>
            <a:off x="3967163" y="4240213"/>
            <a:ext cx="8128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000000"/>
                </a:solidFill>
              </a:rPr>
              <a:t>(n-1,j)</a:t>
            </a:r>
          </a:p>
        </p:txBody>
      </p:sp>
      <p:sp>
        <p:nvSpPr>
          <p:cNvPr id="255012" name="TextBox 521"/>
          <p:cNvSpPr txBox="1">
            <a:spLocks noChangeArrowheads="1"/>
          </p:cNvSpPr>
          <p:nvPr/>
        </p:nvSpPr>
        <p:spPr bwMode="auto">
          <a:xfrm>
            <a:off x="4724400" y="4240213"/>
            <a:ext cx="10763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000000"/>
                </a:solidFill>
              </a:rPr>
              <a:t>(n-1,j+1)</a:t>
            </a:r>
          </a:p>
        </p:txBody>
      </p:sp>
      <p:grpSp>
        <p:nvGrpSpPr>
          <p:cNvPr id="253" name="Group 235"/>
          <p:cNvGrpSpPr>
            <a:grpSpLocks/>
          </p:cNvGrpSpPr>
          <p:nvPr/>
        </p:nvGrpSpPr>
        <p:grpSpPr bwMode="auto">
          <a:xfrm>
            <a:off x="5011738" y="2627313"/>
            <a:ext cx="800100" cy="792162"/>
            <a:chOff x="5858467" y="2846798"/>
            <a:chExt cx="800176" cy="792355"/>
          </a:xfrm>
        </p:grpSpPr>
        <p:sp>
          <p:nvSpPr>
            <p:cNvPr id="255043" name="Oval 169"/>
            <p:cNvSpPr>
              <a:spLocks noChangeArrowheads="1"/>
            </p:cNvSpPr>
            <p:nvPr/>
          </p:nvSpPr>
          <p:spPr bwMode="auto">
            <a:xfrm>
              <a:off x="5858467" y="2846798"/>
              <a:ext cx="792511" cy="792355"/>
            </a:xfrm>
            <a:prstGeom prst="ellipse">
              <a:avLst/>
            </a:prstGeom>
            <a:solidFill>
              <a:srgbClr val="4F4E12">
                <a:alpha val="48627"/>
              </a:srgbClr>
            </a:solidFill>
            <a:ln w="9525">
              <a:solidFill>
                <a:schemeClr val="tx1"/>
              </a:solidFill>
              <a:round/>
              <a:headEnd/>
              <a:tailEnd/>
            </a:ln>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55044" name="TextBox 171"/>
            <p:cNvSpPr txBox="1">
              <a:spLocks noChangeArrowheads="1"/>
            </p:cNvSpPr>
            <p:nvPr/>
          </p:nvSpPr>
          <p:spPr bwMode="auto">
            <a:xfrm>
              <a:off x="5882554" y="2956508"/>
              <a:ext cx="776089" cy="523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2800" b="1" smtClean="0">
                  <a:solidFill>
                    <a:srgbClr val="FFFF00"/>
                  </a:solidFill>
                </a:rPr>
                <a:t>∆V</a:t>
              </a:r>
              <a:r>
                <a:rPr lang="en-US" sz="2800" b="1" baseline="-25000" smtClean="0">
                  <a:solidFill>
                    <a:srgbClr val="FFFF00"/>
                  </a:solidFill>
                </a:rPr>
                <a:t>x</a:t>
              </a:r>
            </a:p>
          </p:txBody>
        </p:sp>
      </p:grpSp>
      <p:grpSp>
        <p:nvGrpSpPr>
          <p:cNvPr id="254" name="Group 235"/>
          <p:cNvGrpSpPr>
            <a:grpSpLocks/>
          </p:cNvGrpSpPr>
          <p:nvPr/>
        </p:nvGrpSpPr>
        <p:grpSpPr bwMode="auto">
          <a:xfrm>
            <a:off x="3192463" y="2627313"/>
            <a:ext cx="800100" cy="792162"/>
            <a:chOff x="5858467" y="2846798"/>
            <a:chExt cx="800176" cy="792355"/>
          </a:xfrm>
        </p:grpSpPr>
        <p:sp>
          <p:nvSpPr>
            <p:cNvPr id="255041" name="Oval 169"/>
            <p:cNvSpPr>
              <a:spLocks noChangeArrowheads="1"/>
            </p:cNvSpPr>
            <p:nvPr/>
          </p:nvSpPr>
          <p:spPr bwMode="auto">
            <a:xfrm>
              <a:off x="5858467" y="2846798"/>
              <a:ext cx="792511" cy="792355"/>
            </a:xfrm>
            <a:prstGeom prst="ellipse">
              <a:avLst/>
            </a:prstGeom>
            <a:solidFill>
              <a:srgbClr val="4F4E12">
                <a:alpha val="48627"/>
              </a:srgbClr>
            </a:solidFill>
            <a:ln w="9525">
              <a:solidFill>
                <a:schemeClr val="tx1"/>
              </a:solidFill>
              <a:round/>
              <a:headEnd/>
              <a:tailEnd/>
            </a:ln>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55042" name="TextBox 171"/>
            <p:cNvSpPr txBox="1">
              <a:spLocks noChangeArrowheads="1"/>
            </p:cNvSpPr>
            <p:nvPr/>
          </p:nvSpPr>
          <p:spPr bwMode="auto">
            <a:xfrm>
              <a:off x="5882554" y="2956508"/>
              <a:ext cx="776089" cy="523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2800" b="1" smtClean="0">
                  <a:solidFill>
                    <a:srgbClr val="FFFF00"/>
                  </a:solidFill>
                </a:rPr>
                <a:t>∆V</a:t>
              </a:r>
              <a:r>
                <a:rPr lang="en-US" sz="2800" b="1" baseline="-25000" smtClean="0">
                  <a:solidFill>
                    <a:srgbClr val="FFFF00"/>
                  </a:solidFill>
                </a:rPr>
                <a:t>x</a:t>
              </a:r>
            </a:p>
          </p:txBody>
        </p:sp>
      </p:grpSp>
      <p:grpSp>
        <p:nvGrpSpPr>
          <p:cNvPr id="259" name="Group 935"/>
          <p:cNvGrpSpPr>
            <a:grpSpLocks/>
          </p:cNvGrpSpPr>
          <p:nvPr/>
        </p:nvGrpSpPr>
        <p:grpSpPr bwMode="auto">
          <a:xfrm>
            <a:off x="4087813" y="1789113"/>
            <a:ext cx="793750" cy="792162"/>
            <a:chOff x="4088389" y="1712913"/>
            <a:chExt cx="792597" cy="792162"/>
          </a:xfrm>
        </p:grpSpPr>
        <p:sp>
          <p:nvSpPr>
            <p:cNvPr id="255039" name="Oval 169"/>
            <p:cNvSpPr>
              <a:spLocks noChangeArrowheads="1"/>
            </p:cNvSpPr>
            <p:nvPr/>
          </p:nvSpPr>
          <p:spPr bwMode="auto">
            <a:xfrm>
              <a:off x="4088389" y="1712913"/>
              <a:ext cx="792597" cy="792162"/>
            </a:xfrm>
            <a:prstGeom prst="ellipse">
              <a:avLst/>
            </a:prstGeom>
            <a:solidFill>
              <a:srgbClr val="4F4E12">
                <a:alpha val="48627"/>
              </a:srgbClr>
            </a:solidFill>
            <a:ln w="9525">
              <a:solidFill>
                <a:schemeClr val="tx1"/>
              </a:solidFill>
              <a:round/>
              <a:headEnd/>
              <a:tailEnd/>
            </a:ln>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55040" name="TextBox 171"/>
            <p:cNvSpPr txBox="1">
              <a:spLocks noChangeArrowheads="1"/>
            </p:cNvSpPr>
            <p:nvPr/>
          </p:nvSpPr>
          <p:spPr bwMode="auto">
            <a:xfrm>
              <a:off x="4100098" y="1803546"/>
              <a:ext cx="76283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2800" b="1" smtClean="0">
                  <a:solidFill>
                    <a:srgbClr val="FFFF00"/>
                  </a:solidFill>
                </a:rPr>
                <a:t>∆V</a:t>
              </a:r>
              <a:r>
                <a:rPr lang="en-US" sz="2800" b="1" baseline="-25000" smtClean="0">
                  <a:solidFill>
                    <a:srgbClr val="FFFF00"/>
                  </a:solidFill>
                </a:rPr>
                <a:t>y</a:t>
              </a:r>
            </a:p>
          </p:txBody>
        </p:sp>
      </p:grpSp>
      <p:grpSp>
        <p:nvGrpSpPr>
          <p:cNvPr id="262" name="Group 942"/>
          <p:cNvGrpSpPr>
            <a:grpSpLocks/>
          </p:cNvGrpSpPr>
          <p:nvPr/>
        </p:nvGrpSpPr>
        <p:grpSpPr bwMode="auto">
          <a:xfrm>
            <a:off x="3151188" y="1751013"/>
            <a:ext cx="2708275" cy="792162"/>
            <a:chOff x="3150605" y="1674813"/>
            <a:chExt cx="2709448" cy="792162"/>
          </a:xfrm>
        </p:grpSpPr>
        <p:grpSp>
          <p:nvGrpSpPr>
            <p:cNvPr id="255033" name="Group 936"/>
            <p:cNvGrpSpPr>
              <a:grpSpLocks/>
            </p:cNvGrpSpPr>
            <p:nvPr/>
          </p:nvGrpSpPr>
          <p:grpSpPr bwMode="auto">
            <a:xfrm>
              <a:off x="3150605" y="1674813"/>
              <a:ext cx="909223" cy="792162"/>
              <a:chOff x="4026905" y="1712913"/>
              <a:chExt cx="909223" cy="792162"/>
            </a:xfrm>
          </p:grpSpPr>
          <p:sp>
            <p:nvSpPr>
              <p:cNvPr id="255037" name="Oval 169"/>
              <p:cNvSpPr>
                <a:spLocks noChangeArrowheads="1"/>
              </p:cNvSpPr>
              <p:nvPr/>
            </p:nvSpPr>
            <p:spPr bwMode="auto">
              <a:xfrm>
                <a:off x="4088389" y="1712913"/>
                <a:ext cx="792597" cy="792162"/>
              </a:xfrm>
              <a:prstGeom prst="ellipse">
                <a:avLst/>
              </a:prstGeom>
              <a:solidFill>
                <a:srgbClr val="4F4E12">
                  <a:alpha val="48627"/>
                </a:srgbClr>
              </a:solidFill>
              <a:ln w="9525">
                <a:solidFill>
                  <a:schemeClr val="tx1"/>
                </a:solidFill>
                <a:round/>
                <a:headEnd/>
                <a:tailEnd/>
              </a:ln>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55038" name="TextBox 171"/>
              <p:cNvSpPr txBox="1">
                <a:spLocks noChangeArrowheads="1"/>
              </p:cNvSpPr>
              <p:nvPr/>
            </p:nvSpPr>
            <p:spPr bwMode="auto">
              <a:xfrm>
                <a:off x="4026905" y="1803546"/>
                <a:ext cx="90922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2800" b="1" smtClean="0">
                    <a:solidFill>
                      <a:srgbClr val="FFFF00"/>
                    </a:solidFill>
                  </a:rPr>
                  <a:t>∆V</a:t>
                </a:r>
                <a:r>
                  <a:rPr lang="en-US" sz="2800" b="1" baseline="-25000" smtClean="0">
                    <a:solidFill>
                      <a:srgbClr val="FFFF00"/>
                    </a:solidFill>
                  </a:rPr>
                  <a:t>xy</a:t>
                </a:r>
              </a:p>
            </p:txBody>
          </p:sp>
        </p:grpSp>
        <p:grpSp>
          <p:nvGrpSpPr>
            <p:cNvPr id="255034" name="Group 939"/>
            <p:cNvGrpSpPr>
              <a:grpSpLocks/>
            </p:cNvGrpSpPr>
            <p:nvPr/>
          </p:nvGrpSpPr>
          <p:grpSpPr bwMode="auto">
            <a:xfrm>
              <a:off x="4950830" y="1674813"/>
              <a:ext cx="909223" cy="792162"/>
              <a:chOff x="4026905" y="1712913"/>
              <a:chExt cx="909223" cy="792162"/>
            </a:xfrm>
          </p:grpSpPr>
          <p:sp>
            <p:nvSpPr>
              <p:cNvPr id="255035" name="Oval 169"/>
              <p:cNvSpPr>
                <a:spLocks noChangeArrowheads="1"/>
              </p:cNvSpPr>
              <p:nvPr/>
            </p:nvSpPr>
            <p:spPr bwMode="auto">
              <a:xfrm>
                <a:off x="4088389" y="1712913"/>
                <a:ext cx="792597" cy="792162"/>
              </a:xfrm>
              <a:prstGeom prst="ellipse">
                <a:avLst/>
              </a:prstGeom>
              <a:solidFill>
                <a:srgbClr val="4F4E12">
                  <a:alpha val="48627"/>
                </a:srgbClr>
              </a:solidFill>
              <a:ln w="9525">
                <a:solidFill>
                  <a:schemeClr val="tx1"/>
                </a:solidFill>
                <a:round/>
                <a:headEnd/>
                <a:tailEnd/>
              </a:ln>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55036" name="TextBox 171"/>
              <p:cNvSpPr txBox="1">
                <a:spLocks noChangeArrowheads="1"/>
              </p:cNvSpPr>
              <p:nvPr/>
            </p:nvSpPr>
            <p:spPr bwMode="auto">
              <a:xfrm>
                <a:off x="4026905" y="1803546"/>
                <a:ext cx="90922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2800" b="1" smtClean="0">
                    <a:solidFill>
                      <a:srgbClr val="FFFF00"/>
                    </a:solidFill>
                  </a:rPr>
                  <a:t>∆V</a:t>
                </a:r>
                <a:r>
                  <a:rPr lang="en-US" sz="2800" b="1" baseline="-25000" smtClean="0">
                    <a:solidFill>
                      <a:srgbClr val="FFFF00"/>
                    </a:solidFill>
                  </a:rPr>
                  <a:t>xy</a:t>
                </a:r>
              </a:p>
            </p:txBody>
          </p:sp>
        </p:grpSp>
      </p:grpSp>
      <p:grpSp>
        <p:nvGrpSpPr>
          <p:cNvPr id="269" name="Group 942"/>
          <p:cNvGrpSpPr>
            <a:grpSpLocks/>
          </p:cNvGrpSpPr>
          <p:nvPr/>
        </p:nvGrpSpPr>
        <p:grpSpPr bwMode="auto">
          <a:xfrm>
            <a:off x="3159125" y="3519488"/>
            <a:ext cx="2708275" cy="792162"/>
            <a:chOff x="3150605" y="1674813"/>
            <a:chExt cx="2709448" cy="792162"/>
          </a:xfrm>
        </p:grpSpPr>
        <p:grpSp>
          <p:nvGrpSpPr>
            <p:cNvPr id="255027" name="Group 936"/>
            <p:cNvGrpSpPr>
              <a:grpSpLocks/>
            </p:cNvGrpSpPr>
            <p:nvPr/>
          </p:nvGrpSpPr>
          <p:grpSpPr bwMode="auto">
            <a:xfrm>
              <a:off x="3150605" y="1674813"/>
              <a:ext cx="909223" cy="792162"/>
              <a:chOff x="4026905" y="1712913"/>
              <a:chExt cx="909223" cy="792162"/>
            </a:xfrm>
          </p:grpSpPr>
          <p:sp>
            <p:nvSpPr>
              <p:cNvPr id="255031" name="Oval 169"/>
              <p:cNvSpPr>
                <a:spLocks noChangeArrowheads="1"/>
              </p:cNvSpPr>
              <p:nvPr/>
            </p:nvSpPr>
            <p:spPr bwMode="auto">
              <a:xfrm>
                <a:off x="4088389" y="1712913"/>
                <a:ext cx="792597" cy="792162"/>
              </a:xfrm>
              <a:prstGeom prst="ellipse">
                <a:avLst/>
              </a:prstGeom>
              <a:solidFill>
                <a:srgbClr val="4F4E12">
                  <a:alpha val="48627"/>
                </a:srgbClr>
              </a:solidFill>
              <a:ln w="9525">
                <a:solidFill>
                  <a:schemeClr val="tx1"/>
                </a:solidFill>
                <a:round/>
                <a:headEnd/>
                <a:tailEnd/>
              </a:ln>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55032" name="TextBox 171"/>
              <p:cNvSpPr txBox="1">
                <a:spLocks noChangeArrowheads="1"/>
              </p:cNvSpPr>
              <p:nvPr/>
            </p:nvSpPr>
            <p:spPr bwMode="auto">
              <a:xfrm>
                <a:off x="4026905" y="1803546"/>
                <a:ext cx="90922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2800" b="1" smtClean="0">
                    <a:solidFill>
                      <a:srgbClr val="FFFF00"/>
                    </a:solidFill>
                  </a:rPr>
                  <a:t>∆V</a:t>
                </a:r>
                <a:r>
                  <a:rPr lang="en-US" sz="2800" b="1" baseline="-25000" smtClean="0">
                    <a:solidFill>
                      <a:srgbClr val="FFFF00"/>
                    </a:solidFill>
                  </a:rPr>
                  <a:t>xy</a:t>
                </a:r>
              </a:p>
            </p:txBody>
          </p:sp>
        </p:grpSp>
        <p:grpSp>
          <p:nvGrpSpPr>
            <p:cNvPr id="255028" name="Group 939"/>
            <p:cNvGrpSpPr>
              <a:grpSpLocks/>
            </p:cNvGrpSpPr>
            <p:nvPr/>
          </p:nvGrpSpPr>
          <p:grpSpPr bwMode="auto">
            <a:xfrm>
              <a:off x="4950830" y="1674813"/>
              <a:ext cx="909223" cy="792162"/>
              <a:chOff x="4026905" y="1712913"/>
              <a:chExt cx="909223" cy="792162"/>
            </a:xfrm>
          </p:grpSpPr>
          <p:sp>
            <p:nvSpPr>
              <p:cNvPr id="255029" name="Oval 169"/>
              <p:cNvSpPr>
                <a:spLocks noChangeArrowheads="1"/>
              </p:cNvSpPr>
              <p:nvPr/>
            </p:nvSpPr>
            <p:spPr bwMode="auto">
              <a:xfrm>
                <a:off x="4088389" y="1712913"/>
                <a:ext cx="792597" cy="792162"/>
              </a:xfrm>
              <a:prstGeom prst="ellipse">
                <a:avLst/>
              </a:prstGeom>
              <a:solidFill>
                <a:srgbClr val="4F4E12">
                  <a:alpha val="48627"/>
                </a:srgbClr>
              </a:solidFill>
              <a:ln w="9525">
                <a:solidFill>
                  <a:schemeClr val="tx1"/>
                </a:solidFill>
                <a:round/>
                <a:headEnd/>
                <a:tailEnd/>
              </a:ln>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55030" name="TextBox 171"/>
              <p:cNvSpPr txBox="1">
                <a:spLocks noChangeArrowheads="1"/>
              </p:cNvSpPr>
              <p:nvPr/>
            </p:nvSpPr>
            <p:spPr bwMode="auto">
              <a:xfrm>
                <a:off x="4026905" y="1803546"/>
                <a:ext cx="90922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2800" b="1" smtClean="0">
                    <a:solidFill>
                      <a:srgbClr val="FFFF00"/>
                    </a:solidFill>
                  </a:rPr>
                  <a:t>∆V</a:t>
                </a:r>
                <a:r>
                  <a:rPr lang="en-US" sz="2800" b="1" baseline="-25000" smtClean="0">
                    <a:solidFill>
                      <a:srgbClr val="FFFF00"/>
                    </a:solidFill>
                  </a:rPr>
                  <a:t>xy</a:t>
                </a:r>
              </a:p>
            </p:txBody>
          </p:sp>
        </p:grpSp>
      </p:grpSp>
      <p:grpSp>
        <p:nvGrpSpPr>
          <p:cNvPr id="276" name="Group 935"/>
          <p:cNvGrpSpPr>
            <a:grpSpLocks/>
          </p:cNvGrpSpPr>
          <p:nvPr/>
        </p:nvGrpSpPr>
        <p:grpSpPr bwMode="auto">
          <a:xfrm>
            <a:off x="4095750" y="3503613"/>
            <a:ext cx="793750" cy="792162"/>
            <a:chOff x="4088389" y="1712913"/>
            <a:chExt cx="792597" cy="792162"/>
          </a:xfrm>
        </p:grpSpPr>
        <p:sp>
          <p:nvSpPr>
            <p:cNvPr id="255025" name="Oval 169"/>
            <p:cNvSpPr>
              <a:spLocks noChangeArrowheads="1"/>
            </p:cNvSpPr>
            <p:nvPr/>
          </p:nvSpPr>
          <p:spPr bwMode="auto">
            <a:xfrm>
              <a:off x="4088389" y="1712913"/>
              <a:ext cx="792597" cy="792162"/>
            </a:xfrm>
            <a:prstGeom prst="ellipse">
              <a:avLst/>
            </a:prstGeom>
            <a:solidFill>
              <a:srgbClr val="4F4E12">
                <a:alpha val="48627"/>
              </a:srgbClr>
            </a:solidFill>
            <a:ln w="9525">
              <a:solidFill>
                <a:schemeClr val="tx1"/>
              </a:solidFill>
              <a:round/>
              <a:headEnd/>
              <a:tailEnd/>
            </a:ln>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55026" name="TextBox 171"/>
            <p:cNvSpPr txBox="1">
              <a:spLocks noChangeArrowheads="1"/>
            </p:cNvSpPr>
            <p:nvPr/>
          </p:nvSpPr>
          <p:spPr bwMode="auto">
            <a:xfrm>
              <a:off x="4100098" y="1803546"/>
              <a:ext cx="76283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2800" b="1" smtClean="0">
                  <a:solidFill>
                    <a:srgbClr val="FFFF00"/>
                  </a:solidFill>
                </a:rPr>
                <a:t>∆V</a:t>
              </a:r>
              <a:r>
                <a:rPr lang="en-US" sz="2800" b="1" baseline="-25000" smtClean="0">
                  <a:solidFill>
                    <a:srgbClr val="FFFF00"/>
                  </a:solidFill>
                </a:rPr>
                <a:t>y</a:t>
              </a:r>
            </a:p>
          </p:txBody>
        </p:sp>
      </p:grpSp>
      <p:sp>
        <p:nvSpPr>
          <p:cNvPr id="255019" name="Slide Number Placeholder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6E72579-D91E-894B-B099-C9A99CA5990F}" type="slidenum">
              <a:rPr lang="en-US" sz="1600">
                <a:solidFill>
                  <a:srgbClr val="000000"/>
                </a:solidFill>
                <a:latin typeface="Garamond" charset="0"/>
              </a:rPr>
              <a:pPr eaLnBrk="1" hangingPunct="1"/>
              <a:t>190</a:t>
            </a:fld>
            <a:endParaRPr lang="en-US" sz="1600">
              <a:solidFill>
                <a:srgbClr val="000000"/>
              </a:solidFill>
              <a:latin typeface="Garamond" charset="0"/>
            </a:endParaRPr>
          </a:p>
        </p:txBody>
      </p:sp>
      <p:sp>
        <p:nvSpPr>
          <p:cNvPr id="28718"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p>
            <a:pPr fontAlgn="base">
              <a:spcBef>
                <a:spcPct val="0"/>
              </a:spcBef>
              <a:spcAft>
                <a:spcPct val="0"/>
              </a:spcAft>
              <a:defRPr/>
            </a:pPr>
            <a:endParaRPr lang="en-US">
              <a:solidFill>
                <a:srgbClr val="000000"/>
              </a:solidFill>
              <a:latin typeface="Arial" charset="0"/>
              <a:ea typeface="ＭＳ Ｐゴシック" charset="0"/>
              <a:cs typeface="ＭＳ Ｐゴシック" charset="0"/>
            </a:endParaRPr>
          </a:p>
        </p:txBody>
      </p:sp>
      <p:graphicFrame>
        <p:nvGraphicFramePr>
          <p:cNvPr id="3" name="Object 2"/>
          <p:cNvGraphicFramePr>
            <a:graphicFrameLocks noChangeAspect="1"/>
          </p:cNvGraphicFramePr>
          <p:nvPr/>
        </p:nvGraphicFramePr>
        <p:xfrm>
          <a:off x="403225" y="4914900"/>
          <a:ext cx="8294688" cy="1066800"/>
        </p:xfrm>
        <a:graphic>
          <a:graphicData uri="http://schemas.openxmlformats.org/presentationml/2006/ole">
            <mc:AlternateContent xmlns:mc="http://schemas.openxmlformats.org/markup-compatibility/2006">
              <mc:Choice xmlns:v="urn:schemas-microsoft-com:vml" Requires="v">
                <p:oleObj spid="_x0000_s189446" name="Equation" r:id="rId3" imgW="3708400" imgH="444500" progId="Equation.3">
                  <p:embed/>
                </p:oleObj>
              </mc:Choice>
              <mc:Fallback>
                <p:oleObj name="Equation" r:id="rId3" imgW="3708400" imgH="4445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225" y="4914900"/>
                        <a:ext cx="8294688"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83" name="TextBox 282"/>
          <p:cNvSpPr txBox="1">
            <a:spLocks noChangeArrowheads="1"/>
          </p:cNvSpPr>
          <p:nvPr/>
        </p:nvSpPr>
        <p:spPr bwMode="auto">
          <a:xfrm>
            <a:off x="1403350" y="6373813"/>
            <a:ext cx="83359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Cai et al., </a:t>
            </a:r>
            <a:r>
              <a:rPr lang="en-US" altLang="ja-JP" sz="1800" smtClean="0">
                <a:solidFill>
                  <a:srgbClr val="0000FF"/>
                </a:solidFill>
              </a:rPr>
              <a:t>Program Interference in MLC NAND Flash Memory</a:t>
            </a:r>
            <a:r>
              <a:rPr lang="en-US" altLang="ja-JP" sz="1800" smtClean="0">
                <a:solidFill>
                  <a:srgbClr val="000000"/>
                </a:solidFill>
              </a:rPr>
              <a:t>, ICCD 2013</a:t>
            </a:r>
            <a:endParaRPr lang="en-US" sz="1800" smtClean="0">
              <a:solidFill>
                <a:srgbClr val="000000"/>
              </a:solidFill>
            </a:endParaRPr>
          </a:p>
        </p:txBody>
      </p:sp>
      <p:sp>
        <p:nvSpPr>
          <p:cNvPr id="255023" name="Content Placeholder 1"/>
          <p:cNvSpPr>
            <a:spLocks noGrp="1"/>
          </p:cNvSpPr>
          <p:nvPr>
            <p:ph idx="1"/>
          </p:nvPr>
        </p:nvSpPr>
        <p:spPr/>
        <p:txBody>
          <a:bodyPr/>
          <a:lstStyle/>
          <a:p>
            <a:endParaRPr lang="en-US">
              <a:latin typeface="Tahoma" charset="0"/>
            </a:endParaRPr>
          </a:p>
        </p:txBody>
      </p:sp>
      <p:pic>
        <p:nvPicPr>
          <p:cNvPr id="255024" name="Picture 6" descr="FMS_logo_lightbluematte_3C5CAE.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8676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543256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5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6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6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7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5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53"/>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3" presetClass="exit" presetSubtype="10" fill="hold" nodeType="clickEffect">
                                  <p:stCondLst>
                                    <p:cond delay="0"/>
                                  </p:stCondLst>
                                  <p:childTnLst>
                                    <p:animEffect transition="out" filter="blinds(horizontal)">
                                      <p:cBhvr>
                                        <p:cTn id="24" dur="500"/>
                                        <p:tgtEl>
                                          <p:spTgt spid="269"/>
                                        </p:tgtEl>
                                      </p:cBhvr>
                                    </p:animEffect>
                                    <p:set>
                                      <p:cBhvr>
                                        <p:cTn id="25" dur="1" fill="hold">
                                          <p:stCondLst>
                                            <p:cond delay="499"/>
                                          </p:stCondLst>
                                        </p:cTn>
                                        <p:tgtEl>
                                          <p:spTgt spid="269"/>
                                        </p:tgtEl>
                                        <p:attrNameLst>
                                          <p:attrName>style.visibility</p:attrName>
                                        </p:attrNameLst>
                                      </p:cBhvr>
                                      <p:to>
                                        <p:strVal val="hidden"/>
                                      </p:to>
                                    </p:set>
                                  </p:childTnLst>
                                </p:cTn>
                              </p:par>
                              <p:par>
                                <p:cTn id="26" presetID="3" presetClass="exit" presetSubtype="10" fill="hold" nodeType="withEffect">
                                  <p:stCondLst>
                                    <p:cond delay="0"/>
                                  </p:stCondLst>
                                  <p:childTnLst>
                                    <p:animEffect transition="out" filter="blinds(horizontal)">
                                      <p:cBhvr>
                                        <p:cTn id="27" dur="500"/>
                                        <p:tgtEl>
                                          <p:spTgt spid="276"/>
                                        </p:tgtEl>
                                      </p:cBhvr>
                                    </p:animEffect>
                                    <p:set>
                                      <p:cBhvr>
                                        <p:cTn id="28" dur="1" fill="hold">
                                          <p:stCondLst>
                                            <p:cond delay="499"/>
                                          </p:stCondLst>
                                        </p:cTn>
                                        <p:tgtEl>
                                          <p:spTgt spid="276"/>
                                        </p:tgtEl>
                                        <p:attrNameLst>
                                          <p:attrName>style.visibility</p:attrName>
                                        </p:attrNameLst>
                                      </p:cBhvr>
                                      <p:to>
                                        <p:strVal val="hidden"/>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0" presetClass="exit" presetSubtype="0" fill="hold" nodeType="clickEffect">
                                  <p:stCondLst>
                                    <p:cond delay="0"/>
                                  </p:stCondLst>
                                  <p:childTnLst>
                                    <p:animEffect transition="out" filter="fade">
                                      <p:cBhvr>
                                        <p:cTn id="32" dur="500"/>
                                        <p:tgtEl>
                                          <p:spTgt spid="254"/>
                                        </p:tgtEl>
                                      </p:cBhvr>
                                    </p:animEffect>
                                    <p:set>
                                      <p:cBhvr>
                                        <p:cTn id="33" dur="1" fill="hold">
                                          <p:stCondLst>
                                            <p:cond delay="499"/>
                                          </p:stCondLst>
                                        </p:cTn>
                                        <p:tgtEl>
                                          <p:spTgt spid="254"/>
                                        </p:tgtEl>
                                        <p:attrNameLst>
                                          <p:attrName>style.visibility</p:attrName>
                                        </p:attrNameLst>
                                      </p:cBhvr>
                                      <p:to>
                                        <p:strVal val="hidden"/>
                                      </p:to>
                                    </p:set>
                                  </p:childTnLst>
                                </p:cTn>
                              </p:par>
                              <p:par>
                                <p:cTn id="34" presetID="10" presetClass="exit" presetSubtype="0" fill="hold" nodeType="withEffect">
                                  <p:stCondLst>
                                    <p:cond delay="0"/>
                                  </p:stCondLst>
                                  <p:childTnLst>
                                    <p:animEffect transition="out" filter="fade">
                                      <p:cBhvr>
                                        <p:cTn id="35" dur="500"/>
                                        <p:tgtEl>
                                          <p:spTgt spid="253"/>
                                        </p:tgtEl>
                                      </p:cBhvr>
                                    </p:animEffect>
                                    <p:set>
                                      <p:cBhvr>
                                        <p:cTn id="36" dur="1" fill="hold">
                                          <p:stCondLst>
                                            <p:cond delay="499"/>
                                          </p:stCondLst>
                                        </p:cTn>
                                        <p:tgtEl>
                                          <p:spTgt spid="253"/>
                                        </p:tgtEl>
                                        <p:attrNameLst>
                                          <p:attrName>style.visibility</p:attrName>
                                        </p:attrNameLst>
                                      </p:cBhvr>
                                      <p:to>
                                        <p:strVal val="hidden"/>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5"/>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nodeType="clickEffect">
                                  <p:stCondLst>
                                    <p:cond delay="0"/>
                                  </p:stCondLst>
                                  <p:childTnLst>
                                    <p:set>
                                      <p:cBhvr>
                                        <p:cTn id="44" dur="1" fill="hold">
                                          <p:stCondLst>
                                            <p:cond delay="0"/>
                                          </p:stCondLst>
                                        </p:cTn>
                                        <p:tgtEl>
                                          <p:spTgt spid="3"/>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83" grpId="0"/>
    </p:bld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a:latin typeface="Garamond" charset="0"/>
              </a:rPr>
              <a:t>Model Accuracy</a:t>
            </a:r>
          </a:p>
        </p:txBody>
      </p:sp>
      <p:sp>
        <p:nvSpPr>
          <p:cNvPr id="256002" name="Slide Number Placeholder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71362CA-E2F5-C340-AD95-76D2A1B6C103}" type="slidenum">
              <a:rPr lang="en-US" sz="1600">
                <a:solidFill>
                  <a:srgbClr val="000000"/>
                </a:solidFill>
                <a:latin typeface="Garamond" charset="0"/>
              </a:rPr>
              <a:pPr eaLnBrk="1" hangingPunct="1"/>
              <a:t>191</a:t>
            </a:fld>
            <a:endParaRPr lang="en-US" sz="1600">
              <a:solidFill>
                <a:srgbClr val="000000"/>
              </a:solidFill>
              <a:latin typeface="Garamond" charset="0"/>
            </a:endParaRPr>
          </a:p>
        </p:txBody>
      </p:sp>
      <p:pic>
        <p:nvPicPr>
          <p:cNvPr id="45062"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638" y="1085850"/>
            <a:ext cx="8585200" cy="28559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5063"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75" y="3633788"/>
            <a:ext cx="8858250" cy="2876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8" name="Group 7"/>
          <p:cNvGrpSpPr>
            <a:grpSpLocks/>
          </p:cNvGrpSpPr>
          <p:nvPr/>
        </p:nvGrpSpPr>
        <p:grpSpPr bwMode="auto">
          <a:xfrm>
            <a:off x="5622925" y="1785938"/>
            <a:ext cx="2725738" cy="989012"/>
            <a:chOff x="5623243" y="1697038"/>
            <a:chExt cx="2725737" cy="989012"/>
          </a:xfrm>
        </p:grpSpPr>
        <p:sp>
          <p:nvSpPr>
            <p:cNvPr id="256019" name="TextBox 3"/>
            <p:cNvSpPr txBox="1">
              <a:spLocks noChangeArrowheads="1"/>
            </p:cNvSpPr>
            <p:nvPr/>
          </p:nvSpPr>
          <p:spPr bwMode="auto">
            <a:xfrm>
              <a:off x="5623243" y="2346325"/>
              <a:ext cx="2725737"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600" smtClean="0">
                  <a:solidFill>
                    <a:srgbClr val="000000"/>
                  </a:solidFill>
                </a:rPr>
                <a:t>Ideal if no interference</a:t>
              </a:r>
            </a:p>
          </p:txBody>
        </p:sp>
        <p:cxnSp>
          <p:nvCxnSpPr>
            <p:cNvPr id="256020" name="Straight Arrow Connector 6"/>
            <p:cNvCxnSpPr>
              <a:cxnSpLocks noChangeShapeType="1"/>
            </p:cNvCxnSpPr>
            <p:nvPr/>
          </p:nvCxnSpPr>
          <p:spPr bwMode="auto">
            <a:xfrm flipV="1">
              <a:off x="7383780" y="1697038"/>
              <a:ext cx="0" cy="660401"/>
            </a:xfrm>
            <a:prstGeom prst="straightConnector1">
              <a:avLst/>
            </a:prstGeom>
            <a:noFill/>
            <a:ln w="28575">
              <a:solidFill>
                <a:schemeClr val="tx1"/>
              </a:solidFill>
              <a:round/>
              <a:headEnd/>
              <a:tailEnd type="arrow" w="med" len="med"/>
            </a:ln>
            <a:extLst>
              <a:ext uri="{909E8E84-426E-40dd-AFC4-6F175D3DCCD1}">
                <a14:hiddenFill xmlns:a14="http://schemas.microsoft.com/office/drawing/2010/main">
                  <a:noFill/>
                </a14:hiddenFill>
              </a:ext>
            </a:extLst>
          </p:spPr>
        </p:cxnSp>
      </p:grpSp>
      <p:grpSp>
        <p:nvGrpSpPr>
          <p:cNvPr id="7" name="Group 6"/>
          <p:cNvGrpSpPr>
            <a:grpSpLocks/>
          </p:cNvGrpSpPr>
          <p:nvPr/>
        </p:nvGrpSpPr>
        <p:grpSpPr bwMode="auto">
          <a:xfrm>
            <a:off x="990600" y="1198563"/>
            <a:ext cx="7005638" cy="806450"/>
            <a:chOff x="990918" y="1109663"/>
            <a:chExt cx="7005637" cy="806450"/>
          </a:xfrm>
        </p:grpSpPr>
        <p:sp>
          <p:nvSpPr>
            <p:cNvPr id="256017" name="TextBox 8"/>
            <p:cNvSpPr txBox="1">
              <a:spLocks noChangeArrowheads="1"/>
            </p:cNvSpPr>
            <p:nvPr/>
          </p:nvSpPr>
          <p:spPr bwMode="auto">
            <a:xfrm>
              <a:off x="990918" y="1109663"/>
              <a:ext cx="70056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FF0000"/>
                  </a:solidFill>
                  <a:cs typeface="Arial" charset="0"/>
                </a:rPr>
                <a:t>(x,y)=(measured before interference, measured after interference)</a:t>
              </a:r>
            </a:p>
          </p:txBody>
        </p:sp>
        <p:cxnSp>
          <p:nvCxnSpPr>
            <p:cNvPr id="256018" name="Straight Arrow Connector 11"/>
            <p:cNvCxnSpPr>
              <a:cxnSpLocks noChangeShapeType="1"/>
            </p:cNvCxnSpPr>
            <p:nvPr/>
          </p:nvCxnSpPr>
          <p:spPr bwMode="auto">
            <a:xfrm>
              <a:off x="2384743" y="1477963"/>
              <a:ext cx="152400" cy="438150"/>
            </a:xfrm>
            <a:prstGeom prst="straightConnector1">
              <a:avLst/>
            </a:prstGeom>
            <a:noFill/>
            <a:ln w="28575">
              <a:solidFill>
                <a:srgbClr val="FF0000"/>
              </a:solidFill>
              <a:round/>
              <a:headEnd/>
              <a:tailEnd type="arrow" w="med" len="med"/>
            </a:ln>
            <a:extLst>
              <a:ext uri="{909E8E84-426E-40dd-AFC4-6F175D3DCCD1}">
                <a14:hiddenFill xmlns:a14="http://schemas.microsoft.com/office/drawing/2010/main">
                  <a:noFill/>
                </a14:hiddenFill>
              </a:ext>
            </a:extLst>
          </p:spPr>
        </p:cxnSp>
      </p:grpSp>
      <p:grpSp>
        <p:nvGrpSpPr>
          <p:cNvPr id="29" name="Group 28"/>
          <p:cNvGrpSpPr>
            <a:grpSpLocks/>
          </p:cNvGrpSpPr>
          <p:nvPr/>
        </p:nvGrpSpPr>
        <p:grpSpPr bwMode="auto">
          <a:xfrm>
            <a:off x="4622800" y="4386263"/>
            <a:ext cx="3840163" cy="1085850"/>
            <a:chOff x="4623118" y="4297998"/>
            <a:chExt cx="3840162" cy="1085850"/>
          </a:xfrm>
        </p:grpSpPr>
        <p:sp>
          <p:nvSpPr>
            <p:cNvPr id="256015" name="TextBox 9"/>
            <p:cNvSpPr txBox="1">
              <a:spLocks noChangeArrowheads="1"/>
            </p:cNvSpPr>
            <p:nvPr/>
          </p:nvSpPr>
          <p:spPr bwMode="auto">
            <a:xfrm>
              <a:off x="4623118" y="5044123"/>
              <a:ext cx="38401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600" smtClean="0">
                  <a:solidFill>
                    <a:srgbClr val="000000"/>
                  </a:solidFill>
                </a:rPr>
                <a:t>Ideal if prediction is 100% accurate </a:t>
              </a:r>
            </a:p>
          </p:txBody>
        </p:sp>
        <p:cxnSp>
          <p:nvCxnSpPr>
            <p:cNvPr id="256016" name="Straight Arrow Connector 12"/>
            <p:cNvCxnSpPr>
              <a:cxnSpLocks noChangeShapeType="1"/>
            </p:cNvCxnSpPr>
            <p:nvPr/>
          </p:nvCxnSpPr>
          <p:spPr bwMode="auto">
            <a:xfrm flipV="1">
              <a:off x="7498080" y="4297998"/>
              <a:ext cx="0" cy="746125"/>
            </a:xfrm>
            <a:prstGeom prst="straightConnector1">
              <a:avLst/>
            </a:prstGeom>
            <a:noFill/>
            <a:ln w="28575">
              <a:solidFill>
                <a:schemeClr val="tx1"/>
              </a:solidFill>
              <a:round/>
              <a:headEnd/>
              <a:tailEnd type="arrow" w="med" len="med"/>
            </a:ln>
            <a:extLst>
              <a:ext uri="{909E8E84-426E-40dd-AFC4-6F175D3DCCD1}">
                <a14:hiddenFill xmlns:a14="http://schemas.microsoft.com/office/drawing/2010/main">
                  <a:noFill/>
                </a14:hiddenFill>
              </a:ext>
            </a:extLst>
          </p:spPr>
        </p:cxnSp>
      </p:grpSp>
      <p:grpSp>
        <p:nvGrpSpPr>
          <p:cNvPr id="28" name="Group 27"/>
          <p:cNvGrpSpPr>
            <a:grpSpLocks/>
          </p:cNvGrpSpPr>
          <p:nvPr/>
        </p:nvGrpSpPr>
        <p:grpSpPr bwMode="auto">
          <a:xfrm>
            <a:off x="1189038" y="3940175"/>
            <a:ext cx="6710362" cy="885825"/>
            <a:chOff x="1189355" y="3851910"/>
            <a:chExt cx="6710362" cy="885825"/>
          </a:xfrm>
        </p:grpSpPr>
        <p:sp>
          <p:nvSpPr>
            <p:cNvPr id="256013" name="TextBox 14"/>
            <p:cNvSpPr txBox="1">
              <a:spLocks noChangeArrowheads="1"/>
            </p:cNvSpPr>
            <p:nvPr/>
          </p:nvSpPr>
          <p:spPr bwMode="auto">
            <a:xfrm>
              <a:off x="1189355" y="3851910"/>
              <a:ext cx="67103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FF0000"/>
                  </a:solidFill>
                  <a:cs typeface="Arial" charset="0"/>
                </a:rPr>
                <a:t>(x,y)=(measured before interference</a:t>
              </a:r>
              <a:r>
                <a:rPr lang="en-US" sz="1800" b="1" smtClean="0">
                  <a:solidFill>
                    <a:srgbClr val="FF0000"/>
                  </a:solidFill>
                  <a:cs typeface="Arial" charset="0"/>
                </a:rPr>
                <a:t>, predicted with model</a:t>
              </a:r>
              <a:r>
                <a:rPr lang="en-US" sz="1800" smtClean="0">
                  <a:solidFill>
                    <a:srgbClr val="FF0000"/>
                  </a:solidFill>
                  <a:cs typeface="Arial" charset="0"/>
                </a:rPr>
                <a:t>)</a:t>
              </a:r>
            </a:p>
          </p:txBody>
        </p:sp>
        <p:cxnSp>
          <p:nvCxnSpPr>
            <p:cNvPr id="256014" name="Straight Arrow Connector 17"/>
            <p:cNvCxnSpPr>
              <a:cxnSpLocks noChangeShapeType="1"/>
            </p:cNvCxnSpPr>
            <p:nvPr/>
          </p:nvCxnSpPr>
          <p:spPr bwMode="auto">
            <a:xfrm>
              <a:off x="2553018" y="4297998"/>
              <a:ext cx="152400" cy="439737"/>
            </a:xfrm>
            <a:prstGeom prst="straightConnector1">
              <a:avLst/>
            </a:prstGeom>
            <a:noFill/>
            <a:ln w="28575">
              <a:solidFill>
                <a:srgbClr val="FF0000"/>
              </a:solidFill>
              <a:round/>
              <a:headEnd/>
              <a:tailEnd type="arrow" w="med" len="med"/>
            </a:ln>
            <a:extLst>
              <a:ext uri="{909E8E84-426E-40dd-AFC4-6F175D3DCCD1}">
                <a14:hiddenFill xmlns:a14="http://schemas.microsoft.com/office/drawing/2010/main">
                  <a:noFill/>
                </a14:hiddenFill>
              </a:ext>
            </a:extLst>
          </p:spPr>
        </p:cxnSp>
      </p:grpSp>
      <p:sp>
        <p:nvSpPr>
          <p:cNvPr id="30" name="TextBox 29"/>
          <p:cNvSpPr txBox="1">
            <a:spLocks noChangeArrowheads="1"/>
          </p:cNvSpPr>
          <p:nvPr/>
        </p:nvSpPr>
        <p:spPr bwMode="auto">
          <a:xfrm>
            <a:off x="2447925" y="2782888"/>
            <a:ext cx="61039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b="1" smtClean="0">
                <a:solidFill>
                  <a:srgbClr val="0000FF"/>
                </a:solidFill>
              </a:rPr>
              <a:t>Interference causes systematic Vth shift</a:t>
            </a:r>
          </a:p>
        </p:txBody>
      </p:sp>
      <p:sp>
        <p:nvSpPr>
          <p:cNvPr id="45" name="TextBox 44"/>
          <p:cNvSpPr txBox="1">
            <a:spLocks noChangeArrowheads="1"/>
          </p:cNvSpPr>
          <p:nvPr/>
        </p:nvSpPr>
        <p:spPr bwMode="auto">
          <a:xfrm>
            <a:off x="2252663" y="5457825"/>
            <a:ext cx="64785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b="1" smtClean="0">
                <a:solidFill>
                  <a:srgbClr val="0000FF"/>
                </a:solidFill>
              </a:rPr>
              <a:t>Model corrects for the Vth shift: 96.8% acc.</a:t>
            </a:r>
          </a:p>
        </p:txBody>
      </p:sp>
      <p:sp>
        <p:nvSpPr>
          <p:cNvPr id="256011" name="TextBox 1"/>
          <p:cNvSpPr txBox="1">
            <a:spLocks noChangeArrowheads="1"/>
          </p:cNvSpPr>
          <p:nvPr/>
        </p:nvSpPr>
        <p:spPr bwMode="auto">
          <a:xfrm>
            <a:off x="3175000" y="876300"/>
            <a:ext cx="55562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600" i="1" smtClean="0">
                <a:solidFill>
                  <a:srgbClr val="000000"/>
                </a:solidFill>
              </a:rPr>
              <a:t>Characterized on 2Y-nm chips using the read-retry feature</a:t>
            </a:r>
          </a:p>
        </p:txBody>
      </p:sp>
      <p:pic>
        <p:nvPicPr>
          <p:cNvPr id="256012" name="Picture 6" descr="FMS_logo_lightbluematte_3C5CAE.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460142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506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45063"/>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45" grpId="0"/>
    </p:bld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Title 1"/>
          <p:cNvSpPr>
            <a:spLocks noGrp="1"/>
          </p:cNvSpPr>
          <p:nvPr>
            <p:ph type="title"/>
          </p:nvPr>
        </p:nvSpPr>
        <p:spPr/>
        <p:txBody>
          <a:bodyPr/>
          <a:lstStyle/>
          <a:p>
            <a:r>
              <a:rPr lang="en-US">
                <a:latin typeface="Garamond" charset="0"/>
              </a:rPr>
              <a:t>Many Other Results in the Paper</a:t>
            </a:r>
          </a:p>
        </p:txBody>
      </p:sp>
      <p:sp>
        <p:nvSpPr>
          <p:cNvPr id="258050" name="Content Placeholder 2"/>
          <p:cNvSpPr>
            <a:spLocks noGrp="1"/>
          </p:cNvSpPr>
          <p:nvPr>
            <p:ph idx="1"/>
          </p:nvPr>
        </p:nvSpPr>
        <p:spPr/>
        <p:txBody>
          <a:bodyPr/>
          <a:lstStyle/>
          <a:p>
            <a:r>
              <a:rPr lang="en-US">
                <a:latin typeface="Tahoma" charset="0"/>
              </a:rPr>
              <a:t>Yu Cai, Onur Mutlu, Erich F. Haratsch, and Ken Mai,</a:t>
            </a:r>
            <a:br>
              <a:rPr lang="en-US">
                <a:latin typeface="Tahoma" charset="0"/>
              </a:rPr>
            </a:br>
            <a:r>
              <a:rPr lang="en-US" b="1">
                <a:latin typeface="Tahoma" charset="0"/>
                <a:hlinkClick r:id="rId2"/>
              </a:rPr>
              <a:t>"Program Interference in MLC NAND Flash Memory: Characterization, Modeling, and Mitigation"</a:t>
            </a:r>
            <a:r>
              <a:rPr lang="en-US">
                <a:latin typeface="Tahoma" charset="0"/>
              </a:rPr>
              <a:t/>
            </a:r>
            <a:br>
              <a:rPr lang="en-US">
                <a:latin typeface="Tahoma" charset="0"/>
              </a:rPr>
            </a:br>
            <a:r>
              <a:rPr lang="en-US" i="1">
                <a:latin typeface="Tahoma" charset="0"/>
              </a:rPr>
              <a:t>Proceedings of the </a:t>
            </a:r>
            <a:r>
              <a:rPr lang="en-US" i="1">
                <a:latin typeface="Tahoma" charset="0"/>
                <a:hlinkClick r:id="rId3"/>
              </a:rPr>
              <a:t>31st IEEE International Conference on Computer Design</a:t>
            </a:r>
            <a:r>
              <a:rPr lang="en-US" i="1">
                <a:latin typeface="Tahoma" charset="0"/>
              </a:rPr>
              <a:t> (</a:t>
            </a:r>
            <a:r>
              <a:rPr lang="en-US" b="1" i="1">
                <a:latin typeface="Tahoma" charset="0"/>
              </a:rPr>
              <a:t>ICCD</a:t>
            </a:r>
            <a:r>
              <a:rPr lang="en-US" i="1">
                <a:latin typeface="Tahoma" charset="0"/>
              </a:rPr>
              <a:t>)</a:t>
            </a:r>
            <a:r>
              <a:rPr lang="en-US">
                <a:latin typeface="Tahoma" charset="0"/>
              </a:rPr>
              <a:t>, Asheville, NC, October 2013. </a:t>
            </a:r>
            <a:r>
              <a:rPr lang="en-US">
                <a:latin typeface="Tahoma" charset="0"/>
                <a:hlinkClick r:id="rId4"/>
              </a:rPr>
              <a:t>Slides (pptx)</a:t>
            </a:r>
            <a:r>
              <a:rPr lang="en-US">
                <a:latin typeface="Tahoma" charset="0"/>
              </a:rPr>
              <a:t> </a:t>
            </a:r>
            <a:r>
              <a:rPr lang="en-US">
                <a:latin typeface="Tahoma" charset="0"/>
                <a:hlinkClick r:id="rId5"/>
              </a:rPr>
              <a:t>(pdf)</a:t>
            </a:r>
            <a:r>
              <a:rPr lang="en-US">
                <a:latin typeface="Tahoma" charset="0"/>
              </a:rPr>
              <a:t> </a:t>
            </a:r>
            <a:r>
              <a:rPr lang="en-US">
                <a:latin typeface="Tahoma" charset="0"/>
                <a:hlinkClick r:id="rId6"/>
              </a:rPr>
              <a:t>Lightning Session Slides (pdf)</a:t>
            </a:r>
            <a:r>
              <a:rPr lang="en-US">
                <a:latin typeface="Tahoma" charset="0"/>
              </a:rPr>
              <a:t> </a:t>
            </a:r>
          </a:p>
        </p:txBody>
      </p:sp>
      <p:sp>
        <p:nvSpPr>
          <p:cNvPr id="258051"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511315B-2868-DB41-8A59-A054729724FB}" type="slidenum">
              <a:rPr lang="en-US" sz="1600">
                <a:solidFill>
                  <a:srgbClr val="000000"/>
                </a:solidFill>
                <a:latin typeface="Garamond" charset="0"/>
              </a:rPr>
              <a:pPr eaLnBrk="1" hangingPunct="1"/>
              <a:t>192</a:t>
            </a:fld>
            <a:endParaRPr lang="en-US" sz="1600">
              <a:solidFill>
                <a:srgbClr val="000000"/>
              </a:solidFill>
              <a:latin typeface="Garamond" charset="0"/>
            </a:endParaRPr>
          </a:p>
        </p:txBody>
      </p:sp>
      <p:pic>
        <p:nvPicPr>
          <p:cNvPr id="258052" name="Picture 6" descr="FMS_logo_lightbluematte_3C5CAE.gif"/>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040873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3" name="Title 1"/>
          <p:cNvSpPr>
            <a:spLocks noGrp="1"/>
          </p:cNvSpPr>
          <p:nvPr>
            <p:ph type="title"/>
          </p:nvPr>
        </p:nvSpPr>
        <p:spPr/>
        <p:txBody>
          <a:bodyPr/>
          <a:lstStyle/>
          <a:p>
            <a:pPr eaLnBrk="1" hangingPunct="1"/>
            <a:r>
              <a:rPr lang="en-US">
                <a:latin typeface="Garamond" charset="0"/>
              </a:rPr>
              <a:t>Agenda</a:t>
            </a:r>
          </a:p>
        </p:txBody>
      </p:sp>
      <p:sp>
        <p:nvSpPr>
          <p:cNvPr id="259074" name="Content Placeholder 2"/>
          <p:cNvSpPr>
            <a:spLocks noGrp="1"/>
          </p:cNvSpPr>
          <p:nvPr>
            <p:ph idx="1"/>
          </p:nvPr>
        </p:nvSpPr>
        <p:spPr>
          <a:xfrm>
            <a:off x="228600" y="1096963"/>
            <a:ext cx="8793163" cy="4876800"/>
          </a:xfrm>
        </p:spPr>
        <p:txBody>
          <a:bodyPr/>
          <a:lstStyle/>
          <a:p>
            <a:pPr eaLnBrk="1" hangingPunct="1"/>
            <a:r>
              <a:rPr lang="en-US">
                <a:latin typeface="Tahoma" charset="0"/>
              </a:rPr>
              <a:t>Background, Motivation and Approach</a:t>
            </a:r>
          </a:p>
          <a:p>
            <a:pPr eaLnBrk="1" hangingPunct="1"/>
            <a:r>
              <a:rPr lang="en-US">
                <a:solidFill>
                  <a:srgbClr val="000000"/>
                </a:solidFill>
                <a:latin typeface="Tahoma" charset="0"/>
              </a:rPr>
              <a:t>Experimental Characterization Methodology</a:t>
            </a:r>
          </a:p>
          <a:p>
            <a:pPr eaLnBrk="1" hangingPunct="1"/>
            <a:r>
              <a:rPr lang="en-US">
                <a:solidFill>
                  <a:srgbClr val="0000FF"/>
                </a:solidFill>
                <a:latin typeface="Tahoma" charset="0"/>
              </a:rPr>
              <a:t>Error Analysis and Management </a:t>
            </a:r>
          </a:p>
          <a:p>
            <a:pPr lvl="1" eaLnBrk="1" hangingPunct="1"/>
            <a:r>
              <a:rPr lang="en-US">
                <a:solidFill>
                  <a:srgbClr val="000000"/>
                </a:solidFill>
                <a:latin typeface="Tahoma" charset="0"/>
                <a:cs typeface="ＭＳ Ｐゴシック" charset="0"/>
              </a:rPr>
              <a:t>Main Characterization Results</a:t>
            </a:r>
          </a:p>
          <a:p>
            <a:pPr lvl="1" eaLnBrk="1" hangingPunct="1"/>
            <a:r>
              <a:rPr lang="en-US">
                <a:latin typeface="Tahoma" charset="0"/>
                <a:cs typeface="ＭＳ Ｐゴシック" charset="0"/>
              </a:rPr>
              <a:t>Retention-Aware Error Management</a:t>
            </a:r>
          </a:p>
          <a:p>
            <a:pPr lvl="1" eaLnBrk="1" hangingPunct="1"/>
            <a:r>
              <a:rPr lang="en-US">
                <a:latin typeface="Tahoma" charset="0"/>
                <a:cs typeface="ＭＳ Ｐゴシック" charset="0"/>
              </a:rPr>
              <a:t>Threshold Voltage and Program Interference Analysis</a:t>
            </a:r>
          </a:p>
          <a:p>
            <a:pPr lvl="1" eaLnBrk="1" hangingPunct="1"/>
            <a:r>
              <a:rPr lang="en-US">
                <a:solidFill>
                  <a:srgbClr val="0000FF"/>
                </a:solidFill>
                <a:latin typeface="Tahoma" charset="0"/>
                <a:cs typeface="ＭＳ Ｐゴシック" charset="0"/>
              </a:rPr>
              <a:t>Read Reference Voltage Prediction</a:t>
            </a:r>
          </a:p>
          <a:p>
            <a:pPr lvl="1" eaLnBrk="1" hangingPunct="1"/>
            <a:r>
              <a:rPr lang="en-US">
                <a:solidFill>
                  <a:srgbClr val="000000"/>
                </a:solidFill>
                <a:latin typeface="Tahoma" charset="0"/>
                <a:cs typeface="ＭＳ Ｐゴシック" charset="0"/>
              </a:rPr>
              <a:t>Neighbor-Assisted Error Correction</a:t>
            </a:r>
          </a:p>
          <a:p>
            <a:pPr eaLnBrk="1" hangingPunct="1"/>
            <a:r>
              <a:rPr lang="en-US">
                <a:latin typeface="Tahoma" charset="0"/>
              </a:rPr>
              <a:t>Summary</a:t>
            </a:r>
          </a:p>
          <a:p>
            <a:pPr eaLnBrk="1" hangingPunct="1"/>
            <a:endParaRPr lang="en-US">
              <a:latin typeface="Tahoma" charset="0"/>
            </a:endParaRPr>
          </a:p>
          <a:p>
            <a:pPr eaLnBrk="1" hangingPunct="1"/>
            <a:endParaRPr lang="en-US">
              <a:latin typeface="Tahoma" charset="0"/>
            </a:endParaRPr>
          </a:p>
        </p:txBody>
      </p:sp>
      <p:sp>
        <p:nvSpPr>
          <p:cNvPr id="259075"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3615006-6EB9-1E42-ABE1-41347A8D4916}" type="slidenum">
              <a:rPr lang="en-US" sz="1600">
                <a:solidFill>
                  <a:srgbClr val="000000"/>
                </a:solidFill>
                <a:latin typeface="Garamond" charset="0"/>
              </a:rPr>
              <a:pPr eaLnBrk="1" hangingPunct="1"/>
              <a:t>193</a:t>
            </a:fld>
            <a:endParaRPr lang="en-US" sz="1600">
              <a:solidFill>
                <a:srgbClr val="000000"/>
              </a:solidFill>
              <a:latin typeface="Garamond" charset="0"/>
            </a:endParaRPr>
          </a:p>
        </p:txBody>
      </p:sp>
      <p:pic>
        <p:nvPicPr>
          <p:cNvPr id="259076" name="Picture 6" descr="FMS_logo_lightbluematte_3C5CAE.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90066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Title 1"/>
          <p:cNvSpPr>
            <a:spLocks noGrp="1"/>
          </p:cNvSpPr>
          <p:nvPr>
            <p:ph type="title"/>
          </p:nvPr>
        </p:nvSpPr>
        <p:spPr/>
        <p:txBody>
          <a:bodyPr/>
          <a:lstStyle/>
          <a:p>
            <a:r>
              <a:rPr lang="en-US">
                <a:latin typeface="Garamond" charset="0"/>
              </a:rPr>
              <a:t>Mitigation: Applying the Model</a:t>
            </a:r>
          </a:p>
        </p:txBody>
      </p:sp>
      <p:sp>
        <p:nvSpPr>
          <p:cNvPr id="3" name="Content Placeholder 2"/>
          <p:cNvSpPr>
            <a:spLocks noGrp="1"/>
          </p:cNvSpPr>
          <p:nvPr>
            <p:ph idx="1"/>
          </p:nvPr>
        </p:nvSpPr>
        <p:spPr>
          <a:xfrm>
            <a:off x="228600" y="1181100"/>
            <a:ext cx="8610600" cy="5067300"/>
          </a:xfrm>
        </p:spPr>
        <p:txBody>
          <a:bodyPr/>
          <a:lstStyle/>
          <a:p>
            <a:r>
              <a:rPr lang="en-US">
                <a:latin typeface="Tahoma" charset="0"/>
              </a:rPr>
              <a:t>So, what can we do with the model?</a:t>
            </a:r>
          </a:p>
          <a:p>
            <a:endParaRPr lang="en-US">
              <a:latin typeface="Tahoma" charset="0"/>
            </a:endParaRPr>
          </a:p>
          <a:p>
            <a:r>
              <a:rPr lang="en-US">
                <a:latin typeface="Tahoma" charset="0"/>
              </a:rPr>
              <a:t>Goal: Mitigate the effects of program interference caused voltage shifts</a:t>
            </a:r>
          </a:p>
        </p:txBody>
      </p:sp>
      <p:sp>
        <p:nvSpPr>
          <p:cNvPr id="26112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77C46F1-1501-5445-8377-6E7DC0568679}" type="slidenum">
              <a:rPr lang="en-US" sz="1600">
                <a:solidFill>
                  <a:srgbClr val="000000"/>
                </a:solidFill>
                <a:latin typeface="Garamond" charset="0"/>
              </a:rPr>
              <a:pPr eaLnBrk="1" hangingPunct="1"/>
              <a:t>194</a:t>
            </a:fld>
            <a:endParaRPr lang="en-US" sz="1600">
              <a:solidFill>
                <a:srgbClr val="000000"/>
              </a:solidFill>
              <a:latin typeface="Garamond" charset="0"/>
            </a:endParaRPr>
          </a:p>
        </p:txBody>
      </p:sp>
      <p:pic>
        <p:nvPicPr>
          <p:cNvPr id="261124" name="Picture 6" descr="FMS_logo_lightbluematte_3C5CAE.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224697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5" name="Title 1"/>
          <p:cNvSpPr>
            <a:spLocks noGrp="1"/>
          </p:cNvSpPr>
          <p:nvPr>
            <p:ph type="title"/>
          </p:nvPr>
        </p:nvSpPr>
        <p:spPr/>
        <p:txBody>
          <a:bodyPr/>
          <a:lstStyle/>
          <a:p>
            <a:r>
              <a:rPr lang="en-US" sz="3800">
                <a:latin typeface="Garamond" charset="0"/>
              </a:rPr>
              <a:t>Optimum Read Reference for Flash Memory</a:t>
            </a:r>
          </a:p>
        </p:txBody>
      </p:sp>
      <p:sp>
        <p:nvSpPr>
          <p:cNvPr id="5" name="Content Placeholder 2"/>
          <p:cNvSpPr>
            <a:spLocks noGrp="1"/>
          </p:cNvSpPr>
          <p:nvPr>
            <p:ph idx="1"/>
          </p:nvPr>
        </p:nvSpPr>
        <p:spPr>
          <a:xfrm>
            <a:off x="206375" y="939800"/>
            <a:ext cx="8845550" cy="5765800"/>
          </a:xfrm>
        </p:spPr>
        <p:txBody>
          <a:bodyPr/>
          <a:lstStyle/>
          <a:p>
            <a:r>
              <a:rPr lang="en-US">
                <a:latin typeface="Tahoma" charset="0"/>
              </a:rPr>
              <a:t>Read reference voltage affects the raw bit error rate</a:t>
            </a: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r>
              <a:rPr lang="en-US">
                <a:latin typeface="Tahoma" charset="0"/>
              </a:rPr>
              <a:t>There exists an optimal read reference voltage</a:t>
            </a:r>
          </a:p>
          <a:p>
            <a:pPr lvl="1"/>
            <a:r>
              <a:rPr lang="en-US">
                <a:latin typeface="Tahoma" charset="0"/>
              </a:rPr>
              <a:t>Predictable if the statistics (i.e. mean, variance) of threshold voltage distributions are characterized and modeled</a:t>
            </a:r>
          </a:p>
        </p:txBody>
      </p:sp>
      <p:grpSp>
        <p:nvGrpSpPr>
          <p:cNvPr id="262147" name="Group 57"/>
          <p:cNvGrpSpPr>
            <a:grpSpLocks/>
          </p:cNvGrpSpPr>
          <p:nvPr/>
        </p:nvGrpSpPr>
        <p:grpSpPr bwMode="auto">
          <a:xfrm>
            <a:off x="695325" y="1684338"/>
            <a:ext cx="3857625" cy="2406650"/>
            <a:chOff x="999744" y="1395114"/>
            <a:chExt cx="2572512" cy="1784474"/>
          </a:xfrm>
        </p:grpSpPr>
        <p:cxnSp>
          <p:nvCxnSpPr>
            <p:cNvPr id="262194" name="Straight Connector 27"/>
            <p:cNvCxnSpPr>
              <a:cxnSpLocks noChangeShapeType="1"/>
            </p:cNvCxnSpPr>
            <p:nvPr/>
          </p:nvCxnSpPr>
          <p:spPr bwMode="auto">
            <a:xfrm>
              <a:off x="999744" y="2836599"/>
              <a:ext cx="2572512"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262195" name="TextBox 35"/>
            <p:cNvSpPr txBox="1">
              <a:spLocks noChangeArrowheads="1"/>
            </p:cNvSpPr>
            <p:nvPr/>
          </p:nvSpPr>
          <p:spPr bwMode="auto">
            <a:xfrm>
              <a:off x="3102121" y="2470827"/>
              <a:ext cx="4347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600" smtClean="0">
                  <a:solidFill>
                    <a:srgbClr val="000000"/>
                  </a:solidFill>
                </a:rPr>
                <a:t>V</a:t>
              </a:r>
              <a:r>
                <a:rPr lang="en-US" sz="1600" baseline="-25000" smtClean="0">
                  <a:solidFill>
                    <a:srgbClr val="000000"/>
                  </a:solidFill>
                </a:rPr>
                <a:t>th</a:t>
              </a:r>
            </a:p>
          </p:txBody>
        </p:sp>
        <p:cxnSp>
          <p:nvCxnSpPr>
            <p:cNvPr id="262196" name="Straight Connector 38"/>
            <p:cNvCxnSpPr>
              <a:cxnSpLocks noChangeShapeType="1"/>
            </p:cNvCxnSpPr>
            <p:nvPr/>
          </p:nvCxnSpPr>
          <p:spPr bwMode="auto">
            <a:xfrm rot="5400000" flipH="1" flipV="1">
              <a:off x="1468417" y="2184344"/>
              <a:ext cx="1292320" cy="0"/>
            </a:xfrm>
            <a:prstGeom prst="line">
              <a:avLst/>
            </a:prstGeom>
            <a:noFill/>
            <a:ln w="19050">
              <a:solidFill>
                <a:schemeClr val="tx1"/>
              </a:solidFill>
              <a:prstDash val="lgDash"/>
              <a:round/>
              <a:headEnd/>
              <a:tailEnd/>
            </a:ln>
            <a:extLst>
              <a:ext uri="{909E8E84-426E-40dd-AFC4-6F175D3DCCD1}">
                <a14:hiddenFill xmlns:a14="http://schemas.microsoft.com/office/drawing/2010/main">
                  <a:noFill/>
                </a14:hiddenFill>
              </a:ext>
            </a:extLst>
          </p:spPr>
        </p:cxnSp>
        <p:grpSp>
          <p:nvGrpSpPr>
            <p:cNvPr id="10" name="Group 33"/>
            <p:cNvGrpSpPr/>
            <p:nvPr/>
          </p:nvGrpSpPr>
          <p:grpSpPr bwMode="auto">
            <a:xfrm>
              <a:off x="1231352" y="1669735"/>
              <a:ext cx="1103381" cy="1152082"/>
              <a:chOff x="4218432" y="3608832"/>
              <a:chExt cx="1103376" cy="1152144"/>
            </a:xfrm>
            <a:noFill/>
          </p:grpSpPr>
          <p:sp>
            <p:nvSpPr>
              <p:cNvPr id="19" name="Freeform 18"/>
              <p:cNvSpPr/>
              <p:nvPr/>
            </p:nvSpPr>
            <p:spPr bwMode="auto">
              <a:xfrm>
                <a:off x="4218432" y="3608832"/>
                <a:ext cx="536448" cy="1146048"/>
              </a:xfrm>
              <a:custGeom>
                <a:avLst/>
                <a:gdLst>
                  <a:gd name="connsiteX0" fmla="*/ 0 w 536448"/>
                  <a:gd name="connsiteY0" fmla="*/ 1146048 h 1146048"/>
                  <a:gd name="connsiteX1" fmla="*/ 195072 w 536448"/>
                  <a:gd name="connsiteY1" fmla="*/ 353568 h 1146048"/>
                  <a:gd name="connsiteX2" fmla="*/ 536448 w 536448"/>
                  <a:gd name="connsiteY2" fmla="*/ 0 h 1146048"/>
                </a:gdLst>
                <a:ahLst/>
                <a:cxnLst>
                  <a:cxn ang="0">
                    <a:pos x="connsiteX0" y="connsiteY0"/>
                  </a:cxn>
                  <a:cxn ang="0">
                    <a:pos x="connsiteX1" y="connsiteY1"/>
                  </a:cxn>
                  <a:cxn ang="0">
                    <a:pos x="connsiteX2" y="connsiteY2"/>
                  </a:cxn>
                </a:cxnLst>
                <a:rect l="l" t="t" r="r" b="b"/>
                <a:pathLst>
                  <a:path w="536448" h="1146048">
                    <a:moveTo>
                      <a:pt x="0" y="1146048"/>
                    </a:moveTo>
                    <a:cubicBezTo>
                      <a:pt x="52832" y="845312"/>
                      <a:pt x="105664" y="544576"/>
                      <a:pt x="195072" y="353568"/>
                    </a:cubicBezTo>
                    <a:cubicBezTo>
                      <a:pt x="284480" y="162560"/>
                      <a:pt x="420624" y="26416"/>
                      <a:pt x="536448" y="0"/>
                    </a:cubicBezTo>
                  </a:path>
                </a:pathLst>
              </a:custGeom>
              <a:grpFill/>
              <a:ln w="28575" cap="flat" cmpd="sng" algn="ctr">
                <a:solidFill>
                  <a:schemeClr val="tx1"/>
                </a:solidFill>
                <a:prstDash val="solid"/>
                <a:round/>
                <a:headEnd type="none" w="med" len="med"/>
                <a:tailEnd type="none" w="med" len="med"/>
              </a:ln>
              <a:effectLst/>
              <a:scene3d>
                <a:camera prst="orthographicFront">
                  <a:rot lat="0" lon="21299999" rev="0"/>
                </a:camera>
                <a:lightRig rig="threePt" dir="t"/>
              </a:scene3d>
            </p:spPr>
            <p:txBody>
              <a:bodyPr/>
              <a:lstStyle/>
              <a:p>
                <a:pPr eaLnBrk="0" fontAlgn="base" hangingPunct="0">
                  <a:spcBef>
                    <a:spcPct val="0"/>
                  </a:spcBef>
                  <a:spcAft>
                    <a:spcPct val="0"/>
                  </a:spcAft>
                  <a:defRPr/>
                </a:pPr>
                <a:endParaRPr lang="en-US">
                  <a:solidFill>
                    <a:srgbClr val="000000"/>
                  </a:solidFill>
                  <a:latin typeface="Arial" charset="0"/>
                  <a:ea typeface="ＭＳ Ｐゴシック" pitchFamily="34" charset="-128"/>
                  <a:cs typeface="ＭＳ Ｐゴシック" charset="0"/>
                </a:endParaRPr>
              </a:p>
            </p:txBody>
          </p:sp>
          <p:sp>
            <p:nvSpPr>
              <p:cNvPr id="20" name="Freeform 19"/>
              <p:cNvSpPr/>
              <p:nvPr/>
            </p:nvSpPr>
            <p:spPr bwMode="auto">
              <a:xfrm>
                <a:off x="4785360" y="3614928"/>
                <a:ext cx="536448" cy="1146048"/>
              </a:xfrm>
              <a:custGeom>
                <a:avLst/>
                <a:gdLst>
                  <a:gd name="connsiteX0" fmla="*/ 0 w 536448"/>
                  <a:gd name="connsiteY0" fmla="*/ 1146048 h 1146048"/>
                  <a:gd name="connsiteX1" fmla="*/ 195072 w 536448"/>
                  <a:gd name="connsiteY1" fmla="*/ 353568 h 1146048"/>
                  <a:gd name="connsiteX2" fmla="*/ 536448 w 536448"/>
                  <a:gd name="connsiteY2" fmla="*/ 0 h 1146048"/>
                </a:gdLst>
                <a:ahLst/>
                <a:cxnLst>
                  <a:cxn ang="0">
                    <a:pos x="connsiteX0" y="connsiteY0"/>
                  </a:cxn>
                  <a:cxn ang="0">
                    <a:pos x="connsiteX1" y="connsiteY1"/>
                  </a:cxn>
                  <a:cxn ang="0">
                    <a:pos x="connsiteX2" y="connsiteY2"/>
                  </a:cxn>
                </a:cxnLst>
                <a:rect l="l" t="t" r="r" b="b"/>
                <a:pathLst>
                  <a:path w="536448" h="1146048">
                    <a:moveTo>
                      <a:pt x="0" y="1146048"/>
                    </a:moveTo>
                    <a:cubicBezTo>
                      <a:pt x="52832" y="845312"/>
                      <a:pt x="105664" y="544576"/>
                      <a:pt x="195072" y="353568"/>
                    </a:cubicBezTo>
                    <a:cubicBezTo>
                      <a:pt x="284480" y="162560"/>
                      <a:pt x="420624" y="26416"/>
                      <a:pt x="536448" y="0"/>
                    </a:cubicBezTo>
                  </a:path>
                </a:pathLst>
              </a:custGeom>
              <a:grpFill/>
              <a:ln w="28575" cap="flat" cmpd="sng" algn="ctr">
                <a:solidFill>
                  <a:schemeClr val="tx1"/>
                </a:solidFill>
                <a:prstDash val="solid"/>
                <a:round/>
                <a:headEnd type="none" w="med" len="med"/>
                <a:tailEnd type="none" w="med" len="med"/>
              </a:ln>
              <a:effectLst/>
              <a:scene3d>
                <a:camera prst="orthographicFront">
                  <a:rot lat="0" lon="10800000" rev="0"/>
                </a:camera>
                <a:lightRig rig="threePt" dir="t"/>
              </a:scene3d>
            </p:spPr>
            <p:txBody>
              <a:bodyPr/>
              <a:lstStyle/>
              <a:p>
                <a:pPr eaLnBrk="0" fontAlgn="base" hangingPunct="0">
                  <a:spcBef>
                    <a:spcPct val="0"/>
                  </a:spcBef>
                  <a:spcAft>
                    <a:spcPct val="0"/>
                  </a:spcAft>
                  <a:defRPr/>
                </a:pPr>
                <a:endParaRPr lang="en-US">
                  <a:solidFill>
                    <a:srgbClr val="000000"/>
                  </a:solidFill>
                  <a:latin typeface="Arial" charset="0"/>
                  <a:ea typeface="ＭＳ Ｐゴシック" pitchFamily="34" charset="-128"/>
                  <a:cs typeface="ＭＳ Ｐゴシック" charset="0"/>
                </a:endParaRPr>
              </a:p>
            </p:txBody>
          </p:sp>
        </p:grpSp>
        <p:grpSp>
          <p:nvGrpSpPr>
            <p:cNvPr id="11" name="Group 33"/>
            <p:cNvGrpSpPr/>
            <p:nvPr/>
          </p:nvGrpSpPr>
          <p:grpSpPr bwMode="auto">
            <a:xfrm>
              <a:off x="1920207" y="1675831"/>
              <a:ext cx="1103381" cy="1152082"/>
              <a:chOff x="4218432" y="3608832"/>
              <a:chExt cx="1103376" cy="1152144"/>
            </a:xfrm>
            <a:noFill/>
          </p:grpSpPr>
          <p:sp>
            <p:nvSpPr>
              <p:cNvPr id="17" name="Freeform 16"/>
              <p:cNvSpPr/>
              <p:nvPr/>
            </p:nvSpPr>
            <p:spPr bwMode="auto">
              <a:xfrm>
                <a:off x="4218432" y="3608832"/>
                <a:ext cx="536448" cy="1146048"/>
              </a:xfrm>
              <a:custGeom>
                <a:avLst/>
                <a:gdLst>
                  <a:gd name="connsiteX0" fmla="*/ 0 w 536448"/>
                  <a:gd name="connsiteY0" fmla="*/ 1146048 h 1146048"/>
                  <a:gd name="connsiteX1" fmla="*/ 195072 w 536448"/>
                  <a:gd name="connsiteY1" fmla="*/ 353568 h 1146048"/>
                  <a:gd name="connsiteX2" fmla="*/ 536448 w 536448"/>
                  <a:gd name="connsiteY2" fmla="*/ 0 h 1146048"/>
                </a:gdLst>
                <a:ahLst/>
                <a:cxnLst>
                  <a:cxn ang="0">
                    <a:pos x="connsiteX0" y="connsiteY0"/>
                  </a:cxn>
                  <a:cxn ang="0">
                    <a:pos x="connsiteX1" y="connsiteY1"/>
                  </a:cxn>
                  <a:cxn ang="0">
                    <a:pos x="connsiteX2" y="connsiteY2"/>
                  </a:cxn>
                </a:cxnLst>
                <a:rect l="l" t="t" r="r" b="b"/>
                <a:pathLst>
                  <a:path w="536448" h="1146048">
                    <a:moveTo>
                      <a:pt x="0" y="1146048"/>
                    </a:moveTo>
                    <a:cubicBezTo>
                      <a:pt x="52832" y="845312"/>
                      <a:pt x="105664" y="544576"/>
                      <a:pt x="195072" y="353568"/>
                    </a:cubicBezTo>
                    <a:cubicBezTo>
                      <a:pt x="284480" y="162560"/>
                      <a:pt x="420624" y="26416"/>
                      <a:pt x="536448" y="0"/>
                    </a:cubicBezTo>
                  </a:path>
                </a:pathLst>
              </a:custGeom>
              <a:grpFill/>
              <a:ln w="28575" cap="flat" cmpd="sng" algn="ctr">
                <a:solidFill>
                  <a:schemeClr val="tx1"/>
                </a:solidFill>
                <a:prstDash val="solid"/>
                <a:round/>
                <a:headEnd type="none" w="med" len="med"/>
                <a:tailEnd type="none" w="med" len="med"/>
              </a:ln>
              <a:effectLst/>
              <a:scene3d>
                <a:camera prst="orthographicFront">
                  <a:rot lat="0" lon="21299999" rev="0"/>
                </a:camera>
                <a:lightRig rig="threePt" dir="t"/>
              </a:scene3d>
            </p:spPr>
            <p:txBody>
              <a:bodyPr/>
              <a:lstStyle/>
              <a:p>
                <a:pPr eaLnBrk="0" fontAlgn="base" hangingPunct="0">
                  <a:spcBef>
                    <a:spcPct val="0"/>
                  </a:spcBef>
                  <a:spcAft>
                    <a:spcPct val="0"/>
                  </a:spcAft>
                  <a:defRPr/>
                </a:pPr>
                <a:endParaRPr lang="en-US">
                  <a:solidFill>
                    <a:srgbClr val="000000"/>
                  </a:solidFill>
                  <a:latin typeface="Arial" charset="0"/>
                  <a:ea typeface="ＭＳ Ｐゴシック" pitchFamily="34" charset="-128"/>
                  <a:cs typeface="ＭＳ Ｐゴシック" charset="0"/>
                </a:endParaRPr>
              </a:p>
            </p:txBody>
          </p:sp>
          <p:sp>
            <p:nvSpPr>
              <p:cNvPr id="18" name="Freeform 40"/>
              <p:cNvSpPr/>
              <p:nvPr/>
            </p:nvSpPr>
            <p:spPr bwMode="auto">
              <a:xfrm>
                <a:off x="4785360" y="3614928"/>
                <a:ext cx="536448" cy="1146048"/>
              </a:xfrm>
              <a:custGeom>
                <a:avLst/>
                <a:gdLst>
                  <a:gd name="connsiteX0" fmla="*/ 0 w 536448"/>
                  <a:gd name="connsiteY0" fmla="*/ 1146048 h 1146048"/>
                  <a:gd name="connsiteX1" fmla="*/ 195072 w 536448"/>
                  <a:gd name="connsiteY1" fmla="*/ 353568 h 1146048"/>
                  <a:gd name="connsiteX2" fmla="*/ 536448 w 536448"/>
                  <a:gd name="connsiteY2" fmla="*/ 0 h 1146048"/>
                </a:gdLst>
                <a:ahLst/>
                <a:cxnLst>
                  <a:cxn ang="0">
                    <a:pos x="connsiteX0" y="connsiteY0"/>
                  </a:cxn>
                  <a:cxn ang="0">
                    <a:pos x="connsiteX1" y="connsiteY1"/>
                  </a:cxn>
                  <a:cxn ang="0">
                    <a:pos x="connsiteX2" y="connsiteY2"/>
                  </a:cxn>
                </a:cxnLst>
                <a:rect l="l" t="t" r="r" b="b"/>
                <a:pathLst>
                  <a:path w="536448" h="1146048">
                    <a:moveTo>
                      <a:pt x="0" y="1146048"/>
                    </a:moveTo>
                    <a:cubicBezTo>
                      <a:pt x="52832" y="845312"/>
                      <a:pt x="105664" y="544576"/>
                      <a:pt x="195072" y="353568"/>
                    </a:cubicBezTo>
                    <a:cubicBezTo>
                      <a:pt x="284480" y="162560"/>
                      <a:pt x="420624" y="26416"/>
                      <a:pt x="536448" y="0"/>
                    </a:cubicBezTo>
                  </a:path>
                </a:pathLst>
              </a:custGeom>
              <a:grpFill/>
              <a:ln w="28575" cap="flat" cmpd="sng" algn="ctr">
                <a:solidFill>
                  <a:schemeClr val="tx1"/>
                </a:solidFill>
                <a:prstDash val="solid"/>
                <a:round/>
                <a:headEnd type="none" w="med" len="med"/>
                <a:tailEnd type="none" w="med" len="med"/>
              </a:ln>
              <a:effectLst/>
              <a:scene3d>
                <a:camera prst="orthographicFront">
                  <a:rot lat="0" lon="10800000" rev="0"/>
                </a:camera>
                <a:lightRig rig="threePt" dir="t"/>
              </a:scene3d>
            </p:spPr>
            <p:txBody>
              <a:bodyPr/>
              <a:lstStyle/>
              <a:p>
                <a:pPr eaLnBrk="0" fontAlgn="base" hangingPunct="0">
                  <a:spcBef>
                    <a:spcPct val="0"/>
                  </a:spcBef>
                  <a:spcAft>
                    <a:spcPct val="0"/>
                  </a:spcAft>
                  <a:defRPr/>
                </a:pPr>
                <a:endParaRPr lang="en-US">
                  <a:solidFill>
                    <a:srgbClr val="000000"/>
                  </a:solidFill>
                  <a:latin typeface="Arial" charset="0"/>
                  <a:ea typeface="ＭＳ Ｐゴシック" pitchFamily="34" charset="-128"/>
                  <a:cs typeface="ＭＳ Ｐゴシック" charset="0"/>
                </a:endParaRPr>
              </a:p>
            </p:txBody>
          </p:sp>
        </p:grpSp>
        <p:sp>
          <p:nvSpPr>
            <p:cNvPr id="262199" name="TextBox 80"/>
            <p:cNvSpPr txBox="1">
              <a:spLocks noChangeArrowheads="1"/>
            </p:cNvSpPr>
            <p:nvPr/>
          </p:nvSpPr>
          <p:spPr bwMode="auto">
            <a:xfrm>
              <a:off x="1577850" y="1396083"/>
              <a:ext cx="5180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f(x)</a:t>
              </a:r>
            </a:p>
          </p:txBody>
        </p:sp>
        <p:sp>
          <p:nvSpPr>
            <p:cNvPr id="262200" name="TextBox 80"/>
            <p:cNvSpPr txBox="1">
              <a:spLocks noChangeArrowheads="1"/>
            </p:cNvSpPr>
            <p:nvPr/>
          </p:nvSpPr>
          <p:spPr bwMode="auto">
            <a:xfrm>
              <a:off x="2295386" y="1395114"/>
              <a:ext cx="5822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g(x)</a:t>
              </a:r>
            </a:p>
          </p:txBody>
        </p:sp>
        <p:sp>
          <p:nvSpPr>
            <p:cNvPr id="262201" name="TextBox 54"/>
            <p:cNvSpPr txBox="1">
              <a:spLocks noChangeArrowheads="1"/>
            </p:cNvSpPr>
            <p:nvPr/>
          </p:nvSpPr>
          <p:spPr bwMode="auto">
            <a:xfrm>
              <a:off x="1597152" y="2791968"/>
              <a:ext cx="3850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v</a:t>
              </a:r>
              <a:r>
                <a:rPr lang="en-US" sz="1800" baseline="-25000" smtClean="0">
                  <a:solidFill>
                    <a:srgbClr val="000000"/>
                  </a:solidFill>
                </a:rPr>
                <a:t>0</a:t>
              </a:r>
            </a:p>
          </p:txBody>
        </p:sp>
        <p:sp>
          <p:nvSpPr>
            <p:cNvPr id="262202" name="TextBox 55"/>
            <p:cNvSpPr txBox="1">
              <a:spLocks noChangeArrowheads="1"/>
            </p:cNvSpPr>
            <p:nvPr/>
          </p:nvSpPr>
          <p:spPr bwMode="auto">
            <a:xfrm>
              <a:off x="2286000" y="2798064"/>
              <a:ext cx="3850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v</a:t>
              </a:r>
              <a:r>
                <a:rPr lang="en-US" sz="1800" baseline="-25000" smtClean="0">
                  <a:solidFill>
                    <a:srgbClr val="000000"/>
                  </a:solidFill>
                </a:rPr>
                <a:t>1</a:t>
              </a:r>
            </a:p>
          </p:txBody>
        </p:sp>
        <p:sp>
          <p:nvSpPr>
            <p:cNvPr id="262203" name="TextBox 56"/>
            <p:cNvSpPr txBox="1">
              <a:spLocks noChangeArrowheads="1"/>
            </p:cNvSpPr>
            <p:nvPr/>
          </p:nvSpPr>
          <p:spPr bwMode="auto">
            <a:xfrm>
              <a:off x="1895856" y="2810256"/>
              <a:ext cx="4796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v</a:t>
              </a:r>
              <a:r>
                <a:rPr lang="en-US" sz="1800" baseline="-25000" smtClean="0">
                  <a:solidFill>
                    <a:srgbClr val="000000"/>
                  </a:solidFill>
                </a:rPr>
                <a:t>ref</a:t>
              </a:r>
            </a:p>
          </p:txBody>
        </p:sp>
      </p:grpSp>
      <p:graphicFrame>
        <p:nvGraphicFramePr>
          <p:cNvPr id="49157" name="Object 2"/>
          <p:cNvGraphicFramePr>
            <a:graphicFrameLocks noChangeAspect="1"/>
          </p:cNvGraphicFramePr>
          <p:nvPr/>
        </p:nvGraphicFramePr>
        <p:xfrm>
          <a:off x="441325" y="3983038"/>
          <a:ext cx="3859213" cy="717550"/>
        </p:xfrm>
        <a:graphic>
          <a:graphicData uri="http://schemas.openxmlformats.org/presentationml/2006/ole">
            <mc:AlternateContent xmlns:mc="http://schemas.openxmlformats.org/markup-compatibility/2006">
              <mc:Choice xmlns:v="urn:schemas-microsoft-com:vml" Requires="v">
                <p:oleObj spid="_x0000_s196619" name="Equation" r:id="rId4" imgW="1981200" imgH="368300" progId="Equation.3">
                  <p:embed/>
                </p:oleObj>
              </mc:Choice>
              <mc:Fallback>
                <p:oleObj name="Equation" r:id="rId4" imgW="1981200" imgH="3683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1325" y="3983038"/>
                        <a:ext cx="3859213" cy="717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49158" name="Object 3"/>
          <p:cNvGraphicFramePr>
            <a:graphicFrameLocks noChangeAspect="1"/>
          </p:cNvGraphicFramePr>
          <p:nvPr/>
        </p:nvGraphicFramePr>
        <p:xfrm>
          <a:off x="4840288" y="3971925"/>
          <a:ext cx="4006850" cy="717550"/>
        </p:xfrm>
        <a:graphic>
          <a:graphicData uri="http://schemas.openxmlformats.org/presentationml/2006/ole">
            <mc:AlternateContent xmlns:mc="http://schemas.openxmlformats.org/markup-compatibility/2006">
              <mc:Choice xmlns:v="urn:schemas-microsoft-com:vml" Requires="v">
                <p:oleObj spid="_x0000_s196620" name="Equation" r:id="rId6" imgW="2057400" imgH="368300" progId="Equation.3">
                  <p:embed/>
                </p:oleObj>
              </mc:Choice>
              <mc:Fallback>
                <p:oleObj name="Equation" r:id="rId6" imgW="2057400" imgH="36830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40288" y="3971925"/>
                        <a:ext cx="4006850" cy="717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pSp>
        <p:nvGrpSpPr>
          <p:cNvPr id="262150" name="Group 57"/>
          <p:cNvGrpSpPr>
            <a:grpSpLocks/>
          </p:cNvGrpSpPr>
          <p:nvPr/>
        </p:nvGrpSpPr>
        <p:grpSpPr bwMode="auto">
          <a:xfrm>
            <a:off x="4972050" y="1676400"/>
            <a:ext cx="3857625" cy="2286000"/>
            <a:chOff x="999744" y="1389019"/>
            <a:chExt cx="2572512" cy="1695179"/>
          </a:xfrm>
        </p:grpSpPr>
        <p:cxnSp>
          <p:nvCxnSpPr>
            <p:cNvPr id="262186" name="Straight Connector 27"/>
            <p:cNvCxnSpPr>
              <a:cxnSpLocks noChangeShapeType="1"/>
            </p:cNvCxnSpPr>
            <p:nvPr/>
          </p:nvCxnSpPr>
          <p:spPr bwMode="auto">
            <a:xfrm>
              <a:off x="999744" y="2836599"/>
              <a:ext cx="2572512"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262187" name="TextBox 35"/>
            <p:cNvSpPr txBox="1">
              <a:spLocks noChangeArrowheads="1"/>
            </p:cNvSpPr>
            <p:nvPr/>
          </p:nvSpPr>
          <p:spPr bwMode="auto">
            <a:xfrm>
              <a:off x="3102121" y="2470827"/>
              <a:ext cx="4347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600" smtClean="0">
                  <a:solidFill>
                    <a:srgbClr val="000000"/>
                  </a:solidFill>
                </a:rPr>
                <a:t>V</a:t>
              </a:r>
              <a:r>
                <a:rPr lang="en-US" sz="1600" baseline="-25000" smtClean="0">
                  <a:solidFill>
                    <a:srgbClr val="000000"/>
                  </a:solidFill>
                </a:rPr>
                <a:t>th</a:t>
              </a:r>
            </a:p>
          </p:txBody>
        </p:sp>
        <p:cxnSp>
          <p:nvCxnSpPr>
            <p:cNvPr id="262188" name="Straight Connector 38"/>
            <p:cNvCxnSpPr>
              <a:cxnSpLocks noChangeShapeType="1"/>
            </p:cNvCxnSpPr>
            <p:nvPr/>
          </p:nvCxnSpPr>
          <p:spPr bwMode="auto">
            <a:xfrm rot="5400000" flipH="1" flipV="1">
              <a:off x="1360435" y="2184344"/>
              <a:ext cx="1292320" cy="0"/>
            </a:xfrm>
            <a:prstGeom prst="line">
              <a:avLst/>
            </a:prstGeom>
            <a:noFill/>
            <a:ln w="19050">
              <a:solidFill>
                <a:schemeClr val="tx1"/>
              </a:solidFill>
              <a:prstDash val="lgDash"/>
              <a:round/>
              <a:headEnd/>
              <a:tailEnd/>
            </a:ln>
            <a:extLst>
              <a:ext uri="{909E8E84-426E-40dd-AFC4-6F175D3DCCD1}">
                <a14:hiddenFill xmlns:a14="http://schemas.microsoft.com/office/drawing/2010/main">
                  <a:noFill/>
                </a14:hiddenFill>
              </a:ext>
            </a:extLst>
          </p:spPr>
        </p:cxnSp>
        <p:grpSp>
          <p:nvGrpSpPr>
            <p:cNvPr id="27" name="Group 33"/>
            <p:cNvGrpSpPr/>
            <p:nvPr/>
          </p:nvGrpSpPr>
          <p:grpSpPr bwMode="auto">
            <a:xfrm>
              <a:off x="1231352" y="1669735"/>
              <a:ext cx="1103381" cy="1152082"/>
              <a:chOff x="4218432" y="3608832"/>
              <a:chExt cx="1103376" cy="1152144"/>
            </a:xfrm>
            <a:noFill/>
          </p:grpSpPr>
          <p:sp>
            <p:nvSpPr>
              <p:cNvPr id="34" name="Freeform 33"/>
              <p:cNvSpPr/>
              <p:nvPr/>
            </p:nvSpPr>
            <p:spPr bwMode="auto">
              <a:xfrm>
                <a:off x="4218432" y="3608832"/>
                <a:ext cx="536448" cy="1146048"/>
              </a:xfrm>
              <a:custGeom>
                <a:avLst/>
                <a:gdLst>
                  <a:gd name="connsiteX0" fmla="*/ 0 w 536448"/>
                  <a:gd name="connsiteY0" fmla="*/ 1146048 h 1146048"/>
                  <a:gd name="connsiteX1" fmla="*/ 195072 w 536448"/>
                  <a:gd name="connsiteY1" fmla="*/ 353568 h 1146048"/>
                  <a:gd name="connsiteX2" fmla="*/ 536448 w 536448"/>
                  <a:gd name="connsiteY2" fmla="*/ 0 h 1146048"/>
                </a:gdLst>
                <a:ahLst/>
                <a:cxnLst>
                  <a:cxn ang="0">
                    <a:pos x="connsiteX0" y="connsiteY0"/>
                  </a:cxn>
                  <a:cxn ang="0">
                    <a:pos x="connsiteX1" y="connsiteY1"/>
                  </a:cxn>
                  <a:cxn ang="0">
                    <a:pos x="connsiteX2" y="connsiteY2"/>
                  </a:cxn>
                </a:cxnLst>
                <a:rect l="l" t="t" r="r" b="b"/>
                <a:pathLst>
                  <a:path w="536448" h="1146048">
                    <a:moveTo>
                      <a:pt x="0" y="1146048"/>
                    </a:moveTo>
                    <a:cubicBezTo>
                      <a:pt x="52832" y="845312"/>
                      <a:pt x="105664" y="544576"/>
                      <a:pt x="195072" y="353568"/>
                    </a:cubicBezTo>
                    <a:cubicBezTo>
                      <a:pt x="284480" y="162560"/>
                      <a:pt x="420624" y="26416"/>
                      <a:pt x="536448" y="0"/>
                    </a:cubicBezTo>
                  </a:path>
                </a:pathLst>
              </a:custGeom>
              <a:grpFill/>
              <a:ln w="28575" cap="flat" cmpd="sng" algn="ctr">
                <a:solidFill>
                  <a:schemeClr val="tx1"/>
                </a:solidFill>
                <a:prstDash val="solid"/>
                <a:round/>
                <a:headEnd type="none" w="med" len="med"/>
                <a:tailEnd type="none" w="med" len="med"/>
              </a:ln>
              <a:effectLst/>
              <a:scene3d>
                <a:camera prst="orthographicFront">
                  <a:rot lat="0" lon="21299999" rev="0"/>
                </a:camera>
                <a:lightRig rig="threePt" dir="t"/>
              </a:scene3d>
            </p:spPr>
            <p:txBody>
              <a:bodyPr/>
              <a:lstStyle/>
              <a:p>
                <a:pPr eaLnBrk="0" fontAlgn="base" hangingPunct="0">
                  <a:spcBef>
                    <a:spcPct val="0"/>
                  </a:spcBef>
                  <a:spcAft>
                    <a:spcPct val="0"/>
                  </a:spcAft>
                  <a:defRPr/>
                </a:pPr>
                <a:endParaRPr lang="en-US">
                  <a:solidFill>
                    <a:srgbClr val="000000"/>
                  </a:solidFill>
                  <a:latin typeface="Arial" charset="0"/>
                  <a:ea typeface="ＭＳ Ｐゴシック" pitchFamily="34" charset="-128"/>
                  <a:cs typeface="ＭＳ Ｐゴシック" charset="0"/>
                </a:endParaRPr>
              </a:p>
            </p:txBody>
          </p:sp>
          <p:sp>
            <p:nvSpPr>
              <p:cNvPr id="35" name="Freeform 34"/>
              <p:cNvSpPr/>
              <p:nvPr/>
            </p:nvSpPr>
            <p:spPr bwMode="auto">
              <a:xfrm>
                <a:off x="4785360" y="3614928"/>
                <a:ext cx="536448" cy="1146048"/>
              </a:xfrm>
              <a:custGeom>
                <a:avLst/>
                <a:gdLst>
                  <a:gd name="connsiteX0" fmla="*/ 0 w 536448"/>
                  <a:gd name="connsiteY0" fmla="*/ 1146048 h 1146048"/>
                  <a:gd name="connsiteX1" fmla="*/ 195072 w 536448"/>
                  <a:gd name="connsiteY1" fmla="*/ 353568 h 1146048"/>
                  <a:gd name="connsiteX2" fmla="*/ 536448 w 536448"/>
                  <a:gd name="connsiteY2" fmla="*/ 0 h 1146048"/>
                </a:gdLst>
                <a:ahLst/>
                <a:cxnLst>
                  <a:cxn ang="0">
                    <a:pos x="connsiteX0" y="connsiteY0"/>
                  </a:cxn>
                  <a:cxn ang="0">
                    <a:pos x="connsiteX1" y="connsiteY1"/>
                  </a:cxn>
                  <a:cxn ang="0">
                    <a:pos x="connsiteX2" y="connsiteY2"/>
                  </a:cxn>
                </a:cxnLst>
                <a:rect l="l" t="t" r="r" b="b"/>
                <a:pathLst>
                  <a:path w="536448" h="1146048">
                    <a:moveTo>
                      <a:pt x="0" y="1146048"/>
                    </a:moveTo>
                    <a:cubicBezTo>
                      <a:pt x="52832" y="845312"/>
                      <a:pt x="105664" y="544576"/>
                      <a:pt x="195072" y="353568"/>
                    </a:cubicBezTo>
                    <a:cubicBezTo>
                      <a:pt x="284480" y="162560"/>
                      <a:pt x="420624" y="26416"/>
                      <a:pt x="536448" y="0"/>
                    </a:cubicBezTo>
                  </a:path>
                </a:pathLst>
              </a:custGeom>
              <a:grpFill/>
              <a:ln w="28575" cap="flat" cmpd="sng" algn="ctr">
                <a:solidFill>
                  <a:schemeClr val="tx1"/>
                </a:solidFill>
                <a:prstDash val="solid"/>
                <a:round/>
                <a:headEnd type="none" w="med" len="med"/>
                <a:tailEnd type="none" w="med" len="med"/>
              </a:ln>
              <a:effectLst/>
              <a:scene3d>
                <a:camera prst="orthographicFront">
                  <a:rot lat="0" lon="10800000" rev="0"/>
                </a:camera>
                <a:lightRig rig="threePt" dir="t"/>
              </a:scene3d>
            </p:spPr>
            <p:txBody>
              <a:bodyPr/>
              <a:lstStyle/>
              <a:p>
                <a:pPr eaLnBrk="0" fontAlgn="base" hangingPunct="0">
                  <a:spcBef>
                    <a:spcPct val="0"/>
                  </a:spcBef>
                  <a:spcAft>
                    <a:spcPct val="0"/>
                  </a:spcAft>
                  <a:defRPr/>
                </a:pPr>
                <a:endParaRPr lang="en-US">
                  <a:solidFill>
                    <a:srgbClr val="000000"/>
                  </a:solidFill>
                  <a:latin typeface="Arial" charset="0"/>
                  <a:ea typeface="ＭＳ Ｐゴシック" pitchFamily="34" charset="-128"/>
                  <a:cs typeface="ＭＳ Ｐゴシック" charset="0"/>
                </a:endParaRPr>
              </a:p>
            </p:txBody>
          </p:sp>
        </p:grpSp>
        <p:grpSp>
          <p:nvGrpSpPr>
            <p:cNvPr id="28" name="Group 33"/>
            <p:cNvGrpSpPr/>
            <p:nvPr/>
          </p:nvGrpSpPr>
          <p:grpSpPr bwMode="auto">
            <a:xfrm>
              <a:off x="1920207" y="1675831"/>
              <a:ext cx="1103381" cy="1152082"/>
              <a:chOff x="4218432" y="3608832"/>
              <a:chExt cx="1103376" cy="1152144"/>
            </a:xfrm>
            <a:noFill/>
          </p:grpSpPr>
          <p:sp>
            <p:nvSpPr>
              <p:cNvPr id="32" name="Freeform 31"/>
              <p:cNvSpPr/>
              <p:nvPr/>
            </p:nvSpPr>
            <p:spPr bwMode="auto">
              <a:xfrm>
                <a:off x="4218432" y="3608832"/>
                <a:ext cx="536448" cy="1146048"/>
              </a:xfrm>
              <a:custGeom>
                <a:avLst/>
                <a:gdLst>
                  <a:gd name="connsiteX0" fmla="*/ 0 w 536448"/>
                  <a:gd name="connsiteY0" fmla="*/ 1146048 h 1146048"/>
                  <a:gd name="connsiteX1" fmla="*/ 195072 w 536448"/>
                  <a:gd name="connsiteY1" fmla="*/ 353568 h 1146048"/>
                  <a:gd name="connsiteX2" fmla="*/ 536448 w 536448"/>
                  <a:gd name="connsiteY2" fmla="*/ 0 h 1146048"/>
                </a:gdLst>
                <a:ahLst/>
                <a:cxnLst>
                  <a:cxn ang="0">
                    <a:pos x="connsiteX0" y="connsiteY0"/>
                  </a:cxn>
                  <a:cxn ang="0">
                    <a:pos x="connsiteX1" y="connsiteY1"/>
                  </a:cxn>
                  <a:cxn ang="0">
                    <a:pos x="connsiteX2" y="connsiteY2"/>
                  </a:cxn>
                </a:cxnLst>
                <a:rect l="l" t="t" r="r" b="b"/>
                <a:pathLst>
                  <a:path w="536448" h="1146048">
                    <a:moveTo>
                      <a:pt x="0" y="1146048"/>
                    </a:moveTo>
                    <a:cubicBezTo>
                      <a:pt x="52832" y="845312"/>
                      <a:pt x="105664" y="544576"/>
                      <a:pt x="195072" y="353568"/>
                    </a:cubicBezTo>
                    <a:cubicBezTo>
                      <a:pt x="284480" y="162560"/>
                      <a:pt x="420624" y="26416"/>
                      <a:pt x="536448" y="0"/>
                    </a:cubicBezTo>
                  </a:path>
                </a:pathLst>
              </a:custGeom>
              <a:grpFill/>
              <a:ln w="28575" cap="flat" cmpd="sng" algn="ctr">
                <a:solidFill>
                  <a:schemeClr val="tx1"/>
                </a:solidFill>
                <a:prstDash val="solid"/>
                <a:round/>
                <a:headEnd type="none" w="med" len="med"/>
                <a:tailEnd type="none" w="med" len="med"/>
              </a:ln>
              <a:effectLst/>
              <a:scene3d>
                <a:camera prst="orthographicFront">
                  <a:rot lat="0" lon="21299999" rev="0"/>
                </a:camera>
                <a:lightRig rig="threePt" dir="t"/>
              </a:scene3d>
            </p:spPr>
            <p:txBody>
              <a:bodyPr/>
              <a:lstStyle/>
              <a:p>
                <a:pPr eaLnBrk="0" fontAlgn="base" hangingPunct="0">
                  <a:spcBef>
                    <a:spcPct val="0"/>
                  </a:spcBef>
                  <a:spcAft>
                    <a:spcPct val="0"/>
                  </a:spcAft>
                  <a:defRPr/>
                </a:pPr>
                <a:endParaRPr lang="en-US">
                  <a:solidFill>
                    <a:srgbClr val="000000"/>
                  </a:solidFill>
                  <a:latin typeface="Arial" charset="0"/>
                  <a:ea typeface="ＭＳ Ｐゴシック" pitchFamily="34" charset="-128"/>
                  <a:cs typeface="ＭＳ Ｐゴシック" charset="0"/>
                </a:endParaRPr>
              </a:p>
            </p:txBody>
          </p:sp>
          <p:sp>
            <p:nvSpPr>
              <p:cNvPr id="33" name="Freeform 40"/>
              <p:cNvSpPr/>
              <p:nvPr/>
            </p:nvSpPr>
            <p:spPr bwMode="auto">
              <a:xfrm>
                <a:off x="4785360" y="3614928"/>
                <a:ext cx="536448" cy="1146048"/>
              </a:xfrm>
              <a:custGeom>
                <a:avLst/>
                <a:gdLst>
                  <a:gd name="connsiteX0" fmla="*/ 0 w 536448"/>
                  <a:gd name="connsiteY0" fmla="*/ 1146048 h 1146048"/>
                  <a:gd name="connsiteX1" fmla="*/ 195072 w 536448"/>
                  <a:gd name="connsiteY1" fmla="*/ 353568 h 1146048"/>
                  <a:gd name="connsiteX2" fmla="*/ 536448 w 536448"/>
                  <a:gd name="connsiteY2" fmla="*/ 0 h 1146048"/>
                </a:gdLst>
                <a:ahLst/>
                <a:cxnLst>
                  <a:cxn ang="0">
                    <a:pos x="connsiteX0" y="connsiteY0"/>
                  </a:cxn>
                  <a:cxn ang="0">
                    <a:pos x="connsiteX1" y="connsiteY1"/>
                  </a:cxn>
                  <a:cxn ang="0">
                    <a:pos x="connsiteX2" y="connsiteY2"/>
                  </a:cxn>
                </a:cxnLst>
                <a:rect l="l" t="t" r="r" b="b"/>
                <a:pathLst>
                  <a:path w="536448" h="1146048">
                    <a:moveTo>
                      <a:pt x="0" y="1146048"/>
                    </a:moveTo>
                    <a:cubicBezTo>
                      <a:pt x="52832" y="845312"/>
                      <a:pt x="105664" y="544576"/>
                      <a:pt x="195072" y="353568"/>
                    </a:cubicBezTo>
                    <a:cubicBezTo>
                      <a:pt x="284480" y="162560"/>
                      <a:pt x="420624" y="26416"/>
                      <a:pt x="536448" y="0"/>
                    </a:cubicBezTo>
                  </a:path>
                </a:pathLst>
              </a:custGeom>
              <a:grpFill/>
              <a:ln w="28575" cap="flat" cmpd="sng" algn="ctr">
                <a:solidFill>
                  <a:schemeClr val="tx1"/>
                </a:solidFill>
                <a:prstDash val="solid"/>
                <a:round/>
                <a:headEnd type="none" w="med" len="med"/>
                <a:tailEnd type="none" w="med" len="med"/>
              </a:ln>
              <a:effectLst/>
              <a:scene3d>
                <a:camera prst="orthographicFront">
                  <a:rot lat="0" lon="10800000" rev="0"/>
                </a:camera>
                <a:lightRig rig="threePt" dir="t"/>
              </a:scene3d>
            </p:spPr>
            <p:txBody>
              <a:bodyPr/>
              <a:lstStyle/>
              <a:p>
                <a:pPr eaLnBrk="0" fontAlgn="base" hangingPunct="0">
                  <a:spcBef>
                    <a:spcPct val="0"/>
                  </a:spcBef>
                  <a:spcAft>
                    <a:spcPct val="0"/>
                  </a:spcAft>
                  <a:defRPr/>
                </a:pPr>
                <a:endParaRPr lang="en-US">
                  <a:solidFill>
                    <a:srgbClr val="000000"/>
                  </a:solidFill>
                  <a:latin typeface="Arial" charset="0"/>
                  <a:ea typeface="ＭＳ Ｐゴシック" pitchFamily="34" charset="-128"/>
                  <a:cs typeface="ＭＳ Ｐゴシック" charset="0"/>
                </a:endParaRPr>
              </a:p>
            </p:txBody>
          </p:sp>
        </p:grpSp>
        <p:sp>
          <p:nvSpPr>
            <p:cNvPr id="262191" name="TextBox 80"/>
            <p:cNvSpPr txBox="1">
              <a:spLocks noChangeArrowheads="1"/>
            </p:cNvSpPr>
            <p:nvPr/>
          </p:nvSpPr>
          <p:spPr bwMode="auto">
            <a:xfrm>
              <a:off x="1571498" y="1389019"/>
              <a:ext cx="5180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f(x)</a:t>
              </a:r>
            </a:p>
          </p:txBody>
        </p:sp>
        <p:sp>
          <p:nvSpPr>
            <p:cNvPr id="262192" name="TextBox 80"/>
            <p:cNvSpPr txBox="1">
              <a:spLocks noChangeArrowheads="1"/>
            </p:cNvSpPr>
            <p:nvPr/>
          </p:nvSpPr>
          <p:spPr bwMode="auto">
            <a:xfrm>
              <a:off x="2276331" y="1402181"/>
              <a:ext cx="5822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g(x)</a:t>
              </a:r>
            </a:p>
          </p:txBody>
        </p:sp>
        <p:sp>
          <p:nvSpPr>
            <p:cNvPr id="262193" name="TextBox 56"/>
            <p:cNvSpPr txBox="1">
              <a:spLocks noChangeArrowheads="1"/>
            </p:cNvSpPr>
            <p:nvPr/>
          </p:nvSpPr>
          <p:spPr bwMode="auto">
            <a:xfrm>
              <a:off x="1953023" y="2810258"/>
              <a:ext cx="354048" cy="273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v</a:t>
              </a:r>
              <a:r>
                <a:rPr lang="ja-JP" altLang="en-US" sz="1800" smtClean="0">
                  <a:solidFill>
                    <a:srgbClr val="000000"/>
                  </a:solidFill>
                </a:rPr>
                <a:t>’</a:t>
              </a:r>
              <a:r>
                <a:rPr lang="en-US" altLang="ja-JP" sz="1800" baseline="-25000" smtClean="0">
                  <a:solidFill>
                    <a:srgbClr val="000000"/>
                  </a:solidFill>
                </a:rPr>
                <a:t>ref</a:t>
              </a:r>
              <a:endParaRPr lang="en-US" sz="1800" baseline="-25000" smtClean="0">
                <a:solidFill>
                  <a:srgbClr val="000000"/>
                </a:solidFill>
              </a:endParaRPr>
            </a:p>
          </p:txBody>
        </p:sp>
      </p:grpSp>
      <p:sp>
        <p:nvSpPr>
          <p:cNvPr id="262151" name="TextBox 54"/>
          <p:cNvSpPr txBox="1">
            <a:spLocks noChangeArrowheads="1"/>
          </p:cNvSpPr>
          <p:nvPr/>
        </p:nvSpPr>
        <p:spPr bwMode="auto">
          <a:xfrm>
            <a:off x="6057900" y="3597275"/>
            <a:ext cx="3857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v</a:t>
            </a:r>
            <a:r>
              <a:rPr lang="en-US" sz="1800" baseline="-25000" smtClean="0">
                <a:solidFill>
                  <a:srgbClr val="000000"/>
                </a:solidFill>
              </a:rPr>
              <a:t>0</a:t>
            </a:r>
          </a:p>
        </p:txBody>
      </p:sp>
      <p:sp>
        <p:nvSpPr>
          <p:cNvPr id="262152" name="TextBox 54"/>
          <p:cNvSpPr txBox="1">
            <a:spLocks noChangeArrowheads="1"/>
          </p:cNvSpPr>
          <p:nvPr/>
        </p:nvSpPr>
        <p:spPr bwMode="auto">
          <a:xfrm>
            <a:off x="6829425" y="3597275"/>
            <a:ext cx="3857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v</a:t>
            </a:r>
            <a:r>
              <a:rPr lang="en-US" sz="1800" baseline="-25000" smtClean="0">
                <a:solidFill>
                  <a:srgbClr val="000000"/>
                </a:solidFill>
              </a:rPr>
              <a:t>1</a:t>
            </a:r>
          </a:p>
        </p:txBody>
      </p:sp>
      <p:grpSp>
        <p:nvGrpSpPr>
          <p:cNvPr id="38" name="Group 88"/>
          <p:cNvGrpSpPr>
            <a:grpSpLocks/>
          </p:cNvGrpSpPr>
          <p:nvPr/>
        </p:nvGrpSpPr>
        <p:grpSpPr bwMode="auto">
          <a:xfrm>
            <a:off x="2352675" y="2681288"/>
            <a:ext cx="276225" cy="857250"/>
            <a:chOff x="2352675" y="2438400"/>
            <a:chExt cx="276225" cy="857250"/>
          </a:xfrm>
        </p:grpSpPr>
        <p:cxnSp>
          <p:nvCxnSpPr>
            <p:cNvPr id="262180" name="Straight Connector 76"/>
            <p:cNvCxnSpPr>
              <a:cxnSpLocks noChangeShapeType="1"/>
            </p:cNvCxnSpPr>
            <p:nvPr/>
          </p:nvCxnSpPr>
          <p:spPr bwMode="auto">
            <a:xfrm flipH="1">
              <a:off x="2371725" y="2438400"/>
              <a:ext cx="76200" cy="66675"/>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cxnSp>
        <p:cxnSp>
          <p:nvCxnSpPr>
            <p:cNvPr id="262181" name="Straight Connector 78"/>
            <p:cNvCxnSpPr>
              <a:cxnSpLocks noChangeShapeType="1"/>
            </p:cNvCxnSpPr>
            <p:nvPr/>
          </p:nvCxnSpPr>
          <p:spPr bwMode="auto">
            <a:xfrm flipH="1">
              <a:off x="2381250" y="2590800"/>
              <a:ext cx="123825" cy="66675"/>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cxnSp>
        <p:cxnSp>
          <p:nvCxnSpPr>
            <p:cNvPr id="262182" name="Straight Connector 80"/>
            <p:cNvCxnSpPr>
              <a:cxnSpLocks noChangeShapeType="1"/>
            </p:cNvCxnSpPr>
            <p:nvPr/>
          </p:nvCxnSpPr>
          <p:spPr bwMode="auto">
            <a:xfrm flipH="1">
              <a:off x="2362200" y="2743200"/>
              <a:ext cx="190500" cy="85725"/>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cxnSp>
        <p:cxnSp>
          <p:nvCxnSpPr>
            <p:cNvPr id="262183" name="Straight Connector 82"/>
            <p:cNvCxnSpPr>
              <a:cxnSpLocks noChangeShapeType="1"/>
            </p:cNvCxnSpPr>
            <p:nvPr/>
          </p:nvCxnSpPr>
          <p:spPr bwMode="auto">
            <a:xfrm flipH="1">
              <a:off x="2352675" y="2895600"/>
              <a:ext cx="238125" cy="104775"/>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cxnSp>
        <p:cxnSp>
          <p:nvCxnSpPr>
            <p:cNvPr id="262184" name="Straight Connector 84"/>
            <p:cNvCxnSpPr>
              <a:cxnSpLocks noChangeShapeType="1"/>
            </p:cNvCxnSpPr>
            <p:nvPr/>
          </p:nvCxnSpPr>
          <p:spPr bwMode="auto">
            <a:xfrm flipV="1">
              <a:off x="2371725" y="3095625"/>
              <a:ext cx="228600" cy="66675"/>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cxnSp>
        <p:cxnSp>
          <p:nvCxnSpPr>
            <p:cNvPr id="262185" name="Straight Connector 86"/>
            <p:cNvCxnSpPr>
              <a:cxnSpLocks noChangeShapeType="1"/>
            </p:cNvCxnSpPr>
            <p:nvPr/>
          </p:nvCxnSpPr>
          <p:spPr bwMode="auto">
            <a:xfrm flipV="1">
              <a:off x="2362200" y="3228975"/>
              <a:ext cx="266700" cy="66675"/>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cxnSp>
      </p:grpSp>
      <p:grpSp>
        <p:nvGrpSpPr>
          <p:cNvPr id="45" name="Group 101"/>
          <p:cNvGrpSpPr>
            <a:grpSpLocks/>
          </p:cNvGrpSpPr>
          <p:nvPr/>
        </p:nvGrpSpPr>
        <p:grpSpPr bwMode="auto">
          <a:xfrm>
            <a:off x="2085975" y="2709863"/>
            <a:ext cx="295275" cy="819150"/>
            <a:chOff x="2085975" y="2466975"/>
            <a:chExt cx="295275" cy="819150"/>
          </a:xfrm>
        </p:grpSpPr>
        <p:cxnSp>
          <p:nvCxnSpPr>
            <p:cNvPr id="262174" name="Straight Connector 90"/>
            <p:cNvCxnSpPr>
              <a:cxnSpLocks noChangeShapeType="1"/>
            </p:cNvCxnSpPr>
            <p:nvPr/>
          </p:nvCxnSpPr>
          <p:spPr bwMode="auto">
            <a:xfrm flipH="1" flipV="1">
              <a:off x="2314575" y="2466975"/>
              <a:ext cx="66675" cy="38100"/>
            </a:xfrm>
            <a:prstGeom prst="line">
              <a:avLst/>
            </a:prstGeom>
            <a:noFill/>
            <a:ln w="38100">
              <a:solidFill>
                <a:srgbClr val="FF6699"/>
              </a:solidFill>
              <a:round/>
              <a:headEnd/>
              <a:tailEnd/>
            </a:ln>
            <a:extLst>
              <a:ext uri="{909E8E84-426E-40dd-AFC4-6F175D3DCCD1}">
                <a14:hiddenFill xmlns:a14="http://schemas.microsoft.com/office/drawing/2010/main">
                  <a:noFill/>
                </a14:hiddenFill>
              </a:ext>
            </a:extLst>
          </p:spPr>
        </p:cxnSp>
        <p:cxnSp>
          <p:nvCxnSpPr>
            <p:cNvPr id="262175" name="Straight Connector 92"/>
            <p:cNvCxnSpPr>
              <a:cxnSpLocks noChangeShapeType="1"/>
            </p:cNvCxnSpPr>
            <p:nvPr/>
          </p:nvCxnSpPr>
          <p:spPr bwMode="auto">
            <a:xfrm flipH="1" flipV="1">
              <a:off x="2247900" y="2609850"/>
              <a:ext cx="123825" cy="57150"/>
            </a:xfrm>
            <a:prstGeom prst="line">
              <a:avLst/>
            </a:prstGeom>
            <a:noFill/>
            <a:ln w="38100">
              <a:solidFill>
                <a:srgbClr val="FF6699"/>
              </a:solidFill>
              <a:round/>
              <a:headEnd/>
              <a:tailEnd/>
            </a:ln>
            <a:extLst>
              <a:ext uri="{909E8E84-426E-40dd-AFC4-6F175D3DCCD1}">
                <a14:hiddenFill xmlns:a14="http://schemas.microsoft.com/office/drawing/2010/main">
                  <a:noFill/>
                </a14:hiddenFill>
              </a:ext>
            </a:extLst>
          </p:spPr>
        </p:cxnSp>
        <p:cxnSp>
          <p:nvCxnSpPr>
            <p:cNvPr id="262176" name="Straight Connector 94"/>
            <p:cNvCxnSpPr>
              <a:cxnSpLocks noChangeShapeType="1"/>
            </p:cNvCxnSpPr>
            <p:nvPr/>
          </p:nvCxnSpPr>
          <p:spPr bwMode="auto">
            <a:xfrm flipH="1" flipV="1">
              <a:off x="2209800" y="2771775"/>
              <a:ext cx="142875" cy="47625"/>
            </a:xfrm>
            <a:prstGeom prst="line">
              <a:avLst/>
            </a:prstGeom>
            <a:noFill/>
            <a:ln w="38100">
              <a:solidFill>
                <a:srgbClr val="FF6699"/>
              </a:solidFill>
              <a:round/>
              <a:headEnd/>
              <a:tailEnd/>
            </a:ln>
            <a:extLst>
              <a:ext uri="{909E8E84-426E-40dd-AFC4-6F175D3DCCD1}">
                <a14:hiddenFill xmlns:a14="http://schemas.microsoft.com/office/drawing/2010/main">
                  <a:noFill/>
                </a14:hiddenFill>
              </a:ext>
            </a:extLst>
          </p:spPr>
        </p:cxnSp>
        <p:cxnSp>
          <p:nvCxnSpPr>
            <p:cNvPr id="262177" name="Straight Connector 96"/>
            <p:cNvCxnSpPr>
              <a:cxnSpLocks noChangeShapeType="1"/>
            </p:cNvCxnSpPr>
            <p:nvPr/>
          </p:nvCxnSpPr>
          <p:spPr bwMode="auto">
            <a:xfrm flipH="1" flipV="1">
              <a:off x="2171700" y="2933700"/>
              <a:ext cx="171450" cy="57150"/>
            </a:xfrm>
            <a:prstGeom prst="line">
              <a:avLst/>
            </a:prstGeom>
            <a:noFill/>
            <a:ln w="38100">
              <a:solidFill>
                <a:srgbClr val="FF6699"/>
              </a:solidFill>
              <a:round/>
              <a:headEnd/>
              <a:tailEnd/>
            </a:ln>
            <a:extLst>
              <a:ext uri="{909E8E84-426E-40dd-AFC4-6F175D3DCCD1}">
                <a14:hiddenFill xmlns:a14="http://schemas.microsoft.com/office/drawing/2010/main">
                  <a:noFill/>
                </a14:hiddenFill>
              </a:ext>
            </a:extLst>
          </p:spPr>
        </p:cxnSp>
        <p:cxnSp>
          <p:nvCxnSpPr>
            <p:cNvPr id="262178" name="Straight Connector 98"/>
            <p:cNvCxnSpPr>
              <a:cxnSpLocks noChangeShapeType="1"/>
            </p:cNvCxnSpPr>
            <p:nvPr/>
          </p:nvCxnSpPr>
          <p:spPr bwMode="auto">
            <a:xfrm flipH="1" flipV="1">
              <a:off x="2114550" y="3105150"/>
              <a:ext cx="257175" cy="57150"/>
            </a:xfrm>
            <a:prstGeom prst="line">
              <a:avLst/>
            </a:prstGeom>
            <a:noFill/>
            <a:ln w="38100">
              <a:solidFill>
                <a:srgbClr val="FF6699"/>
              </a:solidFill>
              <a:round/>
              <a:headEnd/>
              <a:tailEnd/>
            </a:ln>
            <a:extLst>
              <a:ext uri="{909E8E84-426E-40dd-AFC4-6F175D3DCCD1}">
                <a14:hiddenFill xmlns:a14="http://schemas.microsoft.com/office/drawing/2010/main">
                  <a:noFill/>
                </a14:hiddenFill>
              </a:ext>
            </a:extLst>
          </p:spPr>
        </p:cxnSp>
        <p:cxnSp>
          <p:nvCxnSpPr>
            <p:cNvPr id="262179" name="Straight Connector 100"/>
            <p:cNvCxnSpPr>
              <a:cxnSpLocks noChangeShapeType="1"/>
            </p:cNvCxnSpPr>
            <p:nvPr/>
          </p:nvCxnSpPr>
          <p:spPr bwMode="auto">
            <a:xfrm flipH="1" flipV="1">
              <a:off x="2085975" y="3238500"/>
              <a:ext cx="276225" cy="47625"/>
            </a:xfrm>
            <a:prstGeom prst="line">
              <a:avLst/>
            </a:prstGeom>
            <a:noFill/>
            <a:ln w="38100">
              <a:solidFill>
                <a:srgbClr val="FF6699"/>
              </a:solidFill>
              <a:round/>
              <a:headEnd/>
              <a:tailEnd/>
            </a:ln>
            <a:extLst>
              <a:ext uri="{909E8E84-426E-40dd-AFC4-6F175D3DCCD1}">
                <a14:hiddenFill xmlns:a14="http://schemas.microsoft.com/office/drawing/2010/main">
                  <a:noFill/>
                </a14:hiddenFill>
              </a:ext>
            </a:extLst>
          </p:spPr>
        </p:cxnSp>
      </p:grpSp>
      <p:grpSp>
        <p:nvGrpSpPr>
          <p:cNvPr id="52" name="Group 116"/>
          <p:cNvGrpSpPr>
            <a:grpSpLocks/>
          </p:cNvGrpSpPr>
          <p:nvPr/>
        </p:nvGrpSpPr>
        <p:grpSpPr bwMode="auto">
          <a:xfrm>
            <a:off x="6486525" y="2452688"/>
            <a:ext cx="428625" cy="1085850"/>
            <a:chOff x="6486525" y="2209800"/>
            <a:chExt cx="428625" cy="1085850"/>
          </a:xfrm>
        </p:grpSpPr>
        <p:cxnSp>
          <p:nvCxnSpPr>
            <p:cNvPr id="262167" name="Straight Connector 103"/>
            <p:cNvCxnSpPr>
              <a:cxnSpLocks noChangeShapeType="1"/>
            </p:cNvCxnSpPr>
            <p:nvPr/>
          </p:nvCxnSpPr>
          <p:spPr bwMode="auto">
            <a:xfrm flipV="1">
              <a:off x="6486525" y="2209800"/>
              <a:ext cx="95250" cy="66675"/>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cxnSp>
        <p:cxnSp>
          <p:nvCxnSpPr>
            <p:cNvPr id="262168" name="Straight Connector 105"/>
            <p:cNvCxnSpPr>
              <a:cxnSpLocks noChangeShapeType="1"/>
            </p:cNvCxnSpPr>
            <p:nvPr/>
          </p:nvCxnSpPr>
          <p:spPr bwMode="auto">
            <a:xfrm flipV="1">
              <a:off x="6496050" y="2333625"/>
              <a:ext cx="190500" cy="104775"/>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cxnSp>
        <p:cxnSp>
          <p:nvCxnSpPr>
            <p:cNvPr id="262169" name="Straight Connector 107"/>
            <p:cNvCxnSpPr>
              <a:cxnSpLocks noChangeShapeType="1"/>
            </p:cNvCxnSpPr>
            <p:nvPr/>
          </p:nvCxnSpPr>
          <p:spPr bwMode="auto">
            <a:xfrm flipV="1">
              <a:off x="6505575" y="2505075"/>
              <a:ext cx="238125" cy="1143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cxnSp>
        <p:cxnSp>
          <p:nvCxnSpPr>
            <p:cNvPr id="262170" name="Straight Connector 109"/>
            <p:cNvCxnSpPr>
              <a:cxnSpLocks noChangeShapeType="1"/>
            </p:cNvCxnSpPr>
            <p:nvPr/>
          </p:nvCxnSpPr>
          <p:spPr bwMode="auto">
            <a:xfrm flipV="1">
              <a:off x="6505575" y="2686050"/>
              <a:ext cx="304800" cy="123825"/>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cxnSp>
        <p:cxnSp>
          <p:nvCxnSpPr>
            <p:cNvPr id="262171" name="Straight Connector 111"/>
            <p:cNvCxnSpPr>
              <a:cxnSpLocks noChangeShapeType="1"/>
            </p:cNvCxnSpPr>
            <p:nvPr/>
          </p:nvCxnSpPr>
          <p:spPr bwMode="auto">
            <a:xfrm flipV="1">
              <a:off x="6496050" y="2886075"/>
              <a:ext cx="342900" cy="11430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cxnSp>
        <p:cxnSp>
          <p:nvCxnSpPr>
            <p:cNvPr id="262172" name="Straight Connector 113"/>
            <p:cNvCxnSpPr>
              <a:cxnSpLocks noChangeShapeType="1"/>
            </p:cNvCxnSpPr>
            <p:nvPr/>
          </p:nvCxnSpPr>
          <p:spPr bwMode="auto">
            <a:xfrm flipV="1">
              <a:off x="6486525" y="3048000"/>
              <a:ext cx="390525" cy="104775"/>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cxnSp>
        <p:cxnSp>
          <p:nvCxnSpPr>
            <p:cNvPr id="262173" name="Straight Connector 115"/>
            <p:cNvCxnSpPr>
              <a:cxnSpLocks noChangeShapeType="1"/>
            </p:cNvCxnSpPr>
            <p:nvPr/>
          </p:nvCxnSpPr>
          <p:spPr bwMode="auto">
            <a:xfrm flipV="1">
              <a:off x="6496050" y="3200400"/>
              <a:ext cx="419100" cy="9525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cxnSp>
      </p:grpSp>
      <p:grpSp>
        <p:nvGrpSpPr>
          <p:cNvPr id="60" name="Group 123"/>
          <p:cNvGrpSpPr>
            <a:grpSpLocks/>
          </p:cNvGrpSpPr>
          <p:nvPr/>
        </p:nvGrpSpPr>
        <p:grpSpPr bwMode="auto">
          <a:xfrm>
            <a:off x="6343650" y="3224213"/>
            <a:ext cx="152400" cy="304800"/>
            <a:chOff x="6353175" y="2962275"/>
            <a:chExt cx="152400" cy="304800"/>
          </a:xfrm>
        </p:grpSpPr>
        <p:cxnSp>
          <p:nvCxnSpPr>
            <p:cNvPr id="262164" name="Straight Connector 118"/>
            <p:cNvCxnSpPr>
              <a:cxnSpLocks noChangeShapeType="1"/>
            </p:cNvCxnSpPr>
            <p:nvPr/>
          </p:nvCxnSpPr>
          <p:spPr bwMode="auto">
            <a:xfrm>
              <a:off x="6429375" y="2962275"/>
              <a:ext cx="66675" cy="38100"/>
            </a:xfrm>
            <a:prstGeom prst="line">
              <a:avLst/>
            </a:prstGeom>
            <a:noFill/>
            <a:ln w="38100">
              <a:solidFill>
                <a:srgbClr val="FF6699"/>
              </a:solidFill>
              <a:round/>
              <a:headEnd/>
              <a:tailEnd/>
            </a:ln>
            <a:extLst>
              <a:ext uri="{909E8E84-426E-40dd-AFC4-6F175D3DCCD1}">
                <a14:hiddenFill xmlns:a14="http://schemas.microsoft.com/office/drawing/2010/main">
                  <a:noFill/>
                </a14:hiddenFill>
              </a:ext>
            </a:extLst>
          </p:spPr>
        </p:cxnSp>
        <p:cxnSp>
          <p:nvCxnSpPr>
            <p:cNvPr id="262165" name="Straight Connector 120"/>
            <p:cNvCxnSpPr>
              <a:cxnSpLocks noChangeShapeType="1"/>
            </p:cNvCxnSpPr>
            <p:nvPr/>
          </p:nvCxnSpPr>
          <p:spPr bwMode="auto">
            <a:xfrm>
              <a:off x="6400800" y="3076575"/>
              <a:ext cx="104775" cy="66675"/>
            </a:xfrm>
            <a:prstGeom prst="line">
              <a:avLst/>
            </a:prstGeom>
            <a:noFill/>
            <a:ln w="38100">
              <a:solidFill>
                <a:srgbClr val="FF6699"/>
              </a:solidFill>
              <a:round/>
              <a:headEnd/>
              <a:tailEnd/>
            </a:ln>
            <a:extLst>
              <a:ext uri="{909E8E84-426E-40dd-AFC4-6F175D3DCCD1}">
                <a14:hiddenFill xmlns:a14="http://schemas.microsoft.com/office/drawing/2010/main">
                  <a:noFill/>
                </a14:hiddenFill>
              </a:ext>
            </a:extLst>
          </p:spPr>
        </p:cxnSp>
        <p:cxnSp>
          <p:nvCxnSpPr>
            <p:cNvPr id="262166" name="Straight Connector 122"/>
            <p:cNvCxnSpPr>
              <a:cxnSpLocks noChangeShapeType="1"/>
            </p:cNvCxnSpPr>
            <p:nvPr/>
          </p:nvCxnSpPr>
          <p:spPr bwMode="auto">
            <a:xfrm flipH="1" flipV="1">
              <a:off x="6353175" y="3219450"/>
              <a:ext cx="133350" cy="47625"/>
            </a:xfrm>
            <a:prstGeom prst="line">
              <a:avLst/>
            </a:prstGeom>
            <a:noFill/>
            <a:ln w="38100">
              <a:solidFill>
                <a:srgbClr val="FF6699"/>
              </a:solidFill>
              <a:round/>
              <a:headEnd/>
              <a:tailEnd/>
            </a:ln>
            <a:extLst>
              <a:ext uri="{909E8E84-426E-40dd-AFC4-6F175D3DCCD1}">
                <a14:hiddenFill xmlns:a14="http://schemas.microsoft.com/office/drawing/2010/main">
                  <a:noFill/>
                </a14:hiddenFill>
              </a:ext>
            </a:extLst>
          </p:spPr>
        </p:cxnSp>
      </p:grpSp>
      <p:sp>
        <p:nvSpPr>
          <p:cNvPr id="262157" name="TextBox 63"/>
          <p:cNvSpPr txBox="1">
            <a:spLocks noChangeArrowheads="1"/>
          </p:cNvSpPr>
          <p:nvPr/>
        </p:nvSpPr>
        <p:spPr bwMode="auto">
          <a:xfrm>
            <a:off x="258763" y="2046288"/>
            <a:ext cx="10398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2000" smtClean="0">
                <a:solidFill>
                  <a:srgbClr val="9A7500"/>
                </a:solidFill>
              </a:rPr>
              <a:t>State-A</a:t>
            </a:r>
          </a:p>
        </p:txBody>
      </p:sp>
      <p:sp>
        <p:nvSpPr>
          <p:cNvPr id="262158" name="TextBox 64"/>
          <p:cNvSpPr txBox="1">
            <a:spLocks noChangeArrowheads="1"/>
          </p:cNvSpPr>
          <p:nvPr/>
        </p:nvSpPr>
        <p:spPr bwMode="auto">
          <a:xfrm>
            <a:off x="4789488" y="2046288"/>
            <a:ext cx="10382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2000" smtClean="0">
                <a:solidFill>
                  <a:srgbClr val="9A7500"/>
                </a:solidFill>
              </a:rPr>
              <a:t>State-A</a:t>
            </a:r>
          </a:p>
        </p:txBody>
      </p:sp>
      <p:sp>
        <p:nvSpPr>
          <p:cNvPr id="262159" name="TextBox 65"/>
          <p:cNvSpPr txBox="1">
            <a:spLocks noChangeArrowheads="1"/>
          </p:cNvSpPr>
          <p:nvPr/>
        </p:nvSpPr>
        <p:spPr bwMode="auto">
          <a:xfrm>
            <a:off x="3290888" y="2046288"/>
            <a:ext cx="10398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2000" smtClean="0">
                <a:solidFill>
                  <a:srgbClr val="9A7500"/>
                </a:solidFill>
              </a:rPr>
              <a:t>State-B</a:t>
            </a:r>
          </a:p>
        </p:txBody>
      </p:sp>
      <p:sp>
        <p:nvSpPr>
          <p:cNvPr id="262160" name="TextBox 66"/>
          <p:cNvSpPr txBox="1">
            <a:spLocks noChangeArrowheads="1"/>
          </p:cNvSpPr>
          <p:nvPr/>
        </p:nvSpPr>
        <p:spPr bwMode="auto">
          <a:xfrm>
            <a:off x="7553325" y="2046288"/>
            <a:ext cx="10382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2000" smtClean="0">
                <a:solidFill>
                  <a:srgbClr val="9A7500"/>
                </a:solidFill>
              </a:rPr>
              <a:t>State-B</a:t>
            </a:r>
          </a:p>
        </p:txBody>
      </p:sp>
      <p:sp>
        <p:nvSpPr>
          <p:cNvPr id="262161" name="Slide Number Placeholder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8AD3DFB-B532-D740-88FC-5C1B1AEEEC62}" type="slidenum">
              <a:rPr lang="en-US" sz="1600">
                <a:solidFill>
                  <a:srgbClr val="000000"/>
                </a:solidFill>
                <a:latin typeface="Garamond" charset="0"/>
              </a:rPr>
              <a:pPr eaLnBrk="1" hangingPunct="1"/>
              <a:t>195</a:t>
            </a:fld>
            <a:endParaRPr lang="en-US" sz="1600">
              <a:solidFill>
                <a:srgbClr val="000000"/>
              </a:solidFill>
              <a:latin typeface="Garamond" charset="0"/>
            </a:endParaRPr>
          </a:p>
        </p:txBody>
      </p:sp>
      <p:pic>
        <p:nvPicPr>
          <p:cNvPr id="69" name="Picture 68" descr="X_mark.pn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284913" y="1397000"/>
            <a:ext cx="428625" cy="50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 name="Picture 69" descr="checkmark.png"/>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2025650" y="1319213"/>
            <a:ext cx="65405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589794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box(in)">
                                      <p:cBhvr>
                                        <p:cTn id="7" dur="500"/>
                                        <p:tgtEl>
                                          <p:spTgt spid="4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box(in)">
                                      <p:cBhvr>
                                        <p:cTn id="12" dur="500"/>
                                        <p:tgtEl>
                                          <p:spTgt spid="3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49157"/>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70"/>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4" presetClass="entr" presetSubtype="16" fill="hold" nodeType="clickEffect">
                                  <p:stCondLst>
                                    <p:cond delay="0"/>
                                  </p:stCondLst>
                                  <p:childTnLst>
                                    <p:set>
                                      <p:cBhvr>
                                        <p:cTn id="24" dur="1" fill="hold">
                                          <p:stCondLst>
                                            <p:cond delay="0"/>
                                          </p:stCondLst>
                                        </p:cTn>
                                        <p:tgtEl>
                                          <p:spTgt spid="60"/>
                                        </p:tgtEl>
                                        <p:attrNameLst>
                                          <p:attrName>style.visibility</p:attrName>
                                        </p:attrNameLst>
                                      </p:cBhvr>
                                      <p:to>
                                        <p:strVal val="visible"/>
                                      </p:to>
                                    </p:set>
                                    <p:animEffect transition="in" filter="box(in)">
                                      <p:cBhvr>
                                        <p:cTn id="25" dur="500"/>
                                        <p:tgtEl>
                                          <p:spTgt spid="60"/>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4" presetClass="entr" presetSubtype="16" fill="hold" nodeType="clickEffect">
                                  <p:stCondLst>
                                    <p:cond delay="0"/>
                                  </p:stCondLst>
                                  <p:childTnLst>
                                    <p:set>
                                      <p:cBhvr>
                                        <p:cTn id="29" dur="1" fill="hold">
                                          <p:stCondLst>
                                            <p:cond delay="0"/>
                                          </p:stCondLst>
                                        </p:cTn>
                                        <p:tgtEl>
                                          <p:spTgt spid="52"/>
                                        </p:tgtEl>
                                        <p:attrNameLst>
                                          <p:attrName>style.visibility</p:attrName>
                                        </p:attrNameLst>
                                      </p:cBhvr>
                                      <p:to>
                                        <p:strVal val="visible"/>
                                      </p:to>
                                    </p:set>
                                    <p:animEffect transition="in" filter="box(in)">
                                      <p:cBhvr>
                                        <p:cTn id="30" dur="500"/>
                                        <p:tgtEl>
                                          <p:spTgt spid="52"/>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49158"/>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69"/>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nodeType="clickEffect">
                                  <p:stCondLst>
                                    <p:cond delay="0"/>
                                  </p:stCondLst>
                                  <p:childTnLst>
                                    <p:set>
                                      <p:cBhvr>
                                        <p:cTn id="46"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3" name="Title 1"/>
          <p:cNvSpPr>
            <a:spLocks noGrp="1"/>
          </p:cNvSpPr>
          <p:nvPr>
            <p:ph type="title"/>
          </p:nvPr>
        </p:nvSpPr>
        <p:spPr/>
        <p:txBody>
          <a:bodyPr/>
          <a:lstStyle/>
          <a:p>
            <a:r>
              <a:rPr lang="en-US" sz="3600">
                <a:latin typeface="Garamond" charset="0"/>
              </a:rPr>
              <a:t>Optimum Read Reference Voltage Prediction</a:t>
            </a:r>
          </a:p>
        </p:txBody>
      </p:sp>
      <p:sp>
        <p:nvSpPr>
          <p:cNvPr id="20483" name="Content Placeholder 2"/>
          <p:cNvSpPr>
            <a:spLocks noGrp="1"/>
          </p:cNvSpPr>
          <p:nvPr>
            <p:ph idx="1"/>
          </p:nvPr>
        </p:nvSpPr>
        <p:spPr>
          <a:xfrm>
            <a:off x="212725" y="3898900"/>
            <a:ext cx="8231188" cy="2024063"/>
          </a:xfrm>
        </p:spPr>
        <p:txBody>
          <a:bodyPr/>
          <a:lstStyle/>
          <a:p>
            <a:r>
              <a:rPr lang="en-US">
                <a:latin typeface="Tahoma" charset="0"/>
              </a:rPr>
              <a:t>Vth shift learning (done every ~1k P/E cycles)</a:t>
            </a:r>
          </a:p>
          <a:p>
            <a:pPr lvl="1"/>
            <a:r>
              <a:rPr lang="en-US" sz="1800">
                <a:latin typeface="Tahoma" charset="0"/>
              </a:rPr>
              <a:t>Program sample cells with known data pattern and test Vth</a:t>
            </a:r>
          </a:p>
          <a:p>
            <a:pPr lvl="1"/>
            <a:r>
              <a:rPr lang="en-US" sz="1800">
                <a:latin typeface="Tahoma" charset="0"/>
              </a:rPr>
              <a:t>Program aggressor neighbor cells and test victim Vth after interference</a:t>
            </a:r>
          </a:p>
          <a:p>
            <a:pPr lvl="1"/>
            <a:r>
              <a:rPr lang="en-US" sz="1800">
                <a:solidFill>
                  <a:srgbClr val="FF0000"/>
                </a:solidFill>
                <a:latin typeface="Tahoma" charset="0"/>
              </a:rPr>
              <a:t>Characterize the mean shift in Vth (i.e., program interference noise)</a:t>
            </a:r>
          </a:p>
          <a:p>
            <a:endParaRPr lang="en-US" sz="800">
              <a:solidFill>
                <a:srgbClr val="FF0000"/>
              </a:solidFill>
              <a:latin typeface="Tahoma" charset="0"/>
            </a:endParaRPr>
          </a:p>
          <a:p>
            <a:r>
              <a:rPr lang="en-US">
                <a:latin typeface="Tahoma" charset="0"/>
              </a:rPr>
              <a:t>Optimum read reference voltage prediction</a:t>
            </a:r>
          </a:p>
          <a:p>
            <a:pPr lvl="1"/>
            <a:r>
              <a:rPr lang="en-US">
                <a:latin typeface="Tahoma" charset="0"/>
              </a:rPr>
              <a:t> </a:t>
            </a:r>
            <a:r>
              <a:rPr lang="en-US" sz="1800">
                <a:latin typeface="Tahoma" charset="0"/>
              </a:rPr>
              <a:t>Default read reference voltage + </a:t>
            </a:r>
            <a:r>
              <a:rPr lang="en-US" sz="1800">
                <a:solidFill>
                  <a:srgbClr val="FF0000"/>
                </a:solidFill>
                <a:latin typeface="Tahoma" charset="0"/>
              </a:rPr>
              <a:t>Predicted mean Vth shift by model</a:t>
            </a:r>
          </a:p>
        </p:txBody>
      </p:sp>
      <p:pic>
        <p:nvPicPr>
          <p:cNvPr id="20485"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2575" y="2581275"/>
            <a:ext cx="6978650" cy="1282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486"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2575" y="1028700"/>
            <a:ext cx="6934200" cy="1549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a:spLocks noChangeArrowheads="1"/>
          </p:cNvSpPr>
          <p:nvPr/>
        </p:nvSpPr>
        <p:spPr bwMode="auto">
          <a:xfrm>
            <a:off x="0" y="2768600"/>
            <a:ext cx="17240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000000"/>
                </a:solidFill>
              </a:rPr>
              <a:t>After program </a:t>
            </a:r>
          </a:p>
          <a:p>
            <a:pPr eaLnBrk="1" fontAlgn="base" hangingPunct="1">
              <a:spcBef>
                <a:spcPct val="0"/>
              </a:spcBef>
              <a:spcAft>
                <a:spcPct val="0"/>
              </a:spcAft>
            </a:pPr>
            <a:r>
              <a:rPr lang="en-US" sz="1800" b="1" smtClean="0">
                <a:solidFill>
                  <a:srgbClr val="000000"/>
                </a:solidFill>
              </a:rPr>
              <a:t>interference</a:t>
            </a:r>
          </a:p>
        </p:txBody>
      </p:sp>
      <p:cxnSp>
        <p:nvCxnSpPr>
          <p:cNvPr id="7" name="Straight Arrow Connector 6"/>
          <p:cNvCxnSpPr>
            <a:cxnSpLocks noChangeShapeType="1"/>
          </p:cNvCxnSpPr>
          <p:nvPr/>
        </p:nvCxnSpPr>
        <p:spPr bwMode="auto">
          <a:xfrm flipH="1" flipV="1">
            <a:off x="6129338" y="2587625"/>
            <a:ext cx="385762" cy="15875"/>
          </a:xfrm>
          <a:prstGeom prst="straightConnector1">
            <a:avLst/>
          </a:prstGeom>
          <a:noFill/>
          <a:ln w="38100">
            <a:solidFill>
              <a:srgbClr val="660066"/>
            </a:solidFill>
            <a:round/>
            <a:headEnd type="arrow" w="med" len="me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6" name="TextBox 5"/>
          <p:cNvSpPr txBox="1">
            <a:spLocks noChangeArrowheads="1"/>
          </p:cNvSpPr>
          <p:nvPr/>
        </p:nvSpPr>
        <p:spPr bwMode="auto">
          <a:xfrm>
            <a:off x="6515100" y="2324100"/>
            <a:ext cx="10318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660066"/>
                </a:solidFill>
              </a:rPr>
              <a:t>Vth shift</a:t>
            </a:r>
          </a:p>
        </p:txBody>
      </p:sp>
    </p:spTree>
    <p:extLst>
      <p:ext uri="{BB962C8B-B14F-4D97-AF65-F5344CB8AC3E}">
        <p14:creationId xmlns:p14="http://schemas.microsoft.com/office/powerpoint/2010/main" val="260555351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048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048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20483">
                                            <p:txEl>
                                              <p:pRg st="0" end="0"/>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20483">
                                            <p:txEl>
                                              <p:pRg st="1" end="1"/>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nodeType="clickEffect">
                                  <p:stCondLst>
                                    <p:cond delay="0"/>
                                  </p:stCondLst>
                                  <p:childTnLst>
                                    <p:set>
                                      <p:cBhvr>
                                        <p:cTn id="32" dur="1" fill="hold">
                                          <p:stCondLst>
                                            <p:cond delay="0"/>
                                          </p:stCondLst>
                                        </p:cTn>
                                        <p:tgtEl>
                                          <p:spTgt spid="20483">
                                            <p:txEl>
                                              <p:pRg st="2" end="2"/>
                                            </p:txEl>
                                          </p:spTgt>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nodeType="clickEffect">
                                  <p:stCondLst>
                                    <p:cond delay="0"/>
                                  </p:stCondLst>
                                  <p:childTnLst>
                                    <p:set>
                                      <p:cBhvr>
                                        <p:cTn id="36" dur="1" fill="hold">
                                          <p:stCondLst>
                                            <p:cond delay="0"/>
                                          </p:stCondLst>
                                        </p:cTn>
                                        <p:tgtEl>
                                          <p:spTgt spid="20483">
                                            <p:txEl>
                                              <p:pRg st="3" end="3"/>
                                            </p:txEl>
                                          </p:spTgt>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nodeType="clickEffect">
                                  <p:stCondLst>
                                    <p:cond delay="0"/>
                                  </p:stCondLst>
                                  <p:childTnLst>
                                    <p:set>
                                      <p:cBhvr>
                                        <p:cTn id="40" dur="1" fill="hold">
                                          <p:stCondLst>
                                            <p:cond delay="0"/>
                                          </p:stCondLst>
                                        </p:cTn>
                                        <p:tgtEl>
                                          <p:spTgt spid="20483">
                                            <p:txEl>
                                              <p:pRg st="5" end="5"/>
                                            </p:txEl>
                                          </p:spTgt>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nodeType="clickEffect">
                                  <p:stCondLst>
                                    <p:cond delay="0"/>
                                  </p:stCondLst>
                                  <p:childTnLst>
                                    <p:set>
                                      <p:cBhvr>
                                        <p:cTn id="44" dur="1" fill="hold">
                                          <p:stCondLst>
                                            <p:cond delay="0"/>
                                          </p:stCondLst>
                                        </p:cTn>
                                        <p:tgtEl>
                                          <p:spTgt spid="2048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5217" name="Picture 16" descr="raw_ber_dac_prediction_1.bmp"/>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969963"/>
            <a:ext cx="9144000" cy="471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5218" name="Title 1"/>
          <p:cNvSpPr>
            <a:spLocks noGrp="1"/>
          </p:cNvSpPr>
          <p:nvPr>
            <p:ph type="title"/>
          </p:nvPr>
        </p:nvSpPr>
        <p:spPr/>
        <p:txBody>
          <a:bodyPr/>
          <a:lstStyle/>
          <a:p>
            <a:r>
              <a:rPr lang="en-US" sz="3800">
                <a:latin typeface="Garamond" charset="0"/>
              </a:rPr>
              <a:t>Effect of Read Reference Voltage Prediction</a:t>
            </a:r>
          </a:p>
        </p:txBody>
      </p:sp>
      <p:sp>
        <p:nvSpPr>
          <p:cNvPr id="21508" name="Content Placeholder 2"/>
          <p:cNvSpPr>
            <a:spLocks noGrp="1"/>
          </p:cNvSpPr>
          <p:nvPr>
            <p:ph idx="1"/>
          </p:nvPr>
        </p:nvSpPr>
        <p:spPr>
          <a:xfrm>
            <a:off x="142875" y="5505450"/>
            <a:ext cx="8791575" cy="819150"/>
          </a:xfrm>
        </p:spPr>
        <p:txBody>
          <a:bodyPr/>
          <a:lstStyle/>
          <a:p>
            <a:r>
              <a:rPr lang="en-US">
                <a:latin typeface="Tahoma" charset="0"/>
              </a:rPr>
              <a:t>Read reference voltage prediction reduces raw BER (by 64%) and increases the P/E cycle lifetime (by 30%)</a:t>
            </a:r>
          </a:p>
        </p:txBody>
      </p:sp>
      <p:cxnSp>
        <p:nvCxnSpPr>
          <p:cNvPr id="21509" name="Straight Connector 5"/>
          <p:cNvCxnSpPr>
            <a:cxnSpLocks noChangeShapeType="1"/>
          </p:cNvCxnSpPr>
          <p:nvPr/>
        </p:nvCxnSpPr>
        <p:spPr bwMode="auto">
          <a:xfrm flipV="1">
            <a:off x="963613" y="3201988"/>
            <a:ext cx="7864475" cy="12700"/>
          </a:xfrm>
          <a:prstGeom prst="line">
            <a:avLst/>
          </a:prstGeom>
          <a:noFill/>
          <a:ln w="38100">
            <a:solidFill>
              <a:schemeClr val="tx1"/>
            </a:solidFill>
            <a:prstDash val="sysDash"/>
            <a:round/>
            <a:headEnd/>
            <a:tailEnd/>
          </a:ln>
          <a:extLst>
            <a:ext uri="{909E8E84-426E-40dd-AFC4-6F175D3DCCD1}">
              <a14:hiddenFill xmlns:a14="http://schemas.microsoft.com/office/drawing/2010/main">
                <a:noFill/>
              </a14:hiddenFill>
            </a:ext>
          </a:extLst>
        </p:spPr>
      </p:cxnSp>
      <p:sp>
        <p:nvSpPr>
          <p:cNvPr id="21510" name="TextBox 9"/>
          <p:cNvSpPr txBox="1">
            <a:spLocks noChangeArrowheads="1"/>
          </p:cNvSpPr>
          <p:nvPr/>
        </p:nvSpPr>
        <p:spPr bwMode="auto">
          <a:xfrm>
            <a:off x="1020763" y="2324100"/>
            <a:ext cx="349885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z="2200" smtClean="0">
                <a:solidFill>
                  <a:srgbClr val="000000"/>
                </a:solidFill>
              </a:rPr>
              <a:t>32k-bit BCH Code</a:t>
            </a:r>
          </a:p>
          <a:p>
            <a:pPr algn="ctr" eaLnBrk="1" fontAlgn="base" hangingPunct="1">
              <a:spcBef>
                <a:spcPct val="0"/>
              </a:spcBef>
              <a:spcAft>
                <a:spcPct val="0"/>
              </a:spcAft>
            </a:pPr>
            <a:r>
              <a:rPr lang="en-US" sz="2200" smtClean="0">
                <a:solidFill>
                  <a:srgbClr val="000000"/>
                </a:solidFill>
              </a:rPr>
              <a:t>(acceptable BER = 2x10</a:t>
            </a:r>
            <a:r>
              <a:rPr lang="en-US" sz="2200" baseline="30000" smtClean="0">
                <a:solidFill>
                  <a:srgbClr val="000000"/>
                </a:solidFill>
              </a:rPr>
              <a:t>-3</a:t>
            </a:r>
            <a:r>
              <a:rPr lang="en-US" sz="2200" smtClean="0">
                <a:solidFill>
                  <a:srgbClr val="000000"/>
                </a:solidFill>
              </a:rPr>
              <a:t>)</a:t>
            </a:r>
          </a:p>
        </p:txBody>
      </p:sp>
      <p:grpSp>
        <p:nvGrpSpPr>
          <p:cNvPr id="2" name="Group 1"/>
          <p:cNvGrpSpPr>
            <a:grpSpLocks/>
          </p:cNvGrpSpPr>
          <p:nvPr/>
        </p:nvGrpSpPr>
        <p:grpSpPr bwMode="auto">
          <a:xfrm>
            <a:off x="5092700" y="1584325"/>
            <a:ext cx="3433763" cy="1625600"/>
            <a:chOff x="5092700" y="1393825"/>
            <a:chExt cx="3433763" cy="1625600"/>
          </a:xfrm>
        </p:grpSpPr>
        <p:cxnSp>
          <p:nvCxnSpPr>
            <p:cNvPr id="265228" name="Straight Arrow Connector 11"/>
            <p:cNvCxnSpPr>
              <a:cxnSpLocks noChangeShapeType="1"/>
            </p:cNvCxnSpPr>
            <p:nvPr/>
          </p:nvCxnSpPr>
          <p:spPr bwMode="auto">
            <a:xfrm>
              <a:off x="5130800" y="3005138"/>
              <a:ext cx="1365250" cy="14287"/>
            </a:xfrm>
            <a:prstGeom prst="straightConnector1">
              <a:avLst/>
            </a:prstGeom>
            <a:noFill/>
            <a:ln w="57150">
              <a:solidFill>
                <a:srgbClr val="A50021"/>
              </a:solidFill>
              <a:round/>
              <a:headEnd/>
              <a:tailEnd type="arrow" w="med" len="med"/>
            </a:ln>
            <a:extLst>
              <a:ext uri="{909E8E84-426E-40dd-AFC4-6F175D3DCCD1}">
                <a14:hiddenFill xmlns:a14="http://schemas.microsoft.com/office/drawing/2010/main">
                  <a:noFill/>
                </a14:hiddenFill>
              </a:ext>
            </a:extLst>
          </p:spPr>
        </p:cxnSp>
        <p:sp>
          <p:nvSpPr>
            <p:cNvPr id="265229" name="TextBox 12"/>
            <p:cNvSpPr txBox="1">
              <a:spLocks noChangeArrowheads="1"/>
            </p:cNvSpPr>
            <p:nvPr/>
          </p:nvSpPr>
          <p:spPr bwMode="auto">
            <a:xfrm>
              <a:off x="5092700" y="1393825"/>
              <a:ext cx="3433763"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2200" smtClean="0">
                  <a:solidFill>
                    <a:srgbClr val="000000"/>
                  </a:solidFill>
                </a:rPr>
                <a:t>30% lifetime improvement</a:t>
              </a:r>
            </a:p>
          </p:txBody>
        </p:sp>
        <p:cxnSp>
          <p:nvCxnSpPr>
            <p:cNvPr id="265230" name="Straight Arrow Connector 14"/>
            <p:cNvCxnSpPr>
              <a:cxnSpLocks noChangeShapeType="1"/>
            </p:cNvCxnSpPr>
            <p:nvPr/>
          </p:nvCxnSpPr>
          <p:spPr bwMode="auto">
            <a:xfrm flipH="1">
              <a:off x="5935663" y="1906588"/>
              <a:ext cx="196850" cy="1096962"/>
            </a:xfrm>
            <a:prstGeom prst="straightConnector1">
              <a:avLst/>
            </a:prstGeom>
            <a:noFill/>
            <a:ln w="38100">
              <a:solidFill>
                <a:schemeClr val="tx1"/>
              </a:solidFill>
              <a:round/>
              <a:headEnd/>
              <a:tailEnd type="arrow" w="med" len="med"/>
            </a:ln>
            <a:extLst>
              <a:ext uri="{909E8E84-426E-40dd-AFC4-6F175D3DCCD1}">
                <a14:hiddenFill xmlns:a14="http://schemas.microsoft.com/office/drawing/2010/main">
                  <a:noFill/>
                </a14:hiddenFill>
              </a:ext>
            </a:extLst>
          </p:spPr>
        </p:cxnSp>
      </p:grpSp>
      <p:sp>
        <p:nvSpPr>
          <p:cNvPr id="265223" name="Rectangle 1"/>
          <p:cNvSpPr>
            <a:spLocks noChangeArrowheads="1"/>
          </p:cNvSpPr>
          <p:nvPr/>
        </p:nvSpPr>
        <p:spPr bwMode="auto">
          <a:xfrm>
            <a:off x="114300" y="1727200"/>
            <a:ext cx="433388" cy="2598738"/>
          </a:xfrm>
          <a:prstGeom prst="rect">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3" name="TextBox 2"/>
          <p:cNvSpPr txBox="1"/>
          <p:nvPr/>
        </p:nvSpPr>
        <p:spPr>
          <a:xfrm>
            <a:off x="115580" y="1710386"/>
            <a:ext cx="523220" cy="2275623"/>
          </a:xfrm>
          <a:prstGeom prst="rect">
            <a:avLst/>
          </a:prstGeom>
          <a:noFill/>
        </p:spPr>
        <p:txBody>
          <a:bodyPr vert="vert270" wrap="none">
            <a:spAutoFit/>
          </a:bodyPr>
          <a:lstStyle/>
          <a:p>
            <a:pPr fontAlgn="base">
              <a:spcBef>
                <a:spcPct val="0"/>
              </a:spcBef>
              <a:spcAft>
                <a:spcPct val="0"/>
              </a:spcAft>
              <a:defRPr/>
            </a:pPr>
            <a:r>
              <a:rPr lang="en-US" sz="2200" dirty="0">
                <a:solidFill>
                  <a:srgbClr val="000000"/>
                </a:solidFill>
                <a:latin typeface="Arial" charset="0"/>
                <a:ea typeface="ＭＳ Ｐゴシック" pitchFamily="34" charset="-128"/>
                <a:cs typeface="ＭＳ Ｐゴシック" charset="0"/>
              </a:rPr>
              <a:t>Raw bit error rate</a:t>
            </a:r>
          </a:p>
        </p:txBody>
      </p:sp>
      <p:sp>
        <p:nvSpPr>
          <p:cNvPr id="265225" name="Rectangle 3"/>
          <p:cNvSpPr>
            <a:spLocks noChangeArrowheads="1"/>
          </p:cNvSpPr>
          <p:nvPr/>
        </p:nvSpPr>
        <p:spPr bwMode="auto">
          <a:xfrm>
            <a:off x="4902200" y="4097338"/>
            <a:ext cx="3844925" cy="517525"/>
          </a:xfrm>
          <a:prstGeom prst="rect">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265226" name="TextBox 4"/>
          <p:cNvSpPr txBox="1">
            <a:spLocks noChangeArrowheads="1"/>
          </p:cNvSpPr>
          <p:nvPr/>
        </p:nvSpPr>
        <p:spPr bwMode="auto">
          <a:xfrm>
            <a:off x="4811713" y="4021138"/>
            <a:ext cx="39163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No read reference voltage prediction</a:t>
            </a:r>
          </a:p>
        </p:txBody>
      </p:sp>
      <p:sp>
        <p:nvSpPr>
          <p:cNvPr id="265227" name="TextBox 13"/>
          <p:cNvSpPr txBox="1">
            <a:spLocks noChangeArrowheads="1"/>
          </p:cNvSpPr>
          <p:nvPr/>
        </p:nvSpPr>
        <p:spPr bwMode="auto">
          <a:xfrm>
            <a:off x="4819650" y="4305300"/>
            <a:ext cx="40830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With read reference voltage prediction</a:t>
            </a:r>
          </a:p>
        </p:txBody>
      </p:sp>
    </p:spTree>
    <p:extLst>
      <p:ext uri="{BB962C8B-B14F-4D97-AF65-F5344CB8AC3E}">
        <p14:creationId xmlns:p14="http://schemas.microsoft.com/office/powerpoint/2010/main" val="50946709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51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150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50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8" grpId="0" build="p"/>
      <p:bldP spid="21510" grpId="0"/>
    </p:bld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1" name="Title 1"/>
          <p:cNvSpPr>
            <a:spLocks noGrp="1"/>
          </p:cNvSpPr>
          <p:nvPr>
            <p:ph type="title"/>
          </p:nvPr>
        </p:nvSpPr>
        <p:spPr>
          <a:xfrm>
            <a:off x="228600" y="152400"/>
            <a:ext cx="8915400" cy="1066800"/>
          </a:xfrm>
        </p:spPr>
        <p:txBody>
          <a:bodyPr/>
          <a:lstStyle/>
          <a:p>
            <a:r>
              <a:rPr lang="en-US">
                <a:latin typeface="Garamond" charset="0"/>
              </a:rPr>
              <a:t>More on Read Reference Voltage Prediction</a:t>
            </a:r>
          </a:p>
        </p:txBody>
      </p:sp>
      <p:sp>
        <p:nvSpPr>
          <p:cNvPr id="266242" name="Content Placeholder 2"/>
          <p:cNvSpPr>
            <a:spLocks noGrp="1"/>
          </p:cNvSpPr>
          <p:nvPr>
            <p:ph idx="1"/>
          </p:nvPr>
        </p:nvSpPr>
        <p:spPr/>
        <p:txBody>
          <a:bodyPr/>
          <a:lstStyle/>
          <a:p>
            <a:r>
              <a:rPr lang="en-US">
                <a:latin typeface="Tahoma" charset="0"/>
              </a:rPr>
              <a:t>Yu Cai, Onur Mutlu, Erich F. Haratsch, and Ken Mai,</a:t>
            </a:r>
            <a:br>
              <a:rPr lang="en-US">
                <a:latin typeface="Tahoma" charset="0"/>
              </a:rPr>
            </a:br>
            <a:r>
              <a:rPr lang="en-US" b="1">
                <a:latin typeface="Tahoma" charset="0"/>
                <a:hlinkClick r:id="rId2"/>
              </a:rPr>
              <a:t>"Program Interference in MLC NAND Flash Memory: Characterization, Modeling, and Mitigation"</a:t>
            </a:r>
            <a:r>
              <a:rPr lang="en-US">
                <a:latin typeface="Tahoma" charset="0"/>
              </a:rPr>
              <a:t/>
            </a:r>
            <a:br>
              <a:rPr lang="en-US">
                <a:latin typeface="Tahoma" charset="0"/>
              </a:rPr>
            </a:br>
            <a:r>
              <a:rPr lang="en-US" i="1">
                <a:latin typeface="Tahoma" charset="0"/>
              </a:rPr>
              <a:t>Proceedings of the </a:t>
            </a:r>
            <a:r>
              <a:rPr lang="en-US" i="1">
                <a:latin typeface="Tahoma" charset="0"/>
                <a:hlinkClick r:id="rId3"/>
              </a:rPr>
              <a:t>31st IEEE International Conference on Computer Design</a:t>
            </a:r>
            <a:r>
              <a:rPr lang="en-US" i="1">
                <a:latin typeface="Tahoma" charset="0"/>
              </a:rPr>
              <a:t> (</a:t>
            </a:r>
            <a:r>
              <a:rPr lang="en-US" b="1" i="1">
                <a:latin typeface="Tahoma" charset="0"/>
              </a:rPr>
              <a:t>ICCD</a:t>
            </a:r>
            <a:r>
              <a:rPr lang="en-US" i="1">
                <a:latin typeface="Tahoma" charset="0"/>
              </a:rPr>
              <a:t>)</a:t>
            </a:r>
            <a:r>
              <a:rPr lang="en-US">
                <a:latin typeface="Tahoma" charset="0"/>
              </a:rPr>
              <a:t>, Asheville, NC, October 2013. </a:t>
            </a:r>
            <a:r>
              <a:rPr lang="en-US">
                <a:latin typeface="Tahoma" charset="0"/>
                <a:hlinkClick r:id="rId4"/>
              </a:rPr>
              <a:t>Slides (pptx)</a:t>
            </a:r>
            <a:r>
              <a:rPr lang="en-US">
                <a:latin typeface="Tahoma" charset="0"/>
              </a:rPr>
              <a:t> </a:t>
            </a:r>
            <a:r>
              <a:rPr lang="en-US">
                <a:latin typeface="Tahoma" charset="0"/>
                <a:hlinkClick r:id="rId5"/>
              </a:rPr>
              <a:t>(pdf)</a:t>
            </a:r>
            <a:r>
              <a:rPr lang="en-US">
                <a:latin typeface="Tahoma" charset="0"/>
              </a:rPr>
              <a:t> </a:t>
            </a:r>
            <a:r>
              <a:rPr lang="en-US">
                <a:latin typeface="Tahoma" charset="0"/>
                <a:hlinkClick r:id="rId6"/>
              </a:rPr>
              <a:t>Lightning Session Slides (pdf)</a:t>
            </a:r>
            <a:r>
              <a:rPr lang="en-US">
                <a:latin typeface="Tahoma" charset="0"/>
              </a:rPr>
              <a:t> </a:t>
            </a:r>
          </a:p>
        </p:txBody>
      </p:sp>
      <p:sp>
        <p:nvSpPr>
          <p:cNvPr id="26624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63AA974-7F23-6846-8F5C-5B4ADDFDA911}" type="slidenum">
              <a:rPr lang="en-US" sz="1600">
                <a:solidFill>
                  <a:srgbClr val="000000"/>
                </a:solidFill>
                <a:latin typeface="Garamond" charset="0"/>
              </a:rPr>
              <a:pPr eaLnBrk="1" hangingPunct="1"/>
              <a:t>198</a:t>
            </a:fld>
            <a:endParaRPr lang="en-US" sz="1600">
              <a:solidFill>
                <a:srgbClr val="000000"/>
              </a:solidFill>
              <a:latin typeface="Garamond" charset="0"/>
            </a:endParaRPr>
          </a:p>
        </p:txBody>
      </p:sp>
    </p:spTree>
    <p:extLst>
      <p:ext uri="{BB962C8B-B14F-4D97-AF65-F5344CB8AC3E}">
        <p14:creationId xmlns:p14="http://schemas.microsoft.com/office/powerpoint/2010/main" val="42042883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5" name="Title 1"/>
          <p:cNvSpPr>
            <a:spLocks noGrp="1"/>
          </p:cNvSpPr>
          <p:nvPr>
            <p:ph type="title"/>
          </p:nvPr>
        </p:nvSpPr>
        <p:spPr/>
        <p:txBody>
          <a:bodyPr/>
          <a:lstStyle/>
          <a:p>
            <a:pPr eaLnBrk="1" hangingPunct="1"/>
            <a:r>
              <a:rPr lang="en-US">
                <a:latin typeface="Garamond" charset="0"/>
              </a:rPr>
              <a:t>Agenda</a:t>
            </a:r>
          </a:p>
        </p:txBody>
      </p:sp>
      <p:sp>
        <p:nvSpPr>
          <p:cNvPr id="267266" name="Content Placeholder 2"/>
          <p:cNvSpPr>
            <a:spLocks noGrp="1"/>
          </p:cNvSpPr>
          <p:nvPr>
            <p:ph idx="1"/>
          </p:nvPr>
        </p:nvSpPr>
        <p:spPr>
          <a:xfrm>
            <a:off x="228600" y="1096963"/>
            <a:ext cx="8793163" cy="4876800"/>
          </a:xfrm>
        </p:spPr>
        <p:txBody>
          <a:bodyPr/>
          <a:lstStyle/>
          <a:p>
            <a:pPr eaLnBrk="1" hangingPunct="1"/>
            <a:r>
              <a:rPr lang="en-US">
                <a:latin typeface="Tahoma" charset="0"/>
              </a:rPr>
              <a:t>Background, Motivation and Approach</a:t>
            </a:r>
          </a:p>
          <a:p>
            <a:pPr eaLnBrk="1" hangingPunct="1"/>
            <a:r>
              <a:rPr lang="en-US">
                <a:solidFill>
                  <a:srgbClr val="000000"/>
                </a:solidFill>
                <a:latin typeface="Tahoma" charset="0"/>
              </a:rPr>
              <a:t>Experimental Characterization Methodology</a:t>
            </a:r>
          </a:p>
          <a:p>
            <a:pPr eaLnBrk="1" hangingPunct="1"/>
            <a:r>
              <a:rPr lang="en-US">
                <a:solidFill>
                  <a:srgbClr val="0000FF"/>
                </a:solidFill>
                <a:latin typeface="Tahoma" charset="0"/>
              </a:rPr>
              <a:t>Error Analysis and Management </a:t>
            </a:r>
          </a:p>
          <a:p>
            <a:pPr lvl="1" eaLnBrk="1" hangingPunct="1"/>
            <a:r>
              <a:rPr lang="en-US">
                <a:solidFill>
                  <a:srgbClr val="000000"/>
                </a:solidFill>
                <a:latin typeface="Tahoma" charset="0"/>
                <a:cs typeface="ＭＳ Ｐゴシック" charset="0"/>
              </a:rPr>
              <a:t>Main Characterization Results</a:t>
            </a:r>
          </a:p>
          <a:p>
            <a:pPr lvl="1" eaLnBrk="1" hangingPunct="1"/>
            <a:r>
              <a:rPr lang="en-US">
                <a:latin typeface="Tahoma" charset="0"/>
                <a:cs typeface="ＭＳ Ｐゴシック" charset="0"/>
              </a:rPr>
              <a:t>Retention-Aware Error Management</a:t>
            </a:r>
          </a:p>
          <a:p>
            <a:pPr lvl="1" eaLnBrk="1" hangingPunct="1"/>
            <a:r>
              <a:rPr lang="en-US">
                <a:latin typeface="Tahoma" charset="0"/>
                <a:cs typeface="ＭＳ Ｐゴシック" charset="0"/>
              </a:rPr>
              <a:t>Threshold Voltage and Program Interference Analysis</a:t>
            </a:r>
          </a:p>
          <a:p>
            <a:pPr lvl="1" eaLnBrk="1" hangingPunct="1"/>
            <a:r>
              <a:rPr lang="en-US">
                <a:latin typeface="Tahoma" charset="0"/>
                <a:cs typeface="ＭＳ Ｐゴシック" charset="0"/>
              </a:rPr>
              <a:t>Read Reference Voltage Prediction</a:t>
            </a:r>
          </a:p>
          <a:p>
            <a:pPr lvl="1" eaLnBrk="1" hangingPunct="1"/>
            <a:r>
              <a:rPr lang="en-US">
                <a:solidFill>
                  <a:srgbClr val="0000FF"/>
                </a:solidFill>
                <a:latin typeface="Tahoma" charset="0"/>
                <a:cs typeface="ＭＳ Ｐゴシック" charset="0"/>
              </a:rPr>
              <a:t>Neighbor-Assisted Error Correction</a:t>
            </a:r>
          </a:p>
          <a:p>
            <a:pPr eaLnBrk="1" hangingPunct="1"/>
            <a:r>
              <a:rPr lang="en-US">
                <a:latin typeface="Tahoma" charset="0"/>
              </a:rPr>
              <a:t>Summary</a:t>
            </a:r>
          </a:p>
          <a:p>
            <a:pPr eaLnBrk="1" hangingPunct="1"/>
            <a:endParaRPr lang="en-US">
              <a:latin typeface="Tahoma" charset="0"/>
            </a:endParaRPr>
          </a:p>
          <a:p>
            <a:pPr eaLnBrk="1" hangingPunct="1"/>
            <a:endParaRPr lang="en-US">
              <a:latin typeface="Tahoma" charset="0"/>
            </a:endParaRPr>
          </a:p>
        </p:txBody>
      </p:sp>
      <p:sp>
        <p:nvSpPr>
          <p:cNvPr id="26726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AB00F14-E35C-A944-9EBF-C7E28E67578A}" type="slidenum">
              <a:rPr lang="en-US" sz="1600">
                <a:solidFill>
                  <a:srgbClr val="000000"/>
                </a:solidFill>
                <a:latin typeface="Garamond" charset="0"/>
              </a:rPr>
              <a:pPr eaLnBrk="1" hangingPunct="1"/>
              <a:t>199</a:t>
            </a:fld>
            <a:endParaRPr lang="en-US" sz="1600">
              <a:solidFill>
                <a:srgbClr val="000000"/>
              </a:solidFill>
              <a:latin typeface="Garamond" charset="0"/>
            </a:endParaRPr>
          </a:p>
        </p:txBody>
      </p:sp>
      <p:pic>
        <p:nvPicPr>
          <p:cNvPr id="267268" name="Picture 6" descr="FMS_logo_lightbluematte_3C5CAE.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35499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Title 1"/>
          <p:cNvSpPr>
            <a:spLocks noGrp="1"/>
          </p:cNvSpPr>
          <p:nvPr>
            <p:ph type="title"/>
          </p:nvPr>
        </p:nvSpPr>
        <p:spPr/>
        <p:txBody>
          <a:bodyPr/>
          <a:lstStyle/>
          <a:p>
            <a:r>
              <a:rPr lang="en-US">
                <a:latin typeface="Garamond" charset="0"/>
              </a:rPr>
              <a:t>Goal </a:t>
            </a:r>
          </a:p>
        </p:txBody>
      </p:sp>
      <p:sp>
        <p:nvSpPr>
          <p:cNvPr id="269314" name="Content Placeholder 2"/>
          <p:cNvSpPr>
            <a:spLocks noGrp="1"/>
          </p:cNvSpPr>
          <p:nvPr>
            <p:ph idx="1"/>
          </p:nvPr>
        </p:nvSpPr>
        <p:spPr/>
        <p:txBody>
          <a:bodyPr/>
          <a:lstStyle/>
          <a:p>
            <a:r>
              <a:rPr lang="en-US">
                <a:latin typeface="Tahoma" charset="0"/>
              </a:rPr>
              <a:t>Develop a better error correction mechanism for cases where ECC fails to correct a page</a:t>
            </a:r>
          </a:p>
        </p:txBody>
      </p:sp>
      <p:sp>
        <p:nvSpPr>
          <p:cNvPr id="269315"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5C765E3-E9E6-E24E-ADD1-BF533DF92EC6}" type="slidenum">
              <a:rPr lang="en-US" sz="1600">
                <a:solidFill>
                  <a:srgbClr val="000000"/>
                </a:solidFill>
                <a:latin typeface="Garamond" charset="0"/>
              </a:rPr>
              <a:pPr eaLnBrk="1" hangingPunct="1"/>
              <a:t>200</a:t>
            </a:fld>
            <a:endParaRPr lang="en-US" sz="1600">
              <a:solidFill>
                <a:srgbClr val="000000"/>
              </a:solidFill>
              <a:latin typeface="Garamond" charset="0"/>
            </a:endParaRPr>
          </a:p>
        </p:txBody>
      </p:sp>
      <p:pic>
        <p:nvPicPr>
          <p:cNvPr id="269316" name="Picture 6" descr="FMS_logo_lightbluematte_3C5CAE.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448999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p:txBody>
          <a:bodyPr/>
          <a:lstStyle/>
          <a:p>
            <a:r>
              <a:rPr lang="en-US">
                <a:latin typeface="Garamond" charset="0"/>
              </a:rPr>
              <a:t>Observations So Far</a:t>
            </a:r>
          </a:p>
        </p:txBody>
      </p:sp>
      <p:sp>
        <p:nvSpPr>
          <p:cNvPr id="3" name="Content Placeholder 2"/>
          <p:cNvSpPr>
            <a:spLocks noGrp="1"/>
          </p:cNvSpPr>
          <p:nvPr>
            <p:ph idx="1"/>
          </p:nvPr>
        </p:nvSpPr>
        <p:spPr/>
        <p:txBody>
          <a:bodyPr/>
          <a:lstStyle/>
          <a:p>
            <a:r>
              <a:rPr lang="en-US">
                <a:solidFill>
                  <a:srgbClr val="0000FF"/>
                </a:solidFill>
                <a:latin typeface="Tahoma" charset="0"/>
              </a:rPr>
              <a:t>Immediate neighbor cell has the most effect on the victim cell </a:t>
            </a:r>
            <a:r>
              <a:rPr lang="en-US">
                <a:solidFill>
                  <a:srgbClr val="000000"/>
                </a:solidFill>
                <a:latin typeface="Tahoma" charset="0"/>
              </a:rPr>
              <a:t>when programmed</a:t>
            </a:r>
          </a:p>
          <a:p>
            <a:endParaRPr lang="en-US">
              <a:latin typeface="Tahoma" charset="0"/>
            </a:endParaRPr>
          </a:p>
          <a:p>
            <a:r>
              <a:rPr lang="en-US">
                <a:solidFill>
                  <a:srgbClr val="0000FF"/>
                </a:solidFill>
                <a:latin typeface="Tahoma" charset="0"/>
              </a:rPr>
              <a:t>A single set of read reference voltages is used </a:t>
            </a:r>
            <a:r>
              <a:rPr lang="en-US">
                <a:solidFill>
                  <a:srgbClr val="000000"/>
                </a:solidFill>
                <a:latin typeface="Tahoma" charset="0"/>
              </a:rPr>
              <a:t>to determine the value of the (victim) cell</a:t>
            </a:r>
          </a:p>
          <a:p>
            <a:endParaRPr lang="en-US">
              <a:latin typeface="Tahoma" charset="0"/>
            </a:endParaRPr>
          </a:p>
          <a:p>
            <a:r>
              <a:rPr lang="en-US">
                <a:latin typeface="Tahoma" charset="0"/>
              </a:rPr>
              <a:t>The set of </a:t>
            </a:r>
            <a:r>
              <a:rPr lang="en-US">
                <a:solidFill>
                  <a:srgbClr val="0000FF"/>
                </a:solidFill>
                <a:latin typeface="Tahoma" charset="0"/>
              </a:rPr>
              <a:t>read reference voltages</a:t>
            </a:r>
            <a:r>
              <a:rPr lang="en-US">
                <a:latin typeface="Tahoma" charset="0"/>
              </a:rPr>
              <a:t> is </a:t>
            </a:r>
            <a:r>
              <a:rPr lang="en-US">
                <a:solidFill>
                  <a:srgbClr val="0000FF"/>
                </a:solidFill>
                <a:latin typeface="Tahoma" charset="0"/>
              </a:rPr>
              <a:t>determined</a:t>
            </a:r>
            <a:r>
              <a:rPr lang="en-US">
                <a:latin typeface="Tahoma" charset="0"/>
              </a:rPr>
              <a:t> based on the </a:t>
            </a:r>
            <a:r>
              <a:rPr lang="en-US" b="1" i="1">
                <a:solidFill>
                  <a:srgbClr val="0000FF"/>
                </a:solidFill>
                <a:latin typeface="Tahoma" charset="0"/>
              </a:rPr>
              <a:t>overall threshold voltage distribution of all cells </a:t>
            </a:r>
            <a:r>
              <a:rPr lang="en-US">
                <a:latin typeface="Tahoma" charset="0"/>
              </a:rPr>
              <a:t>in flash memory</a:t>
            </a:r>
          </a:p>
        </p:txBody>
      </p:sp>
      <p:sp>
        <p:nvSpPr>
          <p:cNvPr id="270339"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19EE972-33B4-3343-BF0C-8F0793F357CB}" type="slidenum">
              <a:rPr lang="en-US" sz="1600">
                <a:solidFill>
                  <a:srgbClr val="000000"/>
                </a:solidFill>
                <a:latin typeface="Garamond" charset="0"/>
              </a:rPr>
              <a:pPr eaLnBrk="1" hangingPunct="1"/>
              <a:t>201</a:t>
            </a:fld>
            <a:endParaRPr lang="en-US" sz="1600">
              <a:solidFill>
                <a:srgbClr val="000000"/>
              </a:solidFill>
              <a:latin typeface="Garamond" charset="0"/>
            </a:endParaRPr>
          </a:p>
        </p:txBody>
      </p:sp>
      <p:pic>
        <p:nvPicPr>
          <p:cNvPr id="270340" name="Picture 6" descr="FMS_logo_lightbluematte_3C5CAE.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170273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Title 1"/>
          <p:cNvSpPr>
            <a:spLocks noGrp="1"/>
          </p:cNvSpPr>
          <p:nvPr>
            <p:ph type="title"/>
          </p:nvPr>
        </p:nvSpPr>
        <p:spPr/>
        <p:txBody>
          <a:bodyPr/>
          <a:lstStyle/>
          <a:p>
            <a:r>
              <a:rPr lang="en-US">
                <a:latin typeface="Garamond" charset="0"/>
              </a:rPr>
              <a:t>New Observations </a:t>
            </a:r>
            <a:r>
              <a:rPr lang="en-US" sz="2800" b="1">
                <a:latin typeface="Garamond" charset="0"/>
              </a:rPr>
              <a:t>[Cai+ SIGMETRICS’14]</a:t>
            </a:r>
          </a:p>
        </p:txBody>
      </p:sp>
      <p:sp>
        <p:nvSpPr>
          <p:cNvPr id="3" name="Content Placeholder 2"/>
          <p:cNvSpPr>
            <a:spLocks noGrp="1"/>
          </p:cNvSpPr>
          <p:nvPr>
            <p:ph idx="1"/>
          </p:nvPr>
        </p:nvSpPr>
        <p:spPr/>
        <p:txBody>
          <a:bodyPr/>
          <a:lstStyle/>
          <a:p>
            <a:r>
              <a:rPr lang="en-US">
                <a:solidFill>
                  <a:srgbClr val="0000FF"/>
                </a:solidFill>
                <a:latin typeface="Tahoma" charset="0"/>
              </a:rPr>
              <a:t>Vth distributions of </a:t>
            </a:r>
            <a:r>
              <a:rPr lang="en-US" b="1">
                <a:solidFill>
                  <a:srgbClr val="0000FF"/>
                </a:solidFill>
                <a:latin typeface="Tahoma" charset="0"/>
              </a:rPr>
              <a:t>cells with different-valued immediate-neighbor cells </a:t>
            </a:r>
            <a:r>
              <a:rPr lang="en-US">
                <a:solidFill>
                  <a:srgbClr val="0000FF"/>
                </a:solidFill>
                <a:latin typeface="Tahoma" charset="0"/>
              </a:rPr>
              <a:t>are significantly different</a:t>
            </a:r>
          </a:p>
          <a:p>
            <a:pPr lvl="1"/>
            <a:r>
              <a:rPr lang="en-US">
                <a:latin typeface="Tahoma" charset="0"/>
              </a:rPr>
              <a:t>Because neighbor value affects the amount of Vth shift</a:t>
            </a:r>
          </a:p>
          <a:p>
            <a:endParaRPr lang="en-US">
              <a:latin typeface="Tahoma" charset="0"/>
            </a:endParaRPr>
          </a:p>
          <a:p>
            <a:r>
              <a:rPr lang="en-US">
                <a:solidFill>
                  <a:srgbClr val="FF0000"/>
                </a:solidFill>
                <a:latin typeface="Tahoma" charset="0"/>
              </a:rPr>
              <a:t>Corollary:</a:t>
            </a:r>
            <a:r>
              <a:rPr lang="en-US">
                <a:solidFill>
                  <a:srgbClr val="0000FF"/>
                </a:solidFill>
                <a:latin typeface="Tahoma" charset="0"/>
              </a:rPr>
              <a:t> If we know the value of the immediate-neighbor</a:t>
            </a:r>
            <a:r>
              <a:rPr lang="en-US">
                <a:solidFill>
                  <a:srgbClr val="000000"/>
                </a:solidFill>
                <a:latin typeface="Tahoma" charset="0"/>
              </a:rPr>
              <a:t>, we can find a </a:t>
            </a:r>
            <a:r>
              <a:rPr lang="en-US">
                <a:solidFill>
                  <a:srgbClr val="0000FF"/>
                </a:solidFill>
                <a:latin typeface="Tahoma" charset="0"/>
              </a:rPr>
              <a:t>more accurate set of read reference voltages </a:t>
            </a:r>
            <a:r>
              <a:rPr lang="en-US">
                <a:solidFill>
                  <a:srgbClr val="000000"/>
                </a:solidFill>
                <a:latin typeface="Tahoma" charset="0"/>
              </a:rPr>
              <a:t>based on the “conditional” threshold voltage distribution</a:t>
            </a:r>
          </a:p>
          <a:p>
            <a:endParaRPr lang="en-US">
              <a:solidFill>
                <a:srgbClr val="000000"/>
              </a:solidFill>
              <a:latin typeface="Tahoma" charset="0"/>
            </a:endParaRPr>
          </a:p>
        </p:txBody>
      </p:sp>
      <p:sp>
        <p:nvSpPr>
          <p:cNvPr id="27136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9B3610B-EE39-E24F-925B-4CAD7881E7F0}" type="slidenum">
              <a:rPr lang="en-US" sz="1600">
                <a:solidFill>
                  <a:srgbClr val="000000"/>
                </a:solidFill>
                <a:latin typeface="Garamond" charset="0"/>
              </a:rPr>
              <a:pPr eaLnBrk="1" hangingPunct="1"/>
              <a:t>202</a:t>
            </a:fld>
            <a:endParaRPr lang="en-US" sz="1600">
              <a:solidFill>
                <a:srgbClr val="000000"/>
              </a:solidFill>
              <a:latin typeface="Garamond" charset="0"/>
            </a:endParaRPr>
          </a:p>
        </p:txBody>
      </p:sp>
      <p:sp>
        <p:nvSpPr>
          <p:cNvPr id="271364" name="Rectangle 1"/>
          <p:cNvSpPr>
            <a:spLocks noChangeArrowheads="1"/>
          </p:cNvSpPr>
          <p:nvPr/>
        </p:nvSpPr>
        <p:spPr bwMode="auto">
          <a:xfrm>
            <a:off x="469900" y="5151438"/>
            <a:ext cx="88265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pPr>
            <a:r>
              <a:rPr lang="en-US" sz="2000" smtClean="0">
                <a:solidFill>
                  <a:srgbClr val="000000"/>
                </a:solidFill>
                <a:latin typeface="Tahoma" charset="0"/>
                <a:ea typeface="ＭＳ Ｐゴシック" charset="0"/>
                <a:cs typeface="ＭＳ Ｐゴシック" charset="0"/>
              </a:rPr>
              <a:t>Cai et al.,</a:t>
            </a:r>
            <a:r>
              <a:rPr lang="en-US" sz="2000" smtClean="0">
                <a:solidFill>
                  <a:srgbClr val="0000FF"/>
                </a:solidFill>
                <a:latin typeface="Tahoma" charset="0"/>
                <a:ea typeface="ＭＳ Ｐゴシック" charset="0"/>
                <a:cs typeface="ＭＳ Ｐゴシック" charset="0"/>
              </a:rPr>
              <a:t> </a:t>
            </a:r>
            <a:r>
              <a:rPr lang="en-US" sz="2000" smtClean="0">
                <a:solidFill>
                  <a:srgbClr val="FF0000"/>
                </a:solidFill>
                <a:latin typeface="Tahoma" charset="0"/>
                <a:ea typeface="ＭＳ Ｐゴシック" charset="0"/>
                <a:cs typeface="ＭＳ Ｐゴシック" charset="0"/>
              </a:rPr>
              <a:t>Neighbor-Cell Assisted Error Correction for MLC NAND Flash Memories, </a:t>
            </a:r>
            <a:r>
              <a:rPr lang="en-US" sz="2000" smtClean="0">
                <a:solidFill>
                  <a:srgbClr val="000000"/>
                </a:solidFill>
                <a:latin typeface="Tahoma" charset="0"/>
                <a:ea typeface="ＭＳ Ｐゴシック" charset="0"/>
                <a:cs typeface="ＭＳ Ｐゴシック" charset="0"/>
              </a:rPr>
              <a:t>SIGMETRICS 2014.</a:t>
            </a:r>
          </a:p>
        </p:txBody>
      </p:sp>
    </p:spTree>
    <p:extLst>
      <p:ext uri="{BB962C8B-B14F-4D97-AF65-F5344CB8AC3E}">
        <p14:creationId xmlns:p14="http://schemas.microsoft.com/office/powerpoint/2010/main" val="317657412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5" name="Title 1"/>
          <p:cNvSpPr>
            <a:spLocks noGrp="1"/>
          </p:cNvSpPr>
          <p:nvPr>
            <p:ph type="title"/>
          </p:nvPr>
        </p:nvSpPr>
        <p:spPr>
          <a:xfrm>
            <a:off x="228600" y="152400"/>
            <a:ext cx="8785225" cy="1066800"/>
          </a:xfrm>
        </p:spPr>
        <p:txBody>
          <a:bodyPr/>
          <a:lstStyle/>
          <a:p>
            <a:r>
              <a:rPr lang="en-US">
                <a:latin typeface="Garamond" charset="0"/>
              </a:rPr>
              <a:t>Secrets of Threshold Voltage Distributions</a:t>
            </a:r>
          </a:p>
        </p:txBody>
      </p:sp>
      <p:sp>
        <p:nvSpPr>
          <p:cNvPr id="272386"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D2DA5FE-6A24-0445-B59B-C38B4836D3FE}" type="slidenum">
              <a:rPr lang="en-US" sz="1600">
                <a:solidFill>
                  <a:srgbClr val="000000"/>
                </a:solidFill>
                <a:latin typeface="Garamond" charset="0"/>
              </a:rPr>
              <a:pPr eaLnBrk="1" hangingPunct="1"/>
              <a:t>203</a:t>
            </a:fld>
            <a:endParaRPr lang="en-US" sz="1600">
              <a:solidFill>
                <a:srgbClr val="000000"/>
              </a:solidFill>
              <a:latin typeface="Garamond" charset="0"/>
            </a:endParaRPr>
          </a:p>
        </p:txBody>
      </p:sp>
      <p:grpSp>
        <p:nvGrpSpPr>
          <p:cNvPr id="272387" name="Group 31"/>
          <p:cNvGrpSpPr>
            <a:grpSpLocks/>
          </p:cNvGrpSpPr>
          <p:nvPr/>
        </p:nvGrpSpPr>
        <p:grpSpPr bwMode="auto">
          <a:xfrm>
            <a:off x="1797050" y="1131888"/>
            <a:ext cx="7275513" cy="554037"/>
            <a:chOff x="1563020" y="1132361"/>
            <a:chExt cx="7275437" cy="552896"/>
          </a:xfrm>
        </p:grpSpPr>
        <p:grpSp>
          <p:nvGrpSpPr>
            <p:cNvPr id="31" name="Group 30"/>
            <p:cNvGrpSpPr/>
            <p:nvPr/>
          </p:nvGrpSpPr>
          <p:grpSpPr>
            <a:xfrm>
              <a:off x="1563020" y="1228057"/>
              <a:ext cx="6571140" cy="457200"/>
              <a:chOff x="765545" y="1313121"/>
              <a:chExt cx="6571140" cy="457200"/>
            </a:xfrm>
            <a:noFill/>
          </p:grpSpPr>
          <p:grpSp>
            <p:nvGrpSpPr>
              <p:cNvPr id="8" name="Group 7"/>
              <p:cNvGrpSpPr/>
              <p:nvPr/>
            </p:nvGrpSpPr>
            <p:grpSpPr>
              <a:xfrm>
                <a:off x="765545" y="1313121"/>
                <a:ext cx="818706" cy="457200"/>
                <a:chOff x="765545" y="1313121"/>
                <a:chExt cx="818706" cy="457200"/>
              </a:xfrm>
              <a:grpFill/>
            </p:grpSpPr>
            <p:sp>
              <p:nvSpPr>
                <p:cNvPr id="5" name="Rectangle 4"/>
                <p:cNvSpPr/>
                <p:nvPr/>
              </p:nvSpPr>
              <p:spPr>
                <a:xfrm>
                  <a:off x="765545" y="1313121"/>
                  <a:ext cx="457200" cy="457200"/>
                </a:xfrm>
                <a:prstGeom prst="rect">
                  <a:avLst/>
                </a:prstGeom>
                <a:grpFill/>
                <a:ln w="19050">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cxnSp>
              <p:nvCxnSpPr>
                <p:cNvPr id="7" name="Straight Connector 6"/>
                <p:cNvCxnSpPr>
                  <a:stCxn id="5" idx="3"/>
                </p:cNvCxnSpPr>
                <p:nvPr/>
              </p:nvCxnSpPr>
              <p:spPr>
                <a:xfrm>
                  <a:off x="1222745" y="1541721"/>
                  <a:ext cx="361506" cy="0"/>
                </a:xfrm>
                <a:prstGeom prst="line">
                  <a:avLst/>
                </a:prstGeom>
                <a:grpFill/>
                <a:ln w="19050">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9" name="Group 8"/>
              <p:cNvGrpSpPr/>
              <p:nvPr/>
            </p:nvGrpSpPr>
            <p:grpSpPr>
              <a:xfrm>
                <a:off x="1587824" y="1313121"/>
                <a:ext cx="818706" cy="457200"/>
                <a:chOff x="765545" y="1313121"/>
                <a:chExt cx="818706" cy="457200"/>
              </a:xfrm>
              <a:grpFill/>
            </p:grpSpPr>
            <p:sp>
              <p:nvSpPr>
                <p:cNvPr id="10" name="Rectangle 9"/>
                <p:cNvSpPr/>
                <p:nvPr/>
              </p:nvSpPr>
              <p:spPr>
                <a:xfrm>
                  <a:off x="765545" y="1313121"/>
                  <a:ext cx="457200" cy="457200"/>
                </a:xfrm>
                <a:prstGeom prst="rect">
                  <a:avLst/>
                </a:prstGeom>
                <a:grpFill/>
                <a:ln w="19050">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cxnSp>
              <p:nvCxnSpPr>
                <p:cNvPr id="11" name="Straight Connector 10"/>
                <p:cNvCxnSpPr>
                  <a:stCxn id="10" idx="3"/>
                </p:cNvCxnSpPr>
                <p:nvPr/>
              </p:nvCxnSpPr>
              <p:spPr>
                <a:xfrm>
                  <a:off x="1222745" y="1541721"/>
                  <a:ext cx="361506" cy="0"/>
                </a:xfrm>
                <a:prstGeom prst="line">
                  <a:avLst/>
                </a:prstGeom>
                <a:grpFill/>
                <a:ln w="19050">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12" name="Group 11"/>
              <p:cNvGrpSpPr/>
              <p:nvPr/>
            </p:nvGrpSpPr>
            <p:grpSpPr>
              <a:xfrm>
                <a:off x="2406565" y="1313121"/>
                <a:ext cx="818706" cy="457200"/>
                <a:chOff x="765545" y="1313121"/>
                <a:chExt cx="818706" cy="457200"/>
              </a:xfrm>
              <a:grpFill/>
            </p:grpSpPr>
            <p:sp>
              <p:nvSpPr>
                <p:cNvPr id="13" name="Rectangle 12"/>
                <p:cNvSpPr/>
                <p:nvPr/>
              </p:nvSpPr>
              <p:spPr>
                <a:xfrm>
                  <a:off x="765545" y="1313121"/>
                  <a:ext cx="457200" cy="457200"/>
                </a:xfrm>
                <a:prstGeom prst="rect">
                  <a:avLst/>
                </a:prstGeom>
                <a:grpFill/>
                <a:ln w="19050">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cxnSp>
              <p:nvCxnSpPr>
                <p:cNvPr id="14" name="Straight Connector 13"/>
                <p:cNvCxnSpPr>
                  <a:stCxn id="13" idx="3"/>
                </p:cNvCxnSpPr>
                <p:nvPr/>
              </p:nvCxnSpPr>
              <p:spPr>
                <a:xfrm>
                  <a:off x="1222745" y="1541721"/>
                  <a:ext cx="361506" cy="0"/>
                </a:xfrm>
                <a:prstGeom prst="line">
                  <a:avLst/>
                </a:prstGeom>
                <a:grpFill/>
                <a:ln w="19050">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15" name="Group 14"/>
              <p:cNvGrpSpPr/>
              <p:nvPr/>
            </p:nvGrpSpPr>
            <p:grpSpPr>
              <a:xfrm>
                <a:off x="3228844" y="1313121"/>
                <a:ext cx="818706" cy="457200"/>
                <a:chOff x="765545" y="1313121"/>
                <a:chExt cx="818706" cy="457200"/>
              </a:xfrm>
              <a:grpFill/>
            </p:grpSpPr>
            <p:sp>
              <p:nvSpPr>
                <p:cNvPr id="16" name="Rectangle 15"/>
                <p:cNvSpPr/>
                <p:nvPr/>
              </p:nvSpPr>
              <p:spPr>
                <a:xfrm>
                  <a:off x="765545" y="1313121"/>
                  <a:ext cx="457200" cy="457200"/>
                </a:xfrm>
                <a:prstGeom prst="rect">
                  <a:avLst/>
                </a:prstGeom>
                <a:grpFill/>
                <a:ln w="19050">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cxnSp>
              <p:nvCxnSpPr>
                <p:cNvPr id="17" name="Straight Connector 16"/>
                <p:cNvCxnSpPr>
                  <a:stCxn id="16" idx="3"/>
                </p:cNvCxnSpPr>
                <p:nvPr/>
              </p:nvCxnSpPr>
              <p:spPr>
                <a:xfrm>
                  <a:off x="1222745" y="1541721"/>
                  <a:ext cx="361506" cy="0"/>
                </a:xfrm>
                <a:prstGeom prst="line">
                  <a:avLst/>
                </a:prstGeom>
                <a:grpFill/>
                <a:ln w="19050">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a:off x="4054680" y="1313121"/>
                <a:ext cx="818706" cy="457200"/>
                <a:chOff x="765545" y="1313121"/>
                <a:chExt cx="818706" cy="457200"/>
              </a:xfrm>
              <a:grpFill/>
            </p:grpSpPr>
            <p:sp>
              <p:nvSpPr>
                <p:cNvPr id="19" name="Rectangle 18"/>
                <p:cNvSpPr/>
                <p:nvPr/>
              </p:nvSpPr>
              <p:spPr>
                <a:xfrm>
                  <a:off x="765545" y="1313121"/>
                  <a:ext cx="457200" cy="457200"/>
                </a:xfrm>
                <a:prstGeom prst="rect">
                  <a:avLst/>
                </a:prstGeom>
                <a:grpFill/>
                <a:ln w="19050">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cxnSp>
              <p:nvCxnSpPr>
                <p:cNvPr id="20" name="Straight Connector 19"/>
                <p:cNvCxnSpPr>
                  <a:stCxn id="19" idx="3"/>
                </p:cNvCxnSpPr>
                <p:nvPr/>
              </p:nvCxnSpPr>
              <p:spPr>
                <a:xfrm>
                  <a:off x="1222745" y="1541721"/>
                  <a:ext cx="361506" cy="0"/>
                </a:xfrm>
                <a:prstGeom prst="line">
                  <a:avLst/>
                </a:prstGeom>
                <a:grpFill/>
                <a:ln w="19050">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21" name="Group 20"/>
              <p:cNvGrpSpPr/>
              <p:nvPr/>
            </p:nvGrpSpPr>
            <p:grpSpPr>
              <a:xfrm>
                <a:off x="4876959" y="1313121"/>
                <a:ext cx="818706" cy="457200"/>
                <a:chOff x="765545" y="1313121"/>
                <a:chExt cx="818706" cy="457200"/>
              </a:xfrm>
              <a:grpFill/>
            </p:grpSpPr>
            <p:sp>
              <p:nvSpPr>
                <p:cNvPr id="22" name="Rectangle 21"/>
                <p:cNvSpPr/>
                <p:nvPr/>
              </p:nvSpPr>
              <p:spPr>
                <a:xfrm>
                  <a:off x="765545" y="1313121"/>
                  <a:ext cx="457200" cy="457200"/>
                </a:xfrm>
                <a:prstGeom prst="rect">
                  <a:avLst/>
                </a:prstGeom>
                <a:grpFill/>
                <a:ln w="19050">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cxnSp>
              <p:nvCxnSpPr>
                <p:cNvPr id="23" name="Straight Connector 22"/>
                <p:cNvCxnSpPr>
                  <a:stCxn id="22" idx="3"/>
                </p:cNvCxnSpPr>
                <p:nvPr/>
              </p:nvCxnSpPr>
              <p:spPr>
                <a:xfrm>
                  <a:off x="1222745" y="1541721"/>
                  <a:ext cx="361506" cy="0"/>
                </a:xfrm>
                <a:prstGeom prst="line">
                  <a:avLst/>
                </a:prstGeom>
                <a:grpFill/>
                <a:ln w="19050">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24" name="Group 23"/>
              <p:cNvGrpSpPr/>
              <p:nvPr/>
            </p:nvGrpSpPr>
            <p:grpSpPr>
              <a:xfrm>
                <a:off x="5695700" y="1313121"/>
                <a:ext cx="818706" cy="457200"/>
                <a:chOff x="765545" y="1313121"/>
                <a:chExt cx="818706" cy="457200"/>
              </a:xfrm>
              <a:grpFill/>
            </p:grpSpPr>
            <p:sp>
              <p:nvSpPr>
                <p:cNvPr id="25" name="Rectangle 24"/>
                <p:cNvSpPr/>
                <p:nvPr/>
              </p:nvSpPr>
              <p:spPr>
                <a:xfrm>
                  <a:off x="765545" y="1313121"/>
                  <a:ext cx="457200" cy="457200"/>
                </a:xfrm>
                <a:prstGeom prst="rect">
                  <a:avLst/>
                </a:prstGeom>
                <a:grpFill/>
                <a:ln w="19050">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cxnSp>
              <p:nvCxnSpPr>
                <p:cNvPr id="26" name="Straight Connector 25"/>
                <p:cNvCxnSpPr>
                  <a:stCxn id="25" idx="3"/>
                </p:cNvCxnSpPr>
                <p:nvPr/>
              </p:nvCxnSpPr>
              <p:spPr>
                <a:xfrm>
                  <a:off x="1222745" y="1541721"/>
                  <a:ext cx="361506" cy="0"/>
                </a:xfrm>
                <a:prstGeom prst="line">
                  <a:avLst/>
                </a:prstGeom>
                <a:grpFill/>
                <a:ln w="19050">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27" name="Group 26"/>
              <p:cNvGrpSpPr/>
              <p:nvPr/>
            </p:nvGrpSpPr>
            <p:grpSpPr>
              <a:xfrm>
                <a:off x="6517979" y="1313121"/>
                <a:ext cx="818706" cy="457200"/>
                <a:chOff x="765545" y="1313121"/>
                <a:chExt cx="818706" cy="457200"/>
              </a:xfrm>
              <a:grpFill/>
            </p:grpSpPr>
            <p:sp>
              <p:nvSpPr>
                <p:cNvPr id="28" name="Rectangle 27"/>
                <p:cNvSpPr/>
                <p:nvPr/>
              </p:nvSpPr>
              <p:spPr>
                <a:xfrm>
                  <a:off x="765545" y="1313121"/>
                  <a:ext cx="457200" cy="457200"/>
                </a:xfrm>
                <a:prstGeom prst="rect">
                  <a:avLst/>
                </a:prstGeom>
                <a:grpFill/>
                <a:ln w="19050">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cxnSp>
              <p:nvCxnSpPr>
                <p:cNvPr id="29" name="Straight Connector 28"/>
                <p:cNvCxnSpPr>
                  <a:stCxn id="28" idx="3"/>
                </p:cNvCxnSpPr>
                <p:nvPr/>
              </p:nvCxnSpPr>
              <p:spPr>
                <a:xfrm>
                  <a:off x="1222745" y="1541721"/>
                  <a:ext cx="361506" cy="0"/>
                </a:xfrm>
                <a:prstGeom prst="line">
                  <a:avLst/>
                </a:prstGeom>
                <a:grpFill/>
                <a:ln w="19050">
                  <a:solidFill>
                    <a:schemeClr val="tx1"/>
                  </a:solidFill>
                </a:ln>
              </p:spPr>
              <p:style>
                <a:lnRef idx="2">
                  <a:schemeClr val="accent1"/>
                </a:lnRef>
                <a:fillRef idx="0">
                  <a:schemeClr val="accent1"/>
                </a:fillRef>
                <a:effectRef idx="1">
                  <a:schemeClr val="accent1"/>
                </a:effectRef>
                <a:fontRef idx="minor">
                  <a:schemeClr val="tx1"/>
                </a:fontRef>
              </p:style>
            </p:cxnSp>
          </p:grpSp>
        </p:grpSp>
        <p:sp>
          <p:nvSpPr>
            <p:cNvPr id="272476" name="TextBox 29"/>
            <p:cNvSpPr txBox="1">
              <a:spLocks noChangeArrowheads="1"/>
            </p:cNvSpPr>
            <p:nvPr/>
          </p:nvSpPr>
          <p:spPr bwMode="auto">
            <a:xfrm>
              <a:off x="8038238" y="1132361"/>
              <a:ext cx="8002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mtClean="0">
                  <a:solidFill>
                    <a:srgbClr val="000000"/>
                  </a:solidFill>
                </a:rPr>
                <a:t>……</a:t>
              </a:r>
            </a:p>
          </p:txBody>
        </p:sp>
      </p:grpSp>
      <p:grpSp>
        <p:nvGrpSpPr>
          <p:cNvPr id="272388" name="Group 32"/>
          <p:cNvGrpSpPr>
            <a:grpSpLocks/>
          </p:cNvGrpSpPr>
          <p:nvPr/>
        </p:nvGrpSpPr>
        <p:grpSpPr bwMode="auto">
          <a:xfrm>
            <a:off x="1800225" y="1965325"/>
            <a:ext cx="7275513" cy="552450"/>
            <a:chOff x="1563020" y="1132361"/>
            <a:chExt cx="7275437" cy="552896"/>
          </a:xfrm>
        </p:grpSpPr>
        <p:grpSp>
          <p:nvGrpSpPr>
            <p:cNvPr id="34" name="Group 33"/>
            <p:cNvGrpSpPr/>
            <p:nvPr/>
          </p:nvGrpSpPr>
          <p:grpSpPr>
            <a:xfrm>
              <a:off x="1563020" y="1228057"/>
              <a:ext cx="6571140" cy="457200"/>
              <a:chOff x="765545" y="1313121"/>
              <a:chExt cx="6571140" cy="457200"/>
            </a:xfrm>
            <a:noFill/>
          </p:grpSpPr>
          <p:grpSp>
            <p:nvGrpSpPr>
              <p:cNvPr id="36" name="Group 35"/>
              <p:cNvGrpSpPr/>
              <p:nvPr/>
            </p:nvGrpSpPr>
            <p:grpSpPr>
              <a:xfrm>
                <a:off x="765545" y="1313121"/>
                <a:ext cx="818706" cy="457200"/>
                <a:chOff x="765545" y="1313121"/>
                <a:chExt cx="818706" cy="457200"/>
              </a:xfrm>
              <a:grpFill/>
            </p:grpSpPr>
            <p:sp>
              <p:nvSpPr>
                <p:cNvPr id="58" name="Rectangle 57"/>
                <p:cNvSpPr/>
                <p:nvPr/>
              </p:nvSpPr>
              <p:spPr>
                <a:xfrm>
                  <a:off x="765545" y="1313121"/>
                  <a:ext cx="457200" cy="457200"/>
                </a:xfrm>
                <a:prstGeom prst="rect">
                  <a:avLst/>
                </a:prstGeom>
                <a:grpFill/>
                <a:ln w="19050">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cxnSp>
              <p:nvCxnSpPr>
                <p:cNvPr id="59" name="Straight Connector 58"/>
                <p:cNvCxnSpPr>
                  <a:stCxn id="58" idx="3"/>
                </p:cNvCxnSpPr>
                <p:nvPr/>
              </p:nvCxnSpPr>
              <p:spPr>
                <a:xfrm>
                  <a:off x="1222745" y="1541721"/>
                  <a:ext cx="361506" cy="0"/>
                </a:xfrm>
                <a:prstGeom prst="line">
                  <a:avLst/>
                </a:prstGeom>
                <a:grpFill/>
                <a:ln w="19050">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37" name="Group 36"/>
              <p:cNvGrpSpPr/>
              <p:nvPr/>
            </p:nvGrpSpPr>
            <p:grpSpPr>
              <a:xfrm>
                <a:off x="1587824" y="1313121"/>
                <a:ext cx="818706" cy="457200"/>
                <a:chOff x="765545" y="1313121"/>
                <a:chExt cx="818706" cy="457200"/>
              </a:xfrm>
              <a:grpFill/>
            </p:grpSpPr>
            <p:sp>
              <p:nvSpPr>
                <p:cNvPr id="56" name="Rectangle 55"/>
                <p:cNvSpPr/>
                <p:nvPr/>
              </p:nvSpPr>
              <p:spPr>
                <a:xfrm>
                  <a:off x="765545" y="1313121"/>
                  <a:ext cx="457200" cy="457200"/>
                </a:xfrm>
                <a:prstGeom prst="rect">
                  <a:avLst/>
                </a:prstGeom>
                <a:grpFill/>
                <a:ln w="19050">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cxnSp>
              <p:nvCxnSpPr>
                <p:cNvPr id="57" name="Straight Connector 56"/>
                <p:cNvCxnSpPr>
                  <a:stCxn id="56" idx="3"/>
                </p:cNvCxnSpPr>
                <p:nvPr/>
              </p:nvCxnSpPr>
              <p:spPr>
                <a:xfrm>
                  <a:off x="1222745" y="1541721"/>
                  <a:ext cx="361506" cy="0"/>
                </a:xfrm>
                <a:prstGeom prst="line">
                  <a:avLst/>
                </a:prstGeom>
                <a:grpFill/>
                <a:ln w="19050">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38" name="Group 37"/>
              <p:cNvGrpSpPr/>
              <p:nvPr/>
            </p:nvGrpSpPr>
            <p:grpSpPr>
              <a:xfrm>
                <a:off x="2406565" y="1313121"/>
                <a:ext cx="818706" cy="457200"/>
                <a:chOff x="765545" y="1313121"/>
                <a:chExt cx="818706" cy="457200"/>
              </a:xfrm>
              <a:grpFill/>
            </p:grpSpPr>
            <p:sp>
              <p:nvSpPr>
                <p:cNvPr id="54" name="Rectangle 53"/>
                <p:cNvSpPr/>
                <p:nvPr/>
              </p:nvSpPr>
              <p:spPr>
                <a:xfrm>
                  <a:off x="765545" y="1313121"/>
                  <a:ext cx="457200" cy="457200"/>
                </a:xfrm>
                <a:prstGeom prst="rect">
                  <a:avLst/>
                </a:prstGeom>
                <a:grpFill/>
                <a:ln w="19050">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cxnSp>
              <p:nvCxnSpPr>
                <p:cNvPr id="55" name="Straight Connector 54"/>
                <p:cNvCxnSpPr>
                  <a:stCxn id="54" idx="3"/>
                </p:cNvCxnSpPr>
                <p:nvPr/>
              </p:nvCxnSpPr>
              <p:spPr>
                <a:xfrm>
                  <a:off x="1222745" y="1541721"/>
                  <a:ext cx="361506" cy="0"/>
                </a:xfrm>
                <a:prstGeom prst="line">
                  <a:avLst/>
                </a:prstGeom>
                <a:grpFill/>
                <a:ln w="19050">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39" name="Group 38"/>
              <p:cNvGrpSpPr/>
              <p:nvPr/>
            </p:nvGrpSpPr>
            <p:grpSpPr>
              <a:xfrm>
                <a:off x="3228844" y="1313121"/>
                <a:ext cx="818706" cy="457200"/>
                <a:chOff x="765545" y="1313121"/>
                <a:chExt cx="818706" cy="457200"/>
              </a:xfrm>
              <a:grpFill/>
            </p:grpSpPr>
            <p:sp>
              <p:nvSpPr>
                <p:cNvPr id="52" name="Rectangle 51"/>
                <p:cNvSpPr/>
                <p:nvPr/>
              </p:nvSpPr>
              <p:spPr>
                <a:xfrm>
                  <a:off x="765545" y="1313121"/>
                  <a:ext cx="457200" cy="457200"/>
                </a:xfrm>
                <a:prstGeom prst="rect">
                  <a:avLst/>
                </a:prstGeom>
                <a:grpFill/>
                <a:ln w="19050">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cxnSp>
              <p:nvCxnSpPr>
                <p:cNvPr id="53" name="Straight Connector 52"/>
                <p:cNvCxnSpPr>
                  <a:stCxn id="52" idx="3"/>
                </p:cNvCxnSpPr>
                <p:nvPr/>
              </p:nvCxnSpPr>
              <p:spPr>
                <a:xfrm>
                  <a:off x="1222745" y="1541721"/>
                  <a:ext cx="361506" cy="0"/>
                </a:xfrm>
                <a:prstGeom prst="line">
                  <a:avLst/>
                </a:prstGeom>
                <a:grpFill/>
                <a:ln w="19050">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40" name="Group 39"/>
              <p:cNvGrpSpPr/>
              <p:nvPr/>
            </p:nvGrpSpPr>
            <p:grpSpPr>
              <a:xfrm>
                <a:off x="4054680" y="1313121"/>
                <a:ext cx="818706" cy="457200"/>
                <a:chOff x="765545" y="1313121"/>
                <a:chExt cx="818706" cy="457200"/>
              </a:xfrm>
              <a:grpFill/>
            </p:grpSpPr>
            <p:sp>
              <p:nvSpPr>
                <p:cNvPr id="50" name="Rectangle 49"/>
                <p:cNvSpPr/>
                <p:nvPr/>
              </p:nvSpPr>
              <p:spPr>
                <a:xfrm>
                  <a:off x="765545" y="1313121"/>
                  <a:ext cx="457200" cy="457200"/>
                </a:xfrm>
                <a:prstGeom prst="rect">
                  <a:avLst/>
                </a:prstGeom>
                <a:grpFill/>
                <a:ln w="19050">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cxnSp>
              <p:nvCxnSpPr>
                <p:cNvPr id="51" name="Straight Connector 50"/>
                <p:cNvCxnSpPr>
                  <a:stCxn id="50" idx="3"/>
                </p:cNvCxnSpPr>
                <p:nvPr/>
              </p:nvCxnSpPr>
              <p:spPr>
                <a:xfrm>
                  <a:off x="1222745" y="1541721"/>
                  <a:ext cx="361506" cy="0"/>
                </a:xfrm>
                <a:prstGeom prst="line">
                  <a:avLst/>
                </a:prstGeom>
                <a:grpFill/>
                <a:ln w="19050">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41" name="Group 40"/>
              <p:cNvGrpSpPr/>
              <p:nvPr/>
            </p:nvGrpSpPr>
            <p:grpSpPr>
              <a:xfrm>
                <a:off x="4876959" y="1313121"/>
                <a:ext cx="818706" cy="457200"/>
                <a:chOff x="765545" y="1313121"/>
                <a:chExt cx="818706" cy="457200"/>
              </a:xfrm>
              <a:grpFill/>
            </p:grpSpPr>
            <p:sp>
              <p:nvSpPr>
                <p:cNvPr id="48" name="Rectangle 47"/>
                <p:cNvSpPr/>
                <p:nvPr/>
              </p:nvSpPr>
              <p:spPr>
                <a:xfrm>
                  <a:off x="765545" y="1313121"/>
                  <a:ext cx="457200" cy="457200"/>
                </a:xfrm>
                <a:prstGeom prst="rect">
                  <a:avLst/>
                </a:prstGeom>
                <a:grpFill/>
                <a:ln w="19050">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cxnSp>
              <p:nvCxnSpPr>
                <p:cNvPr id="49" name="Straight Connector 48"/>
                <p:cNvCxnSpPr>
                  <a:stCxn id="48" idx="3"/>
                </p:cNvCxnSpPr>
                <p:nvPr/>
              </p:nvCxnSpPr>
              <p:spPr>
                <a:xfrm>
                  <a:off x="1222745" y="1541721"/>
                  <a:ext cx="361506" cy="0"/>
                </a:xfrm>
                <a:prstGeom prst="line">
                  <a:avLst/>
                </a:prstGeom>
                <a:grpFill/>
                <a:ln w="19050">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42" name="Group 41"/>
              <p:cNvGrpSpPr/>
              <p:nvPr/>
            </p:nvGrpSpPr>
            <p:grpSpPr>
              <a:xfrm>
                <a:off x="5695700" y="1313121"/>
                <a:ext cx="818706" cy="457200"/>
                <a:chOff x="765545" y="1313121"/>
                <a:chExt cx="818706" cy="457200"/>
              </a:xfrm>
              <a:grpFill/>
            </p:grpSpPr>
            <p:sp>
              <p:nvSpPr>
                <p:cNvPr id="46" name="Rectangle 45"/>
                <p:cNvSpPr/>
                <p:nvPr/>
              </p:nvSpPr>
              <p:spPr>
                <a:xfrm>
                  <a:off x="765545" y="1313121"/>
                  <a:ext cx="457200" cy="457200"/>
                </a:xfrm>
                <a:prstGeom prst="rect">
                  <a:avLst/>
                </a:prstGeom>
                <a:grpFill/>
                <a:ln w="19050">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cxnSp>
              <p:nvCxnSpPr>
                <p:cNvPr id="47" name="Straight Connector 46"/>
                <p:cNvCxnSpPr>
                  <a:stCxn id="46" idx="3"/>
                </p:cNvCxnSpPr>
                <p:nvPr/>
              </p:nvCxnSpPr>
              <p:spPr>
                <a:xfrm>
                  <a:off x="1222745" y="1541721"/>
                  <a:ext cx="361506" cy="0"/>
                </a:xfrm>
                <a:prstGeom prst="line">
                  <a:avLst/>
                </a:prstGeom>
                <a:grpFill/>
                <a:ln w="19050">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43" name="Group 42"/>
              <p:cNvGrpSpPr/>
              <p:nvPr/>
            </p:nvGrpSpPr>
            <p:grpSpPr>
              <a:xfrm>
                <a:off x="6517979" y="1313121"/>
                <a:ext cx="818706" cy="457200"/>
                <a:chOff x="765545" y="1313121"/>
                <a:chExt cx="818706" cy="457200"/>
              </a:xfrm>
              <a:grpFill/>
            </p:grpSpPr>
            <p:sp>
              <p:nvSpPr>
                <p:cNvPr id="44" name="Rectangle 43"/>
                <p:cNvSpPr/>
                <p:nvPr/>
              </p:nvSpPr>
              <p:spPr>
                <a:xfrm>
                  <a:off x="765545" y="1313121"/>
                  <a:ext cx="457200" cy="457200"/>
                </a:xfrm>
                <a:prstGeom prst="rect">
                  <a:avLst/>
                </a:prstGeom>
                <a:grpFill/>
                <a:ln w="19050">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cxnSp>
              <p:nvCxnSpPr>
                <p:cNvPr id="45" name="Straight Connector 44"/>
                <p:cNvCxnSpPr>
                  <a:stCxn id="44" idx="3"/>
                </p:cNvCxnSpPr>
                <p:nvPr/>
              </p:nvCxnSpPr>
              <p:spPr>
                <a:xfrm>
                  <a:off x="1222745" y="1541721"/>
                  <a:ext cx="361506" cy="0"/>
                </a:xfrm>
                <a:prstGeom prst="line">
                  <a:avLst/>
                </a:prstGeom>
                <a:grpFill/>
                <a:ln w="19050">
                  <a:solidFill>
                    <a:schemeClr val="tx1"/>
                  </a:solidFill>
                </a:ln>
              </p:spPr>
              <p:style>
                <a:lnRef idx="2">
                  <a:schemeClr val="accent1"/>
                </a:lnRef>
                <a:fillRef idx="0">
                  <a:schemeClr val="accent1"/>
                </a:fillRef>
                <a:effectRef idx="1">
                  <a:schemeClr val="accent1"/>
                </a:effectRef>
                <a:fontRef idx="minor">
                  <a:schemeClr val="tx1"/>
                </a:fontRef>
              </p:style>
            </p:cxnSp>
          </p:grpSp>
        </p:grpSp>
        <p:sp>
          <p:nvSpPr>
            <p:cNvPr id="272474" name="TextBox 34"/>
            <p:cNvSpPr txBox="1">
              <a:spLocks noChangeArrowheads="1"/>
            </p:cNvSpPr>
            <p:nvPr/>
          </p:nvSpPr>
          <p:spPr bwMode="auto">
            <a:xfrm>
              <a:off x="8038238" y="1132361"/>
              <a:ext cx="8002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mtClean="0">
                  <a:solidFill>
                    <a:srgbClr val="000000"/>
                  </a:solidFill>
                </a:rPr>
                <a:t>……</a:t>
              </a:r>
            </a:p>
          </p:txBody>
        </p:sp>
      </p:grpSp>
      <p:sp>
        <p:nvSpPr>
          <p:cNvPr id="272389" name="TextBox 59"/>
          <p:cNvSpPr txBox="1">
            <a:spLocks noChangeArrowheads="1"/>
          </p:cNvSpPr>
          <p:nvPr/>
        </p:nvSpPr>
        <p:spPr bwMode="auto">
          <a:xfrm>
            <a:off x="127000" y="2105025"/>
            <a:ext cx="12192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Victim WL</a:t>
            </a:r>
          </a:p>
        </p:txBody>
      </p:sp>
      <p:sp>
        <p:nvSpPr>
          <p:cNvPr id="272390" name="TextBox 60"/>
          <p:cNvSpPr txBox="1">
            <a:spLocks noChangeArrowheads="1"/>
          </p:cNvSpPr>
          <p:nvPr/>
        </p:nvSpPr>
        <p:spPr bwMode="auto">
          <a:xfrm>
            <a:off x="141288" y="1268413"/>
            <a:ext cx="16478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Aggressor WL</a:t>
            </a:r>
          </a:p>
        </p:txBody>
      </p:sp>
      <p:grpSp>
        <p:nvGrpSpPr>
          <p:cNvPr id="71" name="Group 70"/>
          <p:cNvGrpSpPr>
            <a:grpSpLocks/>
          </p:cNvGrpSpPr>
          <p:nvPr/>
        </p:nvGrpSpPr>
        <p:grpSpPr bwMode="auto">
          <a:xfrm>
            <a:off x="1800225" y="1252538"/>
            <a:ext cx="6197600" cy="369887"/>
            <a:chOff x="1800484" y="1253185"/>
            <a:chExt cx="6198069" cy="369332"/>
          </a:xfrm>
        </p:grpSpPr>
        <p:sp>
          <p:nvSpPr>
            <p:cNvPr id="272465" name="TextBox 61"/>
            <p:cNvSpPr txBox="1">
              <a:spLocks noChangeArrowheads="1"/>
            </p:cNvSpPr>
            <p:nvPr/>
          </p:nvSpPr>
          <p:spPr bwMode="auto">
            <a:xfrm>
              <a:off x="1800484" y="1253185"/>
              <a:ext cx="424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11</a:t>
              </a:r>
            </a:p>
          </p:txBody>
        </p:sp>
        <p:sp>
          <p:nvSpPr>
            <p:cNvPr id="272466" name="TextBox 63"/>
            <p:cNvSpPr txBox="1">
              <a:spLocks noChangeArrowheads="1"/>
            </p:cNvSpPr>
            <p:nvPr/>
          </p:nvSpPr>
          <p:spPr bwMode="auto">
            <a:xfrm>
              <a:off x="2622763" y="1253185"/>
              <a:ext cx="4411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10</a:t>
              </a:r>
            </a:p>
          </p:txBody>
        </p:sp>
        <p:sp>
          <p:nvSpPr>
            <p:cNvPr id="272467" name="TextBox 64"/>
            <p:cNvSpPr txBox="1">
              <a:spLocks noChangeArrowheads="1"/>
            </p:cNvSpPr>
            <p:nvPr/>
          </p:nvSpPr>
          <p:spPr bwMode="auto">
            <a:xfrm>
              <a:off x="3437931" y="1253185"/>
              <a:ext cx="4411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01</a:t>
              </a:r>
            </a:p>
          </p:txBody>
        </p:sp>
        <p:sp>
          <p:nvSpPr>
            <p:cNvPr id="272468" name="TextBox 65"/>
            <p:cNvSpPr txBox="1">
              <a:spLocks noChangeArrowheads="1"/>
            </p:cNvSpPr>
            <p:nvPr/>
          </p:nvSpPr>
          <p:spPr bwMode="auto">
            <a:xfrm>
              <a:off x="4279837" y="1253185"/>
              <a:ext cx="4411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00</a:t>
              </a:r>
            </a:p>
          </p:txBody>
        </p:sp>
        <p:sp>
          <p:nvSpPr>
            <p:cNvPr id="272469" name="TextBox 66"/>
            <p:cNvSpPr txBox="1">
              <a:spLocks noChangeArrowheads="1"/>
            </p:cNvSpPr>
            <p:nvPr/>
          </p:nvSpPr>
          <p:spPr bwMode="auto">
            <a:xfrm>
              <a:off x="5070156" y="1253185"/>
              <a:ext cx="4411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01</a:t>
              </a:r>
            </a:p>
          </p:txBody>
        </p:sp>
        <p:sp>
          <p:nvSpPr>
            <p:cNvPr id="272470" name="TextBox 67"/>
            <p:cNvSpPr txBox="1">
              <a:spLocks noChangeArrowheads="1"/>
            </p:cNvSpPr>
            <p:nvPr/>
          </p:nvSpPr>
          <p:spPr bwMode="auto">
            <a:xfrm>
              <a:off x="5927952" y="1253185"/>
              <a:ext cx="4411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10</a:t>
              </a:r>
            </a:p>
          </p:txBody>
        </p:sp>
        <p:sp>
          <p:nvSpPr>
            <p:cNvPr id="272471" name="TextBox 68"/>
            <p:cNvSpPr txBox="1">
              <a:spLocks noChangeArrowheads="1"/>
            </p:cNvSpPr>
            <p:nvPr/>
          </p:nvSpPr>
          <p:spPr bwMode="auto">
            <a:xfrm>
              <a:off x="6760274" y="1253185"/>
              <a:ext cx="424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11</a:t>
              </a:r>
            </a:p>
          </p:txBody>
        </p:sp>
        <p:sp>
          <p:nvSpPr>
            <p:cNvPr id="272472" name="TextBox 69"/>
            <p:cNvSpPr txBox="1">
              <a:spLocks noChangeArrowheads="1"/>
            </p:cNvSpPr>
            <p:nvPr/>
          </p:nvSpPr>
          <p:spPr bwMode="auto">
            <a:xfrm>
              <a:off x="7557407" y="1253185"/>
              <a:ext cx="4411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00</a:t>
              </a:r>
            </a:p>
          </p:txBody>
        </p:sp>
      </p:grpSp>
      <p:grpSp>
        <p:nvGrpSpPr>
          <p:cNvPr id="178" name="Group 177"/>
          <p:cNvGrpSpPr>
            <a:grpSpLocks/>
          </p:cNvGrpSpPr>
          <p:nvPr/>
        </p:nvGrpSpPr>
        <p:grpSpPr bwMode="auto">
          <a:xfrm>
            <a:off x="3186113" y="4252913"/>
            <a:ext cx="4332287" cy="1557337"/>
            <a:chOff x="3186324" y="4252672"/>
            <a:chExt cx="4332513" cy="1557576"/>
          </a:xfrm>
        </p:grpSpPr>
        <p:grpSp>
          <p:nvGrpSpPr>
            <p:cNvPr id="272455" name="Group 75"/>
            <p:cNvGrpSpPr>
              <a:grpSpLocks/>
            </p:cNvGrpSpPr>
            <p:nvPr/>
          </p:nvGrpSpPr>
          <p:grpSpPr bwMode="auto">
            <a:xfrm>
              <a:off x="4528408" y="4964190"/>
              <a:ext cx="943916" cy="846058"/>
              <a:chOff x="1318260" y="1119902"/>
              <a:chExt cx="1165860" cy="846058"/>
            </a:xfrm>
          </p:grpSpPr>
          <p:sp>
            <p:nvSpPr>
              <p:cNvPr id="86" name="Freeform 85"/>
              <p:cNvSpPr/>
              <p:nvPr/>
            </p:nvSpPr>
            <p:spPr>
              <a:xfrm>
                <a:off x="1317547" y="1119693"/>
                <a:ext cx="586301" cy="846267"/>
              </a:xfrm>
              <a:custGeom>
                <a:avLst/>
                <a:gdLst>
                  <a:gd name="connsiteX0" fmla="*/ 0 w 586740"/>
                  <a:gd name="connsiteY0" fmla="*/ 846058 h 846058"/>
                  <a:gd name="connsiteX1" fmla="*/ 175260 w 586740"/>
                  <a:gd name="connsiteY1" fmla="*/ 388858 h 846058"/>
                  <a:gd name="connsiteX2" fmla="*/ 419100 w 586740"/>
                  <a:gd name="connsiteY2" fmla="*/ 53578 h 846058"/>
                  <a:gd name="connsiteX3" fmla="*/ 586740 w 586740"/>
                  <a:gd name="connsiteY3" fmla="*/ 238 h 846058"/>
                </a:gdLst>
                <a:ahLst/>
                <a:cxnLst>
                  <a:cxn ang="0">
                    <a:pos x="connsiteX0" y="connsiteY0"/>
                  </a:cxn>
                  <a:cxn ang="0">
                    <a:pos x="connsiteX1" y="connsiteY1"/>
                  </a:cxn>
                  <a:cxn ang="0">
                    <a:pos x="connsiteX2" y="connsiteY2"/>
                  </a:cxn>
                  <a:cxn ang="0">
                    <a:pos x="connsiteX3" y="connsiteY3"/>
                  </a:cxn>
                </a:cxnLst>
                <a:rect l="l" t="t" r="r" b="b"/>
                <a:pathLst>
                  <a:path w="586740" h="846058">
                    <a:moveTo>
                      <a:pt x="0" y="846058"/>
                    </a:moveTo>
                    <a:cubicBezTo>
                      <a:pt x="52705" y="683498"/>
                      <a:pt x="105410" y="520938"/>
                      <a:pt x="175260" y="388858"/>
                    </a:cubicBezTo>
                    <a:cubicBezTo>
                      <a:pt x="245110" y="256778"/>
                      <a:pt x="350520" y="118348"/>
                      <a:pt x="419100" y="53578"/>
                    </a:cubicBezTo>
                    <a:cubicBezTo>
                      <a:pt x="487680" y="-11192"/>
                      <a:pt x="551180" y="1508"/>
                      <a:pt x="586740" y="238"/>
                    </a:cubicBezTo>
                  </a:path>
                </a:pathLst>
              </a:custGeom>
              <a:noFill/>
              <a:ln>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sp>
            <p:nvSpPr>
              <p:cNvPr id="87" name="Freeform 86"/>
              <p:cNvSpPr/>
              <p:nvPr/>
            </p:nvSpPr>
            <p:spPr>
              <a:xfrm flipH="1">
                <a:off x="1897966" y="1119693"/>
                <a:ext cx="586301" cy="846267"/>
              </a:xfrm>
              <a:custGeom>
                <a:avLst/>
                <a:gdLst>
                  <a:gd name="connsiteX0" fmla="*/ 0 w 586740"/>
                  <a:gd name="connsiteY0" fmla="*/ 846058 h 846058"/>
                  <a:gd name="connsiteX1" fmla="*/ 175260 w 586740"/>
                  <a:gd name="connsiteY1" fmla="*/ 388858 h 846058"/>
                  <a:gd name="connsiteX2" fmla="*/ 419100 w 586740"/>
                  <a:gd name="connsiteY2" fmla="*/ 53578 h 846058"/>
                  <a:gd name="connsiteX3" fmla="*/ 586740 w 586740"/>
                  <a:gd name="connsiteY3" fmla="*/ 238 h 846058"/>
                </a:gdLst>
                <a:ahLst/>
                <a:cxnLst>
                  <a:cxn ang="0">
                    <a:pos x="connsiteX0" y="connsiteY0"/>
                  </a:cxn>
                  <a:cxn ang="0">
                    <a:pos x="connsiteX1" y="connsiteY1"/>
                  </a:cxn>
                  <a:cxn ang="0">
                    <a:pos x="connsiteX2" y="connsiteY2"/>
                  </a:cxn>
                  <a:cxn ang="0">
                    <a:pos x="connsiteX3" y="connsiteY3"/>
                  </a:cxn>
                </a:cxnLst>
                <a:rect l="l" t="t" r="r" b="b"/>
                <a:pathLst>
                  <a:path w="586740" h="846058">
                    <a:moveTo>
                      <a:pt x="0" y="846058"/>
                    </a:moveTo>
                    <a:cubicBezTo>
                      <a:pt x="52705" y="683498"/>
                      <a:pt x="105410" y="520938"/>
                      <a:pt x="175260" y="388858"/>
                    </a:cubicBezTo>
                    <a:cubicBezTo>
                      <a:pt x="245110" y="256778"/>
                      <a:pt x="350520" y="118348"/>
                      <a:pt x="419100" y="53578"/>
                    </a:cubicBezTo>
                    <a:cubicBezTo>
                      <a:pt x="487680" y="-11192"/>
                      <a:pt x="551180" y="1508"/>
                      <a:pt x="586740" y="238"/>
                    </a:cubicBezTo>
                  </a:path>
                </a:pathLst>
              </a:custGeom>
              <a:noFill/>
              <a:ln>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grpSp>
        <p:grpSp>
          <p:nvGrpSpPr>
            <p:cNvPr id="272456" name="Group 91"/>
            <p:cNvGrpSpPr>
              <a:grpSpLocks/>
            </p:cNvGrpSpPr>
            <p:nvPr/>
          </p:nvGrpSpPr>
          <p:grpSpPr bwMode="auto">
            <a:xfrm>
              <a:off x="5690664" y="4956570"/>
              <a:ext cx="943916" cy="846058"/>
              <a:chOff x="1318260" y="1119902"/>
              <a:chExt cx="1165860" cy="846058"/>
            </a:xfrm>
          </p:grpSpPr>
          <p:sp>
            <p:nvSpPr>
              <p:cNvPr id="102" name="Freeform 101"/>
              <p:cNvSpPr/>
              <p:nvPr/>
            </p:nvSpPr>
            <p:spPr>
              <a:xfrm>
                <a:off x="1317368" y="1119374"/>
                <a:ext cx="586301" cy="846268"/>
              </a:xfrm>
              <a:custGeom>
                <a:avLst/>
                <a:gdLst>
                  <a:gd name="connsiteX0" fmla="*/ 0 w 586740"/>
                  <a:gd name="connsiteY0" fmla="*/ 846058 h 846058"/>
                  <a:gd name="connsiteX1" fmla="*/ 175260 w 586740"/>
                  <a:gd name="connsiteY1" fmla="*/ 388858 h 846058"/>
                  <a:gd name="connsiteX2" fmla="*/ 419100 w 586740"/>
                  <a:gd name="connsiteY2" fmla="*/ 53578 h 846058"/>
                  <a:gd name="connsiteX3" fmla="*/ 586740 w 586740"/>
                  <a:gd name="connsiteY3" fmla="*/ 238 h 846058"/>
                </a:gdLst>
                <a:ahLst/>
                <a:cxnLst>
                  <a:cxn ang="0">
                    <a:pos x="connsiteX0" y="connsiteY0"/>
                  </a:cxn>
                  <a:cxn ang="0">
                    <a:pos x="connsiteX1" y="connsiteY1"/>
                  </a:cxn>
                  <a:cxn ang="0">
                    <a:pos x="connsiteX2" y="connsiteY2"/>
                  </a:cxn>
                  <a:cxn ang="0">
                    <a:pos x="connsiteX3" y="connsiteY3"/>
                  </a:cxn>
                </a:cxnLst>
                <a:rect l="l" t="t" r="r" b="b"/>
                <a:pathLst>
                  <a:path w="586740" h="846058">
                    <a:moveTo>
                      <a:pt x="0" y="846058"/>
                    </a:moveTo>
                    <a:cubicBezTo>
                      <a:pt x="52705" y="683498"/>
                      <a:pt x="105410" y="520938"/>
                      <a:pt x="175260" y="388858"/>
                    </a:cubicBezTo>
                    <a:cubicBezTo>
                      <a:pt x="245110" y="256778"/>
                      <a:pt x="350520" y="118348"/>
                      <a:pt x="419100" y="53578"/>
                    </a:cubicBezTo>
                    <a:cubicBezTo>
                      <a:pt x="487680" y="-11192"/>
                      <a:pt x="551180" y="1508"/>
                      <a:pt x="586740" y="238"/>
                    </a:cubicBezTo>
                  </a:path>
                </a:pathLst>
              </a:custGeom>
              <a:noFill/>
              <a:ln>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sp>
            <p:nvSpPr>
              <p:cNvPr id="103" name="Freeform 102"/>
              <p:cNvSpPr/>
              <p:nvPr/>
            </p:nvSpPr>
            <p:spPr>
              <a:xfrm flipH="1">
                <a:off x="1897786" y="1119374"/>
                <a:ext cx="586301" cy="846268"/>
              </a:xfrm>
              <a:custGeom>
                <a:avLst/>
                <a:gdLst>
                  <a:gd name="connsiteX0" fmla="*/ 0 w 586740"/>
                  <a:gd name="connsiteY0" fmla="*/ 846058 h 846058"/>
                  <a:gd name="connsiteX1" fmla="*/ 175260 w 586740"/>
                  <a:gd name="connsiteY1" fmla="*/ 388858 h 846058"/>
                  <a:gd name="connsiteX2" fmla="*/ 419100 w 586740"/>
                  <a:gd name="connsiteY2" fmla="*/ 53578 h 846058"/>
                  <a:gd name="connsiteX3" fmla="*/ 586740 w 586740"/>
                  <a:gd name="connsiteY3" fmla="*/ 238 h 846058"/>
                </a:gdLst>
                <a:ahLst/>
                <a:cxnLst>
                  <a:cxn ang="0">
                    <a:pos x="connsiteX0" y="connsiteY0"/>
                  </a:cxn>
                  <a:cxn ang="0">
                    <a:pos x="connsiteX1" y="connsiteY1"/>
                  </a:cxn>
                  <a:cxn ang="0">
                    <a:pos x="connsiteX2" y="connsiteY2"/>
                  </a:cxn>
                  <a:cxn ang="0">
                    <a:pos x="connsiteX3" y="connsiteY3"/>
                  </a:cxn>
                </a:cxnLst>
                <a:rect l="l" t="t" r="r" b="b"/>
                <a:pathLst>
                  <a:path w="586740" h="846058">
                    <a:moveTo>
                      <a:pt x="0" y="846058"/>
                    </a:moveTo>
                    <a:cubicBezTo>
                      <a:pt x="52705" y="683498"/>
                      <a:pt x="105410" y="520938"/>
                      <a:pt x="175260" y="388858"/>
                    </a:cubicBezTo>
                    <a:cubicBezTo>
                      <a:pt x="245110" y="256778"/>
                      <a:pt x="350520" y="118348"/>
                      <a:pt x="419100" y="53578"/>
                    </a:cubicBezTo>
                    <a:cubicBezTo>
                      <a:pt x="487680" y="-11192"/>
                      <a:pt x="551180" y="1508"/>
                      <a:pt x="586740" y="238"/>
                    </a:cubicBezTo>
                  </a:path>
                </a:pathLst>
              </a:custGeom>
              <a:noFill/>
              <a:ln>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grpSp>
        <p:cxnSp>
          <p:nvCxnSpPr>
            <p:cNvPr id="138" name="Straight Arrow Connector 137"/>
            <p:cNvCxnSpPr>
              <a:endCxn id="86" idx="2"/>
            </p:cNvCxnSpPr>
            <p:nvPr/>
          </p:nvCxnSpPr>
          <p:spPr>
            <a:xfrm>
              <a:off x="3567344" y="4570221"/>
              <a:ext cx="1300230" cy="447744"/>
            </a:xfrm>
            <a:prstGeom prst="straightConnector1">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72458" name="TextBox 141"/>
            <p:cNvSpPr txBox="1">
              <a:spLocks noChangeArrowheads="1"/>
            </p:cNvSpPr>
            <p:nvPr/>
          </p:nvSpPr>
          <p:spPr bwMode="auto">
            <a:xfrm>
              <a:off x="3186324" y="4252672"/>
              <a:ext cx="5677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FF0000"/>
                  </a:solidFill>
                </a:rPr>
                <a:t>N11</a:t>
              </a:r>
            </a:p>
          </p:txBody>
        </p:sp>
        <p:cxnSp>
          <p:nvCxnSpPr>
            <p:cNvPr id="155" name="Straight Arrow Connector 154"/>
            <p:cNvCxnSpPr>
              <a:endCxn id="103" idx="3"/>
            </p:cNvCxnSpPr>
            <p:nvPr/>
          </p:nvCxnSpPr>
          <p:spPr>
            <a:xfrm flipH="1">
              <a:off x="6159866" y="4608327"/>
              <a:ext cx="1171636" cy="347715"/>
            </a:xfrm>
            <a:prstGeom prst="straightConnector1">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72460" name="TextBox 158"/>
            <p:cNvSpPr txBox="1">
              <a:spLocks noChangeArrowheads="1"/>
            </p:cNvSpPr>
            <p:nvPr/>
          </p:nvSpPr>
          <p:spPr bwMode="auto">
            <a:xfrm>
              <a:off x="6951053" y="4290772"/>
              <a:ext cx="5677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FF0000"/>
                  </a:solidFill>
                </a:rPr>
                <a:t>N11</a:t>
              </a:r>
            </a:p>
          </p:txBody>
        </p:sp>
      </p:grpSp>
      <p:grpSp>
        <p:nvGrpSpPr>
          <p:cNvPr id="179" name="Group 178"/>
          <p:cNvGrpSpPr>
            <a:grpSpLocks/>
          </p:cNvGrpSpPr>
          <p:nvPr/>
        </p:nvGrpSpPr>
        <p:grpSpPr bwMode="auto">
          <a:xfrm>
            <a:off x="3649663" y="4252913"/>
            <a:ext cx="4332287" cy="1557337"/>
            <a:chOff x="3649740" y="4252672"/>
            <a:chExt cx="4332513" cy="1557576"/>
          </a:xfrm>
        </p:grpSpPr>
        <p:cxnSp>
          <p:nvCxnSpPr>
            <p:cNvPr id="139" name="Straight Arrow Connector 138"/>
            <p:cNvCxnSpPr>
              <a:endCxn id="84" idx="3"/>
            </p:cNvCxnSpPr>
            <p:nvPr/>
          </p:nvCxnSpPr>
          <p:spPr>
            <a:xfrm>
              <a:off x="4029172" y="4570221"/>
              <a:ext cx="1255779" cy="393760"/>
            </a:xfrm>
            <a:prstGeom prst="straightConnector1">
              <a:avLst/>
            </a:prstGeom>
            <a:ln w="12700">
              <a:solidFill>
                <a:srgbClr val="FFC000"/>
              </a:solidFill>
              <a:tailEnd type="arrow"/>
            </a:ln>
          </p:spPr>
          <p:style>
            <a:lnRef idx="1">
              <a:schemeClr val="accent1"/>
            </a:lnRef>
            <a:fillRef idx="0">
              <a:schemeClr val="accent1"/>
            </a:fillRef>
            <a:effectRef idx="0">
              <a:schemeClr val="accent1"/>
            </a:effectRef>
            <a:fontRef idx="minor">
              <a:schemeClr val="tx1"/>
            </a:fontRef>
          </p:style>
        </p:cxnSp>
        <p:sp>
          <p:nvSpPr>
            <p:cNvPr id="272446" name="TextBox 142"/>
            <p:cNvSpPr txBox="1">
              <a:spLocks noChangeArrowheads="1"/>
            </p:cNvSpPr>
            <p:nvPr/>
          </p:nvSpPr>
          <p:spPr bwMode="auto">
            <a:xfrm>
              <a:off x="3649740" y="4252672"/>
              <a:ext cx="5677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FFC000"/>
                  </a:solidFill>
                </a:rPr>
                <a:t>N00</a:t>
              </a:r>
            </a:p>
          </p:txBody>
        </p:sp>
        <p:cxnSp>
          <p:nvCxnSpPr>
            <p:cNvPr id="156" name="Straight Arrow Connector 155"/>
            <p:cNvCxnSpPr>
              <a:endCxn id="101" idx="3"/>
            </p:cNvCxnSpPr>
            <p:nvPr/>
          </p:nvCxnSpPr>
          <p:spPr>
            <a:xfrm flipH="1">
              <a:off x="6440711" y="4608327"/>
              <a:ext cx="1354208" cy="347715"/>
            </a:xfrm>
            <a:prstGeom prst="straightConnector1">
              <a:avLst/>
            </a:prstGeom>
            <a:ln w="12700">
              <a:solidFill>
                <a:srgbClr val="FFC000"/>
              </a:solidFill>
              <a:tailEnd type="arrow"/>
            </a:ln>
          </p:spPr>
          <p:style>
            <a:lnRef idx="1">
              <a:schemeClr val="accent1"/>
            </a:lnRef>
            <a:fillRef idx="0">
              <a:schemeClr val="accent1"/>
            </a:fillRef>
            <a:effectRef idx="0">
              <a:schemeClr val="accent1"/>
            </a:effectRef>
            <a:fontRef idx="minor">
              <a:schemeClr val="tx1"/>
            </a:fontRef>
          </p:style>
        </p:cxnSp>
        <p:grpSp>
          <p:nvGrpSpPr>
            <p:cNvPr id="272448" name="Group 76"/>
            <p:cNvGrpSpPr>
              <a:grpSpLocks/>
            </p:cNvGrpSpPr>
            <p:nvPr/>
          </p:nvGrpSpPr>
          <p:grpSpPr bwMode="auto">
            <a:xfrm>
              <a:off x="4810367" y="4964190"/>
              <a:ext cx="943916" cy="846058"/>
              <a:chOff x="1318260" y="1119902"/>
              <a:chExt cx="1165860" cy="846058"/>
            </a:xfrm>
          </p:grpSpPr>
          <p:sp>
            <p:nvSpPr>
              <p:cNvPr id="84" name="Freeform 83"/>
              <p:cNvSpPr/>
              <p:nvPr/>
            </p:nvSpPr>
            <p:spPr>
              <a:xfrm>
                <a:off x="1318132" y="1119693"/>
                <a:ext cx="586301" cy="846267"/>
              </a:xfrm>
              <a:custGeom>
                <a:avLst/>
                <a:gdLst>
                  <a:gd name="connsiteX0" fmla="*/ 0 w 586740"/>
                  <a:gd name="connsiteY0" fmla="*/ 846058 h 846058"/>
                  <a:gd name="connsiteX1" fmla="*/ 175260 w 586740"/>
                  <a:gd name="connsiteY1" fmla="*/ 388858 h 846058"/>
                  <a:gd name="connsiteX2" fmla="*/ 419100 w 586740"/>
                  <a:gd name="connsiteY2" fmla="*/ 53578 h 846058"/>
                  <a:gd name="connsiteX3" fmla="*/ 586740 w 586740"/>
                  <a:gd name="connsiteY3" fmla="*/ 238 h 846058"/>
                </a:gdLst>
                <a:ahLst/>
                <a:cxnLst>
                  <a:cxn ang="0">
                    <a:pos x="connsiteX0" y="connsiteY0"/>
                  </a:cxn>
                  <a:cxn ang="0">
                    <a:pos x="connsiteX1" y="connsiteY1"/>
                  </a:cxn>
                  <a:cxn ang="0">
                    <a:pos x="connsiteX2" y="connsiteY2"/>
                  </a:cxn>
                  <a:cxn ang="0">
                    <a:pos x="connsiteX3" y="connsiteY3"/>
                  </a:cxn>
                </a:cxnLst>
                <a:rect l="l" t="t" r="r" b="b"/>
                <a:pathLst>
                  <a:path w="586740" h="846058">
                    <a:moveTo>
                      <a:pt x="0" y="846058"/>
                    </a:moveTo>
                    <a:cubicBezTo>
                      <a:pt x="52705" y="683498"/>
                      <a:pt x="105410" y="520938"/>
                      <a:pt x="175260" y="388858"/>
                    </a:cubicBezTo>
                    <a:cubicBezTo>
                      <a:pt x="245110" y="256778"/>
                      <a:pt x="350520" y="118348"/>
                      <a:pt x="419100" y="53578"/>
                    </a:cubicBezTo>
                    <a:cubicBezTo>
                      <a:pt x="487680" y="-11192"/>
                      <a:pt x="551180" y="1508"/>
                      <a:pt x="586740" y="238"/>
                    </a:cubicBezTo>
                  </a:path>
                </a:pathLst>
              </a:custGeom>
              <a:noFill/>
              <a:ln>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sp>
            <p:nvSpPr>
              <p:cNvPr id="85" name="Freeform 84"/>
              <p:cNvSpPr/>
              <p:nvPr/>
            </p:nvSpPr>
            <p:spPr>
              <a:xfrm flipH="1">
                <a:off x="1898550" y="1119693"/>
                <a:ext cx="586301" cy="846267"/>
              </a:xfrm>
              <a:custGeom>
                <a:avLst/>
                <a:gdLst>
                  <a:gd name="connsiteX0" fmla="*/ 0 w 586740"/>
                  <a:gd name="connsiteY0" fmla="*/ 846058 h 846058"/>
                  <a:gd name="connsiteX1" fmla="*/ 175260 w 586740"/>
                  <a:gd name="connsiteY1" fmla="*/ 388858 h 846058"/>
                  <a:gd name="connsiteX2" fmla="*/ 419100 w 586740"/>
                  <a:gd name="connsiteY2" fmla="*/ 53578 h 846058"/>
                  <a:gd name="connsiteX3" fmla="*/ 586740 w 586740"/>
                  <a:gd name="connsiteY3" fmla="*/ 238 h 846058"/>
                </a:gdLst>
                <a:ahLst/>
                <a:cxnLst>
                  <a:cxn ang="0">
                    <a:pos x="connsiteX0" y="connsiteY0"/>
                  </a:cxn>
                  <a:cxn ang="0">
                    <a:pos x="connsiteX1" y="connsiteY1"/>
                  </a:cxn>
                  <a:cxn ang="0">
                    <a:pos x="connsiteX2" y="connsiteY2"/>
                  </a:cxn>
                  <a:cxn ang="0">
                    <a:pos x="connsiteX3" y="connsiteY3"/>
                  </a:cxn>
                </a:cxnLst>
                <a:rect l="l" t="t" r="r" b="b"/>
                <a:pathLst>
                  <a:path w="586740" h="846058">
                    <a:moveTo>
                      <a:pt x="0" y="846058"/>
                    </a:moveTo>
                    <a:cubicBezTo>
                      <a:pt x="52705" y="683498"/>
                      <a:pt x="105410" y="520938"/>
                      <a:pt x="175260" y="388858"/>
                    </a:cubicBezTo>
                    <a:cubicBezTo>
                      <a:pt x="245110" y="256778"/>
                      <a:pt x="350520" y="118348"/>
                      <a:pt x="419100" y="53578"/>
                    </a:cubicBezTo>
                    <a:cubicBezTo>
                      <a:pt x="487680" y="-11192"/>
                      <a:pt x="551180" y="1508"/>
                      <a:pt x="586740" y="238"/>
                    </a:cubicBezTo>
                  </a:path>
                </a:pathLst>
              </a:custGeom>
              <a:noFill/>
              <a:ln>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grpSp>
        <p:grpSp>
          <p:nvGrpSpPr>
            <p:cNvPr id="272449" name="Group 92"/>
            <p:cNvGrpSpPr>
              <a:grpSpLocks/>
            </p:cNvGrpSpPr>
            <p:nvPr/>
          </p:nvGrpSpPr>
          <p:grpSpPr bwMode="auto">
            <a:xfrm>
              <a:off x="5972623" y="4956570"/>
              <a:ext cx="943916" cy="846058"/>
              <a:chOff x="1318260" y="1119902"/>
              <a:chExt cx="1165860" cy="846058"/>
            </a:xfrm>
          </p:grpSpPr>
          <p:sp>
            <p:nvSpPr>
              <p:cNvPr id="100" name="Freeform 99"/>
              <p:cNvSpPr/>
              <p:nvPr/>
            </p:nvSpPr>
            <p:spPr>
              <a:xfrm>
                <a:off x="1317951" y="1119374"/>
                <a:ext cx="586301" cy="846268"/>
              </a:xfrm>
              <a:custGeom>
                <a:avLst/>
                <a:gdLst>
                  <a:gd name="connsiteX0" fmla="*/ 0 w 586740"/>
                  <a:gd name="connsiteY0" fmla="*/ 846058 h 846058"/>
                  <a:gd name="connsiteX1" fmla="*/ 175260 w 586740"/>
                  <a:gd name="connsiteY1" fmla="*/ 388858 h 846058"/>
                  <a:gd name="connsiteX2" fmla="*/ 419100 w 586740"/>
                  <a:gd name="connsiteY2" fmla="*/ 53578 h 846058"/>
                  <a:gd name="connsiteX3" fmla="*/ 586740 w 586740"/>
                  <a:gd name="connsiteY3" fmla="*/ 238 h 846058"/>
                </a:gdLst>
                <a:ahLst/>
                <a:cxnLst>
                  <a:cxn ang="0">
                    <a:pos x="connsiteX0" y="connsiteY0"/>
                  </a:cxn>
                  <a:cxn ang="0">
                    <a:pos x="connsiteX1" y="connsiteY1"/>
                  </a:cxn>
                  <a:cxn ang="0">
                    <a:pos x="connsiteX2" y="connsiteY2"/>
                  </a:cxn>
                  <a:cxn ang="0">
                    <a:pos x="connsiteX3" y="connsiteY3"/>
                  </a:cxn>
                </a:cxnLst>
                <a:rect l="l" t="t" r="r" b="b"/>
                <a:pathLst>
                  <a:path w="586740" h="846058">
                    <a:moveTo>
                      <a:pt x="0" y="846058"/>
                    </a:moveTo>
                    <a:cubicBezTo>
                      <a:pt x="52705" y="683498"/>
                      <a:pt x="105410" y="520938"/>
                      <a:pt x="175260" y="388858"/>
                    </a:cubicBezTo>
                    <a:cubicBezTo>
                      <a:pt x="245110" y="256778"/>
                      <a:pt x="350520" y="118348"/>
                      <a:pt x="419100" y="53578"/>
                    </a:cubicBezTo>
                    <a:cubicBezTo>
                      <a:pt x="487680" y="-11192"/>
                      <a:pt x="551180" y="1508"/>
                      <a:pt x="586740" y="238"/>
                    </a:cubicBezTo>
                  </a:path>
                </a:pathLst>
              </a:custGeom>
              <a:noFill/>
              <a:ln>
                <a:solidFill>
                  <a:srgbClr val="FFC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sp>
            <p:nvSpPr>
              <p:cNvPr id="101" name="Freeform 100"/>
              <p:cNvSpPr/>
              <p:nvPr/>
            </p:nvSpPr>
            <p:spPr>
              <a:xfrm flipH="1">
                <a:off x="1898369" y="1119374"/>
                <a:ext cx="586301" cy="846268"/>
              </a:xfrm>
              <a:custGeom>
                <a:avLst/>
                <a:gdLst>
                  <a:gd name="connsiteX0" fmla="*/ 0 w 586740"/>
                  <a:gd name="connsiteY0" fmla="*/ 846058 h 846058"/>
                  <a:gd name="connsiteX1" fmla="*/ 175260 w 586740"/>
                  <a:gd name="connsiteY1" fmla="*/ 388858 h 846058"/>
                  <a:gd name="connsiteX2" fmla="*/ 419100 w 586740"/>
                  <a:gd name="connsiteY2" fmla="*/ 53578 h 846058"/>
                  <a:gd name="connsiteX3" fmla="*/ 586740 w 586740"/>
                  <a:gd name="connsiteY3" fmla="*/ 238 h 846058"/>
                </a:gdLst>
                <a:ahLst/>
                <a:cxnLst>
                  <a:cxn ang="0">
                    <a:pos x="connsiteX0" y="connsiteY0"/>
                  </a:cxn>
                  <a:cxn ang="0">
                    <a:pos x="connsiteX1" y="connsiteY1"/>
                  </a:cxn>
                  <a:cxn ang="0">
                    <a:pos x="connsiteX2" y="connsiteY2"/>
                  </a:cxn>
                  <a:cxn ang="0">
                    <a:pos x="connsiteX3" y="connsiteY3"/>
                  </a:cxn>
                </a:cxnLst>
                <a:rect l="l" t="t" r="r" b="b"/>
                <a:pathLst>
                  <a:path w="586740" h="846058">
                    <a:moveTo>
                      <a:pt x="0" y="846058"/>
                    </a:moveTo>
                    <a:cubicBezTo>
                      <a:pt x="52705" y="683498"/>
                      <a:pt x="105410" y="520938"/>
                      <a:pt x="175260" y="388858"/>
                    </a:cubicBezTo>
                    <a:cubicBezTo>
                      <a:pt x="245110" y="256778"/>
                      <a:pt x="350520" y="118348"/>
                      <a:pt x="419100" y="53578"/>
                    </a:cubicBezTo>
                    <a:cubicBezTo>
                      <a:pt x="487680" y="-11192"/>
                      <a:pt x="551180" y="1508"/>
                      <a:pt x="586740" y="238"/>
                    </a:cubicBezTo>
                  </a:path>
                </a:pathLst>
              </a:custGeom>
              <a:noFill/>
              <a:ln>
                <a:solidFill>
                  <a:srgbClr val="FFC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grpSp>
        <p:sp>
          <p:nvSpPr>
            <p:cNvPr id="272450" name="TextBox 159"/>
            <p:cNvSpPr txBox="1">
              <a:spLocks noChangeArrowheads="1"/>
            </p:cNvSpPr>
            <p:nvPr/>
          </p:nvSpPr>
          <p:spPr bwMode="auto">
            <a:xfrm>
              <a:off x="7414469" y="4290772"/>
              <a:ext cx="5677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FFC000"/>
                  </a:solidFill>
                </a:rPr>
                <a:t>N00</a:t>
              </a:r>
            </a:p>
          </p:txBody>
        </p:sp>
      </p:grpSp>
      <p:grpSp>
        <p:nvGrpSpPr>
          <p:cNvPr id="180" name="Group 179"/>
          <p:cNvGrpSpPr>
            <a:grpSpLocks/>
          </p:cNvGrpSpPr>
          <p:nvPr/>
        </p:nvGrpSpPr>
        <p:grpSpPr bwMode="auto">
          <a:xfrm>
            <a:off x="4140200" y="4252913"/>
            <a:ext cx="4332288" cy="1557337"/>
            <a:chOff x="4140291" y="4252672"/>
            <a:chExt cx="4332513" cy="1557576"/>
          </a:xfrm>
        </p:grpSpPr>
        <p:cxnSp>
          <p:nvCxnSpPr>
            <p:cNvPr id="140" name="Straight Arrow Connector 139"/>
            <p:cNvCxnSpPr/>
            <p:nvPr/>
          </p:nvCxnSpPr>
          <p:spPr>
            <a:xfrm>
              <a:off x="4481622" y="4570221"/>
              <a:ext cx="977951" cy="401699"/>
            </a:xfrm>
            <a:prstGeom prst="straightConnector1">
              <a:avLst/>
            </a:prstGeom>
            <a:ln w="127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272436" name="TextBox 143"/>
            <p:cNvSpPr txBox="1">
              <a:spLocks noChangeArrowheads="1"/>
            </p:cNvSpPr>
            <p:nvPr/>
          </p:nvSpPr>
          <p:spPr bwMode="auto">
            <a:xfrm>
              <a:off x="4140291" y="4252672"/>
              <a:ext cx="5677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B050"/>
                  </a:solidFill>
                </a:rPr>
                <a:t>N10</a:t>
              </a:r>
            </a:p>
          </p:txBody>
        </p:sp>
        <p:cxnSp>
          <p:nvCxnSpPr>
            <p:cNvPr id="157" name="Straight Arrow Connector 156"/>
            <p:cNvCxnSpPr>
              <a:endCxn id="99" idx="3"/>
            </p:cNvCxnSpPr>
            <p:nvPr/>
          </p:nvCxnSpPr>
          <p:spPr>
            <a:xfrm flipH="1">
              <a:off x="6664547" y="4608327"/>
              <a:ext cx="1581232" cy="347715"/>
            </a:xfrm>
            <a:prstGeom prst="straightConnector1">
              <a:avLst/>
            </a:prstGeom>
            <a:ln w="12700">
              <a:solidFill>
                <a:srgbClr val="00B050"/>
              </a:solidFill>
              <a:tailEnd type="arrow"/>
            </a:ln>
          </p:spPr>
          <p:style>
            <a:lnRef idx="1">
              <a:schemeClr val="accent1"/>
            </a:lnRef>
            <a:fillRef idx="0">
              <a:schemeClr val="accent1"/>
            </a:fillRef>
            <a:effectRef idx="0">
              <a:schemeClr val="accent1"/>
            </a:effectRef>
            <a:fontRef idx="minor">
              <a:schemeClr val="tx1"/>
            </a:fontRef>
          </p:style>
        </p:cxnSp>
        <p:grpSp>
          <p:nvGrpSpPr>
            <p:cNvPr id="272438" name="Group 77"/>
            <p:cNvGrpSpPr>
              <a:grpSpLocks/>
            </p:cNvGrpSpPr>
            <p:nvPr/>
          </p:nvGrpSpPr>
          <p:grpSpPr bwMode="auto">
            <a:xfrm>
              <a:off x="5033631" y="4964190"/>
              <a:ext cx="943916" cy="846058"/>
              <a:chOff x="1318260" y="1119902"/>
              <a:chExt cx="1165860" cy="846058"/>
            </a:xfrm>
          </p:grpSpPr>
          <p:sp>
            <p:nvSpPr>
              <p:cNvPr id="82" name="Freeform 81"/>
              <p:cNvSpPr/>
              <p:nvPr/>
            </p:nvSpPr>
            <p:spPr>
              <a:xfrm>
                <a:off x="1318839" y="1119693"/>
                <a:ext cx="586300" cy="846267"/>
              </a:xfrm>
              <a:custGeom>
                <a:avLst/>
                <a:gdLst>
                  <a:gd name="connsiteX0" fmla="*/ 0 w 586740"/>
                  <a:gd name="connsiteY0" fmla="*/ 846058 h 846058"/>
                  <a:gd name="connsiteX1" fmla="*/ 175260 w 586740"/>
                  <a:gd name="connsiteY1" fmla="*/ 388858 h 846058"/>
                  <a:gd name="connsiteX2" fmla="*/ 419100 w 586740"/>
                  <a:gd name="connsiteY2" fmla="*/ 53578 h 846058"/>
                  <a:gd name="connsiteX3" fmla="*/ 586740 w 586740"/>
                  <a:gd name="connsiteY3" fmla="*/ 238 h 846058"/>
                </a:gdLst>
                <a:ahLst/>
                <a:cxnLst>
                  <a:cxn ang="0">
                    <a:pos x="connsiteX0" y="connsiteY0"/>
                  </a:cxn>
                  <a:cxn ang="0">
                    <a:pos x="connsiteX1" y="connsiteY1"/>
                  </a:cxn>
                  <a:cxn ang="0">
                    <a:pos x="connsiteX2" y="connsiteY2"/>
                  </a:cxn>
                  <a:cxn ang="0">
                    <a:pos x="connsiteX3" y="connsiteY3"/>
                  </a:cxn>
                </a:cxnLst>
                <a:rect l="l" t="t" r="r" b="b"/>
                <a:pathLst>
                  <a:path w="586740" h="846058">
                    <a:moveTo>
                      <a:pt x="0" y="846058"/>
                    </a:moveTo>
                    <a:cubicBezTo>
                      <a:pt x="52705" y="683498"/>
                      <a:pt x="105410" y="520938"/>
                      <a:pt x="175260" y="388858"/>
                    </a:cubicBezTo>
                    <a:cubicBezTo>
                      <a:pt x="245110" y="256778"/>
                      <a:pt x="350520" y="118348"/>
                      <a:pt x="419100" y="53578"/>
                    </a:cubicBezTo>
                    <a:cubicBezTo>
                      <a:pt x="487680" y="-11192"/>
                      <a:pt x="551180" y="1508"/>
                      <a:pt x="586740" y="238"/>
                    </a:cubicBezTo>
                  </a:path>
                </a:pathLst>
              </a:custGeom>
              <a:noFill/>
              <a:ln>
                <a:solidFill>
                  <a:srgbClr val="00B05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sp>
            <p:nvSpPr>
              <p:cNvPr id="83" name="Freeform 82"/>
              <p:cNvSpPr/>
              <p:nvPr/>
            </p:nvSpPr>
            <p:spPr>
              <a:xfrm flipH="1">
                <a:off x="1897296" y="1119693"/>
                <a:ext cx="586301" cy="846267"/>
              </a:xfrm>
              <a:custGeom>
                <a:avLst/>
                <a:gdLst>
                  <a:gd name="connsiteX0" fmla="*/ 0 w 586740"/>
                  <a:gd name="connsiteY0" fmla="*/ 846058 h 846058"/>
                  <a:gd name="connsiteX1" fmla="*/ 175260 w 586740"/>
                  <a:gd name="connsiteY1" fmla="*/ 388858 h 846058"/>
                  <a:gd name="connsiteX2" fmla="*/ 419100 w 586740"/>
                  <a:gd name="connsiteY2" fmla="*/ 53578 h 846058"/>
                  <a:gd name="connsiteX3" fmla="*/ 586740 w 586740"/>
                  <a:gd name="connsiteY3" fmla="*/ 238 h 846058"/>
                </a:gdLst>
                <a:ahLst/>
                <a:cxnLst>
                  <a:cxn ang="0">
                    <a:pos x="connsiteX0" y="connsiteY0"/>
                  </a:cxn>
                  <a:cxn ang="0">
                    <a:pos x="connsiteX1" y="connsiteY1"/>
                  </a:cxn>
                  <a:cxn ang="0">
                    <a:pos x="connsiteX2" y="connsiteY2"/>
                  </a:cxn>
                  <a:cxn ang="0">
                    <a:pos x="connsiteX3" y="connsiteY3"/>
                  </a:cxn>
                </a:cxnLst>
                <a:rect l="l" t="t" r="r" b="b"/>
                <a:pathLst>
                  <a:path w="586740" h="846058">
                    <a:moveTo>
                      <a:pt x="0" y="846058"/>
                    </a:moveTo>
                    <a:cubicBezTo>
                      <a:pt x="52705" y="683498"/>
                      <a:pt x="105410" y="520938"/>
                      <a:pt x="175260" y="388858"/>
                    </a:cubicBezTo>
                    <a:cubicBezTo>
                      <a:pt x="245110" y="256778"/>
                      <a:pt x="350520" y="118348"/>
                      <a:pt x="419100" y="53578"/>
                    </a:cubicBezTo>
                    <a:cubicBezTo>
                      <a:pt x="487680" y="-11192"/>
                      <a:pt x="551180" y="1508"/>
                      <a:pt x="586740" y="238"/>
                    </a:cubicBezTo>
                  </a:path>
                </a:pathLst>
              </a:custGeom>
              <a:noFill/>
              <a:ln>
                <a:solidFill>
                  <a:srgbClr val="00B05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grpSp>
        <p:grpSp>
          <p:nvGrpSpPr>
            <p:cNvPr id="272439" name="Group 93"/>
            <p:cNvGrpSpPr>
              <a:grpSpLocks/>
            </p:cNvGrpSpPr>
            <p:nvPr/>
          </p:nvGrpSpPr>
          <p:grpSpPr bwMode="auto">
            <a:xfrm>
              <a:off x="6195887" y="4956570"/>
              <a:ext cx="943916" cy="846058"/>
              <a:chOff x="1318260" y="1119902"/>
              <a:chExt cx="1165860" cy="846058"/>
            </a:xfrm>
          </p:grpSpPr>
          <p:sp>
            <p:nvSpPr>
              <p:cNvPr id="98" name="Freeform 97"/>
              <p:cNvSpPr/>
              <p:nvPr/>
            </p:nvSpPr>
            <p:spPr>
              <a:xfrm>
                <a:off x="1318660" y="1119374"/>
                <a:ext cx="586300" cy="846268"/>
              </a:xfrm>
              <a:custGeom>
                <a:avLst/>
                <a:gdLst>
                  <a:gd name="connsiteX0" fmla="*/ 0 w 586740"/>
                  <a:gd name="connsiteY0" fmla="*/ 846058 h 846058"/>
                  <a:gd name="connsiteX1" fmla="*/ 175260 w 586740"/>
                  <a:gd name="connsiteY1" fmla="*/ 388858 h 846058"/>
                  <a:gd name="connsiteX2" fmla="*/ 419100 w 586740"/>
                  <a:gd name="connsiteY2" fmla="*/ 53578 h 846058"/>
                  <a:gd name="connsiteX3" fmla="*/ 586740 w 586740"/>
                  <a:gd name="connsiteY3" fmla="*/ 238 h 846058"/>
                </a:gdLst>
                <a:ahLst/>
                <a:cxnLst>
                  <a:cxn ang="0">
                    <a:pos x="connsiteX0" y="connsiteY0"/>
                  </a:cxn>
                  <a:cxn ang="0">
                    <a:pos x="connsiteX1" y="connsiteY1"/>
                  </a:cxn>
                  <a:cxn ang="0">
                    <a:pos x="connsiteX2" y="connsiteY2"/>
                  </a:cxn>
                  <a:cxn ang="0">
                    <a:pos x="connsiteX3" y="connsiteY3"/>
                  </a:cxn>
                </a:cxnLst>
                <a:rect l="l" t="t" r="r" b="b"/>
                <a:pathLst>
                  <a:path w="586740" h="846058">
                    <a:moveTo>
                      <a:pt x="0" y="846058"/>
                    </a:moveTo>
                    <a:cubicBezTo>
                      <a:pt x="52705" y="683498"/>
                      <a:pt x="105410" y="520938"/>
                      <a:pt x="175260" y="388858"/>
                    </a:cubicBezTo>
                    <a:cubicBezTo>
                      <a:pt x="245110" y="256778"/>
                      <a:pt x="350520" y="118348"/>
                      <a:pt x="419100" y="53578"/>
                    </a:cubicBezTo>
                    <a:cubicBezTo>
                      <a:pt x="487680" y="-11192"/>
                      <a:pt x="551180" y="1508"/>
                      <a:pt x="586740" y="238"/>
                    </a:cubicBezTo>
                  </a:path>
                </a:pathLst>
              </a:custGeom>
              <a:noFill/>
              <a:ln>
                <a:solidFill>
                  <a:srgbClr val="00B05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sp>
            <p:nvSpPr>
              <p:cNvPr id="99" name="Freeform 98"/>
              <p:cNvSpPr/>
              <p:nvPr/>
            </p:nvSpPr>
            <p:spPr>
              <a:xfrm flipH="1">
                <a:off x="1897117" y="1119374"/>
                <a:ext cx="586301" cy="846268"/>
              </a:xfrm>
              <a:custGeom>
                <a:avLst/>
                <a:gdLst>
                  <a:gd name="connsiteX0" fmla="*/ 0 w 586740"/>
                  <a:gd name="connsiteY0" fmla="*/ 846058 h 846058"/>
                  <a:gd name="connsiteX1" fmla="*/ 175260 w 586740"/>
                  <a:gd name="connsiteY1" fmla="*/ 388858 h 846058"/>
                  <a:gd name="connsiteX2" fmla="*/ 419100 w 586740"/>
                  <a:gd name="connsiteY2" fmla="*/ 53578 h 846058"/>
                  <a:gd name="connsiteX3" fmla="*/ 586740 w 586740"/>
                  <a:gd name="connsiteY3" fmla="*/ 238 h 846058"/>
                </a:gdLst>
                <a:ahLst/>
                <a:cxnLst>
                  <a:cxn ang="0">
                    <a:pos x="connsiteX0" y="connsiteY0"/>
                  </a:cxn>
                  <a:cxn ang="0">
                    <a:pos x="connsiteX1" y="connsiteY1"/>
                  </a:cxn>
                  <a:cxn ang="0">
                    <a:pos x="connsiteX2" y="connsiteY2"/>
                  </a:cxn>
                  <a:cxn ang="0">
                    <a:pos x="connsiteX3" y="connsiteY3"/>
                  </a:cxn>
                </a:cxnLst>
                <a:rect l="l" t="t" r="r" b="b"/>
                <a:pathLst>
                  <a:path w="586740" h="846058">
                    <a:moveTo>
                      <a:pt x="0" y="846058"/>
                    </a:moveTo>
                    <a:cubicBezTo>
                      <a:pt x="52705" y="683498"/>
                      <a:pt x="105410" y="520938"/>
                      <a:pt x="175260" y="388858"/>
                    </a:cubicBezTo>
                    <a:cubicBezTo>
                      <a:pt x="245110" y="256778"/>
                      <a:pt x="350520" y="118348"/>
                      <a:pt x="419100" y="53578"/>
                    </a:cubicBezTo>
                    <a:cubicBezTo>
                      <a:pt x="487680" y="-11192"/>
                      <a:pt x="551180" y="1508"/>
                      <a:pt x="586740" y="238"/>
                    </a:cubicBezTo>
                  </a:path>
                </a:pathLst>
              </a:custGeom>
              <a:noFill/>
              <a:ln>
                <a:solidFill>
                  <a:srgbClr val="00B05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grpSp>
        <p:sp>
          <p:nvSpPr>
            <p:cNvPr id="272440" name="TextBox 160"/>
            <p:cNvSpPr txBox="1">
              <a:spLocks noChangeArrowheads="1"/>
            </p:cNvSpPr>
            <p:nvPr/>
          </p:nvSpPr>
          <p:spPr bwMode="auto">
            <a:xfrm>
              <a:off x="7905020" y="4290772"/>
              <a:ext cx="5677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B050"/>
                  </a:solidFill>
                </a:rPr>
                <a:t>N10</a:t>
              </a:r>
            </a:p>
          </p:txBody>
        </p:sp>
      </p:grpSp>
      <p:grpSp>
        <p:nvGrpSpPr>
          <p:cNvPr id="181" name="Group 180"/>
          <p:cNvGrpSpPr>
            <a:grpSpLocks/>
          </p:cNvGrpSpPr>
          <p:nvPr/>
        </p:nvGrpSpPr>
        <p:grpSpPr bwMode="auto">
          <a:xfrm>
            <a:off x="4562475" y="4252913"/>
            <a:ext cx="4332288" cy="1565275"/>
            <a:chOff x="4562927" y="4252672"/>
            <a:chExt cx="4332513" cy="1565196"/>
          </a:xfrm>
        </p:grpSpPr>
        <p:cxnSp>
          <p:nvCxnSpPr>
            <p:cNvPr id="141" name="Straight Arrow Connector 140"/>
            <p:cNvCxnSpPr>
              <a:endCxn id="80" idx="3"/>
            </p:cNvCxnSpPr>
            <p:nvPr/>
          </p:nvCxnSpPr>
          <p:spPr>
            <a:xfrm>
              <a:off x="4947122" y="4570156"/>
              <a:ext cx="798554" cy="401617"/>
            </a:xfrm>
            <a:prstGeom prst="straightConnector1">
              <a:avLst/>
            </a:prstGeom>
            <a:ln w="12700">
              <a:solidFill>
                <a:srgbClr val="7030A0"/>
              </a:solidFill>
              <a:tailEnd type="arrow"/>
            </a:ln>
          </p:spPr>
          <p:style>
            <a:lnRef idx="1">
              <a:schemeClr val="accent1"/>
            </a:lnRef>
            <a:fillRef idx="0">
              <a:schemeClr val="accent1"/>
            </a:fillRef>
            <a:effectRef idx="0">
              <a:schemeClr val="accent1"/>
            </a:effectRef>
            <a:fontRef idx="minor">
              <a:schemeClr val="tx1"/>
            </a:fontRef>
          </p:style>
        </p:cxnSp>
        <p:sp>
          <p:nvSpPr>
            <p:cNvPr id="272426" name="TextBox 144"/>
            <p:cNvSpPr txBox="1">
              <a:spLocks noChangeArrowheads="1"/>
            </p:cNvSpPr>
            <p:nvPr/>
          </p:nvSpPr>
          <p:spPr bwMode="auto">
            <a:xfrm>
              <a:off x="4562927" y="4252672"/>
              <a:ext cx="5677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7030A0"/>
                  </a:solidFill>
                </a:rPr>
                <a:t>N01</a:t>
              </a:r>
            </a:p>
          </p:txBody>
        </p:sp>
        <p:cxnSp>
          <p:nvCxnSpPr>
            <p:cNvPr id="158" name="Straight Arrow Connector 157"/>
            <p:cNvCxnSpPr>
              <a:endCxn id="97" idx="2"/>
            </p:cNvCxnSpPr>
            <p:nvPr/>
          </p:nvCxnSpPr>
          <p:spPr>
            <a:xfrm flipH="1">
              <a:off x="7037969" y="4608254"/>
              <a:ext cx="1674899" cy="409554"/>
            </a:xfrm>
            <a:prstGeom prst="straightConnector1">
              <a:avLst/>
            </a:prstGeom>
            <a:ln w="12700">
              <a:solidFill>
                <a:srgbClr val="7030A0"/>
              </a:solidFill>
              <a:tailEnd type="arrow"/>
            </a:ln>
          </p:spPr>
          <p:style>
            <a:lnRef idx="1">
              <a:schemeClr val="accent1"/>
            </a:lnRef>
            <a:fillRef idx="0">
              <a:schemeClr val="accent1"/>
            </a:fillRef>
            <a:effectRef idx="0">
              <a:schemeClr val="accent1"/>
            </a:effectRef>
            <a:fontRef idx="minor">
              <a:schemeClr val="tx1"/>
            </a:fontRef>
          </p:style>
        </p:cxnSp>
        <p:grpSp>
          <p:nvGrpSpPr>
            <p:cNvPr id="272428" name="Group 78"/>
            <p:cNvGrpSpPr>
              <a:grpSpLocks/>
            </p:cNvGrpSpPr>
            <p:nvPr/>
          </p:nvGrpSpPr>
          <p:grpSpPr bwMode="auto">
            <a:xfrm>
              <a:off x="5271152" y="4971810"/>
              <a:ext cx="943916" cy="846058"/>
              <a:chOff x="1318260" y="1119902"/>
              <a:chExt cx="1165860" cy="846058"/>
            </a:xfrm>
          </p:grpSpPr>
          <p:sp>
            <p:nvSpPr>
              <p:cNvPr id="80" name="Freeform 79"/>
              <p:cNvSpPr/>
              <p:nvPr/>
            </p:nvSpPr>
            <p:spPr>
              <a:xfrm>
                <a:off x="1318059" y="1119865"/>
                <a:ext cx="586301" cy="846095"/>
              </a:xfrm>
              <a:custGeom>
                <a:avLst/>
                <a:gdLst>
                  <a:gd name="connsiteX0" fmla="*/ 0 w 586740"/>
                  <a:gd name="connsiteY0" fmla="*/ 846058 h 846058"/>
                  <a:gd name="connsiteX1" fmla="*/ 175260 w 586740"/>
                  <a:gd name="connsiteY1" fmla="*/ 388858 h 846058"/>
                  <a:gd name="connsiteX2" fmla="*/ 419100 w 586740"/>
                  <a:gd name="connsiteY2" fmla="*/ 53578 h 846058"/>
                  <a:gd name="connsiteX3" fmla="*/ 586740 w 586740"/>
                  <a:gd name="connsiteY3" fmla="*/ 238 h 846058"/>
                </a:gdLst>
                <a:ahLst/>
                <a:cxnLst>
                  <a:cxn ang="0">
                    <a:pos x="connsiteX0" y="connsiteY0"/>
                  </a:cxn>
                  <a:cxn ang="0">
                    <a:pos x="connsiteX1" y="connsiteY1"/>
                  </a:cxn>
                  <a:cxn ang="0">
                    <a:pos x="connsiteX2" y="connsiteY2"/>
                  </a:cxn>
                  <a:cxn ang="0">
                    <a:pos x="connsiteX3" y="connsiteY3"/>
                  </a:cxn>
                </a:cxnLst>
                <a:rect l="l" t="t" r="r" b="b"/>
                <a:pathLst>
                  <a:path w="586740" h="846058">
                    <a:moveTo>
                      <a:pt x="0" y="846058"/>
                    </a:moveTo>
                    <a:cubicBezTo>
                      <a:pt x="52705" y="683498"/>
                      <a:pt x="105410" y="520938"/>
                      <a:pt x="175260" y="388858"/>
                    </a:cubicBezTo>
                    <a:cubicBezTo>
                      <a:pt x="245110" y="256778"/>
                      <a:pt x="350520" y="118348"/>
                      <a:pt x="419100" y="53578"/>
                    </a:cubicBezTo>
                    <a:cubicBezTo>
                      <a:pt x="487680" y="-11192"/>
                      <a:pt x="551180" y="1508"/>
                      <a:pt x="586740" y="238"/>
                    </a:cubicBezTo>
                  </a:path>
                </a:pathLst>
              </a:custGeom>
              <a:noFill/>
              <a:ln>
                <a:solidFill>
                  <a:srgbClr val="7030A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sp>
            <p:nvSpPr>
              <p:cNvPr id="81" name="Freeform 80"/>
              <p:cNvSpPr/>
              <p:nvPr/>
            </p:nvSpPr>
            <p:spPr>
              <a:xfrm flipH="1">
                <a:off x="1898477" y="1119865"/>
                <a:ext cx="586301" cy="846095"/>
              </a:xfrm>
              <a:custGeom>
                <a:avLst/>
                <a:gdLst>
                  <a:gd name="connsiteX0" fmla="*/ 0 w 586740"/>
                  <a:gd name="connsiteY0" fmla="*/ 846058 h 846058"/>
                  <a:gd name="connsiteX1" fmla="*/ 175260 w 586740"/>
                  <a:gd name="connsiteY1" fmla="*/ 388858 h 846058"/>
                  <a:gd name="connsiteX2" fmla="*/ 419100 w 586740"/>
                  <a:gd name="connsiteY2" fmla="*/ 53578 h 846058"/>
                  <a:gd name="connsiteX3" fmla="*/ 586740 w 586740"/>
                  <a:gd name="connsiteY3" fmla="*/ 238 h 846058"/>
                </a:gdLst>
                <a:ahLst/>
                <a:cxnLst>
                  <a:cxn ang="0">
                    <a:pos x="connsiteX0" y="connsiteY0"/>
                  </a:cxn>
                  <a:cxn ang="0">
                    <a:pos x="connsiteX1" y="connsiteY1"/>
                  </a:cxn>
                  <a:cxn ang="0">
                    <a:pos x="connsiteX2" y="connsiteY2"/>
                  </a:cxn>
                  <a:cxn ang="0">
                    <a:pos x="connsiteX3" y="connsiteY3"/>
                  </a:cxn>
                </a:cxnLst>
                <a:rect l="l" t="t" r="r" b="b"/>
                <a:pathLst>
                  <a:path w="586740" h="846058">
                    <a:moveTo>
                      <a:pt x="0" y="846058"/>
                    </a:moveTo>
                    <a:cubicBezTo>
                      <a:pt x="52705" y="683498"/>
                      <a:pt x="105410" y="520938"/>
                      <a:pt x="175260" y="388858"/>
                    </a:cubicBezTo>
                    <a:cubicBezTo>
                      <a:pt x="245110" y="256778"/>
                      <a:pt x="350520" y="118348"/>
                      <a:pt x="419100" y="53578"/>
                    </a:cubicBezTo>
                    <a:cubicBezTo>
                      <a:pt x="487680" y="-11192"/>
                      <a:pt x="551180" y="1508"/>
                      <a:pt x="586740" y="238"/>
                    </a:cubicBezTo>
                  </a:path>
                </a:pathLst>
              </a:custGeom>
              <a:noFill/>
              <a:ln>
                <a:solidFill>
                  <a:srgbClr val="7030A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grpSp>
        <p:grpSp>
          <p:nvGrpSpPr>
            <p:cNvPr id="272429" name="Group 94"/>
            <p:cNvGrpSpPr>
              <a:grpSpLocks/>
            </p:cNvGrpSpPr>
            <p:nvPr/>
          </p:nvGrpSpPr>
          <p:grpSpPr bwMode="auto">
            <a:xfrm>
              <a:off x="6433408" y="4964190"/>
              <a:ext cx="943916" cy="846058"/>
              <a:chOff x="1318260" y="1119902"/>
              <a:chExt cx="1165860" cy="846058"/>
            </a:xfrm>
          </p:grpSpPr>
          <p:sp>
            <p:nvSpPr>
              <p:cNvPr id="96" name="Freeform 95"/>
              <p:cNvSpPr/>
              <p:nvPr/>
            </p:nvSpPr>
            <p:spPr>
              <a:xfrm>
                <a:off x="1317878" y="1119548"/>
                <a:ext cx="586301" cy="846094"/>
              </a:xfrm>
              <a:custGeom>
                <a:avLst/>
                <a:gdLst>
                  <a:gd name="connsiteX0" fmla="*/ 0 w 586740"/>
                  <a:gd name="connsiteY0" fmla="*/ 846058 h 846058"/>
                  <a:gd name="connsiteX1" fmla="*/ 175260 w 586740"/>
                  <a:gd name="connsiteY1" fmla="*/ 388858 h 846058"/>
                  <a:gd name="connsiteX2" fmla="*/ 419100 w 586740"/>
                  <a:gd name="connsiteY2" fmla="*/ 53578 h 846058"/>
                  <a:gd name="connsiteX3" fmla="*/ 586740 w 586740"/>
                  <a:gd name="connsiteY3" fmla="*/ 238 h 846058"/>
                </a:gdLst>
                <a:ahLst/>
                <a:cxnLst>
                  <a:cxn ang="0">
                    <a:pos x="connsiteX0" y="connsiteY0"/>
                  </a:cxn>
                  <a:cxn ang="0">
                    <a:pos x="connsiteX1" y="connsiteY1"/>
                  </a:cxn>
                  <a:cxn ang="0">
                    <a:pos x="connsiteX2" y="connsiteY2"/>
                  </a:cxn>
                  <a:cxn ang="0">
                    <a:pos x="connsiteX3" y="connsiteY3"/>
                  </a:cxn>
                </a:cxnLst>
                <a:rect l="l" t="t" r="r" b="b"/>
                <a:pathLst>
                  <a:path w="586740" h="846058">
                    <a:moveTo>
                      <a:pt x="0" y="846058"/>
                    </a:moveTo>
                    <a:cubicBezTo>
                      <a:pt x="52705" y="683498"/>
                      <a:pt x="105410" y="520938"/>
                      <a:pt x="175260" y="388858"/>
                    </a:cubicBezTo>
                    <a:cubicBezTo>
                      <a:pt x="245110" y="256778"/>
                      <a:pt x="350520" y="118348"/>
                      <a:pt x="419100" y="53578"/>
                    </a:cubicBezTo>
                    <a:cubicBezTo>
                      <a:pt x="487680" y="-11192"/>
                      <a:pt x="551180" y="1508"/>
                      <a:pt x="586740" y="238"/>
                    </a:cubicBezTo>
                  </a:path>
                </a:pathLst>
              </a:custGeom>
              <a:noFill/>
              <a:ln>
                <a:solidFill>
                  <a:srgbClr val="7030A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sp>
            <p:nvSpPr>
              <p:cNvPr id="97" name="Freeform 96"/>
              <p:cNvSpPr/>
              <p:nvPr/>
            </p:nvSpPr>
            <p:spPr>
              <a:xfrm flipH="1">
                <a:off x="1898297" y="1119548"/>
                <a:ext cx="586301" cy="846094"/>
              </a:xfrm>
              <a:custGeom>
                <a:avLst/>
                <a:gdLst>
                  <a:gd name="connsiteX0" fmla="*/ 0 w 586740"/>
                  <a:gd name="connsiteY0" fmla="*/ 846058 h 846058"/>
                  <a:gd name="connsiteX1" fmla="*/ 175260 w 586740"/>
                  <a:gd name="connsiteY1" fmla="*/ 388858 h 846058"/>
                  <a:gd name="connsiteX2" fmla="*/ 419100 w 586740"/>
                  <a:gd name="connsiteY2" fmla="*/ 53578 h 846058"/>
                  <a:gd name="connsiteX3" fmla="*/ 586740 w 586740"/>
                  <a:gd name="connsiteY3" fmla="*/ 238 h 846058"/>
                </a:gdLst>
                <a:ahLst/>
                <a:cxnLst>
                  <a:cxn ang="0">
                    <a:pos x="connsiteX0" y="connsiteY0"/>
                  </a:cxn>
                  <a:cxn ang="0">
                    <a:pos x="connsiteX1" y="connsiteY1"/>
                  </a:cxn>
                  <a:cxn ang="0">
                    <a:pos x="connsiteX2" y="connsiteY2"/>
                  </a:cxn>
                  <a:cxn ang="0">
                    <a:pos x="connsiteX3" y="connsiteY3"/>
                  </a:cxn>
                </a:cxnLst>
                <a:rect l="l" t="t" r="r" b="b"/>
                <a:pathLst>
                  <a:path w="586740" h="846058">
                    <a:moveTo>
                      <a:pt x="0" y="846058"/>
                    </a:moveTo>
                    <a:cubicBezTo>
                      <a:pt x="52705" y="683498"/>
                      <a:pt x="105410" y="520938"/>
                      <a:pt x="175260" y="388858"/>
                    </a:cubicBezTo>
                    <a:cubicBezTo>
                      <a:pt x="245110" y="256778"/>
                      <a:pt x="350520" y="118348"/>
                      <a:pt x="419100" y="53578"/>
                    </a:cubicBezTo>
                    <a:cubicBezTo>
                      <a:pt x="487680" y="-11192"/>
                      <a:pt x="551180" y="1508"/>
                      <a:pt x="586740" y="238"/>
                    </a:cubicBezTo>
                  </a:path>
                </a:pathLst>
              </a:custGeom>
              <a:noFill/>
              <a:ln>
                <a:solidFill>
                  <a:srgbClr val="7030A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grpSp>
        <p:sp>
          <p:nvSpPr>
            <p:cNvPr id="272430" name="TextBox 161"/>
            <p:cNvSpPr txBox="1">
              <a:spLocks noChangeArrowheads="1"/>
            </p:cNvSpPr>
            <p:nvPr/>
          </p:nvSpPr>
          <p:spPr bwMode="auto">
            <a:xfrm>
              <a:off x="8327656" y="4290772"/>
              <a:ext cx="5677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7030A0"/>
                  </a:solidFill>
                </a:rPr>
                <a:t>N01</a:t>
              </a:r>
            </a:p>
          </p:txBody>
        </p:sp>
      </p:grpSp>
      <p:grpSp>
        <p:nvGrpSpPr>
          <p:cNvPr id="168" name="Group 167"/>
          <p:cNvGrpSpPr>
            <a:grpSpLocks/>
          </p:cNvGrpSpPr>
          <p:nvPr/>
        </p:nvGrpSpPr>
        <p:grpSpPr bwMode="auto">
          <a:xfrm>
            <a:off x="0" y="2998788"/>
            <a:ext cx="7531100" cy="1016000"/>
            <a:chOff x="1" y="2998468"/>
            <a:chExt cx="7531381" cy="1016817"/>
          </a:xfrm>
        </p:grpSpPr>
        <p:grpSp>
          <p:nvGrpSpPr>
            <p:cNvPr id="272416" name="Group 71"/>
            <p:cNvGrpSpPr>
              <a:grpSpLocks/>
            </p:cNvGrpSpPr>
            <p:nvPr/>
          </p:nvGrpSpPr>
          <p:grpSpPr bwMode="auto">
            <a:xfrm>
              <a:off x="4405524" y="2998468"/>
              <a:ext cx="724223" cy="846058"/>
              <a:chOff x="1318260" y="1119902"/>
              <a:chExt cx="1165860" cy="846058"/>
            </a:xfrm>
          </p:grpSpPr>
          <p:sp>
            <p:nvSpPr>
              <p:cNvPr id="73" name="Freeform 72"/>
              <p:cNvSpPr/>
              <p:nvPr/>
            </p:nvSpPr>
            <p:spPr>
              <a:xfrm>
                <a:off x="1318186" y="1119902"/>
                <a:ext cx="585247" cy="846818"/>
              </a:xfrm>
              <a:custGeom>
                <a:avLst/>
                <a:gdLst>
                  <a:gd name="connsiteX0" fmla="*/ 0 w 586740"/>
                  <a:gd name="connsiteY0" fmla="*/ 846058 h 846058"/>
                  <a:gd name="connsiteX1" fmla="*/ 175260 w 586740"/>
                  <a:gd name="connsiteY1" fmla="*/ 388858 h 846058"/>
                  <a:gd name="connsiteX2" fmla="*/ 419100 w 586740"/>
                  <a:gd name="connsiteY2" fmla="*/ 53578 h 846058"/>
                  <a:gd name="connsiteX3" fmla="*/ 586740 w 586740"/>
                  <a:gd name="connsiteY3" fmla="*/ 238 h 846058"/>
                </a:gdLst>
                <a:ahLst/>
                <a:cxnLst>
                  <a:cxn ang="0">
                    <a:pos x="connsiteX0" y="connsiteY0"/>
                  </a:cxn>
                  <a:cxn ang="0">
                    <a:pos x="connsiteX1" y="connsiteY1"/>
                  </a:cxn>
                  <a:cxn ang="0">
                    <a:pos x="connsiteX2" y="connsiteY2"/>
                  </a:cxn>
                  <a:cxn ang="0">
                    <a:pos x="connsiteX3" y="connsiteY3"/>
                  </a:cxn>
                </a:cxnLst>
                <a:rect l="l" t="t" r="r" b="b"/>
                <a:pathLst>
                  <a:path w="586740" h="846058">
                    <a:moveTo>
                      <a:pt x="0" y="846058"/>
                    </a:moveTo>
                    <a:cubicBezTo>
                      <a:pt x="52705" y="683498"/>
                      <a:pt x="105410" y="520938"/>
                      <a:pt x="175260" y="388858"/>
                    </a:cubicBezTo>
                    <a:cubicBezTo>
                      <a:pt x="245110" y="256778"/>
                      <a:pt x="350520" y="118348"/>
                      <a:pt x="419100" y="53578"/>
                    </a:cubicBezTo>
                    <a:cubicBezTo>
                      <a:pt x="487680" y="-11192"/>
                      <a:pt x="551180" y="1508"/>
                      <a:pt x="586740" y="238"/>
                    </a:cubicBezTo>
                  </a:path>
                </a:pathLst>
              </a:custGeom>
              <a:noFill/>
              <a:ln>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sp>
            <p:nvSpPr>
              <p:cNvPr id="74" name="Freeform 73"/>
              <p:cNvSpPr/>
              <p:nvPr/>
            </p:nvSpPr>
            <p:spPr>
              <a:xfrm flipH="1">
                <a:off x="1898321" y="1119902"/>
                <a:ext cx="585248" cy="846818"/>
              </a:xfrm>
              <a:custGeom>
                <a:avLst/>
                <a:gdLst>
                  <a:gd name="connsiteX0" fmla="*/ 0 w 586740"/>
                  <a:gd name="connsiteY0" fmla="*/ 846058 h 846058"/>
                  <a:gd name="connsiteX1" fmla="*/ 175260 w 586740"/>
                  <a:gd name="connsiteY1" fmla="*/ 388858 h 846058"/>
                  <a:gd name="connsiteX2" fmla="*/ 419100 w 586740"/>
                  <a:gd name="connsiteY2" fmla="*/ 53578 h 846058"/>
                  <a:gd name="connsiteX3" fmla="*/ 586740 w 586740"/>
                  <a:gd name="connsiteY3" fmla="*/ 238 h 846058"/>
                </a:gdLst>
                <a:ahLst/>
                <a:cxnLst>
                  <a:cxn ang="0">
                    <a:pos x="connsiteX0" y="connsiteY0"/>
                  </a:cxn>
                  <a:cxn ang="0">
                    <a:pos x="connsiteX1" y="connsiteY1"/>
                  </a:cxn>
                  <a:cxn ang="0">
                    <a:pos x="connsiteX2" y="connsiteY2"/>
                  </a:cxn>
                  <a:cxn ang="0">
                    <a:pos x="connsiteX3" y="connsiteY3"/>
                  </a:cxn>
                </a:cxnLst>
                <a:rect l="l" t="t" r="r" b="b"/>
                <a:pathLst>
                  <a:path w="586740" h="846058">
                    <a:moveTo>
                      <a:pt x="0" y="846058"/>
                    </a:moveTo>
                    <a:cubicBezTo>
                      <a:pt x="52705" y="683498"/>
                      <a:pt x="105410" y="520938"/>
                      <a:pt x="175260" y="388858"/>
                    </a:cubicBezTo>
                    <a:cubicBezTo>
                      <a:pt x="245110" y="256778"/>
                      <a:pt x="350520" y="118348"/>
                      <a:pt x="419100" y="53578"/>
                    </a:cubicBezTo>
                    <a:cubicBezTo>
                      <a:pt x="487680" y="-11192"/>
                      <a:pt x="551180" y="1508"/>
                      <a:pt x="586740" y="238"/>
                    </a:cubicBezTo>
                  </a:path>
                </a:pathLst>
              </a:custGeom>
              <a:noFill/>
              <a:ln>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grpSp>
        <p:grpSp>
          <p:nvGrpSpPr>
            <p:cNvPr id="272417" name="Group 87"/>
            <p:cNvGrpSpPr>
              <a:grpSpLocks/>
            </p:cNvGrpSpPr>
            <p:nvPr/>
          </p:nvGrpSpPr>
          <p:grpSpPr bwMode="auto">
            <a:xfrm>
              <a:off x="5777124" y="2998468"/>
              <a:ext cx="724223" cy="846058"/>
              <a:chOff x="1318260" y="1119902"/>
              <a:chExt cx="1165860" cy="846058"/>
            </a:xfrm>
          </p:grpSpPr>
          <p:sp>
            <p:nvSpPr>
              <p:cNvPr id="89" name="Freeform 88"/>
              <p:cNvSpPr/>
              <p:nvPr/>
            </p:nvSpPr>
            <p:spPr>
              <a:xfrm>
                <a:off x="1318270" y="1119902"/>
                <a:ext cx="585247" cy="846818"/>
              </a:xfrm>
              <a:custGeom>
                <a:avLst/>
                <a:gdLst>
                  <a:gd name="connsiteX0" fmla="*/ 0 w 586740"/>
                  <a:gd name="connsiteY0" fmla="*/ 846058 h 846058"/>
                  <a:gd name="connsiteX1" fmla="*/ 175260 w 586740"/>
                  <a:gd name="connsiteY1" fmla="*/ 388858 h 846058"/>
                  <a:gd name="connsiteX2" fmla="*/ 419100 w 586740"/>
                  <a:gd name="connsiteY2" fmla="*/ 53578 h 846058"/>
                  <a:gd name="connsiteX3" fmla="*/ 586740 w 586740"/>
                  <a:gd name="connsiteY3" fmla="*/ 238 h 846058"/>
                </a:gdLst>
                <a:ahLst/>
                <a:cxnLst>
                  <a:cxn ang="0">
                    <a:pos x="connsiteX0" y="connsiteY0"/>
                  </a:cxn>
                  <a:cxn ang="0">
                    <a:pos x="connsiteX1" y="connsiteY1"/>
                  </a:cxn>
                  <a:cxn ang="0">
                    <a:pos x="connsiteX2" y="connsiteY2"/>
                  </a:cxn>
                  <a:cxn ang="0">
                    <a:pos x="connsiteX3" y="connsiteY3"/>
                  </a:cxn>
                </a:cxnLst>
                <a:rect l="l" t="t" r="r" b="b"/>
                <a:pathLst>
                  <a:path w="586740" h="846058">
                    <a:moveTo>
                      <a:pt x="0" y="846058"/>
                    </a:moveTo>
                    <a:cubicBezTo>
                      <a:pt x="52705" y="683498"/>
                      <a:pt x="105410" y="520938"/>
                      <a:pt x="175260" y="388858"/>
                    </a:cubicBezTo>
                    <a:cubicBezTo>
                      <a:pt x="245110" y="256778"/>
                      <a:pt x="350520" y="118348"/>
                      <a:pt x="419100" y="53578"/>
                    </a:cubicBezTo>
                    <a:cubicBezTo>
                      <a:pt x="487680" y="-11192"/>
                      <a:pt x="551180" y="1508"/>
                      <a:pt x="586740" y="238"/>
                    </a:cubicBezTo>
                  </a:path>
                </a:pathLst>
              </a:custGeom>
              <a:noFill/>
              <a:ln>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sp>
            <p:nvSpPr>
              <p:cNvPr id="90" name="Freeform 89"/>
              <p:cNvSpPr/>
              <p:nvPr/>
            </p:nvSpPr>
            <p:spPr>
              <a:xfrm flipH="1">
                <a:off x="1898405" y="1119902"/>
                <a:ext cx="585248" cy="846818"/>
              </a:xfrm>
              <a:custGeom>
                <a:avLst/>
                <a:gdLst>
                  <a:gd name="connsiteX0" fmla="*/ 0 w 586740"/>
                  <a:gd name="connsiteY0" fmla="*/ 846058 h 846058"/>
                  <a:gd name="connsiteX1" fmla="*/ 175260 w 586740"/>
                  <a:gd name="connsiteY1" fmla="*/ 388858 h 846058"/>
                  <a:gd name="connsiteX2" fmla="*/ 419100 w 586740"/>
                  <a:gd name="connsiteY2" fmla="*/ 53578 h 846058"/>
                  <a:gd name="connsiteX3" fmla="*/ 586740 w 586740"/>
                  <a:gd name="connsiteY3" fmla="*/ 238 h 846058"/>
                </a:gdLst>
                <a:ahLst/>
                <a:cxnLst>
                  <a:cxn ang="0">
                    <a:pos x="connsiteX0" y="connsiteY0"/>
                  </a:cxn>
                  <a:cxn ang="0">
                    <a:pos x="connsiteX1" y="connsiteY1"/>
                  </a:cxn>
                  <a:cxn ang="0">
                    <a:pos x="connsiteX2" y="connsiteY2"/>
                  </a:cxn>
                  <a:cxn ang="0">
                    <a:pos x="connsiteX3" y="connsiteY3"/>
                  </a:cxn>
                </a:cxnLst>
                <a:rect l="l" t="t" r="r" b="b"/>
                <a:pathLst>
                  <a:path w="586740" h="846058">
                    <a:moveTo>
                      <a:pt x="0" y="846058"/>
                    </a:moveTo>
                    <a:cubicBezTo>
                      <a:pt x="52705" y="683498"/>
                      <a:pt x="105410" y="520938"/>
                      <a:pt x="175260" y="388858"/>
                    </a:cubicBezTo>
                    <a:cubicBezTo>
                      <a:pt x="245110" y="256778"/>
                      <a:pt x="350520" y="118348"/>
                      <a:pt x="419100" y="53578"/>
                    </a:cubicBezTo>
                    <a:cubicBezTo>
                      <a:pt x="487680" y="-11192"/>
                      <a:pt x="551180" y="1508"/>
                      <a:pt x="586740" y="238"/>
                    </a:cubicBezTo>
                  </a:path>
                </a:pathLst>
              </a:custGeom>
              <a:noFill/>
              <a:ln>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grpSp>
        <p:sp>
          <p:nvSpPr>
            <p:cNvPr id="272418" name="TextBox 135"/>
            <p:cNvSpPr txBox="1">
              <a:spLocks noChangeArrowheads="1"/>
            </p:cNvSpPr>
            <p:nvPr/>
          </p:nvSpPr>
          <p:spPr bwMode="auto">
            <a:xfrm>
              <a:off x="3518286" y="3045788"/>
              <a:ext cx="9626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State P</a:t>
              </a:r>
              <a:r>
                <a:rPr lang="en-US" sz="1800" baseline="-25000" smtClean="0">
                  <a:solidFill>
                    <a:srgbClr val="000000"/>
                  </a:solidFill>
                </a:rPr>
                <a:t>(i)</a:t>
              </a:r>
            </a:p>
          </p:txBody>
        </p:sp>
        <p:sp>
          <p:nvSpPr>
            <p:cNvPr id="272419" name="TextBox 136"/>
            <p:cNvSpPr txBox="1">
              <a:spLocks noChangeArrowheads="1"/>
            </p:cNvSpPr>
            <p:nvPr/>
          </p:nvSpPr>
          <p:spPr bwMode="auto">
            <a:xfrm>
              <a:off x="6413191" y="3045788"/>
              <a:ext cx="11181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State P</a:t>
              </a:r>
              <a:r>
                <a:rPr lang="en-US" sz="1800" baseline="-25000" smtClean="0">
                  <a:solidFill>
                    <a:srgbClr val="000000"/>
                  </a:solidFill>
                </a:rPr>
                <a:t>(i+1)</a:t>
              </a:r>
            </a:p>
          </p:txBody>
        </p:sp>
        <p:sp>
          <p:nvSpPr>
            <p:cNvPr id="272420" name="TextBox 162"/>
            <p:cNvSpPr txBox="1">
              <a:spLocks noChangeArrowheads="1"/>
            </p:cNvSpPr>
            <p:nvPr/>
          </p:nvSpPr>
          <p:spPr bwMode="auto">
            <a:xfrm>
              <a:off x="1" y="3091955"/>
              <a:ext cx="261565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Victim WL </a:t>
              </a:r>
              <a:r>
                <a:rPr lang="en-US" sz="1800" b="1" smtClean="0">
                  <a:solidFill>
                    <a:srgbClr val="000000"/>
                  </a:solidFill>
                </a:rPr>
                <a:t>before</a:t>
              </a:r>
              <a:r>
                <a:rPr lang="en-US" sz="1800" smtClean="0">
                  <a:solidFill>
                    <a:srgbClr val="000000"/>
                  </a:solidFill>
                </a:rPr>
                <a:t> MSB page of aggressor WL are programmed </a:t>
              </a:r>
            </a:p>
          </p:txBody>
        </p:sp>
      </p:grpSp>
      <p:grpSp>
        <p:nvGrpSpPr>
          <p:cNvPr id="174" name="Group 173"/>
          <p:cNvGrpSpPr>
            <a:grpSpLocks/>
          </p:cNvGrpSpPr>
          <p:nvPr/>
        </p:nvGrpSpPr>
        <p:grpSpPr bwMode="auto">
          <a:xfrm>
            <a:off x="3175" y="4570413"/>
            <a:ext cx="8696325" cy="1247775"/>
            <a:chOff x="3538" y="4570026"/>
            <a:chExt cx="8696584" cy="1247842"/>
          </a:xfrm>
        </p:grpSpPr>
        <p:sp>
          <p:nvSpPr>
            <p:cNvPr id="272410" name="TextBox 164"/>
            <p:cNvSpPr txBox="1">
              <a:spLocks noChangeArrowheads="1"/>
            </p:cNvSpPr>
            <p:nvPr/>
          </p:nvSpPr>
          <p:spPr bwMode="auto">
            <a:xfrm>
              <a:off x="3518160" y="5008362"/>
              <a:ext cx="10257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State P’</a:t>
              </a:r>
              <a:r>
                <a:rPr lang="en-US" altLang="ja-JP" sz="1800" baseline="-25000" smtClean="0">
                  <a:solidFill>
                    <a:srgbClr val="000000"/>
                  </a:solidFill>
                </a:rPr>
                <a:t>(i)</a:t>
              </a:r>
              <a:endParaRPr lang="en-US" sz="1800" baseline="-25000" smtClean="0">
                <a:solidFill>
                  <a:srgbClr val="000000"/>
                </a:solidFill>
              </a:endParaRPr>
            </a:p>
          </p:txBody>
        </p:sp>
        <p:sp>
          <p:nvSpPr>
            <p:cNvPr id="272411" name="TextBox 165"/>
            <p:cNvSpPr txBox="1">
              <a:spLocks noChangeArrowheads="1"/>
            </p:cNvSpPr>
            <p:nvPr/>
          </p:nvSpPr>
          <p:spPr bwMode="auto">
            <a:xfrm>
              <a:off x="7518837" y="5008362"/>
              <a:ext cx="11812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State P’</a:t>
              </a:r>
              <a:r>
                <a:rPr lang="en-US" altLang="ja-JP" sz="1800" baseline="-25000" smtClean="0">
                  <a:solidFill>
                    <a:srgbClr val="000000"/>
                  </a:solidFill>
                </a:rPr>
                <a:t>(i+1)</a:t>
              </a:r>
              <a:endParaRPr lang="en-US" sz="1800" baseline="-25000" smtClean="0">
                <a:solidFill>
                  <a:srgbClr val="000000"/>
                </a:solidFill>
              </a:endParaRPr>
            </a:p>
          </p:txBody>
        </p:sp>
        <p:grpSp>
          <p:nvGrpSpPr>
            <p:cNvPr id="272412" name="Group 168"/>
            <p:cNvGrpSpPr>
              <a:grpSpLocks/>
            </p:cNvGrpSpPr>
            <p:nvPr/>
          </p:nvGrpSpPr>
          <p:grpSpPr bwMode="auto">
            <a:xfrm>
              <a:off x="3538" y="4570026"/>
              <a:ext cx="7505236" cy="1247842"/>
              <a:chOff x="3538" y="4570026"/>
              <a:chExt cx="7505236" cy="1247842"/>
            </a:xfrm>
          </p:grpSpPr>
          <p:sp>
            <p:nvSpPr>
              <p:cNvPr id="104" name="Freeform 103"/>
              <p:cNvSpPr/>
              <p:nvPr/>
            </p:nvSpPr>
            <p:spPr>
              <a:xfrm>
                <a:off x="4459784" y="4570026"/>
                <a:ext cx="1860606" cy="1247842"/>
              </a:xfrm>
              <a:custGeom>
                <a:avLst/>
                <a:gdLst>
                  <a:gd name="connsiteX0" fmla="*/ 0 w 1562100"/>
                  <a:gd name="connsiteY0" fmla="*/ 1209742 h 1247842"/>
                  <a:gd name="connsiteX1" fmla="*/ 60960 w 1562100"/>
                  <a:gd name="connsiteY1" fmla="*/ 950662 h 1247842"/>
                  <a:gd name="connsiteX2" fmla="*/ 167640 w 1562100"/>
                  <a:gd name="connsiteY2" fmla="*/ 683962 h 1247842"/>
                  <a:gd name="connsiteX3" fmla="*/ 304800 w 1562100"/>
                  <a:gd name="connsiteY3" fmla="*/ 379162 h 1247842"/>
                  <a:gd name="connsiteX4" fmla="*/ 525780 w 1562100"/>
                  <a:gd name="connsiteY4" fmla="*/ 135322 h 1247842"/>
                  <a:gd name="connsiteX5" fmla="*/ 670560 w 1562100"/>
                  <a:gd name="connsiteY5" fmla="*/ 13402 h 1247842"/>
                  <a:gd name="connsiteX6" fmla="*/ 830580 w 1562100"/>
                  <a:gd name="connsiteY6" fmla="*/ 13402 h 1247842"/>
                  <a:gd name="connsiteX7" fmla="*/ 982980 w 1562100"/>
                  <a:gd name="connsiteY7" fmla="*/ 104842 h 1247842"/>
                  <a:gd name="connsiteX8" fmla="*/ 1127760 w 1562100"/>
                  <a:gd name="connsiteY8" fmla="*/ 280102 h 1247842"/>
                  <a:gd name="connsiteX9" fmla="*/ 1249680 w 1562100"/>
                  <a:gd name="connsiteY9" fmla="*/ 455362 h 1247842"/>
                  <a:gd name="connsiteX10" fmla="*/ 1394460 w 1562100"/>
                  <a:gd name="connsiteY10" fmla="*/ 737302 h 1247842"/>
                  <a:gd name="connsiteX11" fmla="*/ 1455420 w 1562100"/>
                  <a:gd name="connsiteY11" fmla="*/ 897322 h 1247842"/>
                  <a:gd name="connsiteX12" fmla="*/ 1562100 w 1562100"/>
                  <a:gd name="connsiteY12" fmla="*/ 1247842 h 1247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62100" h="1247842">
                    <a:moveTo>
                      <a:pt x="0" y="1209742"/>
                    </a:moveTo>
                    <a:cubicBezTo>
                      <a:pt x="16510" y="1124017"/>
                      <a:pt x="33020" y="1038292"/>
                      <a:pt x="60960" y="950662"/>
                    </a:cubicBezTo>
                    <a:cubicBezTo>
                      <a:pt x="88900" y="863032"/>
                      <a:pt x="127000" y="779212"/>
                      <a:pt x="167640" y="683962"/>
                    </a:cubicBezTo>
                    <a:cubicBezTo>
                      <a:pt x="208280" y="588712"/>
                      <a:pt x="245110" y="470602"/>
                      <a:pt x="304800" y="379162"/>
                    </a:cubicBezTo>
                    <a:cubicBezTo>
                      <a:pt x="364490" y="287722"/>
                      <a:pt x="464820" y="196282"/>
                      <a:pt x="525780" y="135322"/>
                    </a:cubicBezTo>
                    <a:cubicBezTo>
                      <a:pt x="586740" y="74362"/>
                      <a:pt x="619760" y="33722"/>
                      <a:pt x="670560" y="13402"/>
                    </a:cubicBezTo>
                    <a:cubicBezTo>
                      <a:pt x="721360" y="-6918"/>
                      <a:pt x="778510" y="-1838"/>
                      <a:pt x="830580" y="13402"/>
                    </a:cubicBezTo>
                    <a:cubicBezTo>
                      <a:pt x="882650" y="28642"/>
                      <a:pt x="933450" y="60392"/>
                      <a:pt x="982980" y="104842"/>
                    </a:cubicBezTo>
                    <a:cubicBezTo>
                      <a:pt x="1032510" y="149292"/>
                      <a:pt x="1083310" y="221682"/>
                      <a:pt x="1127760" y="280102"/>
                    </a:cubicBezTo>
                    <a:cubicBezTo>
                      <a:pt x="1172210" y="338522"/>
                      <a:pt x="1205230" y="379162"/>
                      <a:pt x="1249680" y="455362"/>
                    </a:cubicBezTo>
                    <a:cubicBezTo>
                      <a:pt x="1294130" y="531562"/>
                      <a:pt x="1360170" y="663642"/>
                      <a:pt x="1394460" y="737302"/>
                    </a:cubicBezTo>
                    <a:cubicBezTo>
                      <a:pt x="1428750" y="810962"/>
                      <a:pt x="1427480" y="812232"/>
                      <a:pt x="1455420" y="897322"/>
                    </a:cubicBezTo>
                    <a:cubicBezTo>
                      <a:pt x="1483360" y="982412"/>
                      <a:pt x="1522730" y="1115127"/>
                      <a:pt x="1562100" y="1247842"/>
                    </a:cubicBezTo>
                  </a:path>
                </a:pathLst>
              </a:custGeom>
              <a:noFill/>
              <a:ln>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sp>
            <p:nvSpPr>
              <p:cNvPr id="105" name="Freeform 104"/>
              <p:cNvSpPr/>
              <p:nvPr/>
            </p:nvSpPr>
            <p:spPr>
              <a:xfrm>
                <a:off x="5648856" y="4570026"/>
                <a:ext cx="1860606" cy="1247842"/>
              </a:xfrm>
              <a:custGeom>
                <a:avLst/>
                <a:gdLst>
                  <a:gd name="connsiteX0" fmla="*/ 0 w 1562100"/>
                  <a:gd name="connsiteY0" fmla="*/ 1209742 h 1247842"/>
                  <a:gd name="connsiteX1" fmla="*/ 60960 w 1562100"/>
                  <a:gd name="connsiteY1" fmla="*/ 950662 h 1247842"/>
                  <a:gd name="connsiteX2" fmla="*/ 167640 w 1562100"/>
                  <a:gd name="connsiteY2" fmla="*/ 683962 h 1247842"/>
                  <a:gd name="connsiteX3" fmla="*/ 304800 w 1562100"/>
                  <a:gd name="connsiteY3" fmla="*/ 379162 h 1247842"/>
                  <a:gd name="connsiteX4" fmla="*/ 525780 w 1562100"/>
                  <a:gd name="connsiteY4" fmla="*/ 135322 h 1247842"/>
                  <a:gd name="connsiteX5" fmla="*/ 670560 w 1562100"/>
                  <a:gd name="connsiteY5" fmla="*/ 13402 h 1247842"/>
                  <a:gd name="connsiteX6" fmla="*/ 830580 w 1562100"/>
                  <a:gd name="connsiteY6" fmla="*/ 13402 h 1247842"/>
                  <a:gd name="connsiteX7" fmla="*/ 982980 w 1562100"/>
                  <a:gd name="connsiteY7" fmla="*/ 104842 h 1247842"/>
                  <a:gd name="connsiteX8" fmla="*/ 1127760 w 1562100"/>
                  <a:gd name="connsiteY8" fmla="*/ 280102 h 1247842"/>
                  <a:gd name="connsiteX9" fmla="*/ 1249680 w 1562100"/>
                  <a:gd name="connsiteY9" fmla="*/ 455362 h 1247842"/>
                  <a:gd name="connsiteX10" fmla="*/ 1394460 w 1562100"/>
                  <a:gd name="connsiteY10" fmla="*/ 737302 h 1247842"/>
                  <a:gd name="connsiteX11" fmla="*/ 1455420 w 1562100"/>
                  <a:gd name="connsiteY11" fmla="*/ 897322 h 1247842"/>
                  <a:gd name="connsiteX12" fmla="*/ 1562100 w 1562100"/>
                  <a:gd name="connsiteY12" fmla="*/ 1247842 h 1247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62100" h="1247842">
                    <a:moveTo>
                      <a:pt x="0" y="1209742"/>
                    </a:moveTo>
                    <a:cubicBezTo>
                      <a:pt x="16510" y="1124017"/>
                      <a:pt x="33020" y="1038292"/>
                      <a:pt x="60960" y="950662"/>
                    </a:cubicBezTo>
                    <a:cubicBezTo>
                      <a:pt x="88900" y="863032"/>
                      <a:pt x="127000" y="779212"/>
                      <a:pt x="167640" y="683962"/>
                    </a:cubicBezTo>
                    <a:cubicBezTo>
                      <a:pt x="208280" y="588712"/>
                      <a:pt x="245110" y="470602"/>
                      <a:pt x="304800" y="379162"/>
                    </a:cubicBezTo>
                    <a:cubicBezTo>
                      <a:pt x="364490" y="287722"/>
                      <a:pt x="464820" y="196282"/>
                      <a:pt x="525780" y="135322"/>
                    </a:cubicBezTo>
                    <a:cubicBezTo>
                      <a:pt x="586740" y="74362"/>
                      <a:pt x="619760" y="33722"/>
                      <a:pt x="670560" y="13402"/>
                    </a:cubicBezTo>
                    <a:cubicBezTo>
                      <a:pt x="721360" y="-6918"/>
                      <a:pt x="778510" y="-1838"/>
                      <a:pt x="830580" y="13402"/>
                    </a:cubicBezTo>
                    <a:cubicBezTo>
                      <a:pt x="882650" y="28642"/>
                      <a:pt x="933450" y="60392"/>
                      <a:pt x="982980" y="104842"/>
                    </a:cubicBezTo>
                    <a:cubicBezTo>
                      <a:pt x="1032510" y="149292"/>
                      <a:pt x="1083310" y="221682"/>
                      <a:pt x="1127760" y="280102"/>
                    </a:cubicBezTo>
                    <a:cubicBezTo>
                      <a:pt x="1172210" y="338522"/>
                      <a:pt x="1205230" y="379162"/>
                      <a:pt x="1249680" y="455362"/>
                    </a:cubicBezTo>
                    <a:cubicBezTo>
                      <a:pt x="1294130" y="531562"/>
                      <a:pt x="1360170" y="663642"/>
                      <a:pt x="1394460" y="737302"/>
                    </a:cubicBezTo>
                    <a:cubicBezTo>
                      <a:pt x="1428750" y="810962"/>
                      <a:pt x="1427480" y="812232"/>
                      <a:pt x="1455420" y="897322"/>
                    </a:cubicBezTo>
                    <a:cubicBezTo>
                      <a:pt x="1483360" y="982412"/>
                      <a:pt x="1522730" y="1115127"/>
                      <a:pt x="1562100" y="1247842"/>
                    </a:cubicBezTo>
                  </a:path>
                </a:pathLst>
              </a:custGeom>
              <a:noFill/>
              <a:ln>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sp>
            <p:nvSpPr>
              <p:cNvPr id="272415" name="TextBox 166"/>
              <p:cNvSpPr txBox="1">
                <a:spLocks noChangeArrowheads="1"/>
              </p:cNvSpPr>
              <p:nvPr/>
            </p:nvSpPr>
            <p:spPr bwMode="auto">
              <a:xfrm>
                <a:off x="3538" y="4786140"/>
                <a:ext cx="243136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Victim WL </a:t>
                </a:r>
                <a:r>
                  <a:rPr lang="en-US" sz="1800" b="1" smtClean="0">
                    <a:solidFill>
                      <a:srgbClr val="000000"/>
                    </a:solidFill>
                  </a:rPr>
                  <a:t>after</a:t>
                </a:r>
                <a:r>
                  <a:rPr lang="en-US" sz="1800" smtClean="0">
                    <a:solidFill>
                      <a:srgbClr val="000000"/>
                    </a:solidFill>
                  </a:rPr>
                  <a:t> MSB page of aggressor WL are programmed </a:t>
                </a:r>
              </a:p>
            </p:txBody>
          </p:sp>
        </p:grpSp>
      </p:grpSp>
      <p:grpSp>
        <p:nvGrpSpPr>
          <p:cNvPr id="172" name="Group 171"/>
          <p:cNvGrpSpPr>
            <a:grpSpLocks/>
          </p:cNvGrpSpPr>
          <p:nvPr/>
        </p:nvGrpSpPr>
        <p:grpSpPr bwMode="auto">
          <a:xfrm>
            <a:off x="1670050" y="1857375"/>
            <a:ext cx="5637213" cy="865188"/>
            <a:chOff x="1669601" y="999460"/>
            <a:chExt cx="5637467" cy="1722475"/>
          </a:xfrm>
        </p:grpSpPr>
        <p:sp>
          <p:nvSpPr>
            <p:cNvPr id="170" name="Rectangle 169"/>
            <p:cNvSpPr>
              <a:spLocks noChangeArrowheads="1"/>
            </p:cNvSpPr>
            <p:nvPr/>
          </p:nvSpPr>
          <p:spPr bwMode="auto">
            <a:xfrm>
              <a:off x="1669601" y="999460"/>
              <a:ext cx="669955" cy="1722475"/>
            </a:xfrm>
            <a:prstGeom prst="rect">
              <a:avLst/>
            </a:prstGeom>
            <a:noFill/>
            <a:ln w="19050">
              <a:solidFill>
                <a:srgbClr val="FF0000"/>
              </a:solidFill>
              <a:prstDash val="sysDash"/>
              <a:miter lim="800000"/>
              <a:headEnd/>
              <a:tailEnd/>
            </a:ln>
            <a:effectLst>
              <a:outerShdw blurRad="400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a:solidFill>
                  <a:srgbClr val="FFFFFF"/>
                </a:solidFill>
                <a:latin typeface="Tahoma"/>
                <a:ea typeface="ＭＳ Ｐゴシック" charset="0"/>
                <a:cs typeface="ＭＳ Ｐゴシック" charset="0"/>
              </a:endParaRPr>
            </a:p>
          </p:txBody>
        </p:sp>
        <p:sp>
          <p:nvSpPr>
            <p:cNvPr id="171" name="Rectangle 170"/>
            <p:cNvSpPr>
              <a:spLocks noChangeArrowheads="1"/>
            </p:cNvSpPr>
            <p:nvPr/>
          </p:nvSpPr>
          <p:spPr bwMode="auto">
            <a:xfrm>
              <a:off x="6637113" y="999460"/>
              <a:ext cx="669955" cy="1722475"/>
            </a:xfrm>
            <a:prstGeom prst="rect">
              <a:avLst/>
            </a:prstGeom>
            <a:noFill/>
            <a:ln w="19050">
              <a:solidFill>
                <a:srgbClr val="FF0000"/>
              </a:solidFill>
              <a:prstDash val="sysDash"/>
              <a:miter lim="800000"/>
              <a:headEnd/>
              <a:tailEnd/>
            </a:ln>
            <a:effectLst>
              <a:outerShdw blurRad="400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a:solidFill>
                  <a:srgbClr val="FFFFFF"/>
                </a:solidFill>
                <a:latin typeface="Tahoma"/>
                <a:ea typeface="ＭＳ Ｐゴシック" charset="0"/>
                <a:cs typeface="ＭＳ Ｐゴシック" charset="0"/>
              </a:endParaRPr>
            </a:p>
          </p:txBody>
        </p:sp>
      </p:grpSp>
      <p:grpSp>
        <p:nvGrpSpPr>
          <p:cNvPr id="177" name="Group 176"/>
          <p:cNvGrpSpPr>
            <a:grpSpLocks/>
          </p:cNvGrpSpPr>
          <p:nvPr/>
        </p:nvGrpSpPr>
        <p:grpSpPr bwMode="auto">
          <a:xfrm>
            <a:off x="4160838" y="1871663"/>
            <a:ext cx="3970337" cy="854075"/>
            <a:chOff x="4161261" y="995903"/>
            <a:chExt cx="3969330" cy="1729570"/>
          </a:xfrm>
        </p:grpSpPr>
        <p:sp>
          <p:nvSpPr>
            <p:cNvPr id="175" name="Rectangle 174"/>
            <p:cNvSpPr>
              <a:spLocks noChangeArrowheads="1"/>
            </p:cNvSpPr>
            <p:nvPr/>
          </p:nvSpPr>
          <p:spPr bwMode="auto">
            <a:xfrm>
              <a:off x="4161261" y="1002333"/>
              <a:ext cx="669755" cy="1723140"/>
            </a:xfrm>
            <a:prstGeom prst="rect">
              <a:avLst/>
            </a:prstGeom>
            <a:noFill/>
            <a:ln w="19050">
              <a:solidFill>
                <a:srgbClr val="FFC000"/>
              </a:solidFill>
              <a:prstDash val="sysDash"/>
              <a:miter lim="800000"/>
              <a:headEnd/>
              <a:tailEnd/>
            </a:ln>
            <a:effectLst>
              <a:outerShdw blurRad="400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a:solidFill>
                  <a:srgbClr val="FFFFFF"/>
                </a:solidFill>
                <a:latin typeface="Tahoma"/>
                <a:ea typeface="ＭＳ Ｐゴシック" charset="0"/>
                <a:cs typeface="ＭＳ Ｐゴシック" charset="0"/>
              </a:endParaRPr>
            </a:p>
          </p:txBody>
        </p:sp>
        <p:sp>
          <p:nvSpPr>
            <p:cNvPr id="176" name="Rectangle 175"/>
            <p:cNvSpPr>
              <a:spLocks noChangeArrowheads="1"/>
            </p:cNvSpPr>
            <p:nvPr/>
          </p:nvSpPr>
          <p:spPr bwMode="auto">
            <a:xfrm>
              <a:off x="7460836" y="995903"/>
              <a:ext cx="669755" cy="1723140"/>
            </a:xfrm>
            <a:prstGeom prst="rect">
              <a:avLst/>
            </a:prstGeom>
            <a:noFill/>
            <a:ln w="19050">
              <a:solidFill>
                <a:srgbClr val="FFC000"/>
              </a:solidFill>
              <a:prstDash val="sysDash"/>
              <a:miter lim="800000"/>
              <a:headEnd/>
              <a:tailEnd/>
            </a:ln>
            <a:effectLst>
              <a:outerShdw blurRad="400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a:solidFill>
                  <a:srgbClr val="FFFFFF"/>
                </a:solidFill>
                <a:latin typeface="Tahoma"/>
                <a:ea typeface="ＭＳ Ｐゴシック" charset="0"/>
                <a:cs typeface="ＭＳ Ｐゴシック" charset="0"/>
              </a:endParaRPr>
            </a:p>
          </p:txBody>
        </p:sp>
      </p:grpSp>
      <p:grpSp>
        <p:nvGrpSpPr>
          <p:cNvPr id="184" name="Group 183"/>
          <p:cNvGrpSpPr>
            <a:grpSpLocks/>
          </p:cNvGrpSpPr>
          <p:nvPr/>
        </p:nvGrpSpPr>
        <p:grpSpPr bwMode="auto">
          <a:xfrm>
            <a:off x="2506663" y="1871663"/>
            <a:ext cx="3957637" cy="871537"/>
            <a:chOff x="2506051" y="1006536"/>
            <a:chExt cx="3958697" cy="1736646"/>
          </a:xfrm>
        </p:grpSpPr>
        <p:sp>
          <p:nvSpPr>
            <p:cNvPr id="182" name="Rectangle 181"/>
            <p:cNvSpPr>
              <a:spLocks noChangeArrowheads="1"/>
            </p:cNvSpPr>
            <p:nvPr/>
          </p:nvSpPr>
          <p:spPr bwMode="auto">
            <a:xfrm>
              <a:off x="2506051" y="1006536"/>
              <a:ext cx="670104" cy="1723993"/>
            </a:xfrm>
            <a:prstGeom prst="rect">
              <a:avLst/>
            </a:prstGeom>
            <a:noFill/>
            <a:ln w="19050">
              <a:solidFill>
                <a:srgbClr val="00B050"/>
              </a:solidFill>
              <a:prstDash val="sysDash"/>
              <a:miter lim="800000"/>
              <a:headEnd/>
              <a:tailEnd/>
            </a:ln>
            <a:effectLst>
              <a:outerShdw blurRad="400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a:solidFill>
                  <a:srgbClr val="FFFFFF"/>
                </a:solidFill>
                <a:latin typeface="Tahoma"/>
                <a:ea typeface="ＭＳ Ｐゴシック" charset="0"/>
                <a:cs typeface="ＭＳ Ｐゴシック" charset="0"/>
              </a:endParaRPr>
            </a:p>
          </p:txBody>
        </p:sp>
        <p:sp>
          <p:nvSpPr>
            <p:cNvPr id="183" name="Rectangle 182"/>
            <p:cNvSpPr>
              <a:spLocks noChangeArrowheads="1"/>
            </p:cNvSpPr>
            <p:nvPr/>
          </p:nvSpPr>
          <p:spPr bwMode="auto">
            <a:xfrm>
              <a:off x="5794644" y="1019189"/>
              <a:ext cx="670104" cy="1723993"/>
            </a:xfrm>
            <a:prstGeom prst="rect">
              <a:avLst/>
            </a:prstGeom>
            <a:noFill/>
            <a:ln w="19050">
              <a:solidFill>
                <a:srgbClr val="00B050"/>
              </a:solidFill>
              <a:prstDash val="sysDash"/>
              <a:miter lim="800000"/>
              <a:headEnd/>
              <a:tailEnd/>
            </a:ln>
            <a:effectLst>
              <a:outerShdw blurRad="400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a:solidFill>
                  <a:srgbClr val="FFFFFF"/>
                </a:solidFill>
                <a:latin typeface="Tahoma"/>
                <a:ea typeface="ＭＳ Ｐゴシック" charset="0"/>
                <a:cs typeface="ＭＳ Ｐゴシック" charset="0"/>
              </a:endParaRPr>
            </a:p>
          </p:txBody>
        </p:sp>
      </p:grpSp>
      <p:grpSp>
        <p:nvGrpSpPr>
          <p:cNvPr id="187" name="Group 186"/>
          <p:cNvGrpSpPr>
            <a:grpSpLocks/>
          </p:cNvGrpSpPr>
          <p:nvPr/>
        </p:nvGrpSpPr>
        <p:grpSpPr bwMode="auto">
          <a:xfrm>
            <a:off x="3317875" y="1863725"/>
            <a:ext cx="2332038" cy="873125"/>
            <a:chOff x="3317697" y="1010074"/>
            <a:chExt cx="2331848" cy="1726013"/>
          </a:xfrm>
        </p:grpSpPr>
        <p:sp>
          <p:nvSpPr>
            <p:cNvPr id="185" name="Rectangle 184"/>
            <p:cNvSpPr>
              <a:spLocks noChangeArrowheads="1"/>
            </p:cNvSpPr>
            <p:nvPr/>
          </p:nvSpPr>
          <p:spPr bwMode="auto">
            <a:xfrm>
              <a:off x="3317697" y="1010074"/>
              <a:ext cx="669870" cy="1722876"/>
            </a:xfrm>
            <a:prstGeom prst="rect">
              <a:avLst/>
            </a:prstGeom>
            <a:noFill/>
            <a:ln w="19050">
              <a:solidFill>
                <a:srgbClr val="7030A0"/>
              </a:solidFill>
              <a:prstDash val="sysDash"/>
              <a:miter lim="800000"/>
              <a:headEnd/>
              <a:tailEnd/>
            </a:ln>
            <a:effectLst>
              <a:outerShdw blurRad="400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a:solidFill>
                  <a:srgbClr val="FFFFFF"/>
                </a:solidFill>
                <a:latin typeface="Tahoma"/>
                <a:ea typeface="ＭＳ Ｐゴシック" charset="0"/>
                <a:cs typeface="ＭＳ Ｐゴシック" charset="0"/>
              </a:endParaRPr>
            </a:p>
          </p:txBody>
        </p:sp>
        <p:sp>
          <p:nvSpPr>
            <p:cNvPr id="186" name="Rectangle 185"/>
            <p:cNvSpPr>
              <a:spLocks noChangeArrowheads="1"/>
            </p:cNvSpPr>
            <p:nvPr/>
          </p:nvSpPr>
          <p:spPr bwMode="auto">
            <a:xfrm>
              <a:off x="4979675" y="1013213"/>
              <a:ext cx="669870" cy="1722874"/>
            </a:xfrm>
            <a:prstGeom prst="rect">
              <a:avLst/>
            </a:prstGeom>
            <a:noFill/>
            <a:ln w="19050">
              <a:solidFill>
                <a:srgbClr val="7030A0"/>
              </a:solidFill>
              <a:prstDash val="sysDash"/>
              <a:miter lim="800000"/>
              <a:headEnd/>
              <a:tailEnd/>
            </a:ln>
            <a:effectLst>
              <a:outerShdw blurRad="400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a:solidFill>
                  <a:srgbClr val="FFFFFF"/>
                </a:solidFill>
                <a:latin typeface="Tahoma"/>
                <a:ea typeface="ＭＳ Ｐゴシック" charset="0"/>
                <a:cs typeface="ＭＳ Ｐゴシック" charset="0"/>
              </a:endParaRPr>
            </a:p>
          </p:txBody>
        </p:sp>
      </p:grpSp>
    </p:spTree>
    <p:extLst>
      <p:ext uri="{BB962C8B-B14F-4D97-AF65-F5344CB8AC3E}">
        <p14:creationId xmlns:p14="http://schemas.microsoft.com/office/powerpoint/2010/main" val="358719488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6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1"/>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7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7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72"/>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17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77"/>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18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84"/>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nodeType="clickEffect">
                                  <p:stCondLst>
                                    <p:cond delay="0"/>
                                  </p:stCondLst>
                                  <p:childTnLst>
                                    <p:set>
                                      <p:cBhvr>
                                        <p:cTn id="36" dur="1" fill="hold">
                                          <p:stCondLst>
                                            <p:cond delay="0"/>
                                          </p:stCondLst>
                                        </p:cTn>
                                        <p:tgtEl>
                                          <p:spTgt spid="181"/>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8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09" name="Title 1"/>
          <p:cNvSpPr>
            <a:spLocks noGrp="1"/>
          </p:cNvSpPr>
          <p:nvPr>
            <p:ph type="title"/>
          </p:nvPr>
        </p:nvSpPr>
        <p:spPr/>
        <p:txBody>
          <a:bodyPr/>
          <a:lstStyle/>
          <a:p>
            <a:r>
              <a:rPr lang="en-US">
                <a:latin typeface="Garamond" charset="0"/>
              </a:rPr>
              <a:t>If We Knew the Immediate Neighbor …</a:t>
            </a:r>
          </a:p>
        </p:txBody>
      </p:sp>
      <p:sp>
        <p:nvSpPr>
          <p:cNvPr id="273410" name="Content Placeholder 2"/>
          <p:cNvSpPr>
            <a:spLocks noGrp="1"/>
          </p:cNvSpPr>
          <p:nvPr>
            <p:ph idx="1"/>
          </p:nvPr>
        </p:nvSpPr>
        <p:spPr/>
        <p:txBody>
          <a:bodyPr/>
          <a:lstStyle/>
          <a:p>
            <a:r>
              <a:rPr lang="en-US">
                <a:latin typeface="Tahoma" charset="0"/>
              </a:rPr>
              <a:t>Then, we could choose a different read reference voltage to more accurately read the “victim” cell</a:t>
            </a:r>
          </a:p>
          <a:p>
            <a:endParaRPr lang="en-US">
              <a:latin typeface="Tahoma" charset="0"/>
            </a:endParaRPr>
          </a:p>
          <a:p>
            <a:endParaRPr lang="en-US">
              <a:latin typeface="Tahoma" charset="0"/>
            </a:endParaRPr>
          </a:p>
        </p:txBody>
      </p:sp>
      <p:sp>
        <p:nvSpPr>
          <p:cNvPr id="273411"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6E9874C-79DC-A04D-A40F-33A6130C7E8D}" type="slidenum">
              <a:rPr lang="en-US" sz="1600">
                <a:solidFill>
                  <a:srgbClr val="000000"/>
                </a:solidFill>
                <a:latin typeface="Garamond" charset="0"/>
              </a:rPr>
              <a:pPr eaLnBrk="1" hangingPunct="1"/>
              <a:t>204</a:t>
            </a:fld>
            <a:endParaRPr lang="en-US" sz="1600">
              <a:solidFill>
                <a:srgbClr val="000000"/>
              </a:solidFill>
              <a:latin typeface="Garamond" charset="0"/>
            </a:endParaRPr>
          </a:p>
        </p:txBody>
      </p:sp>
    </p:spTree>
    <p:extLst>
      <p:ext uri="{BB962C8B-B14F-4D97-AF65-F5344CB8AC3E}">
        <p14:creationId xmlns:p14="http://schemas.microsoft.com/office/powerpoint/2010/main" val="424283730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3" name="Title 1"/>
          <p:cNvSpPr>
            <a:spLocks noGrp="1"/>
          </p:cNvSpPr>
          <p:nvPr>
            <p:ph type="title"/>
          </p:nvPr>
        </p:nvSpPr>
        <p:spPr/>
        <p:txBody>
          <a:bodyPr/>
          <a:lstStyle/>
          <a:p>
            <a:r>
              <a:rPr lang="en-US">
                <a:latin typeface="Garamond" charset="0"/>
              </a:rPr>
              <a:t>Overall vs Conditional Reading</a:t>
            </a:r>
          </a:p>
        </p:txBody>
      </p:sp>
      <p:sp>
        <p:nvSpPr>
          <p:cNvPr id="232450" name="Content Placeholder 2"/>
          <p:cNvSpPr>
            <a:spLocks noGrp="1"/>
          </p:cNvSpPr>
          <p:nvPr>
            <p:ph idx="1"/>
          </p:nvPr>
        </p:nvSpPr>
        <p:spPr>
          <a:xfrm>
            <a:off x="117475" y="3465513"/>
            <a:ext cx="8909050" cy="2690812"/>
          </a:xfrm>
        </p:spPr>
        <p:txBody>
          <a:bodyPr/>
          <a:lstStyle/>
          <a:p>
            <a:r>
              <a:rPr lang="en-US">
                <a:latin typeface="Tahoma" charset="0"/>
              </a:rPr>
              <a:t>Using the optimum </a:t>
            </a:r>
            <a:r>
              <a:rPr lang="en-US">
                <a:solidFill>
                  <a:srgbClr val="FF0000"/>
                </a:solidFill>
                <a:latin typeface="Tahoma" charset="0"/>
              </a:rPr>
              <a:t>read reference voltage based on the overall distribution leads to more errors</a:t>
            </a:r>
          </a:p>
          <a:p>
            <a:endParaRPr lang="en-US">
              <a:latin typeface="Tahoma" charset="0"/>
            </a:endParaRPr>
          </a:p>
          <a:p>
            <a:r>
              <a:rPr lang="en-US">
                <a:solidFill>
                  <a:srgbClr val="0000FF"/>
                </a:solidFill>
                <a:latin typeface="Tahoma" charset="0"/>
              </a:rPr>
              <a:t>Better to use the optimum read reference voltage based on the conditional distribution (i.e., value of the neighbor)</a:t>
            </a:r>
          </a:p>
          <a:p>
            <a:pPr lvl="1"/>
            <a:r>
              <a:rPr lang="en-US">
                <a:latin typeface="Tahoma" charset="0"/>
              </a:rPr>
              <a:t>Conditional distributions of two states are farther apart from each other</a:t>
            </a:r>
          </a:p>
        </p:txBody>
      </p:sp>
      <p:sp>
        <p:nvSpPr>
          <p:cNvPr id="274435"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F59E910-AA2C-E04A-8E79-51874BE2826C}" type="slidenum">
              <a:rPr lang="en-US" sz="1600">
                <a:solidFill>
                  <a:srgbClr val="000000"/>
                </a:solidFill>
                <a:latin typeface="Garamond" charset="0"/>
              </a:rPr>
              <a:pPr eaLnBrk="1" hangingPunct="1"/>
              <a:t>205</a:t>
            </a:fld>
            <a:endParaRPr lang="en-US" sz="1600">
              <a:solidFill>
                <a:srgbClr val="000000"/>
              </a:solidFill>
              <a:latin typeface="Garamond" charset="0"/>
            </a:endParaRPr>
          </a:p>
        </p:txBody>
      </p:sp>
      <p:sp>
        <p:nvSpPr>
          <p:cNvPr id="39941"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p>
            <a:pPr fontAlgn="base">
              <a:spcBef>
                <a:spcPct val="0"/>
              </a:spcBef>
              <a:spcAft>
                <a:spcPct val="0"/>
              </a:spcAft>
              <a:defRPr/>
            </a:pPr>
            <a:endParaRPr lang="en-US">
              <a:solidFill>
                <a:srgbClr val="000000"/>
              </a:solidFill>
              <a:latin typeface="Arial" charset="0"/>
              <a:ea typeface="ＭＳ Ｐゴシック" charset="0"/>
              <a:cs typeface="ＭＳ Ｐゴシック" charset="0"/>
            </a:endParaRPr>
          </a:p>
        </p:txBody>
      </p:sp>
      <p:sp>
        <p:nvSpPr>
          <p:cNvPr id="39942" name="Rectangle 4"/>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p>
            <a:pPr fontAlgn="base">
              <a:spcBef>
                <a:spcPct val="0"/>
              </a:spcBef>
              <a:spcAft>
                <a:spcPct val="0"/>
              </a:spcAft>
              <a:defRPr/>
            </a:pPr>
            <a:endParaRPr lang="en-US">
              <a:solidFill>
                <a:srgbClr val="000000"/>
              </a:solidFill>
              <a:latin typeface="Arial" charset="0"/>
              <a:ea typeface="ＭＳ Ｐゴシック" charset="0"/>
              <a:cs typeface="ＭＳ Ｐゴシック" charset="0"/>
            </a:endParaRPr>
          </a:p>
        </p:txBody>
      </p:sp>
      <p:sp>
        <p:nvSpPr>
          <p:cNvPr id="39943"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p>
            <a:pPr fontAlgn="base">
              <a:spcBef>
                <a:spcPct val="0"/>
              </a:spcBef>
              <a:spcAft>
                <a:spcPct val="0"/>
              </a:spcAft>
              <a:defRPr/>
            </a:pPr>
            <a:endParaRPr lang="en-US">
              <a:solidFill>
                <a:srgbClr val="000000"/>
              </a:solidFill>
              <a:latin typeface="Arial" charset="0"/>
              <a:ea typeface="ＭＳ Ｐゴシック" charset="0"/>
              <a:cs typeface="ＭＳ Ｐゴシック" charset="0"/>
            </a:endParaRPr>
          </a:p>
        </p:txBody>
      </p:sp>
      <p:grpSp>
        <p:nvGrpSpPr>
          <p:cNvPr id="274439" name="Group 68"/>
          <p:cNvGrpSpPr>
            <a:grpSpLocks/>
          </p:cNvGrpSpPr>
          <p:nvPr/>
        </p:nvGrpSpPr>
        <p:grpSpPr bwMode="auto">
          <a:xfrm>
            <a:off x="2705100" y="1401763"/>
            <a:ext cx="3049588" cy="1247775"/>
            <a:chOff x="2704419" y="1709749"/>
            <a:chExt cx="3049910" cy="1247842"/>
          </a:xfrm>
        </p:grpSpPr>
        <p:sp>
          <p:nvSpPr>
            <p:cNvPr id="31" name="Freeform 30"/>
            <p:cNvSpPr/>
            <p:nvPr/>
          </p:nvSpPr>
          <p:spPr>
            <a:xfrm>
              <a:off x="2704419" y="1709749"/>
              <a:ext cx="1860746" cy="1247842"/>
            </a:xfrm>
            <a:custGeom>
              <a:avLst/>
              <a:gdLst>
                <a:gd name="connsiteX0" fmla="*/ 0 w 1562100"/>
                <a:gd name="connsiteY0" fmla="*/ 1209742 h 1247842"/>
                <a:gd name="connsiteX1" fmla="*/ 60960 w 1562100"/>
                <a:gd name="connsiteY1" fmla="*/ 950662 h 1247842"/>
                <a:gd name="connsiteX2" fmla="*/ 167640 w 1562100"/>
                <a:gd name="connsiteY2" fmla="*/ 683962 h 1247842"/>
                <a:gd name="connsiteX3" fmla="*/ 304800 w 1562100"/>
                <a:gd name="connsiteY3" fmla="*/ 379162 h 1247842"/>
                <a:gd name="connsiteX4" fmla="*/ 525780 w 1562100"/>
                <a:gd name="connsiteY4" fmla="*/ 135322 h 1247842"/>
                <a:gd name="connsiteX5" fmla="*/ 670560 w 1562100"/>
                <a:gd name="connsiteY5" fmla="*/ 13402 h 1247842"/>
                <a:gd name="connsiteX6" fmla="*/ 830580 w 1562100"/>
                <a:gd name="connsiteY6" fmla="*/ 13402 h 1247842"/>
                <a:gd name="connsiteX7" fmla="*/ 982980 w 1562100"/>
                <a:gd name="connsiteY7" fmla="*/ 104842 h 1247842"/>
                <a:gd name="connsiteX8" fmla="*/ 1127760 w 1562100"/>
                <a:gd name="connsiteY8" fmla="*/ 280102 h 1247842"/>
                <a:gd name="connsiteX9" fmla="*/ 1249680 w 1562100"/>
                <a:gd name="connsiteY9" fmla="*/ 455362 h 1247842"/>
                <a:gd name="connsiteX10" fmla="*/ 1394460 w 1562100"/>
                <a:gd name="connsiteY10" fmla="*/ 737302 h 1247842"/>
                <a:gd name="connsiteX11" fmla="*/ 1455420 w 1562100"/>
                <a:gd name="connsiteY11" fmla="*/ 897322 h 1247842"/>
                <a:gd name="connsiteX12" fmla="*/ 1562100 w 1562100"/>
                <a:gd name="connsiteY12" fmla="*/ 1247842 h 1247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62100" h="1247842">
                  <a:moveTo>
                    <a:pt x="0" y="1209742"/>
                  </a:moveTo>
                  <a:cubicBezTo>
                    <a:pt x="16510" y="1124017"/>
                    <a:pt x="33020" y="1038292"/>
                    <a:pt x="60960" y="950662"/>
                  </a:cubicBezTo>
                  <a:cubicBezTo>
                    <a:pt x="88900" y="863032"/>
                    <a:pt x="127000" y="779212"/>
                    <a:pt x="167640" y="683962"/>
                  </a:cubicBezTo>
                  <a:cubicBezTo>
                    <a:pt x="208280" y="588712"/>
                    <a:pt x="245110" y="470602"/>
                    <a:pt x="304800" y="379162"/>
                  </a:cubicBezTo>
                  <a:cubicBezTo>
                    <a:pt x="364490" y="287722"/>
                    <a:pt x="464820" y="196282"/>
                    <a:pt x="525780" y="135322"/>
                  </a:cubicBezTo>
                  <a:cubicBezTo>
                    <a:pt x="586740" y="74362"/>
                    <a:pt x="619760" y="33722"/>
                    <a:pt x="670560" y="13402"/>
                  </a:cubicBezTo>
                  <a:cubicBezTo>
                    <a:pt x="721360" y="-6918"/>
                    <a:pt x="778510" y="-1838"/>
                    <a:pt x="830580" y="13402"/>
                  </a:cubicBezTo>
                  <a:cubicBezTo>
                    <a:pt x="882650" y="28642"/>
                    <a:pt x="933450" y="60392"/>
                    <a:pt x="982980" y="104842"/>
                  </a:cubicBezTo>
                  <a:cubicBezTo>
                    <a:pt x="1032510" y="149292"/>
                    <a:pt x="1083310" y="221682"/>
                    <a:pt x="1127760" y="280102"/>
                  </a:cubicBezTo>
                  <a:cubicBezTo>
                    <a:pt x="1172210" y="338522"/>
                    <a:pt x="1205230" y="379162"/>
                    <a:pt x="1249680" y="455362"/>
                  </a:cubicBezTo>
                  <a:cubicBezTo>
                    <a:pt x="1294130" y="531562"/>
                    <a:pt x="1360170" y="663642"/>
                    <a:pt x="1394460" y="737302"/>
                  </a:cubicBezTo>
                  <a:cubicBezTo>
                    <a:pt x="1428750" y="810962"/>
                    <a:pt x="1427480" y="812232"/>
                    <a:pt x="1455420" y="897322"/>
                  </a:cubicBezTo>
                  <a:cubicBezTo>
                    <a:pt x="1483360" y="982412"/>
                    <a:pt x="1522730" y="1115127"/>
                    <a:pt x="1562100" y="1247842"/>
                  </a:cubicBezTo>
                </a:path>
              </a:pathLst>
            </a:custGeom>
            <a:noFill/>
            <a:ln>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sp>
          <p:nvSpPr>
            <p:cNvPr id="32" name="Freeform 31"/>
            <p:cNvSpPr/>
            <p:nvPr/>
          </p:nvSpPr>
          <p:spPr>
            <a:xfrm>
              <a:off x="3893583" y="1709749"/>
              <a:ext cx="1860746" cy="1247842"/>
            </a:xfrm>
            <a:custGeom>
              <a:avLst/>
              <a:gdLst>
                <a:gd name="connsiteX0" fmla="*/ 0 w 1562100"/>
                <a:gd name="connsiteY0" fmla="*/ 1209742 h 1247842"/>
                <a:gd name="connsiteX1" fmla="*/ 60960 w 1562100"/>
                <a:gd name="connsiteY1" fmla="*/ 950662 h 1247842"/>
                <a:gd name="connsiteX2" fmla="*/ 167640 w 1562100"/>
                <a:gd name="connsiteY2" fmla="*/ 683962 h 1247842"/>
                <a:gd name="connsiteX3" fmla="*/ 304800 w 1562100"/>
                <a:gd name="connsiteY3" fmla="*/ 379162 h 1247842"/>
                <a:gd name="connsiteX4" fmla="*/ 525780 w 1562100"/>
                <a:gd name="connsiteY4" fmla="*/ 135322 h 1247842"/>
                <a:gd name="connsiteX5" fmla="*/ 670560 w 1562100"/>
                <a:gd name="connsiteY5" fmla="*/ 13402 h 1247842"/>
                <a:gd name="connsiteX6" fmla="*/ 830580 w 1562100"/>
                <a:gd name="connsiteY6" fmla="*/ 13402 h 1247842"/>
                <a:gd name="connsiteX7" fmla="*/ 982980 w 1562100"/>
                <a:gd name="connsiteY7" fmla="*/ 104842 h 1247842"/>
                <a:gd name="connsiteX8" fmla="*/ 1127760 w 1562100"/>
                <a:gd name="connsiteY8" fmla="*/ 280102 h 1247842"/>
                <a:gd name="connsiteX9" fmla="*/ 1249680 w 1562100"/>
                <a:gd name="connsiteY9" fmla="*/ 455362 h 1247842"/>
                <a:gd name="connsiteX10" fmla="*/ 1394460 w 1562100"/>
                <a:gd name="connsiteY10" fmla="*/ 737302 h 1247842"/>
                <a:gd name="connsiteX11" fmla="*/ 1455420 w 1562100"/>
                <a:gd name="connsiteY11" fmla="*/ 897322 h 1247842"/>
                <a:gd name="connsiteX12" fmla="*/ 1562100 w 1562100"/>
                <a:gd name="connsiteY12" fmla="*/ 1247842 h 1247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62100" h="1247842">
                  <a:moveTo>
                    <a:pt x="0" y="1209742"/>
                  </a:moveTo>
                  <a:cubicBezTo>
                    <a:pt x="16510" y="1124017"/>
                    <a:pt x="33020" y="1038292"/>
                    <a:pt x="60960" y="950662"/>
                  </a:cubicBezTo>
                  <a:cubicBezTo>
                    <a:pt x="88900" y="863032"/>
                    <a:pt x="127000" y="779212"/>
                    <a:pt x="167640" y="683962"/>
                  </a:cubicBezTo>
                  <a:cubicBezTo>
                    <a:pt x="208280" y="588712"/>
                    <a:pt x="245110" y="470602"/>
                    <a:pt x="304800" y="379162"/>
                  </a:cubicBezTo>
                  <a:cubicBezTo>
                    <a:pt x="364490" y="287722"/>
                    <a:pt x="464820" y="196282"/>
                    <a:pt x="525780" y="135322"/>
                  </a:cubicBezTo>
                  <a:cubicBezTo>
                    <a:pt x="586740" y="74362"/>
                    <a:pt x="619760" y="33722"/>
                    <a:pt x="670560" y="13402"/>
                  </a:cubicBezTo>
                  <a:cubicBezTo>
                    <a:pt x="721360" y="-6918"/>
                    <a:pt x="778510" y="-1838"/>
                    <a:pt x="830580" y="13402"/>
                  </a:cubicBezTo>
                  <a:cubicBezTo>
                    <a:pt x="882650" y="28642"/>
                    <a:pt x="933450" y="60392"/>
                    <a:pt x="982980" y="104842"/>
                  </a:cubicBezTo>
                  <a:cubicBezTo>
                    <a:pt x="1032510" y="149292"/>
                    <a:pt x="1083310" y="221682"/>
                    <a:pt x="1127760" y="280102"/>
                  </a:cubicBezTo>
                  <a:cubicBezTo>
                    <a:pt x="1172210" y="338522"/>
                    <a:pt x="1205230" y="379162"/>
                    <a:pt x="1249680" y="455362"/>
                  </a:cubicBezTo>
                  <a:cubicBezTo>
                    <a:pt x="1294130" y="531562"/>
                    <a:pt x="1360170" y="663642"/>
                    <a:pt x="1394460" y="737302"/>
                  </a:cubicBezTo>
                  <a:cubicBezTo>
                    <a:pt x="1428750" y="810962"/>
                    <a:pt x="1427480" y="812232"/>
                    <a:pt x="1455420" y="897322"/>
                  </a:cubicBezTo>
                  <a:cubicBezTo>
                    <a:pt x="1483360" y="982412"/>
                    <a:pt x="1522730" y="1115127"/>
                    <a:pt x="1562100" y="1247842"/>
                  </a:cubicBezTo>
                </a:path>
              </a:pathLst>
            </a:custGeom>
            <a:noFill/>
            <a:ln>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grpSp>
      <p:grpSp>
        <p:nvGrpSpPr>
          <p:cNvPr id="47" name="Group 46"/>
          <p:cNvGrpSpPr>
            <a:grpSpLocks/>
          </p:cNvGrpSpPr>
          <p:nvPr/>
        </p:nvGrpSpPr>
        <p:grpSpPr bwMode="auto">
          <a:xfrm>
            <a:off x="1431925" y="1084263"/>
            <a:ext cx="4332288" cy="1609725"/>
            <a:chOff x="1431879" y="1084038"/>
            <a:chExt cx="4332513" cy="1610741"/>
          </a:xfrm>
        </p:grpSpPr>
        <p:cxnSp>
          <p:nvCxnSpPr>
            <p:cNvPr id="81" name="Straight Connector 80"/>
            <p:cNvCxnSpPr/>
            <p:nvPr/>
          </p:nvCxnSpPr>
          <p:spPr>
            <a:xfrm>
              <a:off x="3805315" y="1406503"/>
              <a:ext cx="22226" cy="1288276"/>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274489" name="Group 70"/>
            <p:cNvGrpSpPr>
              <a:grpSpLocks/>
            </p:cNvGrpSpPr>
            <p:nvPr/>
          </p:nvGrpSpPr>
          <p:grpSpPr bwMode="auto">
            <a:xfrm>
              <a:off x="1431879" y="1084038"/>
              <a:ext cx="4332513" cy="1557576"/>
              <a:chOff x="1431879" y="1392395"/>
              <a:chExt cx="4332513" cy="1557576"/>
            </a:xfrm>
          </p:grpSpPr>
          <p:grpSp>
            <p:nvGrpSpPr>
              <p:cNvPr id="274490" name="Group 5"/>
              <p:cNvGrpSpPr>
                <a:grpSpLocks/>
              </p:cNvGrpSpPr>
              <p:nvPr/>
            </p:nvGrpSpPr>
            <p:grpSpPr bwMode="auto">
              <a:xfrm>
                <a:off x="2773963" y="2103913"/>
                <a:ext cx="943916" cy="846058"/>
                <a:chOff x="1318260" y="1119902"/>
                <a:chExt cx="1165860" cy="846058"/>
              </a:xfrm>
            </p:grpSpPr>
            <p:sp>
              <p:nvSpPr>
                <p:cNvPr id="16" name="Freeform 15"/>
                <p:cNvSpPr/>
                <p:nvPr/>
              </p:nvSpPr>
              <p:spPr>
                <a:xfrm>
                  <a:off x="1317549" y="1120033"/>
                  <a:ext cx="586300" cy="846670"/>
                </a:xfrm>
                <a:custGeom>
                  <a:avLst/>
                  <a:gdLst>
                    <a:gd name="connsiteX0" fmla="*/ 0 w 586740"/>
                    <a:gd name="connsiteY0" fmla="*/ 846058 h 846058"/>
                    <a:gd name="connsiteX1" fmla="*/ 175260 w 586740"/>
                    <a:gd name="connsiteY1" fmla="*/ 388858 h 846058"/>
                    <a:gd name="connsiteX2" fmla="*/ 419100 w 586740"/>
                    <a:gd name="connsiteY2" fmla="*/ 53578 h 846058"/>
                    <a:gd name="connsiteX3" fmla="*/ 586740 w 586740"/>
                    <a:gd name="connsiteY3" fmla="*/ 238 h 846058"/>
                  </a:gdLst>
                  <a:ahLst/>
                  <a:cxnLst>
                    <a:cxn ang="0">
                      <a:pos x="connsiteX0" y="connsiteY0"/>
                    </a:cxn>
                    <a:cxn ang="0">
                      <a:pos x="connsiteX1" y="connsiteY1"/>
                    </a:cxn>
                    <a:cxn ang="0">
                      <a:pos x="connsiteX2" y="connsiteY2"/>
                    </a:cxn>
                    <a:cxn ang="0">
                      <a:pos x="connsiteX3" y="connsiteY3"/>
                    </a:cxn>
                  </a:cxnLst>
                  <a:rect l="l" t="t" r="r" b="b"/>
                  <a:pathLst>
                    <a:path w="586740" h="846058">
                      <a:moveTo>
                        <a:pt x="0" y="846058"/>
                      </a:moveTo>
                      <a:cubicBezTo>
                        <a:pt x="52705" y="683498"/>
                        <a:pt x="105410" y="520938"/>
                        <a:pt x="175260" y="388858"/>
                      </a:cubicBezTo>
                      <a:cubicBezTo>
                        <a:pt x="245110" y="256778"/>
                        <a:pt x="350520" y="118348"/>
                        <a:pt x="419100" y="53578"/>
                      </a:cubicBezTo>
                      <a:cubicBezTo>
                        <a:pt x="487680" y="-11192"/>
                        <a:pt x="551180" y="1508"/>
                        <a:pt x="586740" y="238"/>
                      </a:cubicBezTo>
                    </a:path>
                  </a:pathLst>
                </a:custGeom>
                <a:noFill/>
                <a:ln>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sp>
              <p:nvSpPr>
                <p:cNvPr id="17" name="Freeform 16"/>
                <p:cNvSpPr/>
                <p:nvPr/>
              </p:nvSpPr>
              <p:spPr>
                <a:xfrm flipH="1">
                  <a:off x="1897967" y="1120033"/>
                  <a:ext cx="586300" cy="846670"/>
                </a:xfrm>
                <a:custGeom>
                  <a:avLst/>
                  <a:gdLst>
                    <a:gd name="connsiteX0" fmla="*/ 0 w 586740"/>
                    <a:gd name="connsiteY0" fmla="*/ 846058 h 846058"/>
                    <a:gd name="connsiteX1" fmla="*/ 175260 w 586740"/>
                    <a:gd name="connsiteY1" fmla="*/ 388858 h 846058"/>
                    <a:gd name="connsiteX2" fmla="*/ 419100 w 586740"/>
                    <a:gd name="connsiteY2" fmla="*/ 53578 h 846058"/>
                    <a:gd name="connsiteX3" fmla="*/ 586740 w 586740"/>
                    <a:gd name="connsiteY3" fmla="*/ 238 h 846058"/>
                  </a:gdLst>
                  <a:ahLst/>
                  <a:cxnLst>
                    <a:cxn ang="0">
                      <a:pos x="connsiteX0" y="connsiteY0"/>
                    </a:cxn>
                    <a:cxn ang="0">
                      <a:pos x="connsiteX1" y="connsiteY1"/>
                    </a:cxn>
                    <a:cxn ang="0">
                      <a:pos x="connsiteX2" y="connsiteY2"/>
                    </a:cxn>
                    <a:cxn ang="0">
                      <a:pos x="connsiteX3" y="connsiteY3"/>
                    </a:cxn>
                  </a:cxnLst>
                  <a:rect l="l" t="t" r="r" b="b"/>
                  <a:pathLst>
                    <a:path w="586740" h="846058">
                      <a:moveTo>
                        <a:pt x="0" y="846058"/>
                      </a:moveTo>
                      <a:cubicBezTo>
                        <a:pt x="52705" y="683498"/>
                        <a:pt x="105410" y="520938"/>
                        <a:pt x="175260" y="388858"/>
                      </a:cubicBezTo>
                      <a:cubicBezTo>
                        <a:pt x="245110" y="256778"/>
                        <a:pt x="350520" y="118348"/>
                        <a:pt x="419100" y="53578"/>
                      </a:cubicBezTo>
                      <a:cubicBezTo>
                        <a:pt x="487680" y="-11192"/>
                        <a:pt x="551180" y="1508"/>
                        <a:pt x="586740" y="238"/>
                      </a:cubicBezTo>
                    </a:path>
                  </a:pathLst>
                </a:custGeom>
                <a:noFill/>
                <a:ln>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grpSp>
          <p:grpSp>
            <p:nvGrpSpPr>
              <p:cNvPr id="274491" name="Group 18"/>
              <p:cNvGrpSpPr>
                <a:grpSpLocks/>
              </p:cNvGrpSpPr>
              <p:nvPr/>
            </p:nvGrpSpPr>
            <p:grpSpPr bwMode="auto">
              <a:xfrm>
                <a:off x="3936219" y="2096293"/>
                <a:ext cx="943916" cy="846058"/>
                <a:chOff x="1318260" y="1119902"/>
                <a:chExt cx="1165860" cy="846058"/>
              </a:xfrm>
            </p:grpSpPr>
            <p:sp>
              <p:nvSpPr>
                <p:cNvPr id="29" name="Freeform 28"/>
                <p:cNvSpPr/>
                <p:nvPr/>
              </p:nvSpPr>
              <p:spPr>
                <a:xfrm>
                  <a:off x="1317368" y="1119710"/>
                  <a:ext cx="586300" cy="846671"/>
                </a:xfrm>
                <a:custGeom>
                  <a:avLst/>
                  <a:gdLst>
                    <a:gd name="connsiteX0" fmla="*/ 0 w 586740"/>
                    <a:gd name="connsiteY0" fmla="*/ 846058 h 846058"/>
                    <a:gd name="connsiteX1" fmla="*/ 175260 w 586740"/>
                    <a:gd name="connsiteY1" fmla="*/ 388858 h 846058"/>
                    <a:gd name="connsiteX2" fmla="*/ 419100 w 586740"/>
                    <a:gd name="connsiteY2" fmla="*/ 53578 h 846058"/>
                    <a:gd name="connsiteX3" fmla="*/ 586740 w 586740"/>
                    <a:gd name="connsiteY3" fmla="*/ 238 h 846058"/>
                  </a:gdLst>
                  <a:ahLst/>
                  <a:cxnLst>
                    <a:cxn ang="0">
                      <a:pos x="connsiteX0" y="connsiteY0"/>
                    </a:cxn>
                    <a:cxn ang="0">
                      <a:pos x="connsiteX1" y="connsiteY1"/>
                    </a:cxn>
                    <a:cxn ang="0">
                      <a:pos x="connsiteX2" y="connsiteY2"/>
                    </a:cxn>
                    <a:cxn ang="0">
                      <a:pos x="connsiteX3" y="connsiteY3"/>
                    </a:cxn>
                  </a:cxnLst>
                  <a:rect l="l" t="t" r="r" b="b"/>
                  <a:pathLst>
                    <a:path w="586740" h="846058">
                      <a:moveTo>
                        <a:pt x="0" y="846058"/>
                      </a:moveTo>
                      <a:cubicBezTo>
                        <a:pt x="52705" y="683498"/>
                        <a:pt x="105410" y="520938"/>
                        <a:pt x="175260" y="388858"/>
                      </a:cubicBezTo>
                      <a:cubicBezTo>
                        <a:pt x="245110" y="256778"/>
                        <a:pt x="350520" y="118348"/>
                        <a:pt x="419100" y="53578"/>
                      </a:cubicBezTo>
                      <a:cubicBezTo>
                        <a:pt x="487680" y="-11192"/>
                        <a:pt x="551180" y="1508"/>
                        <a:pt x="586740" y="238"/>
                      </a:cubicBezTo>
                    </a:path>
                  </a:pathLst>
                </a:custGeom>
                <a:noFill/>
                <a:ln>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sp>
              <p:nvSpPr>
                <p:cNvPr id="30" name="Freeform 29"/>
                <p:cNvSpPr/>
                <p:nvPr/>
              </p:nvSpPr>
              <p:spPr>
                <a:xfrm flipH="1">
                  <a:off x="1897786" y="1119710"/>
                  <a:ext cx="586300" cy="846671"/>
                </a:xfrm>
                <a:custGeom>
                  <a:avLst/>
                  <a:gdLst>
                    <a:gd name="connsiteX0" fmla="*/ 0 w 586740"/>
                    <a:gd name="connsiteY0" fmla="*/ 846058 h 846058"/>
                    <a:gd name="connsiteX1" fmla="*/ 175260 w 586740"/>
                    <a:gd name="connsiteY1" fmla="*/ 388858 h 846058"/>
                    <a:gd name="connsiteX2" fmla="*/ 419100 w 586740"/>
                    <a:gd name="connsiteY2" fmla="*/ 53578 h 846058"/>
                    <a:gd name="connsiteX3" fmla="*/ 586740 w 586740"/>
                    <a:gd name="connsiteY3" fmla="*/ 238 h 846058"/>
                  </a:gdLst>
                  <a:ahLst/>
                  <a:cxnLst>
                    <a:cxn ang="0">
                      <a:pos x="connsiteX0" y="connsiteY0"/>
                    </a:cxn>
                    <a:cxn ang="0">
                      <a:pos x="connsiteX1" y="connsiteY1"/>
                    </a:cxn>
                    <a:cxn ang="0">
                      <a:pos x="connsiteX2" y="connsiteY2"/>
                    </a:cxn>
                    <a:cxn ang="0">
                      <a:pos x="connsiteX3" y="connsiteY3"/>
                    </a:cxn>
                  </a:cxnLst>
                  <a:rect l="l" t="t" r="r" b="b"/>
                  <a:pathLst>
                    <a:path w="586740" h="846058">
                      <a:moveTo>
                        <a:pt x="0" y="846058"/>
                      </a:moveTo>
                      <a:cubicBezTo>
                        <a:pt x="52705" y="683498"/>
                        <a:pt x="105410" y="520938"/>
                        <a:pt x="175260" y="388858"/>
                      </a:cubicBezTo>
                      <a:cubicBezTo>
                        <a:pt x="245110" y="256778"/>
                        <a:pt x="350520" y="118348"/>
                        <a:pt x="419100" y="53578"/>
                      </a:cubicBezTo>
                      <a:cubicBezTo>
                        <a:pt x="487680" y="-11192"/>
                        <a:pt x="551180" y="1508"/>
                        <a:pt x="586740" y="238"/>
                      </a:cubicBezTo>
                    </a:path>
                  </a:pathLst>
                </a:custGeom>
                <a:noFill/>
                <a:ln>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grpSp>
          <p:cxnSp>
            <p:nvCxnSpPr>
              <p:cNvPr id="48" name="Straight Arrow Connector 47"/>
              <p:cNvCxnSpPr>
                <a:endCxn id="16" idx="2"/>
              </p:cNvCxnSpPr>
              <p:nvPr/>
            </p:nvCxnSpPr>
            <p:spPr>
              <a:xfrm>
                <a:off x="1812899" y="1710095"/>
                <a:ext cx="1300231" cy="447957"/>
              </a:xfrm>
              <a:prstGeom prst="straightConnector1">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74493" name="TextBox 51"/>
              <p:cNvSpPr txBox="1">
                <a:spLocks noChangeArrowheads="1"/>
              </p:cNvSpPr>
              <p:nvPr/>
            </p:nvSpPr>
            <p:spPr bwMode="auto">
              <a:xfrm>
                <a:off x="1431879" y="1392395"/>
                <a:ext cx="5677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FF0000"/>
                    </a:solidFill>
                  </a:rPr>
                  <a:t>N11</a:t>
                </a:r>
              </a:p>
            </p:txBody>
          </p:sp>
          <p:cxnSp>
            <p:nvCxnSpPr>
              <p:cNvPr id="59" name="Straight Arrow Connector 58"/>
              <p:cNvCxnSpPr>
                <a:endCxn id="30" idx="3"/>
              </p:cNvCxnSpPr>
              <p:nvPr/>
            </p:nvCxnSpPr>
            <p:spPr>
              <a:xfrm flipH="1">
                <a:off x="4405421" y="1748219"/>
                <a:ext cx="1171636" cy="347881"/>
              </a:xfrm>
              <a:prstGeom prst="straightConnector1">
                <a:avLst/>
              </a:prstGeom>
              <a:ln w="127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74495" name="TextBox 62"/>
              <p:cNvSpPr txBox="1">
                <a:spLocks noChangeArrowheads="1"/>
              </p:cNvSpPr>
              <p:nvPr/>
            </p:nvSpPr>
            <p:spPr bwMode="auto">
              <a:xfrm>
                <a:off x="5196608" y="1430495"/>
                <a:ext cx="5677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FF0000"/>
                    </a:solidFill>
                  </a:rPr>
                  <a:t>N11</a:t>
                </a:r>
              </a:p>
            </p:txBody>
          </p:sp>
        </p:grpSp>
      </p:grpSp>
      <p:grpSp>
        <p:nvGrpSpPr>
          <p:cNvPr id="58" name="Group 57"/>
          <p:cNvGrpSpPr>
            <a:grpSpLocks/>
          </p:cNvGrpSpPr>
          <p:nvPr/>
        </p:nvGrpSpPr>
        <p:grpSpPr bwMode="auto">
          <a:xfrm>
            <a:off x="2808288" y="1084263"/>
            <a:ext cx="4332287" cy="1609725"/>
            <a:chOff x="2808482" y="1084038"/>
            <a:chExt cx="4332513" cy="1610741"/>
          </a:xfrm>
        </p:grpSpPr>
        <p:cxnSp>
          <p:nvCxnSpPr>
            <p:cNvPr id="82" name="Straight Connector 81"/>
            <p:cNvCxnSpPr/>
            <p:nvPr/>
          </p:nvCxnSpPr>
          <p:spPr>
            <a:xfrm>
              <a:off x="4599275" y="1406503"/>
              <a:ext cx="22226" cy="1288276"/>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grpSp>
          <p:nvGrpSpPr>
            <p:cNvPr id="274477" name="Group 73"/>
            <p:cNvGrpSpPr>
              <a:grpSpLocks/>
            </p:cNvGrpSpPr>
            <p:nvPr/>
          </p:nvGrpSpPr>
          <p:grpSpPr bwMode="auto">
            <a:xfrm>
              <a:off x="2808482" y="1084038"/>
              <a:ext cx="4332513" cy="1565196"/>
              <a:chOff x="2808482" y="1392395"/>
              <a:chExt cx="4332513" cy="1565196"/>
            </a:xfrm>
          </p:grpSpPr>
          <p:cxnSp>
            <p:nvCxnSpPr>
              <p:cNvPr id="51" name="Straight Arrow Connector 50"/>
              <p:cNvCxnSpPr>
                <a:endCxn id="10" idx="3"/>
              </p:cNvCxnSpPr>
              <p:nvPr/>
            </p:nvCxnSpPr>
            <p:spPr>
              <a:xfrm>
                <a:off x="3192677" y="1710095"/>
                <a:ext cx="798554" cy="401890"/>
              </a:xfrm>
              <a:prstGeom prst="straightConnector1">
                <a:avLst/>
              </a:prstGeom>
              <a:ln w="12700">
                <a:solidFill>
                  <a:srgbClr val="7030A0"/>
                </a:solidFill>
                <a:tailEnd type="arrow"/>
              </a:ln>
            </p:spPr>
            <p:style>
              <a:lnRef idx="1">
                <a:schemeClr val="accent1"/>
              </a:lnRef>
              <a:fillRef idx="0">
                <a:schemeClr val="accent1"/>
              </a:fillRef>
              <a:effectRef idx="0">
                <a:schemeClr val="accent1"/>
              </a:effectRef>
              <a:fontRef idx="minor">
                <a:schemeClr val="tx1"/>
              </a:fontRef>
            </p:style>
          </p:cxnSp>
          <p:sp>
            <p:nvSpPr>
              <p:cNvPr id="274479" name="TextBox 54"/>
              <p:cNvSpPr txBox="1">
                <a:spLocks noChangeArrowheads="1"/>
              </p:cNvSpPr>
              <p:nvPr/>
            </p:nvSpPr>
            <p:spPr bwMode="auto">
              <a:xfrm>
                <a:off x="2808482" y="1392395"/>
                <a:ext cx="5677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7030A0"/>
                    </a:solidFill>
                  </a:rPr>
                  <a:t>N01</a:t>
                </a:r>
              </a:p>
            </p:txBody>
          </p:sp>
          <p:cxnSp>
            <p:nvCxnSpPr>
              <p:cNvPr id="62" name="Straight Arrow Connector 61"/>
              <p:cNvCxnSpPr>
                <a:endCxn id="24" idx="2"/>
              </p:cNvCxnSpPr>
              <p:nvPr/>
            </p:nvCxnSpPr>
            <p:spPr>
              <a:xfrm flipH="1">
                <a:off x="5283523" y="1748219"/>
                <a:ext cx="1674900" cy="408244"/>
              </a:xfrm>
              <a:prstGeom prst="straightConnector1">
                <a:avLst/>
              </a:prstGeom>
              <a:ln w="12700">
                <a:solidFill>
                  <a:srgbClr val="7030A0"/>
                </a:solidFill>
                <a:tailEnd type="arrow"/>
              </a:ln>
            </p:spPr>
            <p:style>
              <a:lnRef idx="1">
                <a:schemeClr val="accent1"/>
              </a:lnRef>
              <a:fillRef idx="0">
                <a:schemeClr val="accent1"/>
              </a:fillRef>
              <a:effectRef idx="0">
                <a:schemeClr val="accent1"/>
              </a:effectRef>
              <a:fontRef idx="minor">
                <a:schemeClr val="tx1"/>
              </a:fontRef>
            </p:style>
          </p:cxnSp>
          <p:grpSp>
            <p:nvGrpSpPr>
              <p:cNvPr id="274481" name="Group 8"/>
              <p:cNvGrpSpPr>
                <a:grpSpLocks/>
              </p:cNvGrpSpPr>
              <p:nvPr/>
            </p:nvGrpSpPr>
            <p:grpSpPr bwMode="auto">
              <a:xfrm>
                <a:off x="3516707" y="2111533"/>
                <a:ext cx="943916" cy="846058"/>
                <a:chOff x="1318260" y="1119902"/>
                <a:chExt cx="1165860" cy="846058"/>
              </a:xfrm>
            </p:grpSpPr>
            <p:sp>
              <p:nvSpPr>
                <p:cNvPr id="10" name="Freeform 9"/>
                <p:cNvSpPr/>
                <p:nvPr/>
              </p:nvSpPr>
              <p:spPr>
                <a:xfrm>
                  <a:off x="1318059" y="1120354"/>
                  <a:ext cx="586300" cy="845083"/>
                </a:xfrm>
                <a:custGeom>
                  <a:avLst/>
                  <a:gdLst>
                    <a:gd name="connsiteX0" fmla="*/ 0 w 586740"/>
                    <a:gd name="connsiteY0" fmla="*/ 846058 h 846058"/>
                    <a:gd name="connsiteX1" fmla="*/ 175260 w 586740"/>
                    <a:gd name="connsiteY1" fmla="*/ 388858 h 846058"/>
                    <a:gd name="connsiteX2" fmla="*/ 419100 w 586740"/>
                    <a:gd name="connsiteY2" fmla="*/ 53578 h 846058"/>
                    <a:gd name="connsiteX3" fmla="*/ 586740 w 586740"/>
                    <a:gd name="connsiteY3" fmla="*/ 238 h 846058"/>
                  </a:gdLst>
                  <a:ahLst/>
                  <a:cxnLst>
                    <a:cxn ang="0">
                      <a:pos x="connsiteX0" y="connsiteY0"/>
                    </a:cxn>
                    <a:cxn ang="0">
                      <a:pos x="connsiteX1" y="connsiteY1"/>
                    </a:cxn>
                    <a:cxn ang="0">
                      <a:pos x="connsiteX2" y="connsiteY2"/>
                    </a:cxn>
                    <a:cxn ang="0">
                      <a:pos x="connsiteX3" y="connsiteY3"/>
                    </a:cxn>
                  </a:cxnLst>
                  <a:rect l="l" t="t" r="r" b="b"/>
                  <a:pathLst>
                    <a:path w="586740" h="846058">
                      <a:moveTo>
                        <a:pt x="0" y="846058"/>
                      </a:moveTo>
                      <a:cubicBezTo>
                        <a:pt x="52705" y="683498"/>
                        <a:pt x="105410" y="520938"/>
                        <a:pt x="175260" y="388858"/>
                      </a:cubicBezTo>
                      <a:cubicBezTo>
                        <a:pt x="245110" y="256778"/>
                        <a:pt x="350520" y="118348"/>
                        <a:pt x="419100" y="53578"/>
                      </a:cubicBezTo>
                      <a:cubicBezTo>
                        <a:pt x="487680" y="-11192"/>
                        <a:pt x="551180" y="1508"/>
                        <a:pt x="586740" y="238"/>
                      </a:cubicBezTo>
                    </a:path>
                  </a:pathLst>
                </a:custGeom>
                <a:noFill/>
                <a:ln>
                  <a:solidFill>
                    <a:srgbClr val="7030A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sp>
              <p:nvSpPr>
                <p:cNvPr id="11" name="Freeform 10"/>
                <p:cNvSpPr/>
                <p:nvPr/>
              </p:nvSpPr>
              <p:spPr>
                <a:xfrm flipH="1">
                  <a:off x="1898477" y="1120354"/>
                  <a:ext cx="586300" cy="845083"/>
                </a:xfrm>
                <a:custGeom>
                  <a:avLst/>
                  <a:gdLst>
                    <a:gd name="connsiteX0" fmla="*/ 0 w 586740"/>
                    <a:gd name="connsiteY0" fmla="*/ 846058 h 846058"/>
                    <a:gd name="connsiteX1" fmla="*/ 175260 w 586740"/>
                    <a:gd name="connsiteY1" fmla="*/ 388858 h 846058"/>
                    <a:gd name="connsiteX2" fmla="*/ 419100 w 586740"/>
                    <a:gd name="connsiteY2" fmla="*/ 53578 h 846058"/>
                    <a:gd name="connsiteX3" fmla="*/ 586740 w 586740"/>
                    <a:gd name="connsiteY3" fmla="*/ 238 h 846058"/>
                  </a:gdLst>
                  <a:ahLst/>
                  <a:cxnLst>
                    <a:cxn ang="0">
                      <a:pos x="connsiteX0" y="connsiteY0"/>
                    </a:cxn>
                    <a:cxn ang="0">
                      <a:pos x="connsiteX1" y="connsiteY1"/>
                    </a:cxn>
                    <a:cxn ang="0">
                      <a:pos x="connsiteX2" y="connsiteY2"/>
                    </a:cxn>
                    <a:cxn ang="0">
                      <a:pos x="connsiteX3" y="connsiteY3"/>
                    </a:cxn>
                  </a:cxnLst>
                  <a:rect l="l" t="t" r="r" b="b"/>
                  <a:pathLst>
                    <a:path w="586740" h="846058">
                      <a:moveTo>
                        <a:pt x="0" y="846058"/>
                      </a:moveTo>
                      <a:cubicBezTo>
                        <a:pt x="52705" y="683498"/>
                        <a:pt x="105410" y="520938"/>
                        <a:pt x="175260" y="388858"/>
                      </a:cubicBezTo>
                      <a:cubicBezTo>
                        <a:pt x="245110" y="256778"/>
                        <a:pt x="350520" y="118348"/>
                        <a:pt x="419100" y="53578"/>
                      </a:cubicBezTo>
                      <a:cubicBezTo>
                        <a:pt x="487680" y="-11192"/>
                        <a:pt x="551180" y="1508"/>
                        <a:pt x="586740" y="238"/>
                      </a:cubicBezTo>
                    </a:path>
                  </a:pathLst>
                </a:custGeom>
                <a:noFill/>
                <a:ln>
                  <a:solidFill>
                    <a:srgbClr val="7030A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grpSp>
          <p:grpSp>
            <p:nvGrpSpPr>
              <p:cNvPr id="274482" name="Group 21"/>
              <p:cNvGrpSpPr>
                <a:grpSpLocks/>
              </p:cNvGrpSpPr>
              <p:nvPr/>
            </p:nvGrpSpPr>
            <p:grpSpPr bwMode="auto">
              <a:xfrm>
                <a:off x="4678963" y="2103913"/>
                <a:ext cx="943916" cy="846058"/>
                <a:chOff x="1318260" y="1119902"/>
                <a:chExt cx="1165860" cy="846058"/>
              </a:xfrm>
            </p:grpSpPr>
            <p:sp>
              <p:nvSpPr>
                <p:cNvPr id="23" name="Freeform 22"/>
                <p:cNvSpPr/>
                <p:nvPr/>
              </p:nvSpPr>
              <p:spPr>
                <a:xfrm>
                  <a:off x="1317880" y="1120033"/>
                  <a:ext cx="586300" cy="835552"/>
                </a:xfrm>
                <a:custGeom>
                  <a:avLst/>
                  <a:gdLst>
                    <a:gd name="connsiteX0" fmla="*/ 0 w 586740"/>
                    <a:gd name="connsiteY0" fmla="*/ 846058 h 846058"/>
                    <a:gd name="connsiteX1" fmla="*/ 175260 w 586740"/>
                    <a:gd name="connsiteY1" fmla="*/ 388858 h 846058"/>
                    <a:gd name="connsiteX2" fmla="*/ 419100 w 586740"/>
                    <a:gd name="connsiteY2" fmla="*/ 53578 h 846058"/>
                    <a:gd name="connsiteX3" fmla="*/ 586740 w 586740"/>
                    <a:gd name="connsiteY3" fmla="*/ 238 h 846058"/>
                  </a:gdLst>
                  <a:ahLst/>
                  <a:cxnLst>
                    <a:cxn ang="0">
                      <a:pos x="connsiteX0" y="connsiteY0"/>
                    </a:cxn>
                    <a:cxn ang="0">
                      <a:pos x="connsiteX1" y="connsiteY1"/>
                    </a:cxn>
                    <a:cxn ang="0">
                      <a:pos x="connsiteX2" y="connsiteY2"/>
                    </a:cxn>
                    <a:cxn ang="0">
                      <a:pos x="connsiteX3" y="connsiteY3"/>
                    </a:cxn>
                  </a:cxnLst>
                  <a:rect l="l" t="t" r="r" b="b"/>
                  <a:pathLst>
                    <a:path w="586740" h="846058">
                      <a:moveTo>
                        <a:pt x="0" y="846058"/>
                      </a:moveTo>
                      <a:cubicBezTo>
                        <a:pt x="52705" y="683498"/>
                        <a:pt x="105410" y="520938"/>
                        <a:pt x="175260" y="388858"/>
                      </a:cubicBezTo>
                      <a:cubicBezTo>
                        <a:pt x="245110" y="256778"/>
                        <a:pt x="350520" y="118348"/>
                        <a:pt x="419100" y="53578"/>
                      </a:cubicBezTo>
                      <a:cubicBezTo>
                        <a:pt x="487680" y="-11192"/>
                        <a:pt x="551180" y="1508"/>
                        <a:pt x="586740" y="238"/>
                      </a:cubicBezTo>
                    </a:path>
                  </a:pathLst>
                </a:custGeom>
                <a:noFill/>
                <a:ln>
                  <a:solidFill>
                    <a:srgbClr val="7030A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sp>
              <p:nvSpPr>
                <p:cNvPr id="24" name="Freeform 23"/>
                <p:cNvSpPr/>
                <p:nvPr/>
              </p:nvSpPr>
              <p:spPr>
                <a:xfrm flipH="1">
                  <a:off x="1898298" y="1120033"/>
                  <a:ext cx="586300" cy="835552"/>
                </a:xfrm>
                <a:custGeom>
                  <a:avLst/>
                  <a:gdLst>
                    <a:gd name="connsiteX0" fmla="*/ 0 w 586740"/>
                    <a:gd name="connsiteY0" fmla="*/ 846058 h 846058"/>
                    <a:gd name="connsiteX1" fmla="*/ 175260 w 586740"/>
                    <a:gd name="connsiteY1" fmla="*/ 388858 h 846058"/>
                    <a:gd name="connsiteX2" fmla="*/ 419100 w 586740"/>
                    <a:gd name="connsiteY2" fmla="*/ 53578 h 846058"/>
                    <a:gd name="connsiteX3" fmla="*/ 586740 w 586740"/>
                    <a:gd name="connsiteY3" fmla="*/ 238 h 846058"/>
                  </a:gdLst>
                  <a:ahLst/>
                  <a:cxnLst>
                    <a:cxn ang="0">
                      <a:pos x="connsiteX0" y="connsiteY0"/>
                    </a:cxn>
                    <a:cxn ang="0">
                      <a:pos x="connsiteX1" y="connsiteY1"/>
                    </a:cxn>
                    <a:cxn ang="0">
                      <a:pos x="connsiteX2" y="connsiteY2"/>
                    </a:cxn>
                    <a:cxn ang="0">
                      <a:pos x="connsiteX3" y="connsiteY3"/>
                    </a:cxn>
                  </a:cxnLst>
                  <a:rect l="l" t="t" r="r" b="b"/>
                  <a:pathLst>
                    <a:path w="586740" h="846058">
                      <a:moveTo>
                        <a:pt x="0" y="846058"/>
                      </a:moveTo>
                      <a:cubicBezTo>
                        <a:pt x="52705" y="683498"/>
                        <a:pt x="105410" y="520938"/>
                        <a:pt x="175260" y="388858"/>
                      </a:cubicBezTo>
                      <a:cubicBezTo>
                        <a:pt x="245110" y="256778"/>
                        <a:pt x="350520" y="118348"/>
                        <a:pt x="419100" y="53578"/>
                      </a:cubicBezTo>
                      <a:cubicBezTo>
                        <a:pt x="487680" y="-11192"/>
                        <a:pt x="551180" y="1508"/>
                        <a:pt x="586740" y="238"/>
                      </a:cubicBezTo>
                    </a:path>
                  </a:pathLst>
                </a:custGeom>
                <a:noFill/>
                <a:ln>
                  <a:solidFill>
                    <a:srgbClr val="7030A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grpSp>
          <p:sp>
            <p:nvSpPr>
              <p:cNvPr id="274483" name="TextBox 65"/>
              <p:cNvSpPr txBox="1">
                <a:spLocks noChangeArrowheads="1"/>
              </p:cNvSpPr>
              <p:nvPr/>
            </p:nvSpPr>
            <p:spPr bwMode="auto">
              <a:xfrm>
                <a:off x="6573211" y="1430495"/>
                <a:ext cx="5677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7030A0"/>
                    </a:solidFill>
                  </a:rPr>
                  <a:t>N01</a:t>
                </a:r>
              </a:p>
            </p:txBody>
          </p:sp>
        </p:grpSp>
      </p:grpSp>
      <p:sp>
        <p:nvSpPr>
          <p:cNvPr id="274442" name="TextBox 66"/>
          <p:cNvSpPr txBox="1">
            <a:spLocks noChangeArrowheads="1"/>
          </p:cNvSpPr>
          <p:nvPr/>
        </p:nvSpPr>
        <p:spPr bwMode="auto">
          <a:xfrm>
            <a:off x="1763713" y="1839913"/>
            <a:ext cx="10255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State P’</a:t>
            </a:r>
            <a:r>
              <a:rPr lang="en-US" altLang="ja-JP" sz="1800" baseline="-25000" smtClean="0">
                <a:solidFill>
                  <a:srgbClr val="000000"/>
                </a:solidFill>
              </a:rPr>
              <a:t>(i)</a:t>
            </a:r>
            <a:endParaRPr lang="en-US" sz="1800" baseline="-25000" smtClean="0">
              <a:solidFill>
                <a:srgbClr val="000000"/>
              </a:solidFill>
            </a:endParaRPr>
          </a:p>
        </p:txBody>
      </p:sp>
      <p:sp>
        <p:nvSpPr>
          <p:cNvPr id="274443" name="TextBox 67"/>
          <p:cNvSpPr txBox="1">
            <a:spLocks noChangeArrowheads="1"/>
          </p:cNvSpPr>
          <p:nvPr/>
        </p:nvSpPr>
        <p:spPr bwMode="auto">
          <a:xfrm>
            <a:off x="5764213" y="1839913"/>
            <a:ext cx="11811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State P’</a:t>
            </a:r>
            <a:r>
              <a:rPr lang="en-US" altLang="ja-JP" sz="1800" baseline="-25000" smtClean="0">
                <a:solidFill>
                  <a:srgbClr val="000000"/>
                </a:solidFill>
              </a:rPr>
              <a:t>(i+1)</a:t>
            </a:r>
            <a:endParaRPr lang="en-US" sz="1800" baseline="-25000" smtClean="0">
              <a:solidFill>
                <a:srgbClr val="000000"/>
              </a:solidFill>
            </a:endParaRPr>
          </a:p>
        </p:txBody>
      </p:sp>
      <p:grpSp>
        <p:nvGrpSpPr>
          <p:cNvPr id="56" name="Group 55"/>
          <p:cNvGrpSpPr>
            <a:grpSpLocks/>
          </p:cNvGrpSpPr>
          <p:nvPr/>
        </p:nvGrpSpPr>
        <p:grpSpPr bwMode="auto">
          <a:xfrm>
            <a:off x="1895475" y="1084263"/>
            <a:ext cx="4332288" cy="1617662"/>
            <a:chOff x="1895295" y="1084038"/>
            <a:chExt cx="4332513" cy="1618361"/>
          </a:xfrm>
        </p:grpSpPr>
        <p:grpSp>
          <p:nvGrpSpPr>
            <p:cNvPr id="274464" name="Group 71"/>
            <p:cNvGrpSpPr>
              <a:grpSpLocks/>
            </p:cNvGrpSpPr>
            <p:nvPr/>
          </p:nvGrpSpPr>
          <p:grpSpPr bwMode="auto">
            <a:xfrm>
              <a:off x="1895295" y="1084038"/>
              <a:ext cx="4332513" cy="1557576"/>
              <a:chOff x="1895295" y="1392395"/>
              <a:chExt cx="4332513" cy="1557576"/>
            </a:xfrm>
          </p:grpSpPr>
          <p:cxnSp>
            <p:nvCxnSpPr>
              <p:cNvPr id="49" name="Straight Arrow Connector 48"/>
              <p:cNvCxnSpPr>
                <a:endCxn id="14" idx="3"/>
              </p:cNvCxnSpPr>
              <p:nvPr/>
            </p:nvCxnSpPr>
            <p:spPr>
              <a:xfrm>
                <a:off x="2274728" y="1710032"/>
                <a:ext cx="1255777" cy="393870"/>
              </a:xfrm>
              <a:prstGeom prst="straightConnector1">
                <a:avLst/>
              </a:prstGeom>
              <a:ln w="12700">
                <a:solidFill>
                  <a:srgbClr val="FFC000"/>
                </a:solidFill>
                <a:tailEnd type="arrow"/>
              </a:ln>
            </p:spPr>
            <p:style>
              <a:lnRef idx="1">
                <a:schemeClr val="accent1"/>
              </a:lnRef>
              <a:fillRef idx="0">
                <a:schemeClr val="accent1"/>
              </a:fillRef>
              <a:effectRef idx="0">
                <a:schemeClr val="accent1"/>
              </a:effectRef>
              <a:fontRef idx="minor">
                <a:schemeClr val="tx1"/>
              </a:fontRef>
            </p:style>
          </p:cxnSp>
          <p:sp>
            <p:nvSpPr>
              <p:cNvPr id="274467" name="TextBox 52"/>
              <p:cNvSpPr txBox="1">
                <a:spLocks noChangeArrowheads="1"/>
              </p:cNvSpPr>
              <p:nvPr/>
            </p:nvSpPr>
            <p:spPr bwMode="auto">
              <a:xfrm>
                <a:off x="1895295" y="1392395"/>
                <a:ext cx="5677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FFC000"/>
                    </a:solidFill>
                  </a:rPr>
                  <a:t>N00</a:t>
                </a:r>
              </a:p>
            </p:txBody>
          </p:sp>
          <p:cxnSp>
            <p:nvCxnSpPr>
              <p:cNvPr id="60" name="Straight Arrow Connector 59"/>
              <p:cNvCxnSpPr>
                <a:endCxn id="28" idx="3"/>
              </p:cNvCxnSpPr>
              <p:nvPr/>
            </p:nvCxnSpPr>
            <p:spPr>
              <a:xfrm flipH="1">
                <a:off x="4686265" y="1748149"/>
                <a:ext cx="1354208" cy="347812"/>
              </a:xfrm>
              <a:prstGeom prst="straightConnector1">
                <a:avLst/>
              </a:prstGeom>
              <a:ln w="12700">
                <a:solidFill>
                  <a:srgbClr val="FFC000"/>
                </a:solidFill>
                <a:tailEnd type="arrow"/>
              </a:ln>
            </p:spPr>
            <p:style>
              <a:lnRef idx="1">
                <a:schemeClr val="accent1"/>
              </a:lnRef>
              <a:fillRef idx="0">
                <a:schemeClr val="accent1"/>
              </a:fillRef>
              <a:effectRef idx="0">
                <a:schemeClr val="accent1"/>
              </a:effectRef>
              <a:fontRef idx="minor">
                <a:schemeClr val="tx1"/>
              </a:fontRef>
            </p:style>
          </p:cxnSp>
          <p:grpSp>
            <p:nvGrpSpPr>
              <p:cNvPr id="274469" name="Group 6"/>
              <p:cNvGrpSpPr>
                <a:grpSpLocks/>
              </p:cNvGrpSpPr>
              <p:nvPr/>
            </p:nvGrpSpPr>
            <p:grpSpPr bwMode="auto">
              <a:xfrm>
                <a:off x="3055922" y="2103913"/>
                <a:ext cx="943916" cy="846058"/>
                <a:chOff x="1318260" y="1119902"/>
                <a:chExt cx="1165860" cy="846058"/>
              </a:xfrm>
            </p:grpSpPr>
            <p:sp>
              <p:nvSpPr>
                <p:cNvPr id="14" name="Freeform 13"/>
                <p:cNvSpPr/>
                <p:nvPr/>
              </p:nvSpPr>
              <p:spPr>
                <a:xfrm>
                  <a:off x="1318132" y="1119891"/>
                  <a:ext cx="586300" cy="846503"/>
                </a:xfrm>
                <a:custGeom>
                  <a:avLst/>
                  <a:gdLst>
                    <a:gd name="connsiteX0" fmla="*/ 0 w 586740"/>
                    <a:gd name="connsiteY0" fmla="*/ 846058 h 846058"/>
                    <a:gd name="connsiteX1" fmla="*/ 175260 w 586740"/>
                    <a:gd name="connsiteY1" fmla="*/ 388858 h 846058"/>
                    <a:gd name="connsiteX2" fmla="*/ 419100 w 586740"/>
                    <a:gd name="connsiteY2" fmla="*/ 53578 h 846058"/>
                    <a:gd name="connsiteX3" fmla="*/ 586740 w 586740"/>
                    <a:gd name="connsiteY3" fmla="*/ 238 h 846058"/>
                  </a:gdLst>
                  <a:ahLst/>
                  <a:cxnLst>
                    <a:cxn ang="0">
                      <a:pos x="connsiteX0" y="connsiteY0"/>
                    </a:cxn>
                    <a:cxn ang="0">
                      <a:pos x="connsiteX1" y="connsiteY1"/>
                    </a:cxn>
                    <a:cxn ang="0">
                      <a:pos x="connsiteX2" y="connsiteY2"/>
                    </a:cxn>
                    <a:cxn ang="0">
                      <a:pos x="connsiteX3" y="connsiteY3"/>
                    </a:cxn>
                  </a:cxnLst>
                  <a:rect l="l" t="t" r="r" b="b"/>
                  <a:pathLst>
                    <a:path w="586740" h="846058">
                      <a:moveTo>
                        <a:pt x="0" y="846058"/>
                      </a:moveTo>
                      <a:cubicBezTo>
                        <a:pt x="52705" y="683498"/>
                        <a:pt x="105410" y="520938"/>
                        <a:pt x="175260" y="388858"/>
                      </a:cubicBezTo>
                      <a:cubicBezTo>
                        <a:pt x="245110" y="256778"/>
                        <a:pt x="350520" y="118348"/>
                        <a:pt x="419100" y="53578"/>
                      </a:cubicBezTo>
                      <a:cubicBezTo>
                        <a:pt x="487680" y="-11192"/>
                        <a:pt x="551180" y="1508"/>
                        <a:pt x="586740" y="238"/>
                      </a:cubicBezTo>
                    </a:path>
                  </a:pathLst>
                </a:custGeom>
                <a:noFill/>
                <a:ln>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sp>
              <p:nvSpPr>
                <p:cNvPr id="15" name="Freeform 14"/>
                <p:cNvSpPr/>
                <p:nvPr/>
              </p:nvSpPr>
              <p:spPr>
                <a:xfrm flipH="1">
                  <a:off x="1898550" y="1119891"/>
                  <a:ext cx="586300" cy="846503"/>
                </a:xfrm>
                <a:custGeom>
                  <a:avLst/>
                  <a:gdLst>
                    <a:gd name="connsiteX0" fmla="*/ 0 w 586740"/>
                    <a:gd name="connsiteY0" fmla="*/ 846058 h 846058"/>
                    <a:gd name="connsiteX1" fmla="*/ 175260 w 586740"/>
                    <a:gd name="connsiteY1" fmla="*/ 388858 h 846058"/>
                    <a:gd name="connsiteX2" fmla="*/ 419100 w 586740"/>
                    <a:gd name="connsiteY2" fmla="*/ 53578 h 846058"/>
                    <a:gd name="connsiteX3" fmla="*/ 586740 w 586740"/>
                    <a:gd name="connsiteY3" fmla="*/ 238 h 846058"/>
                  </a:gdLst>
                  <a:ahLst/>
                  <a:cxnLst>
                    <a:cxn ang="0">
                      <a:pos x="connsiteX0" y="connsiteY0"/>
                    </a:cxn>
                    <a:cxn ang="0">
                      <a:pos x="connsiteX1" y="connsiteY1"/>
                    </a:cxn>
                    <a:cxn ang="0">
                      <a:pos x="connsiteX2" y="connsiteY2"/>
                    </a:cxn>
                    <a:cxn ang="0">
                      <a:pos x="connsiteX3" y="connsiteY3"/>
                    </a:cxn>
                  </a:cxnLst>
                  <a:rect l="l" t="t" r="r" b="b"/>
                  <a:pathLst>
                    <a:path w="586740" h="846058">
                      <a:moveTo>
                        <a:pt x="0" y="846058"/>
                      </a:moveTo>
                      <a:cubicBezTo>
                        <a:pt x="52705" y="683498"/>
                        <a:pt x="105410" y="520938"/>
                        <a:pt x="175260" y="388858"/>
                      </a:cubicBezTo>
                      <a:cubicBezTo>
                        <a:pt x="245110" y="256778"/>
                        <a:pt x="350520" y="118348"/>
                        <a:pt x="419100" y="53578"/>
                      </a:cubicBezTo>
                      <a:cubicBezTo>
                        <a:pt x="487680" y="-11192"/>
                        <a:pt x="551180" y="1508"/>
                        <a:pt x="586740" y="238"/>
                      </a:cubicBezTo>
                    </a:path>
                  </a:pathLst>
                </a:custGeom>
                <a:noFill/>
                <a:ln>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grpSp>
          <p:grpSp>
            <p:nvGrpSpPr>
              <p:cNvPr id="274470" name="Group 19"/>
              <p:cNvGrpSpPr>
                <a:grpSpLocks/>
              </p:cNvGrpSpPr>
              <p:nvPr/>
            </p:nvGrpSpPr>
            <p:grpSpPr bwMode="auto">
              <a:xfrm>
                <a:off x="4218178" y="2096293"/>
                <a:ext cx="943916" cy="846058"/>
                <a:chOff x="1318260" y="1119902"/>
                <a:chExt cx="1165860" cy="846058"/>
              </a:xfrm>
            </p:grpSpPr>
            <p:sp>
              <p:nvSpPr>
                <p:cNvPr id="27" name="Freeform 26"/>
                <p:cNvSpPr/>
                <p:nvPr/>
              </p:nvSpPr>
              <p:spPr>
                <a:xfrm>
                  <a:off x="1317952" y="1119570"/>
                  <a:ext cx="586300" cy="846504"/>
                </a:xfrm>
                <a:custGeom>
                  <a:avLst/>
                  <a:gdLst>
                    <a:gd name="connsiteX0" fmla="*/ 0 w 586740"/>
                    <a:gd name="connsiteY0" fmla="*/ 846058 h 846058"/>
                    <a:gd name="connsiteX1" fmla="*/ 175260 w 586740"/>
                    <a:gd name="connsiteY1" fmla="*/ 388858 h 846058"/>
                    <a:gd name="connsiteX2" fmla="*/ 419100 w 586740"/>
                    <a:gd name="connsiteY2" fmla="*/ 53578 h 846058"/>
                    <a:gd name="connsiteX3" fmla="*/ 586740 w 586740"/>
                    <a:gd name="connsiteY3" fmla="*/ 238 h 846058"/>
                  </a:gdLst>
                  <a:ahLst/>
                  <a:cxnLst>
                    <a:cxn ang="0">
                      <a:pos x="connsiteX0" y="connsiteY0"/>
                    </a:cxn>
                    <a:cxn ang="0">
                      <a:pos x="connsiteX1" y="connsiteY1"/>
                    </a:cxn>
                    <a:cxn ang="0">
                      <a:pos x="connsiteX2" y="connsiteY2"/>
                    </a:cxn>
                    <a:cxn ang="0">
                      <a:pos x="connsiteX3" y="connsiteY3"/>
                    </a:cxn>
                  </a:cxnLst>
                  <a:rect l="l" t="t" r="r" b="b"/>
                  <a:pathLst>
                    <a:path w="586740" h="846058">
                      <a:moveTo>
                        <a:pt x="0" y="846058"/>
                      </a:moveTo>
                      <a:cubicBezTo>
                        <a:pt x="52705" y="683498"/>
                        <a:pt x="105410" y="520938"/>
                        <a:pt x="175260" y="388858"/>
                      </a:cubicBezTo>
                      <a:cubicBezTo>
                        <a:pt x="245110" y="256778"/>
                        <a:pt x="350520" y="118348"/>
                        <a:pt x="419100" y="53578"/>
                      </a:cubicBezTo>
                      <a:cubicBezTo>
                        <a:pt x="487680" y="-11192"/>
                        <a:pt x="551180" y="1508"/>
                        <a:pt x="586740" y="238"/>
                      </a:cubicBezTo>
                    </a:path>
                  </a:pathLst>
                </a:custGeom>
                <a:noFill/>
                <a:ln>
                  <a:solidFill>
                    <a:srgbClr val="FFC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sp>
              <p:nvSpPr>
                <p:cNvPr id="28" name="Freeform 27"/>
                <p:cNvSpPr/>
                <p:nvPr/>
              </p:nvSpPr>
              <p:spPr>
                <a:xfrm flipH="1">
                  <a:off x="1898371" y="1119570"/>
                  <a:ext cx="586300" cy="846504"/>
                </a:xfrm>
                <a:custGeom>
                  <a:avLst/>
                  <a:gdLst>
                    <a:gd name="connsiteX0" fmla="*/ 0 w 586740"/>
                    <a:gd name="connsiteY0" fmla="*/ 846058 h 846058"/>
                    <a:gd name="connsiteX1" fmla="*/ 175260 w 586740"/>
                    <a:gd name="connsiteY1" fmla="*/ 388858 h 846058"/>
                    <a:gd name="connsiteX2" fmla="*/ 419100 w 586740"/>
                    <a:gd name="connsiteY2" fmla="*/ 53578 h 846058"/>
                    <a:gd name="connsiteX3" fmla="*/ 586740 w 586740"/>
                    <a:gd name="connsiteY3" fmla="*/ 238 h 846058"/>
                  </a:gdLst>
                  <a:ahLst/>
                  <a:cxnLst>
                    <a:cxn ang="0">
                      <a:pos x="connsiteX0" y="connsiteY0"/>
                    </a:cxn>
                    <a:cxn ang="0">
                      <a:pos x="connsiteX1" y="connsiteY1"/>
                    </a:cxn>
                    <a:cxn ang="0">
                      <a:pos x="connsiteX2" y="connsiteY2"/>
                    </a:cxn>
                    <a:cxn ang="0">
                      <a:pos x="connsiteX3" y="connsiteY3"/>
                    </a:cxn>
                  </a:cxnLst>
                  <a:rect l="l" t="t" r="r" b="b"/>
                  <a:pathLst>
                    <a:path w="586740" h="846058">
                      <a:moveTo>
                        <a:pt x="0" y="846058"/>
                      </a:moveTo>
                      <a:cubicBezTo>
                        <a:pt x="52705" y="683498"/>
                        <a:pt x="105410" y="520938"/>
                        <a:pt x="175260" y="388858"/>
                      </a:cubicBezTo>
                      <a:cubicBezTo>
                        <a:pt x="245110" y="256778"/>
                        <a:pt x="350520" y="118348"/>
                        <a:pt x="419100" y="53578"/>
                      </a:cubicBezTo>
                      <a:cubicBezTo>
                        <a:pt x="487680" y="-11192"/>
                        <a:pt x="551180" y="1508"/>
                        <a:pt x="586740" y="238"/>
                      </a:cubicBezTo>
                    </a:path>
                  </a:pathLst>
                </a:custGeom>
                <a:noFill/>
                <a:ln>
                  <a:solidFill>
                    <a:srgbClr val="FFC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grpSp>
          <p:sp>
            <p:nvSpPr>
              <p:cNvPr id="274471" name="TextBox 63"/>
              <p:cNvSpPr txBox="1">
                <a:spLocks noChangeArrowheads="1"/>
              </p:cNvSpPr>
              <p:nvPr/>
            </p:nvSpPr>
            <p:spPr bwMode="auto">
              <a:xfrm>
                <a:off x="5660024" y="1430495"/>
                <a:ext cx="5677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FFC000"/>
                    </a:solidFill>
                  </a:rPr>
                  <a:t>N00</a:t>
                </a:r>
              </a:p>
            </p:txBody>
          </p:sp>
        </p:grpSp>
        <p:cxnSp>
          <p:nvCxnSpPr>
            <p:cNvPr id="83" name="Straight Connector 82"/>
            <p:cNvCxnSpPr/>
            <p:nvPr/>
          </p:nvCxnSpPr>
          <p:spPr>
            <a:xfrm>
              <a:off x="4076633" y="1414381"/>
              <a:ext cx="22226" cy="1288018"/>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57" name="Group 56"/>
          <p:cNvGrpSpPr>
            <a:grpSpLocks/>
          </p:cNvGrpSpPr>
          <p:nvPr/>
        </p:nvGrpSpPr>
        <p:grpSpPr bwMode="auto">
          <a:xfrm>
            <a:off x="2386013" y="1084263"/>
            <a:ext cx="4332287" cy="1617662"/>
            <a:chOff x="2385846" y="1084038"/>
            <a:chExt cx="4332513" cy="1618361"/>
          </a:xfrm>
        </p:grpSpPr>
        <p:grpSp>
          <p:nvGrpSpPr>
            <p:cNvPr id="274452" name="Group 72"/>
            <p:cNvGrpSpPr>
              <a:grpSpLocks/>
            </p:cNvGrpSpPr>
            <p:nvPr/>
          </p:nvGrpSpPr>
          <p:grpSpPr bwMode="auto">
            <a:xfrm>
              <a:off x="2385846" y="1084038"/>
              <a:ext cx="4332513" cy="1557576"/>
              <a:chOff x="2385846" y="1392395"/>
              <a:chExt cx="4332513" cy="1557576"/>
            </a:xfrm>
          </p:grpSpPr>
          <p:cxnSp>
            <p:nvCxnSpPr>
              <p:cNvPr id="50" name="Straight Arrow Connector 49"/>
              <p:cNvCxnSpPr/>
              <p:nvPr/>
            </p:nvCxnSpPr>
            <p:spPr>
              <a:xfrm>
                <a:off x="2727176" y="1710032"/>
                <a:ext cx="977951" cy="401811"/>
              </a:xfrm>
              <a:prstGeom prst="straightConnector1">
                <a:avLst/>
              </a:prstGeom>
              <a:ln w="127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274455" name="TextBox 53"/>
              <p:cNvSpPr txBox="1">
                <a:spLocks noChangeArrowheads="1"/>
              </p:cNvSpPr>
              <p:nvPr/>
            </p:nvSpPr>
            <p:spPr bwMode="auto">
              <a:xfrm>
                <a:off x="2385846" y="1392395"/>
                <a:ext cx="5677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B050"/>
                    </a:solidFill>
                  </a:rPr>
                  <a:t>N10</a:t>
                </a:r>
              </a:p>
            </p:txBody>
          </p:sp>
          <p:cxnSp>
            <p:nvCxnSpPr>
              <p:cNvPr id="61" name="Straight Arrow Connector 60"/>
              <p:cNvCxnSpPr>
                <a:endCxn id="26" idx="3"/>
              </p:cNvCxnSpPr>
              <p:nvPr/>
            </p:nvCxnSpPr>
            <p:spPr>
              <a:xfrm flipH="1">
                <a:off x="4910103" y="1748149"/>
                <a:ext cx="1581232" cy="347812"/>
              </a:xfrm>
              <a:prstGeom prst="straightConnector1">
                <a:avLst/>
              </a:prstGeom>
              <a:ln w="12700">
                <a:solidFill>
                  <a:srgbClr val="00B050"/>
                </a:solidFill>
                <a:tailEnd type="arrow"/>
              </a:ln>
            </p:spPr>
            <p:style>
              <a:lnRef idx="1">
                <a:schemeClr val="accent1"/>
              </a:lnRef>
              <a:fillRef idx="0">
                <a:schemeClr val="accent1"/>
              </a:fillRef>
              <a:effectRef idx="0">
                <a:schemeClr val="accent1"/>
              </a:effectRef>
              <a:fontRef idx="minor">
                <a:schemeClr val="tx1"/>
              </a:fontRef>
            </p:style>
          </p:cxnSp>
          <p:grpSp>
            <p:nvGrpSpPr>
              <p:cNvPr id="274457" name="Group 7"/>
              <p:cNvGrpSpPr>
                <a:grpSpLocks/>
              </p:cNvGrpSpPr>
              <p:nvPr/>
            </p:nvGrpSpPr>
            <p:grpSpPr bwMode="auto">
              <a:xfrm>
                <a:off x="3279186" y="2103913"/>
                <a:ext cx="943916" cy="846058"/>
                <a:chOff x="1318260" y="1119902"/>
                <a:chExt cx="1165860" cy="846058"/>
              </a:xfrm>
            </p:grpSpPr>
            <p:sp>
              <p:nvSpPr>
                <p:cNvPr id="12" name="Freeform 11"/>
                <p:cNvSpPr/>
                <p:nvPr/>
              </p:nvSpPr>
              <p:spPr>
                <a:xfrm>
                  <a:off x="1318839" y="1119891"/>
                  <a:ext cx="586301" cy="846503"/>
                </a:xfrm>
                <a:custGeom>
                  <a:avLst/>
                  <a:gdLst>
                    <a:gd name="connsiteX0" fmla="*/ 0 w 586740"/>
                    <a:gd name="connsiteY0" fmla="*/ 846058 h 846058"/>
                    <a:gd name="connsiteX1" fmla="*/ 175260 w 586740"/>
                    <a:gd name="connsiteY1" fmla="*/ 388858 h 846058"/>
                    <a:gd name="connsiteX2" fmla="*/ 419100 w 586740"/>
                    <a:gd name="connsiteY2" fmla="*/ 53578 h 846058"/>
                    <a:gd name="connsiteX3" fmla="*/ 586740 w 586740"/>
                    <a:gd name="connsiteY3" fmla="*/ 238 h 846058"/>
                  </a:gdLst>
                  <a:ahLst/>
                  <a:cxnLst>
                    <a:cxn ang="0">
                      <a:pos x="connsiteX0" y="connsiteY0"/>
                    </a:cxn>
                    <a:cxn ang="0">
                      <a:pos x="connsiteX1" y="connsiteY1"/>
                    </a:cxn>
                    <a:cxn ang="0">
                      <a:pos x="connsiteX2" y="connsiteY2"/>
                    </a:cxn>
                    <a:cxn ang="0">
                      <a:pos x="connsiteX3" y="connsiteY3"/>
                    </a:cxn>
                  </a:cxnLst>
                  <a:rect l="l" t="t" r="r" b="b"/>
                  <a:pathLst>
                    <a:path w="586740" h="846058">
                      <a:moveTo>
                        <a:pt x="0" y="846058"/>
                      </a:moveTo>
                      <a:cubicBezTo>
                        <a:pt x="52705" y="683498"/>
                        <a:pt x="105410" y="520938"/>
                        <a:pt x="175260" y="388858"/>
                      </a:cubicBezTo>
                      <a:cubicBezTo>
                        <a:pt x="245110" y="256778"/>
                        <a:pt x="350520" y="118348"/>
                        <a:pt x="419100" y="53578"/>
                      </a:cubicBezTo>
                      <a:cubicBezTo>
                        <a:pt x="487680" y="-11192"/>
                        <a:pt x="551180" y="1508"/>
                        <a:pt x="586740" y="238"/>
                      </a:cubicBezTo>
                    </a:path>
                  </a:pathLst>
                </a:custGeom>
                <a:noFill/>
                <a:ln>
                  <a:solidFill>
                    <a:srgbClr val="00B05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sp>
              <p:nvSpPr>
                <p:cNvPr id="13" name="Freeform 12"/>
                <p:cNvSpPr/>
                <p:nvPr/>
              </p:nvSpPr>
              <p:spPr>
                <a:xfrm flipH="1">
                  <a:off x="1897297" y="1119891"/>
                  <a:ext cx="586300" cy="846503"/>
                </a:xfrm>
                <a:custGeom>
                  <a:avLst/>
                  <a:gdLst>
                    <a:gd name="connsiteX0" fmla="*/ 0 w 586740"/>
                    <a:gd name="connsiteY0" fmla="*/ 846058 h 846058"/>
                    <a:gd name="connsiteX1" fmla="*/ 175260 w 586740"/>
                    <a:gd name="connsiteY1" fmla="*/ 388858 h 846058"/>
                    <a:gd name="connsiteX2" fmla="*/ 419100 w 586740"/>
                    <a:gd name="connsiteY2" fmla="*/ 53578 h 846058"/>
                    <a:gd name="connsiteX3" fmla="*/ 586740 w 586740"/>
                    <a:gd name="connsiteY3" fmla="*/ 238 h 846058"/>
                  </a:gdLst>
                  <a:ahLst/>
                  <a:cxnLst>
                    <a:cxn ang="0">
                      <a:pos x="connsiteX0" y="connsiteY0"/>
                    </a:cxn>
                    <a:cxn ang="0">
                      <a:pos x="connsiteX1" y="connsiteY1"/>
                    </a:cxn>
                    <a:cxn ang="0">
                      <a:pos x="connsiteX2" y="connsiteY2"/>
                    </a:cxn>
                    <a:cxn ang="0">
                      <a:pos x="connsiteX3" y="connsiteY3"/>
                    </a:cxn>
                  </a:cxnLst>
                  <a:rect l="l" t="t" r="r" b="b"/>
                  <a:pathLst>
                    <a:path w="586740" h="846058">
                      <a:moveTo>
                        <a:pt x="0" y="846058"/>
                      </a:moveTo>
                      <a:cubicBezTo>
                        <a:pt x="52705" y="683498"/>
                        <a:pt x="105410" y="520938"/>
                        <a:pt x="175260" y="388858"/>
                      </a:cubicBezTo>
                      <a:cubicBezTo>
                        <a:pt x="245110" y="256778"/>
                        <a:pt x="350520" y="118348"/>
                        <a:pt x="419100" y="53578"/>
                      </a:cubicBezTo>
                      <a:cubicBezTo>
                        <a:pt x="487680" y="-11192"/>
                        <a:pt x="551180" y="1508"/>
                        <a:pt x="586740" y="238"/>
                      </a:cubicBezTo>
                    </a:path>
                  </a:pathLst>
                </a:custGeom>
                <a:noFill/>
                <a:ln>
                  <a:solidFill>
                    <a:srgbClr val="00B050"/>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grpSp>
          <p:grpSp>
            <p:nvGrpSpPr>
              <p:cNvPr id="274458" name="Group 20"/>
              <p:cNvGrpSpPr>
                <a:grpSpLocks/>
              </p:cNvGrpSpPr>
              <p:nvPr/>
            </p:nvGrpSpPr>
            <p:grpSpPr bwMode="auto">
              <a:xfrm>
                <a:off x="4441442" y="2096293"/>
                <a:ext cx="943916" cy="846058"/>
                <a:chOff x="1318260" y="1119902"/>
                <a:chExt cx="1165860" cy="846058"/>
              </a:xfrm>
            </p:grpSpPr>
            <p:sp>
              <p:nvSpPr>
                <p:cNvPr id="25" name="Freeform 24"/>
                <p:cNvSpPr/>
                <p:nvPr/>
              </p:nvSpPr>
              <p:spPr>
                <a:xfrm>
                  <a:off x="1318659" y="1119570"/>
                  <a:ext cx="586301" cy="846504"/>
                </a:xfrm>
                <a:custGeom>
                  <a:avLst/>
                  <a:gdLst>
                    <a:gd name="connsiteX0" fmla="*/ 0 w 586740"/>
                    <a:gd name="connsiteY0" fmla="*/ 846058 h 846058"/>
                    <a:gd name="connsiteX1" fmla="*/ 175260 w 586740"/>
                    <a:gd name="connsiteY1" fmla="*/ 388858 h 846058"/>
                    <a:gd name="connsiteX2" fmla="*/ 419100 w 586740"/>
                    <a:gd name="connsiteY2" fmla="*/ 53578 h 846058"/>
                    <a:gd name="connsiteX3" fmla="*/ 586740 w 586740"/>
                    <a:gd name="connsiteY3" fmla="*/ 238 h 846058"/>
                  </a:gdLst>
                  <a:ahLst/>
                  <a:cxnLst>
                    <a:cxn ang="0">
                      <a:pos x="connsiteX0" y="connsiteY0"/>
                    </a:cxn>
                    <a:cxn ang="0">
                      <a:pos x="connsiteX1" y="connsiteY1"/>
                    </a:cxn>
                    <a:cxn ang="0">
                      <a:pos x="connsiteX2" y="connsiteY2"/>
                    </a:cxn>
                    <a:cxn ang="0">
                      <a:pos x="connsiteX3" y="connsiteY3"/>
                    </a:cxn>
                  </a:cxnLst>
                  <a:rect l="l" t="t" r="r" b="b"/>
                  <a:pathLst>
                    <a:path w="586740" h="846058">
                      <a:moveTo>
                        <a:pt x="0" y="846058"/>
                      </a:moveTo>
                      <a:cubicBezTo>
                        <a:pt x="52705" y="683498"/>
                        <a:pt x="105410" y="520938"/>
                        <a:pt x="175260" y="388858"/>
                      </a:cubicBezTo>
                      <a:cubicBezTo>
                        <a:pt x="245110" y="256778"/>
                        <a:pt x="350520" y="118348"/>
                        <a:pt x="419100" y="53578"/>
                      </a:cubicBezTo>
                      <a:cubicBezTo>
                        <a:pt x="487680" y="-11192"/>
                        <a:pt x="551180" y="1508"/>
                        <a:pt x="586740" y="238"/>
                      </a:cubicBezTo>
                    </a:path>
                  </a:pathLst>
                </a:custGeom>
                <a:noFill/>
                <a:ln>
                  <a:solidFill>
                    <a:srgbClr val="00B05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sp>
              <p:nvSpPr>
                <p:cNvPr id="26" name="Freeform 25"/>
                <p:cNvSpPr/>
                <p:nvPr/>
              </p:nvSpPr>
              <p:spPr>
                <a:xfrm flipH="1">
                  <a:off x="1897117" y="1119570"/>
                  <a:ext cx="586300" cy="846504"/>
                </a:xfrm>
                <a:custGeom>
                  <a:avLst/>
                  <a:gdLst>
                    <a:gd name="connsiteX0" fmla="*/ 0 w 586740"/>
                    <a:gd name="connsiteY0" fmla="*/ 846058 h 846058"/>
                    <a:gd name="connsiteX1" fmla="*/ 175260 w 586740"/>
                    <a:gd name="connsiteY1" fmla="*/ 388858 h 846058"/>
                    <a:gd name="connsiteX2" fmla="*/ 419100 w 586740"/>
                    <a:gd name="connsiteY2" fmla="*/ 53578 h 846058"/>
                    <a:gd name="connsiteX3" fmla="*/ 586740 w 586740"/>
                    <a:gd name="connsiteY3" fmla="*/ 238 h 846058"/>
                  </a:gdLst>
                  <a:ahLst/>
                  <a:cxnLst>
                    <a:cxn ang="0">
                      <a:pos x="connsiteX0" y="connsiteY0"/>
                    </a:cxn>
                    <a:cxn ang="0">
                      <a:pos x="connsiteX1" y="connsiteY1"/>
                    </a:cxn>
                    <a:cxn ang="0">
                      <a:pos x="connsiteX2" y="connsiteY2"/>
                    </a:cxn>
                    <a:cxn ang="0">
                      <a:pos x="connsiteX3" y="connsiteY3"/>
                    </a:cxn>
                  </a:cxnLst>
                  <a:rect l="l" t="t" r="r" b="b"/>
                  <a:pathLst>
                    <a:path w="586740" h="846058">
                      <a:moveTo>
                        <a:pt x="0" y="846058"/>
                      </a:moveTo>
                      <a:cubicBezTo>
                        <a:pt x="52705" y="683498"/>
                        <a:pt x="105410" y="520938"/>
                        <a:pt x="175260" y="388858"/>
                      </a:cubicBezTo>
                      <a:cubicBezTo>
                        <a:pt x="245110" y="256778"/>
                        <a:pt x="350520" y="118348"/>
                        <a:pt x="419100" y="53578"/>
                      </a:cubicBezTo>
                      <a:cubicBezTo>
                        <a:pt x="487680" y="-11192"/>
                        <a:pt x="551180" y="1508"/>
                        <a:pt x="586740" y="238"/>
                      </a:cubicBezTo>
                    </a:path>
                  </a:pathLst>
                </a:custGeom>
                <a:noFill/>
                <a:ln>
                  <a:solidFill>
                    <a:srgbClr val="00B05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latin typeface="Tahoma"/>
                  </a:endParaRPr>
                </a:p>
              </p:txBody>
            </p:sp>
          </p:grpSp>
          <p:sp>
            <p:nvSpPr>
              <p:cNvPr id="274459" name="TextBox 64"/>
              <p:cNvSpPr txBox="1">
                <a:spLocks noChangeArrowheads="1"/>
              </p:cNvSpPr>
              <p:nvPr/>
            </p:nvSpPr>
            <p:spPr bwMode="auto">
              <a:xfrm>
                <a:off x="6150575" y="1430495"/>
                <a:ext cx="5677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B050"/>
                    </a:solidFill>
                  </a:rPr>
                  <a:t>N10</a:t>
                </a:r>
              </a:p>
            </p:txBody>
          </p:sp>
        </p:grpSp>
        <p:cxnSp>
          <p:nvCxnSpPr>
            <p:cNvPr id="84" name="Straight Connector 83"/>
            <p:cNvCxnSpPr/>
            <p:nvPr/>
          </p:nvCxnSpPr>
          <p:spPr>
            <a:xfrm>
              <a:off x="4311583" y="1414381"/>
              <a:ext cx="22226" cy="1288018"/>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grpSp>
      <p:grpSp>
        <p:nvGrpSpPr>
          <p:cNvPr id="274446" name="Group 41"/>
          <p:cNvGrpSpPr>
            <a:grpSpLocks/>
          </p:cNvGrpSpPr>
          <p:nvPr/>
        </p:nvGrpSpPr>
        <p:grpSpPr bwMode="auto">
          <a:xfrm>
            <a:off x="3879850" y="1001713"/>
            <a:ext cx="552450" cy="1692275"/>
            <a:chOff x="3880480" y="1001399"/>
            <a:chExt cx="551754" cy="1693380"/>
          </a:xfrm>
        </p:grpSpPr>
        <p:cxnSp>
          <p:nvCxnSpPr>
            <p:cNvPr id="80" name="Straight Connector 79"/>
            <p:cNvCxnSpPr/>
            <p:nvPr/>
          </p:nvCxnSpPr>
          <p:spPr>
            <a:xfrm>
              <a:off x="4183311" y="1406475"/>
              <a:ext cx="19026" cy="12883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74451" name="TextBox 84"/>
            <p:cNvSpPr txBox="1">
              <a:spLocks noChangeArrowheads="1"/>
            </p:cNvSpPr>
            <p:nvPr/>
          </p:nvSpPr>
          <p:spPr bwMode="auto">
            <a:xfrm>
              <a:off x="3880480" y="1001399"/>
              <a:ext cx="5517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600" smtClean="0">
                  <a:solidFill>
                    <a:srgbClr val="000000"/>
                  </a:solidFill>
                </a:rPr>
                <a:t>REF</a:t>
              </a:r>
              <a:r>
                <a:rPr lang="en-US" sz="1600" baseline="-25000" smtClean="0">
                  <a:solidFill>
                    <a:srgbClr val="000000"/>
                  </a:solidFill>
                </a:rPr>
                <a:t>x</a:t>
              </a:r>
            </a:p>
          </p:txBody>
        </p:sp>
      </p:grpSp>
      <p:cxnSp>
        <p:nvCxnSpPr>
          <p:cNvPr id="274447" name="Straight Connector 27"/>
          <p:cNvCxnSpPr>
            <a:cxnSpLocks noChangeShapeType="1"/>
          </p:cNvCxnSpPr>
          <p:nvPr/>
        </p:nvCxnSpPr>
        <p:spPr bwMode="auto">
          <a:xfrm>
            <a:off x="1943100" y="2695575"/>
            <a:ext cx="4602163"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274448" name="TextBox 35"/>
          <p:cNvSpPr txBox="1">
            <a:spLocks noChangeArrowheads="1"/>
          </p:cNvSpPr>
          <p:nvPr/>
        </p:nvSpPr>
        <p:spPr bwMode="auto">
          <a:xfrm>
            <a:off x="6545263" y="2490788"/>
            <a:ext cx="4349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altLang="zh-CN" sz="1600" smtClean="0">
                <a:solidFill>
                  <a:srgbClr val="000000"/>
                </a:solidFill>
              </a:rPr>
              <a:t>V</a:t>
            </a:r>
            <a:r>
              <a:rPr lang="en-US" altLang="zh-CN" sz="1600" baseline="-25000" smtClean="0">
                <a:solidFill>
                  <a:srgbClr val="000000"/>
                </a:solidFill>
              </a:rPr>
              <a:t>th</a:t>
            </a:r>
          </a:p>
        </p:txBody>
      </p:sp>
      <p:pic>
        <p:nvPicPr>
          <p:cNvPr id="274449" name="Picture 6" descr="FMS_logo_lightbluematte_3C5CAE.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375478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0" presetClass="exit" presetSubtype="0" fill="hold" nodeType="clickEffect">
                                  <p:stCondLst>
                                    <p:cond delay="0"/>
                                  </p:stCondLst>
                                  <p:childTnLst>
                                    <p:animEffect transition="out" filter="fade">
                                      <p:cBhvr>
                                        <p:cTn id="10" dur="500"/>
                                        <p:tgtEl>
                                          <p:spTgt spid="47"/>
                                        </p:tgtEl>
                                      </p:cBhvr>
                                    </p:animEffect>
                                    <p:set>
                                      <p:cBhvr>
                                        <p:cTn id="11" dur="1" fill="hold">
                                          <p:stCondLst>
                                            <p:cond delay="499"/>
                                          </p:stCondLst>
                                        </p:cTn>
                                        <p:tgtEl>
                                          <p:spTgt spid="47"/>
                                        </p:tgtEl>
                                        <p:attrNameLst>
                                          <p:attrName>style.visibility</p:attrName>
                                        </p:attrNameLst>
                                      </p:cBhvr>
                                      <p:to>
                                        <p:strVal val="hidden"/>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56"/>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xit" presetSubtype="0" fill="hold" nodeType="clickEffect">
                                  <p:stCondLst>
                                    <p:cond delay="0"/>
                                  </p:stCondLst>
                                  <p:childTnLst>
                                    <p:animEffect transition="out" filter="fade">
                                      <p:cBhvr>
                                        <p:cTn id="19" dur="500"/>
                                        <p:tgtEl>
                                          <p:spTgt spid="56"/>
                                        </p:tgtEl>
                                      </p:cBhvr>
                                    </p:animEffect>
                                    <p:set>
                                      <p:cBhvr>
                                        <p:cTn id="20" dur="1" fill="hold">
                                          <p:stCondLst>
                                            <p:cond delay="499"/>
                                          </p:stCondLst>
                                        </p:cTn>
                                        <p:tgtEl>
                                          <p:spTgt spid="56"/>
                                        </p:tgtEl>
                                        <p:attrNameLst>
                                          <p:attrName>style.visibility</p:attrName>
                                        </p:attrNameLst>
                                      </p:cBhvr>
                                      <p:to>
                                        <p:strVal val="hidden"/>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57"/>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0" presetClass="exit" presetSubtype="0" fill="hold" nodeType="clickEffect">
                                  <p:stCondLst>
                                    <p:cond delay="0"/>
                                  </p:stCondLst>
                                  <p:childTnLst>
                                    <p:animEffect transition="out" filter="fade">
                                      <p:cBhvr>
                                        <p:cTn id="28" dur="500"/>
                                        <p:tgtEl>
                                          <p:spTgt spid="57"/>
                                        </p:tgtEl>
                                      </p:cBhvr>
                                    </p:animEffect>
                                    <p:set>
                                      <p:cBhvr>
                                        <p:cTn id="29" dur="1" fill="hold">
                                          <p:stCondLst>
                                            <p:cond delay="499"/>
                                          </p:stCondLst>
                                        </p:cTn>
                                        <p:tgtEl>
                                          <p:spTgt spid="57"/>
                                        </p:tgtEl>
                                        <p:attrNameLst>
                                          <p:attrName>style.visibility</p:attrName>
                                        </p:attrNameLst>
                                      </p:cBhvr>
                                      <p:to>
                                        <p:strVal val="hidden"/>
                                      </p:to>
                                    </p:set>
                                  </p:childTnLst>
                                </p:cTn>
                              </p:par>
                            </p:childTnLst>
                          </p:cTn>
                        </p:par>
                      </p:childTnLst>
                    </p:cTn>
                  </p:par>
                  <p:par>
                    <p:cTn id="30" fill="hold" nodeType="clickPar">
                      <p:stCondLst>
                        <p:cond delay="indefinite"/>
                      </p:stCondLst>
                      <p:childTnLst>
                        <p:par>
                          <p:cTn id="31" fill="hold" nodeType="withGroup">
                            <p:stCondLst>
                              <p:cond delay="0"/>
                            </p:stCondLst>
                            <p:childTnLst>
                              <p:par>
                                <p:cTn id="32" presetID="1" presetClass="entr" presetSubtype="0" fill="hold" nodeType="clickEffect">
                                  <p:stCondLst>
                                    <p:cond delay="0"/>
                                  </p:stCondLst>
                                  <p:childTnLst>
                                    <p:set>
                                      <p:cBhvr>
                                        <p:cTn id="33" dur="1" fill="hold">
                                          <p:stCondLst>
                                            <p:cond delay="0"/>
                                          </p:stCondLst>
                                        </p:cTn>
                                        <p:tgtEl>
                                          <p:spTgt spid="58"/>
                                        </p:tgtEl>
                                        <p:attrNameLst>
                                          <p:attrName>style.visibility</p:attrName>
                                        </p:attrNameLst>
                                      </p:cBhvr>
                                      <p:to>
                                        <p:strVal val="visible"/>
                                      </p:to>
                                    </p:set>
                                  </p:childTnLst>
                                </p:cTn>
                              </p:par>
                            </p:childTnLst>
                          </p:cTn>
                        </p:par>
                      </p:childTnLst>
                    </p:cTn>
                  </p:par>
                  <p:par>
                    <p:cTn id="34" fill="hold" nodeType="clickPar">
                      <p:stCondLst>
                        <p:cond delay="indefinite"/>
                      </p:stCondLst>
                      <p:childTnLst>
                        <p:par>
                          <p:cTn id="35" fill="hold" nodeType="withGroup">
                            <p:stCondLst>
                              <p:cond delay="0"/>
                            </p:stCondLst>
                            <p:childTnLst>
                              <p:par>
                                <p:cTn id="36" presetID="10" presetClass="exit" presetSubtype="0" fill="hold" nodeType="clickEffect">
                                  <p:stCondLst>
                                    <p:cond delay="0"/>
                                  </p:stCondLst>
                                  <p:childTnLst>
                                    <p:animEffect transition="out" filter="fade">
                                      <p:cBhvr>
                                        <p:cTn id="37" dur="500"/>
                                        <p:tgtEl>
                                          <p:spTgt spid="58"/>
                                        </p:tgtEl>
                                      </p:cBhvr>
                                    </p:animEffect>
                                    <p:set>
                                      <p:cBhvr>
                                        <p:cTn id="38" dur="1" fill="hold">
                                          <p:stCondLst>
                                            <p:cond delay="499"/>
                                          </p:stCondLst>
                                        </p:cTn>
                                        <p:tgtEl>
                                          <p:spTgt spid="58"/>
                                        </p:tgtEl>
                                        <p:attrNameLst>
                                          <p:attrName>style.visibility</p:attrName>
                                        </p:attrNameLst>
                                      </p:cBhvr>
                                      <p:to>
                                        <p:strVal val="hidden"/>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232450">
                                            <p:txEl>
                                              <p:pRg st="0" end="0"/>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nodeType="clickEffect">
                                  <p:stCondLst>
                                    <p:cond delay="0"/>
                                  </p:stCondLst>
                                  <p:childTnLst>
                                    <p:set>
                                      <p:cBhvr>
                                        <p:cTn id="46" dur="1" fill="hold">
                                          <p:stCondLst>
                                            <p:cond delay="0"/>
                                          </p:stCondLst>
                                        </p:cTn>
                                        <p:tgtEl>
                                          <p:spTgt spid="232450">
                                            <p:txEl>
                                              <p:pRg st="2" end="2"/>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23245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7" name="Title 1"/>
          <p:cNvSpPr>
            <a:spLocks noGrp="1"/>
          </p:cNvSpPr>
          <p:nvPr>
            <p:ph type="title"/>
          </p:nvPr>
        </p:nvSpPr>
        <p:spPr/>
        <p:txBody>
          <a:bodyPr/>
          <a:lstStyle/>
          <a:p>
            <a:r>
              <a:rPr lang="en-US">
                <a:latin typeface="Garamond" charset="0"/>
              </a:rPr>
              <a:t>Measurement Results</a:t>
            </a:r>
          </a:p>
        </p:txBody>
      </p:sp>
      <p:sp>
        <p:nvSpPr>
          <p:cNvPr id="275458"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31D75F9-486D-0046-8025-B040DAC6DF3C}" type="slidenum">
              <a:rPr lang="en-US" sz="1600">
                <a:solidFill>
                  <a:srgbClr val="000000"/>
                </a:solidFill>
                <a:latin typeface="Garamond" charset="0"/>
              </a:rPr>
              <a:pPr eaLnBrk="1" hangingPunct="1"/>
              <a:t>206</a:t>
            </a:fld>
            <a:endParaRPr lang="en-US" sz="1600">
              <a:solidFill>
                <a:srgbClr val="000000"/>
              </a:solidFill>
              <a:latin typeface="Garamond" charset="0"/>
            </a:endParaRPr>
          </a:p>
        </p:txBody>
      </p:sp>
      <p:pic>
        <p:nvPicPr>
          <p:cNvPr id="275459"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6363" y="1047750"/>
            <a:ext cx="9017000" cy="266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5460" name="TextBox 2"/>
          <p:cNvSpPr txBox="1">
            <a:spLocks noChangeArrowheads="1"/>
          </p:cNvSpPr>
          <p:nvPr/>
        </p:nvSpPr>
        <p:spPr bwMode="auto">
          <a:xfrm>
            <a:off x="2838450" y="1452563"/>
            <a:ext cx="10699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P1 State</a:t>
            </a:r>
          </a:p>
        </p:txBody>
      </p:sp>
      <p:sp>
        <p:nvSpPr>
          <p:cNvPr id="275461" name="TextBox 10"/>
          <p:cNvSpPr txBox="1">
            <a:spLocks noChangeArrowheads="1"/>
          </p:cNvSpPr>
          <p:nvPr/>
        </p:nvSpPr>
        <p:spPr bwMode="auto">
          <a:xfrm>
            <a:off x="5000625" y="1452563"/>
            <a:ext cx="10699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P2 State</a:t>
            </a:r>
          </a:p>
        </p:txBody>
      </p:sp>
      <p:sp>
        <p:nvSpPr>
          <p:cNvPr id="275462" name="TextBox 11"/>
          <p:cNvSpPr txBox="1">
            <a:spLocks noChangeArrowheads="1"/>
          </p:cNvSpPr>
          <p:nvPr/>
        </p:nvSpPr>
        <p:spPr bwMode="auto">
          <a:xfrm>
            <a:off x="7893050" y="1452563"/>
            <a:ext cx="10699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P3 State</a:t>
            </a:r>
          </a:p>
        </p:txBody>
      </p:sp>
      <p:pic>
        <p:nvPicPr>
          <p:cNvPr id="27546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363" y="3881438"/>
            <a:ext cx="8763000" cy="18176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a:spLocks noChangeArrowheads="1"/>
          </p:cNvSpPr>
          <p:nvPr/>
        </p:nvSpPr>
        <p:spPr bwMode="auto">
          <a:xfrm>
            <a:off x="676275" y="5756275"/>
            <a:ext cx="77517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b="1" smtClean="0">
                <a:solidFill>
                  <a:srgbClr val="FF0000"/>
                </a:solidFill>
              </a:rPr>
              <a:t>Raw BER of conditional reading is much smaller than overall reading</a:t>
            </a:r>
          </a:p>
        </p:txBody>
      </p:sp>
      <p:grpSp>
        <p:nvGrpSpPr>
          <p:cNvPr id="15" name="Group 14"/>
          <p:cNvGrpSpPr>
            <a:grpSpLocks/>
          </p:cNvGrpSpPr>
          <p:nvPr/>
        </p:nvGrpSpPr>
        <p:grpSpPr bwMode="auto">
          <a:xfrm>
            <a:off x="3200400" y="2867025"/>
            <a:ext cx="1600200" cy="368300"/>
            <a:chOff x="3200400" y="2866507"/>
            <a:chExt cx="1600200" cy="369332"/>
          </a:xfrm>
        </p:grpSpPr>
        <p:cxnSp>
          <p:nvCxnSpPr>
            <p:cNvPr id="8" name="Straight Arrow Connector 7"/>
            <p:cNvCxnSpPr/>
            <p:nvPr/>
          </p:nvCxnSpPr>
          <p:spPr>
            <a:xfrm>
              <a:off x="3200400" y="3235839"/>
              <a:ext cx="1600200" cy="0"/>
            </a:xfrm>
            <a:prstGeom prst="straightConnector1">
              <a:avLst/>
            </a:prstGeom>
            <a:ln w="2857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75473" name="TextBox 12"/>
            <p:cNvSpPr txBox="1">
              <a:spLocks noChangeArrowheads="1"/>
            </p:cNvSpPr>
            <p:nvPr/>
          </p:nvSpPr>
          <p:spPr bwMode="auto">
            <a:xfrm>
              <a:off x="3256588" y="2866507"/>
              <a:ext cx="15440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Large margin</a:t>
              </a:r>
            </a:p>
          </p:txBody>
        </p:sp>
      </p:grpSp>
      <p:grpSp>
        <p:nvGrpSpPr>
          <p:cNvPr id="14" name="Group 13"/>
          <p:cNvGrpSpPr>
            <a:grpSpLocks/>
          </p:cNvGrpSpPr>
          <p:nvPr/>
        </p:nvGrpSpPr>
        <p:grpSpPr bwMode="auto">
          <a:xfrm>
            <a:off x="3462338" y="2220913"/>
            <a:ext cx="1530350" cy="404812"/>
            <a:chOff x="3462153" y="2221432"/>
            <a:chExt cx="1531188" cy="404807"/>
          </a:xfrm>
        </p:grpSpPr>
        <p:cxnSp>
          <p:nvCxnSpPr>
            <p:cNvPr id="9" name="Straight Arrow Connector 8"/>
            <p:cNvCxnSpPr/>
            <p:nvPr/>
          </p:nvCxnSpPr>
          <p:spPr>
            <a:xfrm>
              <a:off x="3471683" y="2626239"/>
              <a:ext cx="1447004" cy="0"/>
            </a:xfrm>
            <a:prstGeom prst="straightConnector1">
              <a:avLst/>
            </a:prstGeom>
            <a:ln w="28575">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75471" name="TextBox 17"/>
            <p:cNvSpPr txBox="1">
              <a:spLocks noChangeArrowheads="1"/>
            </p:cNvSpPr>
            <p:nvPr/>
          </p:nvSpPr>
          <p:spPr bwMode="auto">
            <a:xfrm>
              <a:off x="3462153" y="2221432"/>
              <a:ext cx="15311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FF0000"/>
                  </a:solidFill>
                </a:rPr>
                <a:t>Small margin</a:t>
              </a:r>
            </a:p>
          </p:txBody>
        </p:sp>
      </p:grpSp>
      <p:sp>
        <p:nvSpPr>
          <p:cNvPr id="16" name="Rectangle 15"/>
          <p:cNvSpPr>
            <a:spLocks noChangeArrowheads="1"/>
          </p:cNvSpPr>
          <p:nvPr/>
        </p:nvSpPr>
        <p:spPr bwMode="auto">
          <a:xfrm>
            <a:off x="1681163" y="5105400"/>
            <a:ext cx="1366837" cy="571500"/>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a:solidFill>
                <a:srgbClr val="FFFFFF"/>
              </a:solidFill>
              <a:latin typeface="Tahoma"/>
              <a:ea typeface="ＭＳ Ｐゴシック" charset="0"/>
              <a:cs typeface="ＭＳ Ｐゴシック" charset="0"/>
            </a:endParaRPr>
          </a:p>
        </p:txBody>
      </p:sp>
      <p:sp>
        <p:nvSpPr>
          <p:cNvPr id="17" name="Rectangle 16"/>
          <p:cNvSpPr>
            <a:spLocks noChangeArrowheads="1"/>
          </p:cNvSpPr>
          <p:nvPr/>
        </p:nvSpPr>
        <p:spPr bwMode="auto">
          <a:xfrm>
            <a:off x="3179763" y="5130800"/>
            <a:ext cx="5532437" cy="546100"/>
          </a:xfrm>
          <a:prstGeom prst="rect">
            <a:avLst/>
          </a:prstGeom>
          <a:noFill/>
          <a:ln w="38100">
            <a:solidFill>
              <a:schemeClr val="tx2">
                <a:lumMod val="75000"/>
              </a:schemeClr>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a:solidFill>
                <a:srgbClr val="FFFFFF"/>
              </a:solidFill>
              <a:latin typeface="Tahoma"/>
              <a:ea typeface="ＭＳ Ｐゴシック" charset="0"/>
              <a:cs typeface="ＭＳ Ｐゴシック" charset="0"/>
            </a:endParaRPr>
          </a:p>
        </p:txBody>
      </p:sp>
      <p:pic>
        <p:nvPicPr>
          <p:cNvPr id="275469" name="Picture 6" descr="FMS_logo_lightbluematte_3C5CAE.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320450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6" grpId="0" animBg="1"/>
      <p:bldP spid="17" grpId="0" animBg="1"/>
    </p:bld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1" name="Title 1"/>
          <p:cNvSpPr>
            <a:spLocks noGrp="1"/>
          </p:cNvSpPr>
          <p:nvPr>
            <p:ph type="title"/>
          </p:nvPr>
        </p:nvSpPr>
        <p:spPr>
          <a:xfrm>
            <a:off x="228600" y="152400"/>
            <a:ext cx="8915400" cy="1066800"/>
          </a:xfrm>
        </p:spPr>
        <p:txBody>
          <a:bodyPr/>
          <a:lstStyle/>
          <a:p>
            <a:r>
              <a:rPr lang="en-US">
                <a:latin typeface="Garamond" charset="0"/>
              </a:rPr>
              <a:t>Idea: Neighbor Assisted Correction (NAC)</a:t>
            </a:r>
          </a:p>
        </p:txBody>
      </p:sp>
      <p:sp>
        <p:nvSpPr>
          <p:cNvPr id="3" name="Content Placeholder 2"/>
          <p:cNvSpPr>
            <a:spLocks noGrp="1"/>
          </p:cNvSpPr>
          <p:nvPr>
            <p:ph idx="1"/>
          </p:nvPr>
        </p:nvSpPr>
        <p:spPr/>
        <p:txBody>
          <a:bodyPr/>
          <a:lstStyle/>
          <a:p>
            <a:r>
              <a:rPr lang="en-US">
                <a:latin typeface="Tahoma" charset="0"/>
              </a:rPr>
              <a:t>Read a page with the read reference voltages based on overall Vth distribution (same as today) and buffer it</a:t>
            </a:r>
          </a:p>
          <a:p>
            <a:endParaRPr lang="en-US">
              <a:latin typeface="Tahoma" charset="0"/>
            </a:endParaRPr>
          </a:p>
          <a:p>
            <a:r>
              <a:rPr lang="en-US">
                <a:latin typeface="Tahoma" charset="0"/>
              </a:rPr>
              <a:t>If ECC fails:</a:t>
            </a:r>
          </a:p>
          <a:p>
            <a:pPr lvl="1"/>
            <a:r>
              <a:rPr lang="en-US">
                <a:latin typeface="Tahoma" charset="0"/>
              </a:rPr>
              <a:t>Read the immediate-neighbor page</a:t>
            </a:r>
          </a:p>
          <a:p>
            <a:pPr lvl="1"/>
            <a:r>
              <a:rPr lang="en-US">
                <a:solidFill>
                  <a:srgbClr val="0000FF"/>
                </a:solidFill>
                <a:latin typeface="Tahoma" charset="0"/>
              </a:rPr>
              <a:t>Re-read the page using the read reference voltages corresponding to the voltage distribution assuming a particular immediate-neighbor value</a:t>
            </a:r>
            <a:endParaRPr lang="en-US">
              <a:latin typeface="Tahoma" charset="0"/>
            </a:endParaRPr>
          </a:p>
          <a:p>
            <a:pPr lvl="1"/>
            <a:r>
              <a:rPr lang="en-US">
                <a:solidFill>
                  <a:srgbClr val="FF0000"/>
                </a:solidFill>
                <a:latin typeface="Tahoma" charset="0"/>
              </a:rPr>
              <a:t>Replace the buffered values of the cells with that particular immediate-neighbor cell value</a:t>
            </a:r>
          </a:p>
          <a:p>
            <a:pPr lvl="1"/>
            <a:r>
              <a:rPr lang="en-US">
                <a:latin typeface="Tahoma" charset="0"/>
              </a:rPr>
              <a:t>Apply ECC again</a:t>
            </a:r>
          </a:p>
        </p:txBody>
      </p:sp>
      <p:sp>
        <p:nvSpPr>
          <p:cNvPr id="27648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7E4EECE-9185-974C-B15B-E74C1513ECBC}" type="slidenum">
              <a:rPr lang="en-US" sz="1600">
                <a:solidFill>
                  <a:srgbClr val="000000"/>
                </a:solidFill>
                <a:latin typeface="Garamond" charset="0"/>
              </a:rPr>
              <a:pPr eaLnBrk="1" hangingPunct="1"/>
              <a:t>207</a:t>
            </a:fld>
            <a:endParaRPr lang="en-US" sz="1600">
              <a:solidFill>
                <a:srgbClr val="000000"/>
              </a:solidFill>
              <a:latin typeface="Garamond" charset="0"/>
            </a:endParaRPr>
          </a:p>
        </p:txBody>
      </p:sp>
    </p:spTree>
    <p:extLst>
      <p:ext uri="{BB962C8B-B14F-4D97-AF65-F5344CB8AC3E}">
        <p14:creationId xmlns:p14="http://schemas.microsoft.com/office/powerpoint/2010/main" val="195878579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5" name="Title 1"/>
          <p:cNvSpPr>
            <a:spLocks noGrp="1"/>
          </p:cNvSpPr>
          <p:nvPr>
            <p:ph type="title"/>
          </p:nvPr>
        </p:nvSpPr>
        <p:spPr/>
        <p:txBody>
          <a:bodyPr/>
          <a:lstStyle/>
          <a:p>
            <a:r>
              <a:rPr lang="en-US">
                <a:latin typeface="Garamond" charset="0"/>
              </a:rPr>
              <a:t>Neighbor Assisted Correction Flow</a:t>
            </a:r>
          </a:p>
        </p:txBody>
      </p:sp>
      <p:sp>
        <p:nvSpPr>
          <p:cNvPr id="277506" name="Content Placeholder 2"/>
          <p:cNvSpPr>
            <a:spLocks noGrp="1"/>
          </p:cNvSpPr>
          <p:nvPr>
            <p:ph idx="1"/>
          </p:nvPr>
        </p:nvSpPr>
        <p:spPr>
          <a:xfrm>
            <a:off x="271463" y="4552950"/>
            <a:ext cx="8610600" cy="1049338"/>
          </a:xfrm>
        </p:spPr>
        <p:txBody>
          <a:bodyPr/>
          <a:lstStyle/>
          <a:p>
            <a:endParaRPr lang="en-US">
              <a:latin typeface="Tahoma" charset="0"/>
            </a:endParaRPr>
          </a:p>
          <a:p>
            <a:r>
              <a:rPr lang="en-US">
                <a:latin typeface="Tahoma" charset="0"/>
              </a:rPr>
              <a:t>Trigger neighbor-assisted reading only when ECC fails</a:t>
            </a:r>
          </a:p>
          <a:p>
            <a:r>
              <a:rPr lang="en-US">
                <a:latin typeface="Tahoma" charset="0"/>
              </a:rPr>
              <a:t>Read neighbor values and use corresponding read reference voltages in a prioritized order until ECC passes</a:t>
            </a:r>
          </a:p>
        </p:txBody>
      </p:sp>
      <p:sp>
        <p:nvSpPr>
          <p:cNvPr id="27750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C923511-E415-4E4D-B1FE-E1D5F56A0D25}" type="slidenum">
              <a:rPr lang="en-US" sz="1600">
                <a:solidFill>
                  <a:srgbClr val="000000"/>
                </a:solidFill>
                <a:latin typeface="Garamond" charset="0"/>
              </a:rPr>
              <a:pPr eaLnBrk="1" hangingPunct="1"/>
              <a:t>208</a:t>
            </a:fld>
            <a:endParaRPr lang="en-US" sz="1600">
              <a:solidFill>
                <a:srgbClr val="000000"/>
              </a:solidFill>
              <a:latin typeface="Garamond" charset="0"/>
            </a:endParaRPr>
          </a:p>
        </p:txBody>
      </p:sp>
      <p:pic>
        <p:nvPicPr>
          <p:cNvPr id="277508" name="Picture 4" descr="NACFlow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2613" y="947738"/>
            <a:ext cx="7615237" cy="3624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Oval 12"/>
          <p:cNvSpPr>
            <a:spLocks noChangeArrowheads="1"/>
          </p:cNvSpPr>
          <p:nvPr/>
        </p:nvSpPr>
        <p:spPr bwMode="auto">
          <a:xfrm>
            <a:off x="819150" y="2584450"/>
            <a:ext cx="1743075" cy="817563"/>
          </a:xfrm>
          <a:prstGeom prst="ellipse">
            <a:avLst/>
          </a:prstGeom>
          <a:noFill/>
          <a:ln w="38100">
            <a:solidFill>
              <a:srgbClr val="FF0000"/>
            </a:solidFill>
            <a:prstDash val="sysDash"/>
            <a:round/>
            <a:headEnd/>
            <a:tailEnd/>
          </a:ln>
          <a:effectLst>
            <a:outerShdw blurRad="400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fontAlgn="base">
              <a:spcBef>
                <a:spcPct val="0"/>
              </a:spcBef>
              <a:spcAft>
                <a:spcPct val="0"/>
              </a:spcAft>
              <a:defRPr/>
            </a:pPr>
            <a:endParaRPr lang="en-US">
              <a:solidFill>
                <a:srgbClr val="FFFFFF"/>
              </a:solidFill>
              <a:latin typeface="Tahoma"/>
              <a:ea typeface="ＭＳ Ｐゴシック" charset="0"/>
              <a:cs typeface="ＭＳ Ｐゴシック" charset="0"/>
            </a:endParaRPr>
          </a:p>
        </p:txBody>
      </p:sp>
      <p:grpSp>
        <p:nvGrpSpPr>
          <p:cNvPr id="17" name="Group 16"/>
          <p:cNvGrpSpPr>
            <a:grpSpLocks/>
          </p:cNvGrpSpPr>
          <p:nvPr/>
        </p:nvGrpSpPr>
        <p:grpSpPr bwMode="auto">
          <a:xfrm>
            <a:off x="5922963" y="947738"/>
            <a:ext cx="2997200" cy="923925"/>
            <a:chOff x="5922335" y="947862"/>
            <a:chExt cx="2998381" cy="923330"/>
          </a:xfrm>
        </p:grpSpPr>
        <p:sp>
          <p:nvSpPr>
            <p:cNvPr id="277512" name="TextBox 13"/>
            <p:cNvSpPr txBox="1">
              <a:spLocks noChangeArrowheads="1"/>
            </p:cNvSpPr>
            <p:nvPr/>
          </p:nvSpPr>
          <p:spPr bwMode="auto">
            <a:xfrm>
              <a:off x="6179086" y="947862"/>
              <a:ext cx="274163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FF0000"/>
                  </a:solidFill>
                </a:rPr>
                <a:t>How to select next local optimum read reference voltage?</a:t>
              </a:r>
            </a:p>
          </p:txBody>
        </p:sp>
        <p:cxnSp>
          <p:nvCxnSpPr>
            <p:cNvPr id="16" name="Straight Arrow Connector 15"/>
            <p:cNvCxnSpPr>
              <a:cxnSpLocks noChangeShapeType="1"/>
              <a:stCxn id="277512" idx="1"/>
            </p:cNvCxnSpPr>
            <p:nvPr/>
          </p:nvCxnSpPr>
          <p:spPr bwMode="auto">
            <a:xfrm flipH="1">
              <a:off x="5922335" y="1409527"/>
              <a:ext cx="257276" cy="280807"/>
            </a:xfrm>
            <a:prstGeom prst="straightConnector1">
              <a:avLst/>
            </a:prstGeom>
            <a:noFill/>
            <a:ln w="25400">
              <a:solidFill>
                <a:srgbClr val="FF0000"/>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grpSp>
      <p:pic>
        <p:nvPicPr>
          <p:cNvPr id="277511" name="Picture 6" descr="FMS_logo_lightbluematte_3C5CAE.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728786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Title 1"/>
          <p:cNvSpPr>
            <a:spLocks noGrp="1"/>
          </p:cNvSpPr>
          <p:nvPr>
            <p:ph type="title"/>
          </p:nvPr>
        </p:nvSpPr>
        <p:spPr/>
        <p:txBody>
          <a:bodyPr/>
          <a:lstStyle/>
          <a:p>
            <a:r>
              <a:rPr lang="en-US">
                <a:latin typeface="Garamond" charset="0"/>
              </a:rPr>
              <a:t>Lifetime Extension with NAC</a:t>
            </a:r>
          </a:p>
        </p:txBody>
      </p:sp>
      <p:sp>
        <p:nvSpPr>
          <p:cNvPr id="27853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37DDE5D-6E8C-9948-A3E1-A14A3D08ED06}" type="slidenum">
              <a:rPr lang="en-US" sz="1600">
                <a:solidFill>
                  <a:srgbClr val="000000"/>
                </a:solidFill>
                <a:latin typeface="Garamond" charset="0"/>
              </a:rPr>
              <a:pPr eaLnBrk="1" hangingPunct="1"/>
              <a:t>209</a:t>
            </a:fld>
            <a:endParaRPr lang="en-US" sz="1600">
              <a:solidFill>
                <a:srgbClr val="000000"/>
              </a:solidFill>
              <a:latin typeface="Garamond" charset="0"/>
            </a:endParaRPr>
          </a:p>
        </p:txBody>
      </p:sp>
      <p:pic>
        <p:nvPicPr>
          <p:cNvPr id="52228"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7075" y="984250"/>
            <a:ext cx="6875463" cy="5162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grpSp>
        <p:nvGrpSpPr>
          <p:cNvPr id="5" name="Group 4"/>
          <p:cNvGrpSpPr>
            <a:grpSpLocks/>
          </p:cNvGrpSpPr>
          <p:nvPr/>
        </p:nvGrpSpPr>
        <p:grpSpPr bwMode="auto">
          <a:xfrm>
            <a:off x="1630363" y="2209800"/>
            <a:ext cx="5751512" cy="811213"/>
            <a:chOff x="1672862" y="2235117"/>
            <a:chExt cx="6278318" cy="811133"/>
          </a:xfrm>
        </p:grpSpPr>
        <p:cxnSp>
          <p:nvCxnSpPr>
            <p:cNvPr id="54" name="Straight Connector 53"/>
            <p:cNvCxnSpPr/>
            <p:nvPr/>
          </p:nvCxnSpPr>
          <p:spPr>
            <a:xfrm>
              <a:off x="1672862" y="3046250"/>
              <a:ext cx="5751515" cy="0"/>
            </a:xfrm>
            <a:prstGeom prst="line">
              <a:avLst/>
            </a:prstGeom>
            <a:ln w="76200">
              <a:solidFill>
                <a:srgbClr val="FFC000"/>
              </a:solidFill>
              <a:prstDash val="sysDot"/>
            </a:ln>
          </p:spPr>
          <p:style>
            <a:lnRef idx="1">
              <a:schemeClr val="accent1"/>
            </a:lnRef>
            <a:fillRef idx="0">
              <a:schemeClr val="accent1"/>
            </a:fillRef>
            <a:effectRef idx="0">
              <a:schemeClr val="accent1"/>
            </a:effectRef>
            <a:fontRef idx="minor">
              <a:schemeClr val="tx1"/>
            </a:fontRef>
          </p:style>
        </p:cxnSp>
        <p:sp>
          <p:nvSpPr>
            <p:cNvPr id="278562" name="TextBox 54"/>
            <p:cNvSpPr txBox="1">
              <a:spLocks noChangeArrowheads="1"/>
            </p:cNvSpPr>
            <p:nvPr/>
          </p:nvSpPr>
          <p:spPr bwMode="auto">
            <a:xfrm>
              <a:off x="5707770" y="2235117"/>
              <a:ext cx="224341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400" b="1" smtClean="0">
                  <a:solidFill>
                    <a:srgbClr val="FFC000"/>
                  </a:solidFill>
                </a:rPr>
                <a:t>ECC needs to correct </a:t>
              </a:r>
            </a:p>
            <a:p>
              <a:pPr eaLnBrk="1" fontAlgn="base" hangingPunct="1">
                <a:spcBef>
                  <a:spcPct val="0"/>
                </a:spcBef>
                <a:spcAft>
                  <a:spcPct val="0"/>
                </a:spcAft>
              </a:pPr>
              <a:r>
                <a:rPr lang="en-US" sz="1400" b="1" smtClean="0">
                  <a:solidFill>
                    <a:srgbClr val="FFC000"/>
                  </a:solidFill>
                </a:rPr>
                <a:t>40 bits per 1k-Byte</a:t>
              </a:r>
            </a:p>
          </p:txBody>
        </p:sp>
        <p:cxnSp>
          <p:nvCxnSpPr>
            <p:cNvPr id="56" name="Straight Arrow Connector 55"/>
            <p:cNvCxnSpPr/>
            <p:nvPr/>
          </p:nvCxnSpPr>
          <p:spPr>
            <a:xfrm>
              <a:off x="6994616" y="2741480"/>
              <a:ext cx="0" cy="304770"/>
            </a:xfrm>
            <a:prstGeom prst="straightConnector1">
              <a:avLst/>
            </a:prstGeom>
            <a:ln w="38100">
              <a:solidFill>
                <a:srgbClr val="FFC000"/>
              </a:solidFill>
              <a:tailEnd type="arrow"/>
            </a:ln>
          </p:spPr>
          <p:style>
            <a:lnRef idx="1">
              <a:schemeClr val="accent1"/>
            </a:lnRef>
            <a:fillRef idx="0">
              <a:schemeClr val="accent1"/>
            </a:fillRef>
            <a:effectRef idx="0">
              <a:schemeClr val="accent1"/>
            </a:effectRef>
            <a:fontRef idx="minor">
              <a:schemeClr val="tx1"/>
            </a:fontRef>
          </p:style>
        </p:cxnSp>
      </p:grpSp>
      <p:grpSp>
        <p:nvGrpSpPr>
          <p:cNvPr id="52" name="Group 51"/>
          <p:cNvGrpSpPr>
            <a:grpSpLocks/>
          </p:cNvGrpSpPr>
          <p:nvPr/>
        </p:nvGrpSpPr>
        <p:grpSpPr bwMode="auto">
          <a:xfrm>
            <a:off x="3552825" y="2343150"/>
            <a:ext cx="803275" cy="3200400"/>
            <a:chOff x="3595571" y="2369295"/>
            <a:chExt cx="803288" cy="3200400"/>
          </a:xfrm>
        </p:grpSpPr>
        <p:cxnSp>
          <p:nvCxnSpPr>
            <p:cNvPr id="58" name="Straight Connector 57"/>
            <p:cNvCxnSpPr/>
            <p:nvPr/>
          </p:nvCxnSpPr>
          <p:spPr>
            <a:xfrm>
              <a:off x="3595571" y="2369295"/>
              <a:ext cx="0" cy="320040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4052778" y="2369295"/>
              <a:ext cx="0" cy="320040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4240106" y="2369295"/>
              <a:ext cx="0" cy="320040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4398859" y="2369295"/>
              <a:ext cx="0" cy="320040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grpSp>
        <p:nvGrpSpPr>
          <p:cNvPr id="53" name="Group 52"/>
          <p:cNvGrpSpPr>
            <a:grpSpLocks/>
          </p:cNvGrpSpPr>
          <p:nvPr/>
        </p:nvGrpSpPr>
        <p:grpSpPr bwMode="auto">
          <a:xfrm>
            <a:off x="2482850" y="1581150"/>
            <a:ext cx="1293813" cy="838200"/>
            <a:chOff x="2525233" y="1607295"/>
            <a:chExt cx="1293553" cy="838200"/>
          </a:xfrm>
        </p:grpSpPr>
        <p:sp>
          <p:nvSpPr>
            <p:cNvPr id="278555" name="TextBox 62"/>
            <p:cNvSpPr txBox="1">
              <a:spLocks noChangeArrowheads="1"/>
            </p:cNvSpPr>
            <p:nvPr/>
          </p:nvSpPr>
          <p:spPr bwMode="auto">
            <a:xfrm>
              <a:off x="2525233" y="1607295"/>
              <a:ext cx="8852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Stage-1</a:t>
              </a:r>
            </a:p>
          </p:txBody>
        </p:sp>
        <p:cxnSp>
          <p:nvCxnSpPr>
            <p:cNvPr id="66" name="Straight Arrow Connector 65"/>
            <p:cNvCxnSpPr/>
            <p:nvPr/>
          </p:nvCxnSpPr>
          <p:spPr>
            <a:xfrm>
              <a:off x="3261685" y="1977183"/>
              <a:ext cx="557101" cy="46831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57" name="Group 56"/>
          <p:cNvGrpSpPr>
            <a:grpSpLocks/>
          </p:cNvGrpSpPr>
          <p:nvPr/>
        </p:nvGrpSpPr>
        <p:grpSpPr bwMode="auto">
          <a:xfrm>
            <a:off x="3354388" y="1581150"/>
            <a:ext cx="884237" cy="838200"/>
            <a:chOff x="3396129" y="1607295"/>
            <a:chExt cx="885242" cy="838200"/>
          </a:xfrm>
        </p:grpSpPr>
        <p:sp>
          <p:nvSpPr>
            <p:cNvPr id="278553" name="TextBox 63"/>
            <p:cNvSpPr txBox="1">
              <a:spLocks noChangeArrowheads="1"/>
            </p:cNvSpPr>
            <p:nvPr/>
          </p:nvSpPr>
          <p:spPr bwMode="auto">
            <a:xfrm>
              <a:off x="3396129" y="1607295"/>
              <a:ext cx="8852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Stage-2</a:t>
              </a:r>
            </a:p>
          </p:txBody>
        </p:sp>
        <p:cxnSp>
          <p:nvCxnSpPr>
            <p:cNvPr id="67" name="Straight Arrow Connector 66"/>
            <p:cNvCxnSpPr/>
            <p:nvPr/>
          </p:nvCxnSpPr>
          <p:spPr>
            <a:xfrm>
              <a:off x="3818884" y="1970833"/>
              <a:ext cx="386200" cy="47466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74" name="Group 73"/>
          <p:cNvGrpSpPr>
            <a:grpSpLocks/>
          </p:cNvGrpSpPr>
          <p:nvPr/>
        </p:nvGrpSpPr>
        <p:grpSpPr bwMode="auto">
          <a:xfrm>
            <a:off x="4265613" y="1581150"/>
            <a:ext cx="885825" cy="838200"/>
            <a:chOff x="4308702" y="1607295"/>
            <a:chExt cx="885242" cy="838200"/>
          </a:xfrm>
        </p:grpSpPr>
        <p:sp>
          <p:nvSpPr>
            <p:cNvPr id="278551" name="TextBox 64"/>
            <p:cNvSpPr txBox="1">
              <a:spLocks noChangeArrowheads="1"/>
            </p:cNvSpPr>
            <p:nvPr/>
          </p:nvSpPr>
          <p:spPr bwMode="auto">
            <a:xfrm>
              <a:off x="4308702" y="1607295"/>
              <a:ext cx="8852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Stage-3</a:t>
              </a:r>
            </a:p>
          </p:txBody>
        </p:sp>
        <p:cxnSp>
          <p:nvCxnSpPr>
            <p:cNvPr id="68" name="Straight Arrow Connector 67"/>
            <p:cNvCxnSpPr/>
            <p:nvPr/>
          </p:nvCxnSpPr>
          <p:spPr>
            <a:xfrm flipH="1">
              <a:off x="4327739" y="1943845"/>
              <a:ext cx="380749" cy="50165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77" name="Group 76"/>
          <p:cNvGrpSpPr>
            <a:grpSpLocks/>
          </p:cNvGrpSpPr>
          <p:nvPr/>
        </p:nvGrpSpPr>
        <p:grpSpPr bwMode="auto">
          <a:xfrm>
            <a:off x="2867025" y="4368800"/>
            <a:ext cx="1531938" cy="400050"/>
            <a:chOff x="2909771" y="4394429"/>
            <a:chExt cx="1531620" cy="400110"/>
          </a:xfrm>
        </p:grpSpPr>
        <p:cxnSp>
          <p:nvCxnSpPr>
            <p:cNvPr id="62" name="Straight Arrow Connector 61"/>
            <p:cNvCxnSpPr/>
            <p:nvPr/>
          </p:nvCxnSpPr>
          <p:spPr>
            <a:xfrm>
              <a:off x="3601777" y="4578607"/>
              <a:ext cx="839614" cy="0"/>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78550" name="TextBox 70"/>
            <p:cNvSpPr txBox="1">
              <a:spLocks noChangeArrowheads="1"/>
            </p:cNvSpPr>
            <p:nvPr/>
          </p:nvSpPr>
          <p:spPr bwMode="auto">
            <a:xfrm>
              <a:off x="2909771" y="4394429"/>
              <a:ext cx="62709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2000" smtClean="0">
                  <a:solidFill>
                    <a:srgbClr val="000000"/>
                  </a:solidFill>
                </a:rPr>
                <a:t>39%</a:t>
              </a:r>
            </a:p>
          </p:txBody>
        </p:sp>
      </p:grpSp>
      <p:grpSp>
        <p:nvGrpSpPr>
          <p:cNvPr id="76" name="Group 75"/>
          <p:cNvGrpSpPr>
            <a:grpSpLocks/>
          </p:cNvGrpSpPr>
          <p:nvPr/>
        </p:nvGrpSpPr>
        <p:grpSpPr bwMode="auto">
          <a:xfrm>
            <a:off x="2892425" y="3959225"/>
            <a:ext cx="1271588" cy="400050"/>
            <a:chOff x="2935557" y="3984488"/>
            <a:chExt cx="1271390" cy="400110"/>
          </a:xfrm>
        </p:grpSpPr>
        <p:cxnSp>
          <p:nvCxnSpPr>
            <p:cNvPr id="69" name="Straight Arrow Connector 68"/>
            <p:cNvCxnSpPr/>
            <p:nvPr/>
          </p:nvCxnSpPr>
          <p:spPr>
            <a:xfrm>
              <a:off x="3600616" y="4160727"/>
              <a:ext cx="606331" cy="0"/>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78548" name="TextBox 71"/>
            <p:cNvSpPr txBox="1">
              <a:spLocks noChangeArrowheads="1"/>
            </p:cNvSpPr>
            <p:nvPr/>
          </p:nvSpPr>
          <p:spPr bwMode="auto">
            <a:xfrm>
              <a:off x="2935557" y="3984488"/>
              <a:ext cx="62709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2000" smtClean="0">
                  <a:solidFill>
                    <a:srgbClr val="000000"/>
                  </a:solidFill>
                </a:rPr>
                <a:t>33%</a:t>
              </a:r>
            </a:p>
          </p:txBody>
        </p:sp>
      </p:grpSp>
      <p:grpSp>
        <p:nvGrpSpPr>
          <p:cNvPr id="75" name="Group 74"/>
          <p:cNvGrpSpPr>
            <a:grpSpLocks/>
          </p:cNvGrpSpPr>
          <p:nvPr/>
        </p:nvGrpSpPr>
        <p:grpSpPr bwMode="auto">
          <a:xfrm>
            <a:off x="2892425" y="3576638"/>
            <a:ext cx="1117600" cy="400050"/>
            <a:chOff x="2935557" y="3602391"/>
            <a:chExt cx="1117214" cy="400110"/>
          </a:xfrm>
        </p:grpSpPr>
        <p:cxnSp>
          <p:nvCxnSpPr>
            <p:cNvPr id="70" name="Straight Arrow Connector 69"/>
            <p:cNvCxnSpPr/>
            <p:nvPr/>
          </p:nvCxnSpPr>
          <p:spPr>
            <a:xfrm>
              <a:off x="3589381" y="3797682"/>
              <a:ext cx="463390" cy="0"/>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78546" name="TextBox 72"/>
            <p:cNvSpPr txBox="1">
              <a:spLocks noChangeArrowheads="1"/>
            </p:cNvSpPr>
            <p:nvPr/>
          </p:nvSpPr>
          <p:spPr bwMode="auto">
            <a:xfrm>
              <a:off x="2935557" y="3602391"/>
              <a:ext cx="62709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2000" smtClean="0">
                  <a:solidFill>
                    <a:srgbClr val="000000"/>
                  </a:solidFill>
                </a:rPr>
                <a:t>22%</a:t>
              </a:r>
            </a:p>
          </p:txBody>
        </p:sp>
      </p:grpSp>
      <p:grpSp>
        <p:nvGrpSpPr>
          <p:cNvPr id="82" name="Group 81"/>
          <p:cNvGrpSpPr>
            <a:grpSpLocks/>
          </p:cNvGrpSpPr>
          <p:nvPr/>
        </p:nvGrpSpPr>
        <p:grpSpPr bwMode="auto">
          <a:xfrm>
            <a:off x="1592263" y="1598613"/>
            <a:ext cx="992187" cy="744537"/>
            <a:chOff x="1634269" y="1623250"/>
            <a:chExt cx="992579" cy="746045"/>
          </a:xfrm>
        </p:grpSpPr>
        <p:sp>
          <p:nvSpPr>
            <p:cNvPr id="278543" name="TextBox 85"/>
            <p:cNvSpPr txBox="1">
              <a:spLocks noChangeArrowheads="1"/>
            </p:cNvSpPr>
            <p:nvPr/>
          </p:nvSpPr>
          <p:spPr bwMode="auto">
            <a:xfrm>
              <a:off x="1634269" y="1623250"/>
              <a:ext cx="9925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800" smtClean="0">
                  <a:solidFill>
                    <a:srgbClr val="000000"/>
                  </a:solidFill>
                </a:rPr>
                <a:t>Stage-0</a:t>
              </a:r>
            </a:p>
          </p:txBody>
        </p:sp>
        <p:cxnSp>
          <p:nvCxnSpPr>
            <p:cNvPr id="81" name="Straight Arrow Connector 80"/>
            <p:cNvCxnSpPr>
              <a:cxnSpLocks noChangeShapeType="1"/>
            </p:cNvCxnSpPr>
            <p:nvPr/>
          </p:nvCxnSpPr>
          <p:spPr bwMode="auto">
            <a:xfrm>
              <a:off x="2296518" y="1942983"/>
              <a:ext cx="11117" cy="426312"/>
            </a:xfrm>
            <a:prstGeom prst="straightConnector1">
              <a:avLst/>
            </a:prstGeom>
            <a:noFill/>
            <a:ln w="25400">
              <a:solidFill>
                <a:schemeClr val="tx1"/>
              </a:solidFill>
              <a:round/>
              <a:headEnd/>
              <a:tailEnd type="arrow"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grpSp>
      <p:sp>
        <p:nvSpPr>
          <p:cNvPr id="35" name="TextBox 34"/>
          <p:cNvSpPr txBox="1"/>
          <p:nvPr/>
        </p:nvSpPr>
        <p:spPr>
          <a:xfrm>
            <a:off x="698500" y="5576888"/>
            <a:ext cx="7810500" cy="461962"/>
          </a:xfrm>
          <a:prstGeom prst="rect">
            <a:avLst/>
          </a:prstGeom>
          <a:solidFill>
            <a:sysClr val="window" lastClr="FFFFFF"/>
          </a:solidFill>
          <a:ln w="25400" cap="flat" cmpd="sng" algn="ctr">
            <a:solidFill>
              <a:srgbClr val="0000FF"/>
            </a:solidFill>
            <a:prstDash val="solid"/>
          </a:ln>
          <a:effectLst/>
        </p:spPr>
        <p:txBody>
          <a:bodyPr>
            <a:spAutoFit/>
          </a:bodyPr>
          <a:lstStyle/>
          <a:p>
            <a:pPr algn="ctr">
              <a:defRPr/>
            </a:pPr>
            <a:r>
              <a:rPr lang="en-US" sz="2400" b="1" kern="0" dirty="0">
                <a:solidFill>
                  <a:srgbClr val="0000FF"/>
                </a:solidFill>
                <a:latin typeface="Calibri"/>
                <a:ea typeface="ＭＳ Ｐゴシック" charset="0"/>
                <a:cs typeface="ＭＳ Ｐゴシック" charset="0"/>
              </a:rPr>
              <a:t>33% lifetime improvement at no performance loss</a:t>
            </a:r>
          </a:p>
        </p:txBody>
      </p:sp>
      <p:pic>
        <p:nvPicPr>
          <p:cNvPr id="278542" name="Picture 6" descr="FMS_logo_lightbluematte_3C5CAE.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059622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8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57"/>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74"/>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75"/>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76"/>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77"/>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3" name="Title 1"/>
          <p:cNvSpPr>
            <a:spLocks noGrp="1"/>
          </p:cNvSpPr>
          <p:nvPr>
            <p:ph type="title"/>
          </p:nvPr>
        </p:nvSpPr>
        <p:spPr/>
        <p:txBody>
          <a:bodyPr/>
          <a:lstStyle/>
          <a:p>
            <a:r>
              <a:rPr lang="en-US">
                <a:latin typeface="Garamond" charset="0"/>
              </a:rPr>
              <a:t>Performance Analysis of NAC</a:t>
            </a:r>
          </a:p>
        </p:txBody>
      </p:sp>
      <p:sp>
        <p:nvSpPr>
          <p:cNvPr id="279554"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03329C6-054E-C643-8920-5FA039C93955}" type="slidenum">
              <a:rPr lang="en-US" sz="1600">
                <a:solidFill>
                  <a:srgbClr val="000000"/>
                </a:solidFill>
                <a:latin typeface="Garamond" charset="0"/>
              </a:rPr>
              <a:pPr eaLnBrk="1" hangingPunct="1"/>
              <a:t>210</a:t>
            </a:fld>
            <a:endParaRPr lang="en-US" sz="1600">
              <a:solidFill>
                <a:srgbClr val="000000"/>
              </a:solidFill>
              <a:latin typeface="Garamond" charset="0"/>
            </a:endParaRPr>
          </a:p>
        </p:txBody>
      </p:sp>
      <p:pic>
        <p:nvPicPr>
          <p:cNvPr id="27955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2588" y="1123950"/>
            <a:ext cx="8240712" cy="430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9556" name="TextBox 1"/>
          <p:cNvSpPr txBox="1">
            <a:spLocks noChangeArrowheads="1"/>
          </p:cNvSpPr>
          <p:nvPr/>
        </p:nvSpPr>
        <p:spPr bwMode="auto">
          <a:xfrm>
            <a:off x="558800" y="5537200"/>
            <a:ext cx="78613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fontAlgn="base" hangingPunct="1">
              <a:spcBef>
                <a:spcPct val="0"/>
              </a:spcBef>
              <a:spcAft>
                <a:spcPct val="0"/>
              </a:spcAft>
            </a:pPr>
            <a:r>
              <a:rPr lang="en-US" smtClean="0">
                <a:solidFill>
                  <a:srgbClr val="0000FF"/>
                </a:solidFill>
              </a:rPr>
              <a:t>No performance loss within nominal lifetime </a:t>
            </a:r>
          </a:p>
          <a:p>
            <a:pPr algn="ctr" eaLnBrk="1" fontAlgn="base" hangingPunct="1">
              <a:spcBef>
                <a:spcPct val="0"/>
              </a:spcBef>
              <a:spcAft>
                <a:spcPct val="0"/>
              </a:spcAft>
            </a:pPr>
            <a:r>
              <a:rPr lang="en-US" smtClean="0">
                <a:solidFill>
                  <a:srgbClr val="0000FF"/>
                </a:solidFill>
              </a:rPr>
              <a:t>and with reasonable (1%) ECC fail rates</a:t>
            </a:r>
          </a:p>
        </p:txBody>
      </p:sp>
      <p:pic>
        <p:nvPicPr>
          <p:cNvPr id="279557" name="Picture 6" descr="FMS_logo_lightbluematte_3C5CAE.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615634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7" name="Title 1"/>
          <p:cNvSpPr>
            <a:spLocks noGrp="1"/>
          </p:cNvSpPr>
          <p:nvPr>
            <p:ph type="title"/>
          </p:nvPr>
        </p:nvSpPr>
        <p:spPr>
          <a:xfrm>
            <a:off x="228600" y="152400"/>
            <a:ext cx="8915400" cy="1066800"/>
          </a:xfrm>
        </p:spPr>
        <p:txBody>
          <a:bodyPr/>
          <a:lstStyle/>
          <a:p>
            <a:r>
              <a:rPr lang="en-US" sz="3600">
                <a:latin typeface="Garamond" charset="0"/>
              </a:rPr>
              <a:t>More on Neighbor-Assisted Correction</a:t>
            </a:r>
          </a:p>
        </p:txBody>
      </p:sp>
      <p:sp>
        <p:nvSpPr>
          <p:cNvPr id="280578" name="Content Placeholder 2"/>
          <p:cNvSpPr>
            <a:spLocks noGrp="1"/>
          </p:cNvSpPr>
          <p:nvPr>
            <p:ph idx="1"/>
          </p:nvPr>
        </p:nvSpPr>
        <p:spPr/>
        <p:txBody>
          <a:bodyPr/>
          <a:lstStyle/>
          <a:p>
            <a:r>
              <a:rPr lang="en-US">
                <a:latin typeface="Tahoma" charset="0"/>
              </a:rPr>
              <a:t>Yu Cai, Gulay Yalcin, Onur Mutlu, Eric Haratsch, Osman Unsal, Adrian Cristal, and Ken Mai,</a:t>
            </a:r>
            <a:br>
              <a:rPr lang="en-US">
                <a:latin typeface="Tahoma" charset="0"/>
              </a:rPr>
            </a:br>
            <a:r>
              <a:rPr lang="en-US" b="1">
                <a:latin typeface="Tahoma" charset="0"/>
                <a:hlinkClick r:id="rId2"/>
              </a:rPr>
              <a:t>"Neighbor-Cell Assisted Error Correction for MLC NAND Flash Memories"</a:t>
            </a:r>
            <a:r>
              <a:rPr lang="en-US">
                <a:latin typeface="Tahoma" charset="0"/>
              </a:rPr>
              <a:t> </a:t>
            </a:r>
            <a:br>
              <a:rPr lang="en-US">
                <a:latin typeface="Tahoma" charset="0"/>
              </a:rPr>
            </a:br>
            <a:r>
              <a:rPr lang="en-US" i="1">
                <a:latin typeface="Tahoma" charset="0"/>
              </a:rPr>
              <a:t>Proceedings of the </a:t>
            </a:r>
            <a:r>
              <a:rPr lang="en-US" i="1">
                <a:latin typeface="Tahoma" charset="0"/>
                <a:hlinkClick r:id="rId3"/>
              </a:rPr>
              <a:t>ACM International Conference on Measurement and Modeling of Computer Systems </a:t>
            </a:r>
            <a:r>
              <a:rPr lang="en-US" i="1">
                <a:latin typeface="Tahoma" charset="0"/>
              </a:rPr>
              <a:t>(</a:t>
            </a:r>
            <a:r>
              <a:rPr lang="en-US" b="1" i="1">
                <a:latin typeface="Tahoma" charset="0"/>
              </a:rPr>
              <a:t>SIGMETRICS</a:t>
            </a:r>
            <a:r>
              <a:rPr lang="en-US" i="1">
                <a:latin typeface="Tahoma" charset="0"/>
              </a:rPr>
              <a:t>)</a:t>
            </a:r>
            <a:r>
              <a:rPr lang="en-US">
                <a:latin typeface="Tahoma" charset="0"/>
              </a:rPr>
              <a:t>, Austin, TX, June 2014. </a:t>
            </a:r>
            <a:r>
              <a:rPr lang="en-US">
                <a:latin typeface="Tahoma" charset="0"/>
                <a:hlinkClick r:id="rId4"/>
              </a:rPr>
              <a:t>Slides (ppt)</a:t>
            </a:r>
            <a:r>
              <a:rPr lang="en-US">
                <a:latin typeface="Tahoma" charset="0"/>
              </a:rPr>
              <a:t> </a:t>
            </a:r>
            <a:r>
              <a:rPr lang="en-US">
                <a:latin typeface="Tahoma" charset="0"/>
                <a:hlinkClick r:id="rId5"/>
              </a:rPr>
              <a:t>(pdf)</a:t>
            </a:r>
            <a:r>
              <a:rPr lang="en-US">
                <a:latin typeface="Tahoma" charset="0"/>
              </a:rPr>
              <a:t> </a:t>
            </a:r>
          </a:p>
        </p:txBody>
      </p:sp>
      <p:sp>
        <p:nvSpPr>
          <p:cNvPr id="280579"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3140DD9-B0FE-6741-8B9A-814E371F5DB1}" type="slidenum">
              <a:rPr lang="en-US" sz="1600">
                <a:solidFill>
                  <a:srgbClr val="000000"/>
                </a:solidFill>
                <a:latin typeface="Garamond" charset="0"/>
              </a:rPr>
              <a:pPr eaLnBrk="1" hangingPunct="1"/>
              <a:t>211</a:t>
            </a:fld>
            <a:endParaRPr lang="en-US" sz="1600">
              <a:solidFill>
                <a:srgbClr val="000000"/>
              </a:solidFill>
              <a:latin typeface="Garamond" charset="0"/>
            </a:endParaRPr>
          </a:p>
        </p:txBody>
      </p:sp>
      <p:pic>
        <p:nvPicPr>
          <p:cNvPr id="280580" name="Picture 6" descr="FMS_logo_lightbluematte_3C5CAE.gi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36217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1" name="Title 1"/>
          <p:cNvSpPr>
            <a:spLocks noGrp="1"/>
          </p:cNvSpPr>
          <p:nvPr>
            <p:ph type="title"/>
          </p:nvPr>
        </p:nvSpPr>
        <p:spPr/>
        <p:txBody>
          <a:bodyPr/>
          <a:lstStyle/>
          <a:p>
            <a:pPr eaLnBrk="1" hangingPunct="1"/>
            <a:r>
              <a:rPr lang="en-US">
                <a:latin typeface="Garamond" charset="0"/>
              </a:rPr>
              <a:t>Agenda</a:t>
            </a:r>
          </a:p>
        </p:txBody>
      </p:sp>
      <p:sp>
        <p:nvSpPr>
          <p:cNvPr id="281602" name="Content Placeholder 2"/>
          <p:cNvSpPr>
            <a:spLocks noGrp="1"/>
          </p:cNvSpPr>
          <p:nvPr>
            <p:ph idx="1"/>
          </p:nvPr>
        </p:nvSpPr>
        <p:spPr>
          <a:xfrm>
            <a:off x="228600" y="1096963"/>
            <a:ext cx="8793163" cy="4876800"/>
          </a:xfrm>
        </p:spPr>
        <p:txBody>
          <a:bodyPr/>
          <a:lstStyle/>
          <a:p>
            <a:pPr eaLnBrk="1" hangingPunct="1"/>
            <a:r>
              <a:rPr lang="en-US">
                <a:latin typeface="Tahoma" charset="0"/>
              </a:rPr>
              <a:t>Background, Motivation and Approach</a:t>
            </a:r>
          </a:p>
          <a:p>
            <a:pPr eaLnBrk="1" hangingPunct="1"/>
            <a:r>
              <a:rPr lang="en-US">
                <a:solidFill>
                  <a:srgbClr val="000000"/>
                </a:solidFill>
                <a:latin typeface="Tahoma" charset="0"/>
              </a:rPr>
              <a:t>Experimental Characterization Methodology</a:t>
            </a:r>
          </a:p>
          <a:p>
            <a:pPr eaLnBrk="1" hangingPunct="1"/>
            <a:r>
              <a:rPr lang="en-US">
                <a:solidFill>
                  <a:srgbClr val="000000"/>
                </a:solidFill>
                <a:latin typeface="Tahoma" charset="0"/>
              </a:rPr>
              <a:t>Error Analysis and Management </a:t>
            </a:r>
          </a:p>
          <a:p>
            <a:pPr lvl="1" eaLnBrk="1" hangingPunct="1"/>
            <a:r>
              <a:rPr lang="en-US">
                <a:solidFill>
                  <a:srgbClr val="000000"/>
                </a:solidFill>
                <a:latin typeface="Tahoma" charset="0"/>
                <a:cs typeface="ＭＳ Ｐゴシック" charset="0"/>
              </a:rPr>
              <a:t>Main Characterization Results</a:t>
            </a:r>
          </a:p>
          <a:p>
            <a:pPr lvl="1" eaLnBrk="1" hangingPunct="1"/>
            <a:r>
              <a:rPr lang="en-US">
                <a:latin typeface="Tahoma" charset="0"/>
                <a:cs typeface="ＭＳ Ｐゴシック" charset="0"/>
              </a:rPr>
              <a:t>Retention-Aware Error Management</a:t>
            </a:r>
          </a:p>
          <a:p>
            <a:pPr lvl="1" eaLnBrk="1" hangingPunct="1"/>
            <a:r>
              <a:rPr lang="en-US">
                <a:latin typeface="Tahoma" charset="0"/>
                <a:cs typeface="ＭＳ Ｐゴシック" charset="0"/>
              </a:rPr>
              <a:t>Threshold Voltage and Program Interference Analysis</a:t>
            </a:r>
          </a:p>
          <a:p>
            <a:pPr lvl="1" eaLnBrk="1" hangingPunct="1"/>
            <a:r>
              <a:rPr lang="en-US">
                <a:latin typeface="Tahoma" charset="0"/>
                <a:cs typeface="ＭＳ Ｐゴシック" charset="0"/>
              </a:rPr>
              <a:t>Read Reference Voltage Prediction</a:t>
            </a:r>
          </a:p>
          <a:p>
            <a:pPr lvl="1" eaLnBrk="1" hangingPunct="1"/>
            <a:r>
              <a:rPr lang="en-US">
                <a:solidFill>
                  <a:srgbClr val="000000"/>
                </a:solidFill>
                <a:latin typeface="Tahoma" charset="0"/>
                <a:cs typeface="ＭＳ Ｐゴシック" charset="0"/>
              </a:rPr>
              <a:t>Neighbor-Assisted Error Correction</a:t>
            </a:r>
          </a:p>
          <a:p>
            <a:pPr eaLnBrk="1" hangingPunct="1"/>
            <a:r>
              <a:rPr lang="en-US">
                <a:solidFill>
                  <a:srgbClr val="0000FF"/>
                </a:solidFill>
                <a:latin typeface="Tahoma" charset="0"/>
              </a:rPr>
              <a:t>Summary</a:t>
            </a:r>
          </a:p>
          <a:p>
            <a:pPr eaLnBrk="1" hangingPunct="1"/>
            <a:endParaRPr lang="en-US">
              <a:latin typeface="Tahoma" charset="0"/>
            </a:endParaRPr>
          </a:p>
          <a:p>
            <a:pPr eaLnBrk="1" hangingPunct="1"/>
            <a:endParaRPr lang="en-US">
              <a:latin typeface="Tahoma" charset="0"/>
            </a:endParaRPr>
          </a:p>
        </p:txBody>
      </p:sp>
      <p:sp>
        <p:nvSpPr>
          <p:cNvPr id="28160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78ACC24-9A48-6D41-876D-A65CBCFBD99B}" type="slidenum">
              <a:rPr lang="en-US" sz="1600">
                <a:solidFill>
                  <a:srgbClr val="000000"/>
                </a:solidFill>
                <a:latin typeface="Garamond" charset="0"/>
              </a:rPr>
              <a:pPr eaLnBrk="1" hangingPunct="1"/>
              <a:t>212</a:t>
            </a:fld>
            <a:endParaRPr lang="en-US" sz="1600">
              <a:solidFill>
                <a:srgbClr val="000000"/>
              </a:solidFill>
              <a:latin typeface="Garamond" charset="0"/>
            </a:endParaRPr>
          </a:p>
        </p:txBody>
      </p:sp>
      <p:pic>
        <p:nvPicPr>
          <p:cNvPr id="281604" name="Picture 6" descr="FMS_logo_lightbluematte_3C5CAE.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534578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Title 1"/>
          <p:cNvSpPr>
            <a:spLocks noGrp="1"/>
          </p:cNvSpPr>
          <p:nvPr>
            <p:ph type="title"/>
          </p:nvPr>
        </p:nvSpPr>
        <p:spPr/>
        <p:txBody>
          <a:bodyPr/>
          <a:lstStyle/>
          <a:p>
            <a:r>
              <a:rPr lang="en-US">
                <a:latin typeface="Garamond" charset="0"/>
              </a:rPr>
              <a:t>Executive Summary</a:t>
            </a:r>
          </a:p>
        </p:txBody>
      </p:sp>
      <p:sp>
        <p:nvSpPr>
          <p:cNvPr id="3" name="Content Placeholder 2"/>
          <p:cNvSpPr>
            <a:spLocks noGrp="1"/>
          </p:cNvSpPr>
          <p:nvPr>
            <p:ph idx="1"/>
          </p:nvPr>
        </p:nvSpPr>
        <p:spPr>
          <a:xfrm>
            <a:off x="228600" y="1117600"/>
            <a:ext cx="8915400" cy="5130800"/>
          </a:xfrm>
        </p:spPr>
        <p:txBody>
          <a:bodyPr/>
          <a:lstStyle/>
          <a:p>
            <a:pPr>
              <a:buFont typeface="Wingdings" pitchFamily="2" charset="2"/>
              <a:buChar char="n"/>
              <a:defRPr/>
            </a:pPr>
            <a:r>
              <a:rPr lang="en-US" sz="2300" dirty="0" smtClean="0">
                <a:ea typeface="+mn-ea"/>
                <a:cs typeface="+mn-cs"/>
              </a:rPr>
              <a:t>Problem: MLC NAND flash memory reliability/endurance is a key challenge for satisfying future storage systems’ requirements</a:t>
            </a:r>
          </a:p>
          <a:p>
            <a:pPr>
              <a:buFont typeface="Wingdings" pitchFamily="2" charset="2"/>
              <a:buChar char="n"/>
              <a:defRPr/>
            </a:pPr>
            <a:endParaRPr lang="en-US" sz="2000" dirty="0">
              <a:ea typeface="+mn-ea"/>
              <a:cs typeface="+mn-cs"/>
            </a:endParaRPr>
          </a:p>
          <a:p>
            <a:pPr>
              <a:buFont typeface="Wingdings" pitchFamily="2" charset="2"/>
              <a:buChar char="n"/>
              <a:defRPr/>
            </a:pPr>
            <a:r>
              <a:rPr lang="en-US" sz="2300" dirty="0" smtClean="0">
                <a:ea typeface="+mn-ea"/>
                <a:cs typeface="+mn-cs"/>
              </a:rPr>
              <a:t>We are: (1) </a:t>
            </a:r>
            <a:r>
              <a:rPr lang="en-US" sz="2300" dirty="0" smtClean="0">
                <a:solidFill>
                  <a:srgbClr val="0000FF"/>
                </a:solidFill>
                <a:ea typeface="+mn-ea"/>
                <a:cs typeface="+mn-cs"/>
              </a:rPr>
              <a:t>Building reliable error models for NAND </a:t>
            </a:r>
            <a:r>
              <a:rPr lang="en-US" sz="2300" dirty="0">
                <a:solidFill>
                  <a:srgbClr val="0000FF"/>
                </a:solidFill>
                <a:ea typeface="+mn-ea"/>
                <a:cs typeface="+mn-cs"/>
              </a:rPr>
              <a:t>f</a:t>
            </a:r>
            <a:r>
              <a:rPr lang="en-US" sz="2300" dirty="0" smtClean="0">
                <a:solidFill>
                  <a:srgbClr val="0000FF"/>
                </a:solidFill>
                <a:ea typeface="+mn-ea"/>
                <a:cs typeface="+mn-cs"/>
              </a:rPr>
              <a:t>lash memory via experimental characterization</a:t>
            </a:r>
            <a:r>
              <a:rPr lang="en-US" sz="2300" dirty="0" smtClean="0">
                <a:ea typeface="+mn-ea"/>
                <a:cs typeface="+mn-cs"/>
              </a:rPr>
              <a:t>, (2) </a:t>
            </a:r>
            <a:r>
              <a:rPr lang="en-US" sz="2300" dirty="0">
                <a:solidFill>
                  <a:srgbClr val="0000FF"/>
                </a:solidFill>
                <a:ea typeface="+mn-ea"/>
                <a:cs typeface="+mn-cs"/>
              </a:rPr>
              <a:t>D</a:t>
            </a:r>
            <a:r>
              <a:rPr lang="en-US" sz="2300" dirty="0" smtClean="0">
                <a:solidFill>
                  <a:srgbClr val="0000FF"/>
                </a:solidFill>
                <a:ea typeface="+mn-ea"/>
                <a:cs typeface="+mn-cs"/>
              </a:rPr>
              <a:t>eveloping efficient techniques to improve reliability and endurance</a:t>
            </a:r>
          </a:p>
          <a:p>
            <a:pPr>
              <a:buFont typeface="Wingdings" pitchFamily="2" charset="2"/>
              <a:buChar char="n"/>
              <a:defRPr/>
            </a:pPr>
            <a:endParaRPr lang="en-US" sz="2000" dirty="0">
              <a:ea typeface="+mn-ea"/>
              <a:cs typeface="+mn-cs"/>
            </a:endParaRPr>
          </a:p>
          <a:p>
            <a:pPr>
              <a:buFont typeface="Wingdings" pitchFamily="2" charset="2"/>
              <a:buChar char="n"/>
              <a:defRPr/>
            </a:pPr>
            <a:r>
              <a:rPr lang="en-US" sz="2300" dirty="0" smtClean="0">
                <a:ea typeface="+mn-ea"/>
                <a:cs typeface="+mn-cs"/>
              </a:rPr>
              <a:t>This talk provided a “flash” summary of our recent results published in the past 3 years:</a:t>
            </a:r>
          </a:p>
          <a:p>
            <a:pPr lvl="1">
              <a:buFont typeface="Wingdings" pitchFamily="2" charset="2"/>
              <a:buChar char="q"/>
              <a:defRPr/>
            </a:pPr>
            <a:r>
              <a:rPr lang="en-US" sz="2000" dirty="0" smtClean="0">
                <a:solidFill>
                  <a:srgbClr val="FF0000"/>
                </a:solidFill>
              </a:rPr>
              <a:t>Experimental error and threshold voltage characterization </a:t>
            </a:r>
            <a:r>
              <a:rPr lang="en-US" sz="1600" b="1" dirty="0" smtClean="0">
                <a:solidFill>
                  <a:schemeClr val="accent2">
                    <a:lumMod val="75000"/>
                  </a:schemeClr>
                </a:solidFill>
              </a:rPr>
              <a:t>[DATE’12&amp;13]</a:t>
            </a:r>
          </a:p>
          <a:p>
            <a:pPr lvl="1">
              <a:buFont typeface="Wingdings" pitchFamily="2" charset="2"/>
              <a:buChar char="q"/>
              <a:defRPr/>
            </a:pPr>
            <a:r>
              <a:rPr lang="en-US" sz="2000" dirty="0" smtClean="0">
                <a:solidFill>
                  <a:srgbClr val="FF0000"/>
                </a:solidFill>
              </a:rPr>
              <a:t>Retention-aware error management </a:t>
            </a:r>
            <a:r>
              <a:rPr lang="en-US" sz="1600" b="1" dirty="0" smtClean="0">
                <a:solidFill>
                  <a:srgbClr val="3B812F">
                    <a:lumMod val="75000"/>
                  </a:srgbClr>
                </a:solidFill>
                <a:ea typeface="+mn-ea"/>
                <a:cs typeface="+mn-cs"/>
              </a:rPr>
              <a:t>[ICCD’12</a:t>
            </a:r>
            <a:r>
              <a:rPr lang="en-US" sz="1600" b="1" dirty="0">
                <a:solidFill>
                  <a:srgbClr val="3B812F">
                    <a:lumMod val="75000"/>
                  </a:srgbClr>
                </a:solidFill>
                <a:ea typeface="+mn-ea"/>
                <a:cs typeface="+mn-cs"/>
              </a:rPr>
              <a:t>]</a:t>
            </a:r>
            <a:endParaRPr lang="en-US" sz="2000" dirty="0" smtClean="0"/>
          </a:p>
          <a:p>
            <a:pPr lvl="1">
              <a:buFont typeface="Wingdings" pitchFamily="2" charset="2"/>
              <a:buChar char="q"/>
              <a:defRPr/>
            </a:pPr>
            <a:r>
              <a:rPr lang="en-US" sz="2000" dirty="0" smtClean="0">
                <a:solidFill>
                  <a:srgbClr val="FF0000"/>
                </a:solidFill>
              </a:rPr>
              <a:t>Program interference analysis and read reference V prediction </a:t>
            </a:r>
            <a:r>
              <a:rPr lang="en-US" sz="1600" b="1" dirty="0" smtClean="0">
                <a:solidFill>
                  <a:srgbClr val="3B812F">
                    <a:lumMod val="75000"/>
                  </a:srgbClr>
                </a:solidFill>
                <a:ea typeface="+mn-ea"/>
                <a:cs typeface="+mn-cs"/>
              </a:rPr>
              <a:t>[ICCD’13]</a:t>
            </a:r>
            <a:endParaRPr lang="en-US" sz="2000" dirty="0" smtClean="0"/>
          </a:p>
          <a:p>
            <a:pPr lvl="1">
              <a:buFont typeface="Wingdings" pitchFamily="2" charset="2"/>
              <a:buChar char="q"/>
              <a:defRPr/>
            </a:pPr>
            <a:r>
              <a:rPr lang="en-US" sz="2000" dirty="0" smtClean="0">
                <a:solidFill>
                  <a:srgbClr val="FF0000"/>
                </a:solidFill>
              </a:rPr>
              <a:t>Neighbor-assisted error correction </a:t>
            </a:r>
            <a:r>
              <a:rPr lang="en-US" sz="1600" b="1" dirty="0" smtClean="0">
                <a:solidFill>
                  <a:srgbClr val="3B812F">
                    <a:lumMod val="75000"/>
                  </a:srgbClr>
                </a:solidFill>
                <a:ea typeface="+mn-ea"/>
                <a:cs typeface="+mn-cs"/>
              </a:rPr>
              <a:t>[SIGMETRICS’14]</a:t>
            </a:r>
            <a:endParaRPr lang="en-US" sz="2000" dirty="0"/>
          </a:p>
        </p:txBody>
      </p:sp>
      <p:sp>
        <p:nvSpPr>
          <p:cNvPr id="283651"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4A78BA2-3BB2-AB48-BCCB-EB7E3CA9E102}" type="slidenum">
              <a:rPr lang="en-US" sz="1600">
                <a:solidFill>
                  <a:srgbClr val="000000"/>
                </a:solidFill>
                <a:latin typeface="Garamond" charset="0"/>
              </a:rPr>
              <a:pPr eaLnBrk="1" hangingPunct="1"/>
              <a:t>213</a:t>
            </a:fld>
            <a:endParaRPr lang="en-US" sz="1600">
              <a:solidFill>
                <a:srgbClr val="000000"/>
              </a:solidFill>
              <a:latin typeface="Garamond" charset="0"/>
            </a:endParaRPr>
          </a:p>
        </p:txBody>
      </p:sp>
      <p:pic>
        <p:nvPicPr>
          <p:cNvPr id="283652" name="Picture 6" descr="FMS_logo_lightbluematte_3C5CAE.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811537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3" name="Title 1"/>
          <p:cNvSpPr>
            <a:spLocks noGrp="1"/>
          </p:cNvSpPr>
          <p:nvPr>
            <p:ph type="title"/>
          </p:nvPr>
        </p:nvSpPr>
        <p:spPr/>
        <p:txBody>
          <a:bodyPr/>
          <a:lstStyle/>
          <a:p>
            <a:r>
              <a:rPr lang="en-US">
                <a:latin typeface="Garamond" charset="0"/>
              </a:rPr>
              <a:t>Readings (I)</a:t>
            </a:r>
          </a:p>
        </p:txBody>
      </p:sp>
      <p:sp>
        <p:nvSpPr>
          <p:cNvPr id="284674" name="Content Placeholder 2"/>
          <p:cNvSpPr>
            <a:spLocks noGrp="1"/>
          </p:cNvSpPr>
          <p:nvPr>
            <p:ph idx="1"/>
          </p:nvPr>
        </p:nvSpPr>
        <p:spPr>
          <a:xfrm>
            <a:off x="228600" y="1104900"/>
            <a:ext cx="8801100" cy="5143500"/>
          </a:xfrm>
        </p:spPr>
        <p:txBody>
          <a:bodyPr/>
          <a:lstStyle/>
          <a:p>
            <a:pPr>
              <a:buClr>
                <a:srgbClr val="CC9900"/>
              </a:buClr>
            </a:pPr>
            <a:r>
              <a:rPr lang="en-US" sz="1600">
                <a:solidFill>
                  <a:srgbClr val="000000"/>
                </a:solidFill>
                <a:latin typeface="Tahoma" charset="0"/>
              </a:rPr>
              <a:t>Yu Cai, Erich F. Haratsch, Onur Mutlu, and Ken Mai,</a:t>
            </a:r>
            <a:br>
              <a:rPr lang="en-US" sz="1600">
                <a:solidFill>
                  <a:srgbClr val="000000"/>
                </a:solidFill>
                <a:latin typeface="Tahoma" charset="0"/>
              </a:rPr>
            </a:br>
            <a:r>
              <a:rPr lang="en-US" sz="1600" b="1">
                <a:solidFill>
                  <a:srgbClr val="000000"/>
                </a:solidFill>
                <a:latin typeface="Tahoma" charset="0"/>
                <a:hlinkClick r:id="rId2"/>
              </a:rPr>
              <a:t>"Error Patterns in MLC NAND Flash Memory: Measurement, Characterization, and Analysis"</a:t>
            </a:r>
            <a:r>
              <a:rPr lang="en-US" sz="1600">
                <a:solidFill>
                  <a:srgbClr val="000000"/>
                </a:solidFill>
                <a:latin typeface="Tahoma" charset="0"/>
              </a:rPr>
              <a:t> </a:t>
            </a:r>
            <a:br>
              <a:rPr lang="en-US" sz="1600">
                <a:solidFill>
                  <a:srgbClr val="000000"/>
                </a:solidFill>
                <a:latin typeface="Tahoma" charset="0"/>
              </a:rPr>
            </a:br>
            <a:r>
              <a:rPr lang="en-US" sz="1600" i="1">
                <a:solidFill>
                  <a:srgbClr val="000000"/>
                </a:solidFill>
                <a:latin typeface="Tahoma" charset="0"/>
              </a:rPr>
              <a:t>Proceedings of the </a:t>
            </a:r>
            <a:r>
              <a:rPr lang="en-US" sz="1600" i="1">
                <a:solidFill>
                  <a:srgbClr val="000000"/>
                </a:solidFill>
                <a:latin typeface="Tahoma" charset="0"/>
                <a:hlinkClick r:id="rId3"/>
              </a:rPr>
              <a:t>Design, Automation, and Test in Europe Conference</a:t>
            </a:r>
            <a:r>
              <a:rPr lang="en-US" sz="1600" i="1">
                <a:solidFill>
                  <a:srgbClr val="000000"/>
                </a:solidFill>
                <a:latin typeface="Tahoma" charset="0"/>
              </a:rPr>
              <a:t> (</a:t>
            </a:r>
            <a:r>
              <a:rPr lang="en-US" sz="1600" b="1" i="1">
                <a:solidFill>
                  <a:srgbClr val="000000"/>
                </a:solidFill>
                <a:latin typeface="Tahoma" charset="0"/>
              </a:rPr>
              <a:t>DATE</a:t>
            </a:r>
            <a:r>
              <a:rPr lang="en-US" sz="1600" i="1">
                <a:solidFill>
                  <a:srgbClr val="000000"/>
                </a:solidFill>
                <a:latin typeface="Tahoma" charset="0"/>
              </a:rPr>
              <a:t>)</a:t>
            </a:r>
            <a:r>
              <a:rPr lang="en-US" sz="1600">
                <a:solidFill>
                  <a:srgbClr val="000000"/>
                </a:solidFill>
                <a:latin typeface="Tahoma" charset="0"/>
              </a:rPr>
              <a:t>, Dresden, Germany, March 2012. </a:t>
            </a:r>
            <a:r>
              <a:rPr lang="en-US" sz="1600">
                <a:solidFill>
                  <a:srgbClr val="000000"/>
                </a:solidFill>
                <a:latin typeface="Tahoma" charset="0"/>
                <a:hlinkClick r:id="rId4"/>
              </a:rPr>
              <a:t>Slides (ppt)</a:t>
            </a:r>
            <a:endParaRPr lang="en-US" sz="1500">
              <a:solidFill>
                <a:srgbClr val="000000"/>
              </a:solidFill>
              <a:latin typeface="Tahoma" charset="0"/>
            </a:endParaRPr>
          </a:p>
          <a:p>
            <a:endParaRPr lang="en-US">
              <a:latin typeface="Tahoma" charset="0"/>
            </a:endParaRPr>
          </a:p>
          <a:p>
            <a:pPr>
              <a:buClr>
                <a:srgbClr val="CC9900"/>
              </a:buClr>
            </a:pPr>
            <a:r>
              <a:rPr lang="en-US" sz="1600">
                <a:solidFill>
                  <a:srgbClr val="000000"/>
                </a:solidFill>
                <a:latin typeface="Tahoma" charset="0"/>
              </a:rPr>
              <a:t>Yu Cai, Gulay Yalcin, Onur Mutlu, Erich F. Haratsch, Adrian Cristal, Osman Unsal, and Ken Mai,</a:t>
            </a:r>
            <a:br>
              <a:rPr lang="en-US" sz="1600">
                <a:solidFill>
                  <a:srgbClr val="000000"/>
                </a:solidFill>
                <a:latin typeface="Tahoma" charset="0"/>
              </a:rPr>
            </a:br>
            <a:r>
              <a:rPr lang="en-US" sz="1600" b="1">
                <a:solidFill>
                  <a:srgbClr val="000000"/>
                </a:solidFill>
                <a:latin typeface="Tahoma" charset="0"/>
                <a:hlinkClick r:id="rId5"/>
              </a:rPr>
              <a:t>"Flash Correct-and-Refresh: Retention-Aware Error Management for Increased Flash Memory Lifetime"</a:t>
            </a:r>
            <a:r>
              <a:rPr lang="en-US" sz="1600">
                <a:solidFill>
                  <a:srgbClr val="000000"/>
                </a:solidFill>
                <a:latin typeface="Tahoma" charset="0"/>
              </a:rPr>
              <a:t/>
            </a:r>
            <a:br>
              <a:rPr lang="en-US" sz="1600">
                <a:solidFill>
                  <a:srgbClr val="000000"/>
                </a:solidFill>
                <a:latin typeface="Tahoma" charset="0"/>
              </a:rPr>
            </a:br>
            <a:r>
              <a:rPr lang="en-US" sz="1600" i="1">
                <a:solidFill>
                  <a:srgbClr val="000000"/>
                </a:solidFill>
                <a:latin typeface="Tahoma" charset="0"/>
              </a:rPr>
              <a:t>Proceedings of the </a:t>
            </a:r>
            <a:r>
              <a:rPr lang="en-US" sz="1600" i="1">
                <a:solidFill>
                  <a:srgbClr val="000000"/>
                </a:solidFill>
                <a:latin typeface="Tahoma" charset="0"/>
                <a:hlinkClick r:id="rId6"/>
              </a:rPr>
              <a:t>30th IEEE International Conference on Computer Design</a:t>
            </a:r>
            <a:r>
              <a:rPr lang="en-US" sz="1600" i="1">
                <a:solidFill>
                  <a:srgbClr val="000000"/>
                </a:solidFill>
                <a:latin typeface="Tahoma" charset="0"/>
              </a:rPr>
              <a:t> (</a:t>
            </a:r>
            <a:r>
              <a:rPr lang="en-US" sz="1600" b="1" i="1">
                <a:solidFill>
                  <a:srgbClr val="000000"/>
                </a:solidFill>
                <a:latin typeface="Tahoma" charset="0"/>
              </a:rPr>
              <a:t>ICCD</a:t>
            </a:r>
            <a:r>
              <a:rPr lang="en-US" sz="1600" i="1">
                <a:solidFill>
                  <a:srgbClr val="000000"/>
                </a:solidFill>
                <a:latin typeface="Tahoma" charset="0"/>
              </a:rPr>
              <a:t>)</a:t>
            </a:r>
            <a:r>
              <a:rPr lang="en-US" sz="1600">
                <a:solidFill>
                  <a:srgbClr val="000000"/>
                </a:solidFill>
                <a:latin typeface="Tahoma" charset="0"/>
              </a:rPr>
              <a:t>, Montreal, Quebec, Canada, September 2012. </a:t>
            </a:r>
            <a:r>
              <a:rPr lang="en-US" sz="1600">
                <a:solidFill>
                  <a:srgbClr val="000000"/>
                </a:solidFill>
                <a:latin typeface="Tahoma" charset="0"/>
                <a:hlinkClick r:id="rId7"/>
              </a:rPr>
              <a:t>Slides (ppt)</a:t>
            </a:r>
            <a:r>
              <a:rPr lang="en-US" sz="1600">
                <a:solidFill>
                  <a:srgbClr val="000000"/>
                </a:solidFill>
                <a:latin typeface="Tahoma" charset="0"/>
              </a:rPr>
              <a:t> </a:t>
            </a:r>
            <a:r>
              <a:rPr lang="en-US" sz="1600">
                <a:solidFill>
                  <a:srgbClr val="000000"/>
                </a:solidFill>
                <a:latin typeface="Tahoma" charset="0"/>
                <a:hlinkClick r:id="rId8"/>
              </a:rPr>
              <a:t>(pdf)</a:t>
            </a:r>
            <a:r>
              <a:rPr lang="en-US" sz="1600">
                <a:solidFill>
                  <a:srgbClr val="000000"/>
                </a:solidFill>
                <a:latin typeface="Tahoma" charset="0"/>
              </a:rPr>
              <a:t> </a:t>
            </a:r>
          </a:p>
          <a:p>
            <a:endParaRPr lang="en-US">
              <a:latin typeface="Tahoma" charset="0"/>
            </a:endParaRPr>
          </a:p>
          <a:p>
            <a:pPr>
              <a:buClr>
                <a:srgbClr val="CC9900"/>
              </a:buClr>
            </a:pPr>
            <a:r>
              <a:rPr lang="en-US" sz="1500">
                <a:solidFill>
                  <a:srgbClr val="000000"/>
                </a:solidFill>
                <a:latin typeface="Tahoma" charset="0"/>
              </a:rPr>
              <a:t>Yu Cai, Erich F. Haratsch, Onur Mutlu, and Ken Mai,</a:t>
            </a:r>
            <a:br>
              <a:rPr lang="en-US" sz="1500">
                <a:solidFill>
                  <a:srgbClr val="000000"/>
                </a:solidFill>
                <a:latin typeface="Tahoma" charset="0"/>
              </a:rPr>
            </a:br>
            <a:r>
              <a:rPr lang="en-US" sz="1500" b="1">
                <a:solidFill>
                  <a:srgbClr val="000000"/>
                </a:solidFill>
                <a:latin typeface="Tahoma" charset="0"/>
                <a:hlinkClick r:id="rId9"/>
              </a:rPr>
              <a:t>"Threshold Voltage Distribution in MLC NAND Flash Memory: Characterization, Analysis and Modeling"</a:t>
            </a:r>
            <a:r>
              <a:rPr lang="en-US" sz="1500">
                <a:solidFill>
                  <a:srgbClr val="000000"/>
                </a:solidFill>
                <a:latin typeface="Tahoma" charset="0"/>
              </a:rPr>
              <a:t> </a:t>
            </a:r>
            <a:br>
              <a:rPr lang="en-US" sz="1500">
                <a:solidFill>
                  <a:srgbClr val="000000"/>
                </a:solidFill>
                <a:latin typeface="Tahoma" charset="0"/>
              </a:rPr>
            </a:br>
            <a:r>
              <a:rPr lang="en-US" sz="1500" i="1">
                <a:solidFill>
                  <a:srgbClr val="000000"/>
                </a:solidFill>
                <a:latin typeface="Tahoma" charset="0"/>
              </a:rPr>
              <a:t>Proceedings of the </a:t>
            </a:r>
            <a:r>
              <a:rPr lang="en-US" sz="1500" i="1">
                <a:solidFill>
                  <a:srgbClr val="000000"/>
                </a:solidFill>
                <a:latin typeface="Tahoma" charset="0"/>
                <a:hlinkClick r:id="rId3"/>
              </a:rPr>
              <a:t>Design, Automation, and Test in Europe Conference</a:t>
            </a:r>
            <a:r>
              <a:rPr lang="en-US" sz="1500" i="1">
                <a:solidFill>
                  <a:srgbClr val="000000"/>
                </a:solidFill>
                <a:latin typeface="Tahoma" charset="0"/>
              </a:rPr>
              <a:t> (</a:t>
            </a:r>
            <a:r>
              <a:rPr lang="en-US" sz="1500" b="1" i="1">
                <a:solidFill>
                  <a:srgbClr val="000000"/>
                </a:solidFill>
                <a:latin typeface="Tahoma" charset="0"/>
              </a:rPr>
              <a:t>DATE</a:t>
            </a:r>
            <a:r>
              <a:rPr lang="en-US" sz="1500" i="1">
                <a:solidFill>
                  <a:srgbClr val="000000"/>
                </a:solidFill>
                <a:latin typeface="Tahoma" charset="0"/>
              </a:rPr>
              <a:t>)</a:t>
            </a:r>
            <a:r>
              <a:rPr lang="en-US" sz="1500">
                <a:solidFill>
                  <a:srgbClr val="000000"/>
                </a:solidFill>
                <a:latin typeface="Tahoma" charset="0"/>
              </a:rPr>
              <a:t>, Grenoble, France, March 2013. </a:t>
            </a:r>
            <a:r>
              <a:rPr lang="en-US" sz="1500">
                <a:solidFill>
                  <a:srgbClr val="000000"/>
                </a:solidFill>
                <a:latin typeface="Tahoma" charset="0"/>
                <a:hlinkClick r:id="rId10"/>
              </a:rPr>
              <a:t>Slides (ppt)</a:t>
            </a:r>
            <a:endParaRPr lang="en-US" sz="1500">
              <a:solidFill>
                <a:srgbClr val="000000"/>
              </a:solidFill>
              <a:latin typeface="Tahoma" charset="0"/>
            </a:endParaRPr>
          </a:p>
          <a:p>
            <a:endParaRPr lang="en-US">
              <a:latin typeface="Tahoma" charset="0"/>
            </a:endParaRPr>
          </a:p>
        </p:txBody>
      </p:sp>
      <p:sp>
        <p:nvSpPr>
          <p:cNvPr id="284675"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6C14179-05FC-5A48-8269-2664CF6F96CF}" type="slidenum">
              <a:rPr lang="en-US" sz="1600">
                <a:solidFill>
                  <a:srgbClr val="000000"/>
                </a:solidFill>
                <a:latin typeface="Garamond" charset="0"/>
              </a:rPr>
              <a:pPr eaLnBrk="1" hangingPunct="1"/>
              <a:t>214</a:t>
            </a:fld>
            <a:endParaRPr lang="en-US" sz="1600">
              <a:solidFill>
                <a:srgbClr val="000000"/>
              </a:solidFill>
              <a:latin typeface="Garamond" charset="0"/>
            </a:endParaRPr>
          </a:p>
        </p:txBody>
      </p:sp>
      <p:pic>
        <p:nvPicPr>
          <p:cNvPr id="284676" name="Picture 6" descr="FMS_logo_lightbluematte_3C5CAE.gif"/>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752901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7" name="Title 1"/>
          <p:cNvSpPr>
            <a:spLocks noGrp="1"/>
          </p:cNvSpPr>
          <p:nvPr>
            <p:ph type="title"/>
          </p:nvPr>
        </p:nvSpPr>
        <p:spPr/>
        <p:txBody>
          <a:bodyPr/>
          <a:lstStyle/>
          <a:p>
            <a:r>
              <a:rPr lang="en-US">
                <a:latin typeface="Garamond" charset="0"/>
              </a:rPr>
              <a:t>Readings (II)</a:t>
            </a:r>
          </a:p>
        </p:txBody>
      </p:sp>
      <p:sp>
        <p:nvSpPr>
          <p:cNvPr id="285698" name="Content Placeholder 2"/>
          <p:cNvSpPr>
            <a:spLocks noGrp="1"/>
          </p:cNvSpPr>
          <p:nvPr>
            <p:ph idx="1"/>
          </p:nvPr>
        </p:nvSpPr>
        <p:spPr>
          <a:xfrm>
            <a:off x="228600" y="1104900"/>
            <a:ext cx="8801100" cy="5143500"/>
          </a:xfrm>
        </p:spPr>
        <p:txBody>
          <a:bodyPr/>
          <a:lstStyle/>
          <a:p>
            <a:r>
              <a:rPr lang="en-US" sz="1600">
                <a:latin typeface="Tahoma" charset="0"/>
              </a:rPr>
              <a:t>Yu Cai, Gulay Yalcin, Onur Mutlu, Erich F. Haratsch, Adrian Cristal, Osman Unsal, and Ken Mai,</a:t>
            </a:r>
            <a:br>
              <a:rPr lang="en-US" sz="1600">
                <a:latin typeface="Tahoma" charset="0"/>
              </a:rPr>
            </a:br>
            <a:r>
              <a:rPr lang="en-US" sz="1600" b="1">
                <a:latin typeface="Tahoma" charset="0"/>
                <a:hlinkClick r:id="rId2"/>
              </a:rPr>
              <a:t>"Error Analysis and Retention-Aware Error Management for NAND Flash Memory"</a:t>
            </a:r>
            <a:r>
              <a:rPr lang="en-US" sz="1600">
                <a:latin typeface="Tahoma" charset="0"/>
              </a:rPr>
              <a:t/>
            </a:r>
            <a:br>
              <a:rPr lang="en-US" sz="1600">
                <a:latin typeface="Tahoma" charset="0"/>
              </a:rPr>
            </a:br>
            <a:r>
              <a:rPr lang="en-US" sz="1600" i="1">
                <a:latin typeface="Tahoma" charset="0"/>
                <a:hlinkClick r:id="rId3"/>
              </a:rPr>
              <a:t>Intel Technology Journal</a:t>
            </a:r>
            <a:r>
              <a:rPr lang="en-US" sz="1600" i="1">
                <a:latin typeface="Tahoma" charset="0"/>
              </a:rPr>
              <a:t> (</a:t>
            </a:r>
            <a:r>
              <a:rPr lang="en-US" sz="1600" b="1" i="1">
                <a:latin typeface="Tahoma" charset="0"/>
              </a:rPr>
              <a:t>ITJ</a:t>
            </a:r>
            <a:r>
              <a:rPr lang="en-US" sz="1600" i="1">
                <a:latin typeface="Tahoma" charset="0"/>
              </a:rPr>
              <a:t>) Special Issue on Memory Resiliency</a:t>
            </a:r>
            <a:r>
              <a:rPr lang="en-US" sz="1600">
                <a:latin typeface="Tahoma" charset="0"/>
              </a:rPr>
              <a:t>, Vol. 17, No. 1, May 2013. </a:t>
            </a:r>
          </a:p>
          <a:p>
            <a:endParaRPr lang="en-US">
              <a:latin typeface="Tahoma" charset="0"/>
            </a:endParaRPr>
          </a:p>
          <a:p>
            <a:r>
              <a:rPr lang="en-US" sz="1600">
                <a:latin typeface="Tahoma" charset="0"/>
              </a:rPr>
              <a:t>Yu Cai, Onur Mutlu, Erich F. Haratsch, and Ken Mai,</a:t>
            </a:r>
            <a:br>
              <a:rPr lang="en-US" sz="1600">
                <a:latin typeface="Tahoma" charset="0"/>
              </a:rPr>
            </a:br>
            <a:r>
              <a:rPr lang="en-US" sz="1600" b="1">
                <a:latin typeface="Tahoma" charset="0"/>
                <a:hlinkClick r:id="rId4"/>
              </a:rPr>
              <a:t>"Program Interference in MLC NAND Flash Memory: Characterization, Modeling, and Mitigation"</a:t>
            </a:r>
            <a:r>
              <a:rPr lang="en-US" sz="1600">
                <a:latin typeface="Tahoma" charset="0"/>
              </a:rPr>
              <a:t/>
            </a:r>
            <a:br>
              <a:rPr lang="en-US" sz="1600">
                <a:latin typeface="Tahoma" charset="0"/>
              </a:rPr>
            </a:br>
            <a:r>
              <a:rPr lang="en-US" sz="1600" i="1">
                <a:latin typeface="Tahoma" charset="0"/>
              </a:rPr>
              <a:t>Proceedings of the </a:t>
            </a:r>
            <a:r>
              <a:rPr lang="en-US" sz="1600" i="1">
                <a:latin typeface="Tahoma" charset="0"/>
                <a:hlinkClick r:id="rId5"/>
              </a:rPr>
              <a:t>31st IEEE International Conference on Computer Design</a:t>
            </a:r>
            <a:r>
              <a:rPr lang="en-US" sz="1600" i="1">
                <a:latin typeface="Tahoma" charset="0"/>
              </a:rPr>
              <a:t> (</a:t>
            </a:r>
            <a:r>
              <a:rPr lang="en-US" sz="1600" b="1" i="1">
                <a:latin typeface="Tahoma" charset="0"/>
              </a:rPr>
              <a:t>ICCD</a:t>
            </a:r>
            <a:r>
              <a:rPr lang="en-US" sz="1600" i="1">
                <a:latin typeface="Tahoma" charset="0"/>
              </a:rPr>
              <a:t>)</a:t>
            </a:r>
            <a:r>
              <a:rPr lang="en-US" sz="1600">
                <a:latin typeface="Tahoma" charset="0"/>
              </a:rPr>
              <a:t>, Asheville, NC, October 2013. </a:t>
            </a:r>
            <a:r>
              <a:rPr lang="en-US" sz="1600">
                <a:latin typeface="Tahoma" charset="0"/>
                <a:hlinkClick r:id="rId6"/>
              </a:rPr>
              <a:t>Slides (pptx)</a:t>
            </a:r>
            <a:r>
              <a:rPr lang="en-US" sz="1600">
                <a:latin typeface="Tahoma" charset="0"/>
              </a:rPr>
              <a:t> </a:t>
            </a:r>
            <a:r>
              <a:rPr lang="en-US" sz="1600">
                <a:latin typeface="Tahoma" charset="0"/>
                <a:hlinkClick r:id="rId7"/>
              </a:rPr>
              <a:t>(pdf)</a:t>
            </a:r>
            <a:r>
              <a:rPr lang="en-US" sz="1600">
                <a:latin typeface="Tahoma" charset="0"/>
              </a:rPr>
              <a:t> </a:t>
            </a:r>
            <a:r>
              <a:rPr lang="en-US" sz="1600">
                <a:latin typeface="Tahoma" charset="0"/>
                <a:hlinkClick r:id="rId8"/>
              </a:rPr>
              <a:t>Lightning Session Slides (pdf)</a:t>
            </a:r>
            <a:r>
              <a:rPr lang="en-US" sz="1600">
                <a:latin typeface="Tahoma" charset="0"/>
              </a:rPr>
              <a:t> </a:t>
            </a:r>
          </a:p>
          <a:p>
            <a:endParaRPr lang="en-US">
              <a:latin typeface="Tahoma" charset="0"/>
            </a:endParaRPr>
          </a:p>
          <a:p>
            <a:r>
              <a:rPr lang="en-US" sz="1600">
                <a:latin typeface="Tahoma" charset="0"/>
              </a:rPr>
              <a:t>Yu Cai, Gulay Yalcin, Onur Mutlu, Eric Haratsch, Osman Unsal, Adrian Cristal, and Ken Mai,</a:t>
            </a:r>
            <a:br>
              <a:rPr lang="en-US" sz="1600">
                <a:latin typeface="Tahoma" charset="0"/>
              </a:rPr>
            </a:br>
            <a:r>
              <a:rPr lang="en-US" sz="1600" b="1">
                <a:latin typeface="Tahoma" charset="0"/>
                <a:hlinkClick r:id="rId9"/>
              </a:rPr>
              <a:t>"Neighbor-Cell Assisted Error Correction for MLC NAND Flash Memories"</a:t>
            </a:r>
            <a:r>
              <a:rPr lang="en-US" sz="1600">
                <a:latin typeface="Tahoma" charset="0"/>
              </a:rPr>
              <a:t> </a:t>
            </a:r>
            <a:br>
              <a:rPr lang="en-US" sz="1600">
                <a:latin typeface="Tahoma" charset="0"/>
              </a:rPr>
            </a:br>
            <a:r>
              <a:rPr lang="en-US" sz="1600" i="1">
                <a:latin typeface="Tahoma" charset="0"/>
              </a:rPr>
              <a:t>Proceedings of the </a:t>
            </a:r>
            <a:r>
              <a:rPr lang="en-US" sz="1600" i="1">
                <a:latin typeface="Tahoma" charset="0"/>
                <a:hlinkClick r:id="rId10"/>
              </a:rPr>
              <a:t>ACM International Conference on Measurement and Modeling of Computer Systems </a:t>
            </a:r>
            <a:r>
              <a:rPr lang="en-US" sz="1600" i="1">
                <a:latin typeface="Tahoma" charset="0"/>
              </a:rPr>
              <a:t>(</a:t>
            </a:r>
            <a:r>
              <a:rPr lang="en-US" sz="1600" b="1" i="1">
                <a:latin typeface="Tahoma" charset="0"/>
              </a:rPr>
              <a:t>SIGMETRICS</a:t>
            </a:r>
            <a:r>
              <a:rPr lang="en-US" sz="1600" i="1">
                <a:latin typeface="Tahoma" charset="0"/>
              </a:rPr>
              <a:t>)</a:t>
            </a:r>
            <a:r>
              <a:rPr lang="en-US" sz="1600">
                <a:latin typeface="Tahoma" charset="0"/>
              </a:rPr>
              <a:t>, Austin, TX, June 2014. </a:t>
            </a:r>
            <a:r>
              <a:rPr lang="en-US" sz="1600">
                <a:latin typeface="Tahoma" charset="0"/>
                <a:hlinkClick r:id="rId11"/>
              </a:rPr>
              <a:t>Slides (ppt)</a:t>
            </a:r>
            <a:r>
              <a:rPr lang="en-US" sz="1600">
                <a:latin typeface="Tahoma" charset="0"/>
              </a:rPr>
              <a:t> </a:t>
            </a:r>
            <a:r>
              <a:rPr lang="en-US" sz="1600">
                <a:latin typeface="Tahoma" charset="0"/>
                <a:hlinkClick r:id="rId12"/>
              </a:rPr>
              <a:t>(pdf)</a:t>
            </a:r>
            <a:r>
              <a:rPr lang="en-US" sz="1600">
                <a:latin typeface="Tahoma" charset="0"/>
              </a:rPr>
              <a:t> </a:t>
            </a:r>
          </a:p>
          <a:p>
            <a:endParaRPr lang="en-US">
              <a:latin typeface="Tahoma" charset="0"/>
            </a:endParaRPr>
          </a:p>
        </p:txBody>
      </p:sp>
      <p:sp>
        <p:nvSpPr>
          <p:cNvPr id="285699"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D267D90-C6F6-9C4E-8695-BD844FD28D00}" type="slidenum">
              <a:rPr lang="en-US" sz="1600">
                <a:solidFill>
                  <a:srgbClr val="000000"/>
                </a:solidFill>
                <a:latin typeface="Garamond" charset="0"/>
              </a:rPr>
              <a:pPr eaLnBrk="1" hangingPunct="1"/>
              <a:t>215</a:t>
            </a:fld>
            <a:endParaRPr lang="en-US" sz="1600">
              <a:solidFill>
                <a:srgbClr val="000000"/>
              </a:solidFill>
              <a:latin typeface="Garamond" charset="0"/>
            </a:endParaRPr>
          </a:p>
        </p:txBody>
      </p:sp>
      <p:pic>
        <p:nvPicPr>
          <p:cNvPr id="285700" name="Picture 6" descr="FMS_logo_lightbluematte_3C5CAE.gif"/>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112195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1" name="Title 1"/>
          <p:cNvSpPr>
            <a:spLocks noGrp="1"/>
          </p:cNvSpPr>
          <p:nvPr>
            <p:ph type="title"/>
          </p:nvPr>
        </p:nvSpPr>
        <p:spPr/>
        <p:txBody>
          <a:bodyPr/>
          <a:lstStyle/>
          <a:p>
            <a:r>
              <a:rPr lang="en-US">
                <a:latin typeface="Garamond" charset="0"/>
                <a:ea typeface="ＭＳ Ｐゴシック" charset="0"/>
                <a:cs typeface="ＭＳ Ｐゴシック" charset="0"/>
              </a:rPr>
              <a:t>Referenced Papers</a:t>
            </a:r>
          </a:p>
        </p:txBody>
      </p:sp>
      <p:sp>
        <p:nvSpPr>
          <p:cNvPr id="286722" name="Content Placeholder 2"/>
          <p:cNvSpPr>
            <a:spLocks noGrp="1"/>
          </p:cNvSpPr>
          <p:nvPr>
            <p:ph idx="1"/>
          </p:nvPr>
        </p:nvSpPr>
        <p:spPr>
          <a:xfrm>
            <a:off x="228600" y="996950"/>
            <a:ext cx="8610600" cy="5194300"/>
          </a:xfrm>
        </p:spPr>
        <p:txBody>
          <a:bodyPr/>
          <a:lstStyle/>
          <a:p>
            <a:endParaRPr lang="en-US">
              <a:latin typeface="Tahoma" charset="0"/>
              <a:ea typeface="ＭＳ Ｐゴシック" charset="0"/>
              <a:cs typeface="ＭＳ Ｐゴシック" charset="0"/>
            </a:endParaRPr>
          </a:p>
          <a:p>
            <a:r>
              <a:rPr lang="en-US">
                <a:latin typeface="Tahoma" charset="0"/>
                <a:ea typeface="ＭＳ Ｐゴシック" charset="0"/>
                <a:cs typeface="ＭＳ Ｐゴシック" charset="0"/>
              </a:rPr>
              <a:t>All are available at</a:t>
            </a:r>
          </a:p>
          <a:p>
            <a:pPr marL="342900" lvl="1" indent="0">
              <a:buFont typeface="Wingdings" charset="0"/>
              <a:buNone/>
            </a:pPr>
            <a:r>
              <a:rPr lang="en-US">
                <a:latin typeface="Tahoma" charset="0"/>
                <a:ea typeface="ＭＳ Ｐゴシック" charset="0"/>
                <a:hlinkClick r:id="rId2"/>
              </a:rPr>
              <a:t>http://users.ece.cmu.edu/~omutlu/projects.htm</a:t>
            </a:r>
            <a:endParaRPr lang="en-US">
              <a:latin typeface="Tahoma" charset="0"/>
              <a:ea typeface="ＭＳ Ｐゴシック" charset="0"/>
            </a:endParaRPr>
          </a:p>
          <a:p>
            <a:endParaRPr lang="en-US">
              <a:latin typeface="Tahoma" charset="0"/>
              <a:ea typeface="ＭＳ Ｐゴシック" charset="0"/>
              <a:cs typeface="ＭＳ Ｐゴシック" charset="0"/>
            </a:endParaRPr>
          </a:p>
        </p:txBody>
      </p:sp>
      <p:sp>
        <p:nvSpPr>
          <p:cNvPr id="28672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CFCF3A1-A7C5-5842-B3CF-FBB267D95F91}" type="slidenum">
              <a:rPr lang="en-US" sz="1600">
                <a:solidFill>
                  <a:srgbClr val="000000"/>
                </a:solidFill>
                <a:latin typeface="Garamond" charset="0"/>
              </a:rPr>
              <a:pPr eaLnBrk="1" hangingPunct="1"/>
              <a:t>216</a:t>
            </a:fld>
            <a:endParaRPr lang="en-US" sz="1600">
              <a:solidFill>
                <a:srgbClr val="000000"/>
              </a:solidFill>
              <a:latin typeface="Garamond" charset="0"/>
            </a:endParaRPr>
          </a:p>
        </p:txBody>
      </p:sp>
      <p:pic>
        <p:nvPicPr>
          <p:cNvPr id="286724" name="Picture 6" descr="FMS_logo_lightbluematte_3C5CAE.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296574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5" name="Title 1"/>
          <p:cNvSpPr>
            <a:spLocks noGrp="1"/>
          </p:cNvSpPr>
          <p:nvPr>
            <p:ph type="title"/>
          </p:nvPr>
        </p:nvSpPr>
        <p:spPr/>
        <p:txBody>
          <a:bodyPr/>
          <a:lstStyle/>
          <a:p>
            <a:r>
              <a:rPr lang="en-US">
                <a:latin typeface="Garamond" charset="0"/>
                <a:ea typeface="ＭＳ Ｐゴシック" charset="0"/>
                <a:cs typeface="ＭＳ Ｐゴシック" charset="0"/>
              </a:rPr>
              <a:t>Related Videos and Course Materials</a:t>
            </a:r>
          </a:p>
        </p:txBody>
      </p:sp>
      <p:sp>
        <p:nvSpPr>
          <p:cNvPr id="287746" name="Content Placeholder 2"/>
          <p:cNvSpPr>
            <a:spLocks noGrp="1"/>
          </p:cNvSpPr>
          <p:nvPr>
            <p:ph idx="1"/>
          </p:nvPr>
        </p:nvSpPr>
        <p:spPr>
          <a:xfrm>
            <a:off x="228600" y="996950"/>
            <a:ext cx="8915400" cy="5194300"/>
          </a:xfrm>
        </p:spPr>
        <p:txBody>
          <a:bodyPr/>
          <a:lstStyle/>
          <a:p>
            <a:r>
              <a:rPr lang="en-US">
                <a:solidFill>
                  <a:srgbClr val="FF0000"/>
                </a:solidFill>
                <a:latin typeface="Tahoma" charset="0"/>
                <a:ea typeface="ＭＳ Ｐゴシック" charset="0"/>
                <a:cs typeface="ＭＳ Ｐゴシック" charset="0"/>
              </a:rPr>
              <a:t>Computer Architecture Lecture Videos on Youtube</a:t>
            </a:r>
          </a:p>
          <a:p>
            <a:pPr lvl="1"/>
            <a:r>
              <a:rPr lang="en-US">
                <a:latin typeface="Tahoma" charset="0"/>
                <a:ea typeface="ＭＳ Ｐゴシック" charset="0"/>
                <a:hlinkClick r:id="rId2"/>
              </a:rPr>
              <a:t>https://www.youtube.com/playlist?list=PL5PHm2jkkXmidJOd59REog9jDnPDTG6IJ</a:t>
            </a:r>
            <a:endParaRPr lang="en-US">
              <a:latin typeface="Tahoma" charset="0"/>
              <a:ea typeface="ＭＳ Ｐゴシック" charset="0"/>
            </a:endParaRPr>
          </a:p>
          <a:p>
            <a:pPr lvl="1"/>
            <a:endParaRPr lang="en-US">
              <a:latin typeface="Tahoma" charset="0"/>
              <a:ea typeface="ＭＳ Ｐゴシック" charset="0"/>
            </a:endParaRPr>
          </a:p>
          <a:p>
            <a:r>
              <a:rPr lang="en-US">
                <a:solidFill>
                  <a:srgbClr val="0000FF"/>
                </a:solidFill>
                <a:latin typeface="Tahoma" charset="0"/>
                <a:ea typeface="ＭＳ Ｐゴシック" charset="0"/>
                <a:cs typeface="ＭＳ Ｐゴシック" charset="0"/>
              </a:rPr>
              <a:t>Computer Architecture Course Materials</a:t>
            </a:r>
          </a:p>
          <a:p>
            <a:pPr lvl="1"/>
            <a:r>
              <a:rPr lang="en-US">
                <a:latin typeface="Tahoma" charset="0"/>
                <a:ea typeface="ＭＳ Ｐゴシック" charset="0"/>
                <a:hlinkClick r:id="rId3"/>
              </a:rPr>
              <a:t>http://www.ece.cmu.edu/~ece447/s13/doku.php?id=schedule</a:t>
            </a:r>
            <a:endParaRPr lang="en-US">
              <a:latin typeface="Tahoma" charset="0"/>
              <a:ea typeface="ＭＳ Ｐゴシック" charset="0"/>
            </a:endParaRPr>
          </a:p>
          <a:p>
            <a:pPr lvl="1"/>
            <a:endParaRPr lang="en-US">
              <a:latin typeface="Tahoma" charset="0"/>
              <a:ea typeface="ＭＳ Ｐゴシック" charset="0"/>
            </a:endParaRPr>
          </a:p>
          <a:p>
            <a:r>
              <a:rPr lang="en-US">
                <a:solidFill>
                  <a:srgbClr val="0000FF"/>
                </a:solidFill>
                <a:latin typeface="Tahoma" charset="0"/>
                <a:ea typeface="ＭＳ Ｐゴシック" charset="0"/>
                <a:cs typeface="ＭＳ Ｐゴシック" charset="0"/>
              </a:rPr>
              <a:t>Advanced Computer Architecture Course Materials</a:t>
            </a:r>
          </a:p>
          <a:p>
            <a:pPr lvl="1"/>
            <a:r>
              <a:rPr lang="en-US">
                <a:latin typeface="Tahoma" charset="0"/>
                <a:ea typeface="ＭＳ Ｐゴシック" charset="0"/>
                <a:hlinkClick r:id="rId4"/>
              </a:rPr>
              <a:t>http://www.ece.cmu.edu/~ece740/f13/doku.php?id=schedule</a:t>
            </a:r>
            <a:endParaRPr lang="en-US">
              <a:latin typeface="Tahoma" charset="0"/>
              <a:ea typeface="ＭＳ Ｐゴシック" charset="0"/>
            </a:endParaRPr>
          </a:p>
          <a:p>
            <a:endParaRPr lang="en-US">
              <a:latin typeface="Tahoma" charset="0"/>
              <a:ea typeface="ＭＳ Ｐゴシック" charset="0"/>
              <a:cs typeface="ＭＳ Ｐゴシック" charset="0"/>
            </a:endParaRPr>
          </a:p>
          <a:p>
            <a:r>
              <a:rPr lang="en-US">
                <a:solidFill>
                  <a:srgbClr val="FF0000"/>
                </a:solidFill>
                <a:latin typeface="Tahoma" charset="0"/>
                <a:ea typeface="ＭＳ Ｐゴシック" charset="0"/>
                <a:cs typeface="ＭＳ Ｐゴシック" charset="0"/>
              </a:rPr>
              <a:t>Advanced Computer Architecture Lecture Videos on Youtube</a:t>
            </a:r>
          </a:p>
          <a:p>
            <a:pPr lvl="1"/>
            <a:r>
              <a:rPr lang="en-US">
                <a:latin typeface="Tahoma" charset="0"/>
                <a:ea typeface="ＭＳ Ｐゴシック" charset="0"/>
                <a:hlinkClick r:id="rId5"/>
              </a:rPr>
              <a:t>https://www.youtube.com/playlist?list=PL5PHm2jkkXmgDN1PLwOY_tGtUlynnyV6D</a:t>
            </a:r>
            <a:r>
              <a:rPr lang="en-US">
                <a:latin typeface="Tahoma" charset="0"/>
                <a:ea typeface="ＭＳ Ｐゴシック" charset="0"/>
              </a:rPr>
              <a:t> </a:t>
            </a:r>
          </a:p>
          <a:p>
            <a:endParaRPr lang="en-US">
              <a:latin typeface="Tahoma" charset="0"/>
              <a:ea typeface="ＭＳ Ｐゴシック" charset="0"/>
              <a:cs typeface="ＭＳ Ｐゴシック" charset="0"/>
            </a:endParaRPr>
          </a:p>
        </p:txBody>
      </p:sp>
      <p:sp>
        <p:nvSpPr>
          <p:cNvPr id="28774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E4E7E14-CF53-5A49-996E-13C01BE0279E}" type="slidenum">
              <a:rPr lang="en-US" sz="1600">
                <a:solidFill>
                  <a:srgbClr val="000000"/>
                </a:solidFill>
                <a:latin typeface="Garamond" charset="0"/>
              </a:rPr>
              <a:pPr eaLnBrk="1" hangingPunct="1"/>
              <a:t>217</a:t>
            </a:fld>
            <a:endParaRPr lang="en-US" sz="1600">
              <a:solidFill>
                <a:srgbClr val="000000"/>
              </a:solidFill>
              <a:latin typeface="Garamond" charset="0"/>
            </a:endParaRPr>
          </a:p>
        </p:txBody>
      </p:sp>
      <p:pic>
        <p:nvPicPr>
          <p:cNvPr id="287748" name="Picture 6" descr="FMS_logo_lightbluematte_3C5CAE.gi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59181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69" name="Title 4"/>
          <p:cNvSpPr>
            <a:spLocks noGrp="1"/>
          </p:cNvSpPr>
          <p:nvPr>
            <p:ph type="ctrTitle"/>
          </p:nvPr>
        </p:nvSpPr>
        <p:spPr/>
        <p:txBody>
          <a:bodyPr/>
          <a:lstStyle/>
          <a:p>
            <a:r>
              <a:rPr lang="en-US">
                <a:latin typeface="Garamond" charset="0"/>
              </a:rPr>
              <a:t>Thank you.</a:t>
            </a:r>
          </a:p>
        </p:txBody>
      </p:sp>
      <p:sp>
        <p:nvSpPr>
          <p:cNvPr id="288770" name="Subtitle 5"/>
          <p:cNvSpPr>
            <a:spLocks noGrp="1"/>
          </p:cNvSpPr>
          <p:nvPr>
            <p:ph type="subTitle" idx="1"/>
          </p:nvPr>
        </p:nvSpPr>
        <p:spPr/>
        <p:txBody>
          <a:bodyPr/>
          <a:lstStyle/>
          <a:p>
            <a:pPr>
              <a:buFont typeface="Wingdings" charset="0"/>
              <a:buNone/>
            </a:pPr>
            <a:r>
              <a:rPr lang="en-US">
                <a:latin typeface="Tahoma" charset="0"/>
              </a:rPr>
              <a:t>Feel free to email me with any questions &amp; feedback</a:t>
            </a:r>
          </a:p>
          <a:p>
            <a:pPr>
              <a:buFont typeface="Wingdings" charset="0"/>
              <a:buNone/>
            </a:pPr>
            <a:endParaRPr lang="en-US">
              <a:latin typeface="Tahoma" charset="0"/>
            </a:endParaRPr>
          </a:p>
          <a:p>
            <a:pPr>
              <a:buFont typeface="Wingdings" charset="0"/>
              <a:buNone/>
            </a:pPr>
            <a:r>
              <a:rPr lang="en-US">
                <a:latin typeface="Tahoma" charset="0"/>
                <a:hlinkClick r:id="rId2"/>
              </a:rPr>
              <a:t>onur@cmu.edu</a:t>
            </a:r>
            <a:endParaRPr lang="en-US">
              <a:latin typeface="Tahoma" charset="0"/>
            </a:endParaRPr>
          </a:p>
          <a:p>
            <a:pPr>
              <a:buFont typeface="Wingdings" charset="0"/>
              <a:buNone/>
            </a:pPr>
            <a:r>
              <a:rPr lang="en-US">
                <a:latin typeface="Tahoma" charset="0"/>
                <a:hlinkClick r:id="rId3"/>
              </a:rPr>
              <a:t>http://users.ece.cmu.edu/~omutlu/</a:t>
            </a:r>
            <a:endParaRPr lang="en-US">
              <a:latin typeface="Tahoma" charset="0"/>
            </a:endParaRPr>
          </a:p>
          <a:p>
            <a:pPr>
              <a:buFont typeface="Wingdings" charset="0"/>
              <a:buNone/>
            </a:pPr>
            <a:endParaRPr lang="en-US">
              <a:latin typeface="Tahoma" charset="0"/>
            </a:endParaRPr>
          </a:p>
          <a:p>
            <a:pPr>
              <a:buFont typeface="Wingdings" charset="0"/>
              <a:buNone/>
            </a:pPr>
            <a:endParaRPr lang="en-US">
              <a:latin typeface="Tahoma" charset="0"/>
            </a:endParaRPr>
          </a:p>
        </p:txBody>
      </p:sp>
      <p:pic>
        <p:nvPicPr>
          <p:cNvPr id="288771" name="Picture 6" descr="FMS_logo_lightbluematte_3C5CAE.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53350" y="88900"/>
            <a:ext cx="1276350" cy="73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294343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3" name="Title 1"/>
          <p:cNvSpPr>
            <a:spLocks noGrp="1"/>
          </p:cNvSpPr>
          <p:nvPr>
            <p:ph type="ctrTitle"/>
          </p:nvPr>
        </p:nvSpPr>
        <p:spPr>
          <a:xfrm>
            <a:off x="395288" y="1439863"/>
            <a:ext cx="8382000" cy="2057400"/>
          </a:xfrm>
        </p:spPr>
        <p:txBody>
          <a:bodyPr/>
          <a:lstStyle/>
          <a:p>
            <a:pPr algn="ctr"/>
            <a:r>
              <a:rPr lang="en-US" sz="4600">
                <a:latin typeface="Garamond" charset="0"/>
              </a:rPr>
              <a:t>Error Analysis and Management </a:t>
            </a:r>
            <a:br>
              <a:rPr lang="en-US" sz="4600">
                <a:latin typeface="Garamond" charset="0"/>
              </a:rPr>
            </a:br>
            <a:r>
              <a:rPr lang="en-US" sz="4600">
                <a:latin typeface="Garamond" charset="0"/>
              </a:rPr>
              <a:t>for MLC NAND Flash Memory</a:t>
            </a:r>
          </a:p>
        </p:txBody>
      </p:sp>
      <p:sp>
        <p:nvSpPr>
          <p:cNvPr id="3" name="Subtitle 2"/>
          <p:cNvSpPr>
            <a:spLocks noGrp="1"/>
          </p:cNvSpPr>
          <p:nvPr>
            <p:ph type="subTitle" idx="1"/>
          </p:nvPr>
        </p:nvSpPr>
        <p:spPr>
          <a:xfrm>
            <a:off x="152400" y="3789363"/>
            <a:ext cx="8877300" cy="614362"/>
          </a:xfrm>
        </p:spPr>
        <p:txBody>
          <a:bodyPr>
            <a:noAutofit/>
          </a:bodyPr>
          <a:lstStyle/>
          <a:p>
            <a:pPr eaLnBrk="1" hangingPunct="1">
              <a:spcBef>
                <a:spcPts val="0"/>
              </a:spcBef>
              <a:buClr>
                <a:srgbClr val="CC9900"/>
              </a:buClr>
              <a:defRPr/>
            </a:pPr>
            <a:r>
              <a:rPr lang="en-US" sz="2200" kern="1200" dirty="0">
                <a:solidFill>
                  <a:srgbClr val="0000FF"/>
                </a:solidFill>
                <a:latin typeface="Arial" charset="0"/>
              </a:rPr>
              <a:t>Onur </a:t>
            </a:r>
            <a:r>
              <a:rPr lang="en-US" sz="2200" kern="1200" dirty="0" smtClean="0">
                <a:solidFill>
                  <a:srgbClr val="0000FF"/>
                </a:solidFill>
                <a:latin typeface="Arial" charset="0"/>
              </a:rPr>
              <a:t>Mutlu</a:t>
            </a:r>
          </a:p>
          <a:p>
            <a:pPr eaLnBrk="1" hangingPunct="1">
              <a:spcBef>
                <a:spcPts val="0"/>
              </a:spcBef>
              <a:buClr>
                <a:srgbClr val="CC9900"/>
              </a:buClr>
              <a:defRPr/>
            </a:pPr>
            <a:r>
              <a:rPr lang="en-US" sz="2200" dirty="0">
                <a:ea typeface="+mn-ea"/>
                <a:cs typeface="+mn-cs"/>
                <a:hlinkClick r:id="rId3"/>
              </a:rPr>
              <a:t>onur@</a:t>
            </a:r>
            <a:r>
              <a:rPr lang="en-US" sz="2200" dirty="0" smtClean="0">
                <a:ea typeface="+mn-ea"/>
                <a:cs typeface="+mn-cs"/>
                <a:hlinkClick r:id="rId3"/>
              </a:rPr>
              <a:t>cmu.edu</a:t>
            </a:r>
            <a:endParaRPr lang="en-US" sz="2200" dirty="0" smtClean="0">
              <a:ea typeface="+mn-ea"/>
              <a:cs typeface="+mn-cs"/>
            </a:endParaRPr>
          </a:p>
          <a:p>
            <a:pPr eaLnBrk="1" hangingPunct="1">
              <a:spcBef>
                <a:spcPts val="0"/>
              </a:spcBef>
              <a:buClr>
                <a:srgbClr val="CC9900"/>
              </a:buClr>
              <a:defRPr/>
            </a:pPr>
            <a:endParaRPr lang="en-US" sz="800" kern="1200" baseline="30000" dirty="0">
              <a:solidFill>
                <a:srgbClr val="0000FF"/>
              </a:solidFill>
              <a:latin typeface="Arial" charset="0"/>
            </a:endParaRPr>
          </a:p>
          <a:p>
            <a:pPr eaLnBrk="1" hangingPunct="1">
              <a:buClr>
                <a:srgbClr val="CC9900"/>
              </a:buClr>
              <a:defRPr/>
            </a:pPr>
            <a:r>
              <a:rPr lang="en-US" sz="1600" kern="1200" dirty="0">
                <a:solidFill>
                  <a:srgbClr val="000000"/>
                </a:solidFill>
                <a:latin typeface="Arial" charset="0"/>
              </a:rPr>
              <a:t>(joint work with Yu </a:t>
            </a:r>
            <a:r>
              <a:rPr lang="en-US" sz="1600" kern="1200" dirty="0" err="1">
                <a:solidFill>
                  <a:srgbClr val="000000"/>
                </a:solidFill>
                <a:latin typeface="Arial" charset="0"/>
              </a:rPr>
              <a:t>Cai</a:t>
            </a:r>
            <a:r>
              <a:rPr lang="en-US" sz="1600" kern="1200" dirty="0">
                <a:solidFill>
                  <a:srgbClr val="000000"/>
                </a:solidFill>
                <a:latin typeface="Arial" charset="0"/>
              </a:rPr>
              <a:t>, </a:t>
            </a:r>
            <a:r>
              <a:rPr lang="en-US" sz="1600" kern="1200" dirty="0" err="1">
                <a:solidFill>
                  <a:srgbClr val="000000"/>
                </a:solidFill>
                <a:latin typeface="Arial" charset="0"/>
              </a:rPr>
              <a:t>Gulay</a:t>
            </a:r>
            <a:r>
              <a:rPr lang="en-US" sz="1600" kern="1200" dirty="0">
                <a:solidFill>
                  <a:srgbClr val="000000"/>
                </a:solidFill>
                <a:latin typeface="Arial" charset="0"/>
              </a:rPr>
              <a:t> </a:t>
            </a:r>
            <a:r>
              <a:rPr lang="en-US" sz="1600" kern="1200" dirty="0" err="1">
                <a:solidFill>
                  <a:srgbClr val="000000"/>
                </a:solidFill>
                <a:latin typeface="Arial" charset="0"/>
              </a:rPr>
              <a:t>Yalcin</a:t>
            </a:r>
            <a:r>
              <a:rPr lang="en-US" sz="1600" kern="1200" dirty="0">
                <a:solidFill>
                  <a:srgbClr val="000000"/>
                </a:solidFill>
                <a:latin typeface="Arial" charset="0"/>
              </a:rPr>
              <a:t>, Eric </a:t>
            </a:r>
            <a:r>
              <a:rPr lang="en-US" sz="1600" kern="1200" dirty="0" err="1">
                <a:solidFill>
                  <a:srgbClr val="000000"/>
                </a:solidFill>
                <a:latin typeface="Arial" charset="0"/>
              </a:rPr>
              <a:t>Haratsch</a:t>
            </a:r>
            <a:r>
              <a:rPr lang="en-US" sz="1600" kern="1200" dirty="0">
                <a:solidFill>
                  <a:srgbClr val="000000"/>
                </a:solidFill>
                <a:latin typeface="Arial" charset="0"/>
              </a:rPr>
              <a:t>, Ken Mai, Adrian Cristal, Osman </a:t>
            </a:r>
            <a:r>
              <a:rPr lang="en-US" sz="1600" kern="1200" dirty="0" err="1">
                <a:solidFill>
                  <a:srgbClr val="000000"/>
                </a:solidFill>
                <a:latin typeface="Arial" charset="0"/>
              </a:rPr>
              <a:t>Unsal</a:t>
            </a:r>
            <a:r>
              <a:rPr lang="en-US" sz="1600" kern="1200" dirty="0" smtClean="0">
                <a:solidFill>
                  <a:srgbClr val="000000"/>
                </a:solidFill>
                <a:latin typeface="Arial" charset="0"/>
              </a:rPr>
              <a:t>)</a:t>
            </a:r>
          </a:p>
          <a:p>
            <a:pPr eaLnBrk="1" hangingPunct="1">
              <a:buClr>
                <a:srgbClr val="CC9900"/>
              </a:buClr>
              <a:defRPr/>
            </a:pPr>
            <a:endParaRPr lang="en-US" sz="1600" kern="1200" baseline="30000" dirty="0">
              <a:solidFill>
                <a:srgbClr val="000000"/>
              </a:solidFill>
              <a:latin typeface="Arial" charset="0"/>
            </a:endParaRPr>
          </a:p>
          <a:p>
            <a:pPr>
              <a:defRPr/>
            </a:pPr>
            <a:r>
              <a:rPr lang="en-US" sz="2200" dirty="0" smtClean="0">
                <a:ea typeface="+mn-ea"/>
                <a:cs typeface="+mn-cs"/>
              </a:rPr>
              <a:t>August 7, 2014</a:t>
            </a:r>
          </a:p>
          <a:p>
            <a:pPr>
              <a:defRPr/>
            </a:pPr>
            <a:r>
              <a:rPr lang="en-US" sz="2200" dirty="0" smtClean="0">
                <a:ea typeface="+mn-ea"/>
                <a:cs typeface="+mn-cs"/>
              </a:rPr>
              <a:t>Flash Memory Summit 2014, Santa Clara, CA</a:t>
            </a:r>
          </a:p>
          <a:p>
            <a:pPr algn="l">
              <a:defRPr/>
            </a:pPr>
            <a:endParaRPr lang="en-US" sz="2200" dirty="0">
              <a:ea typeface="+mn-ea"/>
              <a:cs typeface="+mn-cs"/>
            </a:endParaRPr>
          </a:p>
        </p:txBody>
      </p:sp>
      <p:pic>
        <p:nvPicPr>
          <p:cNvPr id="289795" name="Picture 5" descr="Burgundy_CMU_JPG_Logo.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571750" y="5851525"/>
            <a:ext cx="3786188" cy="136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9796" name="Picture 6" descr="safari.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9797" name="Picture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772400" y="6280150"/>
            <a:ext cx="1247775"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9798" name="Picture 7" descr="FMS_logo_lightbluematte_3C5CAE.gif"/>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73038" y="100013"/>
            <a:ext cx="1517650" cy="87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6152292"/>
      </p:ext>
    </p:extLst>
  </p:cSld>
  <p:clrMapOvr>
    <a:masterClrMapping/>
  </p:clrMapOvr>
  <p:timing>
    <p:tnLst>
      <p:par>
        <p:cTn xmlns:p14="http://schemas.microsoft.com/office/powerpoint/2010/mai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4.8|50.9"/>
</p:tagLst>
</file>

<file path=ppt/tags/tag2.xml><?xml version="1.0" encoding="utf-8"?>
<p:tagLst xmlns:a="http://schemas.openxmlformats.org/drawingml/2006/main" xmlns:r="http://schemas.openxmlformats.org/officeDocument/2006/relationships" xmlns:p="http://schemas.openxmlformats.org/presentationml/2006/main">
  <p:tag name="TIMING" val="|15|8.3"/>
</p:tagLst>
</file>

<file path=ppt/tags/tag3.xml><?xml version="1.0" encoding="utf-8"?>
<p:tagLst xmlns:a="http://schemas.openxmlformats.org/drawingml/2006/main" xmlns:r="http://schemas.openxmlformats.org/officeDocument/2006/relationships" xmlns:p="http://schemas.openxmlformats.org/presentationml/2006/main">
  <p:tag name="TIMING" val="|24.9|0.8|1.5|1|1"/>
</p:tagLst>
</file>

<file path=ppt/tags/tag4.xml><?xml version="1.0" encoding="utf-8"?>
<p:tagLst xmlns:a="http://schemas.openxmlformats.org/drawingml/2006/main" xmlns:r="http://schemas.openxmlformats.org/officeDocument/2006/relationships" xmlns:p="http://schemas.openxmlformats.org/presentationml/2006/main">
  <p:tag name="TIMING" val="|37.7"/>
</p:tagLst>
</file>

<file path=ppt/tags/tag5.xml><?xml version="1.0" encoding="utf-8"?>
<p:tagLst xmlns:a="http://schemas.openxmlformats.org/drawingml/2006/main" xmlns:r="http://schemas.openxmlformats.org/officeDocument/2006/relationships" xmlns:p="http://schemas.openxmlformats.org/presentationml/2006/main">
  <p:tag name="TIMING" val="|14.4|20.5|11.3"/>
</p:tagLst>
</file>

<file path=ppt/tags/tag6.xml><?xml version="1.0" encoding="utf-8"?>
<p:tagLst xmlns:a="http://schemas.openxmlformats.org/drawingml/2006/main" xmlns:r="http://schemas.openxmlformats.org/officeDocument/2006/relationships" xmlns:p="http://schemas.openxmlformats.org/presentationml/2006/main">
  <p:tag name="TIMING" val="|12.8|11.1"/>
</p:tagLst>
</file>

<file path=ppt/tags/tag7.xml><?xml version="1.0" encoding="utf-8"?>
<p:tagLst xmlns:a="http://schemas.openxmlformats.org/drawingml/2006/main" xmlns:r="http://schemas.openxmlformats.org/officeDocument/2006/relationships" xmlns:p="http://schemas.openxmlformats.org/presentationml/2006/main">
  <p:tag name="TIMING" val="|3.7|3.2"/>
</p:tagLst>
</file>

<file path=ppt/tags/tag8.xml><?xml version="1.0" encoding="utf-8"?>
<p:tagLst xmlns:a="http://schemas.openxmlformats.org/drawingml/2006/main" xmlns:r="http://schemas.openxmlformats.org/officeDocument/2006/relationships" xmlns:p="http://schemas.openxmlformats.org/presentationml/2006/main">
  <p:tag name="TIMING" val="|85.6"/>
</p:tagLst>
</file>

<file path=ppt/tags/tag9.xml><?xml version="1.0" encoding="utf-8"?>
<p:tagLst xmlns:a="http://schemas.openxmlformats.org/drawingml/2006/main" xmlns:r="http://schemas.openxmlformats.org/officeDocument/2006/relationships" xmlns:p="http://schemas.openxmlformats.org/presentationml/2006/main">
  <p:tag name="TIMING" val="|14.8|50.9"/>
</p:tagLst>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2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2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2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2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2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2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2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2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3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3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3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3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3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3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4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4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4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SAFARI_Templat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48_Edge">
  <a:themeElements>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2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2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2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2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2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49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5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51_Edge">
  <a:themeElements>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2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2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2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2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2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52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5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55_Edge">
  <a:themeElements>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2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2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2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2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2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56_Edge">
  <a:themeElements>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2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2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2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2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2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57_Edge">
  <a:themeElements>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2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2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2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2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2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58_Edge">
  <a:themeElements>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2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2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2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2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2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2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2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2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2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6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1_Metropolitan_bullet">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 xmlns:thm15="http://schemas.microsoft.com/office/thememl/2012/main" name="Presentation1" id="{A8ACA0D9-A384-4858-9FCC-2505F264A948}" vid="{6AE8C0EA-499D-4586-A497-DF22E9D58294}"/>
    </a:ext>
  </a:extLst>
</a:theme>
</file>

<file path=ppt/theme/theme58.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1.xml><?xml version="1.0" encoding="utf-8"?>
<a:theme xmlns:a="http://schemas.openxmlformats.org/drawingml/2006/main" name="1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6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63.xml><?xml version="1.0" encoding="utf-8"?>
<a:theme xmlns:a="http://schemas.openxmlformats.org/drawingml/2006/main" name="13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64.xml><?xml version="1.0" encoding="utf-8"?>
<a:theme xmlns:a="http://schemas.openxmlformats.org/drawingml/2006/main" name="1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65.xml><?xml version="1.0" encoding="utf-8"?>
<a:theme xmlns:a="http://schemas.openxmlformats.org/drawingml/2006/main" name="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66.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7.xml><?xml version="1.0" encoding="utf-8"?>
<a:theme xmlns:a="http://schemas.openxmlformats.org/drawingml/2006/main" name="6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8.xml><?xml version="1.0" encoding="utf-8"?>
<a:theme xmlns:a="http://schemas.openxmlformats.org/drawingml/2006/main" name="3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9.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70.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71.xml><?xml version="1.0" encoding="utf-8"?>
<a:theme xmlns:a="http://schemas.openxmlformats.org/drawingml/2006/main" name="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2.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3.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4.xml><?xml version="1.0" encoding="utf-8"?>
<a:theme xmlns:a="http://schemas.openxmlformats.org/drawingml/2006/main" name="6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5.xml><?xml version="1.0" encoding="utf-8"?>
<a:theme xmlns:a="http://schemas.openxmlformats.org/drawingml/2006/main" name="6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6.xml><?xml version="1.0" encoding="utf-8"?>
<a:theme xmlns:a="http://schemas.openxmlformats.org/drawingml/2006/main" name="6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7.xml><?xml version="1.0" encoding="utf-8"?>
<a:theme xmlns:a="http://schemas.openxmlformats.org/drawingml/2006/main" name="1_SAFARI_Templat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8.xml><?xml version="1.0" encoding="utf-8"?>
<a:theme xmlns:a="http://schemas.openxmlformats.org/drawingml/2006/main" name="2_SAFARI_Templat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9.xml><?xml version="1.0" encoding="utf-8"?>
<a:theme xmlns:a="http://schemas.openxmlformats.org/drawingml/2006/main" name="3_SAFARI_Templat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0.xml><?xml version="1.0" encoding="utf-8"?>
<a:theme xmlns:a="http://schemas.openxmlformats.org/drawingml/2006/main" name="4_SAFARI_Templat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1.xml><?xml version="1.0" encoding="utf-8"?>
<a:theme xmlns:a="http://schemas.openxmlformats.org/drawingml/2006/main" name="5_SAFARI_Templat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2.xml><?xml version="1.0" encoding="utf-8"?>
<a:theme xmlns:a="http://schemas.openxmlformats.org/drawingml/2006/main" name="2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xmlns="" name="Presentation1" id="{A8ACA0D9-A384-4858-9FCC-2505F264A948}" vid="{6AE8C0EA-499D-4586-A497-DF22E9D58294}"/>
    </a:ext>
  </a:extLst>
</a:theme>
</file>

<file path=ppt/theme/theme83.xml><?xml version="1.0" encoding="utf-8"?>
<a:theme xmlns:a="http://schemas.openxmlformats.org/drawingml/2006/main" name="Metropolitan_colorful_bullet">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xmlns="" name="Presentation1" id="{A8ACA0D9-A384-4858-9FCC-2505F264A948}" vid="{6AE8C0EA-499D-4586-A497-DF22E9D58294}"/>
    </a:ext>
  </a:extLst>
</a:theme>
</file>

<file path=ppt/theme/theme84.xml><?xml version="1.0" encoding="utf-8"?>
<a:theme xmlns:a="http://schemas.openxmlformats.org/drawingml/2006/main" name="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xmlns="" name="Presentation1" id="{A8ACA0D9-A384-4858-9FCC-2505F264A948}" vid="{6AE8C0EA-499D-4586-A497-DF22E9D58294}"/>
    </a:ext>
  </a:extLst>
</a:theme>
</file>

<file path=ppt/theme/theme85.xml><?xml version="1.0" encoding="utf-8"?>
<a:theme xmlns:a="http://schemas.openxmlformats.org/drawingml/2006/main" name="16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86.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87.xml><?xml version="1.0" encoding="utf-8"?>
<a:theme xmlns:a="http://schemas.openxmlformats.org/drawingml/2006/main" name="4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8.xml><?xml version="1.0" encoding="utf-8"?>
<a:theme xmlns:a="http://schemas.openxmlformats.org/drawingml/2006/main" name="6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9.xml><?xml version="1.0" encoding="utf-8"?>
<a:theme xmlns:a="http://schemas.openxmlformats.org/drawingml/2006/main" name="3_Metropolitan_bullet">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xmlns="" name="Presentation1" id="{A8ACA0D9-A384-4858-9FCC-2505F264A948}" vid="{6AE8C0EA-499D-4586-A497-DF22E9D58294}"/>
    </a:ext>
  </a:extLst>
</a:theme>
</file>

<file path=ppt/theme/theme90.xml><?xml version="1.0" encoding="utf-8"?>
<a:theme xmlns:a="http://schemas.openxmlformats.org/drawingml/2006/main" name="4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xmlns="" name="Presentation1" id="{A8ACA0D9-A384-4858-9FCC-2505F264A948}" vid="{6AE8C0EA-499D-4586-A497-DF22E9D58294}"/>
    </a:ext>
  </a:extLst>
</a:theme>
</file>

<file path=ppt/theme/theme91.xml><?xml version="1.0" encoding="utf-8"?>
<a:theme xmlns:a="http://schemas.openxmlformats.org/drawingml/2006/main" name="caret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dirty="0" smtClean="0">
            <a:latin typeface="Arial"/>
            <a:cs typeface="Arial"/>
          </a:defRPr>
        </a:defPPr>
      </a:lstStyle>
      <a:style>
        <a:lnRef idx="1">
          <a:schemeClr val="accent1"/>
        </a:lnRef>
        <a:fillRef idx="3">
          <a:schemeClr val="accent1"/>
        </a:fillRef>
        <a:effectRef idx="2">
          <a:schemeClr val="accent1"/>
        </a:effectRef>
        <a:fontRef idx="minor">
          <a:schemeClr val="lt1"/>
        </a:fontRef>
      </a:style>
    </a:spDef>
    <a:lnDef>
      <a:spPr>
        <a:ln>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ln w="25400">
          <a:noFill/>
        </a:ln>
      </a:spPr>
      <a:bodyPr wrap="square" rtlCol="0">
        <a:spAutoFit/>
      </a:bodyPr>
      <a:lstStyle>
        <a:defPPr>
          <a:defRPr dirty="0" smtClean="0">
            <a:solidFill>
              <a:srgbClr val="000000"/>
            </a:solidFill>
            <a:latin typeface="Arial"/>
            <a:cs typeface="Arial"/>
          </a:defRPr>
        </a:defPPr>
      </a:lstStyle>
    </a:txDef>
  </a:objectDefaults>
  <a:extraClrSchemeLst/>
</a:theme>
</file>

<file path=ppt/theme/theme92.xml><?xml version="1.0" encoding="utf-8"?>
<a:theme xmlns:a="http://schemas.openxmlformats.org/drawingml/2006/main" name="8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3.xml><?xml version="1.0" encoding="utf-8"?>
<a:theme xmlns:a="http://schemas.openxmlformats.org/drawingml/2006/main" name="6_Office Theme">
  <a:themeElements>
    <a:clrScheme name="SAFARI">
      <a:dk1>
        <a:sysClr val="windowText" lastClr="000000"/>
      </a:dk1>
      <a:lt1>
        <a:sysClr val="window" lastClr="FFFFFF"/>
      </a:lt1>
      <a:dk2>
        <a:srgbClr val="00B050"/>
      </a:dk2>
      <a:lt2>
        <a:srgbClr val="EEECE1"/>
      </a:lt2>
      <a:accent1>
        <a:srgbClr val="0000FF"/>
      </a:accent1>
      <a:accent2>
        <a:srgbClr val="FF0000"/>
      </a:accent2>
      <a:accent3>
        <a:srgbClr val="00B050"/>
      </a:accent3>
      <a:accent4>
        <a:srgbClr val="7030A0"/>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4.xml><?xml version="1.0" encoding="utf-8"?>
<a:theme xmlns:a="http://schemas.openxmlformats.org/drawingml/2006/main" name="8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5.xml><?xml version="1.0" encoding="utf-8"?>
<a:theme xmlns:a="http://schemas.openxmlformats.org/drawingml/2006/main" name="4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6.xml><?xml version="1.0" encoding="utf-8"?>
<a:theme xmlns:a="http://schemas.openxmlformats.org/drawingml/2006/main" name="6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57721</TotalTime>
  <Words>14135</Words>
  <Application>Microsoft Macintosh PowerPoint</Application>
  <PresentationFormat>On-screen Show (4:3)</PresentationFormat>
  <Paragraphs>2545</Paragraphs>
  <Slides>219</Slides>
  <Notes>82</Notes>
  <HiddenSlides>0</HiddenSlides>
  <MMClips>0</MMClips>
  <ScaleCrop>false</ScaleCrop>
  <HeadingPairs>
    <vt:vector size="6" baseType="variant">
      <vt:variant>
        <vt:lpstr>Theme</vt:lpstr>
      </vt:variant>
      <vt:variant>
        <vt:i4>96</vt:i4>
      </vt:variant>
      <vt:variant>
        <vt:lpstr>Embedded OLE Servers</vt:lpstr>
      </vt:variant>
      <vt:variant>
        <vt:i4>3</vt:i4>
      </vt:variant>
      <vt:variant>
        <vt:lpstr>Slide Titles</vt:lpstr>
      </vt:variant>
      <vt:variant>
        <vt:i4>219</vt:i4>
      </vt:variant>
    </vt:vector>
  </HeadingPairs>
  <TitlesOfParts>
    <vt:vector size="318" baseType="lpstr">
      <vt:lpstr>Edge</vt:lpstr>
      <vt:lpstr>1_Edge</vt:lpstr>
      <vt:lpstr>3_Edge</vt:lpstr>
      <vt:lpstr>4_Edge</vt:lpstr>
      <vt:lpstr>5_Edge</vt:lpstr>
      <vt:lpstr>6_Edge</vt:lpstr>
      <vt:lpstr>7_Edge</vt:lpstr>
      <vt:lpstr>8_Edge</vt:lpstr>
      <vt:lpstr>2_Office Theme</vt:lpstr>
      <vt:lpstr>10_Edge</vt:lpstr>
      <vt:lpstr>9_Edge</vt:lpstr>
      <vt:lpstr>11_Edge</vt:lpstr>
      <vt:lpstr>12_Edge</vt:lpstr>
      <vt:lpstr>14_Edge</vt:lpstr>
      <vt:lpstr>15_Edge</vt:lpstr>
      <vt:lpstr>17_Edge</vt:lpstr>
      <vt:lpstr>13_Edge</vt:lpstr>
      <vt:lpstr>18_Edge</vt:lpstr>
      <vt:lpstr>19_Edge</vt:lpstr>
      <vt:lpstr>22_Edge</vt:lpstr>
      <vt:lpstr>23_Edge</vt:lpstr>
      <vt:lpstr>25_Edge</vt:lpstr>
      <vt:lpstr>21_Edge</vt:lpstr>
      <vt:lpstr>24_Edge</vt:lpstr>
      <vt:lpstr>26_Edge</vt:lpstr>
      <vt:lpstr>27_Edge</vt:lpstr>
      <vt:lpstr>28_Edge</vt:lpstr>
      <vt:lpstr>29_Edge</vt:lpstr>
      <vt:lpstr>30_Edge</vt:lpstr>
      <vt:lpstr>31_Edge</vt:lpstr>
      <vt:lpstr>32_Edge</vt:lpstr>
      <vt:lpstr>33_Edge</vt:lpstr>
      <vt:lpstr>35_Edge</vt:lpstr>
      <vt:lpstr>34_Edge</vt:lpstr>
      <vt:lpstr>36_Edge</vt:lpstr>
      <vt:lpstr>37_Edge</vt:lpstr>
      <vt:lpstr>39_Edge</vt:lpstr>
      <vt:lpstr>41_Edge</vt:lpstr>
      <vt:lpstr>45_Edge</vt:lpstr>
      <vt:lpstr>46_Edge</vt:lpstr>
      <vt:lpstr>47_Edge</vt:lpstr>
      <vt:lpstr>SAFARI_Template</vt:lpstr>
      <vt:lpstr>2_Edge</vt:lpstr>
      <vt:lpstr>48_Edge</vt:lpstr>
      <vt:lpstr>49_Edge</vt:lpstr>
      <vt:lpstr>50_Edge</vt:lpstr>
      <vt:lpstr>51_Edge</vt:lpstr>
      <vt:lpstr>52_Edge</vt:lpstr>
      <vt:lpstr>54_Edge</vt:lpstr>
      <vt:lpstr>55_Edge</vt:lpstr>
      <vt:lpstr>56_Edge</vt:lpstr>
      <vt:lpstr>57_Edge</vt:lpstr>
      <vt:lpstr>58_Edge</vt:lpstr>
      <vt:lpstr>20_Edge</vt:lpstr>
      <vt:lpstr>53_Edge</vt:lpstr>
      <vt:lpstr>60_Edge</vt:lpstr>
      <vt:lpstr>1_Metropolitan_bullet</vt:lpstr>
      <vt:lpstr>16_Edge</vt:lpstr>
      <vt:lpstr>40_Edge</vt:lpstr>
      <vt:lpstr>62_Edge</vt:lpstr>
      <vt:lpstr>12_Office Theme</vt:lpstr>
      <vt:lpstr>Office Theme</vt:lpstr>
      <vt:lpstr>13_Office Theme</vt:lpstr>
      <vt:lpstr>14_Office Theme</vt:lpstr>
      <vt:lpstr>5_Office Theme</vt:lpstr>
      <vt:lpstr>95_Edge</vt:lpstr>
      <vt:lpstr>63_Edge</vt:lpstr>
      <vt:lpstr>38_Edge</vt:lpstr>
      <vt:lpstr>3_Office Theme</vt:lpstr>
      <vt:lpstr>4_Office Theme</vt:lpstr>
      <vt:lpstr>44_Edge</vt:lpstr>
      <vt:lpstr>59_Edge</vt:lpstr>
      <vt:lpstr>7_Office Theme</vt:lpstr>
      <vt:lpstr>64_Edge</vt:lpstr>
      <vt:lpstr>66_Edge</vt:lpstr>
      <vt:lpstr>67_Edge</vt:lpstr>
      <vt:lpstr>1_SAFARI_Template</vt:lpstr>
      <vt:lpstr>2_SAFARI_Template</vt:lpstr>
      <vt:lpstr>3_SAFARI_Template</vt:lpstr>
      <vt:lpstr>4_SAFARI_Template</vt:lpstr>
      <vt:lpstr>5_SAFARI_Template</vt:lpstr>
      <vt:lpstr>2_Metropolitan_bullet</vt:lpstr>
      <vt:lpstr>Metropolitan_colorful_bullet</vt:lpstr>
      <vt:lpstr>Metropolitan_bullet</vt:lpstr>
      <vt:lpstr>16_Office Theme</vt:lpstr>
      <vt:lpstr>1_Office Theme</vt:lpstr>
      <vt:lpstr>43_Edge</vt:lpstr>
      <vt:lpstr>65_Edge</vt:lpstr>
      <vt:lpstr>3_Metropolitan_bullet</vt:lpstr>
      <vt:lpstr>4_Metropolitan_bullet</vt:lpstr>
      <vt:lpstr>caret_template</vt:lpstr>
      <vt:lpstr>81_Edge</vt:lpstr>
      <vt:lpstr>6_Office Theme</vt:lpstr>
      <vt:lpstr>82_Edge</vt:lpstr>
      <vt:lpstr>42_Edge</vt:lpstr>
      <vt:lpstr>61_Edge</vt:lpstr>
      <vt:lpstr>Worksheet</vt:lpstr>
      <vt:lpstr>Microsoft Equation</vt:lpstr>
      <vt:lpstr>Microsoft Equation 3.0</vt:lpstr>
      <vt:lpstr>Reliability (and Security) Issues of DRAM and NAND Flash Scaling</vt:lpstr>
      <vt:lpstr>Limits of Charge Memory</vt:lpstr>
      <vt:lpstr>Agenda</vt:lpstr>
      <vt:lpstr>The DRAM Scaling Problem</vt:lpstr>
      <vt:lpstr>An Example of the DRAM Scaling Problem</vt:lpstr>
      <vt:lpstr>Most DRAM Modules Are Vulnerable</vt:lpstr>
      <vt:lpstr>Recent DRAM Is More Vulnerable</vt:lpstr>
      <vt:lpstr>A Simple Program Can Induce Many Errors</vt:lpstr>
      <vt:lpstr>Observed Errors in Real Systems</vt:lpstr>
      <vt:lpstr>One Can Take Over an Otherwise-Secure System</vt:lpstr>
      <vt:lpstr>RowHammer Security Attack Example</vt:lpstr>
      <vt:lpstr>Security Implications</vt:lpstr>
      <vt:lpstr>Selected Readings on RowHammer</vt:lpstr>
      <vt:lpstr>Root Causes of Disturbance Errors</vt:lpstr>
      <vt:lpstr>Experimental DRAM Testing Infrastructure</vt:lpstr>
      <vt:lpstr>Experimental Infrastructure (DRAM)</vt:lpstr>
      <vt:lpstr>RowHammer Characterization Results</vt:lpstr>
      <vt:lpstr>❶ Access Interval (Aggressor)</vt:lpstr>
      <vt:lpstr>❷ Refresh Interval</vt:lpstr>
      <vt:lpstr>❸ Data Pattern</vt:lpstr>
      <vt:lpstr>Naive Solutions</vt:lpstr>
      <vt:lpstr>Apple’s Patch for RowHammer</vt:lpstr>
      <vt:lpstr>Our Solution</vt:lpstr>
      <vt:lpstr>Advantages of PARA</vt:lpstr>
      <vt:lpstr>More on RowHammer Analysis</vt:lpstr>
      <vt:lpstr>Future of Main Memory</vt:lpstr>
      <vt:lpstr>Analysis of Retention Failures [ISCA’13]</vt:lpstr>
      <vt:lpstr>Can We Exploit the DRAM Retention Time Profile?</vt:lpstr>
      <vt:lpstr>Two Challenges to Retention Time Profiling</vt:lpstr>
      <vt:lpstr>Two Challenges to Retention Time Profiling</vt:lpstr>
      <vt:lpstr>Mitigation of Retention Issues [SIGMETRICS’14]</vt:lpstr>
      <vt:lpstr>Online Profiling of DRAM In the Field</vt:lpstr>
      <vt:lpstr>Multi-Rate Refresh with Online Profiling &amp; ECC</vt:lpstr>
      <vt:lpstr>ARCHITECTURE MODEL FOR CELL UNDER VRT</vt:lpstr>
      <vt:lpstr>AVATAR</vt:lpstr>
      <vt:lpstr>AVATAR: TIME TO FAILURE</vt:lpstr>
      <vt:lpstr>ENERGY DELAY PRODUCT</vt:lpstr>
      <vt:lpstr>Large-Scale Failure Analysis of DRAM Chips</vt:lpstr>
      <vt:lpstr>PowerPoint Presentation</vt:lpstr>
      <vt:lpstr>Recap: The DRAM Scaling Problem</vt:lpstr>
      <vt:lpstr>How Do We Solve The Problem?</vt:lpstr>
      <vt:lpstr>Exploiting Memory Error Tolerance  with Hybrid Memory Systems</vt:lpstr>
      <vt:lpstr>Agenda</vt:lpstr>
      <vt:lpstr>Evolution of NAND Flash Memory</vt:lpstr>
      <vt:lpstr>Flash Challenges: Reliability and Endurance</vt:lpstr>
      <vt:lpstr>NAND Flash Memory is Increasingly Noisy</vt:lpstr>
      <vt:lpstr>Future NAND Flash-based Storage Architecture</vt:lpstr>
      <vt:lpstr>NAND Flash Error Model</vt:lpstr>
      <vt:lpstr>Our Goals and Approach</vt:lpstr>
      <vt:lpstr>Experimental Testing Platform</vt:lpstr>
      <vt:lpstr>NAND Flash Usage and Error Model</vt:lpstr>
      <vt:lpstr>Methodology: Error and ECC Analysis</vt:lpstr>
      <vt:lpstr>NAND Flash Error Types</vt:lpstr>
      <vt:lpstr>Observations: Flash Error Analysis</vt:lpstr>
      <vt:lpstr>More on Flash Error Analysis</vt:lpstr>
      <vt:lpstr>Flash Correct and Refresh</vt:lpstr>
      <vt:lpstr>Threshold Voltage Modeling</vt:lpstr>
      <vt:lpstr>Program Interference Modeling</vt:lpstr>
      <vt:lpstr>Neighbor-Assisted Error Correction</vt:lpstr>
      <vt:lpstr>Data Retention Analysis &amp; Recovery</vt:lpstr>
      <vt:lpstr>Agenda</vt:lpstr>
      <vt:lpstr>Read Disturb Errors in Flash Memory</vt:lpstr>
      <vt:lpstr>Paper</vt:lpstr>
      <vt:lpstr>Executive Summary</vt:lpstr>
      <vt:lpstr>Outline</vt:lpstr>
      <vt:lpstr>Outline</vt:lpstr>
      <vt:lpstr>NAND Flash Memory Background</vt:lpstr>
      <vt:lpstr>Flash Cell Array</vt:lpstr>
      <vt:lpstr>Flash Cell</vt:lpstr>
      <vt:lpstr>Flash Read</vt:lpstr>
      <vt:lpstr>Flash Pass-Through</vt:lpstr>
      <vt:lpstr>Read from Flash Cell Array</vt:lpstr>
      <vt:lpstr>Read Disturb Problem: “Weak Programming” Effect</vt:lpstr>
      <vt:lpstr>Read Disturb Problem: “Weak Programming” Effect</vt:lpstr>
      <vt:lpstr>Goal: Mitigate and Recover Read Disturb Errors</vt:lpstr>
      <vt:lpstr>Outline</vt:lpstr>
      <vt:lpstr>Methodology</vt:lpstr>
      <vt:lpstr>Experimental Infrastructure</vt:lpstr>
      <vt:lpstr>Read Disturb Effect on Vth Distribution</vt:lpstr>
      <vt:lpstr>Other Experimental Observations</vt:lpstr>
      <vt:lpstr>Reducing The Pass-Through Voltage</vt:lpstr>
      <vt:lpstr>Outline</vt:lpstr>
      <vt:lpstr>Read Disturb Mitigation: Vpass Tuning</vt:lpstr>
      <vt:lpstr>Read Errors Induced by Vpass Reduction</vt:lpstr>
      <vt:lpstr>Read Errors Induced by Vpass Reduction</vt:lpstr>
      <vt:lpstr>Utilizing the Unused ECC Capability</vt:lpstr>
      <vt:lpstr>Vpass Reduction Trade-Off Summary</vt:lpstr>
      <vt:lpstr>Vpass Tuning Steps</vt:lpstr>
      <vt:lpstr>Evaluation of Vpass Tuning</vt:lpstr>
      <vt:lpstr>Vpass Tuning Lifetime Improvements</vt:lpstr>
      <vt:lpstr>Outline</vt:lpstr>
      <vt:lpstr>Read Disturb Resistance</vt:lpstr>
      <vt:lpstr>Observation 2: Some Flash Cells Are More Prone to Read Disturb</vt:lpstr>
      <vt:lpstr>Read Disturb Oriented Error Recovery (RDR)</vt:lpstr>
      <vt:lpstr>RDR Evaluation</vt:lpstr>
      <vt:lpstr>Outline</vt:lpstr>
      <vt:lpstr>Executive Summary</vt:lpstr>
      <vt:lpstr>More on Flash Read Disturb Errors</vt:lpstr>
      <vt:lpstr>Large-Scale Flash SSD Error Analysis</vt:lpstr>
      <vt:lpstr>PowerPoint Presentation</vt:lpstr>
      <vt:lpstr>PowerPoint Presentation</vt:lpstr>
      <vt:lpstr>Agenda</vt:lpstr>
      <vt:lpstr>Summary</vt:lpstr>
      <vt:lpstr>Reliability (and Security) Issues of DRAM and NAND Flash Scaling</vt:lpstr>
      <vt:lpstr>Ramulator: A Fast and Extensible DRAM Simulator   [IEEE Comp Arch Letters’15]</vt:lpstr>
      <vt:lpstr>Ramulator Motivation</vt:lpstr>
      <vt:lpstr>Ramulator </vt:lpstr>
      <vt:lpstr>Case Study: Comparison of DRAM Standards</vt:lpstr>
      <vt:lpstr>Ramulator Paper and Source Code</vt:lpstr>
      <vt:lpstr>More Detail on DRAM Errors</vt:lpstr>
      <vt:lpstr>Memory Errors in Facebook Fleet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Large Scale Field Analysis of  Flash Memory Errors</vt:lpstr>
      <vt:lpstr>SSD Error Analysis of Facebook Systems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More on SSD Error Analysis in the Field</vt:lpstr>
      <vt:lpstr>NAND Flash Memory Readings</vt:lpstr>
      <vt:lpstr>Errors in Flash Memory (I)</vt:lpstr>
      <vt:lpstr>Errors in Flash Memory (II)</vt:lpstr>
      <vt:lpstr>Errors in Flash Memory (III)</vt:lpstr>
      <vt:lpstr>More Detail on Flash Error Analysis</vt:lpstr>
      <vt:lpstr>Error Analysis and Management  for MLC NAND Flash Memory</vt:lpstr>
      <vt:lpstr>Executive Summary</vt:lpstr>
      <vt:lpstr>Agenda</vt:lpstr>
      <vt:lpstr>Evolution of NAND Flash Memory</vt:lpstr>
      <vt:lpstr>Flash Challenges: Reliability and Endurance</vt:lpstr>
      <vt:lpstr>NAND Flash Memory is Increasingly Noisy</vt:lpstr>
      <vt:lpstr>Future NAND Flash-based Storage Architecture</vt:lpstr>
      <vt:lpstr>NAND Flash Error Model</vt:lpstr>
      <vt:lpstr>Our Goals and Approach</vt:lpstr>
      <vt:lpstr>Agenda</vt:lpstr>
      <vt:lpstr>Experimental Testing Platform</vt:lpstr>
      <vt:lpstr>NAND Flash Usage and Error Model</vt:lpstr>
      <vt:lpstr>Methodology: Error and ECC Analysis</vt:lpstr>
      <vt:lpstr>NAND Flash Error Types</vt:lpstr>
      <vt:lpstr>Agenda</vt:lpstr>
      <vt:lpstr>Observations: Flash Error Analysis</vt:lpstr>
      <vt:lpstr>Retention Error Mechanism</vt:lpstr>
      <vt:lpstr>Retention Error Value Dependency </vt:lpstr>
      <vt:lpstr>More on Flash Error Analysis</vt:lpstr>
      <vt:lpstr>Agenda</vt:lpstr>
      <vt:lpstr>Flash Correct-and-Refresh (FCR)</vt:lpstr>
      <vt:lpstr>FCR: Two Key Questions</vt:lpstr>
      <vt:lpstr>In-Place Reprogramming of Flash Cells</vt:lpstr>
      <vt:lpstr>Normalized Flash Memory Lifetime </vt:lpstr>
      <vt:lpstr>Energy Overhead</vt:lpstr>
      <vt:lpstr>More Detail and Analysis on FCR</vt:lpstr>
      <vt:lpstr>Agenda</vt:lpstr>
      <vt:lpstr>Key Questions</vt:lpstr>
      <vt:lpstr>Threshold Voltage Distribution Model</vt:lpstr>
      <vt:lpstr>Threshold Voltage Distribution Model</vt:lpstr>
      <vt:lpstr>More Detail on Threshold Voltage Model</vt:lpstr>
      <vt:lpstr>Program Interference Errors</vt:lpstr>
      <vt:lpstr>How Current Flash Cells are Programmed</vt:lpstr>
      <vt:lpstr>Basics of Program Interference</vt:lpstr>
      <vt:lpstr>Traditional Model for Vth Change</vt:lpstr>
      <vt:lpstr>Our Goal and Idea</vt:lpstr>
      <vt:lpstr>Developing a New Model via Empirical Measurement</vt:lpstr>
      <vt:lpstr>Effect of Neighbor Voltages on the Victim</vt:lpstr>
      <vt:lpstr>New Model for Program Interference</vt:lpstr>
      <vt:lpstr>Model Accuracy</vt:lpstr>
      <vt:lpstr>Many Other Results in the Paper</vt:lpstr>
      <vt:lpstr>Agenda</vt:lpstr>
      <vt:lpstr>Mitigation: Applying the Model</vt:lpstr>
      <vt:lpstr>Optimum Read Reference for Flash Memory</vt:lpstr>
      <vt:lpstr>Optimum Read Reference Voltage Prediction</vt:lpstr>
      <vt:lpstr>Effect of Read Reference Voltage Prediction</vt:lpstr>
      <vt:lpstr>More on Read Reference Voltage Prediction</vt:lpstr>
      <vt:lpstr>Agenda</vt:lpstr>
      <vt:lpstr>Goal </vt:lpstr>
      <vt:lpstr>Observations So Far</vt:lpstr>
      <vt:lpstr>New Observations [Cai+ SIGMETRICS’14]</vt:lpstr>
      <vt:lpstr>Secrets of Threshold Voltage Distributions</vt:lpstr>
      <vt:lpstr>If We Knew the Immediate Neighbor …</vt:lpstr>
      <vt:lpstr>Overall vs Conditional Reading</vt:lpstr>
      <vt:lpstr>Measurement Results</vt:lpstr>
      <vt:lpstr>Idea: Neighbor Assisted Correction (NAC)</vt:lpstr>
      <vt:lpstr>Neighbor Assisted Correction Flow</vt:lpstr>
      <vt:lpstr>Lifetime Extension with NAC</vt:lpstr>
      <vt:lpstr>Performance Analysis of NAC</vt:lpstr>
      <vt:lpstr>More on Neighbor-Assisted Correction</vt:lpstr>
      <vt:lpstr>Agenda</vt:lpstr>
      <vt:lpstr>Executive Summary</vt:lpstr>
      <vt:lpstr>Readings (I)</vt:lpstr>
      <vt:lpstr>Readings (II)</vt:lpstr>
      <vt:lpstr>Referenced Papers</vt:lpstr>
      <vt:lpstr>Related Videos and Course Materials</vt:lpstr>
      <vt:lpstr>Thank you.</vt:lpstr>
      <vt:lpstr>Error Analysis and Management  for MLC NAND Flash Memory</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OM</cp:lastModifiedBy>
  <cp:revision>1862</cp:revision>
  <cp:lastPrinted>2010-05-26T16:43:32Z</cp:lastPrinted>
  <dcterms:created xsi:type="dcterms:W3CDTF">2010-10-08T20:41:54Z</dcterms:created>
  <dcterms:modified xsi:type="dcterms:W3CDTF">2016-03-14T16:38:57Z</dcterms:modified>
</cp:coreProperties>
</file>