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2.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theme/theme53.xml" ContentType="application/vnd.openxmlformats-officedocument.theme+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theme/theme54.xml" ContentType="application/vnd.openxmlformats-officedocument.theme+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85" r:id="rId39"/>
    <p:sldMasterId id="2147488097" r:id="rId40"/>
    <p:sldMasterId id="2147488134" r:id="rId41"/>
    <p:sldMasterId id="2147488265" r:id="rId42"/>
    <p:sldMasterId id="2147488316" r:id="rId43"/>
    <p:sldMasterId id="2147488340" r:id="rId44"/>
    <p:sldMasterId id="2147488352" r:id="rId45"/>
    <p:sldMasterId id="2147488365" r:id="rId46"/>
    <p:sldMasterId id="2147488378" r:id="rId47"/>
    <p:sldMasterId id="2147488390" r:id="rId48"/>
    <p:sldMasterId id="2147488559" r:id="rId49"/>
    <p:sldMasterId id="2147488571" r:id="rId50"/>
    <p:sldMasterId id="2147488597" r:id="rId51"/>
    <p:sldMasterId id="2147488609" r:id="rId52"/>
    <p:sldMasterId id="2147488623" r:id="rId53"/>
    <p:sldMasterId id="2147488635" r:id="rId54"/>
    <p:sldMasterId id="2147488642" r:id="rId55"/>
  </p:sldMasterIdLst>
  <p:notesMasterIdLst>
    <p:notesMasterId r:id="rId202"/>
  </p:notesMasterIdLst>
  <p:handoutMasterIdLst>
    <p:handoutMasterId r:id="rId203"/>
  </p:handoutMasterIdLst>
  <p:sldIdLst>
    <p:sldId id="5119" r:id="rId56"/>
    <p:sldId id="1987" r:id="rId57"/>
    <p:sldId id="1984" r:id="rId58"/>
    <p:sldId id="1985" r:id="rId59"/>
    <p:sldId id="1994" r:id="rId60"/>
    <p:sldId id="5219" r:id="rId61"/>
    <p:sldId id="5218" r:id="rId62"/>
    <p:sldId id="5220" r:id="rId63"/>
    <p:sldId id="5221" r:id="rId64"/>
    <p:sldId id="5222" r:id="rId65"/>
    <p:sldId id="5223" r:id="rId66"/>
    <p:sldId id="4457" r:id="rId67"/>
    <p:sldId id="4436" r:id="rId68"/>
    <p:sldId id="4696" r:id="rId69"/>
    <p:sldId id="5224" r:id="rId70"/>
    <p:sldId id="5225" r:id="rId71"/>
    <p:sldId id="5232" r:id="rId72"/>
    <p:sldId id="5227" r:id="rId73"/>
    <p:sldId id="5226" r:id="rId74"/>
    <p:sldId id="5228" r:id="rId75"/>
    <p:sldId id="5229" r:id="rId76"/>
    <p:sldId id="5230" r:id="rId77"/>
    <p:sldId id="5374" r:id="rId78"/>
    <p:sldId id="5388" r:id="rId79"/>
    <p:sldId id="5233" r:id="rId80"/>
    <p:sldId id="5235" r:id="rId81"/>
    <p:sldId id="5236" r:id="rId82"/>
    <p:sldId id="5237" r:id="rId83"/>
    <p:sldId id="5238" r:id="rId84"/>
    <p:sldId id="5239" r:id="rId85"/>
    <p:sldId id="5240" r:id="rId86"/>
    <p:sldId id="5243" r:id="rId87"/>
    <p:sldId id="5245" r:id="rId88"/>
    <p:sldId id="5250" r:id="rId89"/>
    <p:sldId id="5252" r:id="rId90"/>
    <p:sldId id="5253" r:id="rId91"/>
    <p:sldId id="5254" r:id="rId92"/>
    <p:sldId id="5255" r:id="rId93"/>
    <p:sldId id="5259" r:id="rId94"/>
    <p:sldId id="5261" r:id="rId95"/>
    <p:sldId id="5262" r:id="rId96"/>
    <p:sldId id="5263" r:id="rId97"/>
    <p:sldId id="5264" r:id="rId98"/>
    <p:sldId id="5265" r:id="rId99"/>
    <p:sldId id="5266" r:id="rId100"/>
    <p:sldId id="5267" r:id="rId101"/>
    <p:sldId id="5268" r:id="rId102"/>
    <p:sldId id="5269" r:id="rId103"/>
    <p:sldId id="5270" r:id="rId104"/>
    <p:sldId id="5412" r:id="rId105"/>
    <p:sldId id="5413" r:id="rId106"/>
    <p:sldId id="5414" r:id="rId107"/>
    <p:sldId id="5415" r:id="rId108"/>
    <p:sldId id="5441" r:id="rId109"/>
    <p:sldId id="5481" r:id="rId110"/>
    <p:sldId id="5483" r:id="rId111"/>
    <p:sldId id="5442" r:id="rId112"/>
    <p:sldId id="5280" r:id="rId113"/>
    <p:sldId id="5281" r:id="rId114"/>
    <p:sldId id="5286" r:id="rId115"/>
    <p:sldId id="5294" r:id="rId116"/>
    <p:sldId id="5466" r:id="rId117"/>
    <p:sldId id="5468" r:id="rId118"/>
    <p:sldId id="5467" r:id="rId119"/>
    <p:sldId id="5351" r:id="rId120"/>
    <p:sldId id="5470" r:id="rId121"/>
    <p:sldId id="5471" r:id="rId122"/>
    <p:sldId id="5355" r:id="rId123"/>
    <p:sldId id="3792" r:id="rId124"/>
    <p:sldId id="5336" r:id="rId125"/>
    <p:sldId id="5337" r:id="rId126"/>
    <p:sldId id="5231" r:id="rId127"/>
    <p:sldId id="5341" r:id="rId128"/>
    <p:sldId id="4920" r:id="rId129"/>
    <p:sldId id="981" r:id="rId130"/>
    <p:sldId id="4921" r:id="rId131"/>
    <p:sldId id="4922" r:id="rId132"/>
    <p:sldId id="4923" r:id="rId133"/>
    <p:sldId id="4924" r:id="rId134"/>
    <p:sldId id="4925" r:id="rId135"/>
    <p:sldId id="4926" r:id="rId136"/>
    <p:sldId id="4927" r:id="rId137"/>
    <p:sldId id="4928" r:id="rId138"/>
    <p:sldId id="5338" r:id="rId139"/>
    <p:sldId id="5339" r:id="rId140"/>
    <p:sldId id="5340" r:id="rId141"/>
    <p:sldId id="5362" r:id="rId142"/>
    <p:sldId id="4933" r:id="rId143"/>
    <p:sldId id="5370" r:id="rId144"/>
    <p:sldId id="5347" r:id="rId145"/>
    <p:sldId id="5345" r:id="rId146"/>
    <p:sldId id="5343" r:id="rId147"/>
    <p:sldId id="5348" r:id="rId148"/>
    <p:sldId id="5342" r:id="rId149"/>
    <p:sldId id="5372" r:id="rId150"/>
    <p:sldId id="5396" r:id="rId151"/>
    <p:sldId id="3853" r:id="rId152"/>
    <p:sldId id="4876" r:id="rId153"/>
    <p:sldId id="4875" r:id="rId154"/>
    <p:sldId id="5360" r:id="rId155"/>
    <p:sldId id="5365" r:id="rId156"/>
    <p:sldId id="5366" r:id="rId157"/>
    <p:sldId id="3800" r:id="rId158"/>
    <p:sldId id="5367" r:id="rId159"/>
    <p:sldId id="4214" r:id="rId160"/>
    <p:sldId id="5489" r:id="rId161"/>
    <p:sldId id="5490" r:id="rId162"/>
    <p:sldId id="5491" r:id="rId163"/>
    <p:sldId id="5493" r:id="rId164"/>
    <p:sldId id="5492" r:id="rId165"/>
    <p:sldId id="5488" r:id="rId166"/>
    <p:sldId id="5486" r:id="rId167"/>
    <p:sldId id="5487" r:id="rId168"/>
    <p:sldId id="5484" r:id="rId169"/>
    <p:sldId id="5375" r:id="rId170"/>
    <p:sldId id="5387" r:id="rId171"/>
    <p:sldId id="5397" r:id="rId172"/>
    <p:sldId id="5389" r:id="rId173"/>
    <p:sldId id="5391" r:id="rId174"/>
    <p:sldId id="5384" r:id="rId175"/>
    <p:sldId id="5385" r:id="rId176"/>
    <p:sldId id="5394" r:id="rId177"/>
    <p:sldId id="5395" r:id="rId178"/>
    <p:sldId id="5386" r:id="rId179"/>
    <p:sldId id="5390" r:id="rId180"/>
    <p:sldId id="5392" r:id="rId181"/>
    <p:sldId id="5393" r:id="rId182"/>
    <p:sldId id="4906" r:id="rId183"/>
    <p:sldId id="5485" r:id="rId184"/>
    <p:sldId id="4173" r:id="rId185"/>
    <p:sldId id="5364" r:id="rId186"/>
    <p:sldId id="5359" r:id="rId187"/>
    <p:sldId id="1863" r:id="rId188"/>
    <p:sldId id="1534" r:id="rId189"/>
    <p:sldId id="5371" r:id="rId190"/>
    <p:sldId id="5046" r:id="rId191"/>
    <p:sldId id="5047" r:id="rId192"/>
    <p:sldId id="5048" r:id="rId193"/>
    <p:sldId id="5049" r:id="rId194"/>
    <p:sldId id="5050" r:id="rId195"/>
    <p:sldId id="5051" r:id="rId196"/>
    <p:sldId id="5052" r:id="rId197"/>
    <p:sldId id="5053" r:id="rId198"/>
    <p:sldId id="4929" r:id="rId199"/>
    <p:sldId id="4930" r:id="rId200"/>
    <p:sldId id="4931" r:id="rId20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8C0000"/>
    <a:srgbClr val="FF00C4"/>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49"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2.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8.xml"/><Relationship Id="rId84" Type="http://schemas.openxmlformats.org/officeDocument/2006/relationships/slide" Target="slides/slide29.xml"/><Relationship Id="rId138" Type="http://schemas.openxmlformats.org/officeDocument/2006/relationships/slide" Target="slides/slide83.xml"/><Relationship Id="rId159" Type="http://schemas.openxmlformats.org/officeDocument/2006/relationships/slide" Target="slides/slide104.xml"/><Relationship Id="rId170" Type="http://schemas.openxmlformats.org/officeDocument/2006/relationships/slide" Target="slides/slide115.xml"/><Relationship Id="rId191" Type="http://schemas.openxmlformats.org/officeDocument/2006/relationships/slide" Target="slides/slide136.xml"/><Relationship Id="rId205" Type="http://schemas.openxmlformats.org/officeDocument/2006/relationships/viewProps" Target="viewProps.xml"/><Relationship Id="rId107" Type="http://schemas.openxmlformats.org/officeDocument/2006/relationships/slide" Target="slides/slide52.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9.xml"/><Relationship Id="rId128" Type="http://schemas.openxmlformats.org/officeDocument/2006/relationships/slide" Target="slides/slide73.xml"/><Relationship Id="rId149" Type="http://schemas.openxmlformats.org/officeDocument/2006/relationships/slide" Target="slides/slide94.xml"/><Relationship Id="rId5" Type="http://schemas.openxmlformats.org/officeDocument/2006/relationships/slideMaster" Target="slideMasters/slideMaster5.xml"/><Relationship Id="rId95" Type="http://schemas.openxmlformats.org/officeDocument/2006/relationships/slide" Target="slides/slide40.xml"/><Relationship Id="rId160" Type="http://schemas.openxmlformats.org/officeDocument/2006/relationships/slide" Target="slides/slide105.xml"/><Relationship Id="rId181" Type="http://schemas.openxmlformats.org/officeDocument/2006/relationships/slide" Target="slides/slide126.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9.xml"/><Relationship Id="rId118" Type="http://schemas.openxmlformats.org/officeDocument/2006/relationships/slide" Target="slides/slide63.xml"/><Relationship Id="rId139" Type="http://schemas.openxmlformats.org/officeDocument/2006/relationships/slide" Target="slides/slide84.xml"/><Relationship Id="rId85" Type="http://schemas.openxmlformats.org/officeDocument/2006/relationships/slide" Target="slides/slide30.xml"/><Relationship Id="rId150" Type="http://schemas.openxmlformats.org/officeDocument/2006/relationships/slide" Target="slides/slide95.xml"/><Relationship Id="rId171" Type="http://schemas.openxmlformats.org/officeDocument/2006/relationships/slide" Target="slides/slide116.xml"/><Relationship Id="rId192" Type="http://schemas.openxmlformats.org/officeDocument/2006/relationships/slide" Target="slides/slide137.xml"/><Relationship Id="rId206" Type="http://schemas.openxmlformats.org/officeDocument/2006/relationships/theme" Target="theme/theme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3.xml"/><Relationship Id="rId129" Type="http://schemas.openxmlformats.org/officeDocument/2006/relationships/slide" Target="slides/slide74.xml"/><Relationship Id="rId54" Type="http://schemas.openxmlformats.org/officeDocument/2006/relationships/slideMaster" Target="slideMasters/slideMaster54.xml"/><Relationship Id="rId75" Type="http://schemas.openxmlformats.org/officeDocument/2006/relationships/slide" Target="slides/slide20.xml"/><Relationship Id="rId96" Type="http://schemas.openxmlformats.org/officeDocument/2006/relationships/slide" Target="slides/slide41.xml"/><Relationship Id="rId140" Type="http://schemas.openxmlformats.org/officeDocument/2006/relationships/slide" Target="slides/slide85.xml"/><Relationship Id="rId161" Type="http://schemas.openxmlformats.org/officeDocument/2006/relationships/slide" Target="slides/slide106.xml"/><Relationship Id="rId182" Type="http://schemas.openxmlformats.org/officeDocument/2006/relationships/slide" Target="slides/slide127.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64.xml"/><Relationship Id="rId44" Type="http://schemas.openxmlformats.org/officeDocument/2006/relationships/slideMaster" Target="slideMasters/slideMaster44.xml"/><Relationship Id="rId65" Type="http://schemas.openxmlformats.org/officeDocument/2006/relationships/slide" Target="slides/slide10.xml"/><Relationship Id="rId86" Type="http://schemas.openxmlformats.org/officeDocument/2006/relationships/slide" Target="slides/slide31.xml"/><Relationship Id="rId130" Type="http://schemas.openxmlformats.org/officeDocument/2006/relationships/slide" Target="slides/slide75.xml"/><Relationship Id="rId151" Type="http://schemas.openxmlformats.org/officeDocument/2006/relationships/slide" Target="slides/slide96.xml"/><Relationship Id="rId172" Type="http://schemas.openxmlformats.org/officeDocument/2006/relationships/slide" Target="slides/slide117.xml"/><Relationship Id="rId193" Type="http://schemas.openxmlformats.org/officeDocument/2006/relationships/slide" Target="slides/slide138.xml"/><Relationship Id="rId207" Type="http://schemas.openxmlformats.org/officeDocument/2006/relationships/tableStyles" Target="tableStyles.xml"/><Relationship Id="rId13" Type="http://schemas.openxmlformats.org/officeDocument/2006/relationships/slideMaster" Target="slideMasters/slideMaster13.xml"/><Relationship Id="rId109" Type="http://schemas.openxmlformats.org/officeDocument/2006/relationships/slide" Target="slides/slide54.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21.xml"/><Relationship Id="rId97" Type="http://schemas.openxmlformats.org/officeDocument/2006/relationships/slide" Target="slides/slide42.xml"/><Relationship Id="rId120" Type="http://schemas.openxmlformats.org/officeDocument/2006/relationships/slide" Target="slides/slide65.xml"/><Relationship Id="rId141" Type="http://schemas.openxmlformats.org/officeDocument/2006/relationships/slide" Target="slides/slide86.xml"/><Relationship Id="rId7" Type="http://schemas.openxmlformats.org/officeDocument/2006/relationships/slideMaster" Target="slideMasters/slideMaster7.xml"/><Relationship Id="rId162" Type="http://schemas.openxmlformats.org/officeDocument/2006/relationships/slide" Target="slides/slide107.xml"/><Relationship Id="rId183" Type="http://schemas.openxmlformats.org/officeDocument/2006/relationships/slide" Target="slides/slide128.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1.xml"/><Relationship Id="rId87" Type="http://schemas.openxmlformats.org/officeDocument/2006/relationships/slide" Target="slides/slide32.xml"/><Relationship Id="rId110" Type="http://schemas.openxmlformats.org/officeDocument/2006/relationships/slide" Target="slides/slide55.xml"/><Relationship Id="rId115" Type="http://schemas.openxmlformats.org/officeDocument/2006/relationships/slide" Target="slides/slide60.xml"/><Relationship Id="rId131" Type="http://schemas.openxmlformats.org/officeDocument/2006/relationships/slide" Target="slides/slide76.xml"/><Relationship Id="rId136" Type="http://schemas.openxmlformats.org/officeDocument/2006/relationships/slide" Target="slides/slide81.xml"/><Relationship Id="rId157" Type="http://schemas.openxmlformats.org/officeDocument/2006/relationships/slide" Target="slides/slide102.xml"/><Relationship Id="rId178" Type="http://schemas.openxmlformats.org/officeDocument/2006/relationships/slide" Target="slides/slide123.xml"/><Relationship Id="rId61" Type="http://schemas.openxmlformats.org/officeDocument/2006/relationships/slide" Target="slides/slide6.xml"/><Relationship Id="rId82" Type="http://schemas.openxmlformats.org/officeDocument/2006/relationships/slide" Target="slides/slide27.xml"/><Relationship Id="rId152" Type="http://schemas.openxmlformats.org/officeDocument/2006/relationships/slide" Target="slides/slide97.xml"/><Relationship Id="rId173" Type="http://schemas.openxmlformats.org/officeDocument/2006/relationships/slide" Target="slides/slide118.xml"/><Relationship Id="rId194" Type="http://schemas.openxmlformats.org/officeDocument/2006/relationships/slide" Target="slides/slide139.xml"/><Relationship Id="rId199" Type="http://schemas.openxmlformats.org/officeDocument/2006/relationships/slide" Target="slides/slide144.xml"/><Relationship Id="rId203" Type="http://schemas.openxmlformats.org/officeDocument/2006/relationships/handoutMaster" Target="handoutMasters/handout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xml"/><Relationship Id="rId77" Type="http://schemas.openxmlformats.org/officeDocument/2006/relationships/slide" Target="slides/slide22.xml"/><Relationship Id="rId100" Type="http://schemas.openxmlformats.org/officeDocument/2006/relationships/slide" Target="slides/slide45.xml"/><Relationship Id="rId105" Type="http://schemas.openxmlformats.org/officeDocument/2006/relationships/slide" Target="slides/slide50.xml"/><Relationship Id="rId126" Type="http://schemas.openxmlformats.org/officeDocument/2006/relationships/slide" Target="slides/slide71.xml"/><Relationship Id="rId147" Type="http://schemas.openxmlformats.org/officeDocument/2006/relationships/slide" Target="slides/slide92.xml"/><Relationship Id="rId168" Type="http://schemas.openxmlformats.org/officeDocument/2006/relationships/slide" Target="slides/slide113.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7.xml"/><Relationship Id="rId93" Type="http://schemas.openxmlformats.org/officeDocument/2006/relationships/slide" Target="slides/slide38.xml"/><Relationship Id="rId98" Type="http://schemas.openxmlformats.org/officeDocument/2006/relationships/slide" Target="slides/slide43.xml"/><Relationship Id="rId121" Type="http://schemas.openxmlformats.org/officeDocument/2006/relationships/slide" Target="slides/slide66.xml"/><Relationship Id="rId142" Type="http://schemas.openxmlformats.org/officeDocument/2006/relationships/slide" Target="slides/slide87.xml"/><Relationship Id="rId163" Type="http://schemas.openxmlformats.org/officeDocument/2006/relationships/slide" Target="slides/slide108.xml"/><Relationship Id="rId184" Type="http://schemas.openxmlformats.org/officeDocument/2006/relationships/slide" Target="slides/slide129.xml"/><Relationship Id="rId189" Type="http://schemas.openxmlformats.org/officeDocument/2006/relationships/slide" Target="slides/slide134.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2.xml"/><Relationship Id="rId116" Type="http://schemas.openxmlformats.org/officeDocument/2006/relationships/slide" Target="slides/slide61.xml"/><Relationship Id="rId137" Type="http://schemas.openxmlformats.org/officeDocument/2006/relationships/slide" Target="slides/slide82.xml"/><Relationship Id="rId158" Type="http://schemas.openxmlformats.org/officeDocument/2006/relationships/slide" Target="slides/slide10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7.xml"/><Relationship Id="rId83" Type="http://schemas.openxmlformats.org/officeDocument/2006/relationships/slide" Target="slides/slide28.xml"/><Relationship Id="rId88" Type="http://schemas.openxmlformats.org/officeDocument/2006/relationships/slide" Target="slides/slide33.xml"/><Relationship Id="rId111" Type="http://schemas.openxmlformats.org/officeDocument/2006/relationships/slide" Target="slides/slide56.xml"/><Relationship Id="rId132" Type="http://schemas.openxmlformats.org/officeDocument/2006/relationships/slide" Target="slides/slide77.xml"/><Relationship Id="rId153" Type="http://schemas.openxmlformats.org/officeDocument/2006/relationships/slide" Target="slides/slide98.xml"/><Relationship Id="rId174" Type="http://schemas.openxmlformats.org/officeDocument/2006/relationships/slide" Target="slides/slide119.xml"/><Relationship Id="rId179" Type="http://schemas.openxmlformats.org/officeDocument/2006/relationships/slide" Target="slides/slide124.xml"/><Relationship Id="rId195" Type="http://schemas.openxmlformats.org/officeDocument/2006/relationships/slide" Target="slides/slide140.xml"/><Relationship Id="rId190" Type="http://schemas.openxmlformats.org/officeDocument/2006/relationships/slide" Target="slides/slide135.xml"/><Relationship Id="rId204" Type="http://schemas.openxmlformats.org/officeDocument/2006/relationships/presProps" Target="pres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2.xml"/><Relationship Id="rId106" Type="http://schemas.openxmlformats.org/officeDocument/2006/relationships/slide" Target="slides/slide51.xml"/><Relationship Id="rId127" Type="http://schemas.openxmlformats.org/officeDocument/2006/relationships/slide" Target="slides/slide7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8.xml"/><Relationship Id="rId78" Type="http://schemas.openxmlformats.org/officeDocument/2006/relationships/slide" Target="slides/slide23.xml"/><Relationship Id="rId94" Type="http://schemas.openxmlformats.org/officeDocument/2006/relationships/slide" Target="slides/slide39.xml"/><Relationship Id="rId99" Type="http://schemas.openxmlformats.org/officeDocument/2006/relationships/slide" Target="slides/slide44.xml"/><Relationship Id="rId101" Type="http://schemas.openxmlformats.org/officeDocument/2006/relationships/slide" Target="slides/slide46.xml"/><Relationship Id="rId122" Type="http://schemas.openxmlformats.org/officeDocument/2006/relationships/slide" Target="slides/slide67.xml"/><Relationship Id="rId143" Type="http://schemas.openxmlformats.org/officeDocument/2006/relationships/slide" Target="slides/slide88.xml"/><Relationship Id="rId148" Type="http://schemas.openxmlformats.org/officeDocument/2006/relationships/slide" Target="slides/slide93.xml"/><Relationship Id="rId164" Type="http://schemas.openxmlformats.org/officeDocument/2006/relationships/slide" Target="slides/slide109.xml"/><Relationship Id="rId169" Type="http://schemas.openxmlformats.org/officeDocument/2006/relationships/slide" Target="slides/slide114.xml"/><Relationship Id="rId185" Type="http://schemas.openxmlformats.org/officeDocument/2006/relationships/slide" Target="slides/slide130.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5.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3.xml"/><Relationship Id="rId89" Type="http://schemas.openxmlformats.org/officeDocument/2006/relationships/slide" Target="slides/slide34.xml"/><Relationship Id="rId112" Type="http://schemas.openxmlformats.org/officeDocument/2006/relationships/slide" Target="slides/slide57.xml"/><Relationship Id="rId133" Type="http://schemas.openxmlformats.org/officeDocument/2006/relationships/slide" Target="slides/slide78.xml"/><Relationship Id="rId154" Type="http://schemas.openxmlformats.org/officeDocument/2006/relationships/slide" Target="slides/slide99.xml"/><Relationship Id="rId175" Type="http://schemas.openxmlformats.org/officeDocument/2006/relationships/slide" Target="slides/slide120.xml"/><Relationship Id="rId196" Type="http://schemas.openxmlformats.org/officeDocument/2006/relationships/slide" Target="slides/slide141.xml"/><Relationship Id="rId200" Type="http://schemas.openxmlformats.org/officeDocument/2006/relationships/slide" Target="slides/slide145.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3.xml"/><Relationship Id="rId79" Type="http://schemas.openxmlformats.org/officeDocument/2006/relationships/slide" Target="slides/slide24.xml"/><Relationship Id="rId102" Type="http://schemas.openxmlformats.org/officeDocument/2006/relationships/slide" Target="slides/slide47.xml"/><Relationship Id="rId123" Type="http://schemas.openxmlformats.org/officeDocument/2006/relationships/slide" Target="slides/slide68.xml"/><Relationship Id="rId144" Type="http://schemas.openxmlformats.org/officeDocument/2006/relationships/slide" Target="slides/slide89.xml"/><Relationship Id="rId90" Type="http://schemas.openxmlformats.org/officeDocument/2006/relationships/slide" Target="slides/slide35.xml"/><Relationship Id="rId165" Type="http://schemas.openxmlformats.org/officeDocument/2006/relationships/slide" Target="slides/slide110.xml"/><Relationship Id="rId186" Type="http://schemas.openxmlformats.org/officeDocument/2006/relationships/slide" Target="slides/slide13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4.xml"/><Relationship Id="rId113" Type="http://schemas.openxmlformats.org/officeDocument/2006/relationships/slide" Target="slides/slide58.xml"/><Relationship Id="rId134" Type="http://schemas.openxmlformats.org/officeDocument/2006/relationships/slide" Target="slides/slide79.xml"/><Relationship Id="rId80" Type="http://schemas.openxmlformats.org/officeDocument/2006/relationships/slide" Target="slides/slide25.xml"/><Relationship Id="rId155" Type="http://schemas.openxmlformats.org/officeDocument/2006/relationships/slide" Target="slides/slide100.xml"/><Relationship Id="rId176" Type="http://schemas.openxmlformats.org/officeDocument/2006/relationships/slide" Target="slides/slide121.xml"/><Relationship Id="rId197" Type="http://schemas.openxmlformats.org/officeDocument/2006/relationships/slide" Target="slides/slide142.xml"/><Relationship Id="rId201" Type="http://schemas.openxmlformats.org/officeDocument/2006/relationships/slide" Target="slides/slide146.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4.xml"/><Relationship Id="rId103" Type="http://schemas.openxmlformats.org/officeDocument/2006/relationships/slide" Target="slides/slide48.xml"/><Relationship Id="rId124" Type="http://schemas.openxmlformats.org/officeDocument/2006/relationships/slide" Target="slides/slide69.xml"/><Relationship Id="rId70" Type="http://schemas.openxmlformats.org/officeDocument/2006/relationships/slide" Target="slides/slide15.xml"/><Relationship Id="rId91" Type="http://schemas.openxmlformats.org/officeDocument/2006/relationships/slide" Target="slides/slide36.xml"/><Relationship Id="rId145" Type="http://schemas.openxmlformats.org/officeDocument/2006/relationships/slide" Target="slides/slide90.xml"/><Relationship Id="rId166" Type="http://schemas.openxmlformats.org/officeDocument/2006/relationships/slide" Target="slides/slide111.xml"/><Relationship Id="rId187" Type="http://schemas.openxmlformats.org/officeDocument/2006/relationships/slide" Target="slides/slide132.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9.xml"/><Relationship Id="rId60" Type="http://schemas.openxmlformats.org/officeDocument/2006/relationships/slide" Target="slides/slide5.xml"/><Relationship Id="rId81" Type="http://schemas.openxmlformats.org/officeDocument/2006/relationships/slide" Target="slides/slide26.xml"/><Relationship Id="rId135" Type="http://schemas.openxmlformats.org/officeDocument/2006/relationships/slide" Target="slides/slide80.xml"/><Relationship Id="rId156" Type="http://schemas.openxmlformats.org/officeDocument/2006/relationships/slide" Target="slides/slide101.xml"/><Relationship Id="rId177" Type="http://schemas.openxmlformats.org/officeDocument/2006/relationships/slide" Target="slides/slide122.xml"/><Relationship Id="rId198" Type="http://schemas.openxmlformats.org/officeDocument/2006/relationships/slide" Target="slides/slide143.xml"/><Relationship Id="rId202" Type="http://schemas.openxmlformats.org/officeDocument/2006/relationships/notesMaster" Target="notesMasters/notesMaster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9.xml"/><Relationship Id="rId125" Type="http://schemas.openxmlformats.org/officeDocument/2006/relationships/slide" Target="slides/slide70.xml"/><Relationship Id="rId146" Type="http://schemas.openxmlformats.org/officeDocument/2006/relationships/slide" Target="slides/slide91.xml"/><Relationship Id="rId167" Type="http://schemas.openxmlformats.org/officeDocument/2006/relationships/slide" Target="slides/slide112.xml"/><Relationship Id="rId188" Type="http://schemas.openxmlformats.org/officeDocument/2006/relationships/slide" Target="slides/slide133.xml"/><Relationship Id="rId71" Type="http://schemas.openxmlformats.org/officeDocument/2006/relationships/slide" Target="slides/slide16.xml"/><Relationship Id="rId92" Type="http://schemas.openxmlformats.org/officeDocument/2006/relationships/slide" Target="slides/slide37.xml"/><Relationship Id="rId2" Type="http://schemas.openxmlformats.org/officeDocument/2006/relationships/slideMaster" Target="slideMasters/slideMaster2.xml"/><Relationship Id="rId29" Type="http://schemas.openxmlformats.org/officeDocument/2006/relationships/slideMaster" Target="slideMasters/slideMaster29.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6/30/19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6/30/19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40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a:t>
            </a:r>
            <a:r>
              <a:rPr lang="en-US" baseline="0" dirty="0"/>
              <a:t> a banner on: slide that has not changed for decades.</a:t>
            </a:r>
          </a:p>
          <a:p>
            <a:r>
              <a:rPr lang="en-US" baseline="0" dirty="0"/>
              <a:t>Spring 2001</a:t>
            </a:r>
          </a:p>
          <a:p>
            <a:r>
              <a:rPr lang="en-US" baseline="0" dirty="0"/>
              <a:t>To </a:t>
            </a:r>
          </a:p>
          <a:p>
            <a:r>
              <a:rPr lang="en-US" baseline="0" dirty="0"/>
              <a:t>Spring 2014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3117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4681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0316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5212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062119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0927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7336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6/30/19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6/30/19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6/30/19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6/30/19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6/30/19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6/30/19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6/30/19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6/30/19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F114E2F-F42F-DB4D-BCDF-486C1A5444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72594000"/>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B5B08EB-B9ED-0C47-91D8-C808BB1EED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7702340"/>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D3FDF5B-7048-4A48-AB10-E945CE17E4F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24522313"/>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26CD317-D09D-C440-B336-FD5110F95C5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82378969"/>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31CEAD2-D91F-D84D-B8DA-4846005864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22993201"/>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7737D6B-A2A2-7F41-95EE-DB6700EB343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3728957"/>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06E15A5-C139-074C-A6D1-9546DB87C09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54926237"/>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5BF830B-12DD-3A4F-AC32-2B001341CC4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32130383"/>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0E559B8-0975-D943-BC05-AABE6D10491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89064068"/>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FFB48EA-78A4-2340-96C9-5A83F4A8B4A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1927390"/>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B8D3F90-530A-774B-8C58-3AEAD40C995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06531153"/>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153826922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0993629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63810408"/>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271224051"/>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319392735"/>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668217465"/>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7185076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20927478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17272110"/>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342890924"/>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39771367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02840981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60961101"/>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6/30/19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117945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230506"/>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09265055"/>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6/30/19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736942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6/30/19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68164061"/>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6/30/19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61550322"/>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6/30/19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96232139"/>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6/30/19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33307146"/>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6/30/19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55094803"/>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53007666"/>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6/30/19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65888457"/>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1538313217"/>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239795411"/>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89951"/>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9332249"/>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7184801"/>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570230"/>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367278963"/>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786723596"/>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821450549"/>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567096263"/>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405708862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94380561"/>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43796199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459272482"/>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968214632"/>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699084292"/>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068139033"/>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1629006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image" Target="../media/image1.png"/><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theme" Target="../theme/theme44.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4.xml"/><Relationship Id="rId13" Type="http://schemas.openxmlformats.org/officeDocument/2006/relationships/theme" Target="../theme/theme45.xml"/><Relationship Id="rId3" Type="http://schemas.openxmlformats.org/officeDocument/2006/relationships/slideLayout" Target="../slideLayouts/slideLayout479.xml"/><Relationship Id="rId7" Type="http://schemas.openxmlformats.org/officeDocument/2006/relationships/slideLayout" Target="../slideLayouts/slideLayout483.xml"/><Relationship Id="rId12" Type="http://schemas.openxmlformats.org/officeDocument/2006/relationships/slideLayout" Target="../slideLayouts/slideLayout488.xml"/><Relationship Id="rId2" Type="http://schemas.openxmlformats.org/officeDocument/2006/relationships/slideLayout" Target="../slideLayouts/slideLayout478.xml"/><Relationship Id="rId1" Type="http://schemas.openxmlformats.org/officeDocument/2006/relationships/slideLayout" Target="../slideLayouts/slideLayout477.xml"/><Relationship Id="rId6" Type="http://schemas.openxmlformats.org/officeDocument/2006/relationships/slideLayout" Target="../slideLayouts/slideLayout482.xml"/><Relationship Id="rId11" Type="http://schemas.openxmlformats.org/officeDocument/2006/relationships/slideLayout" Target="../slideLayouts/slideLayout487.xml"/><Relationship Id="rId5" Type="http://schemas.openxmlformats.org/officeDocument/2006/relationships/slideLayout" Target="../slideLayouts/slideLayout481.xml"/><Relationship Id="rId10" Type="http://schemas.openxmlformats.org/officeDocument/2006/relationships/slideLayout" Target="../slideLayouts/slideLayout486.xml"/><Relationship Id="rId4" Type="http://schemas.openxmlformats.org/officeDocument/2006/relationships/slideLayout" Target="../slideLayouts/slideLayout480.xml"/><Relationship Id="rId9" Type="http://schemas.openxmlformats.org/officeDocument/2006/relationships/slideLayout" Target="../slideLayouts/slideLayout485.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theme" Target="../theme/theme4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slideLayout" Target="../slideLayouts/slideLayout500.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image" Target="../media/image1.png"/><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theme" Target="../theme/theme50.xml"/><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slideLayout" Target="../slideLayouts/slideLayout546.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4.xml"/><Relationship Id="rId3" Type="http://schemas.openxmlformats.org/officeDocument/2006/relationships/slideLayout" Target="../slideLayouts/slideLayout549.xml"/><Relationship Id="rId7" Type="http://schemas.openxmlformats.org/officeDocument/2006/relationships/slideLayout" Target="../slideLayouts/slideLayout553.xml"/><Relationship Id="rId12" Type="http://schemas.openxmlformats.org/officeDocument/2006/relationships/theme" Target="../theme/theme51.xml"/><Relationship Id="rId2" Type="http://schemas.openxmlformats.org/officeDocument/2006/relationships/slideLayout" Target="../slideLayouts/slideLayout548.xml"/><Relationship Id="rId1" Type="http://schemas.openxmlformats.org/officeDocument/2006/relationships/slideLayout" Target="../slideLayouts/slideLayout547.xml"/><Relationship Id="rId6" Type="http://schemas.openxmlformats.org/officeDocument/2006/relationships/slideLayout" Target="../slideLayouts/slideLayout552.xml"/><Relationship Id="rId11" Type="http://schemas.openxmlformats.org/officeDocument/2006/relationships/slideLayout" Target="../slideLayouts/slideLayout557.xml"/><Relationship Id="rId5" Type="http://schemas.openxmlformats.org/officeDocument/2006/relationships/slideLayout" Target="../slideLayouts/slideLayout551.xml"/><Relationship Id="rId10" Type="http://schemas.openxmlformats.org/officeDocument/2006/relationships/slideLayout" Target="../slideLayouts/slideLayout556.xml"/><Relationship Id="rId4" Type="http://schemas.openxmlformats.org/officeDocument/2006/relationships/slideLayout" Target="../slideLayouts/slideLayout550.xml"/><Relationship Id="rId9"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slideLayout" Target="../slideLayouts/slideLayout570.xml"/><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slideLayout" Target="../slideLayouts/slideLayout569.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5" Type="http://schemas.openxmlformats.org/officeDocument/2006/relationships/image" Target="../media/image8.png"/><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 Id="rId14"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8.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theme" Target="../theme/theme53.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s>
</file>

<file path=ppt/slideMasters/_rels/slideMaster54.xml.rels><?xml version="1.0" encoding="UTF-8" standalone="yes"?>
<Relationships xmlns="http://schemas.openxmlformats.org/package/2006/relationships"><Relationship Id="rId3" Type="http://schemas.openxmlformats.org/officeDocument/2006/relationships/slideLayout" Target="../slideLayouts/slideLayout584.xml"/><Relationship Id="rId7" Type="http://schemas.openxmlformats.org/officeDocument/2006/relationships/theme" Target="../theme/theme54.xml"/><Relationship Id="rId2" Type="http://schemas.openxmlformats.org/officeDocument/2006/relationships/slideLayout" Target="../slideLayouts/slideLayout583.xml"/><Relationship Id="rId1" Type="http://schemas.openxmlformats.org/officeDocument/2006/relationships/slideLayout" Target="../slideLayouts/slideLayout582.xml"/><Relationship Id="rId6" Type="http://schemas.openxmlformats.org/officeDocument/2006/relationships/slideLayout" Target="../slideLayouts/slideLayout587.xml"/><Relationship Id="rId5" Type="http://schemas.openxmlformats.org/officeDocument/2006/relationships/slideLayout" Target="../slideLayouts/slideLayout586.xml"/><Relationship Id="rId4" Type="http://schemas.openxmlformats.org/officeDocument/2006/relationships/slideLayout" Target="../slideLayouts/slideLayout585.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5.xml"/><Relationship Id="rId13" Type="http://schemas.openxmlformats.org/officeDocument/2006/relationships/theme" Target="../theme/theme55.xml"/><Relationship Id="rId3" Type="http://schemas.openxmlformats.org/officeDocument/2006/relationships/slideLayout" Target="../slideLayouts/slideLayout590.xml"/><Relationship Id="rId7" Type="http://schemas.openxmlformats.org/officeDocument/2006/relationships/slideLayout" Target="../slideLayouts/slideLayout594.xml"/><Relationship Id="rId12" Type="http://schemas.openxmlformats.org/officeDocument/2006/relationships/slideLayout" Target="../slideLayouts/slideLayout599.xml"/><Relationship Id="rId2" Type="http://schemas.openxmlformats.org/officeDocument/2006/relationships/slideLayout" Target="../slideLayouts/slideLayout589.xml"/><Relationship Id="rId1" Type="http://schemas.openxmlformats.org/officeDocument/2006/relationships/slideLayout" Target="../slideLayouts/slideLayout588.xml"/><Relationship Id="rId6" Type="http://schemas.openxmlformats.org/officeDocument/2006/relationships/slideLayout" Target="../slideLayouts/slideLayout593.xml"/><Relationship Id="rId11" Type="http://schemas.openxmlformats.org/officeDocument/2006/relationships/slideLayout" Target="../slideLayouts/slideLayout598.xml"/><Relationship Id="rId5" Type="http://schemas.openxmlformats.org/officeDocument/2006/relationships/slideLayout" Target="../slideLayouts/slideLayout592.xml"/><Relationship Id="rId10" Type="http://schemas.openxmlformats.org/officeDocument/2006/relationships/slideLayout" Target="../slideLayouts/slideLayout597.xml"/><Relationship Id="rId4" Type="http://schemas.openxmlformats.org/officeDocument/2006/relationships/slideLayout" Target="../slideLayouts/slideLayout591.xml"/><Relationship Id="rId9" Type="http://schemas.openxmlformats.org/officeDocument/2006/relationships/slideLayout" Target="../slideLayouts/slideLayout59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2019. 6. 30.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6/30/19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6/30/19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2CA5D6E5-17C2-0B4D-AD9C-A0AD2058BC93}" type="slidenum">
              <a:rPr lang="en-US" smtClean="0">
                <a:solidFill>
                  <a:srgbClr val="000000"/>
                </a:solidFill>
                <a:latin typeface="Arial" charset="0"/>
                <a:ea typeface="ＭＳ Ｐゴシック" charset="0"/>
              </a:rPr>
              <a:pPr fontAlgn="base">
                <a:spcBef>
                  <a:spcPct val="0"/>
                </a:spcBef>
                <a:spcAft>
                  <a:spcPct val="0"/>
                </a:spcAft>
              </a:pPr>
              <a:t>‹#›</a:t>
            </a:fld>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2136699702"/>
      </p:ext>
    </p:extLst>
  </p:cSld>
  <p:clrMap bg1="lt1" tx1="dk1" bg2="lt2" tx2="dk2" accent1="accent1" accent2="accent2" accent3="accent3" accent4="accent4" accent5="accent5" accent6="accent6" hlink="hlink" folHlink="folHlink"/>
  <p:sldLayoutIdLst>
    <p:sldLayoutId id="2147488598" r:id="rId1"/>
    <p:sldLayoutId id="2147488599" r:id="rId2"/>
    <p:sldLayoutId id="2147488600" r:id="rId3"/>
    <p:sldLayoutId id="2147488601" r:id="rId4"/>
    <p:sldLayoutId id="2147488602" r:id="rId5"/>
    <p:sldLayoutId id="2147488603" r:id="rId6"/>
    <p:sldLayoutId id="2147488604" r:id="rId7"/>
    <p:sldLayoutId id="2147488605" r:id="rId8"/>
    <p:sldLayoutId id="2147488606" r:id="rId9"/>
    <p:sldLayoutId id="2147488607" r:id="rId10"/>
    <p:sldLayoutId id="2147488608"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42628844"/>
      </p:ext>
    </p:extLst>
  </p:cSld>
  <p:clrMap bg1="lt1" tx1="dk1" bg2="lt2" tx2="dk2" accent1="accent1" accent2="accent2" accent3="accent3" accent4="accent4" accent5="accent5" accent6="accent6" hlink="hlink" folHlink="folHlink"/>
  <p:sldLayoutIdLst>
    <p:sldLayoutId id="2147488610" r:id="rId1"/>
    <p:sldLayoutId id="2147488611" r:id="rId2"/>
    <p:sldLayoutId id="2147488612" r:id="rId3"/>
    <p:sldLayoutId id="2147488613" r:id="rId4"/>
    <p:sldLayoutId id="2147488614" r:id="rId5"/>
    <p:sldLayoutId id="2147488615" r:id="rId6"/>
    <p:sldLayoutId id="2147488616" r:id="rId7"/>
    <p:sldLayoutId id="2147488617" r:id="rId8"/>
    <p:sldLayoutId id="2147488618" r:id="rId9"/>
    <p:sldLayoutId id="2147488619" r:id="rId10"/>
    <p:sldLayoutId id="2147488620" r:id="rId11"/>
    <p:sldLayoutId id="2147488621" r:id="rId12"/>
    <p:sldLayoutId id="2147488622"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6/30/19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2584558386"/>
      </p:ext>
    </p:extLst>
  </p:cSld>
  <p:clrMap bg1="lt1" tx1="dk1" bg2="lt2" tx2="dk2" accent1="accent1" accent2="accent2" accent3="accent3" accent4="accent4" accent5="accent5" accent6="accent6" hlink="hlink" folHlink="folHlink"/>
  <p:sldLayoutIdLst>
    <p:sldLayoutId id="2147488624" r:id="rId1"/>
    <p:sldLayoutId id="2147488625" r:id="rId2"/>
    <p:sldLayoutId id="2147488626" r:id="rId3"/>
    <p:sldLayoutId id="2147488627" r:id="rId4"/>
    <p:sldLayoutId id="2147488628" r:id="rId5"/>
    <p:sldLayoutId id="2147488629" r:id="rId6"/>
    <p:sldLayoutId id="2147488630" r:id="rId7"/>
    <p:sldLayoutId id="2147488631" r:id="rId8"/>
    <p:sldLayoutId id="2147488632" r:id="rId9"/>
    <p:sldLayoutId id="2147488633" r:id="rId10"/>
    <p:sldLayoutId id="2147488634"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834091"/>
      </p:ext>
    </p:extLst>
  </p:cSld>
  <p:clrMap bg1="lt1" tx1="dk1" bg2="lt2" tx2="dk2" accent1="accent1" accent2="accent2" accent3="accent3" accent4="accent4" accent5="accent5" accent6="accent6" hlink="hlink" folHlink="folHlink"/>
  <p:sldLayoutIdLst>
    <p:sldLayoutId id="2147488636" r:id="rId1"/>
    <p:sldLayoutId id="2147488637" r:id="rId2"/>
    <p:sldLayoutId id="2147488638" r:id="rId3"/>
    <p:sldLayoutId id="2147488639" r:id="rId4"/>
    <p:sldLayoutId id="2147488640" r:id="rId5"/>
    <p:sldLayoutId id="2147488641"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333293870"/>
      </p:ext>
    </p:extLst>
  </p:cSld>
  <p:clrMap bg1="lt1" tx1="dk1" bg2="lt2" tx2="dk2" accent1="accent1" accent2="accent2" accent3="accent3" accent4="accent4" accent5="accent5" accent6="accent6" hlink="hlink" folHlink="folHlink"/>
  <p:sldLayoutIdLst>
    <p:sldLayoutId id="2147488643" r:id="rId1"/>
    <p:sldLayoutId id="2147488644" r:id="rId2"/>
    <p:sldLayoutId id="2147488645" r:id="rId3"/>
    <p:sldLayoutId id="2147488646" r:id="rId4"/>
    <p:sldLayoutId id="2147488647" r:id="rId5"/>
    <p:sldLayoutId id="2147488648" r:id="rId6"/>
    <p:sldLayoutId id="2147488649" r:id="rId7"/>
    <p:sldLayoutId id="2147488650" r:id="rId8"/>
    <p:sldLayoutId id="2147488651" r:id="rId9"/>
    <p:sldLayoutId id="2147488652" r:id="rId10"/>
    <p:sldLayoutId id="2147488653" r:id="rId11"/>
    <p:sldLayoutId id="21474886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4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5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4.emf"/><Relationship Id="rId2" Type="http://schemas.openxmlformats.org/officeDocument/2006/relationships/slideLayout" Target="../slideLayouts/slideLayout41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7.jpeg"/><Relationship Id="rId4" Type="http://schemas.openxmlformats.org/officeDocument/2006/relationships/image" Target="../media/image26.png"/><Relationship Id="rId9" Type="http://schemas.openxmlformats.org/officeDocument/2006/relationships/image" Target="../media/image25.emf"/></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36.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4.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png"/><Relationship Id="rId1" Type="http://schemas.openxmlformats.org/officeDocument/2006/relationships/slideLayout" Target="../slideLayouts/slideLayout236.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6.xml"/></Relationships>
</file>

<file path=ppt/slides/_rels/slide33.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36.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4.tiff"/></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8.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4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4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279.xml"/></Relationships>
</file>

<file path=ppt/slides/_rels/slide51.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tiff"/><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4.tiff"/></Relationships>
</file>

<file path=ppt/slides/_rels/slide6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3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3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54.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6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78.xml"/></Relationships>
</file>

<file path=ppt/slides/_rels/slide7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8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490.xml"/><Relationship Id="rId4" Type="http://schemas.openxmlformats.org/officeDocument/2006/relationships/image" Target="../media/image57.png"/></Relationships>
</file>

<file path=ppt/slides/_rels/slide8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90.xml"/></Relationships>
</file>

<file path=ppt/slides/_rels/slide8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490.xml"/><Relationship Id="rId4" Type="http://schemas.openxmlformats.org/officeDocument/2006/relationships/image" Target="../media/image5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9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8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490.xml"/><Relationship Id="rId4" Type="http://schemas.openxmlformats.org/officeDocument/2006/relationships/image" Target="../media/image6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9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90.xml"/></Relationships>
</file>

<file path=ppt/slides/_rels/slide9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90.xml"/></Relationships>
</file>

<file path=ppt/slides/_rels/slide95.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49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65.png"/></Relationships>
</file>

<file path=ppt/slides/_rels/slide96.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49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6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9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9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53.xml"/><Relationship Id="rId4" Type="http://schemas.openxmlformats.org/officeDocument/2006/relationships/image" Target="../media/image68.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slideLayout" Target="../slideLayouts/slideLayout54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48.xml"/></Relationships>
</file>

<file path=ppt/slides/_rels/slide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478.xml"/></Relationships>
</file>

<file path=ppt/slides/_rels/slide11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47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57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8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83.xml"/></Relationships>
</file>

<file path=ppt/slides/_rels/slide1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8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24.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75.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hyperlink" Target="http://www.sigmetrics.org/sigmetrics2016/" TargetMode="External"/><Relationship Id="rId7" Type="http://schemas.openxmlformats.org/officeDocument/2006/relationships/image" Target="../media/image76.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28.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589.xml"/><Relationship Id="rId4" Type="http://schemas.openxmlformats.org/officeDocument/2006/relationships/image" Target="../media/image79.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525.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131.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png"/><Relationship Id="rId1" Type="http://schemas.openxmlformats.org/officeDocument/2006/relationships/slideLayout" Target="../slideLayouts/slideLayout49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4.xml"/></Relationships>
</file>

<file path=ppt/slides/_rels/slide134.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54.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89.png"/></Relationships>
</file>

<file path=ppt/slides/_rels/slide137.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90.png"/></Relationships>
</file>

<file path=ppt/slides/_rels/slide13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1.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3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13.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13.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4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36.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36.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45.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36.xml"/><Relationship Id="rId4" Type="http://schemas.openxmlformats.org/officeDocument/2006/relationships/image" Target="../media/image94.png"/></Relationships>
</file>

<file path=ppt/slides/_rels/slide14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13.xml"/><Relationship Id="rId4" Type="http://schemas.openxmlformats.org/officeDocument/2006/relationships/hyperlink" Target="https://people.inf.ethz.ch/omutlu/acaces2018.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July 2019</a:t>
            </a:r>
          </a:p>
          <a:p>
            <a:r>
              <a:rPr lang="en-US" sz="2200" dirty="0"/>
              <a:t>Yale @ 80 </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868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2B5A16-E5C4-9F4A-BE52-C4E775B1D44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624"/>
            <a:ext cx="7880294" cy="675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7804493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85800"/>
            <a:ext cx="8229600" cy="1143000"/>
          </a:xfrm>
        </p:spPr>
        <p:txBody>
          <a:bodyPr/>
          <a:lstStyle/>
          <a:p>
            <a:r>
              <a:rPr lang="en-US" sz="2800" b="1" i="1"/>
              <a:t>Design Principles</a:t>
            </a:r>
          </a:p>
        </p:txBody>
      </p:sp>
      <p:sp>
        <p:nvSpPr>
          <p:cNvPr id="19459" name="Rectangle 3"/>
          <p:cNvSpPr>
            <a:spLocks noGrp="1" noChangeArrowheads="1"/>
          </p:cNvSpPr>
          <p:nvPr>
            <p:ph type="body" idx="1"/>
          </p:nvPr>
        </p:nvSpPr>
        <p:spPr>
          <a:xfrm>
            <a:off x="457200" y="2438400"/>
            <a:ext cx="8229600" cy="3048000"/>
          </a:xfrm>
        </p:spPr>
        <p:txBody>
          <a:bodyPr/>
          <a:lstStyle/>
          <a:p>
            <a:r>
              <a:rPr lang="en-US" sz="2400" b="1" i="1"/>
              <a:t>Critical path design</a:t>
            </a:r>
            <a:endParaRPr lang="en-US" sz="1600" b="1" i="1"/>
          </a:p>
          <a:p>
            <a:pPr>
              <a:buFontTx/>
              <a:buNone/>
            </a:pPr>
            <a:endParaRPr lang="en-US" sz="1600" b="1" i="1"/>
          </a:p>
          <a:p>
            <a:r>
              <a:rPr lang="en-US" sz="2400" b="1" i="1"/>
              <a:t>Bread and Butter design</a:t>
            </a:r>
          </a:p>
          <a:p>
            <a:pPr>
              <a:buFontTx/>
              <a:buNone/>
            </a:pPr>
            <a:endParaRPr lang="en-US" sz="1600" b="1" i="1"/>
          </a:p>
          <a:p>
            <a:r>
              <a:rPr lang="en-US" sz="2400" b="1" i="1"/>
              <a:t>Balanced design</a:t>
            </a:r>
          </a:p>
        </p:txBody>
      </p:sp>
      <p:sp>
        <p:nvSpPr>
          <p:cNvPr id="4" name="TextBox 3"/>
          <p:cNvSpPr txBox="1"/>
          <p:nvPr/>
        </p:nvSpPr>
        <p:spPr>
          <a:xfrm>
            <a:off x="4860032" y="6021288"/>
            <a:ext cx="41622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from Yale Patt’s EE 382N lecture notes</a:t>
            </a:r>
          </a:p>
        </p:txBody>
      </p:sp>
    </p:spTree>
    <p:extLst>
      <p:ext uri="{BB962C8B-B14F-4D97-AF65-F5344CB8AC3E}">
        <p14:creationId xmlns:p14="http://schemas.microsoft.com/office/powerpoint/2010/main" val="2563557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dirty="0">
                <a:latin typeface="Garamond" charset="0"/>
                <a:ea typeface="ＭＳ Ｐゴシック" charset="0"/>
                <a:cs typeface="ＭＳ Ｐゴシック" charset="0"/>
              </a:rPr>
              <a:t>(Micro)architecture Design Principles</a:t>
            </a:r>
          </a:p>
        </p:txBody>
      </p:sp>
      <p:sp>
        <p:nvSpPr>
          <p:cNvPr id="51202" name="Content Placeholder 2"/>
          <p:cNvSpPr>
            <a:spLocks noGrp="1"/>
          </p:cNvSpPr>
          <p:nvPr>
            <p:ph idx="1"/>
          </p:nvPr>
        </p:nvSpPr>
        <p:spPr>
          <a:xfrm>
            <a:off x="228600" y="996950"/>
            <a:ext cx="8610600" cy="5194300"/>
          </a:xfrm>
        </p:spPr>
        <p:txBody>
          <a:bodyPr/>
          <a:lstStyle/>
          <a:p>
            <a:r>
              <a:rPr lang="en-US" dirty="0">
                <a:solidFill>
                  <a:srgbClr val="0000FF"/>
                </a:solidFill>
                <a:latin typeface="Tahoma" charset="0"/>
                <a:ea typeface="ＭＳ Ｐゴシック" charset="0"/>
                <a:cs typeface="ＭＳ Ｐゴシック" charset="0"/>
              </a:rPr>
              <a:t>Bread and butter design</a:t>
            </a:r>
          </a:p>
          <a:p>
            <a:pPr lvl="1"/>
            <a:r>
              <a:rPr lang="en-US" dirty="0">
                <a:solidFill>
                  <a:srgbClr val="FF0000"/>
                </a:solidFill>
                <a:latin typeface="Tahoma" charset="0"/>
                <a:ea typeface="ＭＳ Ｐゴシック" charset="0"/>
              </a:rPr>
              <a:t>Spend time and resources on where it matters </a:t>
            </a:r>
            <a:r>
              <a:rPr lang="en-US" dirty="0">
                <a:latin typeface="Tahoma" charset="0"/>
                <a:ea typeface="ＭＳ Ｐゴシック" charset="0"/>
              </a:rPr>
              <a:t>(i.e. improving what the machine is designed to do)</a:t>
            </a:r>
          </a:p>
          <a:p>
            <a:pPr lvl="1"/>
            <a:r>
              <a:rPr lang="en-US" dirty="0">
                <a:latin typeface="Tahoma" charset="0"/>
                <a:ea typeface="ＭＳ Ｐゴシック" charset="0"/>
              </a:rPr>
              <a:t>Common case vs. uncommon case</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Balanced design</a:t>
            </a:r>
          </a:p>
          <a:p>
            <a:pPr lvl="1"/>
            <a:r>
              <a:rPr lang="en-US" dirty="0">
                <a:solidFill>
                  <a:srgbClr val="FF0000"/>
                </a:solidFill>
                <a:latin typeface="Tahoma" charset="0"/>
                <a:ea typeface="ＭＳ Ｐゴシック" charset="0"/>
              </a:rPr>
              <a:t>Balance</a:t>
            </a:r>
            <a:r>
              <a:rPr lang="en-US" dirty="0">
                <a:latin typeface="Tahoma" charset="0"/>
                <a:ea typeface="ＭＳ Ｐゴシック" charset="0"/>
              </a:rPr>
              <a:t> instruction/data flow through </a:t>
            </a:r>
            <a:r>
              <a:rPr lang="en-US" dirty="0" err="1">
                <a:latin typeface="Tahoma" charset="0"/>
                <a:ea typeface="ＭＳ Ｐゴシック" charset="0"/>
              </a:rPr>
              <a:t>uarch</a:t>
            </a:r>
            <a:r>
              <a:rPr lang="en-US" dirty="0">
                <a:latin typeface="Tahoma" charset="0"/>
                <a:ea typeface="ＭＳ Ｐゴシック" charset="0"/>
              </a:rPr>
              <a:t> components</a:t>
            </a:r>
          </a:p>
          <a:p>
            <a:pPr lvl="1"/>
            <a:r>
              <a:rPr lang="en-US" dirty="0">
                <a:latin typeface="Tahoma" charset="0"/>
                <a:ea typeface="ＭＳ Ｐゴシック" charset="0"/>
              </a:rPr>
              <a:t>Design to eliminate bottlenecks</a:t>
            </a:r>
          </a:p>
          <a:p>
            <a:pPr lvl="1">
              <a:buFont typeface="Wingdings" charset="0"/>
              <a:buNone/>
            </a:pPr>
            <a:endParaRPr lang="en-US" dirty="0">
              <a:latin typeface="Tahoma" charset="0"/>
              <a:ea typeface="ＭＳ Ｐゴシック" charset="0"/>
            </a:endParaRPr>
          </a:p>
          <a:p>
            <a:r>
              <a:rPr lang="en-US" dirty="0">
                <a:solidFill>
                  <a:srgbClr val="0000FF"/>
                </a:solidFill>
                <a:latin typeface="Tahoma" charset="0"/>
                <a:ea typeface="ＭＳ Ｐゴシック" charset="0"/>
                <a:cs typeface="ＭＳ Ｐゴシック" charset="0"/>
              </a:rPr>
              <a:t>Critical path design</a:t>
            </a:r>
          </a:p>
          <a:p>
            <a:pPr lvl="1"/>
            <a:r>
              <a:rPr lang="en-US" dirty="0">
                <a:latin typeface="Tahoma" charset="0"/>
                <a:ea typeface="ＭＳ Ｐゴシック" charset="0"/>
              </a:rPr>
              <a:t>Find the </a:t>
            </a:r>
            <a:r>
              <a:rPr lang="en-US" dirty="0">
                <a:solidFill>
                  <a:srgbClr val="FF0000"/>
                </a:solidFill>
                <a:latin typeface="Tahoma" charset="0"/>
                <a:ea typeface="ＭＳ Ｐゴシック" charset="0"/>
              </a:rPr>
              <a:t>maximum speed path </a:t>
            </a:r>
            <a:r>
              <a:rPr lang="en-US" dirty="0">
                <a:latin typeface="Tahoma" charset="0"/>
                <a:ea typeface="ＭＳ Ｐゴシック" charset="0"/>
              </a:rPr>
              <a:t>and decrease it</a:t>
            </a:r>
          </a:p>
          <a:p>
            <a:pPr lvl="2"/>
            <a:r>
              <a:rPr lang="en-US" dirty="0">
                <a:latin typeface="Tahoma" charset="0"/>
                <a:ea typeface="ＭＳ Ｐゴシック" charset="0"/>
              </a:rPr>
              <a:t>Break a path into multiple cycles?</a:t>
            </a:r>
          </a:p>
          <a:p>
            <a:pPr lvl="1"/>
            <a:endParaRPr lang="en-US" dirty="0">
              <a:latin typeface="Tahoma" charset="0"/>
              <a:ea typeface="ＭＳ Ｐゴシック" charset="0"/>
            </a:endParaRPr>
          </a:p>
        </p:txBody>
      </p:sp>
      <p:sp>
        <p:nvSpPr>
          <p:cNvPr id="512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E53084-FA36-CB43-AFDC-A9DFDE85359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5220072" y="6021288"/>
            <a:ext cx="33474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from my ECE 740 lecture notes</a:t>
            </a:r>
          </a:p>
        </p:txBody>
      </p:sp>
    </p:spTree>
    <p:extLst>
      <p:ext uri="{BB962C8B-B14F-4D97-AF65-F5344CB8AC3E}">
        <p14:creationId xmlns:p14="http://schemas.microsoft.com/office/powerpoint/2010/main" val="96910065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Talk</a:t>
            </a:r>
          </a:p>
        </p:txBody>
      </p:sp>
      <p:sp>
        <p:nvSpPr>
          <p:cNvPr id="3" name="Content Placeholder 2"/>
          <p:cNvSpPr>
            <a:spLocks noGrp="1"/>
          </p:cNvSpPr>
          <p:nvPr>
            <p:ph idx="1"/>
          </p:nvPr>
        </p:nvSpPr>
        <p:spPr>
          <a:xfrm>
            <a:off x="228600" y="1196752"/>
            <a:ext cx="8610600" cy="5051648"/>
          </a:xfrm>
        </p:spPr>
        <p:txBody>
          <a:bodyPr/>
          <a:lstStyle/>
          <a:p>
            <a:r>
              <a:rPr lang="en-US" dirty="0"/>
              <a:t>Design Principles</a:t>
            </a:r>
          </a:p>
          <a:p>
            <a:endParaRPr lang="en-US" dirty="0"/>
          </a:p>
          <a:p>
            <a:r>
              <a:rPr lang="en-US" dirty="0"/>
              <a:t>How We Violate Those Principles Today</a:t>
            </a:r>
          </a:p>
          <a:p>
            <a:pPr marL="0" indent="0">
              <a:buNone/>
            </a:pPr>
            <a:endParaRPr lang="en-US" dirty="0"/>
          </a:p>
          <a:p>
            <a:r>
              <a:rPr lang="en-US" dirty="0"/>
              <a:t>Principled Intelligent Architectures</a:t>
            </a:r>
          </a:p>
          <a:p>
            <a:endParaRPr lang="en-US" dirty="0"/>
          </a:p>
          <a:p>
            <a:r>
              <a:rPr lang="en-US" dirty="0"/>
              <a:t>Concluding Remarks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22375703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90184044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107125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
        <p:nvSpPr>
          <p:cNvPr id="10" name="AutoShape 25">
            <a:extLst>
              <a:ext uri="{FF2B5EF4-FFF2-40B4-BE49-F238E27FC236}">
                <a16:creationId xmlns:a16="http://schemas.microsoft.com/office/drawing/2014/main" id="{7C35ADED-AAE9-BD4B-B41B-BCA85DD2D45B}"/>
              </a:ext>
            </a:extLst>
          </p:cNvPr>
          <p:cNvSpPr>
            <a:spLocks noChangeArrowheads="1"/>
          </p:cNvSpPr>
          <p:nvPr/>
        </p:nvSpPr>
        <p:spPr bwMode="auto">
          <a:xfrm>
            <a:off x="1403648" y="3856430"/>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87997865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spTree>
    <p:extLst>
      <p:ext uri="{BB962C8B-B14F-4D97-AF65-F5344CB8AC3E}">
        <p14:creationId xmlns:p14="http://schemas.microsoft.com/office/powerpoint/2010/main" val="2627087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58076737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8700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37404731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458807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534549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33592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0320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750731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998470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860388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2933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049542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512" name="TextBox 511">
            <a:extLst>
              <a:ext uri="{FF2B5EF4-FFF2-40B4-BE49-F238E27FC236}">
                <a16:creationId xmlns:a16="http://schemas.microsoft.com/office/drawing/2014/main" id="{BAA170E9-6352-BA49-9275-173FF2E4B469}"/>
              </a:ext>
            </a:extLst>
          </p:cNvPr>
          <p:cNvSpPr txBox="1"/>
          <p:nvPr/>
        </p:nvSpPr>
        <p:spPr>
          <a:xfrm>
            <a:off x="6605262" y="2389853"/>
            <a:ext cx="2467342"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Speedup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514" name="TextBox 513">
            <a:extLst>
              <a:ext uri="{FF2B5EF4-FFF2-40B4-BE49-F238E27FC236}">
                <a16:creationId xmlns:a16="http://schemas.microsoft.com/office/drawing/2014/main" id="{DBAF1A6A-EE48-1245-9C76-ED92C5023C40}"/>
              </a:ext>
            </a:extLst>
          </p:cNvPr>
          <p:cNvSpPr txBox="1"/>
          <p:nvPr/>
        </p:nvSpPr>
        <p:spPr>
          <a:xfrm>
            <a:off x="7006580" y="1565570"/>
            <a:ext cx="2095445"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&gt;8X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03452266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646229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7016663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384575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61139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77139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r>
              <a:rPr lang="en-US" b="1" dirty="0">
                <a:solidFill>
                  <a:srgbClr val="0432FF"/>
                </a:solidFill>
                <a:hlinkClick r:id="rId5">
                  <a:extLst>
                    <a:ext uri="{A12FA001-AC4F-418D-AE19-62706E023703}">
                      <ahyp:hlinkClr xmlns:ahyp="http://schemas.microsoft.com/office/drawing/2018/hyperlinkcolor" val="tx"/>
                    </a:ext>
                  </a:extLst>
                </a:hlinkClick>
              </a:rPr>
              <a:t>https://arxiv.org/pdf/1903.03988.pdf</a:t>
            </a:r>
            <a:endParaRPr lang="en-US" b="1" dirty="0">
              <a:solidFill>
                <a:srgbClr val="0432FF"/>
              </a:solidFill>
            </a:endParaRPr>
          </a:p>
        </p:txBody>
      </p:sp>
    </p:spTree>
    <p:extLst>
      <p:ext uri="{BB962C8B-B14F-4D97-AF65-F5344CB8AC3E}">
        <p14:creationId xmlns:p14="http://schemas.microsoft.com/office/powerpoint/2010/main" val="2382204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1360410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414207873"/>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45676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506312"/>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950140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9567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20141542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4263804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47962192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40416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978260387"/>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algn="ctr"/>
            <a:r>
              <a:rPr lang="en-US" sz="3000" b="1" dirty="0">
                <a:solidFill>
                  <a:srgbClr val="0432FF"/>
                </a:solidFill>
              </a:rPr>
              <a:t>Large, robust performance improvements </a:t>
            </a:r>
            <a:br>
              <a:rPr lang="en-US" sz="3000" b="1" dirty="0">
                <a:solidFill>
                  <a:srgbClr val="0432FF"/>
                </a:solidFill>
              </a:rPr>
            </a:br>
            <a:r>
              <a:rPr lang="en-US" sz="3000" b="1" dirty="0">
                <a:solidFill>
                  <a:srgbClr val="0432FF"/>
                </a:solidFill>
              </a:rPr>
              <a:t>over many human-designed policies </a:t>
            </a:r>
          </a:p>
        </p:txBody>
      </p:sp>
    </p:spTree>
    <p:extLst>
      <p:ext uri="{BB962C8B-B14F-4D97-AF65-F5344CB8AC3E}">
        <p14:creationId xmlns:p14="http://schemas.microsoft.com/office/powerpoint/2010/main" val="315509459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0887042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98598754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89</a:t>
            </a:fld>
            <a:endParaRPr lang="en-US" altLang="en-US">
              <a:solidFill>
                <a:srgbClr val="000000"/>
              </a:solidFill>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a:t>
            </a:r>
            <a:r>
              <a:rPr lang="en-US" sz="3200" b="1" dirty="0">
                <a:solidFill>
                  <a:srgbClr val="0432FF"/>
                </a:solidFill>
                <a:latin typeface="Tahoma"/>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0432FF"/>
                </a:solidFill>
                <a:latin typeface="Tahoma"/>
              </a:rPr>
              <a:t>(of </a:t>
            </a:r>
            <a:r>
              <a:rPr kumimoji="0" lang="en-US" sz="3200" b="1" i="0" u="none" strike="noStrike" kern="1200" cap="none" spc="0" normalizeH="0" baseline="0" noProof="0" dirty="0">
                <a:ln>
                  <a:noFill/>
                </a:ln>
                <a:solidFill>
                  <a:srgbClr val="0432FF"/>
                </a:solidFill>
                <a:effectLst/>
                <a:uLnTx/>
                <a:uFillTx/>
                <a:latin typeface="Tahoma"/>
                <a:ea typeface="+mn-ea"/>
                <a:cs typeface="+mn-cs"/>
              </a:rPr>
              <a:t>all controllers)</a:t>
            </a:r>
          </a:p>
        </p:txBody>
      </p:sp>
    </p:spTree>
    <p:extLst>
      <p:ext uri="{BB962C8B-B14F-4D97-AF65-F5344CB8AC3E}">
        <p14:creationId xmlns:p14="http://schemas.microsoft.com/office/powerpoint/2010/main" val="1113742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959126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92</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93</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94</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95</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96</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t>1. Some data and layers in DNNs are very tolerant to errors</a:t>
            </a:r>
          </a:p>
          <a:p>
            <a:pPr marL="0" indent="0">
              <a:buNone/>
            </a:pPr>
            <a:endParaRPr lang="en-US" dirty="0"/>
          </a:p>
          <a:p>
            <a:pPr marL="0" indent="0">
              <a:buNone/>
            </a:pPr>
            <a:r>
              <a:rPr lang="en-US" dirty="0"/>
              <a:t>2. We can reduce DRAM latency and voltage on such data and layers (intermediate feature maps and weights)</a:t>
            </a:r>
          </a:p>
          <a:p>
            <a:pPr marL="0" indent="0">
              <a:buNone/>
            </a:pPr>
            <a:endParaRPr lang="en-US" dirty="0"/>
          </a:p>
          <a:p>
            <a:pPr marL="0" indent="0">
              <a:buNone/>
            </a:pPr>
            <a:r>
              <a:rPr lang="en-US" dirty="0"/>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a:defRPr/>
            </a:pPr>
            <a:fld id="{DA95AFC4-B67F-BC48-882B-8F3B14641016}" type="slidenum">
              <a:rPr lang="en-US" smtClean="0"/>
              <a:pPr>
                <a:defRPr/>
              </a:pPr>
              <a:t>100</a:t>
            </a:fld>
            <a:endParaRPr lang="en-US"/>
          </a:p>
        </p:txBody>
      </p:sp>
    </p:spTree>
    <p:extLst>
      <p:ext uri="{BB962C8B-B14F-4D97-AF65-F5344CB8AC3E}">
        <p14:creationId xmlns:p14="http://schemas.microsoft.com/office/powerpoint/2010/main" val="304551962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36225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85800"/>
            <a:ext cx="8229600" cy="1143000"/>
          </a:xfrm>
        </p:spPr>
        <p:txBody>
          <a:bodyPr/>
          <a:lstStyle/>
          <a:p>
            <a:r>
              <a:rPr lang="en-US" sz="2800" b="1" i="1">
                <a:solidFill>
                  <a:srgbClr val="FF0000"/>
                </a:solidFill>
              </a:rPr>
              <a:t>Finally</a:t>
            </a:r>
            <a:r>
              <a:rPr lang="en-US" sz="2800" b="1" i="1"/>
              <a:t>, people are always telling you:</a:t>
            </a:r>
            <a:br>
              <a:rPr lang="en-US" sz="2800" b="1" i="1"/>
            </a:br>
            <a:r>
              <a:rPr lang="en-US" sz="2800" b="1" i="1"/>
              <a:t>Think outside the box</a:t>
            </a:r>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362200"/>
            <a:ext cx="4978400" cy="396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 name="TextBox 3"/>
          <p:cNvSpPr txBox="1"/>
          <p:nvPr/>
        </p:nvSpPr>
        <p:spPr>
          <a:xfrm>
            <a:off x="4860032" y="6021288"/>
            <a:ext cx="41622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from Yale Patt’s EE 382N lecture notes</a:t>
            </a:r>
          </a:p>
        </p:txBody>
      </p:sp>
    </p:spTree>
    <p:extLst>
      <p:ext uri="{BB962C8B-B14F-4D97-AF65-F5344CB8AC3E}">
        <p14:creationId xmlns:p14="http://schemas.microsoft.com/office/powerpoint/2010/main" val="2296318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209800"/>
            <a:ext cx="8229600" cy="1143000"/>
          </a:xfrm>
        </p:spPr>
        <p:txBody>
          <a:bodyPr/>
          <a:lstStyle/>
          <a:p>
            <a:r>
              <a:rPr lang="en-US" sz="2400" b="1" i="1"/>
              <a:t>I prefer: Expand the box</a:t>
            </a:r>
          </a:p>
        </p:txBody>
      </p:sp>
      <p:sp>
        <p:nvSpPr>
          <p:cNvPr id="3" name="TextBox 2"/>
          <p:cNvSpPr txBox="1"/>
          <p:nvPr/>
        </p:nvSpPr>
        <p:spPr>
          <a:xfrm>
            <a:off x="4860032" y="6021288"/>
            <a:ext cx="41622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ＭＳ Ｐゴシック"/>
                <a:cs typeface="+mn-cs"/>
              </a:rPr>
              <a:t>from Yale Patt’s EE 382N lecture notes</a:t>
            </a:r>
          </a:p>
        </p:txBody>
      </p:sp>
    </p:spTree>
    <p:extLst>
      <p:ext uri="{BB962C8B-B14F-4D97-AF65-F5344CB8AC3E}">
        <p14:creationId xmlns:p14="http://schemas.microsoft.com/office/powerpoint/2010/main" val="21678458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2B5A16-E5C4-9F4A-BE52-C4E775B1D44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624"/>
            <a:ext cx="7880294" cy="675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244243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July 2019</a:t>
            </a:r>
          </a:p>
          <a:p>
            <a:r>
              <a:rPr lang="en-US" sz="2200" dirty="0"/>
              <a:t>Yale @ 80 </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Principled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3985111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108943899"/>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71290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9335721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Low Latency Data Access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2432958"/>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7594988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774578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79381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57632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221772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85235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31454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15328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12120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497406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sz="1800" dirty="0"/>
              <a:t>Adaptive-Latency DRAM [HPCA 2015]</a:t>
            </a:r>
          </a:p>
          <a:p>
            <a:pPr lvl="1"/>
            <a:r>
              <a:rPr lang="is-IS" sz="1800" dirty="0"/>
              <a:t>Flexible-Latency DRAM [SIGMETRICS 2016]</a:t>
            </a:r>
          </a:p>
          <a:p>
            <a:pPr lvl="1"/>
            <a:r>
              <a:rPr lang="is-IS" sz="1800" dirty="0"/>
              <a:t>Design-Induced Variation-Aware DRAM [SIGMETRICS 2017]</a:t>
            </a:r>
          </a:p>
          <a:p>
            <a:pPr lvl="1"/>
            <a:r>
              <a:rPr lang="is-IS" sz="1800" dirty="0"/>
              <a:t>Voltron [SIGMETRICS 2017]</a:t>
            </a:r>
          </a:p>
          <a:p>
            <a:pPr lvl="1"/>
            <a:r>
              <a:rPr lang="is-IS" sz="1800" dirty="0"/>
              <a:t>DRAM Latency PUF [HPCA 2018]</a:t>
            </a:r>
          </a:p>
          <a:p>
            <a:pPr lvl="1"/>
            <a:r>
              <a:rPr lang="is-IS" sz="1800" dirty="0"/>
              <a:t>Solar DRAM [ICCD 2018]</a:t>
            </a:r>
          </a:p>
          <a:p>
            <a:pPr lvl="1"/>
            <a:r>
              <a:rPr lang="is-IS" sz="1800"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824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015409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19410312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504665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EDEN</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59571707"/>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latin typeface="Garamond" charset="0"/>
                <a:ea typeface="ＭＳ Ｐゴシック" charset="0"/>
                <a:cs typeface="ＭＳ Ｐゴシック" charset="0"/>
              </a:rPr>
              <a:t>EDEN Flow</a:t>
            </a:r>
          </a:p>
        </p:txBody>
      </p:sp>
      <p:sp>
        <p:nvSpPr>
          <p:cNvPr id="21506" name="Content Placeholder 2"/>
          <p:cNvSpPr>
            <a:spLocks noGrp="1"/>
          </p:cNvSpPr>
          <p:nvPr>
            <p:ph idx="1"/>
          </p:nvPr>
        </p:nvSpPr>
        <p:spPr>
          <a:xfrm>
            <a:off x="0" y="908720"/>
            <a:ext cx="9144000" cy="4606736"/>
          </a:xfrm>
        </p:spPr>
        <p:txBody>
          <a:bodyPr>
            <a:normAutofit/>
          </a:bodyPr>
          <a:lstStyle/>
          <a:p>
            <a:r>
              <a:rPr lang="en-US" dirty="0">
                <a:solidFill>
                  <a:srgbClr val="FF0000"/>
                </a:solidFill>
                <a:latin typeface="Tahoma" charset="0"/>
                <a:ea typeface="ＭＳ Ｐゴシック" charset="0"/>
                <a:cs typeface="ＭＳ Ｐゴシック" charset="0"/>
              </a:rPr>
              <a:t>Goal: </a:t>
            </a:r>
            <a:r>
              <a:rPr lang="en-US" sz="2200" dirty="0">
                <a:latin typeface="Tahoma" charset="0"/>
                <a:ea typeface="ＭＳ Ｐゴシック" charset="0"/>
                <a:cs typeface="ＭＳ Ｐゴシック" charset="0"/>
              </a:rPr>
              <a:t>reduce energy consumption and improve performance of DNNs by reducing voltage and timing parameters in DRAM</a:t>
            </a:r>
          </a:p>
          <a:p>
            <a:r>
              <a:rPr lang="en-US" dirty="0">
                <a:solidFill>
                  <a:srgbClr val="FF0000"/>
                </a:solidFill>
                <a:latin typeface="Tahoma" charset="0"/>
                <a:ea typeface="ＭＳ Ｐゴシック" charset="0"/>
                <a:cs typeface="ＭＳ Ｐゴシック" charset="0"/>
              </a:rPr>
              <a:t>Key Ideas:</a:t>
            </a:r>
          </a:p>
          <a:p>
            <a:pPr lvl="1"/>
            <a:r>
              <a:rPr lang="en-US" dirty="0">
                <a:latin typeface="Tahoma" charset="0"/>
                <a:ea typeface="ＭＳ Ｐゴシック" charset="0"/>
                <a:cs typeface="ＭＳ Ｐゴシック" charset="0"/>
              </a:rPr>
              <a:t>Build an error model by profiling the target DRAM module with reduced voltage and timing </a:t>
            </a:r>
          </a:p>
          <a:p>
            <a:pPr lvl="1"/>
            <a:r>
              <a:rPr lang="en-US" dirty="0">
                <a:latin typeface="Tahoma" charset="0"/>
                <a:ea typeface="ＭＳ Ｐゴシック" charset="0"/>
                <a:cs typeface="ＭＳ Ｐゴシック" charset="0"/>
              </a:rPr>
              <a:t>Boost DNN accuracy by introducing the error model in training</a:t>
            </a:r>
          </a:p>
          <a:p>
            <a:pPr marL="687387" lvl="1" indent="-342900"/>
            <a:r>
              <a:rPr lang="en-US" dirty="0">
                <a:latin typeface="Tahoma" charset="0"/>
                <a:ea typeface="ＭＳ Ｐゴシック" charset="0"/>
                <a:cs typeface="ＭＳ Ｐゴシック" charset="0"/>
              </a:rPr>
              <a:t>Profile the boosted DNN to understand the network’s error tolerance</a:t>
            </a:r>
          </a:p>
          <a:p>
            <a:pPr marL="687387" lvl="1" indent="-342900"/>
            <a:r>
              <a:rPr lang="en-US" dirty="0">
                <a:latin typeface="Tahoma" charset="0"/>
                <a:ea typeface="ＭＳ Ｐゴシック" charset="0"/>
                <a:cs typeface="ＭＳ Ｐゴシック" charset="0"/>
              </a:rPr>
              <a:t>Map DNN components to DRAM partitions and DRAM settings </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13" name="Picture 12">
            <a:extLst>
              <a:ext uri="{FF2B5EF4-FFF2-40B4-BE49-F238E27FC236}">
                <a16:creationId xmlns:a16="http://schemas.microsoft.com/office/drawing/2014/main" id="{61113F35-10C3-AE43-B837-8AE9EFC01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654" y="5179365"/>
            <a:ext cx="660400" cy="647700"/>
          </a:xfrm>
          <a:prstGeom prst="rect">
            <a:avLst/>
          </a:prstGeom>
        </p:spPr>
      </p:pic>
      <p:pic>
        <p:nvPicPr>
          <p:cNvPr id="14" name="Picture 13">
            <a:extLst>
              <a:ext uri="{FF2B5EF4-FFF2-40B4-BE49-F238E27FC236}">
                <a16:creationId xmlns:a16="http://schemas.microsoft.com/office/drawing/2014/main" id="{D562187E-BC3A-794D-9D31-07DD5A189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8027" y="5052365"/>
            <a:ext cx="762000" cy="901700"/>
          </a:xfrm>
          <a:prstGeom prst="rect">
            <a:avLst/>
          </a:prstGeom>
        </p:spPr>
      </p:pic>
      <p:pic>
        <p:nvPicPr>
          <p:cNvPr id="15" name="Picture 14">
            <a:extLst>
              <a:ext uri="{FF2B5EF4-FFF2-40B4-BE49-F238E27FC236}">
                <a16:creationId xmlns:a16="http://schemas.microsoft.com/office/drawing/2014/main" id="{4BCE0444-04A4-A344-8C5B-89634D2024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7105" y="5192065"/>
            <a:ext cx="825500" cy="622300"/>
          </a:xfrm>
          <a:prstGeom prst="rect">
            <a:avLst/>
          </a:prstGeom>
        </p:spPr>
      </p:pic>
      <p:grpSp>
        <p:nvGrpSpPr>
          <p:cNvPr id="20" name="Group 19">
            <a:extLst>
              <a:ext uri="{FF2B5EF4-FFF2-40B4-BE49-F238E27FC236}">
                <a16:creationId xmlns:a16="http://schemas.microsoft.com/office/drawing/2014/main" id="{190BB1F1-BE5C-2E45-9A9D-85F200A6173C}"/>
              </a:ext>
            </a:extLst>
          </p:cNvPr>
          <p:cNvGrpSpPr/>
          <p:nvPr/>
        </p:nvGrpSpPr>
        <p:grpSpPr>
          <a:xfrm>
            <a:off x="768105" y="5013806"/>
            <a:ext cx="1599317" cy="1003300"/>
            <a:chOff x="738394" y="4205544"/>
            <a:chExt cx="1599317" cy="1003300"/>
          </a:xfrm>
        </p:grpSpPr>
        <p:pic>
          <p:nvPicPr>
            <p:cNvPr id="9" name="Picture 8">
              <a:extLst>
                <a:ext uri="{FF2B5EF4-FFF2-40B4-BE49-F238E27FC236}">
                  <a16:creationId xmlns:a16="http://schemas.microsoft.com/office/drawing/2014/main" id="{AED7DD14-F039-354F-838F-36360ADB78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8394" y="4281744"/>
              <a:ext cx="723900" cy="850900"/>
            </a:xfrm>
            <a:prstGeom prst="rect">
              <a:avLst/>
            </a:prstGeom>
          </p:spPr>
        </p:pic>
        <p:pic>
          <p:nvPicPr>
            <p:cNvPr id="10" name="Picture 9">
              <a:extLst>
                <a:ext uri="{FF2B5EF4-FFF2-40B4-BE49-F238E27FC236}">
                  <a16:creationId xmlns:a16="http://schemas.microsoft.com/office/drawing/2014/main" id="{4FC96456-784C-414E-AAF1-C6FFFC0BDE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6511" y="4205544"/>
              <a:ext cx="711200" cy="1003300"/>
            </a:xfrm>
            <a:prstGeom prst="rect">
              <a:avLst/>
            </a:prstGeom>
          </p:spPr>
        </p:pic>
        <p:cxnSp>
          <p:nvCxnSpPr>
            <p:cNvPr id="4" name="Straight Arrow Connector 3">
              <a:extLst>
                <a:ext uri="{FF2B5EF4-FFF2-40B4-BE49-F238E27FC236}">
                  <a16:creationId xmlns:a16="http://schemas.microsoft.com/office/drawing/2014/main" id="{1CBFB265-015E-624F-9E6A-65C15AE3FD84}"/>
                </a:ext>
              </a:extLst>
            </p:cNvPr>
            <p:cNvCxnSpPr>
              <a:stCxn id="9" idx="3"/>
              <a:endCxn id="10" idx="1"/>
            </p:cNvCxnSpPr>
            <p:nvPr/>
          </p:nvCxnSpPr>
          <p:spPr>
            <a:xfrm>
              <a:off x="1462294" y="4707194"/>
              <a:ext cx="1642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10CF3BD3-3E4E-3C4A-9F08-575A5B63B490}"/>
              </a:ext>
            </a:extLst>
          </p:cNvPr>
          <p:cNvGrpSpPr/>
          <p:nvPr/>
        </p:nvGrpSpPr>
        <p:grpSpPr>
          <a:xfrm>
            <a:off x="2857657" y="5109515"/>
            <a:ext cx="1714343" cy="787400"/>
            <a:chOff x="3222757" y="4313494"/>
            <a:chExt cx="1714343" cy="787400"/>
          </a:xfrm>
        </p:grpSpPr>
        <p:pic>
          <p:nvPicPr>
            <p:cNvPr id="11" name="Picture 10">
              <a:extLst>
                <a:ext uri="{FF2B5EF4-FFF2-40B4-BE49-F238E27FC236}">
                  <a16:creationId xmlns:a16="http://schemas.microsoft.com/office/drawing/2014/main" id="{7B3B6305-2258-F244-A5E3-1BEBB8696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22757" y="4351594"/>
              <a:ext cx="787400" cy="711200"/>
            </a:xfrm>
            <a:prstGeom prst="rect">
              <a:avLst/>
            </a:prstGeom>
          </p:spPr>
        </p:pic>
        <p:pic>
          <p:nvPicPr>
            <p:cNvPr id="12" name="Picture 11">
              <a:extLst>
                <a:ext uri="{FF2B5EF4-FFF2-40B4-BE49-F238E27FC236}">
                  <a16:creationId xmlns:a16="http://schemas.microsoft.com/office/drawing/2014/main" id="{C4572F4B-0BC4-AF4F-BAE3-303F802BED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11600" y="4313494"/>
              <a:ext cx="825500" cy="787400"/>
            </a:xfrm>
            <a:prstGeom prst="rect">
              <a:avLst/>
            </a:prstGeom>
          </p:spPr>
        </p:pic>
        <p:cxnSp>
          <p:nvCxnSpPr>
            <p:cNvPr id="16" name="Straight Arrow Connector 15">
              <a:extLst>
                <a:ext uri="{FF2B5EF4-FFF2-40B4-BE49-F238E27FC236}">
                  <a16:creationId xmlns:a16="http://schemas.microsoft.com/office/drawing/2014/main" id="{34AA6718-FB71-CC4E-89D8-F6816BEFD24E}"/>
                </a:ext>
              </a:extLst>
            </p:cNvPr>
            <p:cNvCxnSpPr>
              <a:stCxn id="11" idx="3"/>
              <a:endCxn id="12" idx="1"/>
            </p:cNvCxnSpPr>
            <p:nvPr/>
          </p:nvCxnSpPr>
          <p:spPr>
            <a:xfrm>
              <a:off x="4010157" y="4707194"/>
              <a:ext cx="1014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3" name="Straight Arrow Connector 22">
            <a:extLst>
              <a:ext uri="{FF2B5EF4-FFF2-40B4-BE49-F238E27FC236}">
                <a16:creationId xmlns:a16="http://schemas.microsoft.com/office/drawing/2014/main" id="{FFC2C781-6E2F-0446-B52B-EF8039821C72}"/>
              </a:ext>
            </a:extLst>
          </p:cNvPr>
          <p:cNvCxnSpPr>
            <a:stCxn id="10" idx="3"/>
            <a:endCxn id="11" idx="1"/>
          </p:cNvCxnSpPr>
          <p:nvPr/>
        </p:nvCxnSpPr>
        <p:spPr>
          <a:xfrm flipV="1">
            <a:off x="2367422" y="5503215"/>
            <a:ext cx="490235" cy="12241"/>
          </a:xfrm>
          <a:prstGeom prst="straightConnector1">
            <a:avLst/>
          </a:prstGeom>
          <a:ln w="508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5248625-AFC7-9646-BCED-65435E4F53D9}"/>
              </a:ext>
            </a:extLst>
          </p:cNvPr>
          <p:cNvCxnSpPr>
            <a:stCxn id="12" idx="3"/>
            <a:endCxn id="13" idx="1"/>
          </p:cNvCxnSpPr>
          <p:nvPr/>
        </p:nvCxnSpPr>
        <p:spPr>
          <a:xfrm>
            <a:off x="4572000" y="5503215"/>
            <a:ext cx="425654"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7208448-93B4-634C-90B2-8D5001C445B1}"/>
              </a:ext>
            </a:extLst>
          </p:cNvPr>
          <p:cNvCxnSpPr>
            <a:stCxn id="13" idx="3"/>
            <a:endCxn id="14" idx="1"/>
          </p:cNvCxnSpPr>
          <p:nvPr/>
        </p:nvCxnSpPr>
        <p:spPr>
          <a:xfrm>
            <a:off x="5658054" y="5503215"/>
            <a:ext cx="599973"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7F989F0-8769-524A-B62C-8444D4C7ED0B}"/>
              </a:ext>
            </a:extLst>
          </p:cNvPr>
          <p:cNvCxnSpPr>
            <a:stCxn id="14" idx="3"/>
            <a:endCxn id="15" idx="1"/>
          </p:cNvCxnSpPr>
          <p:nvPr/>
        </p:nvCxnSpPr>
        <p:spPr>
          <a:xfrm>
            <a:off x="7020027" y="5503215"/>
            <a:ext cx="617078"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933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506">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50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2" presetClass="entr" presetSubtype="8"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0-#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506">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0-#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2" presetClass="entr" presetSubtype="8"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0-#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06E0-EB9A-AD4B-A9D8-356A74B5ABBF}"/>
              </a:ext>
            </a:extLst>
          </p:cNvPr>
          <p:cNvSpPr>
            <a:spLocks noGrp="1"/>
          </p:cNvSpPr>
          <p:nvPr>
            <p:ph type="title"/>
          </p:nvPr>
        </p:nvSpPr>
        <p:spPr/>
        <p:txBody>
          <a:bodyPr/>
          <a:lstStyle/>
          <a:p>
            <a:r>
              <a:rPr lang="en-US" dirty="0"/>
              <a:t>EDEN Power, Performance, Accuracy</a:t>
            </a:r>
          </a:p>
        </p:txBody>
      </p:sp>
      <p:sp>
        <p:nvSpPr>
          <p:cNvPr id="3" name="Content Placeholder 2">
            <a:extLst>
              <a:ext uri="{FF2B5EF4-FFF2-40B4-BE49-F238E27FC236}">
                <a16:creationId xmlns:a16="http://schemas.microsoft.com/office/drawing/2014/main" id="{A81D2111-17E1-624E-818E-BC5782E424C2}"/>
              </a:ext>
            </a:extLst>
          </p:cNvPr>
          <p:cNvSpPr>
            <a:spLocks noGrp="1"/>
          </p:cNvSpPr>
          <p:nvPr>
            <p:ph idx="1"/>
          </p:nvPr>
        </p:nvSpPr>
        <p:spPr>
          <a:xfrm>
            <a:off x="228600" y="5589240"/>
            <a:ext cx="8610600" cy="530004"/>
          </a:xfrm>
        </p:spPr>
        <p:txBody>
          <a:bodyPr/>
          <a:lstStyle/>
          <a:p>
            <a:r>
              <a:rPr lang="en-US" dirty="0"/>
              <a:t>~15-20% power savings, 8% perf improvement, &lt;1% accuracy loss</a:t>
            </a:r>
          </a:p>
        </p:txBody>
      </p:sp>
      <p:sp>
        <p:nvSpPr>
          <p:cNvPr id="4" name="Slide Number Placeholder 3">
            <a:extLst>
              <a:ext uri="{FF2B5EF4-FFF2-40B4-BE49-F238E27FC236}">
                <a16:creationId xmlns:a16="http://schemas.microsoft.com/office/drawing/2014/main" id="{8C0C00B1-1971-6F4A-8228-93D200CCAC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Google Shape;114;p21">
            <a:extLst>
              <a:ext uri="{FF2B5EF4-FFF2-40B4-BE49-F238E27FC236}">
                <a16:creationId xmlns:a16="http://schemas.microsoft.com/office/drawing/2014/main" id="{0A3003D1-A66A-4249-BDEC-FD86329A044A}"/>
              </a:ext>
            </a:extLst>
          </p:cNvPr>
          <p:cNvPicPr preferRelativeResize="0"/>
          <p:nvPr/>
        </p:nvPicPr>
        <p:blipFill>
          <a:blip r:embed="rId2">
            <a:alphaModFix/>
          </a:blip>
          <a:stretch>
            <a:fillRect/>
          </a:stretch>
        </p:blipFill>
        <p:spPr>
          <a:xfrm>
            <a:off x="1187624" y="1268760"/>
            <a:ext cx="6048672" cy="4032448"/>
          </a:xfrm>
          <a:prstGeom prst="rect">
            <a:avLst/>
          </a:prstGeom>
          <a:noFill/>
          <a:ln>
            <a:noFill/>
          </a:ln>
        </p:spPr>
      </p:pic>
      <p:pic>
        <p:nvPicPr>
          <p:cNvPr id="6" name="Picture 5">
            <a:extLst>
              <a:ext uri="{FF2B5EF4-FFF2-40B4-BE49-F238E27FC236}">
                <a16:creationId xmlns:a16="http://schemas.microsoft.com/office/drawing/2014/main" id="{F3605FE9-9304-434B-B529-687B4FB4208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31147120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Other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4.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207857</TotalTime>
  <Words>6611</Words>
  <Application>Microsoft Macintosh PowerPoint</Application>
  <PresentationFormat>On-screen Show (4:3)</PresentationFormat>
  <Paragraphs>1378</Paragraphs>
  <Slides>146</Slides>
  <Notes>20</Notes>
  <HiddenSlides>0</HiddenSlides>
  <MMClips>0</MMClips>
  <ScaleCrop>false</ScaleCrop>
  <HeadingPairs>
    <vt:vector size="8" baseType="variant">
      <vt:variant>
        <vt:lpstr>Fonts Used</vt:lpstr>
      </vt:variant>
      <vt:variant>
        <vt:i4>24</vt:i4>
      </vt:variant>
      <vt:variant>
        <vt:lpstr>Theme</vt:lpstr>
      </vt:variant>
      <vt:variant>
        <vt:i4>55</vt:i4>
      </vt:variant>
      <vt:variant>
        <vt:lpstr>Embedded OLE Servers</vt:lpstr>
      </vt:variant>
      <vt:variant>
        <vt:i4>1</vt:i4>
      </vt:variant>
      <vt:variant>
        <vt:lpstr>Slide Titles</vt:lpstr>
      </vt:variant>
      <vt:variant>
        <vt:i4>146</vt:i4>
      </vt:variant>
    </vt:vector>
  </HeadingPairs>
  <TitlesOfParts>
    <vt:vector size="226" baseType="lpstr">
      <vt:lpstr>ＭＳ Ｐゴシック</vt:lpstr>
      <vt:lpstr>ヒラギノ角ゴ ProN W3</vt:lpstr>
      <vt:lpstr>ヒラギノ角ゴ ProN W6</vt:lpstr>
      <vt:lpstr>Adobe Garamond Pro</vt:lpstr>
      <vt:lpstr>Arial</vt:lpstr>
      <vt:lpstr>Calibri</vt:lpstr>
      <vt:lpstr>Calibri Light</vt:lpstr>
      <vt:lpstr>Cambria</vt:lpstr>
      <vt:lpstr>Cambria Math</vt:lpstr>
      <vt:lpstr>Corbel</vt:lpstr>
      <vt:lpstr>europa</vt:lpstr>
      <vt:lpstr>Futura Medium</vt:lpstr>
      <vt:lpstr>Garamond</vt:lpstr>
      <vt:lpstr>Gill Sans</vt:lpstr>
      <vt:lpstr>Gill Sans MT</vt:lpstr>
      <vt:lpstr>Lucida Grande</vt:lpstr>
      <vt:lpstr>Myriad Pro Bold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Default Design</vt:lpstr>
      <vt:lpstr>102_Edge</vt:lpstr>
      <vt:lpstr>5_Office Theme</vt:lpstr>
      <vt:lpstr>21_Office Theme</vt:lpstr>
      <vt:lpstr>16_Edge</vt:lpstr>
      <vt:lpstr>Visio</vt:lpstr>
      <vt:lpstr>Intelligent Architectures for  Intelligent Machines</vt:lpstr>
      <vt:lpstr>PowerPoint Presentation</vt:lpstr>
      <vt:lpstr>Design Principles</vt:lpstr>
      <vt:lpstr>(Micro)architecture Design Principles</vt:lpstr>
      <vt:lpstr>This Talk</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Do We Want This?</vt:lpstr>
      <vt:lpstr>Or This?</vt:lpstr>
      <vt:lpstr>Challenge and Opportunity for Future</vt:lpstr>
      <vt:lpstr>The Problem</vt:lpstr>
      <vt:lpstr>The Problem</vt:lpstr>
      <vt:lpstr>A Computing System</vt:lpstr>
      <vt:lpstr>Yet …</vt:lpstr>
      <vt:lpstr>The Performance Perspective (Today)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Bulk Bitwise Operations in Workloads</vt:lpstr>
      <vt:lpstr>Performance: Bitmap Index on Ambit</vt:lpstr>
      <vt:lpstr>Performance: BitWeaving on Ambit</vt:lpstr>
      <vt:lpstr>More on Ambit</vt:lpstr>
      <vt:lpstr>Sounds Good, No?</vt:lpstr>
      <vt:lpstr>Another Review </vt:lpstr>
      <vt:lpstr>Yet Another Review</vt:lpstr>
      <vt:lpstr>We Have a Mindset Issue…</vt:lpstr>
      <vt:lpstr>Processing in Memory:   Two Approaches</vt:lpstr>
      <vt:lpstr>Opportunity: 3D-Stacked Logic+Memory</vt:lpstr>
      <vt:lpstr>Tesseract System for Graph Processing</vt:lpstr>
      <vt:lpstr>More on Tesseract</vt:lpstr>
      <vt:lpstr>Another Example: PIM on Mobile Devices</vt:lpstr>
      <vt:lpstr>Four Important Workloads</vt:lpstr>
      <vt:lpstr>Simple PIM on Mobile Workloads</vt:lpstr>
      <vt:lpstr>Eliminating the Adoption Barriers</vt:lpstr>
      <vt:lpstr>Barriers to Adoption of PIM</vt:lpstr>
      <vt:lpstr>We Need to Revisit the Entire Stack</vt:lpstr>
      <vt:lpstr>PIM Review and Open Problems</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Expressive (Memory) Interfaces for GPUs</vt:lpstr>
      <vt:lpstr>An Example: Hybrid Memory Management</vt:lpstr>
      <vt:lpstr>An Example: Heterogeneous-Reliability Memory</vt:lpstr>
      <vt:lpstr>Exploiting Memory Error Tolerance  with Hybrid Memory Systems</vt:lpstr>
      <vt:lpstr>Another Example: EDEN</vt:lpstr>
      <vt:lpstr>Challenge and Opportunity for Future</vt:lpstr>
      <vt:lpstr>Recap: Corollaries: Architectures Today …</vt:lpstr>
      <vt:lpstr>Concluding Remarks</vt:lpstr>
      <vt:lpstr>Architectures for Intelligent Machines</vt:lpstr>
      <vt:lpstr>PowerPoint Presentation</vt:lpstr>
      <vt:lpstr>We Need to Revisit the Entire Stack</vt:lpstr>
      <vt:lpstr>Finally, people are always telling you: Think outside the box</vt:lpstr>
      <vt:lpstr>I prefer: Expand the box</vt:lpstr>
      <vt:lpstr>PowerPoint Presentation</vt:lpstr>
      <vt:lpstr>Principled Architectures for  Intelligent Machines</vt:lpstr>
      <vt:lpstr>Aside: A Recommended Book</vt:lpstr>
      <vt:lpstr>PowerPoint Presentation</vt:lpstr>
      <vt:lpstr>PowerPoint Presentation</vt:lpstr>
      <vt:lpstr>Low Latency Data Access</vt:lpstr>
      <vt:lpstr>Data-Centric Architectures: Properties</vt:lpstr>
      <vt:lpstr>Low-Latency &amp; Low-Energy Data Access</vt:lpstr>
      <vt:lpstr>Retrospective: Conventional Latency Tolerance Techniques</vt:lpstr>
      <vt:lpstr>Two Major Sources of Latency Inefficiency</vt:lpstr>
      <vt:lpstr>Why is Latency High?</vt:lpstr>
      <vt:lpstr>Adaptive-Latency DRAM</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Analysis of Latency-Voltage in DRAM Chips</vt:lpstr>
      <vt:lpstr>VAMPIRE DRAM Power Model</vt:lpstr>
      <vt:lpstr>EDEN</vt:lpstr>
      <vt:lpstr>EDEN Flow</vt:lpstr>
      <vt:lpstr>EDEN Power, Performance, Accuracy</vt:lpstr>
      <vt:lpstr>Other Backup Slides</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Reference Overview Paper VI</vt:lpstr>
      <vt:lpstr>Related Videos and Course Materials (I)</vt:lpstr>
      <vt:lpstr>Related Videos and Course Materials (II)</vt:lpstr>
      <vt:lpstr>Some Open Source Tools (I)</vt:lpstr>
      <vt:lpstr>Some Open Source Tools (II)</vt:lpstr>
      <vt:lpstr>More Open Source Tools (III)</vt:lpstr>
      <vt:lpstr>Referenced Papers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2852</cp:revision>
  <cp:lastPrinted>2017-12-05T03:30:35Z</cp:lastPrinted>
  <dcterms:created xsi:type="dcterms:W3CDTF">2010-10-08T20:41:54Z</dcterms:created>
  <dcterms:modified xsi:type="dcterms:W3CDTF">2019-07-01T11:00:23Z</dcterms:modified>
</cp:coreProperties>
</file>