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theme/theme46.xml" ContentType="application/vnd.openxmlformats-officedocument.theme+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7.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theme/theme48.xml" ContentType="application/vnd.openxmlformats-officedocument.theme+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9.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50.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51.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2.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3.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4.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theme/theme55.xml" ContentType="application/vnd.openxmlformats-officedocument.theme+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6.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7.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9.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theme/theme60.xml" ContentType="application/vnd.openxmlformats-officedocument.theme+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1.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2.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3.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4.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5.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6.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theme/theme67.xml" ContentType="application/vnd.openxmlformats-officedocument.theme+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theme/theme68.xml" ContentType="application/vnd.openxmlformats-officedocument.theme+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9.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70.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1.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theme/theme72.xml" ContentType="application/vnd.openxmlformats-officedocument.theme+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theme/theme73.xml" ContentType="application/vnd.openxmlformats-officedocument.theme+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4.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theme/theme75.xml" ContentType="application/vnd.openxmlformats-officedocument.theme+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theme/theme76.xml" ContentType="application/vnd.openxmlformats-officedocument.theme+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theme/theme77.xml" ContentType="application/vnd.openxmlformats-officedocument.theme+xml"/>
  <Override PartName="/ppt/theme/theme78.xml" ContentType="application/vnd.openxmlformats-officedocument.theme+xml"/>
  <Override PartName="/ppt/theme/theme7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0.xml" ContentType="application/vnd.openxmlformats-officedocument.drawingml.chart+xml"/>
  <Override PartName="/ppt/notesSlides/notesSlide45.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13.xml" ContentType="application/vnd.openxmlformats-officedocument.drawingml.chart+xml"/>
  <Override PartName="/ppt/theme/themeOverride7.xml" ContentType="application/vnd.openxmlformats-officedocument.themeOverride+xml"/>
  <Override PartName="/ppt/notesSlides/notesSlide69.xml" ContentType="application/vnd.openxmlformats-officedocument.presentationml.notesSlide+xml"/>
  <Override PartName="/ppt/charts/chart14.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charts/chart15.xml" ContentType="application/vnd.openxmlformats-officedocument.drawingml.chart+xml"/>
  <Override PartName="/ppt/theme/themeOverride9.xml" ContentType="application/vnd.openxmlformats-officedocument.themeOverride+xml"/>
  <Override PartName="/ppt/notesSlides/notesSlide70.xml" ContentType="application/vnd.openxmlformats-officedocument.presentationml.notesSlide+xml"/>
  <Override PartName="/ppt/charts/chart16.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ppt/charts/chart17.xml" ContentType="application/vnd.openxmlformats-officedocument.drawingml.chart+xml"/>
  <Override PartName="/ppt/theme/themeOverride11.xml" ContentType="application/vnd.openxmlformats-officedocument.themeOverr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harts/chart18.xml" ContentType="application/vnd.openxmlformats-officedocument.drawingml.chart+xml"/>
  <Override PartName="/ppt/notesSlides/notesSlide90.xml" ContentType="application/vnd.openxmlformats-officedocument.presentationml.notesSlide+xml"/>
  <Override PartName="/ppt/charts/chart19.xml" ContentType="application/vnd.openxmlformats-officedocument.drawingml.chart+xml"/>
  <Override PartName="/ppt/theme/themeOverride12.xml" ContentType="application/vnd.openxmlformats-officedocument.themeOverr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rts/chart20.xml" ContentType="application/vnd.openxmlformats-officedocument.drawingml.chart+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rts/chart21.xml" ContentType="application/vnd.openxmlformats-officedocument.drawingml.chart+xml"/>
  <Override PartName="/ppt/theme/themeOverride13.xml" ContentType="application/vnd.openxmlformats-officedocument.themeOverride+xml"/>
  <Override PartName="/ppt/charts/chart22.xml" ContentType="application/vnd.openxmlformats-officedocument.drawingml.chart+xml"/>
  <Override PartName="/ppt/theme/themeOverride14.xml" ContentType="application/vnd.openxmlformats-officedocument.themeOverride+xml"/>
  <Override PartName="/ppt/drawings/drawing3.xml" ContentType="application/vnd.openxmlformats-officedocument.drawingml.chartshapes+xml"/>
  <Override PartName="/ppt/charts/chart23.xml" ContentType="application/vnd.openxmlformats-officedocument.drawingml.chart+xml"/>
  <Override PartName="/ppt/theme/themeOverride15.xml" ContentType="application/vnd.openxmlformats-officedocument.themeOverride+xml"/>
  <Override PartName="/ppt/drawings/drawing4.xml" ContentType="application/vnd.openxmlformats-officedocument.drawingml.chartshapes+xml"/>
  <Override PartName="/ppt/notesSlides/notesSlide95.xml" ContentType="application/vnd.openxmlformats-officedocument.presentationml.notesSlide+xml"/>
  <Override PartName="/ppt/charts/chart24.xml" ContentType="application/vnd.openxmlformats-officedocument.drawingml.chart+xml"/>
  <Override PartName="/ppt/theme/themeOverride16.xml" ContentType="application/vnd.openxmlformats-officedocument.themeOverride+xml"/>
  <Override PartName="/ppt/drawings/drawing5.xml" ContentType="application/vnd.openxmlformats-officedocument.drawingml.chartshapes+xml"/>
  <Override PartName="/ppt/charts/chart25.xml" ContentType="application/vnd.openxmlformats-officedocument.drawingml.chart+xml"/>
  <Override PartName="/ppt/theme/themeOverride17.xml" ContentType="application/vnd.openxmlformats-officedocument.themeOverride+xml"/>
  <Override PartName="/ppt/charts/chart26.xml" ContentType="application/vnd.openxmlformats-officedocument.drawingml.chart+xml"/>
  <Override PartName="/ppt/theme/themeOverride18.xml" ContentType="application/vnd.openxmlformats-officedocument.themeOverride+xml"/>
  <Override PartName="/ppt/charts/chart27.xml" ContentType="application/vnd.openxmlformats-officedocument.drawingml.chart+xml"/>
  <Override PartName="/ppt/theme/themeOverride19.xml" ContentType="application/vnd.openxmlformats-officedocument.themeOverride+xml"/>
  <Override PartName="/ppt/charts/chart28.xml" ContentType="application/vnd.openxmlformats-officedocument.drawingml.chart+xml"/>
  <Override PartName="/ppt/theme/themeOverride20.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rts/chart29.xml" ContentType="application/vnd.openxmlformats-officedocument.drawingml.chart+xml"/>
  <Override PartName="/ppt/charts/chart30.xml" ContentType="application/vnd.openxmlformats-officedocument.drawingml.chart+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media/image224.jpg" ContentType="image/png"/>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charts/chart31.xml" ContentType="application/vnd.openxmlformats-officedocument.drawingml.chart+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notesSlides/notesSlide117.xml" ContentType="application/vnd.openxmlformats-officedocument.presentationml.notesSlide+xml"/>
  <Override PartName="/ppt/charts/chart34.xml" ContentType="application/vnd.openxmlformats-officedocument.drawingml.chart+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charts/chart35.xml" ContentType="application/vnd.openxmlformats-officedocument.drawingml.chart+xml"/>
  <Override PartName="/ppt/charts/chart3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278" r:id="rId40"/>
    <p:sldMasterId id="2147487375" r:id="rId41"/>
    <p:sldMasterId id="2147487423" r:id="rId42"/>
    <p:sldMasterId id="2147487459" r:id="rId43"/>
    <p:sldMasterId id="2147487471" r:id="rId44"/>
    <p:sldMasterId id="2147487483" r:id="rId45"/>
    <p:sldMasterId id="2147487495" r:id="rId46"/>
    <p:sldMasterId id="2147487502" r:id="rId47"/>
    <p:sldMasterId id="2147487509" r:id="rId48"/>
    <p:sldMasterId id="2147487516" r:id="rId49"/>
    <p:sldMasterId id="2147487524" r:id="rId50"/>
    <p:sldMasterId id="2147487536" r:id="rId51"/>
    <p:sldMasterId id="2147487574" r:id="rId52"/>
    <p:sldMasterId id="2147487598" r:id="rId53"/>
    <p:sldMasterId id="2147487610" r:id="rId54"/>
    <p:sldMasterId id="2147487623" r:id="rId55"/>
    <p:sldMasterId id="2147487707" r:id="rId56"/>
    <p:sldMasterId id="2147487731" r:id="rId57"/>
    <p:sldMasterId id="2147487743" r:id="rId58"/>
    <p:sldMasterId id="2147487948" r:id="rId59"/>
    <p:sldMasterId id="2147488008" r:id="rId60"/>
    <p:sldMasterId id="2147488021" r:id="rId61"/>
    <p:sldMasterId id="2147488047" r:id="rId62"/>
    <p:sldMasterId id="2147488072" r:id="rId63"/>
    <p:sldMasterId id="2147488085" r:id="rId64"/>
    <p:sldMasterId id="2147488097" r:id="rId65"/>
    <p:sldMasterId id="2147488109" r:id="rId66"/>
    <p:sldMasterId id="2147488121" r:id="rId67"/>
    <p:sldMasterId id="2147488134" r:id="rId68"/>
    <p:sldMasterId id="2147488158" r:id="rId69"/>
    <p:sldMasterId id="2147488236" r:id="rId70"/>
    <p:sldMasterId id="2147488249" r:id="rId71"/>
    <p:sldMasterId id="2147488262" r:id="rId72"/>
    <p:sldMasterId id="2147488265" r:id="rId73"/>
    <p:sldMasterId id="2147488277" r:id="rId74"/>
    <p:sldMasterId id="2147488290" r:id="rId75"/>
    <p:sldMasterId id="2147488303" r:id="rId76"/>
    <p:sldMasterId id="2147488316" r:id="rId77"/>
  </p:sldMasterIdLst>
  <p:notesMasterIdLst>
    <p:notesMasterId r:id="rId457"/>
  </p:notesMasterIdLst>
  <p:handoutMasterIdLst>
    <p:handoutMasterId r:id="rId458"/>
  </p:handoutMasterIdLst>
  <p:sldIdLst>
    <p:sldId id="5119" r:id="rId78"/>
    <p:sldId id="5074" r:id="rId79"/>
    <p:sldId id="5073" r:id="rId80"/>
    <p:sldId id="5075" r:id="rId81"/>
    <p:sldId id="5095" r:id="rId82"/>
    <p:sldId id="5096" r:id="rId83"/>
    <p:sldId id="5097" r:id="rId84"/>
    <p:sldId id="5098" r:id="rId85"/>
    <p:sldId id="5099" r:id="rId86"/>
    <p:sldId id="5100" r:id="rId87"/>
    <p:sldId id="5101" r:id="rId88"/>
    <p:sldId id="5102" r:id="rId89"/>
    <p:sldId id="5103" r:id="rId90"/>
    <p:sldId id="5104" r:id="rId91"/>
    <p:sldId id="5105" r:id="rId92"/>
    <p:sldId id="5106" r:id="rId93"/>
    <p:sldId id="5107" r:id="rId94"/>
    <p:sldId id="5108" r:id="rId95"/>
    <p:sldId id="5109" r:id="rId96"/>
    <p:sldId id="5110" r:id="rId97"/>
    <p:sldId id="5111" r:id="rId98"/>
    <p:sldId id="5112" r:id="rId99"/>
    <p:sldId id="5113" r:id="rId100"/>
    <p:sldId id="5114" r:id="rId101"/>
    <p:sldId id="5115" r:id="rId102"/>
    <p:sldId id="5116" r:id="rId103"/>
    <p:sldId id="5117" r:id="rId104"/>
    <p:sldId id="4142" r:id="rId105"/>
    <p:sldId id="3295" r:id="rId106"/>
    <p:sldId id="3296" r:id="rId107"/>
    <p:sldId id="3297" r:id="rId108"/>
    <p:sldId id="2886" r:id="rId109"/>
    <p:sldId id="2887" r:id="rId110"/>
    <p:sldId id="2889" r:id="rId111"/>
    <p:sldId id="2890" r:id="rId112"/>
    <p:sldId id="2891" r:id="rId113"/>
    <p:sldId id="5124" r:id="rId114"/>
    <p:sldId id="3846" r:id="rId115"/>
    <p:sldId id="5123" r:id="rId116"/>
    <p:sldId id="5125" r:id="rId117"/>
    <p:sldId id="5126" r:id="rId118"/>
    <p:sldId id="3264" r:id="rId119"/>
    <p:sldId id="5138" r:id="rId120"/>
    <p:sldId id="2893" r:id="rId121"/>
    <p:sldId id="3660" r:id="rId122"/>
    <p:sldId id="3707" r:id="rId123"/>
    <p:sldId id="3853" r:id="rId124"/>
    <p:sldId id="3856" r:id="rId125"/>
    <p:sldId id="4143" r:id="rId126"/>
    <p:sldId id="4144" r:id="rId127"/>
    <p:sldId id="3917" r:id="rId128"/>
    <p:sldId id="4932" r:id="rId129"/>
    <p:sldId id="4698" r:id="rId130"/>
    <p:sldId id="3929" r:id="rId131"/>
    <p:sldId id="3930" r:id="rId132"/>
    <p:sldId id="3581" r:id="rId133"/>
    <p:sldId id="3582" r:id="rId134"/>
    <p:sldId id="3609" r:id="rId135"/>
    <p:sldId id="4145" r:id="rId136"/>
    <p:sldId id="3583" r:id="rId137"/>
    <p:sldId id="3614" r:id="rId138"/>
    <p:sldId id="3615" r:id="rId139"/>
    <p:sldId id="4146" r:id="rId140"/>
    <p:sldId id="5136" r:id="rId141"/>
    <p:sldId id="3584" r:id="rId142"/>
    <p:sldId id="3585" r:id="rId143"/>
    <p:sldId id="3586" r:id="rId144"/>
    <p:sldId id="3848" r:id="rId145"/>
    <p:sldId id="3710" r:id="rId146"/>
    <p:sldId id="3711" r:id="rId147"/>
    <p:sldId id="3712" r:id="rId148"/>
    <p:sldId id="3943" r:id="rId149"/>
    <p:sldId id="3944" r:id="rId150"/>
    <p:sldId id="3945" r:id="rId151"/>
    <p:sldId id="3946" r:id="rId152"/>
    <p:sldId id="3947" r:id="rId153"/>
    <p:sldId id="3948" r:id="rId154"/>
    <p:sldId id="3719" r:id="rId155"/>
    <p:sldId id="3950" r:id="rId156"/>
    <p:sldId id="3720" r:id="rId157"/>
    <p:sldId id="4838" r:id="rId158"/>
    <p:sldId id="3721" r:id="rId159"/>
    <p:sldId id="3722" r:id="rId160"/>
    <p:sldId id="1513" r:id="rId161"/>
    <p:sldId id="1512" r:id="rId162"/>
    <p:sldId id="4699" r:id="rId163"/>
    <p:sldId id="3723" r:id="rId164"/>
    <p:sldId id="3958" r:id="rId165"/>
    <p:sldId id="3978" r:id="rId166"/>
    <p:sldId id="2054" r:id="rId167"/>
    <p:sldId id="4943" r:id="rId168"/>
    <p:sldId id="5029" r:id="rId169"/>
    <p:sldId id="5028" r:id="rId170"/>
    <p:sldId id="3602" r:id="rId171"/>
    <p:sldId id="3857" r:id="rId172"/>
    <p:sldId id="3983" r:id="rId173"/>
    <p:sldId id="3604" r:id="rId174"/>
    <p:sldId id="3726" r:id="rId175"/>
    <p:sldId id="3728" r:id="rId176"/>
    <p:sldId id="3855" r:id="rId177"/>
    <p:sldId id="3918" r:id="rId178"/>
    <p:sldId id="3923" r:id="rId179"/>
    <p:sldId id="3922" r:id="rId180"/>
    <p:sldId id="2637" r:id="rId181"/>
    <p:sldId id="4690" r:id="rId182"/>
    <p:sldId id="5030" r:id="rId183"/>
    <p:sldId id="3730" r:id="rId184"/>
    <p:sldId id="3731" r:id="rId185"/>
    <p:sldId id="3732" r:id="rId186"/>
    <p:sldId id="4156" r:id="rId187"/>
    <p:sldId id="4157" r:id="rId188"/>
    <p:sldId id="3735" r:id="rId189"/>
    <p:sldId id="3736" r:id="rId190"/>
    <p:sldId id="4419" r:id="rId191"/>
    <p:sldId id="4417" r:id="rId192"/>
    <p:sldId id="4418" r:id="rId193"/>
    <p:sldId id="3737" r:id="rId194"/>
    <p:sldId id="3738" r:id="rId195"/>
    <p:sldId id="3859" r:id="rId196"/>
    <p:sldId id="3860" r:id="rId197"/>
    <p:sldId id="4081" r:id="rId198"/>
    <p:sldId id="4689" r:id="rId199"/>
    <p:sldId id="3741" r:id="rId200"/>
    <p:sldId id="3742" r:id="rId201"/>
    <p:sldId id="3743" r:id="rId202"/>
    <p:sldId id="3869" r:id="rId203"/>
    <p:sldId id="3919" r:id="rId204"/>
    <p:sldId id="4160" r:id="rId205"/>
    <p:sldId id="3872" r:id="rId206"/>
    <p:sldId id="3744" r:id="rId207"/>
    <p:sldId id="3745" r:id="rId208"/>
    <p:sldId id="3746" r:id="rId209"/>
    <p:sldId id="3747" r:id="rId210"/>
    <p:sldId id="3748" r:id="rId211"/>
    <p:sldId id="3749" r:id="rId212"/>
    <p:sldId id="3873" r:id="rId213"/>
    <p:sldId id="3874" r:id="rId214"/>
    <p:sldId id="3751" r:id="rId215"/>
    <p:sldId id="3754" r:id="rId216"/>
    <p:sldId id="3756" r:id="rId217"/>
    <p:sldId id="3757" r:id="rId218"/>
    <p:sldId id="4165" r:id="rId219"/>
    <p:sldId id="4133" r:id="rId220"/>
    <p:sldId id="3875" r:id="rId221"/>
    <p:sldId id="3758" r:id="rId222"/>
    <p:sldId id="3759" r:id="rId223"/>
    <p:sldId id="4167" r:id="rId224"/>
    <p:sldId id="3790" r:id="rId225"/>
    <p:sldId id="3792" r:id="rId226"/>
    <p:sldId id="3761" r:id="rId227"/>
    <p:sldId id="3920" r:id="rId228"/>
    <p:sldId id="3999" r:id="rId229"/>
    <p:sldId id="3762" r:id="rId230"/>
    <p:sldId id="3763" r:id="rId231"/>
    <p:sldId id="4168" r:id="rId232"/>
    <p:sldId id="3764" r:id="rId233"/>
    <p:sldId id="3765" r:id="rId234"/>
    <p:sldId id="3766" r:id="rId235"/>
    <p:sldId id="3767" r:id="rId236"/>
    <p:sldId id="3768" r:id="rId237"/>
    <p:sldId id="4839" r:id="rId238"/>
    <p:sldId id="4840" r:id="rId239"/>
    <p:sldId id="4841" r:id="rId240"/>
    <p:sldId id="4842" r:id="rId241"/>
    <p:sldId id="3769" r:id="rId242"/>
    <p:sldId id="3770" r:id="rId243"/>
    <p:sldId id="3771" r:id="rId244"/>
    <p:sldId id="3772" r:id="rId245"/>
    <p:sldId id="3773" r:id="rId246"/>
    <p:sldId id="4688" r:id="rId247"/>
    <p:sldId id="815" r:id="rId248"/>
    <p:sldId id="794" r:id="rId249"/>
    <p:sldId id="816" r:id="rId250"/>
    <p:sldId id="796" r:id="rId251"/>
    <p:sldId id="814" r:id="rId252"/>
    <p:sldId id="5071" r:id="rId253"/>
    <p:sldId id="5064" r:id="rId254"/>
    <p:sldId id="5065" r:id="rId255"/>
    <p:sldId id="5066" r:id="rId256"/>
    <p:sldId id="5067" r:id="rId257"/>
    <p:sldId id="5068" r:id="rId258"/>
    <p:sldId id="5069" r:id="rId259"/>
    <p:sldId id="5070" r:id="rId260"/>
    <p:sldId id="810" r:id="rId261"/>
    <p:sldId id="4829" r:id="rId262"/>
    <p:sldId id="3887" r:id="rId263"/>
    <p:sldId id="3886" r:id="rId264"/>
    <p:sldId id="3888" r:id="rId265"/>
    <p:sldId id="4279" r:id="rId266"/>
    <p:sldId id="3372" r:id="rId267"/>
    <p:sldId id="3883" r:id="rId268"/>
    <p:sldId id="3378" r:id="rId269"/>
    <p:sldId id="1416" r:id="rId270"/>
    <p:sldId id="1417" r:id="rId271"/>
    <p:sldId id="3379" r:id="rId272"/>
    <p:sldId id="3380" r:id="rId273"/>
    <p:sldId id="3381" r:id="rId274"/>
    <p:sldId id="4683" r:id="rId275"/>
    <p:sldId id="4291" r:id="rId276"/>
    <p:sldId id="1368" r:id="rId277"/>
    <p:sldId id="4902" r:id="rId278"/>
    <p:sldId id="3374" r:id="rId279"/>
    <p:sldId id="4173" r:id="rId280"/>
    <p:sldId id="4174" r:id="rId281"/>
    <p:sldId id="3324" r:id="rId282"/>
    <p:sldId id="3905" r:id="rId283"/>
    <p:sldId id="4187" r:id="rId284"/>
    <p:sldId id="4188" r:id="rId285"/>
    <p:sldId id="4215" r:id="rId286"/>
    <p:sldId id="5059" r:id="rId287"/>
    <p:sldId id="3781" r:id="rId288"/>
    <p:sldId id="3782" r:id="rId289"/>
    <p:sldId id="3908" r:id="rId290"/>
    <p:sldId id="3909" r:id="rId291"/>
    <p:sldId id="3926" r:id="rId292"/>
    <p:sldId id="3786" r:id="rId293"/>
    <p:sldId id="3910" r:id="rId294"/>
    <p:sldId id="3796" r:id="rId295"/>
    <p:sldId id="3795" r:id="rId296"/>
    <p:sldId id="3906" r:id="rId297"/>
    <p:sldId id="5031" r:id="rId298"/>
    <p:sldId id="4845" r:id="rId299"/>
    <p:sldId id="2775" r:id="rId300"/>
    <p:sldId id="2776" r:id="rId301"/>
    <p:sldId id="4835" r:id="rId302"/>
    <p:sldId id="5058" r:id="rId303"/>
    <p:sldId id="5045" r:id="rId304"/>
    <p:sldId id="595" r:id="rId305"/>
    <p:sldId id="597" r:id="rId306"/>
    <p:sldId id="3911" r:id="rId307"/>
    <p:sldId id="4836" r:id="rId308"/>
    <p:sldId id="4016" r:id="rId309"/>
    <p:sldId id="3915" r:id="rId310"/>
    <p:sldId id="3916" r:id="rId311"/>
    <p:sldId id="4830" r:id="rId312"/>
    <p:sldId id="5035" r:id="rId313"/>
    <p:sldId id="4086" r:id="rId314"/>
    <p:sldId id="3802" r:id="rId315"/>
    <p:sldId id="3803" r:id="rId316"/>
    <p:sldId id="3804" r:id="rId317"/>
    <p:sldId id="4206" r:id="rId318"/>
    <p:sldId id="4210" r:id="rId319"/>
    <p:sldId id="3805" r:id="rId320"/>
    <p:sldId id="3806" r:id="rId321"/>
    <p:sldId id="4212" r:id="rId322"/>
    <p:sldId id="5060" r:id="rId323"/>
    <p:sldId id="5121" r:id="rId324"/>
    <p:sldId id="3807" r:id="rId325"/>
    <p:sldId id="4213" r:id="rId326"/>
    <p:sldId id="4214" r:id="rId327"/>
    <p:sldId id="3800" r:id="rId328"/>
    <p:sldId id="3695" r:id="rId329"/>
    <p:sldId id="3696" r:id="rId330"/>
    <p:sldId id="5056" r:id="rId331"/>
    <p:sldId id="5057" r:id="rId332"/>
    <p:sldId id="5139" r:id="rId333"/>
    <p:sldId id="4429" r:id="rId334"/>
    <p:sldId id="1863" r:id="rId335"/>
    <p:sldId id="1534" r:id="rId336"/>
    <p:sldId id="5046" r:id="rId337"/>
    <p:sldId id="5047" r:id="rId338"/>
    <p:sldId id="5048" r:id="rId339"/>
    <p:sldId id="5049" r:id="rId340"/>
    <p:sldId id="5050" r:id="rId341"/>
    <p:sldId id="5051" r:id="rId342"/>
    <p:sldId id="5052" r:id="rId343"/>
    <p:sldId id="5053" r:id="rId344"/>
    <p:sldId id="4929" r:id="rId345"/>
    <p:sldId id="4930" r:id="rId346"/>
    <p:sldId id="4931" r:id="rId347"/>
    <p:sldId id="3143" r:id="rId348"/>
    <p:sldId id="3144" r:id="rId349"/>
    <p:sldId id="3145" r:id="rId350"/>
    <p:sldId id="3146" r:id="rId351"/>
    <p:sldId id="3147" r:id="rId352"/>
    <p:sldId id="4682" r:id="rId353"/>
    <p:sldId id="3878" r:id="rId354"/>
    <p:sldId id="3879" r:id="rId355"/>
    <p:sldId id="3880" r:id="rId356"/>
    <p:sldId id="3881" r:id="rId357"/>
    <p:sldId id="3882" r:id="rId358"/>
    <p:sldId id="3460" r:id="rId359"/>
    <p:sldId id="833" r:id="rId360"/>
    <p:sldId id="849" r:id="rId361"/>
    <p:sldId id="850" r:id="rId362"/>
    <p:sldId id="851" r:id="rId363"/>
    <p:sldId id="852" r:id="rId364"/>
    <p:sldId id="706" r:id="rId365"/>
    <p:sldId id="739" r:id="rId366"/>
    <p:sldId id="731" r:id="rId367"/>
    <p:sldId id="740" r:id="rId368"/>
    <p:sldId id="611" r:id="rId369"/>
    <p:sldId id="823" r:id="rId370"/>
    <p:sldId id="831" r:id="rId371"/>
    <p:sldId id="830" r:id="rId372"/>
    <p:sldId id="779" r:id="rId373"/>
    <p:sldId id="832" r:id="rId374"/>
    <p:sldId id="734" r:id="rId375"/>
    <p:sldId id="839" r:id="rId376"/>
    <p:sldId id="811" r:id="rId377"/>
    <p:sldId id="622" r:id="rId378"/>
    <p:sldId id="826" r:id="rId379"/>
    <p:sldId id="771" r:id="rId380"/>
    <p:sldId id="753" r:id="rId381"/>
    <p:sldId id="776" r:id="rId382"/>
    <p:sldId id="649" r:id="rId383"/>
    <p:sldId id="853" r:id="rId384"/>
    <p:sldId id="841" r:id="rId385"/>
    <p:sldId id="652" r:id="rId386"/>
    <p:sldId id="847" r:id="rId387"/>
    <p:sldId id="819" r:id="rId388"/>
    <p:sldId id="769" r:id="rId389"/>
    <p:sldId id="854" r:id="rId390"/>
    <p:sldId id="845" r:id="rId391"/>
    <p:sldId id="843" r:id="rId392"/>
    <p:sldId id="862" r:id="rId393"/>
    <p:sldId id="863" r:id="rId394"/>
    <p:sldId id="864" r:id="rId395"/>
    <p:sldId id="870" r:id="rId396"/>
    <p:sldId id="695" r:id="rId397"/>
    <p:sldId id="763" r:id="rId398"/>
    <p:sldId id="678" r:id="rId399"/>
    <p:sldId id="817" r:id="rId400"/>
    <p:sldId id="698" r:id="rId401"/>
    <p:sldId id="824" r:id="rId402"/>
    <p:sldId id="871" r:id="rId403"/>
    <p:sldId id="3841" r:id="rId404"/>
    <p:sldId id="3812" r:id="rId405"/>
    <p:sldId id="3813" r:id="rId406"/>
    <p:sldId id="3814" r:id="rId407"/>
    <p:sldId id="3815" r:id="rId408"/>
    <p:sldId id="3816" r:id="rId409"/>
    <p:sldId id="3817" r:id="rId410"/>
    <p:sldId id="3818" r:id="rId411"/>
    <p:sldId id="3819" r:id="rId412"/>
    <p:sldId id="3820" r:id="rId413"/>
    <p:sldId id="3821" r:id="rId414"/>
    <p:sldId id="3822" r:id="rId415"/>
    <p:sldId id="3823" r:id="rId416"/>
    <p:sldId id="3824" r:id="rId417"/>
    <p:sldId id="3825" r:id="rId418"/>
    <p:sldId id="3826" r:id="rId419"/>
    <p:sldId id="3827" r:id="rId420"/>
    <p:sldId id="3828" r:id="rId421"/>
    <p:sldId id="3829" r:id="rId422"/>
    <p:sldId id="3830" r:id="rId423"/>
    <p:sldId id="3831" r:id="rId424"/>
    <p:sldId id="3832" r:id="rId425"/>
    <p:sldId id="3833" r:id="rId426"/>
    <p:sldId id="3834" r:id="rId427"/>
    <p:sldId id="3835" r:id="rId428"/>
    <p:sldId id="3836" r:id="rId429"/>
    <p:sldId id="3837" r:id="rId430"/>
    <p:sldId id="3838" r:id="rId431"/>
    <p:sldId id="3839" r:id="rId432"/>
    <p:sldId id="257" r:id="rId433"/>
    <p:sldId id="352" r:id="rId434"/>
    <p:sldId id="382" r:id="rId435"/>
    <p:sldId id="359" r:id="rId436"/>
    <p:sldId id="358" r:id="rId437"/>
    <p:sldId id="367" r:id="rId438"/>
    <p:sldId id="380" r:id="rId439"/>
    <p:sldId id="381" r:id="rId440"/>
    <p:sldId id="346" r:id="rId441"/>
    <p:sldId id="4827" r:id="rId442"/>
    <p:sldId id="4232" r:id="rId443"/>
    <p:sldId id="4233" r:id="rId444"/>
    <p:sldId id="4234" r:id="rId445"/>
    <p:sldId id="4235" r:id="rId446"/>
    <p:sldId id="4236" r:id="rId447"/>
    <p:sldId id="4237" r:id="rId448"/>
    <p:sldId id="4238" r:id="rId449"/>
    <p:sldId id="4239" r:id="rId450"/>
    <p:sldId id="4240" r:id="rId451"/>
    <p:sldId id="4241" r:id="rId452"/>
    <p:sldId id="4242" r:id="rId453"/>
    <p:sldId id="3842" r:id="rId454"/>
    <p:sldId id="4405" r:id="rId455"/>
    <p:sldId id="4834" r:id="rId45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05" autoAdjust="0"/>
    <p:restoredTop sz="99433" autoAdjust="0"/>
  </p:normalViewPr>
  <p:slideViewPr>
    <p:cSldViewPr>
      <p:cViewPr varScale="1">
        <p:scale>
          <a:sx n="74" d="100"/>
          <a:sy n="74" d="100"/>
        </p:scale>
        <p:origin x="192" y="5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0.xml"/><Relationship Id="rId299" Type="http://schemas.openxmlformats.org/officeDocument/2006/relationships/slide" Target="slides/slide22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2.xml"/><Relationship Id="rId324" Type="http://schemas.openxmlformats.org/officeDocument/2006/relationships/slide" Target="slides/slide247.xml"/><Relationship Id="rId366" Type="http://schemas.openxmlformats.org/officeDocument/2006/relationships/slide" Target="slides/slide289.xml"/><Relationship Id="rId170" Type="http://schemas.openxmlformats.org/officeDocument/2006/relationships/slide" Target="slides/slide93.xml"/><Relationship Id="rId226" Type="http://schemas.openxmlformats.org/officeDocument/2006/relationships/slide" Target="slides/slide149.xml"/><Relationship Id="rId433" Type="http://schemas.openxmlformats.org/officeDocument/2006/relationships/slide" Target="slides/slide356.xml"/><Relationship Id="rId268" Type="http://schemas.openxmlformats.org/officeDocument/2006/relationships/slide" Target="slides/slide19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51.xml"/><Relationship Id="rId335" Type="http://schemas.openxmlformats.org/officeDocument/2006/relationships/slide" Target="slides/slide258.xml"/><Relationship Id="rId377" Type="http://schemas.openxmlformats.org/officeDocument/2006/relationships/slide" Target="slides/slide300.xml"/><Relationship Id="rId5" Type="http://schemas.openxmlformats.org/officeDocument/2006/relationships/slideMaster" Target="slideMasters/slideMaster5.xml"/><Relationship Id="rId181" Type="http://schemas.openxmlformats.org/officeDocument/2006/relationships/slide" Target="slides/slide104.xml"/><Relationship Id="rId237" Type="http://schemas.openxmlformats.org/officeDocument/2006/relationships/slide" Target="slides/slide160.xml"/><Relationship Id="rId402" Type="http://schemas.openxmlformats.org/officeDocument/2006/relationships/slide" Target="slides/slide325.xml"/><Relationship Id="rId279" Type="http://schemas.openxmlformats.org/officeDocument/2006/relationships/slide" Target="slides/slide202.xml"/><Relationship Id="rId444" Type="http://schemas.openxmlformats.org/officeDocument/2006/relationships/slide" Target="slides/slide367.xml"/><Relationship Id="rId43" Type="http://schemas.openxmlformats.org/officeDocument/2006/relationships/slideMaster" Target="slideMasters/slideMaster43.xml"/><Relationship Id="rId139" Type="http://schemas.openxmlformats.org/officeDocument/2006/relationships/slide" Target="slides/slide62.xml"/><Relationship Id="rId290" Type="http://schemas.openxmlformats.org/officeDocument/2006/relationships/slide" Target="slides/slide213.xml"/><Relationship Id="rId304" Type="http://schemas.openxmlformats.org/officeDocument/2006/relationships/slide" Target="slides/slide227.xml"/><Relationship Id="rId346" Type="http://schemas.openxmlformats.org/officeDocument/2006/relationships/slide" Target="slides/slide269.xml"/><Relationship Id="rId388" Type="http://schemas.openxmlformats.org/officeDocument/2006/relationships/slide" Target="slides/slide311.xml"/><Relationship Id="rId85" Type="http://schemas.openxmlformats.org/officeDocument/2006/relationships/slide" Target="slides/slide8.xml"/><Relationship Id="rId150" Type="http://schemas.openxmlformats.org/officeDocument/2006/relationships/slide" Target="slides/slide73.xml"/><Relationship Id="rId192" Type="http://schemas.openxmlformats.org/officeDocument/2006/relationships/slide" Target="slides/slide115.xml"/><Relationship Id="rId206" Type="http://schemas.openxmlformats.org/officeDocument/2006/relationships/slide" Target="slides/slide129.xml"/><Relationship Id="rId413" Type="http://schemas.openxmlformats.org/officeDocument/2006/relationships/slide" Target="slides/slide336.xml"/><Relationship Id="rId248" Type="http://schemas.openxmlformats.org/officeDocument/2006/relationships/slide" Target="slides/slide171.xml"/><Relationship Id="rId455" Type="http://schemas.openxmlformats.org/officeDocument/2006/relationships/slide" Target="slides/slide378.xml"/><Relationship Id="rId12" Type="http://schemas.openxmlformats.org/officeDocument/2006/relationships/slideMaster" Target="slideMasters/slideMaster12.xml"/><Relationship Id="rId108" Type="http://schemas.openxmlformats.org/officeDocument/2006/relationships/slide" Target="slides/slide31.xml"/><Relationship Id="rId315" Type="http://schemas.openxmlformats.org/officeDocument/2006/relationships/slide" Target="slides/slide238.xml"/><Relationship Id="rId357" Type="http://schemas.openxmlformats.org/officeDocument/2006/relationships/slide" Target="slides/slide280.xml"/><Relationship Id="rId54" Type="http://schemas.openxmlformats.org/officeDocument/2006/relationships/slideMaster" Target="slideMasters/slideMaster54.xml"/><Relationship Id="rId96" Type="http://schemas.openxmlformats.org/officeDocument/2006/relationships/slide" Target="slides/slide19.xml"/><Relationship Id="rId161" Type="http://schemas.openxmlformats.org/officeDocument/2006/relationships/slide" Target="slides/slide84.xml"/><Relationship Id="rId217" Type="http://schemas.openxmlformats.org/officeDocument/2006/relationships/slide" Target="slides/slide140.xml"/><Relationship Id="rId399" Type="http://schemas.openxmlformats.org/officeDocument/2006/relationships/slide" Target="slides/slide322.xml"/><Relationship Id="rId259" Type="http://schemas.openxmlformats.org/officeDocument/2006/relationships/slide" Target="slides/slide182.xml"/><Relationship Id="rId424" Type="http://schemas.openxmlformats.org/officeDocument/2006/relationships/slide" Target="slides/slide347.xml"/><Relationship Id="rId23" Type="http://schemas.openxmlformats.org/officeDocument/2006/relationships/slideMaster" Target="slideMasters/slideMaster23.xml"/><Relationship Id="rId119" Type="http://schemas.openxmlformats.org/officeDocument/2006/relationships/slide" Target="slides/slide42.xml"/><Relationship Id="rId270" Type="http://schemas.openxmlformats.org/officeDocument/2006/relationships/slide" Target="slides/slide193.xml"/><Relationship Id="rId326" Type="http://schemas.openxmlformats.org/officeDocument/2006/relationships/slide" Target="slides/slide249.xml"/><Relationship Id="rId65" Type="http://schemas.openxmlformats.org/officeDocument/2006/relationships/slideMaster" Target="slideMasters/slideMaster65.xml"/><Relationship Id="rId130" Type="http://schemas.openxmlformats.org/officeDocument/2006/relationships/slide" Target="slides/slide53.xml"/><Relationship Id="rId368" Type="http://schemas.openxmlformats.org/officeDocument/2006/relationships/slide" Target="slides/slide291.xml"/><Relationship Id="rId172" Type="http://schemas.openxmlformats.org/officeDocument/2006/relationships/slide" Target="slides/slide95.xml"/><Relationship Id="rId228" Type="http://schemas.openxmlformats.org/officeDocument/2006/relationships/slide" Target="slides/slide151.xml"/><Relationship Id="rId435" Type="http://schemas.openxmlformats.org/officeDocument/2006/relationships/slide" Target="slides/slide358.xml"/><Relationship Id="rId281" Type="http://schemas.openxmlformats.org/officeDocument/2006/relationships/slide" Target="slides/slide204.xml"/><Relationship Id="rId337" Type="http://schemas.openxmlformats.org/officeDocument/2006/relationships/slide" Target="slides/slide26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4.xml"/><Relationship Id="rId379" Type="http://schemas.openxmlformats.org/officeDocument/2006/relationships/slide" Target="slides/slide302.xml"/><Relationship Id="rId7" Type="http://schemas.openxmlformats.org/officeDocument/2006/relationships/slideMaster" Target="slideMasters/slideMaster7.xml"/><Relationship Id="rId183" Type="http://schemas.openxmlformats.org/officeDocument/2006/relationships/slide" Target="slides/slide106.xml"/><Relationship Id="rId239" Type="http://schemas.openxmlformats.org/officeDocument/2006/relationships/slide" Target="slides/slide162.xml"/><Relationship Id="rId390" Type="http://schemas.openxmlformats.org/officeDocument/2006/relationships/slide" Target="slides/slide313.xml"/><Relationship Id="rId404" Type="http://schemas.openxmlformats.org/officeDocument/2006/relationships/slide" Target="slides/slide327.xml"/><Relationship Id="rId446" Type="http://schemas.openxmlformats.org/officeDocument/2006/relationships/slide" Target="slides/slide369.xml"/><Relationship Id="rId250" Type="http://schemas.openxmlformats.org/officeDocument/2006/relationships/slide" Target="slides/slide173.xml"/><Relationship Id="rId292" Type="http://schemas.openxmlformats.org/officeDocument/2006/relationships/slide" Target="slides/slide215.xml"/><Relationship Id="rId306" Type="http://schemas.openxmlformats.org/officeDocument/2006/relationships/slide" Target="slides/slide229.xml"/><Relationship Id="rId45" Type="http://schemas.openxmlformats.org/officeDocument/2006/relationships/slideMaster" Target="slideMasters/slideMaster45.xml"/><Relationship Id="rId87" Type="http://schemas.openxmlformats.org/officeDocument/2006/relationships/slide" Target="slides/slide10.xml"/><Relationship Id="rId110" Type="http://schemas.openxmlformats.org/officeDocument/2006/relationships/slide" Target="slides/slide33.xml"/><Relationship Id="rId348" Type="http://schemas.openxmlformats.org/officeDocument/2006/relationships/slide" Target="slides/slide271.xml"/><Relationship Id="rId152" Type="http://schemas.openxmlformats.org/officeDocument/2006/relationships/slide" Target="slides/slide75.xml"/><Relationship Id="rId194" Type="http://schemas.openxmlformats.org/officeDocument/2006/relationships/slide" Target="slides/slide117.xml"/><Relationship Id="rId208" Type="http://schemas.openxmlformats.org/officeDocument/2006/relationships/slide" Target="slides/slide131.xml"/><Relationship Id="rId415" Type="http://schemas.openxmlformats.org/officeDocument/2006/relationships/slide" Target="slides/slide338.xml"/><Relationship Id="rId457" Type="http://schemas.openxmlformats.org/officeDocument/2006/relationships/notesMaster" Target="notesMasters/notesMaster1.xml"/><Relationship Id="rId261" Type="http://schemas.openxmlformats.org/officeDocument/2006/relationships/slide" Target="slides/slide18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0.xml"/><Relationship Id="rId359" Type="http://schemas.openxmlformats.org/officeDocument/2006/relationships/slide" Target="slides/slide282.xml"/><Relationship Id="rId98" Type="http://schemas.openxmlformats.org/officeDocument/2006/relationships/slide" Target="slides/slide21.xml"/><Relationship Id="rId121" Type="http://schemas.openxmlformats.org/officeDocument/2006/relationships/slide" Target="slides/slide44.xml"/><Relationship Id="rId163" Type="http://schemas.openxmlformats.org/officeDocument/2006/relationships/slide" Target="slides/slide86.xml"/><Relationship Id="rId219" Type="http://schemas.openxmlformats.org/officeDocument/2006/relationships/slide" Target="slides/slide142.xml"/><Relationship Id="rId370" Type="http://schemas.openxmlformats.org/officeDocument/2006/relationships/slide" Target="slides/slide293.xml"/><Relationship Id="rId426" Type="http://schemas.openxmlformats.org/officeDocument/2006/relationships/slide" Target="slides/slide349.xml"/><Relationship Id="rId230" Type="http://schemas.openxmlformats.org/officeDocument/2006/relationships/slide" Target="slides/slide15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5.xml"/><Relationship Id="rId328" Type="http://schemas.openxmlformats.org/officeDocument/2006/relationships/slide" Target="slides/slide251.xml"/><Relationship Id="rId132" Type="http://schemas.openxmlformats.org/officeDocument/2006/relationships/slide" Target="slides/slide55.xml"/><Relationship Id="rId174" Type="http://schemas.openxmlformats.org/officeDocument/2006/relationships/slide" Target="slides/slide97.xml"/><Relationship Id="rId381" Type="http://schemas.openxmlformats.org/officeDocument/2006/relationships/slide" Target="slides/slide304.xml"/><Relationship Id="rId241" Type="http://schemas.openxmlformats.org/officeDocument/2006/relationships/slide" Target="slides/slide164.xml"/><Relationship Id="rId437" Type="http://schemas.openxmlformats.org/officeDocument/2006/relationships/slide" Target="slides/slide360.xml"/><Relationship Id="rId36" Type="http://schemas.openxmlformats.org/officeDocument/2006/relationships/slideMaster" Target="slideMasters/slideMaster36.xml"/><Relationship Id="rId283" Type="http://schemas.openxmlformats.org/officeDocument/2006/relationships/slide" Target="slides/slide206.xml"/><Relationship Id="rId339" Type="http://schemas.openxmlformats.org/officeDocument/2006/relationships/slide" Target="slides/slide262.xml"/><Relationship Id="rId78" Type="http://schemas.openxmlformats.org/officeDocument/2006/relationships/slide" Target="slides/slide1.xml"/><Relationship Id="rId101" Type="http://schemas.openxmlformats.org/officeDocument/2006/relationships/slide" Target="slides/slide24.xml"/><Relationship Id="rId143" Type="http://schemas.openxmlformats.org/officeDocument/2006/relationships/slide" Target="slides/slide66.xml"/><Relationship Id="rId185" Type="http://schemas.openxmlformats.org/officeDocument/2006/relationships/slide" Target="slides/slide108.xml"/><Relationship Id="rId350" Type="http://schemas.openxmlformats.org/officeDocument/2006/relationships/slide" Target="slides/slide273.xml"/><Relationship Id="rId406" Type="http://schemas.openxmlformats.org/officeDocument/2006/relationships/slide" Target="slides/slide329.xml"/><Relationship Id="rId9" Type="http://schemas.openxmlformats.org/officeDocument/2006/relationships/slideMaster" Target="slideMasters/slideMaster9.xml"/><Relationship Id="rId210" Type="http://schemas.openxmlformats.org/officeDocument/2006/relationships/slide" Target="slides/slide133.xml"/><Relationship Id="rId392" Type="http://schemas.openxmlformats.org/officeDocument/2006/relationships/slide" Target="slides/slide315.xml"/><Relationship Id="rId448" Type="http://schemas.openxmlformats.org/officeDocument/2006/relationships/slide" Target="slides/slide371.xml"/><Relationship Id="rId252" Type="http://schemas.openxmlformats.org/officeDocument/2006/relationships/slide" Target="slides/slide175.xml"/><Relationship Id="rId294" Type="http://schemas.openxmlformats.org/officeDocument/2006/relationships/slide" Target="slides/slide217.xml"/><Relationship Id="rId308" Type="http://schemas.openxmlformats.org/officeDocument/2006/relationships/slide" Target="slides/slide231.xml"/><Relationship Id="rId47" Type="http://schemas.openxmlformats.org/officeDocument/2006/relationships/slideMaster" Target="slideMasters/slideMaster47.xml"/><Relationship Id="rId89" Type="http://schemas.openxmlformats.org/officeDocument/2006/relationships/slide" Target="slides/slide12.xml"/><Relationship Id="rId112" Type="http://schemas.openxmlformats.org/officeDocument/2006/relationships/slide" Target="slides/slide35.xml"/><Relationship Id="rId154" Type="http://schemas.openxmlformats.org/officeDocument/2006/relationships/slide" Target="slides/slide77.xml"/><Relationship Id="rId361" Type="http://schemas.openxmlformats.org/officeDocument/2006/relationships/slide" Target="slides/slide284.xml"/><Relationship Id="rId196" Type="http://schemas.openxmlformats.org/officeDocument/2006/relationships/slide" Target="slides/slide119.xml"/><Relationship Id="rId417" Type="http://schemas.openxmlformats.org/officeDocument/2006/relationships/slide" Target="slides/slide340.xml"/><Relationship Id="rId459" Type="http://schemas.openxmlformats.org/officeDocument/2006/relationships/presProps" Target="presProps.xml"/><Relationship Id="rId16" Type="http://schemas.openxmlformats.org/officeDocument/2006/relationships/slideMaster" Target="slideMasters/slideMaster16.xml"/><Relationship Id="rId221" Type="http://schemas.openxmlformats.org/officeDocument/2006/relationships/slide" Target="slides/slide144.xml"/><Relationship Id="rId263" Type="http://schemas.openxmlformats.org/officeDocument/2006/relationships/slide" Target="slides/slide186.xml"/><Relationship Id="rId319" Type="http://schemas.openxmlformats.org/officeDocument/2006/relationships/slide" Target="slides/slide242.xml"/><Relationship Id="rId58" Type="http://schemas.openxmlformats.org/officeDocument/2006/relationships/slideMaster" Target="slideMasters/slideMaster58.xml"/><Relationship Id="rId123" Type="http://schemas.openxmlformats.org/officeDocument/2006/relationships/slide" Target="slides/slide46.xml"/><Relationship Id="rId330" Type="http://schemas.openxmlformats.org/officeDocument/2006/relationships/slide" Target="slides/slide253.xml"/><Relationship Id="rId165" Type="http://schemas.openxmlformats.org/officeDocument/2006/relationships/slide" Target="slides/slide88.xml"/><Relationship Id="rId372" Type="http://schemas.openxmlformats.org/officeDocument/2006/relationships/slide" Target="slides/slide295.xml"/><Relationship Id="rId428" Type="http://schemas.openxmlformats.org/officeDocument/2006/relationships/slide" Target="slides/slide351.xml"/><Relationship Id="rId232" Type="http://schemas.openxmlformats.org/officeDocument/2006/relationships/slide" Target="slides/slide155.xml"/><Relationship Id="rId274" Type="http://schemas.openxmlformats.org/officeDocument/2006/relationships/slide" Target="slides/slide19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57.xml"/><Relationship Id="rId80" Type="http://schemas.openxmlformats.org/officeDocument/2006/relationships/slide" Target="slides/slide3.xml"/><Relationship Id="rId176" Type="http://schemas.openxmlformats.org/officeDocument/2006/relationships/slide" Target="slides/slide99.xml"/><Relationship Id="rId341" Type="http://schemas.openxmlformats.org/officeDocument/2006/relationships/slide" Target="slides/slide264.xml"/><Relationship Id="rId383" Type="http://schemas.openxmlformats.org/officeDocument/2006/relationships/slide" Target="slides/slide306.xml"/><Relationship Id="rId439" Type="http://schemas.openxmlformats.org/officeDocument/2006/relationships/slide" Target="slides/slide362.xml"/><Relationship Id="rId201" Type="http://schemas.openxmlformats.org/officeDocument/2006/relationships/slide" Target="slides/slide124.xml"/><Relationship Id="rId243" Type="http://schemas.openxmlformats.org/officeDocument/2006/relationships/slide" Target="slides/slide166.xml"/><Relationship Id="rId285" Type="http://schemas.openxmlformats.org/officeDocument/2006/relationships/slide" Target="slides/slide208.xml"/><Relationship Id="rId450" Type="http://schemas.openxmlformats.org/officeDocument/2006/relationships/slide" Target="slides/slide373.xml"/><Relationship Id="rId38" Type="http://schemas.openxmlformats.org/officeDocument/2006/relationships/slideMaster" Target="slideMasters/slideMaster38.xml"/><Relationship Id="rId103" Type="http://schemas.openxmlformats.org/officeDocument/2006/relationships/slide" Target="slides/slide26.xml"/><Relationship Id="rId310" Type="http://schemas.openxmlformats.org/officeDocument/2006/relationships/slide" Target="slides/slide233.xml"/><Relationship Id="rId91" Type="http://schemas.openxmlformats.org/officeDocument/2006/relationships/slide" Target="slides/slide14.xml"/><Relationship Id="rId145" Type="http://schemas.openxmlformats.org/officeDocument/2006/relationships/slide" Target="slides/slide68.xml"/><Relationship Id="rId187" Type="http://schemas.openxmlformats.org/officeDocument/2006/relationships/slide" Target="slides/slide110.xml"/><Relationship Id="rId352" Type="http://schemas.openxmlformats.org/officeDocument/2006/relationships/slide" Target="slides/slide275.xml"/><Relationship Id="rId394" Type="http://schemas.openxmlformats.org/officeDocument/2006/relationships/slide" Target="slides/slide317.xml"/><Relationship Id="rId408" Type="http://schemas.openxmlformats.org/officeDocument/2006/relationships/slide" Target="slides/slide331.xml"/><Relationship Id="rId212" Type="http://schemas.openxmlformats.org/officeDocument/2006/relationships/slide" Target="slides/slide135.xml"/><Relationship Id="rId254" Type="http://schemas.openxmlformats.org/officeDocument/2006/relationships/slide" Target="slides/slide177.xml"/><Relationship Id="rId49" Type="http://schemas.openxmlformats.org/officeDocument/2006/relationships/slideMaster" Target="slideMasters/slideMaster49.xml"/><Relationship Id="rId114" Type="http://schemas.openxmlformats.org/officeDocument/2006/relationships/slide" Target="slides/slide37.xml"/><Relationship Id="rId296" Type="http://schemas.openxmlformats.org/officeDocument/2006/relationships/slide" Target="slides/slide219.xml"/><Relationship Id="rId461" Type="http://schemas.openxmlformats.org/officeDocument/2006/relationships/theme" Target="theme/theme1.xml"/><Relationship Id="rId60" Type="http://schemas.openxmlformats.org/officeDocument/2006/relationships/slideMaster" Target="slideMasters/slideMaster60.xml"/><Relationship Id="rId156" Type="http://schemas.openxmlformats.org/officeDocument/2006/relationships/slide" Target="slides/slide79.xml"/><Relationship Id="rId198" Type="http://schemas.openxmlformats.org/officeDocument/2006/relationships/slide" Target="slides/slide121.xml"/><Relationship Id="rId321" Type="http://schemas.openxmlformats.org/officeDocument/2006/relationships/slide" Target="slides/slide244.xml"/><Relationship Id="rId363" Type="http://schemas.openxmlformats.org/officeDocument/2006/relationships/slide" Target="slides/slide286.xml"/><Relationship Id="rId419" Type="http://schemas.openxmlformats.org/officeDocument/2006/relationships/slide" Target="slides/slide342.xml"/><Relationship Id="rId223" Type="http://schemas.openxmlformats.org/officeDocument/2006/relationships/slide" Target="slides/slide146.xml"/><Relationship Id="rId430" Type="http://schemas.openxmlformats.org/officeDocument/2006/relationships/slide" Target="slides/slide353.xml"/><Relationship Id="rId18" Type="http://schemas.openxmlformats.org/officeDocument/2006/relationships/slideMaster" Target="slideMasters/slideMaster18.xml"/><Relationship Id="rId265" Type="http://schemas.openxmlformats.org/officeDocument/2006/relationships/slide" Target="slides/slide188.xml"/><Relationship Id="rId125" Type="http://schemas.openxmlformats.org/officeDocument/2006/relationships/slide" Target="slides/slide48.xml"/><Relationship Id="rId167" Type="http://schemas.openxmlformats.org/officeDocument/2006/relationships/slide" Target="slides/slide90.xml"/><Relationship Id="rId332" Type="http://schemas.openxmlformats.org/officeDocument/2006/relationships/slide" Target="slides/slide255.xml"/><Relationship Id="rId374" Type="http://schemas.openxmlformats.org/officeDocument/2006/relationships/slide" Target="slides/slide297.xml"/><Relationship Id="rId71" Type="http://schemas.openxmlformats.org/officeDocument/2006/relationships/slideMaster" Target="slideMasters/slideMaster71.xml"/><Relationship Id="rId234"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99.xml"/><Relationship Id="rId441" Type="http://schemas.openxmlformats.org/officeDocument/2006/relationships/slide" Target="slides/slide364.xml"/><Relationship Id="rId40" Type="http://schemas.openxmlformats.org/officeDocument/2006/relationships/slideMaster" Target="slideMasters/slideMaster40.xml"/><Relationship Id="rId115" Type="http://schemas.openxmlformats.org/officeDocument/2006/relationships/slide" Target="slides/slide38.xml"/><Relationship Id="rId136" Type="http://schemas.openxmlformats.org/officeDocument/2006/relationships/slide" Target="slides/slide59.xml"/><Relationship Id="rId157" Type="http://schemas.openxmlformats.org/officeDocument/2006/relationships/slide" Target="slides/slide80.xml"/><Relationship Id="rId178" Type="http://schemas.openxmlformats.org/officeDocument/2006/relationships/slide" Target="slides/slide101.xml"/><Relationship Id="rId301" Type="http://schemas.openxmlformats.org/officeDocument/2006/relationships/slide" Target="slides/slide224.xml"/><Relationship Id="rId322" Type="http://schemas.openxmlformats.org/officeDocument/2006/relationships/slide" Target="slides/slide245.xml"/><Relationship Id="rId343" Type="http://schemas.openxmlformats.org/officeDocument/2006/relationships/slide" Target="slides/slide266.xml"/><Relationship Id="rId364" Type="http://schemas.openxmlformats.org/officeDocument/2006/relationships/slide" Target="slides/slide287.xml"/><Relationship Id="rId61" Type="http://schemas.openxmlformats.org/officeDocument/2006/relationships/slideMaster" Target="slideMasters/slideMaster61.xml"/><Relationship Id="rId82" Type="http://schemas.openxmlformats.org/officeDocument/2006/relationships/slide" Target="slides/slide5.xml"/><Relationship Id="rId199" Type="http://schemas.openxmlformats.org/officeDocument/2006/relationships/slide" Target="slides/slide122.xml"/><Relationship Id="rId203" Type="http://schemas.openxmlformats.org/officeDocument/2006/relationships/slide" Target="slides/slide126.xml"/><Relationship Id="rId385" Type="http://schemas.openxmlformats.org/officeDocument/2006/relationships/slide" Target="slides/slide308.xml"/><Relationship Id="rId19" Type="http://schemas.openxmlformats.org/officeDocument/2006/relationships/slideMaster" Target="slideMasters/slideMaster19.xml"/><Relationship Id="rId224" Type="http://schemas.openxmlformats.org/officeDocument/2006/relationships/slide" Target="slides/slide147.xml"/><Relationship Id="rId245" Type="http://schemas.openxmlformats.org/officeDocument/2006/relationships/slide" Target="slides/slide168.xml"/><Relationship Id="rId266" Type="http://schemas.openxmlformats.org/officeDocument/2006/relationships/slide" Target="slides/slide189.xml"/><Relationship Id="rId287" Type="http://schemas.openxmlformats.org/officeDocument/2006/relationships/slide" Target="slides/slide210.xml"/><Relationship Id="rId410" Type="http://schemas.openxmlformats.org/officeDocument/2006/relationships/slide" Target="slides/slide333.xml"/><Relationship Id="rId431" Type="http://schemas.openxmlformats.org/officeDocument/2006/relationships/slide" Target="slides/slide354.xml"/><Relationship Id="rId452" Type="http://schemas.openxmlformats.org/officeDocument/2006/relationships/slide" Target="slides/slide375.xml"/><Relationship Id="rId30" Type="http://schemas.openxmlformats.org/officeDocument/2006/relationships/slideMaster" Target="slideMasters/slideMaster30.xml"/><Relationship Id="rId105" Type="http://schemas.openxmlformats.org/officeDocument/2006/relationships/slide" Target="slides/slide28.xml"/><Relationship Id="rId126" Type="http://schemas.openxmlformats.org/officeDocument/2006/relationships/slide" Target="slides/slide49.xml"/><Relationship Id="rId147" Type="http://schemas.openxmlformats.org/officeDocument/2006/relationships/slide" Target="slides/slide70.xml"/><Relationship Id="rId168" Type="http://schemas.openxmlformats.org/officeDocument/2006/relationships/slide" Target="slides/slide91.xml"/><Relationship Id="rId312" Type="http://schemas.openxmlformats.org/officeDocument/2006/relationships/slide" Target="slides/slide235.xml"/><Relationship Id="rId333" Type="http://schemas.openxmlformats.org/officeDocument/2006/relationships/slide" Target="slides/slide256.xml"/><Relationship Id="rId354" Type="http://schemas.openxmlformats.org/officeDocument/2006/relationships/slide" Target="slides/slide27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6.xml"/><Relationship Id="rId189" Type="http://schemas.openxmlformats.org/officeDocument/2006/relationships/slide" Target="slides/slide112.xml"/><Relationship Id="rId375" Type="http://schemas.openxmlformats.org/officeDocument/2006/relationships/slide" Target="slides/slide298.xml"/><Relationship Id="rId396" Type="http://schemas.openxmlformats.org/officeDocument/2006/relationships/slide" Target="slides/slide319.xml"/><Relationship Id="rId3" Type="http://schemas.openxmlformats.org/officeDocument/2006/relationships/slideMaster" Target="slideMasters/slideMaster3.xml"/><Relationship Id="rId214" Type="http://schemas.openxmlformats.org/officeDocument/2006/relationships/slide" Target="slides/slide137.xml"/><Relationship Id="rId235" Type="http://schemas.openxmlformats.org/officeDocument/2006/relationships/slide" Target="slides/slide158.xml"/><Relationship Id="rId256" Type="http://schemas.openxmlformats.org/officeDocument/2006/relationships/slide" Target="slides/slide179.xml"/><Relationship Id="rId277" Type="http://schemas.openxmlformats.org/officeDocument/2006/relationships/slide" Target="slides/slide200.xml"/><Relationship Id="rId298" Type="http://schemas.openxmlformats.org/officeDocument/2006/relationships/slide" Target="slides/slide221.xml"/><Relationship Id="rId400" Type="http://schemas.openxmlformats.org/officeDocument/2006/relationships/slide" Target="slides/slide323.xml"/><Relationship Id="rId421" Type="http://schemas.openxmlformats.org/officeDocument/2006/relationships/slide" Target="slides/slide344.xml"/><Relationship Id="rId442" Type="http://schemas.openxmlformats.org/officeDocument/2006/relationships/slide" Target="slides/slide365.xml"/><Relationship Id="rId116" Type="http://schemas.openxmlformats.org/officeDocument/2006/relationships/slide" Target="slides/slide39.xml"/><Relationship Id="rId137" Type="http://schemas.openxmlformats.org/officeDocument/2006/relationships/slide" Target="slides/slide60.xml"/><Relationship Id="rId158" Type="http://schemas.openxmlformats.org/officeDocument/2006/relationships/slide" Target="slides/slide81.xml"/><Relationship Id="rId302" Type="http://schemas.openxmlformats.org/officeDocument/2006/relationships/slide" Target="slides/slide225.xml"/><Relationship Id="rId323" Type="http://schemas.openxmlformats.org/officeDocument/2006/relationships/slide" Target="slides/slide246.xml"/><Relationship Id="rId344" Type="http://schemas.openxmlformats.org/officeDocument/2006/relationships/slide" Target="slides/slide2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6.xml"/><Relationship Id="rId179" Type="http://schemas.openxmlformats.org/officeDocument/2006/relationships/slide" Target="slides/slide102.xml"/><Relationship Id="rId365" Type="http://schemas.openxmlformats.org/officeDocument/2006/relationships/slide" Target="slides/slide288.xml"/><Relationship Id="rId386" Type="http://schemas.openxmlformats.org/officeDocument/2006/relationships/slide" Target="slides/slide309.xml"/><Relationship Id="rId190" Type="http://schemas.openxmlformats.org/officeDocument/2006/relationships/slide" Target="slides/slide113.xml"/><Relationship Id="rId204" Type="http://schemas.openxmlformats.org/officeDocument/2006/relationships/slide" Target="slides/slide127.xml"/><Relationship Id="rId225" Type="http://schemas.openxmlformats.org/officeDocument/2006/relationships/slide" Target="slides/slide148.xml"/><Relationship Id="rId246" Type="http://schemas.openxmlformats.org/officeDocument/2006/relationships/slide" Target="slides/slide169.xml"/><Relationship Id="rId267" Type="http://schemas.openxmlformats.org/officeDocument/2006/relationships/slide" Target="slides/slide190.xml"/><Relationship Id="rId288" Type="http://schemas.openxmlformats.org/officeDocument/2006/relationships/slide" Target="slides/slide211.xml"/><Relationship Id="rId411" Type="http://schemas.openxmlformats.org/officeDocument/2006/relationships/slide" Target="slides/slide334.xml"/><Relationship Id="rId432" Type="http://schemas.openxmlformats.org/officeDocument/2006/relationships/slide" Target="slides/slide355.xml"/><Relationship Id="rId453" Type="http://schemas.openxmlformats.org/officeDocument/2006/relationships/slide" Target="slides/slide376.xml"/><Relationship Id="rId106" Type="http://schemas.openxmlformats.org/officeDocument/2006/relationships/slide" Target="slides/slide29.xml"/><Relationship Id="rId127" Type="http://schemas.openxmlformats.org/officeDocument/2006/relationships/slide" Target="slides/slide50.xml"/><Relationship Id="rId313" Type="http://schemas.openxmlformats.org/officeDocument/2006/relationships/slide" Target="slides/slide23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7.xml"/><Relationship Id="rId148" Type="http://schemas.openxmlformats.org/officeDocument/2006/relationships/slide" Target="slides/slide71.xml"/><Relationship Id="rId169" Type="http://schemas.openxmlformats.org/officeDocument/2006/relationships/slide" Target="slides/slide92.xml"/><Relationship Id="rId334" Type="http://schemas.openxmlformats.org/officeDocument/2006/relationships/slide" Target="slides/slide257.xml"/><Relationship Id="rId355" Type="http://schemas.openxmlformats.org/officeDocument/2006/relationships/slide" Target="slides/slide278.xml"/><Relationship Id="rId376" Type="http://schemas.openxmlformats.org/officeDocument/2006/relationships/slide" Target="slides/slide299.xml"/><Relationship Id="rId397" Type="http://schemas.openxmlformats.org/officeDocument/2006/relationships/slide" Target="slides/slide320.xml"/><Relationship Id="rId4" Type="http://schemas.openxmlformats.org/officeDocument/2006/relationships/slideMaster" Target="slideMasters/slideMaster4.xml"/><Relationship Id="rId180" Type="http://schemas.openxmlformats.org/officeDocument/2006/relationships/slide" Target="slides/slide103.xml"/><Relationship Id="rId215" Type="http://schemas.openxmlformats.org/officeDocument/2006/relationships/slide" Target="slides/slide138.xml"/><Relationship Id="rId236" Type="http://schemas.openxmlformats.org/officeDocument/2006/relationships/slide" Target="slides/slide159.xml"/><Relationship Id="rId257" Type="http://schemas.openxmlformats.org/officeDocument/2006/relationships/slide" Target="slides/slide180.xml"/><Relationship Id="rId278" Type="http://schemas.openxmlformats.org/officeDocument/2006/relationships/slide" Target="slides/slide201.xml"/><Relationship Id="rId401" Type="http://schemas.openxmlformats.org/officeDocument/2006/relationships/slide" Target="slides/slide324.xml"/><Relationship Id="rId422" Type="http://schemas.openxmlformats.org/officeDocument/2006/relationships/slide" Target="slides/slide345.xml"/><Relationship Id="rId443" Type="http://schemas.openxmlformats.org/officeDocument/2006/relationships/slide" Target="slides/slide366.xml"/><Relationship Id="rId303" Type="http://schemas.openxmlformats.org/officeDocument/2006/relationships/slide" Target="slides/slide226.xml"/><Relationship Id="rId42" Type="http://schemas.openxmlformats.org/officeDocument/2006/relationships/slideMaster" Target="slideMasters/slideMaster42.xml"/><Relationship Id="rId84" Type="http://schemas.openxmlformats.org/officeDocument/2006/relationships/slide" Target="slides/slide7.xml"/><Relationship Id="rId138" Type="http://schemas.openxmlformats.org/officeDocument/2006/relationships/slide" Target="slides/slide61.xml"/><Relationship Id="rId345" Type="http://schemas.openxmlformats.org/officeDocument/2006/relationships/slide" Target="slides/slide268.xml"/><Relationship Id="rId387" Type="http://schemas.openxmlformats.org/officeDocument/2006/relationships/slide" Target="slides/slide310.xml"/><Relationship Id="rId191" Type="http://schemas.openxmlformats.org/officeDocument/2006/relationships/slide" Target="slides/slide114.xml"/><Relationship Id="rId205" Type="http://schemas.openxmlformats.org/officeDocument/2006/relationships/slide" Target="slides/slide128.xml"/><Relationship Id="rId247" Type="http://schemas.openxmlformats.org/officeDocument/2006/relationships/slide" Target="slides/slide170.xml"/><Relationship Id="rId412" Type="http://schemas.openxmlformats.org/officeDocument/2006/relationships/slide" Target="slides/slide335.xml"/><Relationship Id="rId107" Type="http://schemas.openxmlformats.org/officeDocument/2006/relationships/slide" Target="slides/slide30.xml"/><Relationship Id="rId289" Type="http://schemas.openxmlformats.org/officeDocument/2006/relationships/slide" Target="slides/slide212.xml"/><Relationship Id="rId454" Type="http://schemas.openxmlformats.org/officeDocument/2006/relationships/slide" Target="slides/slide37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2.xml"/><Relationship Id="rId314" Type="http://schemas.openxmlformats.org/officeDocument/2006/relationships/slide" Target="slides/slide237.xml"/><Relationship Id="rId356" Type="http://schemas.openxmlformats.org/officeDocument/2006/relationships/slide" Target="slides/slide279.xml"/><Relationship Id="rId398" Type="http://schemas.openxmlformats.org/officeDocument/2006/relationships/slide" Target="slides/slide321.xml"/><Relationship Id="rId95" Type="http://schemas.openxmlformats.org/officeDocument/2006/relationships/slide" Target="slides/slide18.xml"/><Relationship Id="rId160" Type="http://schemas.openxmlformats.org/officeDocument/2006/relationships/slide" Target="slides/slide83.xml"/><Relationship Id="rId216" Type="http://schemas.openxmlformats.org/officeDocument/2006/relationships/slide" Target="slides/slide139.xml"/><Relationship Id="rId423" Type="http://schemas.openxmlformats.org/officeDocument/2006/relationships/slide" Target="slides/slide346.xml"/><Relationship Id="rId258" Type="http://schemas.openxmlformats.org/officeDocument/2006/relationships/slide" Target="slides/slide18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1.xml"/><Relationship Id="rId325" Type="http://schemas.openxmlformats.org/officeDocument/2006/relationships/slide" Target="slides/slide248.xml"/><Relationship Id="rId367" Type="http://schemas.openxmlformats.org/officeDocument/2006/relationships/slide" Target="slides/slide290.xml"/><Relationship Id="rId171" Type="http://schemas.openxmlformats.org/officeDocument/2006/relationships/slide" Target="slides/slide94.xml"/><Relationship Id="rId227" Type="http://schemas.openxmlformats.org/officeDocument/2006/relationships/slide" Target="slides/slide150.xml"/><Relationship Id="rId269" Type="http://schemas.openxmlformats.org/officeDocument/2006/relationships/slide" Target="slides/slide192.xml"/><Relationship Id="rId434" Type="http://schemas.openxmlformats.org/officeDocument/2006/relationships/slide" Target="slides/slide357.xml"/><Relationship Id="rId33" Type="http://schemas.openxmlformats.org/officeDocument/2006/relationships/slideMaster" Target="slideMasters/slideMaster33.xml"/><Relationship Id="rId129" Type="http://schemas.openxmlformats.org/officeDocument/2006/relationships/slide" Target="slides/slide52.xml"/><Relationship Id="rId280" Type="http://schemas.openxmlformats.org/officeDocument/2006/relationships/slide" Target="slides/slide203.xml"/><Relationship Id="rId336" Type="http://schemas.openxmlformats.org/officeDocument/2006/relationships/slide" Target="slides/slide259.xml"/><Relationship Id="rId75" Type="http://schemas.openxmlformats.org/officeDocument/2006/relationships/slideMaster" Target="slideMasters/slideMaster75.xml"/><Relationship Id="rId140" Type="http://schemas.openxmlformats.org/officeDocument/2006/relationships/slide" Target="slides/slide63.xml"/><Relationship Id="rId182" Type="http://schemas.openxmlformats.org/officeDocument/2006/relationships/slide" Target="slides/slide105.xml"/><Relationship Id="rId378" Type="http://schemas.openxmlformats.org/officeDocument/2006/relationships/slide" Target="slides/slide301.xml"/><Relationship Id="rId403" Type="http://schemas.openxmlformats.org/officeDocument/2006/relationships/slide" Target="slides/slide326.xml"/><Relationship Id="rId6" Type="http://schemas.openxmlformats.org/officeDocument/2006/relationships/slideMaster" Target="slideMasters/slideMaster6.xml"/><Relationship Id="rId238" Type="http://schemas.openxmlformats.org/officeDocument/2006/relationships/slide" Target="slides/slide161.xml"/><Relationship Id="rId445" Type="http://schemas.openxmlformats.org/officeDocument/2006/relationships/slide" Target="slides/slide368.xml"/><Relationship Id="rId291" Type="http://schemas.openxmlformats.org/officeDocument/2006/relationships/slide" Target="slides/slide214.xml"/><Relationship Id="rId305" Type="http://schemas.openxmlformats.org/officeDocument/2006/relationships/slide" Target="slides/slide228.xml"/><Relationship Id="rId347" Type="http://schemas.openxmlformats.org/officeDocument/2006/relationships/slide" Target="slides/slide270.xml"/><Relationship Id="rId44" Type="http://schemas.openxmlformats.org/officeDocument/2006/relationships/slideMaster" Target="slideMasters/slideMaster44.xml"/><Relationship Id="rId86" Type="http://schemas.openxmlformats.org/officeDocument/2006/relationships/slide" Target="slides/slide9.xml"/><Relationship Id="rId151" Type="http://schemas.openxmlformats.org/officeDocument/2006/relationships/slide" Target="slides/slide74.xml"/><Relationship Id="rId389" Type="http://schemas.openxmlformats.org/officeDocument/2006/relationships/slide" Target="slides/slide312.xml"/><Relationship Id="rId193" Type="http://schemas.openxmlformats.org/officeDocument/2006/relationships/slide" Target="slides/slide116.xml"/><Relationship Id="rId207" Type="http://schemas.openxmlformats.org/officeDocument/2006/relationships/slide" Target="slides/slide130.xml"/><Relationship Id="rId249" Type="http://schemas.openxmlformats.org/officeDocument/2006/relationships/slide" Target="slides/slide172.xml"/><Relationship Id="rId414" Type="http://schemas.openxmlformats.org/officeDocument/2006/relationships/slide" Target="slides/slide337.xml"/><Relationship Id="rId456" Type="http://schemas.openxmlformats.org/officeDocument/2006/relationships/slide" Target="slides/slide379.xml"/><Relationship Id="rId13" Type="http://schemas.openxmlformats.org/officeDocument/2006/relationships/slideMaster" Target="slideMasters/slideMaster13.xml"/><Relationship Id="rId109" Type="http://schemas.openxmlformats.org/officeDocument/2006/relationships/slide" Target="slides/slide32.xml"/><Relationship Id="rId260" Type="http://schemas.openxmlformats.org/officeDocument/2006/relationships/slide" Target="slides/slide183.xml"/><Relationship Id="rId316" Type="http://schemas.openxmlformats.org/officeDocument/2006/relationships/slide" Target="slides/slide239.xml"/><Relationship Id="rId55" Type="http://schemas.openxmlformats.org/officeDocument/2006/relationships/slideMaster" Target="slideMasters/slideMaster55.xml"/><Relationship Id="rId97" Type="http://schemas.openxmlformats.org/officeDocument/2006/relationships/slide" Target="slides/slide20.xml"/><Relationship Id="rId120" Type="http://schemas.openxmlformats.org/officeDocument/2006/relationships/slide" Target="slides/slide43.xml"/><Relationship Id="rId358" Type="http://schemas.openxmlformats.org/officeDocument/2006/relationships/slide" Target="slides/slide281.xml"/><Relationship Id="rId162" Type="http://schemas.openxmlformats.org/officeDocument/2006/relationships/slide" Target="slides/slide85.xml"/><Relationship Id="rId218" Type="http://schemas.openxmlformats.org/officeDocument/2006/relationships/slide" Target="slides/slide141.xml"/><Relationship Id="rId425" Type="http://schemas.openxmlformats.org/officeDocument/2006/relationships/slide" Target="slides/slide348.xml"/><Relationship Id="rId271" Type="http://schemas.openxmlformats.org/officeDocument/2006/relationships/slide" Target="slides/slide19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4.xml"/><Relationship Id="rId327" Type="http://schemas.openxmlformats.org/officeDocument/2006/relationships/slide" Target="slides/slide250.xml"/><Relationship Id="rId369" Type="http://schemas.openxmlformats.org/officeDocument/2006/relationships/slide" Target="slides/slide292.xml"/><Relationship Id="rId173" Type="http://schemas.openxmlformats.org/officeDocument/2006/relationships/slide" Target="slides/slide96.xml"/><Relationship Id="rId229" Type="http://schemas.openxmlformats.org/officeDocument/2006/relationships/slide" Target="slides/slide152.xml"/><Relationship Id="rId380" Type="http://schemas.openxmlformats.org/officeDocument/2006/relationships/slide" Target="slides/slide303.xml"/><Relationship Id="rId436" Type="http://schemas.openxmlformats.org/officeDocument/2006/relationships/slide" Target="slides/slide359.xml"/><Relationship Id="rId240" Type="http://schemas.openxmlformats.org/officeDocument/2006/relationships/slide" Target="slides/slide16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23.xml"/><Relationship Id="rId282" Type="http://schemas.openxmlformats.org/officeDocument/2006/relationships/slide" Target="slides/slide205.xml"/><Relationship Id="rId338" Type="http://schemas.openxmlformats.org/officeDocument/2006/relationships/slide" Target="slides/slide261.xml"/><Relationship Id="rId8" Type="http://schemas.openxmlformats.org/officeDocument/2006/relationships/slideMaster" Target="slideMasters/slideMaster8.xml"/><Relationship Id="rId142" Type="http://schemas.openxmlformats.org/officeDocument/2006/relationships/slide" Target="slides/slide65.xml"/><Relationship Id="rId184" Type="http://schemas.openxmlformats.org/officeDocument/2006/relationships/slide" Target="slides/slide107.xml"/><Relationship Id="rId391" Type="http://schemas.openxmlformats.org/officeDocument/2006/relationships/slide" Target="slides/slide314.xml"/><Relationship Id="rId405" Type="http://schemas.openxmlformats.org/officeDocument/2006/relationships/slide" Target="slides/slide328.xml"/><Relationship Id="rId447" Type="http://schemas.openxmlformats.org/officeDocument/2006/relationships/slide" Target="slides/slide370.xml"/><Relationship Id="rId251" Type="http://schemas.openxmlformats.org/officeDocument/2006/relationships/slide" Target="slides/slide174.xml"/><Relationship Id="rId46" Type="http://schemas.openxmlformats.org/officeDocument/2006/relationships/slideMaster" Target="slideMasters/slideMaster46.xml"/><Relationship Id="rId293" Type="http://schemas.openxmlformats.org/officeDocument/2006/relationships/slide" Target="slides/slide216.xml"/><Relationship Id="rId307" Type="http://schemas.openxmlformats.org/officeDocument/2006/relationships/slide" Target="slides/slide230.xml"/><Relationship Id="rId349" Type="http://schemas.openxmlformats.org/officeDocument/2006/relationships/slide" Target="slides/slide272.xml"/><Relationship Id="rId88" Type="http://schemas.openxmlformats.org/officeDocument/2006/relationships/slide" Target="slides/slide11.xml"/><Relationship Id="rId111" Type="http://schemas.openxmlformats.org/officeDocument/2006/relationships/slide" Target="slides/slide34.xml"/><Relationship Id="rId153" Type="http://schemas.openxmlformats.org/officeDocument/2006/relationships/slide" Target="slides/slide76.xml"/><Relationship Id="rId195" Type="http://schemas.openxmlformats.org/officeDocument/2006/relationships/slide" Target="slides/slide118.xml"/><Relationship Id="rId209" Type="http://schemas.openxmlformats.org/officeDocument/2006/relationships/slide" Target="slides/slide132.xml"/><Relationship Id="rId360" Type="http://schemas.openxmlformats.org/officeDocument/2006/relationships/slide" Target="slides/slide283.xml"/><Relationship Id="rId416" Type="http://schemas.openxmlformats.org/officeDocument/2006/relationships/slide" Target="slides/slide339.xml"/><Relationship Id="rId220" Type="http://schemas.openxmlformats.org/officeDocument/2006/relationships/slide" Target="slides/slide143.xml"/><Relationship Id="rId458" Type="http://schemas.openxmlformats.org/officeDocument/2006/relationships/handoutMaster" Target="handoutMasters/handoutMaster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85.xml"/><Relationship Id="rId318" Type="http://schemas.openxmlformats.org/officeDocument/2006/relationships/slide" Target="slides/slide241.xml"/><Relationship Id="rId99" Type="http://schemas.openxmlformats.org/officeDocument/2006/relationships/slide" Target="slides/slide22.xml"/><Relationship Id="rId122" Type="http://schemas.openxmlformats.org/officeDocument/2006/relationships/slide" Target="slides/slide45.xml"/><Relationship Id="rId164" Type="http://schemas.openxmlformats.org/officeDocument/2006/relationships/slide" Target="slides/slide87.xml"/><Relationship Id="rId371" Type="http://schemas.openxmlformats.org/officeDocument/2006/relationships/slide" Target="slides/slide294.xml"/><Relationship Id="rId427" Type="http://schemas.openxmlformats.org/officeDocument/2006/relationships/slide" Target="slides/slide350.xml"/><Relationship Id="rId26" Type="http://schemas.openxmlformats.org/officeDocument/2006/relationships/slideMaster" Target="slideMasters/slideMaster26.xml"/><Relationship Id="rId231" Type="http://schemas.openxmlformats.org/officeDocument/2006/relationships/slide" Target="slides/slide154.xml"/><Relationship Id="rId273" Type="http://schemas.openxmlformats.org/officeDocument/2006/relationships/slide" Target="slides/slide196.xml"/><Relationship Id="rId329" Type="http://schemas.openxmlformats.org/officeDocument/2006/relationships/slide" Target="slides/slide252.xml"/><Relationship Id="rId68" Type="http://schemas.openxmlformats.org/officeDocument/2006/relationships/slideMaster" Target="slideMasters/slideMaster68.xml"/><Relationship Id="rId133" Type="http://schemas.openxmlformats.org/officeDocument/2006/relationships/slide" Target="slides/slide56.xml"/><Relationship Id="rId175" Type="http://schemas.openxmlformats.org/officeDocument/2006/relationships/slide" Target="slides/slide98.xml"/><Relationship Id="rId340" Type="http://schemas.openxmlformats.org/officeDocument/2006/relationships/slide" Target="slides/slide263.xml"/><Relationship Id="rId200" Type="http://schemas.openxmlformats.org/officeDocument/2006/relationships/slide" Target="slides/slide123.xml"/><Relationship Id="rId382" Type="http://schemas.openxmlformats.org/officeDocument/2006/relationships/slide" Target="slides/slide305.xml"/><Relationship Id="rId438" Type="http://schemas.openxmlformats.org/officeDocument/2006/relationships/slide" Target="slides/slide361.xml"/><Relationship Id="rId242" Type="http://schemas.openxmlformats.org/officeDocument/2006/relationships/slide" Target="slides/slide165.xml"/><Relationship Id="rId284" Type="http://schemas.openxmlformats.org/officeDocument/2006/relationships/slide" Target="slides/slide207.xml"/><Relationship Id="rId37" Type="http://schemas.openxmlformats.org/officeDocument/2006/relationships/slideMaster" Target="slideMasters/slideMaster37.xml"/><Relationship Id="rId79" Type="http://schemas.openxmlformats.org/officeDocument/2006/relationships/slide" Target="slides/slide2.xml"/><Relationship Id="rId102" Type="http://schemas.openxmlformats.org/officeDocument/2006/relationships/slide" Target="slides/slide25.xml"/><Relationship Id="rId144" Type="http://schemas.openxmlformats.org/officeDocument/2006/relationships/slide" Target="slides/slide67.xml"/><Relationship Id="rId90" Type="http://schemas.openxmlformats.org/officeDocument/2006/relationships/slide" Target="slides/slide13.xml"/><Relationship Id="rId186" Type="http://schemas.openxmlformats.org/officeDocument/2006/relationships/slide" Target="slides/slide109.xml"/><Relationship Id="rId351" Type="http://schemas.openxmlformats.org/officeDocument/2006/relationships/slide" Target="slides/slide274.xml"/><Relationship Id="rId393" Type="http://schemas.openxmlformats.org/officeDocument/2006/relationships/slide" Target="slides/slide316.xml"/><Relationship Id="rId407" Type="http://schemas.openxmlformats.org/officeDocument/2006/relationships/slide" Target="slides/slide330.xml"/><Relationship Id="rId449" Type="http://schemas.openxmlformats.org/officeDocument/2006/relationships/slide" Target="slides/slide372.xml"/><Relationship Id="rId211" Type="http://schemas.openxmlformats.org/officeDocument/2006/relationships/slide" Target="slides/slide134.xml"/><Relationship Id="rId253" Type="http://schemas.openxmlformats.org/officeDocument/2006/relationships/slide" Target="slides/slide176.xml"/><Relationship Id="rId295" Type="http://schemas.openxmlformats.org/officeDocument/2006/relationships/slide" Target="slides/slide218.xml"/><Relationship Id="rId309" Type="http://schemas.openxmlformats.org/officeDocument/2006/relationships/slide" Target="slides/slide232.xml"/><Relationship Id="rId460" Type="http://schemas.openxmlformats.org/officeDocument/2006/relationships/viewProps" Target="viewProps.xml"/><Relationship Id="rId48" Type="http://schemas.openxmlformats.org/officeDocument/2006/relationships/slideMaster" Target="slideMasters/slideMaster48.xml"/><Relationship Id="rId113" Type="http://schemas.openxmlformats.org/officeDocument/2006/relationships/slide" Target="slides/slide36.xml"/><Relationship Id="rId320" Type="http://schemas.openxmlformats.org/officeDocument/2006/relationships/slide" Target="slides/slide243.xml"/><Relationship Id="rId155" Type="http://schemas.openxmlformats.org/officeDocument/2006/relationships/slide" Target="slides/slide78.xml"/><Relationship Id="rId197" Type="http://schemas.openxmlformats.org/officeDocument/2006/relationships/slide" Target="slides/slide120.xml"/><Relationship Id="rId362" Type="http://schemas.openxmlformats.org/officeDocument/2006/relationships/slide" Target="slides/slide285.xml"/><Relationship Id="rId418" Type="http://schemas.openxmlformats.org/officeDocument/2006/relationships/slide" Target="slides/slide341.xml"/><Relationship Id="rId222" Type="http://schemas.openxmlformats.org/officeDocument/2006/relationships/slide" Target="slides/slide145.xml"/><Relationship Id="rId264" Type="http://schemas.openxmlformats.org/officeDocument/2006/relationships/slide" Target="slides/slide18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47.xml"/><Relationship Id="rId70" Type="http://schemas.openxmlformats.org/officeDocument/2006/relationships/slideMaster" Target="slideMasters/slideMaster70.xml"/><Relationship Id="rId166" Type="http://schemas.openxmlformats.org/officeDocument/2006/relationships/slide" Target="slides/slide89.xml"/><Relationship Id="rId331" Type="http://schemas.openxmlformats.org/officeDocument/2006/relationships/slide" Target="slides/slide254.xml"/><Relationship Id="rId373" Type="http://schemas.openxmlformats.org/officeDocument/2006/relationships/slide" Target="slides/slide296.xml"/><Relationship Id="rId429" Type="http://schemas.openxmlformats.org/officeDocument/2006/relationships/slide" Target="slides/slide352.xml"/><Relationship Id="rId1" Type="http://schemas.openxmlformats.org/officeDocument/2006/relationships/slideMaster" Target="slideMasters/slideMaster1.xml"/><Relationship Id="rId233" Type="http://schemas.openxmlformats.org/officeDocument/2006/relationships/slide" Target="slides/slide156.xml"/><Relationship Id="rId440" Type="http://schemas.openxmlformats.org/officeDocument/2006/relationships/slide" Target="slides/slide363.xml"/><Relationship Id="rId28" Type="http://schemas.openxmlformats.org/officeDocument/2006/relationships/slideMaster" Target="slideMasters/slideMaster28.xml"/><Relationship Id="rId275" Type="http://schemas.openxmlformats.org/officeDocument/2006/relationships/slide" Target="slides/slide198.xml"/><Relationship Id="rId300" Type="http://schemas.openxmlformats.org/officeDocument/2006/relationships/slide" Target="slides/slide223.xml"/><Relationship Id="rId81" Type="http://schemas.openxmlformats.org/officeDocument/2006/relationships/slide" Target="slides/slide4.xml"/><Relationship Id="rId135" Type="http://schemas.openxmlformats.org/officeDocument/2006/relationships/slide" Target="slides/slide58.xml"/><Relationship Id="rId177" Type="http://schemas.openxmlformats.org/officeDocument/2006/relationships/slide" Target="slides/slide100.xml"/><Relationship Id="rId342" Type="http://schemas.openxmlformats.org/officeDocument/2006/relationships/slide" Target="slides/slide265.xml"/><Relationship Id="rId384" Type="http://schemas.openxmlformats.org/officeDocument/2006/relationships/slide" Target="slides/slide307.xml"/><Relationship Id="rId202" Type="http://schemas.openxmlformats.org/officeDocument/2006/relationships/slide" Target="slides/slide125.xml"/><Relationship Id="rId244" Type="http://schemas.openxmlformats.org/officeDocument/2006/relationships/slide" Target="slides/slide167.xml"/><Relationship Id="rId39" Type="http://schemas.openxmlformats.org/officeDocument/2006/relationships/slideMaster" Target="slideMasters/slideMaster39.xml"/><Relationship Id="rId286" Type="http://schemas.openxmlformats.org/officeDocument/2006/relationships/slide" Target="slides/slide209.xml"/><Relationship Id="rId451" Type="http://schemas.openxmlformats.org/officeDocument/2006/relationships/slide" Target="slides/slide374.xml"/><Relationship Id="rId50" Type="http://schemas.openxmlformats.org/officeDocument/2006/relationships/slideMaster" Target="slideMasters/slideMaster50.xml"/><Relationship Id="rId104" Type="http://schemas.openxmlformats.org/officeDocument/2006/relationships/slide" Target="slides/slide27.xml"/><Relationship Id="rId146" Type="http://schemas.openxmlformats.org/officeDocument/2006/relationships/slide" Target="slides/slide69.xml"/><Relationship Id="rId188" Type="http://schemas.openxmlformats.org/officeDocument/2006/relationships/slide" Target="slides/slide111.xml"/><Relationship Id="rId311" Type="http://schemas.openxmlformats.org/officeDocument/2006/relationships/slide" Target="slides/slide234.xml"/><Relationship Id="rId353" Type="http://schemas.openxmlformats.org/officeDocument/2006/relationships/slide" Target="slides/slide276.xml"/><Relationship Id="rId395" Type="http://schemas.openxmlformats.org/officeDocument/2006/relationships/slide" Target="slides/slide318.xml"/><Relationship Id="rId409" Type="http://schemas.openxmlformats.org/officeDocument/2006/relationships/slide" Target="slides/slide332.xml"/><Relationship Id="rId92" Type="http://schemas.openxmlformats.org/officeDocument/2006/relationships/slide" Target="slides/slide15.xml"/><Relationship Id="rId213" Type="http://schemas.openxmlformats.org/officeDocument/2006/relationships/slide" Target="slides/slide136.xml"/><Relationship Id="rId420" Type="http://schemas.openxmlformats.org/officeDocument/2006/relationships/slide" Target="slides/slide343.xml"/><Relationship Id="rId255" Type="http://schemas.openxmlformats.org/officeDocument/2006/relationships/slide" Target="slides/slide178.xml"/><Relationship Id="rId297" Type="http://schemas.openxmlformats.org/officeDocument/2006/relationships/slide" Target="slides/slide220.xml"/><Relationship Id="rId46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2" Type="http://schemas.openxmlformats.org/officeDocument/2006/relationships/oleObject" Target="Macintosh%20HD:Users:amiraliboroumand:cmu:Google-internship:Amirali-Internship-data:PIM-Browser-estimated-energy-repair2%20copy.xlsx" TargetMode="External"/><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12.xml"/></Relationships>
</file>

<file path=ppt/charts/_rels/chart20.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13.xml"/></Relationships>
</file>

<file path=ppt/charts/_rels/chart22.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9.xlsx"/><Relationship Id="rId1" Type="http://schemas.openxmlformats.org/officeDocument/2006/relationships/themeOverride" Target="../theme/themeOverride14.xml"/></Relationships>
</file>

<file path=ppt/charts/_rels/chart23.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10.xlsx"/><Relationship Id="rId1" Type="http://schemas.openxmlformats.org/officeDocument/2006/relationships/themeOverride" Target="../theme/themeOverride15.xml"/></Relationships>
</file>

<file path=ppt/charts/_rels/chart24.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11.xlsx"/><Relationship Id="rId1" Type="http://schemas.openxmlformats.org/officeDocument/2006/relationships/themeOverride" Target="../theme/themeOverride16.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7.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8.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9.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20.xml"/></Relationships>
</file>

<file path=ppt/charts/_rels/chart29.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03A-F046-B9D3-826D639B9BE9}"/>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103A-F046-B9D3-826D639B9BE9}"/>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03A-F046-B9D3-826D639B9BE9}"/>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03A-F046-B9D3-826D639B9BE9}"/>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A-F046-B9D3-826D639B9BE9}"/>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3A-F046-B9D3-826D639B9BE9}"/>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3A-F046-B9D3-826D639B9BE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103A-F046-B9D3-826D639B9BE9}"/>
            </c:ext>
          </c:extLst>
        </c:ser>
        <c:dLbls>
          <c:showLegendKey val="0"/>
          <c:showVal val="0"/>
          <c:showCatName val="0"/>
          <c:showSerName val="0"/>
          <c:showPercent val="0"/>
          <c:showBubbleSize val="0"/>
        </c:dLbls>
        <c:gapWidth val="80"/>
        <c:overlap val="-27"/>
        <c:axId val="1215621296"/>
        <c:axId val="1215625408"/>
      </c:barChart>
      <c:catAx>
        <c:axId val="121562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5408"/>
        <c:crosses val="autoZero"/>
        <c:auto val="1"/>
        <c:lblAlgn val="ctr"/>
        <c:lblOffset val="100"/>
        <c:noMultiLvlLbl val="0"/>
      </c:catAx>
      <c:valAx>
        <c:axId val="121562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12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69256342957099"/>
          <c:y val="0.18444444444444399"/>
          <c:w val="0.80127349081364796"/>
          <c:h val="0.49476963456491002"/>
        </c:manualLayout>
      </c:layout>
      <c:barChart>
        <c:barDir val="col"/>
        <c:grouping val="percentStacked"/>
        <c:varyColors val="0"/>
        <c:ser>
          <c:idx val="0"/>
          <c:order val="0"/>
          <c:tx>
            <c:strRef>
              <c:f>Motivation!$S$34</c:f>
              <c:strCache>
                <c:ptCount val="1"/>
                <c:pt idx="0">
                  <c:v>Texture Tiling </c:v>
                </c:pt>
              </c:strCache>
            </c:strRef>
          </c:tx>
          <c:spPr>
            <a:solidFill>
              <a:srgbClr val="1F497D"/>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Motivation!$T$34:$Z$34</c:f>
              <c:numCache>
                <c:formatCode>General</c:formatCode>
                <c:ptCount val="7"/>
                <c:pt idx="0">
                  <c:v>13120194730996.4</c:v>
                </c:pt>
                <c:pt idx="1">
                  <c:v>3057976393971.8101</c:v>
                </c:pt>
                <c:pt idx="2">
                  <c:v>319593492076.36401</c:v>
                </c:pt>
                <c:pt idx="3">
                  <c:v>5478893535086.2695</c:v>
                </c:pt>
                <c:pt idx="4">
                  <c:v>738397531219.68005</c:v>
                </c:pt>
                <c:pt idx="5">
                  <c:v>12302893814262</c:v>
                </c:pt>
                <c:pt idx="6">
                  <c:v>5836324916268.75</c:v>
                </c:pt>
              </c:numCache>
            </c:numRef>
          </c:val>
          <c:extLst>
            <c:ext xmlns:c16="http://schemas.microsoft.com/office/drawing/2014/chart" uri="{C3380CC4-5D6E-409C-BE32-E72D297353CC}">
              <c16:uniqueId val="{00000000-85B4-4825-90BA-FC1E849E7953}"/>
            </c:ext>
          </c:extLst>
        </c:ser>
        <c:ser>
          <c:idx val="1"/>
          <c:order val="1"/>
          <c:tx>
            <c:strRef>
              <c:f>Motivation!$S$35</c:f>
              <c:strCache>
                <c:ptCount val="1"/>
                <c:pt idx="0">
                  <c:v>Color Blitting </c:v>
                </c:pt>
              </c:strCache>
            </c:strRef>
          </c:tx>
          <c:spPr>
            <a:solidFill>
              <a:srgbClr val="4A8861"/>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Motivation!$T$35:$Z$35</c:f>
              <c:numCache>
                <c:formatCode>General</c:formatCode>
                <c:ptCount val="7"/>
                <c:pt idx="0">
                  <c:v>7963907871626.8398</c:v>
                </c:pt>
                <c:pt idx="1">
                  <c:v>2555534226481.3999</c:v>
                </c:pt>
                <c:pt idx="2">
                  <c:v>214665611070.79999</c:v>
                </c:pt>
                <c:pt idx="3">
                  <c:v>1995416480116.98</c:v>
                </c:pt>
                <c:pt idx="4">
                  <c:v>539179828060.67999</c:v>
                </c:pt>
                <c:pt idx="5">
                  <c:v>10082397746853</c:v>
                </c:pt>
                <c:pt idx="6">
                  <c:v>3891850294034.9399</c:v>
                </c:pt>
              </c:numCache>
            </c:numRef>
          </c:val>
          <c:extLst>
            <c:ext xmlns:c16="http://schemas.microsoft.com/office/drawing/2014/chart" uri="{C3380CC4-5D6E-409C-BE32-E72D297353CC}">
              <c16:uniqueId val="{00000001-85B4-4825-90BA-FC1E849E7953}"/>
            </c:ext>
          </c:extLst>
        </c:ser>
        <c:ser>
          <c:idx val="2"/>
          <c:order val="2"/>
          <c:tx>
            <c:strRef>
              <c:f>Motivation!$S$36</c:f>
              <c:strCache>
                <c:ptCount val="1"/>
                <c:pt idx="0">
                  <c:v>Other</c:v>
                </c:pt>
              </c:strCache>
            </c:strRef>
          </c:tx>
          <c:spPr>
            <a:pattFill prst="wdDnDiag">
              <a:fgClr>
                <a:sysClr val="window" lastClr="FFFFFF">
                  <a:lumMod val="50000"/>
                </a:sysClr>
              </a:fgClr>
              <a:bgClr>
                <a:sysClr val="window" lastClr="FFFFFF">
                  <a:lumMod val="85000"/>
                </a:sysClr>
              </a:bgClr>
            </a:patt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Motivation!$T$36:$Z$36</c:f>
              <c:numCache>
                <c:formatCode>General</c:formatCode>
                <c:ptCount val="7"/>
                <c:pt idx="0">
                  <c:v>20595549111673.602</c:v>
                </c:pt>
                <c:pt idx="1">
                  <c:v>13367734983826.801</c:v>
                </c:pt>
                <c:pt idx="2">
                  <c:v>881303971032.83606</c:v>
                </c:pt>
                <c:pt idx="3">
                  <c:v>13227565313568.801</c:v>
                </c:pt>
                <c:pt idx="4">
                  <c:v>2335639754347.6401</c:v>
                </c:pt>
                <c:pt idx="5">
                  <c:v>27432841968845</c:v>
                </c:pt>
                <c:pt idx="6">
                  <c:v>12973439183882.4</c:v>
                </c:pt>
              </c:numCache>
            </c:numRef>
          </c:val>
          <c:extLst>
            <c:ext xmlns:c16="http://schemas.microsoft.com/office/drawing/2014/chart" uri="{C3380CC4-5D6E-409C-BE32-E72D297353CC}">
              <c16:uniqueId val="{00000002-85B4-4825-90BA-FC1E849E7953}"/>
            </c:ext>
          </c:extLst>
        </c:ser>
        <c:dLbls>
          <c:showLegendKey val="0"/>
          <c:showVal val="0"/>
          <c:showCatName val="0"/>
          <c:showSerName val="0"/>
          <c:showPercent val="0"/>
          <c:showBubbleSize val="0"/>
        </c:dLbls>
        <c:gapWidth val="150"/>
        <c:overlap val="100"/>
        <c:axId val="2145896600"/>
        <c:axId val="-2089532808"/>
      </c:barChart>
      <c:catAx>
        <c:axId val="2145896600"/>
        <c:scaling>
          <c:orientation val="minMax"/>
        </c:scaling>
        <c:delete val="0"/>
        <c:axPos val="b"/>
        <c:numFmt formatCode="General" sourceLinked="0"/>
        <c:majorTickMark val="out"/>
        <c:minorTickMark val="none"/>
        <c:tickLblPos val="none"/>
        <c:spPr>
          <a:ln w="12700">
            <a:solidFill>
              <a:sysClr val="windowText" lastClr="000000"/>
            </a:solidFill>
          </a:ln>
        </c:spPr>
        <c:txPr>
          <a:bodyPr/>
          <a:lstStyle/>
          <a:p>
            <a:pPr>
              <a:lnSpc>
                <a:spcPts val="1800"/>
              </a:lnSpc>
              <a:defRPr sz="1600" b="0" spc="-180" baseline="0"/>
            </a:pPr>
            <a:endParaRPr lang="en-US"/>
          </a:p>
        </c:txPr>
        <c:crossAx val="-2089532808"/>
        <c:crosses val="autoZero"/>
        <c:auto val="1"/>
        <c:lblAlgn val="ctr"/>
        <c:lblOffset val="0"/>
        <c:noMultiLvlLbl val="0"/>
      </c:catAx>
      <c:valAx>
        <c:axId val="-2089532808"/>
        <c:scaling>
          <c:orientation val="minMax"/>
        </c:scaling>
        <c:delete val="0"/>
        <c:axPos val="l"/>
        <c:majorGridlines>
          <c:spPr>
            <a:ln>
              <a:solidFill>
                <a:sysClr val="windowText" lastClr="000000"/>
              </a:solidFill>
              <a:prstDash val="dash"/>
            </a:ln>
          </c:spPr>
        </c:majorGridlines>
        <c:title>
          <c:tx>
            <c:rich>
              <a:bodyPr rot="-5400000" vert="horz"/>
              <a:lstStyle/>
              <a:p>
                <a:pPr>
                  <a:lnSpc>
                    <a:spcPts val="2200"/>
                  </a:lnSpc>
                  <a:defRPr sz="2400"/>
                </a:pPr>
                <a:r>
                  <a:rPr lang="en-US" sz="2400" dirty="0"/>
                  <a:t>Fraction of</a:t>
                </a:r>
                <a:br>
                  <a:rPr lang="en-US" sz="2400" dirty="0"/>
                </a:br>
                <a:r>
                  <a:rPr lang="en-US" sz="2400" dirty="0"/>
                  <a:t>Total Energy</a:t>
                </a:r>
              </a:p>
            </c:rich>
          </c:tx>
          <c:layout>
            <c:manualLayout>
              <c:xMode val="edge"/>
              <c:yMode val="edge"/>
              <c:x val="0"/>
              <c:y val="0.16245764733953699"/>
            </c:manualLayout>
          </c:layout>
          <c:overlay val="0"/>
        </c:title>
        <c:numFmt formatCode="0%" sourceLinked="1"/>
        <c:majorTickMark val="out"/>
        <c:minorTickMark val="none"/>
        <c:tickLblPos val="nextTo"/>
        <c:spPr>
          <a:ln w="12700">
            <a:solidFill>
              <a:sysClr val="windowText" lastClr="000000"/>
            </a:solidFill>
          </a:ln>
        </c:spPr>
        <c:txPr>
          <a:bodyPr/>
          <a:lstStyle/>
          <a:p>
            <a:pPr>
              <a:defRPr sz="2200" b="0"/>
            </a:pPr>
            <a:endParaRPr lang="en-US"/>
          </a:p>
        </c:txPr>
        <c:crossAx val="2145896600"/>
        <c:crosses val="autoZero"/>
        <c:crossBetween val="between"/>
        <c:majorUnit val="0.2"/>
      </c:valAx>
      <c:spPr>
        <a:ln w="12700">
          <a:solidFill>
            <a:sysClr val="windowText" lastClr="000000"/>
          </a:solidFill>
        </a:ln>
      </c:spPr>
    </c:plotArea>
    <c:legend>
      <c:legendPos val="t"/>
      <c:layout>
        <c:manualLayout>
          <c:xMode val="edge"/>
          <c:yMode val="edge"/>
          <c:x val="0.241697754447361"/>
          <c:y val="5.6410256410256397E-2"/>
          <c:w val="0.65824718576844499"/>
          <c:h val="0.12636301231576799"/>
        </c:manualLayout>
      </c:layout>
      <c:overlay val="0"/>
      <c:txPr>
        <a:bodyPr/>
        <a:lstStyle/>
        <a:p>
          <a:pPr>
            <a:defRPr sz="2200" b="0"/>
          </a:pPr>
          <a:endParaRPr lang="en-US"/>
        </a:p>
      </c:txPr>
    </c:legend>
    <c:plotVisOnly val="1"/>
    <c:dispBlanksAs val="gap"/>
    <c:showDLblsOverMax val="0"/>
  </c:chart>
  <c:spPr>
    <a:ln>
      <a:noFill/>
    </a:ln>
    <a:effectLst/>
  </c:spPr>
  <c:txPr>
    <a:bodyPr/>
    <a:lstStyle/>
    <a:p>
      <a:pPr>
        <a:defRPr sz="1800" b="1"/>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AED9-4332-93B7-C466A6380D4E}"/>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AED9-4332-93B7-C466A6380D4E}"/>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AED9-4332-93B7-C466A6380D4E}"/>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AED9-4332-93B7-C466A6380D4E}"/>
            </c:ext>
          </c:extLst>
        </c:ser>
        <c:dLbls>
          <c:showLegendKey val="0"/>
          <c:showVal val="0"/>
          <c:showCatName val="0"/>
          <c:showSerName val="0"/>
          <c:showPercent val="0"/>
          <c:showBubbleSize val="0"/>
        </c:dLbls>
        <c:gapWidth val="120"/>
        <c:overlap val="100"/>
        <c:axId val="-2072676344"/>
        <c:axId val="-2070713416"/>
      </c:barChart>
      <c:catAx>
        <c:axId val="-207267634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70713416"/>
        <c:crosses val="autoZero"/>
        <c:auto val="1"/>
        <c:lblAlgn val="ctr"/>
        <c:lblOffset val="0"/>
        <c:noMultiLvlLbl val="0"/>
      </c:catAx>
      <c:valAx>
        <c:axId val="-207071341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7267634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8C88-46BD-9426-02842831EE10}"/>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8C88-46BD-9426-02842831EE10}"/>
            </c:ext>
          </c:extLst>
        </c:ser>
        <c:dLbls>
          <c:showLegendKey val="0"/>
          <c:showVal val="0"/>
          <c:showCatName val="0"/>
          <c:showSerName val="0"/>
          <c:showPercent val="0"/>
          <c:showBubbleSize val="0"/>
        </c:dLbls>
        <c:gapWidth val="130"/>
        <c:overlap val="100"/>
        <c:axId val="-2104279768"/>
        <c:axId val="-2076317400"/>
      </c:barChart>
      <c:catAx>
        <c:axId val="-21042797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76317400"/>
        <c:crosses val="autoZero"/>
        <c:auto val="1"/>
        <c:lblAlgn val="ctr"/>
        <c:lblOffset val="0"/>
        <c:noMultiLvlLbl val="0"/>
      </c:catAx>
      <c:valAx>
        <c:axId val="-2076317400"/>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104279768"/>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0FB1-4037-BD8B-3B910760094D}"/>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0FB1-4037-BD8B-3B910760094D}"/>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0FB1-4037-BD8B-3B910760094D}"/>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0FB1-4037-BD8B-3B910760094D}"/>
            </c:ext>
          </c:extLst>
        </c:ser>
        <c:dLbls>
          <c:showLegendKey val="0"/>
          <c:showVal val="0"/>
          <c:showCatName val="0"/>
          <c:showSerName val="0"/>
          <c:showPercent val="0"/>
          <c:showBubbleSize val="0"/>
        </c:dLbls>
        <c:gapWidth val="120"/>
        <c:overlap val="100"/>
        <c:axId val="-2094903784"/>
        <c:axId val="-2094900568"/>
      </c:barChart>
      <c:catAx>
        <c:axId val="-20949037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94900568"/>
        <c:crosses val="autoZero"/>
        <c:auto val="1"/>
        <c:lblAlgn val="ctr"/>
        <c:lblOffset val="0"/>
        <c:noMultiLvlLbl val="0"/>
      </c:catAx>
      <c:valAx>
        <c:axId val="-2094900568"/>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9490378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4843-4572-AC38-E9BB6DBA0D7C}"/>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4843-4572-AC38-E9BB6DBA0D7C}"/>
            </c:ext>
          </c:extLst>
        </c:ser>
        <c:dLbls>
          <c:showLegendKey val="0"/>
          <c:showVal val="0"/>
          <c:showCatName val="0"/>
          <c:showSerName val="0"/>
          <c:showPercent val="0"/>
          <c:showBubbleSize val="0"/>
        </c:dLbls>
        <c:gapWidth val="130"/>
        <c:overlap val="100"/>
        <c:axId val="-2088964184"/>
        <c:axId val="-2088961256"/>
      </c:barChart>
      <c:catAx>
        <c:axId val="-20889641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88961256"/>
        <c:crosses val="autoZero"/>
        <c:auto val="1"/>
        <c:lblAlgn val="ctr"/>
        <c:lblOffset val="0"/>
        <c:noMultiLvlLbl val="0"/>
      </c:catAx>
      <c:valAx>
        <c:axId val="-208896125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088964184"/>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849E-4542-B2B2-92E440475CFC}"/>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849E-4542-B2B2-92E440475CFC}"/>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849E-4542-B2B2-92E440475CFC}"/>
            </c:ext>
          </c:extLst>
        </c:ser>
        <c:dLbls>
          <c:showLegendKey val="0"/>
          <c:showVal val="0"/>
          <c:showCatName val="0"/>
          <c:showSerName val="0"/>
          <c:showPercent val="0"/>
          <c:showBubbleSize val="0"/>
        </c:dLbls>
        <c:marker val="1"/>
        <c:smooth val="0"/>
        <c:axId val="1237409600"/>
        <c:axId val="1733705920"/>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849E-4542-B2B2-92E440475CFC}"/>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849E-4542-B2B2-92E440475CFC}"/>
                  </c:ext>
                </c:extLst>
              </c15:ser>
            </c15:filteredLineSeries>
          </c:ext>
        </c:extLst>
      </c:lineChart>
      <c:catAx>
        <c:axId val="123740960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3705920"/>
        <c:crosses val="autoZero"/>
        <c:auto val="1"/>
        <c:lblAlgn val="ctr"/>
        <c:lblOffset val="100"/>
        <c:noMultiLvlLbl val="0"/>
      </c:catAx>
      <c:valAx>
        <c:axId val="1733705920"/>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23740960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154F-CA45-9DE4-5D071AEDDBAB}"/>
              </c:ext>
            </c:extLst>
          </c:dPt>
          <c:dPt>
            <c:idx val="11"/>
            <c:invertIfNegative val="0"/>
            <c:bubble3D val="0"/>
            <c:spPr>
              <a:noFill/>
              <a:ln>
                <a:noFill/>
              </a:ln>
              <a:effectLst/>
            </c:spPr>
            <c:extLst>
              <c:ext xmlns:c16="http://schemas.microsoft.com/office/drawing/2014/chart" uri="{C3380CC4-5D6E-409C-BE32-E72D297353CC}">
                <c16:uniqueId val="{00000003-154F-CA45-9DE4-5D071AEDDBAB}"/>
              </c:ext>
            </c:extLst>
          </c:dPt>
          <c:dPt>
            <c:idx val="12"/>
            <c:invertIfNegative val="0"/>
            <c:bubble3D val="0"/>
            <c:spPr>
              <a:noFill/>
              <a:ln>
                <a:noFill/>
              </a:ln>
              <a:effectLst/>
            </c:spPr>
            <c:extLst>
              <c:ext xmlns:c16="http://schemas.microsoft.com/office/drawing/2014/chart" uri="{C3380CC4-5D6E-409C-BE32-E72D297353CC}">
                <c16:uniqueId val="{00000005-154F-CA45-9DE4-5D071AEDDBA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154F-CA45-9DE4-5D071AEDDBAB}"/>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154F-CA45-9DE4-5D071AEDDBAB}"/>
            </c:ext>
          </c:extLst>
        </c:ser>
        <c:dLbls>
          <c:showLegendKey val="0"/>
          <c:showVal val="0"/>
          <c:showCatName val="0"/>
          <c:showSerName val="0"/>
          <c:showPercent val="0"/>
          <c:showBubbleSize val="0"/>
        </c:dLbls>
        <c:gapWidth val="100"/>
        <c:axId val="1235533312"/>
        <c:axId val="1235460736"/>
      </c:barChart>
      <c:catAx>
        <c:axId val="123553331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5460736"/>
        <c:crosses val="autoZero"/>
        <c:auto val="1"/>
        <c:lblAlgn val="ctr"/>
        <c:lblOffset val="100"/>
        <c:noMultiLvlLbl val="0"/>
      </c:catAx>
      <c:valAx>
        <c:axId val="123546073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553331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BF8C-3D44-8453-769D8AD6014A}"/>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BF8C-3D44-8453-769D8AD6014A}"/>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BF8C-3D44-8453-769D8AD6014A}"/>
            </c:ext>
          </c:extLst>
        </c:ser>
        <c:dLbls>
          <c:showLegendKey val="0"/>
          <c:showVal val="0"/>
          <c:showCatName val="0"/>
          <c:showSerName val="0"/>
          <c:showPercent val="0"/>
          <c:showBubbleSize val="0"/>
        </c:dLbls>
        <c:gapWidth val="100"/>
        <c:axId val="1237698912"/>
        <c:axId val="1237703664"/>
      </c:barChart>
      <c:catAx>
        <c:axId val="123769891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703664"/>
        <c:crosses val="autoZero"/>
        <c:auto val="1"/>
        <c:lblAlgn val="ctr"/>
        <c:lblOffset val="100"/>
        <c:noMultiLvlLbl val="0"/>
      </c:catAx>
      <c:valAx>
        <c:axId val="123770366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69891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19A6-6449-B521-B2BB66B5A05F}"/>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19A6-6449-B521-B2BB66B5A05F}"/>
            </c:ext>
          </c:extLst>
        </c:ser>
        <c:dLbls>
          <c:showLegendKey val="0"/>
          <c:showVal val="0"/>
          <c:showCatName val="0"/>
          <c:showSerName val="0"/>
          <c:showPercent val="0"/>
          <c:showBubbleSize val="0"/>
        </c:dLbls>
        <c:gapWidth val="100"/>
        <c:axId val="1237739248"/>
        <c:axId val="1237743872"/>
      </c:barChart>
      <c:catAx>
        <c:axId val="123773924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743872"/>
        <c:crosses val="autoZero"/>
        <c:auto val="1"/>
        <c:lblAlgn val="ctr"/>
        <c:lblOffset val="100"/>
        <c:noMultiLvlLbl val="0"/>
      </c:catAx>
      <c:valAx>
        <c:axId val="123774387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73924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2D5-9E42-AE48-EF8ED4E14B6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52D5-9E42-AE48-EF8ED4E14B64}"/>
            </c:ext>
          </c:extLst>
        </c:ser>
        <c:dLbls>
          <c:showLegendKey val="0"/>
          <c:showVal val="0"/>
          <c:showCatName val="0"/>
          <c:showSerName val="0"/>
          <c:showPercent val="0"/>
          <c:showBubbleSize val="0"/>
        </c:dLbls>
        <c:gapWidth val="100"/>
        <c:axId val="1237811216"/>
        <c:axId val="1237847088"/>
      </c:barChart>
      <c:catAx>
        <c:axId val="12378112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847088"/>
        <c:crosses val="autoZero"/>
        <c:auto val="1"/>
        <c:lblAlgn val="ctr"/>
        <c:lblOffset val="100"/>
        <c:noMultiLvlLbl val="0"/>
      </c:catAx>
      <c:valAx>
        <c:axId val="123784708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8112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F87E-564B-B856-3CCEDD8742E2}"/>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F87E-564B-B856-3CCEDD8742E2}"/>
              </c:ext>
            </c:extLst>
          </c:dPt>
          <c:dPt>
            <c:idx val="11"/>
            <c:invertIfNegative val="0"/>
            <c:bubble3D val="0"/>
            <c:spPr>
              <a:noFill/>
              <a:ln>
                <a:noFill/>
              </a:ln>
              <a:effectLst/>
            </c:spPr>
            <c:extLst>
              <c:ext xmlns:c16="http://schemas.microsoft.com/office/drawing/2014/chart" uri="{C3380CC4-5D6E-409C-BE32-E72D297353CC}">
                <c16:uniqueId val="{00000004-F87E-564B-B856-3CCEDD8742E2}"/>
              </c:ext>
            </c:extLst>
          </c:dPt>
          <c:dPt>
            <c:idx val="12"/>
            <c:invertIfNegative val="0"/>
            <c:bubble3D val="0"/>
            <c:spPr>
              <a:noFill/>
              <a:ln>
                <a:noFill/>
              </a:ln>
              <a:effectLst/>
            </c:spPr>
            <c:extLst>
              <c:ext xmlns:c16="http://schemas.microsoft.com/office/drawing/2014/chart" uri="{C3380CC4-5D6E-409C-BE32-E72D297353CC}">
                <c16:uniqueId val="{00000006-F87E-564B-B856-3CCEDD8742E2}"/>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F87E-564B-B856-3CCEDD8742E2}"/>
            </c:ext>
          </c:extLst>
        </c:ser>
        <c:dLbls>
          <c:showLegendKey val="0"/>
          <c:showVal val="0"/>
          <c:showCatName val="0"/>
          <c:showSerName val="0"/>
          <c:showPercent val="0"/>
          <c:showBubbleSize val="0"/>
        </c:dLbls>
        <c:gapWidth val="100"/>
        <c:axId val="1238460272"/>
        <c:axId val="1238443840"/>
      </c:barChart>
      <c:catAx>
        <c:axId val="12384602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8443840"/>
        <c:crosses val="autoZero"/>
        <c:auto val="1"/>
        <c:lblAlgn val="ctr"/>
        <c:lblOffset val="100"/>
        <c:noMultiLvlLbl val="0"/>
      </c:catAx>
      <c:valAx>
        <c:axId val="12384438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84602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F944-4A4F-A84D-B45376205A2E}"/>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F944-4A4F-A84D-B45376205A2E}"/>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F944-4A4F-A84D-B45376205A2E}"/>
            </c:ext>
          </c:extLst>
        </c:ser>
        <c:dLbls>
          <c:showLegendKey val="0"/>
          <c:showVal val="0"/>
          <c:showCatName val="0"/>
          <c:showSerName val="0"/>
          <c:showPercent val="0"/>
          <c:showBubbleSize val="0"/>
        </c:dLbls>
        <c:gapWidth val="100"/>
        <c:axId val="1237948576"/>
        <c:axId val="1237953328"/>
      </c:barChart>
      <c:catAx>
        <c:axId val="123794857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953328"/>
        <c:crosses val="autoZero"/>
        <c:auto val="1"/>
        <c:lblAlgn val="ctr"/>
        <c:lblOffset val="100"/>
        <c:noMultiLvlLbl val="0"/>
      </c:catAx>
      <c:valAx>
        <c:axId val="123795332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94857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1B47-CE48-941A-99C975FF7C78}"/>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1B47-CE48-941A-99C975FF7C78}"/>
            </c:ext>
          </c:extLst>
        </c:ser>
        <c:dLbls>
          <c:showLegendKey val="0"/>
          <c:showVal val="0"/>
          <c:showCatName val="0"/>
          <c:showSerName val="0"/>
          <c:showPercent val="0"/>
          <c:showBubbleSize val="0"/>
        </c:dLbls>
        <c:gapWidth val="100"/>
        <c:axId val="1214550624"/>
        <c:axId val="1214553200"/>
      </c:barChart>
      <c:catAx>
        <c:axId val="121455062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14553200"/>
        <c:crosses val="autoZero"/>
        <c:auto val="1"/>
        <c:lblAlgn val="ctr"/>
        <c:lblOffset val="100"/>
        <c:noMultiLvlLbl val="0"/>
      </c:catAx>
      <c:valAx>
        <c:axId val="1214553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1455062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238126192"/>
        <c:axId val="1238134528"/>
      </c:barChart>
      <c:catAx>
        <c:axId val="1238126192"/>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238134528"/>
        <c:crosses val="autoZero"/>
        <c:auto val="1"/>
        <c:lblAlgn val="ctr"/>
        <c:lblOffset val="100"/>
        <c:noMultiLvlLbl val="0"/>
      </c:catAx>
      <c:valAx>
        <c:axId val="1238134528"/>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238126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240748560"/>
        <c:axId val="1240752848"/>
      </c:barChart>
      <c:catAx>
        <c:axId val="12407485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240752848"/>
        <c:crosses val="autoZero"/>
        <c:auto val="1"/>
        <c:lblAlgn val="ctr"/>
        <c:lblOffset val="0"/>
        <c:noMultiLvlLbl val="0"/>
      </c:catAx>
      <c:valAx>
        <c:axId val="1240752848"/>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240748560"/>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B7A-5149-8D04-F48E8D3E886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B7A-5149-8D04-F48E8D3E886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240839040"/>
        <c:axId val="1240843328"/>
      </c:barChart>
      <c:catAx>
        <c:axId val="12408390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240843328"/>
        <c:crosses val="autoZero"/>
        <c:auto val="1"/>
        <c:lblAlgn val="ctr"/>
        <c:lblOffset val="0"/>
        <c:noMultiLvlLbl val="0"/>
      </c:catAx>
      <c:valAx>
        <c:axId val="1240843328"/>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240839040"/>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emf"/></Relationships>
</file>

<file path=ppt/drawings/drawing1.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drawings/drawing2.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2/6/19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2/6/19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2997452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593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8246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9224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472630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003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409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2014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163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2618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015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308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67</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103</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155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5844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7315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934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49247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943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76722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4659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178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227</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008502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251</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99638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3184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17033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00915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6107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1923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our</a:t>
            </a:r>
            <a:r>
              <a:rPr lang="en-US" baseline="0" dirty="0"/>
              <a:t> analysis, lets talk about </a:t>
            </a:r>
            <a:r>
              <a:rPr lang="mr-IN"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65780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33740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Feedback: no </a:t>
            </a:r>
            <a:r>
              <a:rPr lang="en-US" dirty="0" err="1"/>
              <a:t>wifi</a:t>
            </a:r>
            <a:r>
              <a:rPr lang="en-US" dirty="0"/>
              <a:t> mention </a:t>
            </a:r>
          </a:p>
          <a:p>
            <a:endParaRPr lang="en-US" dirty="0"/>
          </a:p>
          <a:p>
            <a:r>
              <a:rPr lang="en-US" dirty="0"/>
              <a:t>We did our workload characterization</a:t>
            </a:r>
            <a:r>
              <a:rPr lang="en-US" baseline="0" dirty="0"/>
              <a:t> on a </a:t>
            </a:r>
            <a:r>
              <a:rPr lang="en-US" baseline="0" dirty="0" err="1"/>
              <a:t>Chromebook</a:t>
            </a:r>
            <a:r>
              <a:rPr lang="en-US" baseline="0" dirty="0"/>
              <a:t> with an Intel </a:t>
            </a:r>
            <a:r>
              <a:rPr lang="en-US" baseline="0" dirty="0" err="1"/>
              <a:t>SoC.</a:t>
            </a:r>
            <a:r>
              <a:rPr lang="en-US" baseline="0" dirty="0"/>
              <a:t> We use performance counter within </a:t>
            </a:r>
            <a:r>
              <a:rPr lang="en-US" baseline="0" dirty="0" err="1"/>
              <a:t>Soc</a:t>
            </a:r>
            <a:r>
              <a:rPr lang="en-US" baseline="0" dirty="0"/>
              <a:t> to do our analysis.</a:t>
            </a:r>
          </a:p>
          <a:p>
            <a:endParaRPr lang="en-US" baseline="0" dirty="0"/>
          </a:p>
          <a:p>
            <a:r>
              <a:rPr lang="en-US" baseline="0" dirty="0"/>
              <a:t>We model energy as sum of the energy consumption that take place in CPU, caches, </a:t>
            </a:r>
            <a:r>
              <a:rPr lang="en-US" baseline="0" dirty="0" err="1"/>
              <a:t>interconnet</a:t>
            </a:r>
            <a:r>
              <a:rPr lang="en-US" baseline="0" dirty="0"/>
              <a:t> and DRAM. We turn off the </a:t>
            </a:r>
            <a:r>
              <a:rPr lang="en-US" baseline="0" dirty="0" err="1"/>
              <a:t>wifi</a:t>
            </a:r>
            <a:r>
              <a:rPr lang="en-US" baseline="0" dirty="0"/>
              <a:t> and </a:t>
            </a:r>
            <a:r>
              <a:rPr lang="en-US" sz="1200" kern="1200" dirty="0">
                <a:solidFill>
                  <a:schemeClr val="tx1"/>
                </a:solidFill>
                <a:latin typeface="+mn-lt"/>
                <a:ea typeface="+mn-ea"/>
                <a:cs typeface="+mn-cs"/>
              </a:rPr>
              <a:t>use the lowest brightness for the display to ensure that the majority of the total energy is spent on the </a:t>
            </a:r>
            <a:r>
              <a:rPr lang="en-US" sz="1200" kern="1200" dirty="0" err="1">
                <a:solidFill>
                  <a:schemeClr val="tx1"/>
                </a:solidFill>
                <a:latin typeface="+mn-lt"/>
                <a:ea typeface="+mn-ea"/>
                <a:cs typeface="+mn-cs"/>
              </a:rPr>
              <a:t>SoC</a:t>
            </a:r>
            <a:r>
              <a:rPr lang="en-US" sz="1200" kern="1200" dirty="0">
                <a:solidFill>
                  <a:schemeClr val="tx1"/>
                </a:solidFill>
                <a:latin typeface="+mn-lt"/>
                <a:ea typeface="+mn-ea"/>
                <a:cs typeface="+mn-cs"/>
              </a:rPr>
              <a:t> and the memory system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41275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During our analysis, for</a:t>
            </a:r>
            <a:r>
              <a:rPr lang="en-US" sz="1200" kern="1200" baseline="0" dirty="0">
                <a:solidFill>
                  <a:schemeClr val="tx1"/>
                </a:solidFill>
                <a:latin typeface="+mn-lt"/>
                <a:ea typeface="+mn-ea"/>
                <a:cs typeface="+mn-cs"/>
              </a:rPr>
              <a:t> each workload, once we identify </a:t>
            </a:r>
            <a:r>
              <a:rPr lang="en-US" sz="1200" kern="1200" dirty="0">
                <a:solidFill>
                  <a:schemeClr val="tx1"/>
                </a:solidFill>
                <a:latin typeface="+mn-lt"/>
                <a:ea typeface="+mn-ea"/>
                <a:cs typeface="+mn-cs"/>
              </a:rPr>
              <a:t>a PIM target, we consider</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two types of PIM logic implementation: (1) a general-purpose PIM core; and (2) a fixed-function PIM accelerator, </a:t>
            </a:r>
            <a:br>
              <a:rPr lang="en-US" sz="1200" kern="1200" baseline="0" dirty="0">
                <a:solidFill>
                  <a:schemeClr val="tx1"/>
                </a:solidFill>
                <a:latin typeface="+mn-lt"/>
                <a:ea typeface="+mn-ea"/>
                <a:cs typeface="+mn-cs"/>
              </a:rPr>
            </a:br>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For the PIM core, we design a small general</a:t>
            </a:r>
            <a:r>
              <a:rPr lang="en-US" sz="1200" kern="1200" baseline="0" dirty="0">
                <a:solidFill>
                  <a:schemeClr val="tx1"/>
                </a:solidFill>
                <a:latin typeface="+mn-lt"/>
                <a:ea typeface="+mn-ea"/>
                <a:cs typeface="+mn-cs"/>
              </a:rPr>
              <a:t> purpose core based on the </a:t>
            </a:r>
            <a:r>
              <a:rPr lang="en-US" sz="1200" kern="1200" baseline="0" dirty="0" err="1">
                <a:solidFill>
                  <a:schemeClr val="tx1"/>
                </a:solidFill>
                <a:latin typeface="+mn-lt"/>
                <a:ea typeface="+mn-ea"/>
                <a:cs typeface="+mn-cs"/>
              </a:rPr>
              <a:t>charateristic</a:t>
            </a:r>
            <a:r>
              <a:rPr lang="en-US" sz="1200" kern="1200" baseline="0" dirty="0">
                <a:solidFill>
                  <a:schemeClr val="tx1"/>
                </a:solidFill>
                <a:latin typeface="+mn-lt"/>
                <a:ea typeface="+mn-ea"/>
                <a:cs typeface="+mn-cs"/>
              </a:rPr>
              <a:t> of PIM candidate we find across the workloads. It’s simple embedded core that doesn’t have any </a:t>
            </a:r>
            <a:r>
              <a:rPr lang="en-US" sz="1200" kern="1200" baseline="0" dirty="0" err="1">
                <a:solidFill>
                  <a:schemeClr val="tx1"/>
                </a:solidFill>
                <a:latin typeface="+mn-lt"/>
                <a:ea typeface="+mn-ea"/>
                <a:cs typeface="+mn-cs"/>
              </a:rPr>
              <a:t>aggressi</a:t>
            </a:r>
            <a:r>
              <a:rPr lang="en-US" sz="1200" kern="1200" baseline="0" dirty="0">
                <a:solidFill>
                  <a:schemeClr val="tx1"/>
                </a:solidFill>
                <a:latin typeface="+mn-lt"/>
                <a:ea typeface="+mn-ea"/>
                <a:cs typeface="+mn-cs"/>
              </a:rPr>
              <a:t> ILP techniques, and it includes a SIMD unit to benefit from parallelism. For the PIM accelerator, we design a fixed function logic that has an in memory logic unit for each candidates we find. To benefit from </a:t>
            </a:r>
            <a:r>
              <a:rPr lang="en-US" sz="1200" kern="1200" baseline="0" dirty="0" err="1">
                <a:solidFill>
                  <a:schemeClr val="tx1"/>
                </a:solidFill>
                <a:latin typeface="+mn-lt"/>
                <a:ea typeface="+mn-ea"/>
                <a:cs typeface="+mn-cs"/>
              </a:rPr>
              <a:t>paralalliesm</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eacch</a:t>
            </a:r>
            <a:r>
              <a:rPr lang="en-US" sz="1200" kern="1200" baseline="0" dirty="0">
                <a:solidFill>
                  <a:schemeClr val="tx1"/>
                </a:solidFill>
                <a:latin typeface="+mn-lt"/>
                <a:ea typeface="+mn-ea"/>
                <a:cs typeface="+mn-cs"/>
              </a:rPr>
              <a:t> PIM accelerator has multiple. ..</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that can run any of the PIM candidates</a:t>
            </a:r>
            <a:r>
              <a:rPr lang="en-US" sz="1200" kern="1200" baseline="0" dirty="0">
                <a:solidFill>
                  <a:schemeClr val="tx1"/>
                </a:solidFill>
                <a:latin typeface="+mn-lt"/>
                <a:ea typeface="+mn-ea"/>
                <a:cs typeface="+mn-cs"/>
              </a:rPr>
              <a:t> we find. </a:t>
            </a:r>
            <a:r>
              <a:rPr lang="en-US" sz="1200" kern="1200" baseline="0" dirty="0" err="1">
                <a:solidFill>
                  <a:schemeClr val="tx1"/>
                </a:solidFill>
                <a:latin typeface="+mn-lt"/>
                <a:ea typeface="+mn-ea"/>
                <a:cs typeface="+mn-cs"/>
              </a:rPr>
              <a:t>Majortiy</a:t>
            </a:r>
            <a:r>
              <a:rPr lang="en-US" sz="1200" kern="1200" baseline="0" dirty="0">
                <a:solidFill>
                  <a:schemeClr val="tx1"/>
                </a:solidFill>
                <a:latin typeface="+mn-lt"/>
                <a:ea typeface="+mn-ea"/>
                <a:cs typeface="+mn-cs"/>
              </a:rPr>
              <a:t> of the candidates we find are data </a:t>
            </a:r>
            <a:r>
              <a:rPr lang="en-US" sz="1200" kern="1200" baseline="0" dirty="0" err="1">
                <a:solidFill>
                  <a:schemeClr val="tx1"/>
                </a:solidFill>
                <a:latin typeface="+mn-lt"/>
                <a:ea typeface="+mn-ea"/>
                <a:cs typeface="+mn-cs"/>
              </a:rPr>
              <a:t>instensive</a:t>
            </a:r>
            <a:r>
              <a:rPr lang="en-US" sz="1200" kern="1200" baseline="0" dirty="0">
                <a:solidFill>
                  <a:schemeClr val="tx1"/>
                </a:solidFill>
                <a:latin typeface="+mn-lt"/>
                <a:ea typeface="+mn-ea"/>
                <a:cs typeface="+mn-cs"/>
              </a:rPr>
              <a:t> and performs simple operations, as a result, our PIM core</a:t>
            </a:r>
            <a:r>
              <a:rPr lang="en-US" sz="1200" kern="1200" dirty="0">
                <a:solidFill>
                  <a:schemeClr val="tx1"/>
                </a:solidFill>
                <a:latin typeface="+mn-lt"/>
                <a:ea typeface="+mn-ea"/>
                <a:cs typeface="+mn-cs"/>
              </a:rPr>
              <a:t> doesn’t have any aggressive</a:t>
            </a:r>
            <a:r>
              <a:rPr lang="en-US" sz="1200" kern="1200" baseline="0" dirty="0">
                <a:solidFill>
                  <a:schemeClr val="tx1"/>
                </a:solidFill>
                <a:latin typeface="+mn-lt"/>
                <a:ea typeface="+mn-ea"/>
                <a:cs typeface="+mn-cs"/>
              </a:rPr>
              <a:t> high performance/ILP techniques. It also has a SIMD unit as all of candidates we find benefit from parallelism.</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For the PIM accelerator, </a:t>
            </a:r>
            <a:r>
              <a:rPr lang="en-US" sz="1200" kern="1200" dirty="0">
                <a:solidFill>
                  <a:schemeClr val="tx1"/>
                </a:solidFill>
                <a:latin typeface="+mn-lt"/>
                <a:ea typeface="+mn-ea"/>
                <a:cs typeface="+mn-cs"/>
              </a:rPr>
              <a:t>for each of our PIM targets, we first design a customized in-memory logic unit, To benefit</a:t>
            </a:r>
            <a:r>
              <a:rPr lang="en-US" sz="1200" kern="1200" baseline="0" dirty="0">
                <a:solidFill>
                  <a:schemeClr val="tx1"/>
                </a:solidFill>
                <a:latin typeface="+mn-lt"/>
                <a:ea typeface="+mn-ea"/>
                <a:cs typeface="+mn-cs"/>
              </a:rPr>
              <a:t> from parallelism</a:t>
            </a:r>
            <a:r>
              <a:rPr lang="en-US" sz="1200" kern="1200" dirty="0">
                <a:solidFill>
                  <a:schemeClr val="tx1"/>
                </a:solidFill>
                <a:latin typeface="+mn-lt"/>
                <a:ea typeface="+mn-ea"/>
                <a:cs typeface="+mn-cs"/>
              </a:rPr>
              <a:t>, each</a:t>
            </a:r>
            <a:r>
              <a:rPr lang="en-US" sz="1200" kern="1200" baseline="0" dirty="0">
                <a:solidFill>
                  <a:schemeClr val="tx1"/>
                </a:solidFill>
                <a:latin typeface="+mn-lt"/>
                <a:ea typeface="+mn-ea"/>
                <a:cs typeface="+mn-cs"/>
              </a:rPr>
              <a:t> PIM </a:t>
            </a:r>
            <a:r>
              <a:rPr lang="en-US" sz="1200" kern="1200" baseline="0" dirty="0" err="1">
                <a:solidFill>
                  <a:schemeClr val="tx1"/>
                </a:solidFill>
                <a:latin typeface="+mn-lt"/>
                <a:ea typeface="+mn-ea"/>
                <a:cs typeface="+mn-cs"/>
              </a:rPr>
              <a:t>acceleartor</a:t>
            </a:r>
            <a:r>
              <a:rPr lang="en-US" sz="1200" kern="1200" baseline="0" dirty="0">
                <a:solidFill>
                  <a:schemeClr val="tx1"/>
                </a:solidFill>
                <a:latin typeface="+mn-lt"/>
                <a:ea typeface="+mn-ea"/>
                <a:cs typeface="+mn-cs"/>
              </a:rPr>
              <a:t> has </a:t>
            </a:r>
            <a:r>
              <a:rPr lang="en-US" sz="1200" kern="1200" dirty="0">
                <a:solidFill>
                  <a:schemeClr val="tx1"/>
                </a:solidFill>
                <a:latin typeface="+mn-lt"/>
                <a:ea typeface="+mn-ea"/>
                <a:cs typeface="+mn-cs"/>
              </a:rPr>
              <a:t>multiple copies of the in-memory logic unit,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8468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a:t>
            </a:r>
            <a:r>
              <a:rPr lang="en-US" dirty="0" err="1"/>
              <a:t>gonna</a:t>
            </a:r>
            <a:r>
              <a:rPr lang="en-US" baseline="0" dirty="0"/>
              <a:t> talk about our workload analysis. I will focus on chrome browser for the most of this talk.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25197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6198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3075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a:t>
            </a:r>
            <a:r>
              <a:rPr lang="en-US" sz="1200" kern="1200" baseline="0" dirty="0">
                <a:solidFill>
                  <a:schemeClr val="tx1"/>
                </a:solidFill>
                <a:latin typeface="+mn-lt"/>
                <a:ea typeface="+mn-ea"/>
                <a:cs typeface="+mn-cs"/>
              </a:rPr>
              <a:t> the first major part just download the source files and parse them.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 just</a:t>
            </a:r>
            <a:r>
              <a:rPr lang="en-US" sz="1200" kern="1200" baseline="0" dirty="0">
                <a:solidFill>
                  <a:schemeClr val="tx1"/>
                </a:solidFill>
                <a:latin typeface="+mn-lt"/>
                <a:ea typeface="+mn-ea"/>
                <a:cs typeface="+mn-cs"/>
              </a:rPr>
              <a:t> want to give you a brief high-level overview of how chrome renders a webpage. First the browser downloads the HTML and CSS, it starts parsing them to extract the content of the webpage. Then, based on those, at the next two stages, the browser calculate the visual rep and position of each object at the page. So at the end of layout stage, for each object, it knows the visual elements and the location of each object that needs to be drawn.. Then it goes to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which is basically the process of </a:t>
            </a:r>
            <a:r>
              <a:rPr lang="en-US" sz="1200" kern="1200" baseline="0" dirty="0" err="1">
                <a:solidFill>
                  <a:schemeClr val="tx1"/>
                </a:solidFill>
                <a:latin typeface="+mn-lt"/>
                <a:ea typeface="+mn-ea"/>
                <a:cs typeface="+mn-cs"/>
              </a:rPr>
              <a:t>painiting</a:t>
            </a:r>
            <a:r>
              <a:rPr lang="en-US" sz="1200" kern="1200" baseline="0" dirty="0">
                <a:solidFill>
                  <a:schemeClr val="tx1"/>
                </a:solidFill>
                <a:latin typeface="+mn-lt"/>
                <a:ea typeface="+mn-ea"/>
                <a:cs typeface="+mn-cs"/>
              </a:rPr>
              <a:t> those object and generating the bitmaps. And at the final stages, compositing gets those bitmaps and composite them to </a:t>
            </a:r>
            <a:r>
              <a:rPr lang="en-US" sz="1200" kern="1200" baseline="0" dirty="0" err="1">
                <a:solidFill>
                  <a:schemeClr val="tx1"/>
                </a:solidFill>
                <a:latin typeface="+mn-lt"/>
                <a:ea typeface="+mn-ea"/>
                <a:cs typeface="+mn-cs"/>
              </a:rPr>
              <a:t>gether</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gerenate</a:t>
            </a:r>
            <a:r>
              <a:rPr lang="en-US" sz="1200" kern="1200" baseline="0" dirty="0">
                <a:solidFill>
                  <a:schemeClr val="tx1"/>
                </a:solidFill>
                <a:latin typeface="+mn-lt"/>
                <a:ea typeface="+mn-ea"/>
                <a:cs typeface="+mn-cs"/>
              </a:rPr>
              <a:t> the final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 and calculate the visual </a:t>
            </a:r>
            <a:r>
              <a:rPr lang="en-US" sz="1200" kern="1200" baseline="0" dirty="0" err="1">
                <a:solidFill>
                  <a:schemeClr val="tx1"/>
                </a:solidFill>
                <a:latin typeface="+mn-lt"/>
                <a:ea typeface="+mn-ea"/>
                <a:cs typeface="+mn-cs"/>
              </a:rPr>
              <a:t>represenation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postiion</a:t>
            </a:r>
            <a:r>
              <a:rPr lang="en-US" sz="1200" kern="1200" baseline="0" dirty="0">
                <a:solidFill>
                  <a:schemeClr val="tx1"/>
                </a:solidFill>
                <a:latin typeface="+mn-lt"/>
                <a:ea typeface="+mn-ea"/>
                <a:cs typeface="+mn-cs"/>
              </a:rPr>
              <a:t> of each object in the page. At the end of the layout section,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Everything starts with downloading the HTML and CSS.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The chrome’s rendering engine, starts by parsing HTML files and store the </a:t>
            </a:r>
            <a:r>
              <a:rPr lang="en-US" sz="1200" kern="1200" dirty="0">
                <a:solidFill>
                  <a:schemeClr val="tx1"/>
                </a:solidFill>
                <a:latin typeface="+mn-lt"/>
                <a:ea typeface="+mn-ea"/>
                <a:cs typeface="+mn-cs"/>
              </a:rPr>
              <a:t>the contents of a web page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It also extracts style</a:t>
            </a:r>
            <a:r>
              <a:rPr lang="en-US" sz="1200" i="0" kern="1200" baseline="0" dirty="0">
                <a:solidFill>
                  <a:schemeClr val="tx1"/>
                </a:solidFill>
                <a:latin typeface="+mn-lt"/>
                <a:ea typeface="+mn-ea"/>
                <a:cs typeface="+mn-cs"/>
              </a:rPr>
              <a:t> rules by parsing the CSS files. DOM tree and style rules together allows them to creates the render tree. </a:t>
            </a:r>
            <a:r>
              <a:rPr lang="en-US" sz="1200" kern="1200" dirty="0">
                <a:solidFill>
                  <a:schemeClr val="tx1"/>
                </a:solidFill>
                <a:latin typeface="+mn-lt"/>
                <a:ea typeface="+mn-ea"/>
                <a:cs typeface="+mn-cs"/>
              </a:rPr>
              <a:t>The browser combines the DOM and style rules and generates "render tree,”. This tree is the visual representation of the document. The purpose of this tree is to enable painting the contents in their correct order. Up to this point we've calculated which nodes should be visible and their computed styles, but we have not calculated their exact position and size within the viewport of the device---that's the "layout" stage.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Layout computes the exact position and size of each object.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Finally, now that we know which nodes are visible, and their computed styles and geometry, we can pass this information to the final stage, which converts each node in the render tree to actual pixels on the screen. This step is often referred to as "painting" or "rasterizing.” Painting is the process of filling in pixels into bitmaps. It involves drawing out text, colors, images, borders, and shadows, essentially every visual part of the elements. Finally, The rasterized bitmap (also known as a texture) is then sent to the GPU through a process called texture upload, after which the GPU performs compositing.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DOM: the contents of a web page are internally stored as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DOM:</a:t>
            </a:r>
            <a:r>
              <a:rPr lang="en-US" sz="1200" i="0" kern="1200" baseline="0" dirty="0">
                <a:solidFill>
                  <a:schemeClr val="tx1"/>
                </a:solidFill>
                <a:latin typeface="+mn-lt"/>
                <a:ea typeface="+mn-ea"/>
                <a:cs typeface="+mn-cs"/>
              </a:rPr>
              <a:t> content of the webpage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latin typeface="+mn-lt"/>
                <a:ea typeface="+mn-ea"/>
                <a:cs typeface="+mn-cs"/>
              </a:rPr>
              <a:t>Style rules: describe the style that need to be applies to the document</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Render Tree: </a:t>
            </a:r>
            <a:r>
              <a:rPr lang="en-US" sz="1200" kern="1200" dirty="0">
                <a:solidFill>
                  <a:schemeClr val="tx1"/>
                </a:solidFill>
                <a:latin typeface="+mn-lt"/>
                <a:ea typeface="+mn-ea"/>
                <a:cs typeface="+mn-cs"/>
              </a:rPr>
              <a:t>This tree is of visual elements in the order in which they will be displayed. It is the visual representation of the document. The purpose of this tree is to enable painting the contents in their correct order.</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Layout: The calculation of geometric information (where and what size each element has) for every visible element. It’s normally done for the entire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Paint/rasterize:</a:t>
            </a:r>
            <a:r>
              <a:rPr lang="en-US" sz="1200" i="0" kern="1200" baseline="0" dirty="0">
                <a:solidFill>
                  <a:schemeClr val="tx1"/>
                </a:solidFill>
                <a:latin typeface="+mn-lt"/>
                <a:ea typeface="+mn-ea"/>
                <a:cs typeface="+mn-cs"/>
              </a:rPr>
              <a:t> </a:t>
            </a:r>
            <a:r>
              <a:rPr lang="en-US" sz="1200" kern="1200" dirty="0">
                <a:solidFill>
                  <a:schemeClr val="tx1"/>
                </a:solidFill>
                <a:latin typeface="+mn-lt"/>
                <a:ea typeface="+mn-ea"/>
                <a:cs typeface="+mn-cs"/>
              </a:rPr>
              <a:t>Painting is the process of filling in pixels. It involves drawing out text, colors, images, borders, and shadows, essentially every visual part of the elements. The drawing is typically done onto multiple surfaces, often called layers.</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Compositing: Since the parts of the page were drawn into potentially multiple layers they need to be drawn to the screen in the correct order so that the page renders correctly. This is especially important for elements that overlap another, since a mistake could result in one element appearing over the top of another incorrectly.</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https://</a:t>
            </a:r>
            <a:r>
              <a:rPr lang="en-US" sz="1200" i="0" kern="1200" dirty="0" err="1">
                <a:solidFill>
                  <a:schemeClr val="tx1"/>
                </a:solidFill>
                <a:latin typeface="+mn-lt"/>
                <a:ea typeface="+mn-ea"/>
                <a:cs typeface="+mn-cs"/>
              </a:rPr>
              <a:t>aerotwist.com</a:t>
            </a:r>
            <a:r>
              <a:rPr lang="en-US" sz="1200" i="0" kern="1200" dirty="0">
                <a:solidFill>
                  <a:schemeClr val="tx1"/>
                </a:solidFill>
                <a:latin typeface="+mn-lt"/>
                <a:ea typeface="+mn-ea"/>
                <a:cs typeface="+mn-cs"/>
              </a:rPr>
              <a:t>/blog/the-anatomy-of-a-frame/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The main subsystems are:</a:t>
            </a:r>
          </a:p>
          <a:p>
            <a:r>
              <a:rPr lang="en-US" sz="1200" kern="1200" dirty="0">
                <a:solidFill>
                  <a:schemeClr val="tx1"/>
                </a:solidFill>
                <a:latin typeface="+mn-lt"/>
                <a:ea typeface="+mn-ea"/>
                <a:cs typeface="+mn-cs"/>
              </a:rPr>
              <a:t>Input handling [technically not related to graphics per se, but nevertheless critical for many interactions]</a:t>
            </a:r>
          </a:p>
          <a:p>
            <a:r>
              <a:rPr lang="en-US" sz="1200" kern="1200" dirty="0">
                <a:solidFill>
                  <a:schemeClr val="tx1"/>
                </a:solidFill>
                <a:latin typeface="+mn-lt"/>
                <a:ea typeface="+mn-ea"/>
                <a:cs typeface="+mn-cs"/>
              </a:rPr>
              <a:t>Parsing, which turns a chunk of HTML into DOM nodes</a:t>
            </a:r>
          </a:p>
          <a:p>
            <a:r>
              <a:rPr lang="en-US" sz="1200" kern="1200" dirty="0">
                <a:solidFill>
                  <a:schemeClr val="tx1"/>
                </a:solidFill>
                <a:latin typeface="+mn-lt"/>
                <a:ea typeface="+mn-ea"/>
                <a:cs typeface="+mn-cs"/>
              </a:rPr>
              <a:t>Style, which resolves CSS onto the DOM</a:t>
            </a:r>
          </a:p>
          <a:p>
            <a:r>
              <a:rPr lang="en-US" sz="1200" kern="1200" dirty="0">
                <a:solidFill>
                  <a:schemeClr val="tx1"/>
                </a:solidFill>
                <a:latin typeface="+mn-lt"/>
                <a:ea typeface="+mn-ea"/>
                <a:cs typeface="+mn-cs"/>
              </a:rPr>
              <a:t>Layout, which figures out where DOM elements end up relative to one another</a:t>
            </a:r>
          </a:p>
          <a:p>
            <a:r>
              <a:rPr lang="en-US" sz="1200" kern="1200" dirty="0">
                <a:solidFill>
                  <a:schemeClr val="tx1"/>
                </a:solidFill>
                <a:latin typeface="+mn-lt"/>
                <a:ea typeface="+mn-ea"/>
                <a:cs typeface="+mn-cs"/>
              </a:rPr>
              <a:t>Paint setup, sometimes referred to as recording, which converts styled DOM elements into a display list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to paint later, on a per-layer basis</a:t>
            </a:r>
          </a:p>
          <a:p>
            <a:r>
              <a:rPr lang="en-US" sz="1200" kern="1200" dirty="0">
                <a:solidFill>
                  <a:schemeClr val="tx1"/>
                </a:solidFill>
                <a:latin typeface="+mn-lt"/>
                <a:ea typeface="+mn-ea"/>
                <a:cs typeface="+mn-cs"/>
              </a:rPr>
              <a:t>Painting, which converts the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into pixels in a bitmap somewhere (either in system memory or on the GPU if using Ganesh)</a:t>
            </a:r>
          </a:p>
          <a:p>
            <a:r>
              <a:rPr lang="en-US" sz="1200" kern="1200" dirty="0">
                <a:solidFill>
                  <a:schemeClr val="tx1"/>
                </a:solidFill>
                <a:latin typeface="+mn-lt"/>
                <a:ea typeface="+mn-ea"/>
                <a:cs typeface="+mn-cs"/>
              </a:rPr>
              <a:t>Compositing, which assembles all layers into a final screen image</a:t>
            </a:r>
          </a:p>
          <a:p>
            <a:r>
              <a:rPr lang="en-US" sz="1200" kern="1200" dirty="0">
                <a:solidFill>
                  <a:schemeClr val="tx1"/>
                </a:solidFill>
                <a:latin typeface="+mn-lt"/>
                <a:ea typeface="+mn-ea"/>
                <a:cs typeface="+mn-cs"/>
              </a:rPr>
              <a:t>and, less obviously, the presentation infrastructure responsible for actually pushing a new frame to the OS (i.e. the browser UI and its compositor, the GPU process which actually communicates with the GL driver, </a:t>
            </a:r>
            <a:r>
              <a:rPr lang="en-US" sz="1200" kern="1200" dirty="0" err="1">
                <a:solidFill>
                  <a:schemeClr val="tx1"/>
                </a:solidFill>
                <a:latin typeface="+mn-lt"/>
                <a:ea typeface="+mn-ea"/>
                <a:cs typeface="+mn-cs"/>
              </a:rPr>
              <a:t>etc</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0418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what are the important actions that users</a:t>
            </a:r>
            <a:r>
              <a:rPr lang="en-US" sz="1200" kern="1200" baseline="0" dirty="0">
                <a:solidFill>
                  <a:schemeClr val="tx1"/>
                </a:solidFill>
                <a:latin typeface="+mn-lt"/>
                <a:ea typeface="+mn-ea"/>
                <a:cs typeface="+mn-cs"/>
              </a:rPr>
              <a:t> do with the </a:t>
            </a:r>
            <a:r>
              <a:rPr lang="en-US" sz="1200" kern="1200" baseline="0" dirty="0" err="1">
                <a:solidFill>
                  <a:schemeClr val="tx1"/>
                </a:solidFill>
                <a:latin typeface="+mn-lt"/>
                <a:ea typeface="+mn-ea"/>
                <a:cs typeface="+mn-cs"/>
              </a:rPr>
              <a:t>browswe</a:t>
            </a:r>
            <a:r>
              <a:rPr lang="en-US" sz="1200" kern="1200" baseline="0" dirty="0">
                <a:solidFill>
                  <a:schemeClr val="tx1"/>
                </a:solidFill>
                <a:latin typeface="+mn-lt"/>
                <a:ea typeface="+mn-ea"/>
                <a:cs typeface="+mn-cs"/>
              </a:rPr>
              <a:t> in the consumer devices?</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user perception of the browser speed is based on three factors: (1) page load time, (2) smooth web page scrolling, and (3) quick switching between browser tabs. In our study, we focus on two user interactions that impact these three factors, and govern a user’s browsing experience: (1) page scrolling and (2) tab switching. Note that each interaction includes page 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emulate all these actions</a:t>
            </a:r>
            <a:r>
              <a:rPr lang="en-US" sz="1200" kern="1200" baseline="0" dirty="0">
                <a:solidFill>
                  <a:schemeClr val="tx1"/>
                </a:solidFill>
                <a:effectLst/>
                <a:latin typeface="+mn-lt"/>
                <a:ea typeface="+mn-ea"/>
                <a:cs typeface="+mn-cs"/>
              </a:rPr>
              <a:t> using Google’s </a:t>
            </a:r>
            <a:r>
              <a:rPr lang="en-US" sz="1200" kern="1200" baseline="0" dirty="0" err="1">
                <a:solidFill>
                  <a:schemeClr val="tx1"/>
                </a:solidFill>
                <a:effectLst/>
                <a:latin typeface="+mn-lt"/>
                <a:ea typeface="+mn-ea"/>
                <a:cs typeface="+mn-cs"/>
              </a:rPr>
              <a:t>temeletry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freamework</a:t>
            </a:r>
            <a:r>
              <a:rPr lang="en-US" sz="1200" kern="1200" baseline="0" dirty="0">
                <a:solidFill>
                  <a:schemeClr val="tx1"/>
                </a:solidFill>
                <a:effectLst/>
                <a:latin typeface="+mn-lt"/>
                <a:ea typeface="+mn-ea"/>
                <a:cs typeface="+mn-cs"/>
              </a:rPr>
              <a:t> and focus on two actions:</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 it back to </a:t>
            </a:r>
            <a:r>
              <a:rPr lang="en-US" sz="1200" kern="1200" dirty="0" err="1">
                <a:solidFill>
                  <a:schemeClr val="tx1"/>
                </a:solidFill>
                <a:effectLst/>
                <a:latin typeface="+mn-lt"/>
                <a:ea typeface="+mn-ea"/>
                <a:cs typeface="+mn-cs"/>
              </a:rPr>
              <a:t>telemtery</a:t>
            </a:r>
            <a:r>
              <a:rPr lang="en-US" sz="1200" kern="1200" dirty="0">
                <a:solidFill>
                  <a:schemeClr val="tx1"/>
                </a:solidFill>
                <a:effectLst/>
                <a:latin typeface="+mn-lt"/>
                <a:ea typeface="+mn-ea"/>
                <a:cs typeface="+mn-cs"/>
              </a:rPr>
              <a:t> and probably</a:t>
            </a:r>
            <a:r>
              <a:rPr lang="en-US" sz="1200" kern="1200" baseline="0" dirty="0">
                <a:solidFill>
                  <a:schemeClr val="tx1"/>
                </a:solidFill>
                <a:effectLst/>
                <a:latin typeface="+mn-lt"/>
                <a:ea typeface="+mn-ea"/>
                <a:cs typeface="+mn-cs"/>
              </a:rPr>
              <a:t> remove the first bullet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8992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15188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When user scrolls a webpage, it triggers three operations in the browser. It forces the browser to </a:t>
            </a:r>
            <a:r>
              <a:rPr lang="en-US" sz="1200" kern="1200" baseline="0" dirty="0" err="1">
                <a:solidFill>
                  <a:schemeClr val="tx1"/>
                </a:solidFill>
                <a:latin typeface="+mn-lt"/>
                <a:ea typeface="+mn-ea"/>
                <a:cs typeface="+mn-cs"/>
              </a:rPr>
              <a:t>recompute</a:t>
            </a:r>
            <a:r>
              <a:rPr lang="en-US" sz="1200" kern="1200" baseline="0" dirty="0">
                <a:solidFill>
                  <a:schemeClr val="tx1"/>
                </a:solidFill>
                <a:latin typeface="+mn-lt"/>
                <a:ea typeface="+mn-ea"/>
                <a:cs typeface="+mn-cs"/>
              </a:rPr>
              <a:t> the layout because the position of each object has changed, it forces the browser to do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because there are some new contents that needs to be rasterized, and the browser need to do compositing because there are new objects that need to be displayed.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In addition to that, I want to briefly talk about two other important functions that play a key role in our analysis. The first one is Texture Tiling, that happens between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compositing. To </a:t>
            </a:r>
            <a:r>
              <a:rPr lang="en-US" sz="1200" kern="1200" baseline="0" dirty="0" err="1">
                <a:solidFill>
                  <a:schemeClr val="tx1"/>
                </a:solidFill>
                <a:latin typeface="+mn-lt"/>
                <a:ea typeface="+mn-ea"/>
                <a:cs typeface="+mn-cs"/>
              </a:rPr>
              <a:t>minimze</a:t>
            </a:r>
            <a:r>
              <a:rPr lang="en-US" sz="1200" kern="1200" baseline="0" dirty="0">
                <a:solidFill>
                  <a:schemeClr val="tx1"/>
                </a:solidFill>
                <a:latin typeface="+mn-lt"/>
                <a:ea typeface="+mn-ea"/>
                <a:cs typeface="+mn-cs"/>
              </a:rPr>
              <a:t> cache misses, the graphic drivers invokes texture tiling to reo-</a:t>
            </a:r>
            <a:r>
              <a:rPr lang="en-US" sz="1200" kern="1200" baseline="0" dirty="0" err="1">
                <a:solidFill>
                  <a:schemeClr val="tx1"/>
                </a:solidFill>
                <a:latin typeface="+mn-lt"/>
                <a:ea typeface="+mn-ea"/>
                <a:cs typeface="+mn-cs"/>
              </a:rPr>
              <a:t>rganize</a:t>
            </a:r>
            <a:r>
              <a:rPr lang="en-US" sz="1200" kern="1200" baseline="0" dirty="0">
                <a:solidFill>
                  <a:schemeClr val="tx1"/>
                </a:solidFill>
                <a:latin typeface="+mn-lt"/>
                <a:ea typeface="+mn-ea"/>
                <a:cs typeface="+mn-cs"/>
              </a:rPr>
              <a:t> the bitmaps before sending them to GPU. Another important function is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is </a:t>
            </a:r>
            <a:r>
              <a:rPr lang="en-US" sz="1200" kern="1200" baseline="0" dirty="0" err="1">
                <a:solidFill>
                  <a:schemeClr val="tx1"/>
                </a:solidFill>
                <a:latin typeface="+mn-lt"/>
                <a:ea typeface="+mn-ea"/>
                <a:cs typeface="+mn-cs"/>
              </a:rPr>
              <a:t>inoked</a:t>
            </a:r>
            <a:r>
              <a:rPr lang="en-US" sz="1200" kern="1200" baseline="0" dirty="0">
                <a:solidFill>
                  <a:schemeClr val="tx1"/>
                </a:solidFill>
                <a:latin typeface="+mn-lt"/>
                <a:ea typeface="+mn-ea"/>
                <a:cs typeface="+mn-cs"/>
              </a:rPr>
              <a:t> during the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it is used to convert the basic primitives like text and line, into bitmaps.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43456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a:t>
            </a:r>
            <a:r>
              <a:rPr lang="en-US" sz="1200" kern="1200" baseline="0" dirty="0">
                <a:solidFill>
                  <a:schemeClr val="tx1"/>
                </a:solidFill>
                <a:latin typeface="+mn-lt"/>
                <a:ea typeface="+mn-ea"/>
                <a:cs typeface="+mn-cs"/>
              </a:rPr>
              <a:t> I’m </a:t>
            </a:r>
            <a:r>
              <a:rPr lang="en-US" sz="1200" kern="1200" dirty="0">
                <a:solidFill>
                  <a:schemeClr val="tx1"/>
                </a:solidFill>
                <a:latin typeface="+mn-lt"/>
                <a:ea typeface="+mn-ea"/>
                <a:cs typeface="+mn-cs"/>
              </a:rPr>
              <a:t>showing the energy breakdown for scrolling on different web pages. This figures shows </a:t>
            </a:r>
            <a:r>
              <a:rPr lang="en-US" sz="1200" kern="1200" baseline="0" dirty="0">
                <a:solidFill>
                  <a:schemeClr val="tx1"/>
                </a:solidFill>
                <a:latin typeface="+mn-lt"/>
                <a:ea typeface="+mn-ea"/>
                <a:cs typeface="+mn-cs"/>
              </a:rPr>
              <a:t>what functions in browser consume the most of the energy </a:t>
            </a:r>
            <a:r>
              <a:rPr lang="en-US" sz="1200" kern="1200" dirty="0">
                <a:solidFill>
                  <a:schemeClr val="tx1"/>
                </a:solidFill>
                <a:latin typeface="+mn-lt"/>
                <a:ea typeface="+mn-ea"/>
                <a:cs typeface="+mn-cs"/>
              </a:rPr>
              <a:t>when</a:t>
            </a:r>
            <a:r>
              <a:rPr lang="en-US" sz="1200" kern="1200" baseline="0" dirty="0">
                <a:solidFill>
                  <a:schemeClr val="tx1"/>
                </a:solidFill>
                <a:latin typeface="+mn-lt"/>
                <a:ea typeface="+mn-ea"/>
                <a:cs typeface="+mn-cs"/>
              </a:rPr>
              <a:t> user do the scrolling. </a:t>
            </a:r>
            <a:r>
              <a:rPr lang="en-US" sz="1200" kern="1200" dirty="0">
                <a:solidFill>
                  <a:schemeClr val="tx1"/>
                </a:solidFill>
                <a:latin typeface="+mn-lt"/>
                <a:ea typeface="+mn-ea"/>
                <a:cs typeface="+mn-cs"/>
              </a:rPr>
              <a:t>Across all of the pages that we test, 41.9% of page scrolling energy is spent on two data-intensive components: (1) texture tiling, where the graphics driver reorganizes the linear bitmap data into a tiled format for the GPU; and (2)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which is invoked by the </a:t>
            </a:r>
            <a:r>
              <a:rPr lang="en-US" sz="1200" kern="1200" dirty="0" err="1">
                <a:solidFill>
                  <a:schemeClr val="tx1"/>
                </a:solidFill>
                <a:latin typeface="+mn-lt"/>
                <a:ea typeface="+mn-ea"/>
                <a:cs typeface="+mn-cs"/>
              </a:rPr>
              <a:t>Skia</a:t>
            </a:r>
            <a:r>
              <a:rPr lang="en-US" sz="1200" kern="1200" dirty="0">
                <a:solidFill>
                  <a:schemeClr val="tx1"/>
                </a:solidFill>
                <a:latin typeface="+mn-lt"/>
                <a:ea typeface="+mn-ea"/>
                <a:cs typeface="+mn-cs"/>
              </a:rPr>
              <a:t> library [51] during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rest of the energy is spent on a variety of other libraries and functions, each of which contributes to less than 1% of the total energy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now the question is, where</a:t>
            </a:r>
            <a:r>
              <a:rPr lang="en-US" sz="1200" kern="1200" baseline="0" dirty="0">
                <a:solidFill>
                  <a:schemeClr val="tx1"/>
                </a:solidFill>
                <a:latin typeface="+mn-lt"/>
                <a:ea typeface="+mn-ea"/>
                <a:cs typeface="+mn-cs"/>
              </a:rPr>
              <a:t> exactly the energy is spent in the system?</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9118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5108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6723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 move stuff from CPU-only to CPU+PIM, not fade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can we use PIM for texture tiling? To answer that, here I’m showing you</a:t>
            </a:r>
            <a:r>
              <a:rPr lang="en-US" sz="1200" kern="1200" baseline="0" dirty="0">
                <a:solidFill>
                  <a:schemeClr val="tx1"/>
                </a:solidFill>
                <a:latin typeface="+mn-lt"/>
                <a:ea typeface="+mn-ea"/>
                <a:cs typeface="+mn-cs"/>
              </a:rPr>
              <a:t> a bit more detailed of interactions between CPU and memory during texture tiling. As I said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performs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store the bitmap in memory. It then needs to invoke Compositing process. Texture Tiling happens in between. The graphic driver read the bitmap, convert it to a more cache friendly format for GPU, and write it back to a location that GPU reads from.. It then invoke compositing. That</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s where a lot of data movement happens because there is poor data locality during this </a:t>
            </a:r>
            <a:r>
              <a:rPr lang="en-US" sz="1200" kern="1200" baseline="0" dirty="0" err="1">
                <a:solidFill>
                  <a:schemeClr val="tx1"/>
                </a:solidFill>
                <a:latin typeface="+mn-lt"/>
                <a:ea typeface="+mn-ea"/>
                <a:cs typeface="+mn-cs"/>
              </a:rPr>
              <a:t>processn</a:t>
            </a:r>
            <a:r>
              <a:rPr lang="en-US" sz="1200" kern="1200" baseline="0" dirty="0">
                <a:solidFill>
                  <a:schemeClr val="tx1"/>
                </a:solidFill>
                <a:latin typeface="+mn-lt"/>
                <a:ea typeface="+mn-ea"/>
                <a:cs typeface="+mn-cs"/>
              </a:rPr>
              <a:t> and the bitmap sizes are so large that in some cases they don’t even fit into last level cache. This process is a good candidate for PIM. Here I’m showing what would happen if we move it to PIM. PIM logic access the bitmaps in memory, do the conversion, and write it to the location </a:t>
            </a:r>
            <a:r>
              <a:rPr lang="en-US" sz="1200" kern="1200" baseline="0" dirty="0" err="1">
                <a:solidFill>
                  <a:schemeClr val="tx1"/>
                </a:solidFill>
                <a:latin typeface="+mn-lt"/>
                <a:ea typeface="+mn-ea"/>
                <a:cs typeface="+mn-cs"/>
              </a:rPr>
              <a:t>gpu</a:t>
            </a:r>
            <a:r>
              <a:rPr lang="en-US" sz="1200" kern="1200" baseline="0" dirty="0">
                <a:solidFill>
                  <a:schemeClr val="tx1"/>
                </a:solidFill>
                <a:latin typeface="+mn-lt"/>
                <a:ea typeface="+mn-ea"/>
                <a:cs typeface="+mn-cs"/>
              </a:rPr>
              <a:t> access that. This way, it eliminates a significant </a:t>
            </a:r>
            <a:r>
              <a:rPr lang="en-US" sz="1200" kern="1200" baseline="0" dirty="0" err="1">
                <a:solidFill>
                  <a:schemeClr val="tx1"/>
                </a:solidFill>
                <a:latin typeface="+mn-lt"/>
                <a:ea typeface="+mn-ea"/>
                <a:cs typeface="+mn-cs"/>
              </a:rPr>
              <a:t>porition</a:t>
            </a:r>
            <a:r>
              <a:rPr lang="en-US" sz="1200" kern="1200" baseline="0" dirty="0">
                <a:solidFill>
                  <a:schemeClr val="tx1"/>
                </a:solidFill>
                <a:latin typeface="+mn-lt"/>
                <a:ea typeface="+mn-ea"/>
                <a:cs typeface="+mn-cs"/>
              </a:rPr>
              <a:t> of data movement and it also frees up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to do other important task</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a:t>
            </a:r>
            <a:r>
              <a:rPr lang="en-US" sz="1200" kern="1200" dirty="0" err="1">
                <a:solidFill>
                  <a:schemeClr val="tx1"/>
                </a:solidFill>
                <a:latin typeface="+mn-lt"/>
                <a:ea typeface="+mn-ea"/>
                <a:cs typeface="+mn-cs"/>
              </a:rPr>
              <a:t>whats</a:t>
            </a:r>
            <a:r>
              <a:rPr lang="en-US" sz="1200" kern="1200" dirty="0">
                <a:solidFill>
                  <a:schemeClr val="tx1"/>
                </a:solidFill>
                <a:latin typeface="+mn-lt"/>
                <a:ea typeface="+mn-ea"/>
                <a:cs typeface="+mn-cs"/>
              </a:rPr>
              <a:t> texture</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Tiglin</a:t>
            </a:r>
            <a:r>
              <a:rPr lang="en-US" sz="1200" kern="1200" baseline="0" dirty="0">
                <a:solidFill>
                  <a:schemeClr val="tx1"/>
                </a:solidFill>
                <a:latin typeface="+mn-lt"/>
                <a:ea typeface="+mn-ea"/>
                <a:cs typeface="+mn-cs"/>
              </a:rPr>
              <a:t>. Here I want to walk you through the major steps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Texture tiling happens 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and before compositing.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generates a rasterized bitmap.</a:t>
            </a:r>
            <a:r>
              <a:rPr lang="en-US" sz="1200" kern="1200" baseline="0" dirty="0">
                <a:solidFill>
                  <a:schemeClr val="tx1"/>
                </a:solidFill>
                <a:latin typeface="+mn-lt"/>
                <a:ea typeface="+mn-ea"/>
                <a:cs typeface="+mn-cs"/>
              </a:rPr>
              <a:t> Then, that bitmap is sent to GPU for compositing. </a:t>
            </a:r>
            <a:r>
              <a:rPr lang="en-US" sz="1200" kern="1200" dirty="0">
                <a:solidFill>
                  <a:schemeClr val="tx1"/>
                </a:solidFill>
                <a:latin typeface="+mn-lt"/>
                <a:ea typeface="+mn-ea"/>
                <a:cs typeface="+mn-cs"/>
              </a:rPr>
              <a:t>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compositing accesses each texture in both the horizontal and vertical directions. To minimize cache misses during compositing, the graphics driver reads the rasterized bitmap ( 2 ) and converts the bitmap into a tiled texture layout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Because of this</a:t>
            </a:r>
            <a:r>
              <a:rPr lang="en-US" sz="1200" kern="1200" baseline="0" dirty="0">
                <a:solidFill>
                  <a:schemeClr val="tx1"/>
                </a:solidFill>
                <a:latin typeface="+mn-lt"/>
                <a:ea typeface="+mn-ea"/>
                <a:cs typeface="+mn-cs"/>
              </a:rPr>
              <a:t> high amount of data movement, </a:t>
            </a:r>
            <a:r>
              <a:rPr lang="en-US" sz="1200" kern="1200" dirty="0">
                <a:solidFill>
                  <a:schemeClr val="tx1"/>
                </a:solidFill>
                <a:latin typeface="+mn-lt"/>
                <a:ea typeface="+mn-ea"/>
                <a:cs typeface="+mn-cs"/>
              </a:rPr>
              <a:t>texture tiling is a good candidate for PIM execution. By moving texture tiling to PIM, we</a:t>
            </a:r>
            <a:r>
              <a:rPr lang="en-US" sz="1200" kern="1200" baseline="0" dirty="0">
                <a:solidFill>
                  <a:schemeClr val="tx1"/>
                </a:solidFill>
                <a:latin typeface="+mn-lt"/>
                <a:ea typeface="+mn-ea"/>
                <a:cs typeface="+mn-cs"/>
              </a:rPr>
              <a:t> can let the PIM logic read the bitmap, performs the tiling operation in the memory, and the write it to a location that GPU will access. This </a:t>
            </a:r>
            <a:r>
              <a:rPr lang="en-US" sz="1200" kern="1200" baseline="0" dirty="0" err="1">
                <a:solidFill>
                  <a:schemeClr val="tx1"/>
                </a:solidFill>
                <a:latin typeface="+mn-lt"/>
                <a:ea typeface="+mn-ea"/>
                <a:cs typeface="+mn-cs"/>
              </a:rPr>
              <a:t>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we can </a:t>
            </a:r>
            <a:r>
              <a:rPr lang="en-US" sz="1200" kern="1200" dirty="0" err="1">
                <a:solidFill>
                  <a:schemeClr val="tx1"/>
                </a:solidFill>
                <a:latin typeface="+mn-lt"/>
                <a:ea typeface="+mn-ea"/>
                <a:cs typeface="+mn-cs"/>
              </a:rPr>
              <a:t>elimnate</a:t>
            </a:r>
            <a:r>
              <a:rPr lang="en-US" sz="1200" kern="1200" dirty="0">
                <a:solidFill>
                  <a:schemeClr val="tx1"/>
                </a:solidFill>
                <a:latin typeface="+mn-lt"/>
                <a:ea typeface="+mn-ea"/>
                <a:cs typeface="+mn-cs"/>
              </a:rPr>
              <a:t> a significant portion</a:t>
            </a:r>
            <a:r>
              <a:rPr lang="en-US" sz="1200" kern="1200" baseline="0" dirty="0">
                <a:solidFill>
                  <a:schemeClr val="tx1"/>
                </a:solidFill>
                <a:latin typeface="+mn-lt"/>
                <a:ea typeface="+mn-ea"/>
                <a:cs typeface="+mn-cs"/>
              </a:rPr>
              <a:t> of data movement as it happens close to data and avoid moving the texture back and forth between memory and CPU .</a:t>
            </a:r>
            <a:r>
              <a:rPr lang="en-US" sz="1200" kern="1200" dirty="0">
                <a:solidFill>
                  <a:schemeClr val="tx1"/>
                </a:solidFill>
                <a:latin typeface="+mn-lt"/>
                <a:ea typeface="+mn-ea"/>
                <a:cs typeface="+mn-cs"/>
              </a:rPr>
              <a:t> we can free up the CPU ( 5 ) to perform other important compute-intensive tasks in Chrome, such as handling user interaction, executing JavaScript code, or rasterizing other render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15002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a:t>
            </a:r>
            <a:r>
              <a:rPr lang="en-US" baseline="0" dirty="0"/>
              <a:t> next question is whether </a:t>
            </a:r>
            <a:r>
              <a:rPr lang="en-US" sz="1200" kern="1200" dirty="0">
                <a:solidFill>
                  <a:schemeClr val="tx1"/>
                </a:solidFill>
                <a:latin typeface="+mn-lt"/>
                <a:ea typeface="+mn-ea"/>
                <a:cs typeface="+mn-cs"/>
              </a:rPr>
              <a:t>texture tiling is feasible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to be implemented using PIM in consumer devices. To answer</a:t>
            </a:r>
            <a:r>
              <a:rPr lang="en-US" sz="1200" kern="1200" baseline="0" dirty="0">
                <a:solidFill>
                  <a:schemeClr val="tx1"/>
                </a:solidFill>
                <a:latin typeface="+mn-lt"/>
                <a:ea typeface="+mn-ea"/>
                <a:cs typeface="+mn-cs"/>
              </a:rPr>
              <a:t> that, we analyze the </a:t>
            </a:r>
            <a:r>
              <a:rPr lang="en-US" sz="1200" kern="1200" baseline="0" dirty="0" err="1">
                <a:solidFill>
                  <a:schemeClr val="tx1"/>
                </a:solidFill>
                <a:latin typeface="+mn-lt"/>
                <a:ea typeface="+mn-ea"/>
                <a:cs typeface="+mn-cs"/>
              </a:rPr>
              <a:t>texutre</a:t>
            </a:r>
            <a:r>
              <a:rPr lang="en-US" sz="1200" kern="1200" baseline="0" dirty="0">
                <a:solidFill>
                  <a:schemeClr val="tx1"/>
                </a:solidFill>
                <a:latin typeface="+mn-lt"/>
                <a:ea typeface="+mn-ea"/>
                <a:cs typeface="+mn-cs"/>
              </a:rPr>
              <a:t> tiling in detail and find that</a:t>
            </a:r>
          </a:p>
          <a:p>
            <a:r>
              <a:rPr lang="en-US" sz="1200" kern="1200" dirty="0">
                <a:solidFill>
                  <a:schemeClr val="tx1"/>
                </a:solidFill>
                <a:latin typeface="+mn-lt"/>
                <a:ea typeface="+mn-ea"/>
                <a:cs typeface="+mn-cs"/>
              </a:rPr>
              <a:t>hat texture tiling requires only simple primitives: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bitwise operations, and simple arithmetic operations (e.g., addition).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These operations can be performed at high performance on our PIM core, and they can easily be implemented as a fixed function PIM accelerator.</a:t>
            </a:r>
          </a:p>
          <a:p>
            <a:r>
              <a:rPr lang="en-US" sz="1200" kern="1200" dirty="0">
                <a:solidFill>
                  <a:schemeClr val="tx1"/>
                </a:solidFill>
                <a:latin typeface="+mn-lt"/>
                <a:ea typeface="+mn-ea"/>
                <a:cs typeface="+mn-cs"/>
              </a:rPr>
              <a:t>Our analysis </a:t>
            </a:r>
            <a:r>
              <a:rPr lang="en-US" sz="1200" kern="1200" dirty="0" err="1">
                <a:solidFill>
                  <a:schemeClr val="tx1"/>
                </a:solidFill>
                <a:latin typeface="+mn-lt"/>
                <a:ea typeface="+mn-ea"/>
                <a:cs typeface="+mn-cs"/>
              </a:rPr>
              <a:t>hsows</a:t>
            </a:r>
            <a:r>
              <a:rPr lang="en-US" sz="1200" kern="1200" dirty="0">
                <a:solidFill>
                  <a:schemeClr val="tx1"/>
                </a:solidFill>
                <a:latin typeface="+mn-lt"/>
                <a:ea typeface="+mn-ea"/>
                <a:cs typeface="+mn-cs"/>
              </a:rPr>
              <a:t> that each</a:t>
            </a:r>
            <a:r>
              <a:rPr lang="en-US" sz="1200" kern="1200" baseline="0" dirty="0">
                <a:solidFill>
                  <a:schemeClr val="tx1"/>
                </a:solidFill>
                <a:latin typeface="+mn-lt"/>
                <a:ea typeface="+mn-ea"/>
                <a:cs typeface="+mn-cs"/>
              </a:rPr>
              <a:t> of them takes less than 10% of the area available per vault, and as a result, both are </a:t>
            </a:r>
            <a:r>
              <a:rPr lang="en-US" sz="1200" kern="1200" dirty="0">
                <a:solidFill>
                  <a:schemeClr val="tx1"/>
                </a:solidFill>
                <a:latin typeface="+mn-lt"/>
                <a:ea typeface="+mn-ea"/>
                <a:cs typeface="+mn-cs"/>
              </a:rPr>
              <a:t>feasible to implement in a consumer device with 3D-stacked memory</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As we explained before our PIM core is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Our PIM accelerator for texture tiling consists of multiple in-memory tiling units. </a:t>
            </a:r>
          </a:p>
          <a:p>
            <a:r>
              <a:rPr lang="en-US" sz="1200" kern="1200" dirty="0">
                <a:solidFill>
                  <a:schemeClr val="tx1"/>
                </a:solidFill>
                <a:latin typeface="+mn-lt"/>
                <a:ea typeface="+mn-ea"/>
                <a:cs typeface="+mn-cs"/>
              </a:rPr>
              <a:t>Each in-memory tiling unit consists of only a simple ALU, and operates on a single 4 </a:t>
            </a:r>
            <a:r>
              <a:rPr lang="en-US" sz="1200" kern="1200" dirty="0" err="1">
                <a:solidFill>
                  <a:schemeClr val="tx1"/>
                </a:solidFill>
                <a:latin typeface="+mn-lt"/>
                <a:ea typeface="+mn-ea"/>
                <a:cs typeface="+mn-cs"/>
              </a:rPr>
              <a:t>kB</a:t>
            </a:r>
            <a:r>
              <a:rPr lang="en-US" sz="1200" kern="1200" dirty="0">
                <a:solidFill>
                  <a:schemeClr val="tx1"/>
                </a:solidFill>
                <a:latin typeface="+mn-lt"/>
                <a:ea typeface="+mn-ea"/>
                <a:cs typeface="+mn-cs"/>
              </a:rPr>
              <a:t> tile. </a:t>
            </a:r>
          </a:p>
          <a:p>
            <a:r>
              <a:rPr lang="en-US" sz="1200" kern="1200" dirty="0">
                <a:solidFill>
                  <a:schemeClr val="tx1"/>
                </a:solidFill>
                <a:latin typeface="+mn-lt"/>
                <a:ea typeface="+mn-ea"/>
                <a:cs typeface="+mn-cs"/>
              </a:rPr>
              <a:t>We empirically decide to use four in-memory tiling units in each PIM accelerator</a:t>
            </a:r>
          </a:p>
          <a:p>
            <a:endParaRPr lang="en-US" dirty="0"/>
          </a:p>
          <a:p>
            <a:r>
              <a:rPr lang="en-US" sz="1200" kern="1200" dirty="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2936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did the same analysis for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Because of lack of time, I will talk about the key points here.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Majority</a:t>
            </a:r>
            <a:r>
              <a:rPr lang="en-US" sz="1200" kern="1200" baseline="0" dirty="0">
                <a:solidFill>
                  <a:schemeClr val="tx1"/>
                </a:solidFill>
                <a:latin typeface="+mn-lt"/>
                <a:ea typeface="+mn-ea"/>
                <a:cs typeface="+mn-cs"/>
              </a:rPr>
              <a:t> come from </a:t>
            </a:r>
            <a:r>
              <a:rPr lang="en-US" sz="1200" kern="1200" dirty="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function</a:t>
            </a:r>
            <a:r>
              <a:rPr lang="en-US" sz="1200" kern="1200" baseline="0" dirty="0">
                <a:solidFill>
                  <a:schemeClr val="tx1"/>
                </a:solidFill>
                <a:effectLst/>
                <a:latin typeface="+mn-lt"/>
                <a:ea typeface="+mn-ea"/>
                <a:cs typeface="+mn-cs"/>
              </a:rPr>
              <a:t> itself require simple computations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5906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here I just want to wrap up our analysis for page scrolling.</a:t>
            </a:r>
            <a:r>
              <a:rPr lang="en-US" sz="1200" kern="1200" baseline="0" dirty="0">
                <a:solidFill>
                  <a:schemeClr val="tx1"/>
                </a:solidFill>
                <a:latin typeface="+mn-lt"/>
                <a:ea typeface="+mn-ea"/>
                <a:cs typeface="+mn-cs"/>
              </a:rPr>
              <a:t> We found two data intensive functions that account for a significant portion of energy during scrolling. We find that both function can significantly </a:t>
            </a:r>
            <a:r>
              <a:rPr lang="en-US" sz="1200" kern="1200" baseline="0" dirty="0" err="1">
                <a:solidFill>
                  <a:schemeClr val="tx1"/>
                </a:solidFill>
                <a:latin typeface="+mn-lt"/>
                <a:ea typeface="+mn-ea"/>
                <a:cs typeface="+mn-cs"/>
              </a:rPr>
              <a:t>benfti</a:t>
            </a:r>
            <a:r>
              <a:rPr lang="en-US" sz="1200" kern="1200" baseline="0" dirty="0">
                <a:solidFill>
                  <a:schemeClr val="tx1"/>
                </a:solidFill>
                <a:latin typeface="+mn-lt"/>
                <a:ea typeface="+mn-ea"/>
                <a:cs typeface="+mn-cs"/>
              </a:rPr>
              <a:t> from PIM execution. We also find that both functions are simple enough that can be </a:t>
            </a:r>
            <a:r>
              <a:rPr lang="en-US" sz="1200" kern="1200" baseline="0" dirty="0" err="1">
                <a:solidFill>
                  <a:schemeClr val="tx1"/>
                </a:solidFill>
                <a:latin typeface="+mn-lt"/>
                <a:ea typeface="+mn-ea"/>
                <a:cs typeface="+mn-cs"/>
              </a:rPr>
              <a:t>impelemented</a:t>
            </a:r>
            <a:r>
              <a:rPr lang="en-US" sz="1200" kern="1200" baseline="0" dirty="0">
                <a:solidFill>
                  <a:schemeClr val="tx1"/>
                </a:solidFill>
                <a:latin typeface="+mn-lt"/>
                <a:ea typeface="+mn-ea"/>
                <a:cs typeface="+mn-cs"/>
              </a:rPr>
              <a:t> at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logic</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398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62648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Chrome uses a multi-process architecture, where each tab has its own application process for rendering the page displayed in the tab to improve reliability</a:t>
            </a:r>
            <a:r>
              <a:rPr lang="en-US" sz="1200" kern="1200" baseline="0" dirty="0">
                <a:solidFill>
                  <a:schemeClr val="tx1"/>
                </a:solidFill>
                <a:latin typeface="+mn-lt"/>
                <a:ea typeface="+mn-ea"/>
                <a:cs typeface="+mn-cs"/>
              </a:rPr>
              <a:t> and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a user switches between browser tabs, this triggers two operations: (1) a context switch to the process for the selected tab, and (2) a load operation for the new page.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41308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5600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0232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we want to see if we</a:t>
            </a:r>
            <a:r>
              <a:rPr lang="en-US" sz="1200" kern="1200" baseline="0" dirty="0">
                <a:solidFill>
                  <a:schemeClr val="tx1"/>
                </a:solidFill>
                <a:latin typeface="+mn-lt"/>
                <a:ea typeface="+mn-ea"/>
                <a:cs typeface="+mn-cs"/>
              </a:rPr>
              <a:t> can mitigate data movement cost with PIM. To answer that, lets again take a look at interaction between CPU and memory when CPU wants to swap out N pages. we need to figure out where the data movement happens. Here shows what happens when CPU wants to swap out N inactive pages. </a:t>
            </a:r>
            <a:r>
              <a:rPr lang="en-US" sz="1200" kern="1200" dirty="0">
                <a:solidFill>
                  <a:schemeClr val="tx1"/>
                </a:solidFill>
                <a:latin typeface="+mn-lt"/>
                <a:ea typeface="+mn-ea"/>
                <a:cs typeface="+mn-cs"/>
              </a:rPr>
              <a:t>it first read the inactive page data, compress the data ( 2 ), and write the compressed data to ZRAM. This incur a lot</a:t>
            </a:r>
            <a:r>
              <a:rPr lang="en-US" sz="1200" kern="1200" baseline="0" dirty="0">
                <a:solidFill>
                  <a:schemeClr val="tx1"/>
                </a:solidFill>
                <a:latin typeface="+mn-lt"/>
                <a:ea typeface="+mn-ea"/>
                <a:cs typeface="+mn-cs"/>
              </a:rPr>
              <a:t> of overhead. This operation </a:t>
            </a:r>
            <a:r>
              <a:rPr lang="en-US" sz="1200" kern="1200" dirty="0">
                <a:solidFill>
                  <a:schemeClr val="tx1"/>
                </a:solidFill>
                <a:latin typeface="+mn-lt"/>
                <a:ea typeface="+mn-ea"/>
                <a:cs typeface="+mn-cs"/>
              </a:rPr>
              <a:t>is a good fit for PIM as (1) it cause a large amount of data movement; and (2) compression can be handled in the background, since none of the active tab processes need the data that is being compressed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Our analysis shows that the compression algorithm</a:t>
            </a:r>
            <a:r>
              <a:rPr lang="en-US" sz="1200" kern="1200" baseline="0" dirty="0">
                <a:solidFill>
                  <a:schemeClr val="tx1"/>
                </a:solidFill>
                <a:latin typeface="+mn-lt"/>
                <a:ea typeface="+mn-ea"/>
                <a:cs typeface="+mn-cs"/>
              </a:rPr>
              <a:t> used by chrome is simple enough that both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  and </a:t>
            </a:r>
            <a:r>
              <a:rPr lang="mr-IN" sz="1200" kern="1200" baseline="0" dirty="0">
                <a:solidFill>
                  <a:schemeClr val="tx1"/>
                </a:solidFill>
                <a:latin typeface="+mn-lt"/>
                <a:ea typeface="+mn-ea"/>
                <a:cs typeface="+mn-cs"/>
              </a:rPr>
              <a:t>…</a:t>
            </a: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on</a:t>
            </a:r>
            <a:r>
              <a:rPr lang="en-US" sz="1200" kern="1200" baseline="0" dirty="0">
                <a:solidFill>
                  <a:schemeClr val="tx1"/>
                </a:solidFill>
                <a:latin typeface="+mn-lt"/>
                <a:ea typeface="+mn-ea"/>
                <a:cs typeface="+mn-cs"/>
              </a:rPr>
              <a:t> the right </a:t>
            </a:r>
            <a:r>
              <a:rPr lang="en-US" sz="1200" kern="1200" dirty="0">
                <a:solidFill>
                  <a:schemeClr val="tx1"/>
                </a:solidFill>
                <a:latin typeface="+mn-lt"/>
                <a:ea typeface="+mn-ea"/>
                <a:cs typeface="+mn-cs"/>
              </a:rPr>
              <a:t>what happens when we offload compression to PIM. In this case, the CPU only informs the PIM logic about the pages that need to be swapped out, and the PIM logic operates on the uncompressed page data that is already in memory. This (1) eliminates the off-chip page data movement that took place during CPU-based compression, and (2) frees up the CPU to perform other tasks while PIM performs compression in the background. We observe a similar behavior during decompression.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5207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0816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23800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4211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74751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07126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50892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82160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We also analyze video play back and video capture. We take a look at energy consumption when vp9 decider is </a:t>
            </a:r>
            <a:r>
              <a:rPr lang="en-US" sz="1200" kern="1200" dirty="0" err="1">
                <a:solidFill>
                  <a:schemeClr val="tx1"/>
                </a:solidFill>
                <a:latin typeface="+mn-lt"/>
                <a:ea typeface="+mn-ea"/>
                <a:cs typeface="+mn-cs"/>
              </a:rPr>
              <a:t>yaed</a:t>
            </a:r>
            <a:r>
              <a:rPr lang="en-US" sz="1200" kern="1200" dirty="0">
                <a:solidFill>
                  <a:schemeClr val="tx1"/>
                </a:solidFill>
                <a:latin typeface="+mn-lt"/>
                <a:ea typeface="+mn-ea"/>
                <a:cs typeface="+mn-cs"/>
              </a:rPr>
              <a:t> to playback a </a:t>
            </a:r>
            <a:r>
              <a:rPr lang="en-US" sz="1200" kern="1200" dirty="0" err="1">
                <a:solidFill>
                  <a:schemeClr val="tx1"/>
                </a:solidFill>
                <a:latin typeface="+mn-lt"/>
                <a:ea typeface="+mn-ea"/>
                <a:cs typeface="+mn-cs"/>
              </a:rPr>
              <a:t>netflix</a:t>
            </a:r>
            <a:r>
              <a:rPr lang="en-US" sz="1200" kern="1200" dirty="0">
                <a:solidFill>
                  <a:schemeClr val="tx1"/>
                </a:solidFill>
                <a:latin typeface="+mn-lt"/>
                <a:ea typeface="+mn-ea"/>
                <a:cs typeface="+mn-cs"/>
              </a:rPr>
              <a:t> film, and when vp9 </a:t>
            </a:r>
            <a:r>
              <a:rPr lang="en-US" sz="1200" kern="1200" dirty="0" err="1">
                <a:solidFill>
                  <a:schemeClr val="tx1"/>
                </a:solidFill>
                <a:latin typeface="+mn-lt"/>
                <a:ea typeface="+mn-ea"/>
                <a:cs typeface="+mn-cs"/>
              </a:rPr>
              <a:t>wncoder</a:t>
            </a:r>
            <a:r>
              <a:rPr lang="en-US" sz="1200" kern="1200" dirty="0">
                <a:solidFill>
                  <a:schemeClr val="tx1"/>
                </a:solidFill>
                <a:latin typeface="+mn-lt"/>
                <a:ea typeface="+mn-ea"/>
                <a:cs typeface="+mn-cs"/>
              </a:rPr>
              <a:t> is used to do real-time encoding of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for both of these workloads data </a:t>
            </a:r>
            <a:r>
              <a:rPr lang="en-US" sz="1200" kern="1200" dirty="0" err="1">
                <a:solidFill>
                  <a:schemeClr val="tx1"/>
                </a:solidFill>
                <a:latin typeface="+mn-lt"/>
                <a:ea typeface="+mn-ea"/>
                <a:cs typeface="+mn-cs"/>
              </a:rPr>
              <a:t>movemwnt</a:t>
            </a:r>
            <a:r>
              <a:rPr lang="en-US" sz="1200" kern="1200" dirty="0">
                <a:solidFill>
                  <a:schemeClr val="tx1"/>
                </a:solidFill>
                <a:latin typeface="+mn-lt"/>
                <a:ea typeface="+mn-ea"/>
                <a:cs typeface="+mn-cs"/>
              </a:rPr>
              <a:t> is a major contributor to the total system </a:t>
            </a:r>
            <a:r>
              <a:rPr lang="en-US" sz="1200" kern="1200" dirty="0" err="1">
                <a:solidFill>
                  <a:schemeClr val="tx1"/>
                </a:solidFill>
                <a:latin typeface="+mn-lt"/>
                <a:ea typeface="+mn-ea"/>
                <a:cs typeface="+mn-cs"/>
              </a:rPr>
              <a:t>enery</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When we dog deeper we find that they are simple functions in decoding and encoding pipeline that generate the majority of </a:t>
            </a:r>
            <a:r>
              <a:rPr lang="en-US" sz="1200" kern="1200" dirty="0" err="1">
                <a:solidFill>
                  <a:schemeClr val="tx1"/>
                </a:solidFill>
                <a:latin typeface="+mn-lt"/>
                <a:ea typeface="+mn-ea"/>
                <a:cs typeface="+mn-cs"/>
              </a:rPr>
              <a:t>dara</a:t>
            </a:r>
            <a:r>
              <a:rPr lang="en-US" sz="1200" kern="1200" dirty="0">
                <a:solidFill>
                  <a:schemeClr val="tx1"/>
                </a:solidFill>
                <a:latin typeface="+mn-lt"/>
                <a:ea typeface="+mn-ea"/>
                <a:cs typeface="+mn-cs"/>
              </a:rPr>
              <a:t> movement.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Please refer to the paper for more detail.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9426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7110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7935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8665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29427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328</a:t>
            </a:fld>
            <a:endParaRPr lang="en-US">
              <a:solidFill>
                <a:prstClr val="black"/>
              </a:solidFill>
            </a:endParaRPr>
          </a:p>
        </p:txBody>
      </p:sp>
    </p:spTree>
    <p:extLst>
      <p:ext uri="{BB962C8B-B14F-4D97-AF65-F5344CB8AC3E}">
        <p14:creationId xmlns:p14="http://schemas.microsoft.com/office/powerpoint/2010/main" val="12181192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330</a:t>
            </a:fld>
            <a:endParaRPr lang="en-US">
              <a:solidFill>
                <a:prstClr val="black"/>
              </a:solidFill>
            </a:endParaRPr>
          </a:p>
        </p:txBody>
      </p:sp>
    </p:spTree>
    <p:extLst>
      <p:ext uri="{BB962C8B-B14F-4D97-AF65-F5344CB8AC3E}">
        <p14:creationId xmlns:p14="http://schemas.microsoft.com/office/powerpoint/2010/main" val="5548137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331</a:t>
            </a:fld>
            <a:endParaRPr lang="en-US">
              <a:solidFill>
                <a:prstClr val="black"/>
              </a:solidFill>
            </a:endParaRPr>
          </a:p>
        </p:txBody>
      </p:sp>
    </p:spTree>
    <p:extLst>
      <p:ext uri="{BB962C8B-B14F-4D97-AF65-F5344CB8AC3E}">
        <p14:creationId xmlns:p14="http://schemas.microsoft.com/office/powerpoint/2010/main" val="210510187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342</a:t>
            </a:fld>
            <a:endParaRPr lang="en-US">
              <a:solidFill>
                <a:prstClr val="black"/>
              </a:solidFill>
            </a:endParaRPr>
          </a:p>
        </p:txBody>
      </p:sp>
    </p:spTree>
    <p:extLst>
      <p:ext uri="{BB962C8B-B14F-4D97-AF65-F5344CB8AC3E}">
        <p14:creationId xmlns:p14="http://schemas.microsoft.com/office/powerpoint/2010/main" val="194451970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347</a:t>
            </a:fld>
            <a:endParaRPr lang="en-US">
              <a:solidFill>
                <a:prstClr val="black"/>
              </a:solidFill>
            </a:endParaRPr>
          </a:p>
        </p:txBody>
      </p:sp>
    </p:spTree>
    <p:extLst>
      <p:ext uri="{BB962C8B-B14F-4D97-AF65-F5344CB8AC3E}">
        <p14:creationId xmlns:p14="http://schemas.microsoft.com/office/powerpoint/2010/main" val="1182239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348</a:t>
            </a:fld>
            <a:endParaRPr lang="en-US">
              <a:solidFill>
                <a:prstClr val="black"/>
              </a:solidFill>
            </a:endParaRPr>
          </a:p>
        </p:txBody>
      </p:sp>
    </p:spTree>
    <p:extLst>
      <p:ext uri="{BB962C8B-B14F-4D97-AF65-F5344CB8AC3E}">
        <p14:creationId xmlns:p14="http://schemas.microsoft.com/office/powerpoint/2010/main" val="20782998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349</a:t>
            </a:fld>
            <a:endParaRPr lang="en-US">
              <a:solidFill>
                <a:prstClr val="black"/>
              </a:solidFill>
            </a:endParaRPr>
          </a:p>
        </p:txBody>
      </p:sp>
    </p:spTree>
    <p:extLst>
      <p:ext uri="{BB962C8B-B14F-4D97-AF65-F5344CB8AC3E}">
        <p14:creationId xmlns:p14="http://schemas.microsoft.com/office/powerpoint/2010/main" val="1148052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350</a:t>
            </a:fld>
            <a:endParaRPr lang="en-US">
              <a:solidFill>
                <a:prstClr val="black"/>
              </a:solidFill>
            </a:endParaRPr>
          </a:p>
        </p:txBody>
      </p:sp>
    </p:spTree>
    <p:extLst>
      <p:ext uri="{BB962C8B-B14F-4D97-AF65-F5344CB8AC3E}">
        <p14:creationId xmlns:p14="http://schemas.microsoft.com/office/powerpoint/2010/main" val="78120845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E9FE4A-0C21-4AC7-A29F-491DBFD0D03B}" type="slidenum">
              <a:rPr lang="en-US" smtClean="0">
                <a:solidFill>
                  <a:prstClr val="black"/>
                </a:solidFill>
              </a:rPr>
              <a:pPr/>
              <a:t>353</a:t>
            </a:fld>
            <a:endParaRPr lang="en-US">
              <a:solidFill>
                <a:prstClr val="black"/>
              </a:solidFill>
            </a:endParaRPr>
          </a:p>
        </p:txBody>
      </p:sp>
    </p:spTree>
    <p:extLst>
      <p:ext uri="{BB962C8B-B14F-4D97-AF65-F5344CB8AC3E}">
        <p14:creationId xmlns:p14="http://schemas.microsoft.com/office/powerpoint/2010/main" val="16096307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Hello, my name is </a:t>
            </a:r>
            <a:r>
              <a:rPr lang="en-US" sz="1200" kern="1200" dirty="0" err="1">
                <a:solidFill>
                  <a:schemeClr val="tx1"/>
                </a:solidFill>
                <a:latin typeface="+mn-lt"/>
                <a:ea typeface="+mn-ea"/>
                <a:cs typeface="+mn-cs"/>
              </a:rPr>
              <a:t>Jeremie</a:t>
            </a:r>
            <a:r>
              <a:rPr lang="en-US" sz="1200" kern="1200" dirty="0">
                <a:solidFill>
                  <a:schemeClr val="tx1"/>
                </a:solidFill>
                <a:latin typeface="+mn-lt"/>
                <a:ea typeface="+mn-ea"/>
                <a:cs typeface="+mn-cs"/>
              </a:rPr>
              <a:t> Kim and I will be talking about the DRAM Latency PUF.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634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PUF is a function that generates a signature that is unique to a given device.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PUFs are often used in a challenge-response protocol where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trusted server issues a set of input parameters to a device, and the device generates the PUF response depending on the input parameters.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trusted server then receives the PUF response and can authenticate the device.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46173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223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these error patterns from inducing DRAM latency errors are unique to a device and highly repeatable.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21636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706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other cells, that are weaker due to process variation, might fail. </a:t>
            </a:r>
            <a:r>
              <a:rPr lang="en-US" sz="1200" b="1" kern="1200" dirty="0">
                <a:solidFill>
                  <a:schemeClr val="tx1"/>
                </a:solidFill>
                <a:latin typeface="+mn-lt"/>
                <a:ea typeface="+mn-ea"/>
                <a:cs typeface="+mn-cs"/>
              </a:rPr>
              <a:t>[CLICK] </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8876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Our method of inducing latency errors is to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reduce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below manufacturer-recommended values. 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the threshold, have a probability of failure.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5884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DRAM latency PUF generates a PUF response by inducing latency errors in a region of DRAM.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find that the error patterns from latency errors in a DRAM region satisfy the requirements for an effective PUF quite well.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DRAM latency PUF can generate a PUF response in 88.2ms.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110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show by direct comparison that this is orders of magnitudes faster than the previous best DRAM PUF.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1634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76979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4041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4619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481159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59621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8053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963496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32252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317267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192623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2504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2/6/19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2/6/19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2/6/19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2/6/19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2/6/19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2/6/19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2/6/19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2/6/19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2/6/19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2/6/19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2/6/19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2/6/19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70705054"/>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03509978"/>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82448648"/>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21678156"/>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6631917"/>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77011502"/>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6046637"/>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5254111"/>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43592407"/>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06303043"/>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0616924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2/6/19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2/6/19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2/6/19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31442"/>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250356540"/>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692937858"/>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49098137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5466424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999044160"/>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534069981"/>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488417435"/>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255807235"/>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9512515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35819342"/>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723078863"/>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94921021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89344543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31983C01-A49B-1E4A-8346-3158DDD8698E}"/>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753C997-1D01-D643-8B08-A6982167AB26}"/>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F00916E-170E-AB4E-BFF6-ED5B94F3FAC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2587C77-C342-3F43-8E45-8B87CA5BF9D0}"/>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92A8170-CABD-EC4C-A146-38FDBD0A86FB}"/>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2E2E16F-E985-2F43-87AE-3719BD6A8448}"/>
              </a:ext>
            </a:extLst>
          </p:cNvPr>
          <p:cNvSpPr>
            <a:spLocks noGrp="1" noChangeArrowheads="1"/>
          </p:cNvSpPr>
          <p:nvPr>
            <p:ph type="sldNum" sz="quarter" idx="12"/>
          </p:nvPr>
        </p:nvSpPr>
        <p:spPr/>
        <p:txBody>
          <a:bodyPr/>
          <a:lstStyle>
            <a:lvl1pPr>
              <a:defRPr sz="1200"/>
            </a:lvl1pPr>
          </a:lstStyle>
          <a:p>
            <a:pPr>
              <a:defRPr/>
            </a:pPr>
            <a:fld id="{BD3C7192-F731-264A-B478-01C301D210D1}" type="slidenum">
              <a:rPr lang="en-US" altLang="en-US"/>
              <a:pPr>
                <a:defRPr/>
              </a:pPr>
              <a:t>‹#›</a:t>
            </a:fld>
            <a:endParaRPr lang="en-US" altLang="en-US"/>
          </a:p>
        </p:txBody>
      </p:sp>
    </p:spTree>
    <p:extLst>
      <p:ext uri="{BB962C8B-B14F-4D97-AF65-F5344CB8AC3E}">
        <p14:creationId xmlns:p14="http://schemas.microsoft.com/office/powerpoint/2010/main" val="3318723264"/>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9D0784-00FE-534C-A036-645D1C63D69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5B2D5E9-E2AA-8E4C-969E-6CE29F5A0433}"/>
              </a:ext>
            </a:extLst>
          </p:cNvPr>
          <p:cNvSpPr>
            <a:spLocks noGrp="1" noChangeArrowheads="1"/>
          </p:cNvSpPr>
          <p:nvPr>
            <p:ph type="sldNum" sz="quarter" idx="11"/>
          </p:nvPr>
        </p:nvSpPr>
        <p:spPr>
          <a:ln/>
        </p:spPr>
        <p:txBody>
          <a:bodyPr/>
          <a:lstStyle>
            <a:lvl1pPr>
              <a:defRPr/>
            </a:lvl1pPr>
          </a:lstStyle>
          <a:p>
            <a:pPr>
              <a:defRPr/>
            </a:pPr>
            <a:fld id="{6248B821-1F01-5649-BB2E-083FA02158ED}" type="slidenum">
              <a:rPr lang="en-US" altLang="en-US"/>
              <a:pPr>
                <a:defRPr/>
              </a:pPr>
              <a:t>‹#›</a:t>
            </a:fld>
            <a:endParaRPr lang="en-US" altLang="en-US"/>
          </a:p>
        </p:txBody>
      </p:sp>
    </p:spTree>
    <p:extLst>
      <p:ext uri="{BB962C8B-B14F-4D97-AF65-F5344CB8AC3E}">
        <p14:creationId xmlns:p14="http://schemas.microsoft.com/office/powerpoint/2010/main" val="1454312032"/>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CC5BA24-B287-BA4F-A14C-C545A8FCC01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46AE1106-7B6C-2740-83A1-A2FBD9E9C803}"/>
              </a:ext>
            </a:extLst>
          </p:cNvPr>
          <p:cNvSpPr>
            <a:spLocks noGrp="1" noChangeArrowheads="1"/>
          </p:cNvSpPr>
          <p:nvPr>
            <p:ph type="sldNum" sz="quarter" idx="11"/>
          </p:nvPr>
        </p:nvSpPr>
        <p:spPr>
          <a:ln/>
        </p:spPr>
        <p:txBody>
          <a:bodyPr/>
          <a:lstStyle>
            <a:lvl1pPr>
              <a:defRPr/>
            </a:lvl1pPr>
          </a:lstStyle>
          <a:p>
            <a:pPr>
              <a:defRPr/>
            </a:pPr>
            <a:fld id="{F8543C58-019F-3E4C-AF6C-1A50382450D0}" type="slidenum">
              <a:rPr lang="en-US" altLang="en-US"/>
              <a:pPr>
                <a:defRPr/>
              </a:pPr>
              <a:t>‹#›</a:t>
            </a:fld>
            <a:endParaRPr lang="en-US" altLang="en-US"/>
          </a:p>
        </p:txBody>
      </p:sp>
    </p:spTree>
    <p:extLst>
      <p:ext uri="{BB962C8B-B14F-4D97-AF65-F5344CB8AC3E}">
        <p14:creationId xmlns:p14="http://schemas.microsoft.com/office/powerpoint/2010/main" val="2129744749"/>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0180F38-21AB-AD4A-97CB-053FEDE0BCE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D2E3C-5F1A-B648-84A7-7EE23BA54D0F}"/>
              </a:ext>
            </a:extLst>
          </p:cNvPr>
          <p:cNvSpPr>
            <a:spLocks noGrp="1" noChangeArrowheads="1"/>
          </p:cNvSpPr>
          <p:nvPr>
            <p:ph type="sldNum" sz="quarter" idx="11"/>
          </p:nvPr>
        </p:nvSpPr>
        <p:spPr>
          <a:ln/>
        </p:spPr>
        <p:txBody>
          <a:bodyPr/>
          <a:lstStyle>
            <a:lvl1pPr>
              <a:defRPr/>
            </a:lvl1pPr>
          </a:lstStyle>
          <a:p>
            <a:pPr>
              <a:defRPr/>
            </a:pPr>
            <a:fld id="{3B126792-93AB-E44D-ABCD-7ED74510841C}" type="slidenum">
              <a:rPr lang="en-US" altLang="en-US"/>
              <a:pPr>
                <a:defRPr/>
              </a:pPr>
              <a:t>‹#›</a:t>
            </a:fld>
            <a:endParaRPr lang="en-US" altLang="en-US"/>
          </a:p>
        </p:txBody>
      </p:sp>
    </p:spTree>
    <p:extLst>
      <p:ext uri="{BB962C8B-B14F-4D97-AF65-F5344CB8AC3E}">
        <p14:creationId xmlns:p14="http://schemas.microsoft.com/office/powerpoint/2010/main" val="2734898583"/>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46A2ACF4-91F6-F64D-AF6B-BE67DD35D2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3D10541-FA61-244F-87DF-8226FBD7D26F}"/>
              </a:ext>
            </a:extLst>
          </p:cNvPr>
          <p:cNvSpPr>
            <a:spLocks noGrp="1" noChangeArrowheads="1"/>
          </p:cNvSpPr>
          <p:nvPr>
            <p:ph type="sldNum" sz="quarter" idx="11"/>
          </p:nvPr>
        </p:nvSpPr>
        <p:spPr>
          <a:ln/>
        </p:spPr>
        <p:txBody>
          <a:bodyPr/>
          <a:lstStyle>
            <a:lvl1pPr>
              <a:defRPr/>
            </a:lvl1pPr>
          </a:lstStyle>
          <a:p>
            <a:pPr>
              <a:defRPr/>
            </a:pPr>
            <a:fld id="{D7FD192E-26E1-DA47-A566-B0122F751CD8}" type="slidenum">
              <a:rPr lang="en-US" altLang="en-US"/>
              <a:pPr>
                <a:defRPr/>
              </a:pPr>
              <a:t>‹#›</a:t>
            </a:fld>
            <a:endParaRPr lang="en-US" altLang="en-US"/>
          </a:p>
        </p:txBody>
      </p:sp>
    </p:spTree>
    <p:extLst>
      <p:ext uri="{BB962C8B-B14F-4D97-AF65-F5344CB8AC3E}">
        <p14:creationId xmlns:p14="http://schemas.microsoft.com/office/powerpoint/2010/main" val="380437619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8BC41324-D124-6D4F-8724-0523C769D6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268682C-9BBE-7C47-9A19-5941A40AE9AF}"/>
              </a:ext>
            </a:extLst>
          </p:cNvPr>
          <p:cNvSpPr>
            <a:spLocks noGrp="1" noChangeArrowheads="1"/>
          </p:cNvSpPr>
          <p:nvPr>
            <p:ph type="sldNum" sz="quarter" idx="11"/>
          </p:nvPr>
        </p:nvSpPr>
        <p:spPr>
          <a:ln/>
        </p:spPr>
        <p:txBody>
          <a:bodyPr/>
          <a:lstStyle>
            <a:lvl1pPr>
              <a:defRPr/>
            </a:lvl1pPr>
          </a:lstStyle>
          <a:p>
            <a:pPr>
              <a:defRPr/>
            </a:pPr>
            <a:fld id="{18D59CF0-3D6F-EA4A-A910-2FBCBB443243}" type="slidenum">
              <a:rPr lang="en-US" altLang="en-US"/>
              <a:pPr>
                <a:defRPr/>
              </a:pPr>
              <a:t>‹#›</a:t>
            </a:fld>
            <a:endParaRPr lang="en-US" altLang="en-US"/>
          </a:p>
        </p:txBody>
      </p:sp>
    </p:spTree>
    <p:extLst>
      <p:ext uri="{BB962C8B-B14F-4D97-AF65-F5344CB8AC3E}">
        <p14:creationId xmlns:p14="http://schemas.microsoft.com/office/powerpoint/2010/main" val="1765080314"/>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B4582216-FDFD-674A-827C-C69D617B153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2134A71-4802-574E-8317-918CAA85CCE5}"/>
              </a:ext>
            </a:extLst>
          </p:cNvPr>
          <p:cNvSpPr>
            <a:spLocks noGrp="1" noChangeArrowheads="1"/>
          </p:cNvSpPr>
          <p:nvPr>
            <p:ph type="sldNum" sz="quarter" idx="11"/>
          </p:nvPr>
        </p:nvSpPr>
        <p:spPr>
          <a:ln/>
        </p:spPr>
        <p:txBody>
          <a:bodyPr/>
          <a:lstStyle>
            <a:lvl1pPr>
              <a:defRPr/>
            </a:lvl1pPr>
          </a:lstStyle>
          <a:p>
            <a:pPr>
              <a:defRPr/>
            </a:pPr>
            <a:fld id="{00EBE9AE-7E0F-2740-B984-C10BAAB33EEB}" type="slidenum">
              <a:rPr lang="en-US" altLang="en-US"/>
              <a:pPr>
                <a:defRPr/>
              </a:pPr>
              <a:t>‹#›</a:t>
            </a:fld>
            <a:endParaRPr lang="en-US" altLang="en-US"/>
          </a:p>
        </p:txBody>
      </p:sp>
    </p:spTree>
    <p:extLst>
      <p:ext uri="{BB962C8B-B14F-4D97-AF65-F5344CB8AC3E}">
        <p14:creationId xmlns:p14="http://schemas.microsoft.com/office/powerpoint/2010/main" val="2239280581"/>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614DDE5-1952-9648-8E33-4E26B42EC9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A83D900-CD0C-574C-AC44-2F0E29CF859E}"/>
              </a:ext>
            </a:extLst>
          </p:cNvPr>
          <p:cNvSpPr>
            <a:spLocks noGrp="1" noChangeArrowheads="1"/>
          </p:cNvSpPr>
          <p:nvPr>
            <p:ph type="sldNum" sz="quarter" idx="11"/>
          </p:nvPr>
        </p:nvSpPr>
        <p:spPr>
          <a:ln/>
        </p:spPr>
        <p:txBody>
          <a:bodyPr/>
          <a:lstStyle>
            <a:lvl1pPr>
              <a:defRPr/>
            </a:lvl1pPr>
          </a:lstStyle>
          <a:p>
            <a:pPr>
              <a:defRPr/>
            </a:pPr>
            <a:fld id="{17DEE3DB-297A-534A-A5D5-133E2D5C2C2A}" type="slidenum">
              <a:rPr lang="en-US" altLang="en-US"/>
              <a:pPr>
                <a:defRPr/>
              </a:pPr>
              <a:t>‹#›</a:t>
            </a:fld>
            <a:endParaRPr lang="en-US" altLang="en-US"/>
          </a:p>
        </p:txBody>
      </p:sp>
    </p:spTree>
    <p:extLst>
      <p:ext uri="{BB962C8B-B14F-4D97-AF65-F5344CB8AC3E}">
        <p14:creationId xmlns:p14="http://schemas.microsoft.com/office/powerpoint/2010/main" val="4225825111"/>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A746A2F-388F-C94C-890A-75083B9E98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36F134-CB4F-9443-B1CA-B5A159417CA9}"/>
              </a:ext>
            </a:extLst>
          </p:cNvPr>
          <p:cNvSpPr>
            <a:spLocks noGrp="1" noChangeArrowheads="1"/>
          </p:cNvSpPr>
          <p:nvPr>
            <p:ph type="sldNum" sz="quarter" idx="11"/>
          </p:nvPr>
        </p:nvSpPr>
        <p:spPr>
          <a:ln/>
        </p:spPr>
        <p:txBody>
          <a:bodyPr/>
          <a:lstStyle>
            <a:lvl1pPr>
              <a:defRPr/>
            </a:lvl1pPr>
          </a:lstStyle>
          <a:p>
            <a:pPr>
              <a:defRPr/>
            </a:pPr>
            <a:fld id="{F5F25E3F-126E-184B-BEEC-AE9A1C8CC283}" type="slidenum">
              <a:rPr lang="en-US" altLang="en-US"/>
              <a:pPr>
                <a:defRPr/>
              </a:pPr>
              <a:t>‹#›</a:t>
            </a:fld>
            <a:endParaRPr lang="en-US" altLang="en-US"/>
          </a:p>
        </p:txBody>
      </p:sp>
    </p:spTree>
    <p:extLst>
      <p:ext uri="{BB962C8B-B14F-4D97-AF65-F5344CB8AC3E}">
        <p14:creationId xmlns:p14="http://schemas.microsoft.com/office/powerpoint/2010/main" val="397925753"/>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5025788-08C5-CC47-9629-6B498AD279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449D3960-A9E4-C54D-92CC-77E4BC1B1A7E}"/>
              </a:ext>
            </a:extLst>
          </p:cNvPr>
          <p:cNvSpPr>
            <a:spLocks noGrp="1" noChangeArrowheads="1"/>
          </p:cNvSpPr>
          <p:nvPr>
            <p:ph type="sldNum" sz="quarter" idx="11"/>
          </p:nvPr>
        </p:nvSpPr>
        <p:spPr>
          <a:ln/>
        </p:spPr>
        <p:txBody>
          <a:bodyPr/>
          <a:lstStyle>
            <a:lvl1pPr>
              <a:defRPr/>
            </a:lvl1pPr>
          </a:lstStyle>
          <a:p>
            <a:pPr>
              <a:defRPr/>
            </a:pPr>
            <a:fld id="{C12DB01A-E15D-C345-A06A-67203A1405BC}" type="slidenum">
              <a:rPr lang="en-US" altLang="en-US"/>
              <a:pPr>
                <a:defRPr/>
              </a:pPr>
              <a:t>‹#›</a:t>
            </a:fld>
            <a:endParaRPr lang="en-US" altLang="en-US"/>
          </a:p>
        </p:txBody>
      </p:sp>
    </p:spTree>
    <p:extLst>
      <p:ext uri="{BB962C8B-B14F-4D97-AF65-F5344CB8AC3E}">
        <p14:creationId xmlns:p14="http://schemas.microsoft.com/office/powerpoint/2010/main" val="4294785180"/>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2BCC6AE-9001-A849-9412-396630E213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C66189E-7E41-D54D-9EDB-2D53A3954EB0}"/>
              </a:ext>
            </a:extLst>
          </p:cNvPr>
          <p:cNvSpPr>
            <a:spLocks noGrp="1" noChangeArrowheads="1"/>
          </p:cNvSpPr>
          <p:nvPr>
            <p:ph type="sldNum" sz="quarter" idx="11"/>
          </p:nvPr>
        </p:nvSpPr>
        <p:spPr>
          <a:ln/>
        </p:spPr>
        <p:txBody>
          <a:bodyPr/>
          <a:lstStyle>
            <a:lvl1pPr>
              <a:defRPr/>
            </a:lvl1pPr>
          </a:lstStyle>
          <a:p>
            <a:pPr>
              <a:defRPr/>
            </a:pPr>
            <a:fld id="{577EF7B9-3689-924E-A0D5-F4E76CF412FA}" type="slidenum">
              <a:rPr lang="en-US" altLang="en-US"/>
              <a:pPr>
                <a:defRPr/>
              </a:pPr>
              <a:t>‹#›</a:t>
            </a:fld>
            <a:endParaRPr lang="en-US" altLang="en-US"/>
          </a:p>
        </p:txBody>
      </p:sp>
    </p:spTree>
    <p:extLst>
      <p:ext uri="{BB962C8B-B14F-4D97-AF65-F5344CB8AC3E}">
        <p14:creationId xmlns:p14="http://schemas.microsoft.com/office/powerpoint/2010/main" val="3686525687"/>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C15D193A-FBCD-EC4A-9D02-CC92CF814B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53A6C64-52BC-A041-AEF5-E2574B6C431B}"/>
              </a:ext>
            </a:extLst>
          </p:cNvPr>
          <p:cNvSpPr>
            <a:spLocks noGrp="1" noChangeArrowheads="1"/>
          </p:cNvSpPr>
          <p:nvPr>
            <p:ph type="sldNum" sz="quarter" idx="11"/>
          </p:nvPr>
        </p:nvSpPr>
        <p:spPr>
          <a:ln/>
        </p:spPr>
        <p:txBody>
          <a:bodyPr/>
          <a:lstStyle>
            <a:lvl1pPr>
              <a:defRPr/>
            </a:lvl1pPr>
          </a:lstStyle>
          <a:p>
            <a:pPr>
              <a:defRPr/>
            </a:pPr>
            <a:fld id="{B3FB6CB3-D25C-CC42-8163-C217BD73210A}" type="slidenum">
              <a:rPr lang="en-US" altLang="en-US"/>
              <a:pPr>
                <a:defRPr/>
              </a:pPr>
              <a:t>‹#›</a:t>
            </a:fld>
            <a:endParaRPr lang="en-US" altLang="en-US"/>
          </a:p>
        </p:txBody>
      </p:sp>
    </p:spTree>
    <p:extLst>
      <p:ext uri="{BB962C8B-B14F-4D97-AF65-F5344CB8AC3E}">
        <p14:creationId xmlns:p14="http://schemas.microsoft.com/office/powerpoint/2010/main" val="2943071419"/>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281904547"/>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687893226"/>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69038348"/>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4128253858"/>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548945368"/>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6203585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134081176"/>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265288341"/>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812240881"/>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459320194"/>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97345714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96719134"/>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2/6/19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2/6/19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2/6/19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image" Target="../media/image1.png"/><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3" Type="http://schemas.openxmlformats.org/officeDocument/2006/relationships/slideLayout" Target="../slideLayouts/slideLayout492.xml"/><Relationship Id="rId7"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5" Type="http://schemas.openxmlformats.org/officeDocument/2006/relationships/slideLayout" Target="../slideLayouts/slideLayout494.xml"/><Relationship Id="rId4" Type="http://schemas.openxmlformats.org/officeDocument/2006/relationships/slideLayout" Target="../slideLayouts/slideLayout493.xml"/></Relationships>
</file>

<file path=ppt/slideMasters/_rels/slideMaster47.xml.rels><?xml version="1.0" encoding="UTF-8" standalone="yes"?>
<Relationships xmlns="http://schemas.openxmlformats.org/package/2006/relationships"><Relationship Id="rId3" Type="http://schemas.openxmlformats.org/officeDocument/2006/relationships/slideLayout" Target="../slideLayouts/slideLayout498.xml"/><Relationship Id="rId7" Type="http://schemas.openxmlformats.org/officeDocument/2006/relationships/theme" Target="../theme/theme47.xml"/><Relationship Id="rId2" Type="http://schemas.openxmlformats.org/officeDocument/2006/relationships/slideLayout" Target="../slideLayouts/slideLayout497.xml"/><Relationship Id="rId1" Type="http://schemas.openxmlformats.org/officeDocument/2006/relationships/slideLayout" Target="../slideLayouts/slideLayout496.xml"/><Relationship Id="rId6" Type="http://schemas.openxmlformats.org/officeDocument/2006/relationships/slideLayout" Target="../slideLayouts/slideLayout501.xml"/><Relationship Id="rId5" Type="http://schemas.openxmlformats.org/officeDocument/2006/relationships/slideLayout" Target="../slideLayouts/slideLayout500.xml"/><Relationship Id="rId4" Type="http://schemas.openxmlformats.org/officeDocument/2006/relationships/slideLayout" Target="../slideLayouts/slideLayout499.xml"/></Relationships>
</file>

<file path=ppt/slideMasters/_rels/slideMaster48.xml.rels><?xml version="1.0" encoding="UTF-8" standalone="yes"?>
<Relationships xmlns="http://schemas.openxmlformats.org/package/2006/relationships"><Relationship Id="rId3" Type="http://schemas.openxmlformats.org/officeDocument/2006/relationships/slideLayout" Target="../slideLayouts/slideLayout504.xml"/><Relationship Id="rId7" Type="http://schemas.openxmlformats.org/officeDocument/2006/relationships/theme" Target="../theme/theme48.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5" Type="http://schemas.openxmlformats.org/officeDocument/2006/relationships/slideLayout" Target="../slideLayouts/slideLayout506.xml"/><Relationship Id="rId4" Type="http://schemas.openxmlformats.org/officeDocument/2006/relationships/slideLayout" Target="../slideLayouts/slideLayout505.xml"/></Relationships>
</file>

<file path=ppt/slideMasters/_rels/slideMaster49.xml.rels><?xml version="1.0" encoding="UTF-8" standalone="yes"?>
<Relationships xmlns="http://schemas.openxmlformats.org/package/2006/relationships"><Relationship Id="rId8" Type="http://schemas.openxmlformats.org/officeDocument/2006/relationships/theme" Target="../theme/theme49.xml"/><Relationship Id="rId3" Type="http://schemas.openxmlformats.org/officeDocument/2006/relationships/slideLayout" Target="../slideLayouts/slideLayout510.xml"/><Relationship Id="rId7" Type="http://schemas.openxmlformats.org/officeDocument/2006/relationships/slideLayout" Target="../slideLayouts/slideLayout514.xml"/><Relationship Id="rId2" Type="http://schemas.openxmlformats.org/officeDocument/2006/relationships/slideLayout" Target="../slideLayouts/slideLayout509.xml"/><Relationship Id="rId1" Type="http://schemas.openxmlformats.org/officeDocument/2006/relationships/slideLayout" Target="../slideLayouts/slideLayout508.xml"/><Relationship Id="rId6" Type="http://schemas.openxmlformats.org/officeDocument/2006/relationships/slideLayout" Target="../slideLayouts/slideLayout513.xml"/><Relationship Id="rId5" Type="http://schemas.openxmlformats.org/officeDocument/2006/relationships/slideLayout" Target="../slideLayouts/slideLayout512.xml"/><Relationship Id="rId4" Type="http://schemas.openxmlformats.org/officeDocument/2006/relationships/slideLayout" Target="../slideLayouts/slideLayout51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22.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theme" Target="../theme/theme50.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33.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theme" Target="../theme/theme51.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image" Target="../media/image1.png"/><Relationship Id="rId3" Type="http://schemas.openxmlformats.org/officeDocument/2006/relationships/slideLayout" Target="../slideLayouts/slideLayout539.xml"/><Relationship Id="rId7" Type="http://schemas.openxmlformats.org/officeDocument/2006/relationships/slideLayout" Target="../slideLayouts/slideLayout543.xml"/><Relationship Id="rId12" Type="http://schemas.openxmlformats.org/officeDocument/2006/relationships/theme" Target="../theme/theme52.xml"/><Relationship Id="rId2" Type="http://schemas.openxmlformats.org/officeDocument/2006/relationships/slideLayout" Target="../slideLayouts/slideLayout538.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5" Type="http://schemas.openxmlformats.org/officeDocument/2006/relationships/slideLayout" Target="../slideLayouts/slideLayout541.xml"/><Relationship Id="rId10" Type="http://schemas.openxmlformats.org/officeDocument/2006/relationships/slideLayout" Target="../slideLayouts/slideLayout546.xml"/><Relationship Id="rId4" Type="http://schemas.openxmlformats.org/officeDocument/2006/relationships/slideLayout" Target="../slideLayouts/slideLayout540.xml"/><Relationship Id="rId9" Type="http://schemas.openxmlformats.org/officeDocument/2006/relationships/slideLayout" Target="../slideLayouts/slideLayout54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55.xml"/><Relationship Id="rId3" Type="http://schemas.openxmlformats.org/officeDocument/2006/relationships/slideLayout" Target="../slideLayouts/slideLayout550.xml"/><Relationship Id="rId7" Type="http://schemas.openxmlformats.org/officeDocument/2006/relationships/slideLayout" Target="../slideLayouts/slideLayout554.xml"/><Relationship Id="rId12" Type="http://schemas.openxmlformats.org/officeDocument/2006/relationships/theme" Target="../theme/theme53.xml"/><Relationship Id="rId2" Type="http://schemas.openxmlformats.org/officeDocument/2006/relationships/slideLayout" Target="../slideLayouts/slideLayout549.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0" Type="http://schemas.openxmlformats.org/officeDocument/2006/relationships/slideLayout" Target="../slideLayouts/slideLayout557.xml"/><Relationship Id="rId4" Type="http://schemas.openxmlformats.org/officeDocument/2006/relationships/slideLayout" Target="../slideLayouts/slideLayout551.xml"/><Relationship Id="rId9" Type="http://schemas.openxmlformats.org/officeDocument/2006/relationships/slideLayout" Target="../slideLayouts/slideLayout55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66.xml"/><Relationship Id="rId13" Type="http://schemas.openxmlformats.org/officeDocument/2006/relationships/theme" Target="../theme/theme54.xml"/><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slideLayout" Target="../slideLayouts/slideLayout570.xml"/><Relationship Id="rId2" Type="http://schemas.openxmlformats.org/officeDocument/2006/relationships/slideLayout" Target="../slideLayouts/slideLayout560.xml"/><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image" Target="../media/image1.png"/><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theme" Target="../theme/theme55.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89.xml"/><Relationship Id="rId13" Type="http://schemas.openxmlformats.org/officeDocument/2006/relationships/image" Target="../media/image1.png"/><Relationship Id="rId3" Type="http://schemas.openxmlformats.org/officeDocument/2006/relationships/slideLayout" Target="../slideLayouts/slideLayout584.xml"/><Relationship Id="rId7" Type="http://schemas.openxmlformats.org/officeDocument/2006/relationships/slideLayout" Target="../slideLayouts/slideLayout588.xml"/><Relationship Id="rId12" Type="http://schemas.openxmlformats.org/officeDocument/2006/relationships/theme" Target="../theme/theme56.xml"/><Relationship Id="rId2" Type="http://schemas.openxmlformats.org/officeDocument/2006/relationships/slideLayout" Target="../slideLayouts/slideLayout583.xml"/><Relationship Id="rId1" Type="http://schemas.openxmlformats.org/officeDocument/2006/relationships/slideLayout" Target="../slideLayouts/slideLayout582.xml"/><Relationship Id="rId6" Type="http://schemas.openxmlformats.org/officeDocument/2006/relationships/slideLayout" Target="../slideLayouts/slideLayout587.xml"/><Relationship Id="rId11" Type="http://schemas.openxmlformats.org/officeDocument/2006/relationships/slideLayout" Target="../slideLayouts/slideLayout592.xml"/><Relationship Id="rId5" Type="http://schemas.openxmlformats.org/officeDocument/2006/relationships/slideLayout" Target="../slideLayouts/slideLayout586.xml"/><Relationship Id="rId10" Type="http://schemas.openxmlformats.org/officeDocument/2006/relationships/slideLayout" Target="../slideLayouts/slideLayout591.xml"/><Relationship Id="rId4" Type="http://schemas.openxmlformats.org/officeDocument/2006/relationships/slideLayout" Target="../slideLayouts/slideLayout585.xml"/><Relationship Id="rId9" Type="http://schemas.openxmlformats.org/officeDocument/2006/relationships/slideLayout" Target="../slideLayouts/slideLayout59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7.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image" Target="../media/image1.png"/><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8.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9.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theme" Target="../theme/theme60.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slideLayout" Target="../slideLayouts/slideLayout637.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5.xml"/><Relationship Id="rId13" Type="http://schemas.openxmlformats.org/officeDocument/2006/relationships/theme" Target="../theme/theme61.xml"/><Relationship Id="rId3" Type="http://schemas.openxmlformats.org/officeDocument/2006/relationships/slideLayout" Target="../slideLayouts/slideLayout640.xml"/><Relationship Id="rId7" Type="http://schemas.openxmlformats.org/officeDocument/2006/relationships/slideLayout" Target="../slideLayouts/slideLayout644.xml"/><Relationship Id="rId12" Type="http://schemas.openxmlformats.org/officeDocument/2006/relationships/slideLayout" Target="../slideLayouts/slideLayout649.xml"/><Relationship Id="rId2" Type="http://schemas.openxmlformats.org/officeDocument/2006/relationships/slideLayout" Target="../slideLayouts/slideLayout639.xml"/><Relationship Id="rId1" Type="http://schemas.openxmlformats.org/officeDocument/2006/relationships/slideLayout" Target="../slideLayouts/slideLayout638.xml"/><Relationship Id="rId6" Type="http://schemas.openxmlformats.org/officeDocument/2006/relationships/slideLayout" Target="../slideLayouts/slideLayout643.xml"/><Relationship Id="rId11" Type="http://schemas.openxmlformats.org/officeDocument/2006/relationships/slideLayout" Target="../slideLayouts/slideLayout648.xml"/><Relationship Id="rId5" Type="http://schemas.openxmlformats.org/officeDocument/2006/relationships/slideLayout" Target="../slideLayouts/slideLayout642.xml"/><Relationship Id="rId10" Type="http://schemas.openxmlformats.org/officeDocument/2006/relationships/slideLayout" Target="../slideLayouts/slideLayout647.xml"/><Relationship Id="rId4" Type="http://schemas.openxmlformats.org/officeDocument/2006/relationships/slideLayout" Target="../slideLayouts/slideLayout641.xml"/><Relationship Id="rId9" Type="http://schemas.openxmlformats.org/officeDocument/2006/relationships/slideLayout" Target="../slideLayouts/slideLayout64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7.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theme" Target="../theme/theme62.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3.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1.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2.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theme" Target="../theme/theme6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theme" Target="../theme/theme67.xml"/><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slideLayout" Target="../slideLayouts/slideLayout717.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5.xml"/><Relationship Id="rId3" Type="http://schemas.openxmlformats.org/officeDocument/2006/relationships/slideLayout" Target="../slideLayouts/slideLayout720.xml"/><Relationship Id="rId7" Type="http://schemas.openxmlformats.org/officeDocument/2006/relationships/slideLayout" Target="../slideLayouts/slideLayout724.xml"/><Relationship Id="rId12" Type="http://schemas.openxmlformats.org/officeDocument/2006/relationships/theme" Target="../theme/theme68.xml"/><Relationship Id="rId2" Type="http://schemas.openxmlformats.org/officeDocument/2006/relationships/slideLayout" Target="../slideLayouts/slideLayout719.xml"/><Relationship Id="rId1" Type="http://schemas.openxmlformats.org/officeDocument/2006/relationships/slideLayout" Target="../slideLayouts/slideLayout718.xml"/><Relationship Id="rId6" Type="http://schemas.openxmlformats.org/officeDocument/2006/relationships/slideLayout" Target="../slideLayouts/slideLayout723.xml"/><Relationship Id="rId11" Type="http://schemas.openxmlformats.org/officeDocument/2006/relationships/slideLayout" Target="../slideLayouts/slideLayout728.xml"/><Relationship Id="rId5" Type="http://schemas.openxmlformats.org/officeDocument/2006/relationships/slideLayout" Target="../slideLayouts/slideLayout722.xml"/><Relationship Id="rId10" Type="http://schemas.openxmlformats.org/officeDocument/2006/relationships/slideLayout" Target="../slideLayouts/slideLayout727.xml"/><Relationship Id="rId4" Type="http://schemas.openxmlformats.org/officeDocument/2006/relationships/slideLayout" Target="../slideLayouts/slideLayout721.xml"/><Relationship Id="rId9" Type="http://schemas.openxmlformats.org/officeDocument/2006/relationships/slideLayout" Target="../slideLayouts/slideLayout72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6.xml"/><Relationship Id="rId13" Type="http://schemas.openxmlformats.org/officeDocument/2006/relationships/theme" Target="../theme/theme69.xml"/><Relationship Id="rId3" Type="http://schemas.openxmlformats.org/officeDocument/2006/relationships/slideLayout" Target="../slideLayouts/slideLayout731.xml"/><Relationship Id="rId7" Type="http://schemas.openxmlformats.org/officeDocument/2006/relationships/slideLayout" Target="../slideLayouts/slideLayout735.xml"/><Relationship Id="rId12" Type="http://schemas.openxmlformats.org/officeDocument/2006/relationships/slideLayout" Target="../slideLayouts/slideLayout740.xml"/><Relationship Id="rId2" Type="http://schemas.openxmlformats.org/officeDocument/2006/relationships/slideLayout" Target="../slideLayouts/slideLayout730.xml"/><Relationship Id="rId1" Type="http://schemas.openxmlformats.org/officeDocument/2006/relationships/slideLayout" Target="../slideLayouts/slideLayout729.xml"/><Relationship Id="rId6" Type="http://schemas.openxmlformats.org/officeDocument/2006/relationships/slideLayout" Target="../slideLayouts/slideLayout734.xml"/><Relationship Id="rId11" Type="http://schemas.openxmlformats.org/officeDocument/2006/relationships/slideLayout" Target="../slideLayouts/slideLayout739.xml"/><Relationship Id="rId5" Type="http://schemas.openxmlformats.org/officeDocument/2006/relationships/slideLayout" Target="../slideLayouts/slideLayout733.xml"/><Relationship Id="rId10" Type="http://schemas.openxmlformats.org/officeDocument/2006/relationships/slideLayout" Target="../slideLayouts/slideLayout738.xml"/><Relationship Id="rId4" Type="http://schemas.openxmlformats.org/officeDocument/2006/relationships/slideLayout" Target="../slideLayouts/slideLayout732.xml"/><Relationship Id="rId9" Type="http://schemas.openxmlformats.org/officeDocument/2006/relationships/slideLayout" Target="../slideLayouts/slideLayout737.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8.xml"/><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theme" Target="../theme/theme70.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71.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3" Type="http://schemas.openxmlformats.org/officeDocument/2006/relationships/theme" Target="../theme/theme72.xml"/><Relationship Id="rId2" Type="http://schemas.openxmlformats.org/officeDocument/2006/relationships/slideLayout" Target="../slideLayouts/slideLayout765.xml"/><Relationship Id="rId1" Type="http://schemas.openxmlformats.org/officeDocument/2006/relationships/slideLayout" Target="../slideLayouts/slideLayout764.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3.xml"/><Relationship Id="rId13" Type="http://schemas.openxmlformats.org/officeDocument/2006/relationships/image" Target="../media/image1.png"/><Relationship Id="rId3" Type="http://schemas.openxmlformats.org/officeDocument/2006/relationships/slideLayout" Target="../slideLayouts/slideLayout768.xml"/><Relationship Id="rId7" Type="http://schemas.openxmlformats.org/officeDocument/2006/relationships/slideLayout" Target="../slideLayouts/slideLayout772.xml"/><Relationship Id="rId12" Type="http://schemas.openxmlformats.org/officeDocument/2006/relationships/theme" Target="../theme/theme73.xml"/><Relationship Id="rId2" Type="http://schemas.openxmlformats.org/officeDocument/2006/relationships/slideLayout" Target="../slideLayouts/slideLayout767.xml"/><Relationship Id="rId1" Type="http://schemas.openxmlformats.org/officeDocument/2006/relationships/slideLayout" Target="../slideLayouts/slideLayout766.xml"/><Relationship Id="rId6" Type="http://schemas.openxmlformats.org/officeDocument/2006/relationships/slideLayout" Target="../slideLayouts/slideLayout771.xml"/><Relationship Id="rId11" Type="http://schemas.openxmlformats.org/officeDocument/2006/relationships/slideLayout" Target="../slideLayouts/slideLayout776.xml"/><Relationship Id="rId5" Type="http://schemas.openxmlformats.org/officeDocument/2006/relationships/slideLayout" Target="../slideLayouts/slideLayout770.xml"/><Relationship Id="rId10" Type="http://schemas.openxmlformats.org/officeDocument/2006/relationships/slideLayout" Target="../slideLayouts/slideLayout775.xml"/><Relationship Id="rId4" Type="http://schemas.openxmlformats.org/officeDocument/2006/relationships/slideLayout" Target="../slideLayouts/slideLayout769.xml"/><Relationship Id="rId9" Type="http://schemas.openxmlformats.org/officeDocument/2006/relationships/slideLayout" Target="../slideLayouts/slideLayout774.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84.xml"/><Relationship Id="rId13" Type="http://schemas.openxmlformats.org/officeDocument/2006/relationships/theme" Target="../theme/theme74.xml"/><Relationship Id="rId3" Type="http://schemas.openxmlformats.org/officeDocument/2006/relationships/slideLayout" Target="../slideLayouts/slideLayout779.xml"/><Relationship Id="rId7" Type="http://schemas.openxmlformats.org/officeDocument/2006/relationships/slideLayout" Target="../slideLayouts/slideLayout783.xml"/><Relationship Id="rId12" Type="http://schemas.openxmlformats.org/officeDocument/2006/relationships/slideLayout" Target="../slideLayouts/slideLayout788.xml"/><Relationship Id="rId2" Type="http://schemas.openxmlformats.org/officeDocument/2006/relationships/slideLayout" Target="../slideLayouts/slideLayout778.xml"/><Relationship Id="rId1" Type="http://schemas.openxmlformats.org/officeDocument/2006/relationships/slideLayout" Target="../slideLayouts/slideLayout777.xml"/><Relationship Id="rId6" Type="http://schemas.openxmlformats.org/officeDocument/2006/relationships/slideLayout" Target="../slideLayouts/slideLayout782.xml"/><Relationship Id="rId11" Type="http://schemas.openxmlformats.org/officeDocument/2006/relationships/slideLayout" Target="../slideLayouts/slideLayout787.xml"/><Relationship Id="rId5" Type="http://schemas.openxmlformats.org/officeDocument/2006/relationships/slideLayout" Target="../slideLayouts/slideLayout781.xml"/><Relationship Id="rId10" Type="http://schemas.openxmlformats.org/officeDocument/2006/relationships/slideLayout" Target="../slideLayouts/slideLayout786.xml"/><Relationship Id="rId4" Type="http://schemas.openxmlformats.org/officeDocument/2006/relationships/slideLayout" Target="../slideLayouts/slideLayout780.xml"/><Relationship Id="rId9" Type="http://schemas.openxmlformats.org/officeDocument/2006/relationships/slideLayout" Target="../slideLayouts/slideLayout785.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96.xml"/><Relationship Id="rId13" Type="http://schemas.openxmlformats.org/officeDocument/2006/relationships/theme" Target="../theme/theme75.xml"/><Relationship Id="rId3" Type="http://schemas.openxmlformats.org/officeDocument/2006/relationships/slideLayout" Target="../slideLayouts/slideLayout791.xml"/><Relationship Id="rId7" Type="http://schemas.openxmlformats.org/officeDocument/2006/relationships/slideLayout" Target="../slideLayouts/slideLayout795.xml"/><Relationship Id="rId12" Type="http://schemas.openxmlformats.org/officeDocument/2006/relationships/slideLayout" Target="../slideLayouts/slideLayout800.xml"/><Relationship Id="rId2" Type="http://schemas.openxmlformats.org/officeDocument/2006/relationships/slideLayout" Target="../slideLayouts/slideLayout790.xml"/><Relationship Id="rId1" Type="http://schemas.openxmlformats.org/officeDocument/2006/relationships/slideLayout" Target="../slideLayouts/slideLayout789.xml"/><Relationship Id="rId6" Type="http://schemas.openxmlformats.org/officeDocument/2006/relationships/slideLayout" Target="../slideLayouts/slideLayout794.xml"/><Relationship Id="rId11" Type="http://schemas.openxmlformats.org/officeDocument/2006/relationships/slideLayout" Target="../slideLayouts/slideLayout799.xml"/><Relationship Id="rId5" Type="http://schemas.openxmlformats.org/officeDocument/2006/relationships/slideLayout" Target="../slideLayouts/slideLayout793.xml"/><Relationship Id="rId10" Type="http://schemas.openxmlformats.org/officeDocument/2006/relationships/slideLayout" Target="../slideLayouts/slideLayout798.xml"/><Relationship Id="rId4" Type="http://schemas.openxmlformats.org/officeDocument/2006/relationships/slideLayout" Target="../slideLayouts/slideLayout792.xml"/><Relationship Id="rId9" Type="http://schemas.openxmlformats.org/officeDocument/2006/relationships/slideLayout" Target="../slideLayouts/slideLayout797.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08.xml"/><Relationship Id="rId13" Type="http://schemas.openxmlformats.org/officeDocument/2006/relationships/theme" Target="../theme/theme76.xml"/><Relationship Id="rId3" Type="http://schemas.openxmlformats.org/officeDocument/2006/relationships/slideLayout" Target="../slideLayouts/slideLayout803.xml"/><Relationship Id="rId7" Type="http://schemas.openxmlformats.org/officeDocument/2006/relationships/slideLayout" Target="../slideLayouts/slideLayout807.xml"/><Relationship Id="rId12" Type="http://schemas.openxmlformats.org/officeDocument/2006/relationships/slideLayout" Target="../slideLayouts/slideLayout812.xml"/><Relationship Id="rId2" Type="http://schemas.openxmlformats.org/officeDocument/2006/relationships/slideLayout" Target="../slideLayouts/slideLayout802.xml"/><Relationship Id="rId1" Type="http://schemas.openxmlformats.org/officeDocument/2006/relationships/slideLayout" Target="../slideLayouts/slideLayout801.xml"/><Relationship Id="rId6" Type="http://schemas.openxmlformats.org/officeDocument/2006/relationships/slideLayout" Target="../slideLayouts/slideLayout806.xml"/><Relationship Id="rId11" Type="http://schemas.openxmlformats.org/officeDocument/2006/relationships/slideLayout" Target="../slideLayouts/slideLayout811.xml"/><Relationship Id="rId5" Type="http://schemas.openxmlformats.org/officeDocument/2006/relationships/slideLayout" Target="../slideLayouts/slideLayout805.xml"/><Relationship Id="rId10" Type="http://schemas.openxmlformats.org/officeDocument/2006/relationships/slideLayout" Target="../slideLayouts/slideLayout810.xml"/><Relationship Id="rId4" Type="http://schemas.openxmlformats.org/officeDocument/2006/relationships/slideLayout" Target="../slideLayouts/slideLayout804.xml"/><Relationship Id="rId9" Type="http://schemas.openxmlformats.org/officeDocument/2006/relationships/slideLayout" Target="../slideLayouts/slideLayout809.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20.xml"/><Relationship Id="rId3" Type="http://schemas.openxmlformats.org/officeDocument/2006/relationships/slideLayout" Target="../slideLayouts/slideLayout815.xml"/><Relationship Id="rId7" Type="http://schemas.openxmlformats.org/officeDocument/2006/relationships/slideLayout" Target="../slideLayouts/slideLayout819.xml"/><Relationship Id="rId12" Type="http://schemas.openxmlformats.org/officeDocument/2006/relationships/theme" Target="../theme/theme77.xml"/><Relationship Id="rId2" Type="http://schemas.openxmlformats.org/officeDocument/2006/relationships/slideLayout" Target="../slideLayouts/slideLayout814.xml"/><Relationship Id="rId1" Type="http://schemas.openxmlformats.org/officeDocument/2006/relationships/slideLayout" Target="../slideLayouts/slideLayout813.xml"/><Relationship Id="rId6" Type="http://schemas.openxmlformats.org/officeDocument/2006/relationships/slideLayout" Target="../slideLayouts/slideLayout818.xml"/><Relationship Id="rId11" Type="http://schemas.openxmlformats.org/officeDocument/2006/relationships/slideLayout" Target="../slideLayouts/slideLayout823.xml"/><Relationship Id="rId5" Type="http://schemas.openxmlformats.org/officeDocument/2006/relationships/slideLayout" Target="../slideLayouts/slideLayout817.xml"/><Relationship Id="rId10" Type="http://schemas.openxmlformats.org/officeDocument/2006/relationships/slideLayout" Target="../slideLayouts/slideLayout822.xml"/><Relationship Id="rId4" Type="http://schemas.openxmlformats.org/officeDocument/2006/relationships/slideLayout" Target="../slideLayouts/slideLayout816.xml"/><Relationship Id="rId9" Type="http://schemas.openxmlformats.org/officeDocument/2006/relationships/slideLayout" Target="../slideLayouts/slideLayout8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4286491"/>
      </p:ext>
    </p:extLst>
  </p:cSld>
  <p:clrMap bg1="lt1" tx1="dk1" bg2="lt2" tx2="dk2" accent1="accent1" accent2="accent2" accent3="accent3" accent4="accent4" accent5="accent5" accent6="accent6" hlink="hlink" folHlink="folHlink"/>
  <p:sldLayoutIdLst>
    <p:sldLayoutId id="2147487279" r:id="rId1"/>
    <p:sldLayoutId id="2147487280" r:id="rId2"/>
    <p:sldLayoutId id="2147487281" r:id="rId3"/>
    <p:sldLayoutId id="2147487282" r:id="rId4"/>
    <p:sldLayoutId id="2147487283" r:id="rId5"/>
    <p:sldLayoutId id="2147487284" r:id="rId6"/>
    <p:sldLayoutId id="2147487285" r:id="rId7"/>
    <p:sldLayoutId id="2147487286" r:id="rId8"/>
    <p:sldLayoutId id="2147487287" r:id="rId9"/>
    <p:sldLayoutId id="2147487288" r:id="rId10"/>
    <p:sldLayoutId id="21474872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6650557"/>
      </p:ext>
    </p:extLst>
  </p:cSld>
  <p:clrMap bg1="lt1" tx1="dk1" bg2="lt2" tx2="dk2" accent1="accent1" accent2="accent2" accent3="accent3" accent4="accent4" accent5="accent5" accent6="accent6" hlink="hlink" folHlink="folHlink"/>
  <p:sldLayoutIdLst>
    <p:sldLayoutId id="2147487496" r:id="rId1"/>
    <p:sldLayoutId id="2147487497" r:id="rId2"/>
    <p:sldLayoutId id="2147487498" r:id="rId3"/>
    <p:sldLayoutId id="2147487499" r:id="rId4"/>
    <p:sldLayoutId id="2147487500" r:id="rId5"/>
    <p:sldLayoutId id="2147487501"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2971312"/>
      </p:ext>
    </p:extLst>
  </p:cSld>
  <p:clrMap bg1="lt1" tx1="dk1" bg2="lt2" tx2="dk2" accent1="accent1" accent2="accent2" accent3="accent3" accent4="accent4" accent5="accent5" accent6="accent6" hlink="hlink" folHlink="folHlink"/>
  <p:sldLayoutIdLst>
    <p:sldLayoutId id="2147487503" r:id="rId1"/>
    <p:sldLayoutId id="2147487504" r:id="rId2"/>
    <p:sldLayoutId id="2147487505" r:id="rId3"/>
    <p:sldLayoutId id="2147487506" r:id="rId4"/>
    <p:sldLayoutId id="2147487507" r:id="rId5"/>
    <p:sldLayoutId id="2147487508"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304620"/>
      </p:ext>
    </p:extLst>
  </p:cSld>
  <p:clrMap bg1="lt1" tx1="dk1" bg2="lt2" tx2="dk2" accent1="accent1" accent2="accent2" accent3="accent3" accent4="accent4" accent5="accent5" accent6="accent6" hlink="hlink" folHlink="folHlink"/>
  <p:sldLayoutIdLst>
    <p:sldLayoutId id="2147487510" r:id="rId1"/>
    <p:sldLayoutId id="2147487511" r:id="rId2"/>
    <p:sldLayoutId id="2147487512" r:id="rId3"/>
    <p:sldLayoutId id="2147487513" r:id="rId4"/>
    <p:sldLayoutId id="2147487514" r:id="rId5"/>
    <p:sldLayoutId id="214748751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419247"/>
      </p:ext>
    </p:extLst>
  </p:cSld>
  <p:clrMap bg1="lt1" tx1="dk1" bg2="lt2" tx2="dk2" accent1="accent1" accent2="accent2" accent3="accent3" accent4="accent4" accent5="accent5" accent6="accent6" hlink="hlink" folHlink="folHlink"/>
  <p:sldLayoutIdLst>
    <p:sldLayoutId id="2147487517" r:id="rId1"/>
    <p:sldLayoutId id="2147487518" r:id="rId2"/>
    <p:sldLayoutId id="2147487519" r:id="rId3"/>
    <p:sldLayoutId id="2147487520" r:id="rId4"/>
    <p:sldLayoutId id="2147487521" r:id="rId5"/>
    <p:sldLayoutId id="2147487522" r:id="rId6"/>
    <p:sldLayoutId id="2147487523"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10606336"/>
      </p:ext>
    </p:extLst>
  </p:cSld>
  <p:clrMap bg1="lt1" tx1="dk1" bg2="lt2" tx2="dk2" accent1="accent1" accent2="accent2" accent3="accent3" accent4="accent4" accent5="accent5" accent6="accent6" hlink="hlink" folHlink="folHlink"/>
  <p:sldLayoutIdLst>
    <p:sldLayoutId id="2147487525" r:id="rId1"/>
    <p:sldLayoutId id="2147487526" r:id="rId2"/>
    <p:sldLayoutId id="2147487527" r:id="rId3"/>
    <p:sldLayoutId id="2147487528" r:id="rId4"/>
    <p:sldLayoutId id="2147487529" r:id="rId5"/>
    <p:sldLayoutId id="2147487530" r:id="rId6"/>
    <p:sldLayoutId id="2147487531" r:id="rId7"/>
    <p:sldLayoutId id="2147487532" r:id="rId8"/>
    <p:sldLayoutId id="2147487533" r:id="rId9"/>
    <p:sldLayoutId id="2147487534" r:id="rId10"/>
    <p:sldLayoutId id="2147487535"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4211280899"/>
      </p:ext>
    </p:extLst>
  </p:cSld>
  <p:clrMap bg1="lt1" tx1="dk1" bg2="lt2" tx2="dk2" accent1="accent1" accent2="accent2" accent3="accent3" accent4="accent4" accent5="accent5" accent6="accent6" hlink="hlink" folHlink="folHlink"/>
  <p:sldLayoutIdLst>
    <p:sldLayoutId id="2147488048" r:id="rId1"/>
    <p:sldLayoutId id="2147488049" r:id="rId2"/>
    <p:sldLayoutId id="2147488050" r:id="rId3"/>
    <p:sldLayoutId id="2147488051" r:id="rId4"/>
    <p:sldLayoutId id="2147488052" r:id="rId5"/>
    <p:sldLayoutId id="2147488053" r:id="rId6"/>
    <p:sldLayoutId id="2147488054" r:id="rId7"/>
    <p:sldLayoutId id="2147488055" r:id="rId8"/>
    <p:sldLayoutId id="2147488056" r:id="rId9"/>
    <p:sldLayoutId id="2147488057" r:id="rId10"/>
    <p:sldLayoutId id="2147488058"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576583"/>
      </p:ext>
    </p:extLst>
  </p:cSld>
  <p:clrMap bg1="lt1" tx1="dk1" bg2="lt2" tx2="dk2" accent1="accent1" accent2="accent2" accent3="accent3" accent4="accent4" accent5="accent5" accent6="accent6" hlink="hlink" folHlink="folHlink"/>
  <p:sldLayoutIdLst>
    <p:sldLayoutId id="2147488263" r:id="rId1"/>
    <p:sldLayoutId id="214748826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1263603352"/>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 id="214748828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A6E66D7-25D4-7942-B252-BA546C3B21A4}"/>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7688104E-355A-0841-9C8A-BC5C807F3E7F}"/>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CB1F67F-9389-B845-BE4D-86338D00CBD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161D14C-ACB8-624E-A9FB-35755CC4919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36333DC9-A31B-394B-9F22-29AF69020209}" type="slidenum">
              <a:rPr lang="en-US" altLang="en-US"/>
              <a:pPr>
                <a:defRPr/>
              </a:pPr>
              <a:t>‹#›</a:t>
            </a:fld>
            <a:endParaRPr lang="en-US" altLang="en-US"/>
          </a:p>
        </p:txBody>
      </p:sp>
      <p:sp>
        <p:nvSpPr>
          <p:cNvPr id="1030" name="Line 1032">
            <a:extLst>
              <a:ext uri="{FF2B5EF4-FFF2-40B4-BE49-F238E27FC236}">
                <a16:creationId xmlns:a16="http://schemas.microsoft.com/office/drawing/2014/main" id="{AD8B9E45-F535-BE4F-97AF-C937D395C8D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B542CF70-40CF-ED4B-A03B-09D83FB2007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19057843"/>
      </p:ext>
    </p:extLst>
  </p:cSld>
  <p:clrMap bg1="lt1" tx1="dk1" bg2="lt2" tx2="dk2" accent1="accent1" accent2="accent2" accent3="accent3" accent4="accent4" accent5="accent5" accent6="accent6" hlink="hlink" folHlink="folHlink"/>
  <p:sldLayoutIdLst>
    <p:sldLayoutId id="2147488291" r:id="rId1"/>
    <p:sldLayoutId id="2147488292" r:id="rId2"/>
    <p:sldLayoutId id="2147488293" r:id="rId3"/>
    <p:sldLayoutId id="2147488294" r:id="rId4"/>
    <p:sldLayoutId id="2147488295" r:id="rId5"/>
    <p:sldLayoutId id="2147488296" r:id="rId6"/>
    <p:sldLayoutId id="2147488297" r:id="rId7"/>
    <p:sldLayoutId id="2147488298" r:id="rId8"/>
    <p:sldLayoutId id="2147488299" r:id="rId9"/>
    <p:sldLayoutId id="2147488300" r:id="rId10"/>
    <p:sldLayoutId id="2147488301" r:id="rId11"/>
    <p:sldLayoutId id="21474883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941931448"/>
      </p:ext>
    </p:extLst>
  </p:cSld>
  <p:clrMap bg1="lt1" tx1="dk1" bg2="lt2" tx2="dk2" accent1="accent1" accent2="accent2" accent3="accent3" accent4="accent4" accent5="accent5" accent6="accent6" hlink="hlink" folHlink="folHlink"/>
  <p:sldLayoutIdLst>
    <p:sldLayoutId id="2147488304" r:id="rId1"/>
    <p:sldLayoutId id="2147488305" r:id="rId2"/>
    <p:sldLayoutId id="2147488306" r:id="rId3"/>
    <p:sldLayoutId id="2147488307" r:id="rId4"/>
    <p:sldLayoutId id="2147488308" r:id="rId5"/>
    <p:sldLayoutId id="2147488309" r:id="rId6"/>
    <p:sldLayoutId id="2147488310" r:id="rId7"/>
    <p:sldLayoutId id="2147488311" r:id="rId8"/>
    <p:sldLayoutId id="2147488312" r:id="rId9"/>
    <p:sldLayoutId id="2147488313" r:id="rId10"/>
    <p:sldLayoutId id="2147488314" r:id="rId11"/>
    <p:sldLayoutId id="21474883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tiff"/><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34.emf"/><Relationship Id="rId2" Type="http://schemas.openxmlformats.org/officeDocument/2006/relationships/slideLayout" Target="../slideLayouts/slideLayout679.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35.emf"/></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38.png"/><Relationship Id="rId1" Type="http://schemas.openxmlformats.org/officeDocument/2006/relationships/slideLayout" Target="../slideLayouts/slideLayout260.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4.emf"/><Relationship Id="rId2" Type="http://schemas.openxmlformats.org/officeDocument/2006/relationships/slideLayout" Target="../slideLayouts/slideLayout679.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37.jpeg"/><Relationship Id="rId10" Type="http://schemas.openxmlformats.org/officeDocument/2006/relationships/image" Target="../media/image39.jpeg"/><Relationship Id="rId4" Type="http://schemas.openxmlformats.org/officeDocument/2006/relationships/image" Target="../media/image36.png"/><Relationship Id="rId9" Type="http://schemas.openxmlformats.org/officeDocument/2006/relationships/image" Target="../media/image35.emf"/></Relationships>
</file>

<file path=ppt/slides/_rels/slide14.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9.xml"/><Relationship Id="rId1" Type="http://schemas.openxmlformats.org/officeDocument/2006/relationships/slideLayout" Target="../slideLayouts/slideLayout685.xml"/><Relationship Id="rId5" Type="http://schemas.openxmlformats.org/officeDocument/2006/relationships/hyperlink" Target="http://mrfast.sourceforge.net/" TargetMode="External"/><Relationship Id="rId4" Type="http://schemas.openxmlformats.org/officeDocument/2006/relationships/image" Target="../media/image41.tiff"/></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7.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hyperlink" Target="http://mrfast.sourceforge.net/" TargetMode="External"/><Relationship Id="rId1" Type="http://schemas.openxmlformats.org/officeDocument/2006/relationships/slideLayout" Target="../slideLayouts/slideLayout685.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43.tiff"/><Relationship Id="rId1" Type="http://schemas.openxmlformats.org/officeDocument/2006/relationships/slideLayout" Target="../slideLayouts/slideLayout68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79.xml"/><Relationship Id="rId1" Type="http://schemas.openxmlformats.org/officeDocument/2006/relationships/vmlDrawing" Target="../drawings/vmlDrawing3.vml"/><Relationship Id="rId6" Type="http://schemas.openxmlformats.org/officeDocument/2006/relationships/image" Target="../media/image45.jpeg"/><Relationship Id="rId5" Type="http://schemas.openxmlformats.org/officeDocument/2006/relationships/image" Target="../media/image44.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4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hyperlink" Target="https://arxiv.org/pdf/1711.01177.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3.png"/><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7.xml"/></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34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81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81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4.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84.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8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149.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9.xml"/></Relationships>
</file>

<file path=ppt/slides/_rels/slide54.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49.xml"/></Relationships>
</file>

<file path=ppt/slides/_rels/slide55.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49.xml"/></Relationships>
</file>

<file path=ppt/slides/_rels/slide5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14.xml"/></Relationships>
</file>

<file path=ppt/slides/_rels/slide5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14.xml"/></Relationships>
</file>

<file path=ppt/slides/_rels/slide58.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7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7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5.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14.xml"/></Relationships>
</file>

<file path=ppt/slides/_rels/slide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6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6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14.xml"/></Relationships>
</file>

<file path=ppt/slides/_rels/slide6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52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9.xml"/><Relationship Id="rId1" Type="http://schemas.openxmlformats.org/officeDocument/2006/relationships/slideLayout" Target="../slideLayouts/slideLayout447.xml"/><Relationship Id="rId4" Type="http://schemas.openxmlformats.org/officeDocument/2006/relationships/image" Target="../media/image85.jpg"/></Relationships>
</file>

<file path=ppt/slides/_rels/slide7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0.xml"/><Relationship Id="rId1" Type="http://schemas.openxmlformats.org/officeDocument/2006/relationships/slideLayout" Target="../slideLayouts/slideLayout447.xml"/><Relationship Id="rId4" Type="http://schemas.openxmlformats.org/officeDocument/2006/relationships/image" Target="../media/image85.jpg"/></Relationships>
</file>

<file path=ppt/slides/_rels/slide7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1.xml"/><Relationship Id="rId1" Type="http://schemas.openxmlformats.org/officeDocument/2006/relationships/slideLayout" Target="../slideLayouts/slideLayout447.xml"/><Relationship Id="rId4" Type="http://schemas.openxmlformats.org/officeDocument/2006/relationships/image" Target="../media/image85.jpg"/></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69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9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1.wdp"/></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69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69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69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47.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9.png"/></Relationships>
</file>

<file path=ppt/slides/_rels/slide79.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8.xml"/><Relationship Id="rId1" Type="http://schemas.openxmlformats.org/officeDocument/2006/relationships/slideLayout" Target="../slideLayouts/slideLayout260.xml"/><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260.xml"/><Relationship Id="rId5" Type="http://schemas.openxmlformats.org/officeDocument/2006/relationships/image" Target="../media/image92.png"/><Relationship Id="rId4" Type="http://schemas.openxmlformats.org/officeDocument/2006/relationships/image" Target="../media/image91.png"/></Relationships>
</file>

<file path=ppt/slides/_rels/slide8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8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60.xml"/></Relationships>
</file>

<file path=ppt/slides/_rels/slide8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07.xml"/></Relationships>
</file>

<file path=ppt/slides/_rels/slide8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07.xml"/></Relationships>
</file>

<file path=ppt/slides/_rels/slide8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07.xml"/><Relationship Id="rId4" Type="http://schemas.openxmlformats.org/officeDocument/2006/relationships/image" Target="../media/image101.png"/></Relationships>
</file>

<file path=ppt/slides/_rels/slide8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4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4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42.xml"/></Relationships>
</file>

<file path=ppt/slides/_rels/slide9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93.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05.jpg"/><Relationship Id="rId1" Type="http://schemas.openxmlformats.org/officeDocument/2006/relationships/slideLayout" Target="../slideLayouts/slideLayout284.xml"/></Relationships>
</file>

<file path=ppt/slides/_rels/slide9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06.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7.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84.xml"/></Relationships>
</file>

<file path=ppt/slides/_rels/slide9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84.xml"/></Relationships>
</file>

<file path=ppt/slides/_rels/slide9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60.xml"/></Relationships>
</file>

<file path=ppt/slides/_rels/slide99.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9.jpeg"/><Relationship Id="rId1" Type="http://schemas.openxmlformats.org/officeDocument/2006/relationships/slideLayout" Target="../slideLayouts/slideLayout260.xml"/><Relationship Id="rId4" Type="http://schemas.openxmlformats.org/officeDocument/2006/relationships/image" Target="../media/image11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0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tiff"/><Relationship Id="rId2" Type="http://schemas.openxmlformats.org/officeDocument/2006/relationships/image" Target="../media/image113.png"/><Relationship Id="rId1" Type="http://schemas.openxmlformats.org/officeDocument/2006/relationships/slideLayout" Target="../slideLayouts/slideLayout260.xml"/></Relationships>
</file>

<file path=ppt/slides/_rels/slide1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3.png"/><Relationship Id="rId1" Type="http://schemas.openxmlformats.org/officeDocument/2006/relationships/slideLayout" Target="../slideLayouts/slideLayout260.xml"/><Relationship Id="rId6" Type="http://schemas.openxmlformats.org/officeDocument/2006/relationships/image" Target="../media/image114.tiff"/><Relationship Id="rId5" Type="http://schemas.openxmlformats.org/officeDocument/2006/relationships/image" Target="../media/image12.jpeg"/><Relationship Id="rId4" Type="http://schemas.openxmlformats.org/officeDocument/2006/relationships/image" Target="../media/image16.png"/></Relationships>
</file>

<file path=ppt/slides/_rels/slide11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60.xml"/></Relationships>
</file>

<file path=ppt/slides/_rels/slide11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60.xml"/></Relationships>
</file>

<file path=ppt/slides/_rels/slide114.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62.xml"/><Relationship Id="rId5" Type="http://schemas.openxmlformats.org/officeDocument/2006/relationships/image" Target="../media/image116.tiff"/><Relationship Id="rId4" Type="http://schemas.openxmlformats.org/officeDocument/2006/relationships/hyperlink" Target="https://people.inf.ethz.ch/omutlu/pub/mutlu_hpca03_talk.pdf" TargetMode="External"/></Relationships>
</file>

<file path=ppt/slides/_rels/slide115.xml.rels><?xml version="1.0" encoding="UTF-8" standalone="yes"?>
<Relationships xmlns="http://schemas.openxmlformats.org/package/2006/relationships"><Relationship Id="rId2" Type="http://schemas.openxmlformats.org/officeDocument/2006/relationships/image" Target="../media/image117.tiff"/><Relationship Id="rId1" Type="http://schemas.openxmlformats.org/officeDocument/2006/relationships/slideLayout" Target="../slideLayouts/slideLayout260.xml"/></Relationships>
</file>

<file path=ppt/slides/_rels/slide116.xml.rels><?xml version="1.0" encoding="UTF-8" standalone="yes"?>
<Relationships xmlns="http://schemas.openxmlformats.org/package/2006/relationships"><Relationship Id="rId2" Type="http://schemas.openxmlformats.org/officeDocument/2006/relationships/image" Target="../media/image118.tiff"/><Relationship Id="rId1" Type="http://schemas.openxmlformats.org/officeDocument/2006/relationships/slideLayout" Target="../slideLayouts/slideLayout26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3.png"/><Relationship Id="rId1" Type="http://schemas.openxmlformats.org/officeDocument/2006/relationships/slideLayout" Target="../slideLayouts/slideLayout260.xml"/></Relationships>
</file>

<file path=ppt/slides/_rels/slide11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0.tiff"/><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64.tiff"/></Relationships>
</file>

<file path=ppt/slides/_rels/slide12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2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538.xml"/><Relationship Id="rId4" Type="http://schemas.openxmlformats.org/officeDocument/2006/relationships/image" Target="../media/image123.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3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37.xml"/></Relationships>
</file>

<file path=ppt/slides/_rels/slide129.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538.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34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9.xml"/></Relationships>
</file>

<file path=ppt/slides/_rels/slide1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58.xml"/></Relationships>
</file>

<file path=ppt/slides/_rels/slide13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2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4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6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358.xml"/></Relationships>
</file>

<file path=ppt/slides/_rels/slide140.xml.rels><?xml version="1.0" encoding="UTF-8" standalone="yes"?>
<Relationships xmlns="http://schemas.openxmlformats.org/package/2006/relationships"><Relationship Id="rId2" Type="http://schemas.openxmlformats.org/officeDocument/2006/relationships/image" Target="../media/image127.tiff"/><Relationship Id="rId1" Type="http://schemas.openxmlformats.org/officeDocument/2006/relationships/slideLayout" Target="../slideLayouts/slideLayout358.xml"/></Relationships>
</file>

<file path=ppt/slides/_rels/slide141.xml.rels><?xml version="1.0" encoding="UTF-8" standalone="yes"?>
<Relationships xmlns="http://schemas.openxmlformats.org/package/2006/relationships"><Relationship Id="rId2" Type="http://schemas.openxmlformats.org/officeDocument/2006/relationships/image" Target="../media/image128.tiff"/><Relationship Id="rId1" Type="http://schemas.openxmlformats.org/officeDocument/2006/relationships/slideLayout" Target="../slideLayouts/slideLayout358.xml"/></Relationships>
</file>

<file path=ppt/slides/_rels/slide14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16.xml"/></Relationships>
</file>

<file path=ppt/slides/_rels/slide143.xml.rels><?xml version="1.0" encoding="UTF-8" standalone="yes"?>
<Relationships xmlns="http://schemas.openxmlformats.org/package/2006/relationships"><Relationship Id="rId2" Type="http://schemas.openxmlformats.org/officeDocument/2006/relationships/image" Target="../media/image129.tiff"/><Relationship Id="rId1" Type="http://schemas.openxmlformats.org/officeDocument/2006/relationships/slideLayout" Target="../slideLayouts/slideLayout30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72.xml"/></Relationships>
</file>

<file path=ppt/slides/_rels/slide145.xml.rels><?xml version="1.0" encoding="UTF-8" standalone="yes"?>
<Relationships xmlns="http://schemas.openxmlformats.org/package/2006/relationships"><Relationship Id="rId2" Type="http://schemas.openxmlformats.org/officeDocument/2006/relationships/image" Target="../media/image130.tiff"/><Relationship Id="rId1" Type="http://schemas.openxmlformats.org/officeDocument/2006/relationships/slideLayout" Target="../slideLayouts/slideLayout358.xml"/></Relationships>
</file>

<file path=ppt/slides/_rels/slide146.xml.rels><?xml version="1.0" encoding="UTF-8" standalone="yes"?>
<Relationships xmlns="http://schemas.openxmlformats.org/package/2006/relationships"><Relationship Id="rId3" Type="http://schemas.openxmlformats.org/officeDocument/2006/relationships/image" Target="../media/image132.tiff"/><Relationship Id="rId2" Type="http://schemas.openxmlformats.org/officeDocument/2006/relationships/image" Target="../media/image131.tiff"/><Relationship Id="rId1" Type="http://schemas.openxmlformats.org/officeDocument/2006/relationships/slideLayout" Target="../slideLayouts/slideLayout358.xml"/></Relationships>
</file>

<file path=ppt/slides/_rels/slide147.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33.png"/></Relationships>
</file>

<file path=ppt/slides/_rels/slide148.xml.rels><?xml version="1.0" encoding="UTF-8" standalone="yes"?>
<Relationships xmlns="http://schemas.openxmlformats.org/package/2006/relationships"><Relationship Id="rId3" Type="http://schemas.openxmlformats.org/officeDocument/2006/relationships/image" Target="../media/image134.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35.tif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60.xml"/><Relationship Id="rId6" Type="http://schemas.openxmlformats.org/officeDocument/2006/relationships/chart" Target="../charts/chart5.xml"/><Relationship Id="rId5" Type="http://schemas.openxmlformats.org/officeDocument/2006/relationships/image" Target="../media/image139.png"/><Relationship Id="rId4" Type="http://schemas.openxmlformats.org/officeDocument/2006/relationships/image" Target="../media/image138.jpe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5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47.xml"/></Relationships>
</file>

<file path=ppt/slides/_rels/slide15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47.xml"/></Relationships>
</file>

<file path=ppt/slides/_rels/slide16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47.xml"/></Relationships>
</file>

<file path=ppt/slides/_rels/slide161.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414.xml"/></Relationships>
</file>

<file path=ppt/slides/_rels/slide162.xml.rels><?xml version="1.0" encoding="UTF-8" standalone="yes"?>
<Relationships xmlns="http://schemas.openxmlformats.org/package/2006/relationships"><Relationship Id="rId2" Type="http://schemas.openxmlformats.org/officeDocument/2006/relationships/image" Target="../media/image141.tiff"/><Relationship Id="rId1" Type="http://schemas.openxmlformats.org/officeDocument/2006/relationships/slideLayout" Target="../slideLayouts/slideLayout414.xml"/></Relationships>
</file>

<file path=ppt/slides/_rels/slide163.xml.rels><?xml version="1.0" encoding="UTF-8" standalone="yes"?>
<Relationships xmlns="http://schemas.openxmlformats.org/package/2006/relationships"><Relationship Id="rId2" Type="http://schemas.openxmlformats.org/officeDocument/2006/relationships/image" Target="../media/image142.tiff"/><Relationship Id="rId1" Type="http://schemas.openxmlformats.org/officeDocument/2006/relationships/slideLayout" Target="../slideLayouts/slideLayout414.xml"/></Relationships>
</file>

<file path=ppt/slides/_rels/slide164.xml.rels><?xml version="1.0" encoding="UTF-8" standalone="yes"?>
<Relationships xmlns="http://schemas.openxmlformats.org/package/2006/relationships"><Relationship Id="rId2" Type="http://schemas.openxmlformats.org/officeDocument/2006/relationships/image" Target="../media/image143.tiff"/><Relationship Id="rId1" Type="http://schemas.openxmlformats.org/officeDocument/2006/relationships/slideLayout" Target="../slideLayouts/slideLayout41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6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6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47.xml"/></Relationships>
</file>

<file path=ppt/slides/_rels/slide16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47.xml"/></Relationships>
</file>

<file path=ppt/slides/_rels/slide16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4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7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64.tiff"/></Relationships>
</file>

<file path=ppt/slides/_rels/slide171.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9.jpg"/><Relationship Id="rId2" Type="http://schemas.openxmlformats.org/officeDocument/2006/relationships/image" Target="../media/image145.png"/><Relationship Id="rId1" Type="http://schemas.openxmlformats.org/officeDocument/2006/relationships/slideLayout" Target="../slideLayouts/slideLayout718.xml"/><Relationship Id="rId6" Type="http://schemas.openxmlformats.org/officeDocument/2006/relationships/image" Target="../media/image148.png"/><Relationship Id="rId5" Type="http://schemas.openxmlformats.org/officeDocument/2006/relationships/image" Target="../media/image1.png"/><Relationship Id="rId4" Type="http://schemas.openxmlformats.org/officeDocument/2006/relationships/image" Target="../media/image147.png"/></Relationships>
</file>

<file path=ppt/slides/_rels/slide17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3.png"/><Relationship Id="rId2" Type="http://schemas.openxmlformats.org/officeDocument/2006/relationships/notesSlide" Target="../notesSlides/notesSlide34.xml"/><Relationship Id="rId1" Type="http://schemas.openxmlformats.org/officeDocument/2006/relationships/slideLayout" Target="../slideLayouts/slideLayout719.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17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7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19.xml"/></Relationships>
</file>

<file path=ppt/slides/_rels/slide1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19.xml"/></Relationships>
</file>

<file path=ppt/slides/_rels/slide17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7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19.xml"/><Relationship Id="rId5" Type="http://schemas.openxmlformats.org/officeDocument/2006/relationships/image" Target="../media/image154.png"/><Relationship Id="rId4" Type="http://schemas.openxmlformats.org/officeDocument/2006/relationships/image" Target="../media/image60.png"/></Relationships>
</file>

<file path=ppt/slides/_rels/slide1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19.xml"/></Relationships>
</file>

<file path=ppt/slides/_rels/slide1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19.xml"/></Relationships>
</file>

<file path=ppt/slides/_rels/slide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19.xml"/></Relationships>
</file>

<file path=ppt/slides/_rels/slide1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19.xml"/></Relationships>
</file>

<file path=ppt/slides/_rels/slide18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4.xml"/><Relationship Id="rId1" Type="http://schemas.openxmlformats.org/officeDocument/2006/relationships/slideLayout" Target="../slideLayouts/slideLayout719.xml"/><Relationship Id="rId4" Type="http://schemas.openxmlformats.org/officeDocument/2006/relationships/image" Target="../media/image1.png"/></Relationships>
</file>

<file path=ppt/slides/_rels/slide18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5.xml"/><Relationship Id="rId1" Type="http://schemas.openxmlformats.org/officeDocument/2006/relationships/slideLayout" Target="../slideLayouts/slideLayout719.xml"/></Relationships>
</file>

<file path=ppt/slides/_rels/slide184.xml.rels><?xml version="1.0" encoding="UTF-8" standalone="yes"?>
<Relationships xmlns="http://schemas.openxmlformats.org/package/2006/relationships"><Relationship Id="rId8" Type="http://schemas.openxmlformats.org/officeDocument/2006/relationships/image" Target="../media/image149.jpg"/><Relationship Id="rId3" Type="http://schemas.openxmlformats.org/officeDocument/2006/relationships/image" Target="../media/image148.png"/><Relationship Id="rId7"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18.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8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4.tiff"/></Relationships>
</file>

<file path=ppt/slides/_rels/slide186.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480.xml"/></Relationships>
</file>

<file path=ppt/slides/_rels/slide187.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57.png"/></Relationships>
</file>

<file path=ppt/slides/_rels/slide18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58.png"/></Relationships>
</file>

<file path=ppt/slides/_rels/slide190.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0.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gif"/><Relationship Id="rId1" Type="http://schemas.openxmlformats.org/officeDocument/2006/relationships/slideLayout" Target="../slideLayouts/slideLayout767.xml"/></Relationships>
</file>

<file path=ppt/slides/_rels/slide194.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gif"/><Relationship Id="rId1" Type="http://schemas.openxmlformats.org/officeDocument/2006/relationships/slideLayout" Target="../slideLayouts/slideLayout767.xml"/></Relationships>
</file>

<file path=ppt/slides/_rels/slide195.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6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99.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0.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0.png"/></Relationships>
</file>

<file path=ppt/slides/_rels/slide20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66.png"/></Relationships>
</file>

<file path=ppt/slides/_rels/slide20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67.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8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68.png"/></Relationships>
</file>

<file path=ppt/slides/_rels/slide211.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480.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480.xml"/></Relationships>
</file>

<file path=ppt/slides/_rels/slide213.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57.png"/></Relationships>
</file>

<file path=ppt/slides/_rels/slide21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67.png"/></Relationships>
</file>

<file path=ppt/slides/_rels/slide21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58.png"/></Relationships>
</file>

<file path=ppt/slides/_rels/slide218.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70.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2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79.png"/></Relationships>
</file>

<file path=ppt/slides/_rels/slide221.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72.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222.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hyperlink" Target="https://arxiv.org/pdf/1711.01177.pdf" TargetMode="External"/></Relationships>
</file>

<file path=ppt/slides/_rels/slide22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75.png"/><Relationship Id="rId2" Type="http://schemas.openxmlformats.org/officeDocument/2006/relationships/notesSlide" Target="../notesSlides/notesSlide47.xml"/><Relationship Id="rId1" Type="http://schemas.openxmlformats.org/officeDocument/2006/relationships/slideLayout" Target="../slideLayouts/slideLayout604.xml"/><Relationship Id="rId6" Type="http://schemas.openxmlformats.org/officeDocument/2006/relationships/image" Target="../media/image174.tiff"/><Relationship Id="rId5" Type="http://schemas.openxmlformats.org/officeDocument/2006/relationships/image" Target="../media/image173.tiff"/><Relationship Id="rId4" Type="http://schemas.openxmlformats.org/officeDocument/2006/relationships/image" Target="../media/image1.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05.xml"/></Relationships>
</file>

<file path=ppt/slides/_rels/slide225.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9.jpg"/><Relationship Id="rId2" Type="http://schemas.openxmlformats.org/officeDocument/2006/relationships/image" Target="../media/image145.png"/><Relationship Id="rId1" Type="http://schemas.openxmlformats.org/officeDocument/2006/relationships/slideLayout" Target="../slideLayouts/slideLayout718.xml"/><Relationship Id="rId6" Type="http://schemas.openxmlformats.org/officeDocument/2006/relationships/image" Target="../media/image148.png"/><Relationship Id="rId5" Type="http://schemas.openxmlformats.org/officeDocument/2006/relationships/image" Target="../media/image1.png"/><Relationship Id="rId4" Type="http://schemas.openxmlformats.org/officeDocument/2006/relationships/image" Target="../media/image147.png"/></Relationships>
</file>

<file path=ppt/slides/_rels/slide22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68.png"/></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7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90.xml"/></Relationships>
</file>

<file path=ppt/slides/_rels/slide22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90.xml"/><Relationship Id="rId5" Type="http://schemas.openxmlformats.org/officeDocument/2006/relationships/image" Target="../media/image179.png"/><Relationship Id="rId4" Type="http://schemas.openxmlformats.org/officeDocument/2006/relationships/image" Target="../media/image178.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60.xml"/></Relationships>
</file>

<file path=ppt/slides/_rels/slide23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60.xml"/></Relationships>
</file>

<file path=ppt/slides/_rels/slide24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60.xml"/><Relationship Id="rId4" Type="http://schemas.openxmlformats.org/officeDocument/2006/relationships/image" Target="../media/image182.png"/></Relationships>
</file>

<file path=ppt/slides/_rels/slide241.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627.xml"/></Relationships>
</file>

<file path=ppt/slides/_rels/slide24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627.xml"/></Relationships>
</file>

<file path=ppt/slides/_rels/slide243.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260.xml"/></Relationships>
</file>

<file path=ppt/slides/_rels/slide244.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260.xml"/></Relationships>
</file>

<file path=ppt/slides/_rels/slide245.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639.xml"/></Relationships>
</file>

<file path=ppt/slides/_rels/slide246.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639.xml"/></Relationships>
</file>

<file path=ppt/slides/_rels/slide247.xml.rels><?xml version="1.0" encoding="UTF-8" standalone="yes"?>
<Relationships xmlns="http://schemas.openxmlformats.org/package/2006/relationships"><Relationship Id="rId3" Type="http://schemas.openxmlformats.org/officeDocument/2006/relationships/hyperlink" Target="https://www.archdaily.com/245628/how-not-to-host-the-olympics-part-iii/6051758999_5df1511bb5_z-4" TargetMode="External"/><Relationship Id="rId2" Type="http://schemas.openxmlformats.org/officeDocument/2006/relationships/image" Target="../media/image191.jpg"/><Relationship Id="rId1" Type="http://schemas.openxmlformats.org/officeDocument/2006/relationships/slideLayout" Target="../slideLayouts/slideLayout639.xml"/></Relationships>
</file>

<file path=ppt/slides/_rels/slide248.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4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639.xml"/></Relationships>
</file>

<file path=ppt/slides/_rels/slide250.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639.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60.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5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5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68.png"/></Relationships>
</file>

<file path=ppt/slides/_rels/slide255.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5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8.xml"/></Relationships>
</file>

<file path=ppt/slides/_rels/slide259.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60.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68.png"/></Relationships>
</file>

<file path=ppt/slides/_rels/slide261.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97.png"/></Relationships>
</file>

<file path=ppt/slides/_rels/slide26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7.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63.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730.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730.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6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753.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6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753.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69.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753.xml"/><Relationship Id="rId4" Type="http://schemas.openxmlformats.org/officeDocument/2006/relationships/image" Target="../media/image199.png"/></Relationships>
</file>

<file path=ppt/slides/_rels/slide27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0.xml"/><Relationship Id="rId4" Type="http://schemas.openxmlformats.org/officeDocument/2006/relationships/hyperlink" Target="https://people.inf.ethz.ch/omutlu/acaces2018.html" TargetMode="Externa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72.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81.xml"/></Relationships>
</file>

<file path=ppt/slides/_rels/slide273.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81.xml"/></Relationships>
</file>

<file path=ppt/slides/_rels/slide274.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81.xml"/></Relationships>
</file>

<file path=ppt/slides/_rels/slide27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71.png"/><Relationship Id="rId4" Type="http://schemas.openxmlformats.org/officeDocument/2006/relationships/hyperlink" Target="https://github.com/CMU-SAFARI/ramulator" TargetMode="Externa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77.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414.xml"/></Relationships>
</file>

<file path=ppt/slides/_rels/slide278.xml.rels><?xml version="1.0" encoding="UTF-8" standalone="yes"?>
<Relationships xmlns="http://schemas.openxmlformats.org/package/2006/relationships"><Relationship Id="rId2" Type="http://schemas.openxmlformats.org/officeDocument/2006/relationships/image" Target="../media/image141.tiff"/><Relationship Id="rId1" Type="http://schemas.openxmlformats.org/officeDocument/2006/relationships/slideLayout" Target="../slideLayouts/slideLayout414.xml"/></Relationships>
</file>

<file path=ppt/slides/_rels/slide279.xml.rels><?xml version="1.0" encoding="UTF-8" standalone="yes"?>
<Relationships xmlns="http://schemas.openxmlformats.org/package/2006/relationships"><Relationship Id="rId2" Type="http://schemas.openxmlformats.org/officeDocument/2006/relationships/image" Target="../media/image142.tiff"/><Relationship Id="rId1" Type="http://schemas.openxmlformats.org/officeDocument/2006/relationships/slideLayout" Target="../slideLayouts/slideLayout414.xml"/></Relationships>
</file>

<file path=ppt/slides/_rels/slide280.xml.rels><?xml version="1.0" encoding="UTF-8" standalone="yes"?>
<Relationships xmlns="http://schemas.openxmlformats.org/package/2006/relationships"><Relationship Id="rId2" Type="http://schemas.openxmlformats.org/officeDocument/2006/relationships/image" Target="../media/image143.tiff"/><Relationship Id="rId1" Type="http://schemas.openxmlformats.org/officeDocument/2006/relationships/slideLayout" Target="../slideLayouts/slideLayout414.xml"/></Relationships>
</file>

<file path=ppt/slides/_rels/slide28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14.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283.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9.jpg"/><Relationship Id="rId2" Type="http://schemas.openxmlformats.org/officeDocument/2006/relationships/image" Target="../media/image145.png"/><Relationship Id="rId1" Type="http://schemas.openxmlformats.org/officeDocument/2006/relationships/slideLayout" Target="../slideLayouts/slideLayout718.xml"/><Relationship Id="rId6" Type="http://schemas.openxmlformats.org/officeDocument/2006/relationships/image" Target="../media/image148.png"/><Relationship Id="rId5" Type="http://schemas.openxmlformats.org/officeDocument/2006/relationships/image" Target="../media/image1.png"/><Relationship Id="rId4" Type="http://schemas.openxmlformats.org/officeDocument/2006/relationships/image" Target="../media/image147.png"/></Relationships>
</file>

<file path=ppt/slides/_rels/slide28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3.png"/><Relationship Id="rId2" Type="http://schemas.openxmlformats.org/officeDocument/2006/relationships/notesSlide" Target="../notesSlides/notesSlide52.xml"/><Relationship Id="rId1" Type="http://schemas.openxmlformats.org/officeDocument/2006/relationships/slideLayout" Target="../slideLayouts/slideLayout719.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28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53.xml"/><Relationship Id="rId1" Type="http://schemas.openxmlformats.org/officeDocument/2006/relationships/slideLayout" Target="../slideLayouts/slideLayout7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719.xml"/></Relationships>
</file>

<file path=ppt/slides/_rels/slide2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719.xml"/></Relationships>
</file>

<file path=ppt/slides/_rels/slide2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19.xml"/></Relationships>
</file>

<file path=ppt/slides/_rels/slide2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719.xml"/></Relationships>
</file>

<file path=ppt/slides/_rels/slide290.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58.xml"/><Relationship Id="rId1" Type="http://schemas.openxmlformats.org/officeDocument/2006/relationships/slideLayout" Target="../slideLayouts/slideLayout719.xml"/><Relationship Id="rId5" Type="http://schemas.openxmlformats.org/officeDocument/2006/relationships/image" Target="../media/image205.png"/><Relationship Id="rId4" Type="http://schemas.openxmlformats.org/officeDocument/2006/relationships/image" Target="../media/image1.png"/></Relationships>
</file>

<file path=ppt/slides/_rels/slide2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19.xml"/></Relationships>
</file>

<file path=ppt/slides/_rels/slide2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719.xml"/><Relationship Id="rId6" Type="http://schemas.openxmlformats.org/officeDocument/2006/relationships/image" Target="../media/image63.png"/><Relationship Id="rId5" Type="http://schemas.openxmlformats.org/officeDocument/2006/relationships/image" Target="../media/image60.png"/><Relationship Id="rId4" Type="http://schemas.openxmlformats.org/officeDocument/2006/relationships/image" Target="../media/image59.png"/></Relationships>
</file>

<file path=ppt/slides/_rels/slide2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719.xml"/></Relationships>
</file>

<file path=ppt/slides/_rels/slide29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7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9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71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19.xml"/><Relationship Id="rId4" Type="http://schemas.openxmlformats.org/officeDocument/2006/relationships/image" Target="../media/image206.png"/></Relationships>
</file>

<file path=ppt/slides/_rels/slide2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719.xml"/><Relationship Id="rId4" Type="http://schemas.openxmlformats.org/officeDocument/2006/relationships/image" Target="../media/image206.png"/></Relationships>
</file>

<file path=ppt/slides/_rels/slide2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719.xml"/></Relationships>
</file>

<file path=ppt/slides/_rels/slide2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719.xml"/></Relationships>
</file>

<file path=ppt/slides/_rels/slide3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719.xml"/><Relationship Id="rId4" Type="http://schemas.openxmlformats.org/officeDocument/2006/relationships/image" Target="../media/image206.png"/></Relationships>
</file>

<file path=ppt/slides/_rels/slide3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719.xml"/><Relationship Id="rId4" Type="http://schemas.openxmlformats.org/officeDocument/2006/relationships/chart" Target="../charts/chart13.xml"/></Relationships>
</file>

<file path=ppt/slides/_rels/slide3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719.xml"/><Relationship Id="rId5" Type="http://schemas.openxmlformats.org/officeDocument/2006/relationships/chart" Target="../charts/chart15.xml"/><Relationship Id="rId4" Type="http://schemas.openxmlformats.org/officeDocument/2006/relationships/chart" Target="../charts/chart14.xml"/></Relationships>
</file>

<file path=ppt/slides/_rels/slide3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719.xml"/><Relationship Id="rId5" Type="http://schemas.openxmlformats.org/officeDocument/2006/relationships/chart" Target="../charts/chart17.xml"/><Relationship Id="rId4" Type="http://schemas.openxmlformats.org/officeDocument/2006/relationships/chart" Target="../charts/chart16.xml"/></Relationships>
</file>

<file path=ppt/slides/_rels/slide3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719.xml"/></Relationships>
</file>

<file path=ppt/slides/_rels/slide3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719.xml"/></Relationships>
</file>

<file path=ppt/slides/_rels/slide3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719.xml"/></Relationships>
</file>

<file path=ppt/slides/_rels/slide3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719.xml"/></Relationships>
</file>

<file path=ppt/slides/_rels/slide3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719.xml"/></Relationships>
</file>

<file path=ppt/slides/_rels/slide3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719.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59.png"/></Relationships>
</file>

<file path=ppt/slides/_rels/slide3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719.xml"/><Relationship Id="rId5" Type="http://schemas.openxmlformats.org/officeDocument/2006/relationships/image" Target="../media/image208.png"/><Relationship Id="rId4" Type="http://schemas.openxmlformats.org/officeDocument/2006/relationships/image" Target="../media/image207.png"/></Relationships>
</file>

<file path=ppt/slides/_rels/slide3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719.xml"/></Relationships>
</file>

<file path=ppt/slides/_rels/slide3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719.xml"/></Relationships>
</file>

<file path=ppt/slides/_rels/slide3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719.xml"/></Relationships>
</file>

<file path=ppt/slides/_rels/slide31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81.xml"/><Relationship Id="rId1" Type="http://schemas.openxmlformats.org/officeDocument/2006/relationships/slideLayout" Target="../slideLayouts/slideLayout7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1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notesSlide" Target="../notesSlides/notesSlide82.xml"/><Relationship Id="rId1" Type="http://schemas.openxmlformats.org/officeDocument/2006/relationships/slideLayout" Target="../slideLayouts/slideLayout7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719.xml"/><Relationship Id="rId5" Type="http://schemas.openxmlformats.org/officeDocument/2006/relationships/image" Target="../media/image154.png"/><Relationship Id="rId4" Type="http://schemas.openxmlformats.org/officeDocument/2006/relationships/image" Target="../media/image60.png"/></Relationships>
</file>

<file path=ppt/slides/_rels/slide3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719.xml"/></Relationships>
</file>

<file path=ppt/slides/_rels/slide3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719.xml"/></Relationships>
</file>

<file path=ppt/slides/_rels/slide3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719.xml"/></Relationships>
</file>

<file path=ppt/slides/_rels/slide3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719.xml"/><Relationship Id="rId6" Type="http://schemas.openxmlformats.org/officeDocument/2006/relationships/image" Target="../media/image63.png"/><Relationship Id="rId5" Type="http://schemas.openxmlformats.org/officeDocument/2006/relationships/image" Target="../media/image206.png"/><Relationship Id="rId4" Type="http://schemas.openxmlformats.org/officeDocument/2006/relationships/image" Target="../media/image209.png"/></Relationships>
</file>

<file path=ppt/slides/_rels/slide3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19.xml"/></Relationships>
</file>

<file path=ppt/slides/_rels/slide3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719.xml"/></Relationships>
</file>

<file path=ppt/slides/_rels/slide32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89.xml"/><Relationship Id="rId1" Type="http://schemas.openxmlformats.org/officeDocument/2006/relationships/slideLayout" Target="../slideLayouts/slideLayout719.xml"/><Relationship Id="rId4" Type="http://schemas.openxmlformats.org/officeDocument/2006/relationships/image" Target="../media/image1.png"/></Relationships>
</file>

<file path=ppt/slides/_rels/slide32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90.xml"/><Relationship Id="rId1" Type="http://schemas.openxmlformats.org/officeDocument/2006/relationships/slideLayout" Target="../slideLayouts/slideLayout719.xml"/></Relationships>
</file>

<file path=ppt/slides/_rels/slide3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719.xml"/></Relationships>
</file>

<file path=ppt/slides/_rels/slide326.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9.jpg"/><Relationship Id="rId2" Type="http://schemas.openxmlformats.org/officeDocument/2006/relationships/image" Target="../media/image145.png"/><Relationship Id="rId1" Type="http://schemas.openxmlformats.org/officeDocument/2006/relationships/slideLayout" Target="../slideLayouts/slideLayout718.xml"/><Relationship Id="rId6" Type="http://schemas.openxmlformats.org/officeDocument/2006/relationships/image" Target="../media/image148.png"/><Relationship Id="rId5" Type="http://schemas.openxmlformats.org/officeDocument/2006/relationships/image" Target="../media/image1.png"/><Relationship Id="rId4" Type="http://schemas.openxmlformats.org/officeDocument/2006/relationships/image" Target="../media/image147.png"/></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32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92.xml"/><Relationship Id="rId1" Type="http://schemas.openxmlformats.org/officeDocument/2006/relationships/slideLayout" Target="../slideLayouts/slideLayout347.xml"/></Relationships>
</file>

<file path=ppt/slides/_rels/slide329.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210.png"/><Relationship Id="rId1" Type="http://schemas.openxmlformats.org/officeDocument/2006/relationships/slideLayout" Target="../slideLayouts/slideLayout347.xml"/></Relationships>
</file>

<file path=ppt/slides/_rels/slide3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3.xml"/><Relationship Id="rId1" Type="http://schemas.openxmlformats.org/officeDocument/2006/relationships/slideLayout" Target="../slideLayouts/slideLayout34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4.xml"/><Relationship Id="rId1" Type="http://schemas.openxmlformats.org/officeDocument/2006/relationships/slideLayout" Target="../slideLayouts/slideLayout34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497.xml"/></Relationships>
</file>

<file path=ppt/slides/_rels/slide340.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503.xml"/></Relationships>
</file>

<file path=ppt/slides/_rels/slide341.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503.xml"/><Relationship Id="rId4" Type="http://schemas.openxmlformats.org/officeDocument/2006/relationships/chart" Target="../charts/chart23.xml"/></Relationships>
</file>

<file path=ppt/slides/_rels/slide34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95.xml"/><Relationship Id="rId1" Type="http://schemas.openxmlformats.org/officeDocument/2006/relationships/slideLayout" Target="../slideLayouts/slideLayout503.xml"/><Relationship Id="rId6" Type="http://schemas.openxmlformats.org/officeDocument/2006/relationships/chart" Target="../charts/chart27.xml"/><Relationship Id="rId5" Type="http://schemas.openxmlformats.org/officeDocument/2006/relationships/chart" Target="../charts/chart26.xml"/><Relationship Id="rId4" Type="http://schemas.openxmlformats.org/officeDocument/2006/relationships/chart" Target="../charts/chart25.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414.xml"/></Relationships>
</file>

<file path=ppt/slides/_rels/slide344.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14.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45.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8" Type="http://schemas.openxmlformats.org/officeDocument/2006/relationships/image" Target="../media/image216.png"/><Relationship Id="rId3" Type="http://schemas.openxmlformats.org/officeDocument/2006/relationships/hyperlink" Target="http://www.sigmetrics.org/sigmetrics2016/" TargetMode="External"/><Relationship Id="rId7" Type="http://schemas.openxmlformats.org/officeDocument/2006/relationships/image" Target="../media/image215.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09.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09.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09.xml"/></Relationships>
</file>

<file path=ppt/slides/_rels/slide35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99.xml"/><Relationship Id="rId1" Type="http://schemas.openxmlformats.org/officeDocument/2006/relationships/slideLayout" Target="../slideLayouts/slideLayout509.xml"/><Relationship Id="rId4" Type="http://schemas.openxmlformats.org/officeDocument/2006/relationships/chart" Target="../charts/chart30.xml"/></Relationships>
</file>

<file path=ppt/slides/_rels/slide351.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425.xml"/><Relationship Id="rId4" Type="http://schemas.openxmlformats.org/officeDocument/2006/relationships/image" Target="../media/image217.png"/></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16.xml"/></Relationships>
</file>

<file path=ppt/slides/_rels/slide354.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18.png"/></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101.xml"/><Relationship Id="rId1" Type="http://schemas.openxmlformats.org/officeDocument/2006/relationships/slideLayout" Target="../slideLayouts/slideLayout764.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jpeg"/></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65.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65.xml"/></Relationships>
</file>

<file path=ppt/slides/_rels/slide35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65.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65.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65.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65.xml"/></Relationships>
</file>

<file path=ppt/slides/_rels/slide363.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108.xml"/><Relationship Id="rId1" Type="http://schemas.openxmlformats.org/officeDocument/2006/relationships/slideLayout" Target="../slideLayouts/slideLayout765.xml"/></Relationships>
</file>

<file path=ppt/slides/_rels/slide364.xml.rels><?xml version="1.0" encoding="UTF-8" standalone="yes"?>
<Relationships xmlns="http://schemas.openxmlformats.org/package/2006/relationships"><Relationship Id="rId3" Type="http://schemas.openxmlformats.org/officeDocument/2006/relationships/image" Target="../media/image219.jpeg"/><Relationship Id="rId7" Type="http://schemas.openxmlformats.org/officeDocument/2006/relationships/image" Target="../media/image224.jpg"/><Relationship Id="rId2" Type="http://schemas.openxmlformats.org/officeDocument/2006/relationships/notesSlide" Target="../notesSlides/notesSlide109.xml"/><Relationship Id="rId1" Type="http://schemas.openxmlformats.org/officeDocument/2006/relationships/slideLayout" Target="../slideLayouts/slideLayout764.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jpeg"/></Relationships>
</file>

<file path=ppt/slides/_rels/slide36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25.png"/></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51.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51.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51.xml"/></Relationships>
</file>

<file path=ppt/slides/_rels/slide37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13.xml"/><Relationship Id="rId1" Type="http://schemas.openxmlformats.org/officeDocument/2006/relationships/slideLayout" Target="../slideLayouts/slideLayout651.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51.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51.xml"/></Relationships>
</file>

<file path=ppt/slides/_rels/slide37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116.xml"/><Relationship Id="rId1" Type="http://schemas.openxmlformats.org/officeDocument/2006/relationships/slideLayout" Target="../slideLayouts/slideLayout651.xml"/><Relationship Id="rId4" Type="http://schemas.openxmlformats.org/officeDocument/2006/relationships/chart" Target="../charts/chart33.xml"/></Relationships>
</file>

<file path=ppt/slides/_rels/slide37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117.xml"/><Relationship Id="rId1" Type="http://schemas.openxmlformats.org/officeDocument/2006/relationships/slideLayout" Target="../slideLayouts/slideLayout651.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51.xml"/></Relationships>
</file>

<file path=ppt/slides/_rels/slide37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119.xml"/><Relationship Id="rId1" Type="http://schemas.openxmlformats.org/officeDocument/2006/relationships/slideLayout" Target="../slideLayouts/slideLayout651.xml"/><Relationship Id="rId4" Type="http://schemas.openxmlformats.org/officeDocument/2006/relationships/chart" Target="../charts/chart36.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802.xml"/><Relationship Id="rId5" Type="http://schemas.openxmlformats.org/officeDocument/2006/relationships/image" Target="../media/image226.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January 2019</a:t>
            </a:r>
          </a:p>
          <a:p>
            <a:r>
              <a:rPr lang="en-US" sz="2200" dirty="0"/>
              <a:t>USC</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 security</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Rectangle 33">
            <a:extLst>
              <a:ext uri="{FF2B5EF4-FFF2-40B4-BE49-F238E27FC236}">
                <a16:creationId xmlns:a16="http://schemas.microsoft.com/office/drawing/2014/main" id="{9E2C56E4-536A-F74C-95BA-7763F9814A49}"/>
              </a:ext>
            </a:extLst>
          </p:cNvPr>
          <p:cNvSpPr/>
          <p:nvPr/>
        </p:nvSpPr>
        <p:spPr>
          <a:xfrm>
            <a:off x="175160" y="1628800"/>
            <a:ext cx="853947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277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1124744"/>
            <a:ext cx="6865906" cy="51845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823858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Motivating Detour:</a:t>
            </a:r>
            <a:br>
              <a:rPr lang="en-US" dirty="0"/>
            </a:br>
            <a:r>
              <a:rPr lang="en-US" dirty="0"/>
              <a:t>	Genome Sequence Analysis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6837551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33696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5615685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45851261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771114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14583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19135332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973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973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027222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60821663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3076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3076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420599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7724775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1061154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107961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27075854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r>
              <a:rPr lang="en-US" dirty="0">
                <a:hlinkClick r:id="rId3"/>
              </a:rPr>
              <a:t>https://github.com/CMU-SAFARI/Shifted-Hamming-Distance</a:t>
            </a:r>
            <a:r>
              <a:rPr lang="en-US" dirty="0"/>
              <a:t> </a:t>
            </a:r>
          </a:p>
        </p:txBody>
      </p:sp>
    </p:spTree>
    <p:extLst>
      <p:ext uri="{BB962C8B-B14F-4D97-AF65-F5344CB8AC3E}">
        <p14:creationId xmlns:p14="http://schemas.microsoft.com/office/powerpoint/2010/main" val="53233685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31765"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9BBB59">
                    <a:lumMod val="50000"/>
                  </a:srgbClr>
                </a:solidFill>
                <a:effectLst/>
                <a:uLnTx/>
                <a:uFillTx/>
                <a:latin typeface="Garamond"/>
                <a:ea typeface="+mj-ea"/>
                <a:cs typeface="+mj-cs"/>
              </a:rPr>
              <a:t>An Example Solution: </a:t>
            </a:r>
            <a:r>
              <a:rPr kumimoji="0" lang="en-US" sz="4000" b="0" i="0" u="none" strike="noStrike" kern="1200" cap="none" spc="0" normalizeH="0" baseline="0" noProof="0" dirty="0" err="1">
                <a:ln>
                  <a:noFill/>
                </a:ln>
                <a:solidFill>
                  <a:srgbClr val="9BBB59">
                    <a:lumMod val="50000"/>
                  </a:srgbClr>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0633635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r>
              <a:rPr lang="en-US" dirty="0"/>
              <a:t>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42087688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40296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1927106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3598784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04824585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174277275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EFB584AB-3B41-F64D-BEF2-930B63D95465}"/>
              </a:ext>
            </a:extLst>
          </p:cNvPr>
          <p:cNvPicPr>
            <a:picLocks noChangeAspect="1"/>
          </p:cNvPicPr>
          <p:nvPr/>
        </p:nvPicPr>
        <p:blipFill>
          <a:blip r:embed="rId2"/>
          <a:stretch>
            <a:fillRect/>
          </a:stretch>
        </p:blipFill>
        <p:spPr>
          <a:xfrm>
            <a:off x="899592" y="1036211"/>
            <a:ext cx="6998618" cy="5201101"/>
          </a:xfrm>
          <a:prstGeom prst="rect">
            <a:avLst/>
          </a:prstGeom>
        </p:spPr>
      </p:pic>
    </p:spTree>
    <p:extLst>
      <p:ext uri="{BB962C8B-B14F-4D97-AF65-F5344CB8AC3E}">
        <p14:creationId xmlns:p14="http://schemas.microsoft.com/office/powerpoint/2010/main" val="408323044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dirty="0">
                <a:solidFill>
                  <a:srgbClr val="0000FF"/>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61552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0055448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30</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31</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32</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33</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34</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35</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36</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800940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8922739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42</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44</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45</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46</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48</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49</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51</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58</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61</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62</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63</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66</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67</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68</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69</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70</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71</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78</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80</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81</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82</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83</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87</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94</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95</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99</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100</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101</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102</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109</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117</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118</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124</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127</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128</a:t>
            </a:fld>
            <a:endParaRPr lang="en-US"/>
          </a:p>
        </p:txBody>
      </p:sp>
    </p:spTree>
    <p:extLst>
      <p:ext uri="{BB962C8B-B14F-4D97-AF65-F5344CB8AC3E}">
        <p14:creationId xmlns:p14="http://schemas.microsoft.com/office/powerpoint/2010/main" val="12913034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129</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131</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132</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134</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135</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137</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138</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142</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97428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7" dur="250"/>
                                        <p:tgtEl>
                                          <p:spTgt spid="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25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510848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146</a:t>
            </a:fld>
            <a:endParaRPr lang="en-US" altLang="en-US">
              <a:solidFill>
                <a:srgbClr val="000000"/>
              </a:solidFill>
            </a:endParaRPr>
          </a:p>
        </p:txBody>
      </p:sp>
      <p:sp>
        <p:nvSpPr>
          <p:cNvPr id="7" name="TextBox 6"/>
          <p:cNvSpPr txBox="1"/>
          <p:nvPr/>
        </p:nvSpPr>
        <p:spPr>
          <a:xfrm>
            <a:off x="-10701" y="6021288"/>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981341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147</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148</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149</a:t>
            </a:fld>
            <a:endParaRPr lang="en-US"/>
          </a:p>
        </p:txBody>
      </p:sp>
    </p:spTree>
    <p:extLst>
      <p:ext uri="{BB962C8B-B14F-4D97-AF65-F5344CB8AC3E}">
        <p14:creationId xmlns:p14="http://schemas.microsoft.com/office/powerpoint/2010/main" val="7011727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150</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151</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153</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10465518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156</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160</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3780000483"/>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1585516661"/>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3228966748"/>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773743576"/>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167</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169</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170</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6472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1883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0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167680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89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5096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46623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415046034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188</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191</a:t>
            </a:fld>
            <a:endParaRPr lang="en-US" altLang="en-US">
              <a:solidFill>
                <a:srgbClr val="000000"/>
              </a:solidFill>
            </a:endParaRPr>
          </a:p>
        </p:txBody>
      </p:sp>
      <p:sp>
        <p:nvSpPr>
          <p:cNvPr id="5" name="Rectangle 4"/>
          <p:cNvSpPr/>
          <p:nvPr/>
        </p:nvSpPr>
        <p:spPr>
          <a:xfrm>
            <a:off x="539552" y="3645024"/>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294729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203</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204</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206</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207</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208</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209</a:t>
            </a:fld>
            <a:endParaRPr lang="en-US" altLang="en-US"/>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1506647142"/>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91773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213</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214</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216</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217</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218</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219</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220</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14587"/>
            <a:ext cx="8794750" cy="822325"/>
          </a:xfrm>
        </p:spPr>
        <p:txBody>
          <a:bodyPr/>
          <a:lstStyle/>
          <a:p>
            <a:pPr algn="ctr" eaLnBrk="1" hangingPunct="1"/>
            <a:r>
              <a:rPr lang="en-US" dirty="0">
                <a:latin typeface="Garamond" charset="0"/>
              </a:rPr>
              <a:t>Enabling the Paradigm Shift</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766569825"/>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a:extLst>
              <a:ext uri="{FF2B5EF4-FFF2-40B4-BE49-F238E27FC236}">
                <a16:creationId xmlns:a16="http://schemas.microsoft.com/office/drawing/2014/main" id="{D372D6BD-00C3-AE42-A425-0171EA615E4C}"/>
              </a:ext>
            </a:extLst>
          </p:cNvPr>
          <p:cNvSpPr>
            <a:spLocks noGrp="1"/>
          </p:cNvSpPr>
          <p:nvPr>
            <p:ph type="title"/>
          </p:nvPr>
        </p:nvSpPr>
        <p:spPr/>
        <p:txBody>
          <a:bodyPr/>
          <a:lstStyle/>
          <a:p>
            <a:r>
              <a:rPr lang="en-US" altLang="en-US" dirty="0">
                <a:ea typeface="ＭＳ Ｐゴシック" panose="020B0600070205080204" pitchFamily="34" charset="-128"/>
              </a:rPr>
              <a:t>Computer Architecture Today</a:t>
            </a:r>
          </a:p>
        </p:txBody>
      </p:sp>
      <p:sp>
        <p:nvSpPr>
          <p:cNvPr id="3" name="Content Placeholder 2">
            <a:extLst>
              <a:ext uri="{FF2B5EF4-FFF2-40B4-BE49-F238E27FC236}">
                <a16:creationId xmlns:a16="http://schemas.microsoft.com/office/drawing/2014/main" id="{9F7A138C-3CD5-CC4B-9922-ACD95237B4F4}"/>
              </a:ext>
            </a:extLst>
          </p:cNvPr>
          <p:cNvSpPr>
            <a:spLocks noGrp="1"/>
          </p:cNvSpPr>
          <p:nvPr>
            <p:ph idx="1"/>
          </p:nvPr>
        </p:nvSpPr>
        <p:spPr>
          <a:xfrm>
            <a:off x="228600" y="996950"/>
            <a:ext cx="8763000" cy="5194300"/>
          </a:xfrm>
        </p:spPr>
        <p:txBody>
          <a:bodyPr/>
          <a:lstStyle/>
          <a:p>
            <a:r>
              <a:rPr lang="en-US" altLang="en-US">
                <a:ea typeface="ＭＳ Ｐゴシック" panose="020B0600070205080204" pitchFamily="34" charset="-128"/>
              </a:rPr>
              <a:t>You can revolutionize the way computers are built, if you understand both the hardware and the software (and change each accordingly)</a:t>
            </a:r>
          </a:p>
          <a:p>
            <a:endParaRPr lang="en-US" altLang="en-US">
              <a:ea typeface="ＭＳ Ｐゴシック" panose="020B0600070205080204" pitchFamily="34" charset="-128"/>
            </a:endParaRPr>
          </a:p>
          <a:p>
            <a:r>
              <a:rPr lang="en-US" altLang="en-US">
                <a:ea typeface="ＭＳ Ｐゴシック" panose="020B0600070205080204" pitchFamily="34" charset="-128"/>
              </a:rPr>
              <a:t>You can invent new paradigms for computation, communication, and storage</a:t>
            </a:r>
          </a:p>
          <a:p>
            <a:pPr lvl="1"/>
            <a:endParaRPr lang="en-US" altLang="en-US">
              <a:ea typeface="ＭＳ Ｐゴシック" panose="020B0600070205080204" pitchFamily="34" charset="-128"/>
            </a:endParaRPr>
          </a:p>
          <a:p>
            <a:r>
              <a:rPr lang="en-US" altLang="en-US">
                <a:ea typeface="ＭＳ Ｐゴシック" panose="020B0600070205080204" pitchFamily="34" charset="-128"/>
              </a:rPr>
              <a:t>Recommended book: Thomas Kuhn, “</a:t>
            </a:r>
            <a:r>
              <a:rPr lang="en-US" altLang="ja-JP">
                <a:solidFill>
                  <a:srgbClr val="0000FF"/>
                </a:solidFill>
                <a:ea typeface="ＭＳ Ｐゴシック" panose="020B0600070205080204" pitchFamily="34" charset="-128"/>
              </a:rPr>
              <a:t>The Structure of Scientific Revolutions</a:t>
            </a:r>
            <a:r>
              <a:rPr lang="en-US" altLang="en-US">
                <a:ea typeface="ＭＳ Ｐゴシック" panose="020B0600070205080204" pitchFamily="34" charset="-128"/>
              </a:rPr>
              <a:t>”</a:t>
            </a:r>
            <a:r>
              <a:rPr lang="en-US" altLang="ja-JP">
                <a:ea typeface="ＭＳ Ｐゴシック" panose="020B0600070205080204" pitchFamily="34" charset="-128"/>
              </a:rPr>
              <a:t> (1962)</a:t>
            </a:r>
          </a:p>
          <a:p>
            <a:pPr lvl="1"/>
            <a:r>
              <a:rPr lang="en-US" altLang="en-US">
                <a:ea typeface="ＭＳ Ｐゴシック" panose="020B0600070205080204" pitchFamily="34" charset="-128"/>
              </a:rPr>
              <a:t>Pre-paradigm science: no clear consensus in the field</a:t>
            </a:r>
          </a:p>
          <a:p>
            <a:pPr lvl="1"/>
            <a:r>
              <a:rPr lang="en-US" altLang="en-US">
                <a:ea typeface="ＭＳ Ｐゴシック" panose="020B0600070205080204" pitchFamily="34" charset="-128"/>
              </a:rPr>
              <a:t>Normal science: dominant theory used to explain/improve things (business as usual); exceptions considered anomalies</a:t>
            </a:r>
          </a:p>
          <a:p>
            <a:pPr lvl="1"/>
            <a:r>
              <a:rPr lang="en-US" altLang="en-US">
                <a:ea typeface="ＭＳ Ｐゴシック" panose="020B0600070205080204" pitchFamily="34" charset="-128"/>
              </a:rPr>
              <a:t>Revolutionary science: underlying assumptions re-examined</a:t>
            </a:r>
          </a:p>
        </p:txBody>
      </p:sp>
      <p:sp>
        <p:nvSpPr>
          <p:cNvPr id="122883" name="Slide Number Placeholder 3">
            <a:extLst>
              <a:ext uri="{FF2B5EF4-FFF2-40B4-BE49-F238E27FC236}">
                <a16:creationId xmlns:a16="http://schemas.microsoft.com/office/drawing/2014/main" id="{9E2F704F-D6F8-AB41-A9C9-454271828B2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95161B3-87D8-CA4C-A0A1-DD872946786D}"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0811316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a:extLst>
              <a:ext uri="{FF2B5EF4-FFF2-40B4-BE49-F238E27FC236}">
                <a16:creationId xmlns:a16="http://schemas.microsoft.com/office/drawing/2014/main" id="{06F111BE-F8FF-814C-B96E-F2A2D1D06ECA}"/>
              </a:ext>
            </a:extLst>
          </p:cNvPr>
          <p:cNvSpPr>
            <a:spLocks noGrp="1"/>
          </p:cNvSpPr>
          <p:nvPr>
            <p:ph type="title"/>
          </p:nvPr>
        </p:nvSpPr>
        <p:spPr/>
        <p:txBody>
          <a:bodyPr/>
          <a:lstStyle/>
          <a:p>
            <a:r>
              <a:rPr lang="en-US" altLang="en-US" dirty="0">
                <a:ea typeface="ＭＳ Ｐゴシック" panose="020B0600070205080204" pitchFamily="34" charset="-128"/>
              </a:rPr>
              <a:t>Computer Architecture Today</a:t>
            </a:r>
          </a:p>
        </p:txBody>
      </p:sp>
      <p:sp>
        <p:nvSpPr>
          <p:cNvPr id="123906" name="Content Placeholder 2">
            <a:extLst>
              <a:ext uri="{FF2B5EF4-FFF2-40B4-BE49-F238E27FC236}">
                <a16:creationId xmlns:a16="http://schemas.microsoft.com/office/drawing/2014/main" id="{035196A7-91D5-9A49-9E10-1ED55CBF77A9}"/>
              </a:ext>
            </a:extLst>
          </p:cNvPr>
          <p:cNvSpPr>
            <a:spLocks noGrp="1"/>
          </p:cNvSpPr>
          <p:nvPr>
            <p:ph idx="1"/>
          </p:nvPr>
        </p:nvSpPr>
        <p:spPr>
          <a:xfrm>
            <a:off x="228600" y="996950"/>
            <a:ext cx="8763000" cy="5194300"/>
          </a:xfrm>
        </p:spPr>
        <p:txBody>
          <a:bodyPr/>
          <a:lstStyle/>
          <a:p>
            <a:r>
              <a:rPr lang="en-US" altLang="en-US">
                <a:ea typeface="ＭＳ Ｐゴシック" panose="020B0600070205080204" pitchFamily="34" charset="-128"/>
              </a:rPr>
              <a:t>You can revolutionize the way computers are built, if you understand both the hardware and the software (and change each accordingly)</a:t>
            </a:r>
          </a:p>
          <a:p>
            <a:endParaRPr lang="en-US" altLang="en-US">
              <a:ea typeface="ＭＳ Ｐゴシック" panose="020B0600070205080204" pitchFamily="34" charset="-128"/>
            </a:endParaRPr>
          </a:p>
          <a:p>
            <a:r>
              <a:rPr lang="en-US" altLang="en-US">
                <a:ea typeface="ＭＳ Ｐゴシック" panose="020B0600070205080204" pitchFamily="34" charset="-128"/>
              </a:rPr>
              <a:t>You can invent new paradigms for computation, communication, and storage</a:t>
            </a:r>
          </a:p>
          <a:p>
            <a:pPr lvl="1"/>
            <a:endParaRPr lang="en-US" altLang="en-US">
              <a:ea typeface="ＭＳ Ｐゴシック" panose="020B0600070205080204" pitchFamily="34" charset="-128"/>
            </a:endParaRPr>
          </a:p>
          <a:p>
            <a:r>
              <a:rPr lang="en-US" altLang="en-US">
                <a:ea typeface="ＭＳ Ｐゴシック" panose="020B0600070205080204" pitchFamily="34" charset="-128"/>
              </a:rPr>
              <a:t>Recommended book: Thomas Kuhn, “</a:t>
            </a:r>
            <a:r>
              <a:rPr lang="en-US" altLang="ja-JP">
                <a:solidFill>
                  <a:srgbClr val="0000FF"/>
                </a:solidFill>
                <a:ea typeface="ＭＳ Ｐゴシック" panose="020B0600070205080204" pitchFamily="34" charset="-128"/>
              </a:rPr>
              <a:t>The Structure of Scientific Revolutions</a:t>
            </a:r>
            <a:r>
              <a:rPr lang="en-US" altLang="en-US">
                <a:ea typeface="ＭＳ Ｐゴシック" panose="020B0600070205080204" pitchFamily="34" charset="-128"/>
              </a:rPr>
              <a:t>”</a:t>
            </a:r>
            <a:r>
              <a:rPr lang="en-US" altLang="ja-JP">
                <a:ea typeface="ＭＳ Ｐゴシック" panose="020B0600070205080204" pitchFamily="34" charset="-128"/>
              </a:rPr>
              <a:t> (1962)</a:t>
            </a:r>
          </a:p>
          <a:p>
            <a:pPr lvl="1"/>
            <a:r>
              <a:rPr lang="en-US" altLang="en-US">
                <a:ea typeface="ＭＳ Ｐゴシック" panose="020B0600070205080204" pitchFamily="34" charset="-128"/>
              </a:rPr>
              <a:t>Pre-paradigm science: no clear consensus in the field</a:t>
            </a:r>
          </a:p>
          <a:p>
            <a:pPr lvl="1"/>
            <a:r>
              <a:rPr lang="en-US" altLang="en-US">
                <a:ea typeface="ＭＳ Ｐゴシック" panose="020B0600070205080204" pitchFamily="34" charset="-128"/>
              </a:rPr>
              <a:t>Normal science: dominant theory used to explain/improve things (business as usual); exceptions considered anomalies</a:t>
            </a:r>
          </a:p>
          <a:p>
            <a:pPr lvl="1"/>
            <a:r>
              <a:rPr lang="en-US" altLang="en-US">
                <a:ea typeface="ＭＳ Ｐゴシック" panose="020B0600070205080204" pitchFamily="34" charset="-128"/>
              </a:rPr>
              <a:t>Revolutionary science: underlying assumptions re-examined</a:t>
            </a:r>
          </a:p>
        </p:txBody>
      </p:sp>
      <p:sp>
        <p:nvSpPr>
          <p:cNvPr id="123907" name="Slide Number Placeholder 3">
            <a:extLst>
              <a:ext uri="{FF2B5EF4-FFF2-40B4-BE49-F238E27FC236}">
                <a16:creationId xmlns:a16="http://schemas.microsoft.com/office/drawing/2014/main" id="{CE876F6F-B198-B14D-984D-83B52A8D68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8E9771-DD44-0F4E-A01B-3281F2677222}"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123908" name="Picture 1">
            <a:extLst>
              <a:ext uri="{FF2B5EF4-FFF2-40B4-BE49-F238E27FC236}">
                <a16:creationId xmlns:a16="http://schemas.microsoft.com/office/drawing/2014/main" id="{9DA51FDA-8CDC-2647-AF9E-6D4CD75EFB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981200"/>
            <a:ext cx="14478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DADE28D-1258-6A45-A56E-4627A016C5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2590800"/>
            <a:ext cx="24638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CD75145-F3EF-534C-8CA2-A54F9C2228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7075" y="2590800"/>
            <a:ext cx="2460625"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8A1083F5-F69C-4F46-9507-88DF57FA77E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524000"/>
            <a:ext cx="339725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9220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230</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1124744"/>
            <a:ext cx="6865906" cy="51845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24057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845571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233</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234</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4687392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238</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239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240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241</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242</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243</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244</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245</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246</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525344"/>
            <a:ext cx="8991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dirty="0">
                <a:solidFill>
                  <a:srgbClr val="000000"/>
                </a:solidFill>
                <a:latin typeface="Arial" charset="0"/>
              </a:rPr>
              <a:t>Source: De </a:t>
            </a:r>
            <a:r>
              <a:rPr lang="en-US" altLang="en-US" sz="1000" dirty="0" err="1">
                <a:solidFill>
                  <a:srgbClr val="000000"/>
                </a:solidFill>
                <a:latin typeface="Arial" charset="0"/>
              </a:rPr>
              <a:t>Galván</a:t>
            </a:r>
            <a:r>
              <a:rPr lang="en-US" altLang="en-US" sz="1000" dirty="0">
                <a:solidFill>
                  <a:srgbClr val="000000"/>
                </a:solidFill>
                <a:latin typeface="Arial" charset="0"/>
              </a:rPr>
              <a:t> - Puente del </a:t>
            </a:r>
            <a:r>
              <a:rPr lang="en-US" altLang="en-US" sz="1000" dirty="0" err="1">
                <a:solidFill>
                  <a:srgbClr val="000000"/>
                </a:solidFill>
                <a:latin typeface="Arial" charset="0"/>
              </a:rPr>
              <a:t>Alamillo.jpg</a:t>
            </a:r>
            <a:r>
              <a:rPr lang="en-US" altLang="en-US" sz="1000" dirty="0">
                <a:solidFill>
                  <a:srgbClr val="000000"/>
                </a:solidFill>
                <a:latin typeface="Arial" charset="0"/>
              </a:rPr>
              <a:t> on </a:t>
            </a:r>
            <a:r>
              <a:rPr lang="en-US" altLang="en-US" sz="1000" dirty="0" err="1">
                <a:solidFill>
                  <a:srgbClr val="000000"/>
                </a:solidFill>
                <a:latin typeface="Arial" charset="0"/>
              </a:rPr>
              <a:t>Enciclopedia.us.es</a:t>
            </a:r>
            <a:r>
              <a:rPr lang="en-US" altLang="en-US" sz="1000" dirty="0">
                <a:solidFill>
                  <a:srgbClr val="000000"/>
                </a:solidFill>
                <a:latin typeface="Arial" charset="0"/>
              </a:rPr>
              <a:t>, GFDL, https://</a:t>
            </a:r>
            <a:r>
              <a:rPr lang="en-US" altLang="en-US" sz="1000" dirty="0" err="1">
                <a:solidFill>
                  <a:srgbClr val="000000"/>
                </a:solidFill>
                <a:latin typeface="Arial" charset="0"/>
              </a:rPr>
              <a:t>commons.wikimedia.org</a:t>
            </a:r>
            <a:r>
              <a:rPr lang="en-US" altLang="en-US" sz="1000" dirty="0">
                <a:solidFill>
                  <a:srgbClr val="000000"/>
                </a:solidFill>
                <a:latin typeface="Arial" charset="0"/>
              </a:rPr>
              <a:t>/w/</a:t>
            </a:r>
            <a:r>
              <a:rPr lang="en-US" altLang="en-US" sz="1000" dirty="0" err="1">
                <a:solidFill>
                  <a:srgbClr val="000000"/>
                </a:solidFill>
                <a:latin typeface="Arial" charset="0"/>
              </a:rPr>
              <a:t>index.php?curid</a:t>
            </a:r>
            <a:r>
              <a:rPr lang="en-US" altLang="en-US" sz="1000" dirty="0">
                <a:solidFill>
                  <a:srgbClr val="000000"/>
                </a:solidFill>
                <a:latin typeface="Arial" charset="0"/>
              </a:rPr>
              <a:t>=15026095</a:t>
            </a:r>
          </a:p>
        </p:txBody>
      </p:sp>
      <p:pic>
        <p:nvPicPr>
          <p:cNvPr id="6" name="Content Placeholder 5">
            <a:extLst>
              <a:ext uri="{FF2B5EF4-FFF2-40B4-BE49-F238E27FC236}">
                <a16:creationId xmlns:a16="http://schemas.microsoft.com/office/drawing/2014/main" id="{CE331610-7D51-E644-AE59-8D8A767953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695" y="996950"/>
            <a:ext cx="8588409" cy="5194300"/>
          </a:xfrm>
        </p:spPr>
      </p:pic>
    </p:spTree>
    <p:extLst>
      <p:ext uri="{BB962C8B-B14F-4D97-AF65-F5344CB8AC3E}">
        <p14:creationId xmlns:p14="http://schemas.microsoft.com/office/powerpoint/2010/main" val="3744420511"/>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17D2-B791-694C-85B7-0EE4DA95B29D}"/>
              </a:ext>
            </a:extLst>
          </p:cNvPr>
          <p:cNvSpPr>
            <a:spLocks noGrp="1"/>
          </p:cNvSpPr>
          <p:nvPr>
            <p:ph type="title"/>
          </p:nvPr>
        </p:nvSpPr>
        <p:spPr/>
        <p:txBody>
          <a:bodyPr/>
          <a:lstStyle/>
          <a:p>
            <a:r>
              <a:rPr lang="en-US" dirty="0"/>
              <a:t>Another Principled Design</a:t>
            </a:r>
          </a:p>
        </p:txBody>
      </p:sp>
      <p:pic>
        <p:nvPicPr>
          <p:cNvPr id="7" name="Content Placeholder 6">
            <a:extLst>
              <a:ext uri="{FF2B5EF4-FFF2-40B4-BE49-F238E27FC236}">
                <a16:creationId xmlns:a16="http://schemas.microsoft.com/office/drawing/2014/main" id="{568ED8B6-D72E-1C44-B230-571BC99CB8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225" y="980728"/>
            <a:ext cx="8092215" cy="5379484"/>
          </a:xfrm>
        </p:spPr>
      </p:pic>
      <p:sp>
        <p:nvSpPr>
          <p:cNvPr id="4" name="Slide Number Placeholder 3">
            <a:extLst>
              <a:ext uri="{FF2B5EF4-FFF2-40B4-BE49-F238E27FC236}">
                <a16:creationId xmlns:a16="http://schemas.microsoft.com/office/drawing/2014/main" id="{8F72EF25-EDBC-6C40-9674-D49E77D2DF95}"/>
              </a:ext>
            </a:extLst>
          </p:cNvPr>
          <p:cNvSpPr>
            <a:spLocks noGrp="1"/>
          </p:cNvSpPr>
          <p:nvPr>
            <p:ph type="sldNum" sz="quarter" idx="11"/>
          </p:nvPr>
        </p:nvSpPr>
        <p:spPr/>
        <p:txBody>
          <a:bodyPr/>
          <a:lstStyle/>
          <a:p>
            <a:pPr>
              <a:defRPr/>
            </a:pPr>
            <a:fld id="{B84FBA80-169A-CF4F-81AB-23BBF8E699B7}" type="slidenum">
              <a:rPr lang="en-US" altLang="en-US" smtClean="0"/>
              <a:pPr>
                <a:defRPr/>
              </a:pPr>
              <a:t>247</a:t>
            </a:fld>
            <a:endParaRPr lang="en-US" altLang="en-US"/>
          </a:p>
        </p:txBody>
      </p:sp>
      <p:sp>
        <p:nvSpPr>
          <p:cNvPr id="8" name="TextBox 7">
            <a:extLst>
              <a:ext uri="{FF2B5EF4-FFF2-40B4-BE49-F238E27FC236}">
                <a16:creationId xmlns:a16="http://schemas.microsoft.com/office/drawing/2014/main" id="{0E1FFE22-57E3-2644-8F4F-1A30DD7277E2}"/>
              </a:ext>
            </a:extLst>
          </p:cNvPr>
          <p:cNvSpPr txBox="1"/>
          <p:nvPr/>
        </p:nvSpPr>
        <p:spPr>
          <a:xfrm>
            <a:off x="207062" y="6597352"/>
            <a:ext cx="6885218" cy="215444"/>
          </a:xfrm>
          <a:prstGeom prst="rect">
            <a:avLst/>
          </a:prstGeom>
          <a:noFill/>
        </p:spPr>
        <p:txBody>
          <a:bodyPr wrap="none" rtlCol="0">
            <a:spAutoFit/>
          </a:bodyPr>
          <a:lstStyle/>
          <a:p>
            <a:r>
              <a:rPr lang="en-US" sz="800" dirty="0"/>
              <a:t>Source: </a:t>
            </a:r>
            <a:r>
              <a:rPr lang="en-US" sz="800" dirty="0">
                <a:hlinkClick r:id="rId3"/>
              </a:rPr>
              <a:t>https://www.archdaily.com/245628/how-not-to-host-the-olympics-part-iii/6051758999_5df1511bb5_z-4</a:t>
            </a:r>
            <a:r>
              <a:rPr lang="en-US" sz="800" dirty="0"/>
              <a:t>   Photo via CC Flickr User Vaidas M.</a:t>
            </a:r>
          </a:p>
        </p:txBody>
      </p:sp>
    </p:spTree>
    <p:extLst>
      <p:ext uri="{BB962C8B-B14F-4D97-AF65-F5344CB8AC3E}">
        <p14:creationId xmlns:p14="http://schemas.microsoft.com/office/powerpoint/2010/main" val="2170954794"/>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248</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249</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250</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251</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252</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253</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36307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661952"/>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January 2019</a:t>
            </a:r>
          </a:p>
          <a:p>
            <a:r>
              <a:rPr lang="en-US" sz="2200" dirty="0"/>
              <a:t>USC</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339065792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7531977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3478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78539838"/>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486955386"/>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891386297"/>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25230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59514466"/>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44480315"/>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Tesseract: Extra Slides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136752320"/>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2301551742"/>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2193900795"/>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019619368"/>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1044343499"/>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77614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More on Data Movement in Google Consumer Workloads</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7115318"/>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948040416"/>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87370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1320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26349"/>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a:t>
            </a:r>
            <a:br>
              <a:rPr kumimoji="0" lang="en-US" sz="3000" b="1" i="0" u="none" strike="noStrike" kern="1200" cap="none" spc="0" normalizeH="0" baseline="0" noProof="0" dirty="0">
                <a:ln>
                  <a:noFill/>
                </a:ln>
                <a:solidFill>
                  <a:prstClr val="black"/>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Compute Unit </a:t>
            </a:r>
          </a:p>
        </p:txBody>
      </p:sp>
    </p:spTree>
    <p:extLst>
      <p:ext uri="{BB962C8B-B14F-4D97-AF65-F5344CB8AC3E}">
        <p14:creationId xmlns:p14="http://schemas.microsoft.com/office/powerpoint/2010/main" val="277523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implement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3053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by 55.4%</a:t>
            </a:r>
            <a:br>
              <a:rPr kumimoji="0" lang="en-US" sz="2800" b="1" i="0" u="none" strike="noStrike" kern="1200" cap="none" spc="0" normalizeH="0" baseline="0" noProof="0" dirty="0">
                <a:ln>
                  <a:noFill/>
                </a:ln>
                <a:solidFill>
                  <a:srgbClr val="FFFFFF"/>
                </a:solidFill>
                <a:effectLst/>
                <a:uLnTx/>
                <a:uFillTx/>
                <a:latin typeface="Gill Sans MT"/>
                <a:ea typeface="+mn-ea"/>
                <a:cs typeface="+mn-cs"/>
              </a:rPr>
            </a:br>
            <a:r>
              <a:rPr kumimoji="0" lang="en-US" sz="2800" b="1" i="0" u="none" strike="noStrike" kern="1200" cap="none" spc="0" normalizeH="0" baseline="0" noProof="0" dirty="0">
                <a:ln>
                  <a:noFill/>
                </a:ln>
                <a:solidFill>
                  <a:srgbClr val="FFFFFF"/>
                </a:solidFill>
                <a:effectLst/>
                <a:uLnTx/>
                <a:uFillTx/>
                <a:latin typeface="Gill Sans MT"/>
                <a:ea typeface="+mn-ea"/>
                <a:cs typeface="+mn-cs"/>
              </a:rPr>
              <a:t>and improves performance by 54.2% on average</a:t>
            </a:r>
          </a:p>
        </p:txBody>
      </p:sp>
    </p:spTree>
    <p:extLst>
      <p:ext uri="{BB962C8B-B14F-4D97-AF65-F5344CB8AC3E}">
        <p14:creationId xmlns:p14="http://schemas.microsoft.com/office/powerpoint/2010/main" val="41086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63101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sz="3600" dirty="0">
                <a:solidFill>
                  <a:schemeClr val="tx2"/>
                </a:solidFill>
                <a:cs typeface="Adobe Garamond Pro"/>
              </a:rPr>
              <a:t>Background</a:t>
            </a:r>
            <a:endParaRPr lang="en-US" sz="3600" dirty="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9587677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2438400" y="4267200"/>
            <a:ext cx="5111462" cy="2457974"/>
          </a:xfrm>
          <a:prstGeom prst="rect">
            <a:avLst/>
          </a:prstGeom>
        </p:spPr>
      </p:pic>
      <p:sp>
        <p:nvSpPr>
          <p:cNvPr id="2" name="Title 1"/>
          <p:cNvSpPr>
            <a:spLocks noGrp="1"/>
          </p:cNvSpPr>
          <p:nvPr>
            <p:ph type="title"/>
          </p:nvPr>
        </p:nvSpPr>
        <p:spPr>
          <a:xfrm>
            <a:off x="-304800" y="0"/>
            <a:ext cx="9753600" cy="914400"/>
          </a:xfrm>
        </p:spPr>
        <p:txBody>
          <a:bodyPr/>
          <a:lstStyle/>
          <a:p>
            <a:r>
              <a:rPr lang="en-US" sz="3300" dirty="0"/>
              <a:t>Potential Solution to Address Data Movement </a:t>
            </a:r>
          </a:p>
        </p:txBody>
      </p:sp>
      <p:sp>
        <p:nvSpPr>
          <p:cNvPr id="3" name="Content Placeholder 2"/>
          <p:cNvSpPr>
            <a:spLocks noGrp="1"/>
          </p:cNvSpPr>
          <p:nvPr>
            <p:ph idx="1"/>
          </p:nvPr>
        </p:nvSpPr>
        <p:spPr>
          <a:xfrm>
            <a:off x="152400" y="838200"/>
            <a:ext cx="9067800" cy="5410200"/>
          </a:xfrm>
        </p:spPr>
        <p:txBody>
          <a:bodyPr>
            <a:normAutofit/>
          </a:bodyPr>
          <a:lstStyle/>
          <a:p>
            <a:r>
              <a:rPr lang="en-US" sz="2800" dirty="0">
                <a:solidFill>
                  <a:schemeClr val="tx2"/>
                </a:solidFill>
              </a:rPr>
              <a:t>Processing-in-Memory (PIM) </a:t>
            </a: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lvl="1"/>
            <a:endParaRPr lang="en-US" sz="2200" dirty="0"/>
          </a:p>
          <a:p>
            <a:pPr marL="457200" lvl="1" indent="0">
              <a:buNone/>
            </a:pPr>
            <a:endParaRPr lang="en-US" sz="2000" dirty="0"/>
          </a:p>
          <a:p>
            <a:endParaRPr lang="en-US" sz="2600" dirty="0">
              <a:solidFill>
                <a:schemeClr val="tx2"/>
              </a:solidFill>
            </a:endParaRPr>
          </a:p>
          <a:p>
            <a:pPr marL="0" indent="0">
              <a:buNone/>
            </a:pPr>
            <a:endParaRPr lang="en-US" sz="2600" dirty="0">
              <a:solidFill>
                <a:schemeClr val="tx2"/>
              </a:solidFill>
            </a:endParaRPr>
          </a:p>
          <a:p>
            <a:r>
              <a:rPr lang="en-US" sz="2800" dirty="0">
                <a:solidFill>
                  <a:schemeClr val="tx2"/>
                </a:solidFill>
              </a:rPr>
              <a:t>Enabled by recent advances in 3D-stacked memory</a:t>
            </a:r>
          </a:p>
        </p:txBody>
      </p:sp>
      <p:pic>
        <p:nvPicPr>
          <p:cNvPr id="26" name="Picture 2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8</a:t>
            </a:r>
          </a:p>
        </p:txBody>
      </p:sp>
      <p:sp>
        <p:nvSpPr>
          <p:cNvPr id="29" name="Rectangle 28"/>
          <p:cNvSpPr/>
          <p:nvPr/>
        </p:nvSpPr>
        <p:spPr>
          <a:xfrm>
            <a:off x="1600200" y="2286000"/>
            <a:ext cx="4572000" cy="46166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Reduces data movement</a:t>
            </a:r>
          </a:p>
        </p:txBody>
      </p:sp>
      <p:sp>
        <p:nvSpPr>
          <p:cNvPr id="33" name="TextBox 32"/>
          <p:cNvSpPr txBox="1"/>
          <p:nvPr/>
        </p:nvSpPr>
        <p:spPr>
          <a:xfrm>
            <a:off x="1524000" y="2743200"/>
            <a:ext cx="553528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65000"/>
                    <a:lumOff val="35000"/>
                  </a:prstClr>
                </a:solidFill>
                <a:effectLst/>
                <a:uLnTx/>
                <a:uFillTx/>
                <a:latin typeface="Gill Sans MT"/>
                <a:ea typeface="+mn-ea"/>
                <a:cs typeface="+mn-cs"/>
              </a:rPr>
              <a:t>Exploits large in-memory bandwidth</a:t>
            </a:r>
          </a:p>
        </p:txBody>
      </p:sp>
      <p:sp>
        <p:nvSpPr>
          <p:cNvPr id="36" name="TextBox 35"/>
          <p:cNvSpPr txBox="1"/>
          <p:nvPr/>
        </p:nvSpPr>
        <p:spPr>
          <a:xfrm>
            <a:off x="1524001" y="3200400"/>
            <a:ext cx="6400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Exploits shorter access latency to memory</a:t>
            </a:r>
          </a:p>
        </p:txBody>
      </p:sp>
      <p:pic>
        <p:nvPicPr>
          <p:cNvPr id="37" name="Picture 36"/>
          <p:cNvPicPr>
            <a:picLocks noChangeAspect="1"/>
          </p:cNvPicPr>
          <p:nvPr/>
        </p:nvPicPr>
        <p:blipFill>
          <a:blip r:embed="rId5"/>
          <a:stretch>
            <a:fillRect/>
          </a:stretch>
        </p:blipFill>
        <p:spPr>
          <a:xfrm>
            <a:off x="1143000" y="2286000"/>
            <a:ext cx="457200" cy="533400"/>
          </a:xfrm>
          <a:prstGeom prst="rect">
            <a:avLst/>
          </a:prstGeom>
        </p:spPr>
      </p:pic>
      <p:pic>
        <p:nvPicPr>
          <p:cNvPr id="38" name="Picture 37"/>
          <p:cNvPicPr>
            <a:picLocks noChangeAspect="1"/>
          </p:cNvPicPr>
          <p:nvPr/>
        </p:nvPicPr>
        <p:blipFill>
          <a:blip r:embed="rId5"/>
          <a:stretch>
            <a:fillRect/>
          </a:stretch>
        </p:blipFill>
        <p:spPr>
          <a:xfrm>
            <a:off x="1143000" y="2743200"/>
            <a:ext cx="457200" cy="533400"/>
          </a:xfrm>
          <a:prstGeom prst="rect">
            <a:avLst/>
          </a:prstGeom>
        </p:spPr>
      </p:pic>
      <p:pic>
        <p:nvPicPr>
          <p:cNvPr id="39" name="Picture 38"/>
          <p:cNvPicPr>
            <a:picLocks noChangeAspect="1"/>
          </p:cNvPicPr>
          <p:nvPr/>
        </p:nvPicPr>
        <p:blipFill>
          <a:blip r:embed="rId5"/>
          <a:stretch>
            <a:fillRect/>
          </a:stretch>
        </p:blipFill>
        <p:spPr>
          <a:xfrm>
            <a:off x="1143000" y="3200400"/>
            <a:ext cx="457200" cy="533400"/>
          </a:xfrm>
          <a:prstGeom prst="rect">
            <a:avLst/>
          </a:prstGeom>
        </p:spPr>
      </p:pic>
    </p:spTree>
    <p:extLst>
      <p:ext uri="{BB962C8B-B14F-4D97-AF65-F5344CB8AC3E}">
        <p14:creationId xmlns:p14="http://schemas.microsoft.com/office/powerpoint/2010/main" val="116878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sz="3600" dirty="0">
                <a:solidFill>
                  <a:schemeClr val="tx2"/>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27879133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Workload Analysis Methodology</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sz="2800" dirty="0">
                <a:solidFill>
                  <a:schemeClr val="tx2"/>
                </a:solidFill>
                <a:cs typeface="Adobe Garamond Pro"/>
              </a:rPr>
              <a:t>Workload Characterization</a:t>
            </a:r>
          </a:p>
          <a:p>
            <a:pPr lvl="1"/>
            <a:r>
              <a:rPr lang="en-US" sz="2400" dirty="0">
                <a:cs typeface="Adobe Garamond Pro"/>
              </a:rPr>
              <a:t>Chromebook with an</a:t>
            </a:r>
            <a:br>
              <a:rPr lang="en-US" sz="2400" dirty="0">
                <a:cs typeface="Adobe Garamond Pro"/>
              </a:rPr>
            </a:br>
            <a:r>
              <a:rPr lang="en-US" sz="2400" dirty="0">
                <a:cs typeface="Adobe Garamond Pro"/>
              </a:rPr>
              <a:t>Intel Celeron </a:t>
            </a:r>
            <a:r>
              <a:rPr lang="en-US" sz="2400" dirty="0" err="1">
                <a:cs typeface="Adobe Garamond Pro"/>
              </a:rPr>
              <a:t>SoC</a:t>
            </a:r>
            <a:r>
              <a:rPr lang="en-US" sz="2400" dirty="0">
                <a:cs typeface="Adobe Garamond Pro"/>
              </a:rPr>
              <a:t> and 2GB of DRAM</a:t>
            </a:r>
          </a:p>
          <a:p>
            <a:pPr lvl="1"/>
            <a:r>
              <a:rPr lang="en-US" sz="2400" dirty="0">
                <a:cs typeface="Adobe Garamond Pro"/>
              </a:rPr>
              <a:t>Extensively use performance counters within </a:t>
            </a:r>
            <a:r>
              <a:rPr lang="en-US" sz="2400" dirty="0" err="1">
                <a:cs typeface="Adobe Garamond Pro"/>
              </a:rPr>
              <a:t>SoC</a:t>
            </a:r>
            <a:br>
              <a:rPr lang="en-US" sz="2400" dirty="0">
                <a:cs typeface="Adobe Garamond Pro"/>
              </a:rPr>
            </a:br>
            <a:endParaRPr lang="en-US" sz="2200" dirty="0">
              <a:cs typeface="Adobe Garamond Pro"/>
            </a:endParaRPr>
          </a:p>
          <a:p>
            <a:r>
              <a:rPr lang="en-US" sz="2800" dirty="0">
                <a:solidFill>
                  <a:schemeClr val="tx2"/>
                </a:solidFill>
                <a:cs typeface="Adobe Garamond Pro"/>
              </a:rPr>
              <a:t>Energy Model</a:t>
            </a:r>
          </a:p>
          <a:p>
            <a:pPr lvl="1"/>
            <a:r>
              <a:rPr lang="en-US" sz="2400" dirty="0">
                <a:cs typeface="Adobe Garamond Pro"/>
              </a:rPr>
              <a:t>Sum of the energy consumption within the </a:t>
            </a:r>
            <a:r>
              <a:rPr lang="en-US" sz="2400" dirty="0">
                <a:solidFill>
                  <a:srgbClr val="0000FF"/>
                </a:solidFill>
                <a:cs typeface="Adobe Garamond Pro"/>
              </a:rPr>
              <a:t>CPU</a:t>
            </a:r>
            <a:r>
              <a:rPr lang="en-US" sz="2400" dirty="0">
                <a:cs typeface="Adobe Garamond Pro"/>
              </a:rPr>
              <a:t>, </a:t>
            </a:r>
            <a:br>
              <a:rPr lang="en-US" sz="2400" dirty="0">
                <a:cs typeface="Adobe Garamond Pro"/>
              </a:rPr>
            </a:br>
            <a:r>
              <a:rPr lang="en-US" sz="2400" dirty="0">
                <a:solidFill>
                  <a:srgbClr val="0000FF"/>
                </a:solidFill>
                <a:cs typeface="Adobe Garamond Pro"/>
              </a:rPr>
              <a:t>all caches</a:t>
            </a:r>
            <a:r>
              <a:rPr lang="en-US" sz="2400" dirty="0">
                <a:cs typeface="Adobe Garamond Pro"/>
              </a:rPr>
              <a:t>, </a:t>
            </a:r>
            <a:r>
              <a:rPr lang="en-US" sz="2400" dirty="0">
                <a:solidFill>
                  <a:srgbClr val="0000FF"/>
                </a:solidFill>
                <a:cs typeface="Adobe Garamond Pro"/>
              </a:rPr>
              <a:t>off-chip interconnects</a:t>
            </a:r>
            <a:r>
              <a:rPr lang="en-US" sz="2400" dirty="0">
                <a:cs typeface="Adobe Garamond Pro"/>
              </a:rPr>
              <a:t>, and </a:t>
            </a:r>
            <a:r>
              <a:rPr lang="en-US" sz="2400" dirty="0">
                <a:solidFill>
                  <a:srgbClr val="0000FF"/>
                </a:solidFill>
                <a:cs typeface="Adobe Garamond Pro"/>
              </a:rPr>
              <a:t>DRAM</a:t>
            </a:r>
          </a:p>
          <a:p>
            <a:pPr marL="457200" lvl="1" indent="0">
              <a:buNone/>
            </a:pPr>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 name="Group 5"/>
          <p:cNvGrpSpPr/>
          <p:nvPr/>
        </p:nvGrpSpPr>
        <p:grpSpPr>
          <a:xfrm>
            <a:off x="1371600" y="4876800"/>
            <a:ext cx="6526566" cy="1767840"/>
            <a:chOff x="1094015" y="1981200"/>
            <a:chExt cx="6547757" cy="2209800"/>
          </a:xfrm>
        </p:grpSpPr>
        <p:grpSp>
          <p:nvGrpSpPr>
            <p:cNvPr id="8" name="Group 7"/>
            <p:cNvGrpSpPr/>
            <p:nvPr/>
          </p:nvGrpSpPr>
          <p:grpSpPr>
            <a:xfrm>
              <a:off x="1094015" y="1981200"/>
              <a:ext cx="6547757" cy="2209800"/>
              <a:chOff x="1094015" y="1981200"/>
              <a:chExt cx="6547757" cy="2209800"/>
            </a:xfrm>
          </p:grpSpPr>
          <p:sp>
            <p:nvSpPr>
              <p:cNvPr id="11" name="Rounded Rectangle 10"/>
              <p:cNvSpPr/>
              <p:nvPr/>
            </p:nvSpPr>
            <p:spPr>
              <a:xfrm>
                <a:off x="6727372" y="1981200"/>
                <a:ext cx="914400" cy="2209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2" name="Left-Right Arrow 11"/>
              <p:cNvSpPr/>
              <p:nvPr/>
            </p:nvSpPr>
            <p:spPr>
              <a:xfrm rot="10800000">
                <a:off x="5421087" y="3035299"/>
                <a:ext cx="1224643" cy="266700"/>
              </a:xfrm>
              <a:prstGeom prst="leftRightArrow">
                <a:avLst/>
              </a:prstGeom>
              <a:solidFill>
                <a:srgbClr val="000000"/>
              </a:solid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 name="Rounded Rectangle 12"/>
              <p:cNvSpPr/>
              <p:nvPr/>
            </p:nvSpPr>
            <p:spPr>
              <a:xfrm>
                <a:off x="1094015" y="2146300"/>
                <a:ext cx="4735285" cy="19050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4686300" y="2286000"/>
                <a:ext cx="609600" cy="16002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mn-cs"/>
                  </a:rPr>
                  <a:t>L2</a:t>
                </a:r>
                <a:endParaRPr kumimoji="0" lang="en-US" sz="1400" b="1" i="0" u="none" strike="noStrike" kern="1200" cap="none" spc="0" normalizeH="0" baseline="0" noProof="0" dirty="0">
                  <a:ln>
                    <a:noFill/>
                  </a:ln>
                  <a:solidFill>
                    <a:srgbClr val="FFFFFF"/>
                  </a:solidFill>
                  <a:effectLst/>
                  <a:uLnTx/>
                  <a:uFillTx/>
                  <a:latin typeface="Gill Sans MT"/>
                  <a:ea typeface="+mn-ea"/>
                  <a:cs typeface="+mn-cs"/>
                </a:endParaRPr>
              </a:p>
            </p:txBody>
          </p:sp>
          <p:cxnSp>
            <p:nvCxnSpPr>
              <p:cNvPr id="15" name="Straight Arrow Connector 14"/>
              <p:cNvCxnSpPr/>
              <p:nvPr/>
            </p:nvCxnSpPr>
            <p:spPr>
              <a:xfrm flipH="1">
                <a:off x="2563586" y="3213100"/>
                <a:ext cx="555172" cy="0"/>
              </a:xfrm>
              <a:prstGeom prst="straightConnector1">
                <a:avLst/>
              </a:prstGeom>
              <a:noFill/>
              <a:ln w="38100" cap="flat" cmpd="sng" algn="ctr">
                <a:solidFill>
                  <a:srgbClr val="000000"/>
                </a:solidFill>
                <a:prstDash val="solid"/>
                <a:miter lim="800000"/>
                <a:headEnd type="arrow"/>
                <a:tailEnd type="arrow"/>
              </a:ln>
              <a:effectLst/>
            </p:spPr>
          </p:cxnSp>
          <p:sp>
            <p:nvSpPr>
              <p:cNvPr id="16" name="Rounded Rectangle 15"/>
              <p:cNvSpPr/>
              <p:nvPr/>
            </p:nvSpPr>
            <p:spPr>
              <a:xfrm>
                <a:off x="3207822" y="2527300"/>
                <a:ext cx="482434" cy="1219200"/>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ll Sans MT"/>
                    <a:ea typeface="+mn-ea"/>
                    <a:cs typeface="+mn-cs"/>
                  </a:rPr>
                  <a:t>L1</a:t>
                </a:r>
                <a:endParaRPr kumimoji="0" lang="en-US" sz="900" b="1" i="0" u="none" strike="noStrike" kern="1200" cap="none" spc="0" normalizeH="0" baseline="0" noProof="0" dirty="0">
                  <a:ln>
                    <a:noFill/>
                  </a:ln>
                  <a:solidFill>
                    <a:srgbClr val="FFFFFF"/>
                  </a:solidFill>
                  <a:effectLst/>
                  <a:uLnTx/>
                  <a:uFillTx/>
                  <a:latin typeface="Gill Sans MT"/>
                  <a:ea typeface="+mn-ea"/>
                  <a:cs typeface="+mn-cs"/>
                </a:endParaRPr>
              </a:p>
            </p:txBody>
          </p:sp>
          <p:sp>
            <p:nvSpPr>
              <p:cNvPr id="21" name="Rounded Rectangle 20"/>
              <p:cNvSpPr/>
              <p:nvPr/>
            </p:nvSpPr>
            <p:spPr>
              <a:xfrm>
                <a:off x="1266957" y="28575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cxnSp>
            <p:nvCxnSpPr>
              <p:cNvPr id="18" name="Straight Arrow Connector 17"/>
              <p:cNvCxnSpPr/>
              <p:nvPr/>
            </p:nvCxnSpPr>
            <p:spPr>
              <a:xfrm flipH="1">
                <a:off x="3788229" y="3213100"/>
                <a:ext cx="838200" cy="0"/>
              </a:xfrm>
              <a:prstGeom prst="straightConnector1">
                <a:avLst/>
              </a:prstGeom>
              <a:noFill/>
              <a:ln w="38100" cap="flat" cmpd="sng" algn="ctr">
                <a:solidFill>
                  <a:schemeClr val="tx1"/>
                </a:solidFill>
                <a:prstDash val="solid"/>
                <a:miter lim="800000"/>
                <a:headEnd type="arrow"/>
                <a:tailEnd type="arrow"/>
              </a:ln>
              <a:effectLst/>
            </p:spPr>
          </p:cxnSp>
        </p:grpSp>
        <p:sp>
          <p:nvSpPr>
            <p:cNvPr id="10" name="Rounded Rectangle 9"/>
            <p:cNvSpPr/>
            <p:nvPr/>
          </p:nvSpPr>
          <p:spPr>
            <a:xfrm>
              <a:off x="1419359" y="30099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grpSp>
      <p:pic>
        <p:nvPicPr>
          <p:cNvPr id="22" name="Picture 21"/>
          <p:cNvPicPr>
            <a:picLocks noChangeAspect="1"/>
          </p:cNvPicPr>
          <p:nvPr/>
        </p:nvPicPr>
        <p:blipFill>
          <a:blip r:embed="rId4"/>
          <a:stretch>
            <a:fillRect/>
          </a:stretch>
        </p:blipFill>
        <p:spPr>
          <a:xfrm>
            <a:off x="5791200" y="1282699"/>
            <a:ext cx="609600" cy="609600"/>
          </a:xfrm>
          <a:prstGeom prst="rect">
            <a:avLst/>
          </a:prstGeom>
        </p:spPr>
      </p:pic>
      <p:pic>
        <p:nvPicPr>
          <p:cNvPr id="23" name="Picture 22"/>
          <p:cNvPicPr>
            <a:picLocks noChangeAspect="1"/>
          </p:cNvPicPr>
          <p:nvPr/>
        </p:nvPicPr>
        <p:blipFill>
          <a:blip r:embed="rId5"/>
          <a:stretch>
            <a:fillRect/>
          </a:stretch>
        </p:blipFill>
        <p:spPr>
          <a:xfrm>
            <a:off x="6477004" y="1282699"/>
            <a:ext cx="577111" cy="617220"/>
          </a:xfrm>
          <a:prstGeom prst="rect">
            <a:avLst/>
          </a:prstGeom>
        </p:spPr>
      </p:pic>
      <p:pic>
        <p:nvPicPr>
          <p:cNvPr id="24" name="Picture 23"/>
          <p:cNvPicPr>
            <a:picLocks noChangeAspect="1"/>
          </p:cNvPicPr>
          <p:nvPr/>
        </p:nvPicPr>
        <p:blipFill>
          <a:blip r:embed="rId6"/>
          <a:stretch>
            <a:fillRect/>
          </a:stretch>
        </p:blipFill>
        <p:spPr>
          <a:xfrm>
            <a:off x="7086600" y="1358899"/>
            <a:ext cx="1066800" cy="533400"/>
          </a:xfrm>
          <a:prstGeom prst="rect">
            <a:avLst/>
          </a:prstGeom>
        </p:spPr>
      </p:pic>
    </p:spTree>
    <p:extLst>
      <p:ext uri="{BB962C8B-B14F-4D97-AF65-F5344CB8AC3E}">
        <p14:creationId xmlns:p14="http://schemas.microsoft.com/office/powerpoint/2010/main" val="43683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363200" cy="914400"/>
          </a:xfrm>
        </p:spPr>
        <p:txBody>
          <a:bodyPr/>
          <a:lstStyle/>
          <a:p>
            <a:r>
              <a:rPr lang="en-US" dirty="0">
                <a:solidFill>
                  <a:prstClr val="black">
                    <a:lumMod val="65000"/>
                    <a:lumOff val="35000"/>
                  </a:prstClr>
                </a:solidFill>
              </a:rPr>
              <a:t>PIM Logic Implementation</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11</a:t>
            </a:r>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1295400" y="1224248"/>
            <a:ext cx="5017711" cy="1518952"/>
            <a:chOff x="7171441" y="1731293"/>
            <a:chExt cx="4703468" cy="2441986"/>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56557" y="1663818"/>
                <a:ext cx="875531" cy="526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err="1">
                    <a:ln>
                      <a:noFill/>
                    </a:ln>
                    <a:solidFill>
                      <a:sysClr val="windowText" lastClr="000000"/>
                    </a:solidFill>
                    <a:effectLst/>
                    <a:uLnTx/>
                    <a:uFillTx/>
                    <a:latin typeface="Gill Sans MT"/>
                    <a:ea typeface="+mn-ea"/>
                    <a:cs typeface="Gill Sans MT"/>
                  </a:rPr>
                  <a:t>SoC</a:t>
                </a:r>
                <a:endParaRPr kumimoji="0" lang="en-US" sz="2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540131" y="1743569"/>
              <a:ext cx="1224402" cy="6432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ysClr val="windowText" lastClr="000000"/>
                  </a:solidFill>
                  <a:effectLst/>
                  <a:uLnTx/>
                  <a:uFillTx/>
                  <a:latin typeface="Gill Sans MT"/>
                  <a:ea typeface="+mn-ea"/>
                  <a:cs typeface="Gill Sans MT"/>
                </a:rPr>
                <a:t>DRAM</a:t>
              </a:r>
              <a:endParaRPr kumimoji="0" lang="en-US" sz="1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cxnSp>
        <p:nvCxnSpPr>
          <p:cNvPr id="116" name="Straight Arrow Connector 115"/>
          <p:cNvCxnSpPr/>
          <p:nvPr/>
        </p:nvCxnSpPr>
        <p:spPr>
          <a:xfrm flipV="1">
            <a:off x="6248400" y="1752600"/>
            <a:ext cx="685800" cy="228601"/>
          </a:xfrm>
          <a:prstGeom prst="straightConnector1">
            <a:avLst/>
          </a:prstGeom>
          <a:ln w="25400">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6973531" y="1447800"/>
            <a:ext cx="156086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Logic Layer</a:t>
            </a:r>
          </a:p>
        </p:txBody>
      </p:sp>
      <p:sp>
        <p:nvSpPr>
          <p:cNvPr id="95" name="Rounded Rectangle 94"/>
          <p:cNvSpPr/>
          <p:nvPr/>
        </p:nvSpPr>
        <p:spPr>
          <a:xfrm>
            <a:off x="1638300" y="3595333"/>
            <a:ext cx="2209800" cy="82426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21" name="Group 20"/>
          <p:cNvGrpSpPr/>
          <p:nvPr/>
        </p:nvGrpSpPr>
        <p:grpSpPr>
          <a:xfrm>
            <a:off x="5562600" y="3505200"/>
            <a:ext cx="2438400" cy="990600"/>
            <a:chOff x="5562600" y="3276600"/>
            <a:chExt cx="2438400" cy="990600"/>
          </a:xfrm>
        </p:grpSpPr>
        <p:sp>
          <p:nvSpPr>
            <p:cNvPr id="76" name="Rounded Rectangle 75"/>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0" name="Rounded Rectangle 7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1" name="Rounded Rectangle 8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 N</a:t>
              </a:r>
            </a:p>
          </p:txBody>
        </p:sp>
      </p:grpSp>
      <p:cxnSp>
        <p:nvCxnSpPr>
          <p:cNvPr id="131" name="Straight Arrow Connector 130"/>
          <p:cNvCxnSpPr/>
          <p:nvPr/>
        </p:nvCxnSpPr>
        <p:spPr>
          <a:xfrm flipH="1">
            <a:off x="3429000" y="2438400"/>
            <a:ext cx="1421522" cy="8382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5257800" y="2438400"/>
            <a:ext cx="1219200" cy="9144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914400" y="4475083"/>
            <a:ext cx="36576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Customized embedded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general-purpose core</a:t>
            </a:r>
          </a:p>
        </p:txBody>
      </p:sp>
      <p:sp>
        <p:nvSpPr>
          <p:cNvPr id="8" name="Rectangle 7"/>
          <p:cNvSpPr/>
          <p:nvPr/>
        </p:nvSpPr>
        <p:spPr>
          <a:xfrm>
            <a:off x="762000" y="5828412"/>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256-bit SIMD </a:t>
            </a: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unit </a:t>
            </a:r>
          </a:p>
        </p:txBody>
      </p:sp>
      <p:sp>
        <p:nvSpPr>
          <p:cNvPr id="53" name="Rectangle 52"/>
          <p:cNvSpPr/>
          <p:nvPr/>
        </p:nvSpPr>
        <p:spPr>
          <a:xfrm>
            <a:off x="762000" y="5431720"/>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No aggressive ILP techniques</a:t>
            </a:r>
          </a:p>
        </p:txBody>
      </p:sp>
      <p:sp>
        <p:nvSpPr>
          <p:cNvPr id="55" name="Rectangle 54"/>
          <p:cNvSpPr/>
          <p:nvPr/>
        </p:nvSpPr>
        <p:spPr>
          <a:xfrm>
            <a:off x="5181599" y="4495800"/>
            <a:ext cx="35052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Small fixed-function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accelerators</a:t>
            </a:r>
          </a:p>
        </p:txBody>
      </p:sp>
      <p:sp>
        <p:nvSpPr>
          <p:cNvPr id="56" name="Rectangle 55"/>
          <p:cNvSpPr/>
          <p:nvPr/>
        </p:nvSpPr>
        <p:spPr>
          <a:xfrm>
            <a:off x="4953000" y="5429310"/>
            <a:ext cx="3962399" cy="830997"/>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Multiple copies of customized </a:t>
            </a:r>
            <a:b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b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in-memory logic unit</a:t>
            </a:r>
          </a:p>
        </p:txBody>
      </p:sp>
    </p:spTree>
    <p:extLst>
      <p:ext uri="{BB962C8B-B14F-4D97-AF65-F5344CB8AC3E}">
        <p14:creationId xmlns:p14="http://schemas.microsoft.com/office/powerpoint/2010/main" val="356630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500"/>
                                        <p:tgtEl>
                                          <p:spTgt spid="1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50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95" grpId="0" animBg="1"/>
      <p:bldP spid="51" grpId="0"/>
      <p:bldP spid="8" grpId="0"/>
      <p:bldP spid="53" grpId="0"/>
      <p:bldP spid="55" grpId="0"/>
      <p:bldP spid="56"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10800" cy="914400"/>
          </a:xfrm>
        </p:spPr>
        <p:txBody>
          <a:bodyPr/>
          <a:lstStyle/>
          <a:p>
            <a:r>
              <a:rPr lang="en-US" dirty="0"/>
              <a:t>Workload Analysis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spTree>
    <p:extLst>
      <p:ext uri="{BB962C8B-B14F-4D97-AF65-F5344CB8AC3E}">
        <p14:creationId xmlns:p14="http://schemas.microsoft.com/office/powerpoint/2010/main" val="102822594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lumMod val="75000"/>
                  </a:prstClr>
                </a:solidFill>
                <a:effectLst/>
                <a:uLnTx/>
                <a:uFillTx/>
                <a:latin typeface="Gill Sans MT"/>
                <a:ea typeface="+mn-ea"/>
                <a:cs typeface="+mn-cs"/>
              </a:rPr>
              <a:t>TensorFlow</a:t>
            </a:r>
            <a:endParaRPr kumimoji="0" lang="en-US" sz="26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p>
        </p:txBody>
      </p:sp>
      <p:pic>
        <p:nvPicPr>
          <p:cNvPr id="14" name="Picture 13"/>
          <p:cNvPicPr>
            <a:picLocks noChangeAspect="1"/>
          </p:cNvPicPr>
          <p:nvPr/>
        </p:nvPicPr>
        <p:blipFill>
          <a:blip r:embed="rId4">
            <a:alphaModFix amt="33000"/>
          </a:blip>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pic>
        <p:nvPicPr>
          <p:cNvPr id="31" name="Picture 30"/>
          <p:cNvPicPr>
            <a:picLocks noChangeAspect="1"/>
          </p:cNvPicPr>
          <p:nvPr/>
        </p:nvPicPr>
        <p:blipFill>
          <a:blip r:embed="rId5">
            <a:alphaModFix amt="35000"/>
          </a:blip>
          <a:stretch>
            <a:fillRect/>
          </a:stretch>
        </p:blipFill>
        <p:spPr>
          <a:xfrm>
            <a:off x="1854200" y="5025189"/>
            <a:ext cx="335588" cy="385011"/>
          </a:xfrm>
          <a:prstGeom prst="rect">
            <a:avLst/>
          </a:prstGeom>
        </p:spPr>
      </p:pic>
      <p:pic>
        <p:nvPicPr>
          <p:cNvPr id="24" name="Picture 23"/>
          <p:cNvPicPr>
            <a:picLocks noChangeAspect="1"/>
          </p:cNvPicPr>
          <p:nvPr/>
        </p:nvPicPr>
        <p:blipFill>
          <a:blip r:embed="rId6">
            <a:alphaModFix amt="37000"/>
          </a:blip>
          <a:stretch>
            <a:fillRect/>
          </a:stretch>
        </p:blipFill>
        <p:spPr>
          <a:xfrm>
            <a:off x="2209800" y="5073519"/>
            <a:ext cx="1007533" cy="273864"/>
          </a:xfrm>
          <a:prstGeom prst="rect">
            <a:avLst/>
          </a:prstGeom>
        </p:spPr>
      </p:pic>
      <p:pic>
        <p:nvPicPr>
          <p:cNvPr id="8" name="Picture 7"/>
          <p:cNvPicPr>
            <a:picLocks noChangeAspect="1"/>
          </p:cNvPicPr>
          <p:nvPr/>
        </p:nvPicPr>
        <p:blipFill>
          <a:blip r:embed="rId7">
            <a:alphaModFix amt="29000"/>
          </a:blip>
          <a:stretch>
            <a:fillRect/>
          </a:stretch>
        </p:blipFill>
        <p:spPr>
          <a:xfrm>
            <a:off x="1676400" y="4191000"/>
            <a:ext cx="1600200" cy="787443"/>
          </a:xfrm>
          <a:prstGeom prst="rect">
            <a:avLst/>
          </a:prstGeom>
        </p:spPr>
      </p:pic>
      <p:pic>
        <p:nvPicPr>
          <p:cNvPr id="26" name="Picture 25"/>
          <p:cNvPicPr>
            <a:picLocks noChangeAspect="1"/>
          </p:cNvPicPr>
          <p:nvPr/>
        </p:nvPicPr>
        <p:blipFill>
          <a:blip r:embed="rId5">
            <a:alphaModFix amt="49000"/>
          </a:blip>
          <a:stretch>
            <a:fillRect/>
          </a:stretch>
        </p:blipFill>
        <p:spPr>
          <a:xfrm>
            <a:off x="6206067" y="5101389"/>
            <a:ext cx="351568" cy="385011"/>
          </a:xfrm>
          <a:prstGeom prst="rect">
            <a:avLst/>
          </a:prstGeom>
        </p:spPr>
      </p:pic>
      <p:pic>
        <p:nvPicPr>
          <p:cNvPr id="27" name="Picture 26"/>
          <p:cNvPicPr>
            <a:picLocks noChangeAspect="1"/>
          </p:cNvPicPr>
          <p:nvPr/>
        </p:nvPicPr>
        <p:blipFill>
          <a:blip r:embed="rId6">
            <a:alphaModFix amt="35000"/>
          </a:blip>
          <a:stretch>
            <a:fillRect/>
          </a:stretch>
        </p:blipFill>
        <p:spPr>
          <a:xfrm>
            <a:off x="6578600" y="5149719"/>
            <a:ext cx="1055511" cy="273864"/>
          </a:xfrm>
          <a:prstGeom prst="rect">
            <a:avLst/>
          </a:prstGeom>
        </p:spPr>
      </p:pic>
      <p:pic>
        <p:nvPicPr>
          <p:cNvPr id="28" name="Picture 27"/>
          <p:cNvPicPr>
            <a:picLocks noChangeAspect="1"/>
          </p:cNvPicPr>
          <p:nvPr/>
        </p:nvPicPr>
        <p:blipFill>
          <a:blip r:embed="rId7">
            <a:alphaModFix amt="28000"/>
          </a:blip>
          <a:stretch>
            <a:fillRect/>
          </a:stretch>
        </p:blipFill>
        <p:spPr>
          <a:xfrm>
            <a:off x="6019800" y="4267200"/>
            <a:ext cx="1676400" cy="787443"/>
          </a:xfrm>
          <a:prstGeom prst="rect">
            <a:avLst/>
          </a:prstGeom>
        </p:spPr>
      </p:pic>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b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br>
            <a:endPar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25" name="Title 1"/>
          <p:cNvSpPr>
            <a:spLocks noGrp="1"/>
          </p:cNvSpPr>
          <p:nvPr>
            <p:ph type="title"/>
          </p:nvPr>
        </p:nvSpPr>
        <p:spPr>
          <a:xfrm>
            <a:off x="0" y="0"/>
            <a:ext cx="10210800" cy="914400"/>
          </a:xfrm>
        </p:spPr>
        <p:txBody>
          <a:bodyPr/>
          <a:lstStyle/>
          <a:p>
            <a:r>
              <a:rPr lang="en-US" dirty="0"/>
              <a:t>Workload Analysis</a:t>
            </a:r>
          </a:p>
        </p:txBody>
      </p:sp>
      <p:sp>
        <p:nvSpPr>
          <p:cNvPr id="23" name="Rectangle 22"/>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 name="TextBox 2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33" name="Picture 32"/>
          <p:cNvPicPr>
            <a:picLocks noChangeAspect="1"/>
          </p:cNvPicPr>
          <p:nvPr/>
        </p:nvPicPr>
        <p:blipFill>
          <a:blip r:embed="rId8"/>
          <a:stretch>
            <a:fillRect/>
          </a:stretch>
        </p:blipFill>
        <p:spPr>
          <a:xfrm>
            <a:off x="1828800" y="1295400"/>
            <a:ext cx="1066800" cy="1066800"/>
          </a:xfrm>
          <a:prstGeom prst="rect">
            <a:avLst/>
          </a:prstGeom>
        </p:spPr>
      </p:pic>
    </p:spTree>
    <p:extLst>
      <p:ext uri="{BB962C8B-B14F-4D97-AF65-F5344CB8AC3E}">
        <p14:creationId xmlns:p14="http://schemas.microsoft.com/office/powerpoint/2010/main" val="886938637"/>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467100" y="4038600"/>
            <a:ext cx="14859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51101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224" name="Straight Connector 223"/>
          <p:cNvCxnSpPr/>
          <p:nvPr/>
        </p:nvCxnSpPr>
        <p:spPr>
          <a:xfrm>
            <a:off x="28194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230" name="Straight Connector 229"/>
          <p:cNvCxnSpPr/>
          <p:nvPr/>
        </p:nvCxnSpPr>
        <p:spPr>
          <a:xfrm>
            <a:off x="55626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TextBox 230"/>
          <p:cNvSpPr txBox="1"/>
          <p:nvPr/>
        </p:nvSpPr>
        <p:spPr>
          <a:xfrm>
            <a:off x="2667000" y="952381"/>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solidFill>
                <a:effectLst/>
                <a:uLnTx/>
                <a:uFillTx/>
                <a:latin typeface="Gill Sans MT"/>
                <a:ea typeface="+mn-ea"/>
                <a:cs typeface="+mn-cs"/>
              </a:rPr>
              <a:t>Layouting</a:t>
            </a:r>
            <a:endParaRPr kumimoji="0" lang="en-US" sz="2200" b="1" i="0" u="none" strike="noStrike" kern="1200" cap="none" spc="0" normalizeH="0" baseline="0" noProof="0" dirty="0">
              <a:ln>
                <a:noFill/>
              </a:ln>
              <a:solidFill>
                <a:srgbClr val="FFFFFF"/>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36" name="Group 35"/>
          <p:cNvGrpSpPr/>
          <p:nvPr/>
        </p:nvGrpSpPr>
        <p:grpSpPr>
          <a:xfrm>
            <a:off x="4800600" y="4952999"/>
            <a:ext cx="4800600" cy="850392"/>
            <a:chOff x="-2299154" y="679007"/>
            <a:chExt cx="12249693" cy="592196"/>
          </a:xfrm>
        </p:grpSpPr>
        <p:sp>
          <p:nvSpPr>
            <p:cNvPr id="38" name="Rounded Rectangle 37"/>
            <p:cNvSpPr/>
            <p:nvPr/>
          </p:nvSpPr>
          <p:spPr bwMode="auto">
            <a:xfrm>
              <a:off x="-938077" y="679007"/>
              <a:ext cx="9527539" cy="59219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0" name="Rectangle 39"/>
            <p:cNvSpPr/>
            <p:nvPr/>
          </p:nvSpPr>
          <p:spPr>
            <a:xfrm>
              <a:off x="-2299154" y="726889"/>
              <a:ext cx="12249693" cy="5358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Gill Sans MT"/>
                  <a:ea typeface="+mn-ea"/>
                  <a:cs typeface="+mn-cs"/>
                </a:rPr>
                <a:t>paints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those objects</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a:t>
              </a:r>
              <a:br>
                <a:rPr kumimoji="0" lang="en-US" sz="2200" b="1" i="0" u="none" strike="noStrike" kern="1200" cap="none" spc="0" normalizeH="0" baseline="0" noProof="0" dirty="0">
                  <a:ln>
                    <a:noFill/>
                  </a:ln>
                  <a:solidFill>
                    <a:srgbClr val="0000FF"/>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and generates the</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bitmaps</a:t>
              </a:r>
            </a:p>
          </p:txBody>
        </p:sp>
      </p:grpSp>
      <p:grpSp>
        <p:nvGrpSpPr>
          <p:cNvPr id="98" name="Group 97"/>
          <p:cNvGrpSpPr/>
          <p:nvPr/>
        </p:nvGrpSpPr>
        <p:grpSpPr>
          <a:xfrm>
            <a:off x="1524000" y="5181600"/>
            <a:ext cx="3886200" cy="1207008"/>
            <a:chOff x="-543442" y="838201"/>
            <a:chExt cx="6403837" cy="418366"/>
          </a:xfrm>
        </p:grpSpPr>
        <p:sp>
          <p:nvSpPr>
            <p:cNvPr id="99" name="Rounded Rectangle 98"/>
            <p:cNvSpPr/>
            <p:nvPr/>
          </p:nvSpPr>
          <p:spPr bwMode="auto">
            <a:xfrm>
              <a:off x="84385" y="838201"/>
              <a:ext cx="5273748" cy="4183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00" name="Rectangle 99"/>
            <p:cNvSpPr/>
            <p:nvPr/>
          </p:nvSpPr>
          <p:spPr>
            <a:xfrm>
              <a:off x="-543442" y="864613"/>
              <a:ext cx="6403837" cy="38404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calculates the</a:t>
              </a:r>
              <a:br>
                <a:rPr kumimoji="0" lang="en-US" sz="2200" b="1" i="0" u="none" strike="noStrike" kern="1200" cap="none" spc="0" normalizeH="0" baseline="0" noProof="0" dirty="0">
                  <a:ln>
                    <a:noFill/>
                  </a:ln>
                  <a:solidFill>
                    <a:prstClr val="black"/>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visual</a:t>
              </a:r>
              <a:r>
                <a:rPr kumimoji="0" lang="ar-IQ" sz="2200" b="1" i="0" u="none" strike="noStrike" kern="1200" cap="none" spc="0" normalizeH="0" baseline="0" noProof="0" dirty="0">
                  <a:ln>
                    <a:noFill/>
                  </a:ln>
                  <a:solidFill>
                    <a:srgbClr val="0000FF"/>
                  </a:solidFill>
                  <a:effectLst/>
                  <a:uLnTx/>
                  <a:uFillTx/>
                  <a:latin typeface="Gill Sans MT"/>
                  <a:ea typeface="+mn-ea"/>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elements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position</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of each </a:t>
              </a:r>
              <a:r>
                <a:rPr kumimoji="0" lang="en-US" sz="2200" b="1" i="1" u="sng" strike="noStrike" kern="1200" cap="none" spc="0" normalizeH="0" baseline="0" noProof="0" dirty="0">
                  <a:ln>
                    <a:noFill/>
                  </a:ln>
                  <a:solidFill>
                    <a:prstClr val="black"/>
                  </a:solidFill>
                  <a:effectLst/>
                  <a:uLnTx/>
                  <a:uFillTx/>
                  <a:latin typeface="Gill Sans MT"/>
                  <a:ea typeface="+mn-ea"/>
                  <a:cs typeface="+mn-cs"/>
                </a:rPr>
                <a:t>object</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p:txBody>
        </p:sp>
      </p:gr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505200" y="4038600"/>
            <a:ext cx="14478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724400" y="1849161"/>
            <a:ext cx="4343400" cy="1122640"/>
            <a:chOff x="-3684537" y="679008"/>
            <a:chExt cx="14546511" cy="781784"/>
          </a:xfrm>
        </p:grpSpPr>
        <p:sp>
          <p:nvSpPr>
            <p:cNvPr id="42" name="Rounded Rectangle 41"/>
            <p:cNvSpPr/>
            <p:nvPr/>
          </p:nvSpPr>
          <p:spPr bwMode="auto">
            <a:xfrm>
              <a:off x="-2408527" y="679008"/>
              <a:ext cx="12504895" cy="63677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Rectangle 42"/>
            <p:cNvSpPr/>
            <p:nvPr/>
          </p:nvSpPr>
          <p:spPr>
            <a:xfrm>
              <a:off x="-3684537" y="732072"/>
              <a:ext cx="14546511" cy="7287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assembles all layers</a:t>
              </a:r>
              <a:br>
                <a:rPr kumimoji="0" lang="en-US" sz="2200" b="1" i="0" u="none" strike="noStrike" kern="1200" cap="none" spc="0" normalizeH="0" baseline="0" noProof="0" dirty="0">
                  <a:ln>
                    <a:noFill/>
                  </a:ln>
                  <a:solidFill>
                    <a:srgbClr val="000000"/>
                  </a:solidFill>
                  <a:effectLst/>
                  <a:uLnTx/>
                  <a:uFillTx/>
                  <a:latin typeface="Gill Sans MT"/>
                  <a:ea typeface="+mn-ea"/>
                  <a:cs typeface="+mn-cs"/>
                </a:rPr>
              </a:br>
              <a:r>
                <a:rPr kumimoji="0" lang="en-US" sz="2200" b="1" i="0" u="none" strike="noStrike" kern="1200" cap="none" spc="0" normalizeH="0" baseline="0" noProof="0" dirty="0">
                  <a:ln>
                    <a:noFill/>
                  </a:ln>
                  <a:solidFill>
                    <a:srgbClr val="000000"/>
                  </a:solidFill>
                  <a:effectLst/>
                  <a:uLnTx/>
                  <a:uFillTx/>
                  <a:latin typeface="Gill Sans MT"/>
                  <a:ea typeface="+mn-ea"/>
                  <a:cs typeface="+mn-cs"/>
                </a:rPr>
                <a:t>into a final screen image</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spTree>
    <p:extLst>
      <p:ext uri="{BB962C8B-B14F-4D97-AF65-F5344CB8AC3E}">
        <p14:creationId xmlns:p14="http://schemas.microsoft.com/office/powerpoint/2010/main" val="399186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500"/>
                                        <p:tgtEl>
                                          <p:spTgt spid="2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animEffect transition="in" filter="fade">
                                      <p:cBhvr>
                                        <p:cTn id="15" dur="500"/>
                                        <p:tgtEl>
                                          <p:spTgt spid="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fade">
                                      <p:cBhvr>
                                        <p:cTn id="21" dur="500"/>
                                        <p:tgtEl>
                                          <p:spTgt spid="2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9"/>
                                        </p:tgtEl>
                                        <p:attrNameLst>
                                          <p:attrName>style.visibility</p:attrName>
                                        </p:attrNameLst>
                                      </p:cBhvr>
                                      <p:to>
                                        <p:strVal val="visible"/>
                                      </p:to>
                                    </p:set>
                                    <p:animEffect transition="in" filter="fade">
                                      <p:cBhvr>
                                        <p:cTn id="33" dur="500"/>
                                        <p:tgtEl>
                                          <p:spTgt spid="2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fade">
                                      <p:cBhvr>
                                        <p:cTn id="36" dur="500"/>
                                        <p:tgtEl>
                                          <p:spTgt spid="228"/>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30"/>
                                        </p:tgtEl>
                                        <p:attrNameLst>
                                          <p:attrName>style.visibility</p:attrName>
                                        </p:attrNameLst>
                                      </p:cBhvr>
                                      <p:to>
                                        <p:strVal val="visible"/>
                                      </p:to>
                                    </p:set>
                                    <p:animEffect transition="in" filter="fade">
                                      <p:cBhvr>
                                        <p:cTn id="40" dur="500"/>
                                        <p:tgtEl>
                                          <p:spTgt spid="2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98"/>
                                        </p:tgtEl>
                                      </p:cBhvr>
                                    </p:animEffect>
                                    <p:set>
                                      <p:cBhvr>
                                        <p:cTn id="58" dur="1" fill="hold">
                                          <p:stCondLst>
                                            <p:cond delay="499"/>
                                          </p:stCondLst>
                                        </p:cTn>
                                        <p:tgtEl>
                                          <p:spTgt spid="9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7"/>
                                        </p:tgtEl>
                                      </p:cBhvr>
                                    </p:animEffect>
                                    <p:set>
                                      <p:cBhvr>
                                        <p:cTn id="64" dur="1" fill="hold">
                                          <p:stCondLst>
                                            <p:cond delay="499"/>
                                          </p:stCondLst>
                                        </p:cTn>
                                        <p:tgtEl>
                                          <p:spTgt spid="57"/>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34"/>
                                        </p:tgtEl>
                                        <p:attrNameLst>
                                          <p:attrName>style.visibility</p:attrName>
                                        </p:attrNameLst>
                                      </p:cBhvr>
                                      <p:to>
                                        <p:strVal val="visible"/>
                                      </p:to>
                                    </p:set>
                                    <p:animEffect transition="in" filter="fade">
                                      <p:cBhvr>
                                        <p:cTn id="68" dur="500"/>
                                        <p:tgtEl>
                                          <p:spTgt spid="2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500"/>
                                        <p:tgtEl>
                                          <p:spTgt spid="7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36"/>
                                        </p:tgtEl>
                                      </p:cBhvr>
                                    </p:animEffect>
                                    <p:set>
                                      <p:cBhvr>
                                        <p:cTn id="83" dur="1" fill="hold">
                                          <p:stCondLst>
                                            <p:cond delay="499"/>
                                          </p:stCondLst>
                                        </p:cTn>
                                        <p:tgtEl>
                                          <p:spTgt spid="3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76"/>
                                        </p:tgtEl>
                                      </p:cBhvr>
                                    </p:animEffect>
                                    <p:set>
                                      <p:cBhvr>
                                        <p:cTn id="86" dur="1" fill="hold">
                                          <p:stCondLst>
                                            <p:cond delay="499"/>
                                          </p:stCondLst>
                                        </p:cTn>
                                        <p:tgtEl>
                                          <p:spTgt spid="76"/>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5"/>
                                        </p:tgtEl>
                                        <p:attrNameLst>
                                          <p:attrName>style.visibility</p:attrName>
                                        </p:attrNameLst>
                                      </p:cBhvr>
                                      <p:to>
                                        <p:strVal val="visible"/>
                                      </p:to>
                                    </p:set>
                                    <p:animEffect transition="in" filter="fade">
                                      <p:cBhvr>
                                        <p:cTn id="90" dur="500"/>
                                        <p:tgtEl>
                                          <p:spTgt spid="235"/>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10"/>
                                        </p:tgtEl>
                                      </p:cBhvr>
                                    </p:animEffect>
                                    <p:set>
                                      <p:cBhvr>
                                        <p:cTn id="105"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18" grpId="0" animBg="1"/>
      <p:bldP spid="219" grpId="0" animBg="1"/>
      <p:bldP spid="220" grpId="0" animBg="1"/>
      <p:bldP spid="221" grpId="0" animBg="1"/>
      <p:bldP spid="226" grpId="0"/>
      <p:bldP spid="228" grpId="0" animBg="1"/>
      <p:bldP spid="229" grpId="0" animBg="1"/>
      <p:bldP spid="231" grpId="0"/>
      <p:bldP spid="234" grpId="0" animBg="1"/>
      <p:bldP spid="235" grpId="0" animBg="1"/>
      <p:bldP spid="236"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Browser Analysis</a:t>
            </a:r>
          </a:p>
        </p:txBody>
      </p:sp>
      <p:sp>
        <p:nvSpPr>
          <p:cNvPr id="3" name="Content Placeholder 2"/>
          <p:cNvSpPr>
            <a:spLocks noGrp="1"/>
          </p:cNvSpPr>
          <p:nvPr>
            <p:ph idx="1"/>
          </p:nvPr>
        </p:nvSpPr>
        <p:spPr>
          <a:xfrm>
            <a:off x="152400" y="1143000"/>
            <a:ext cx="8991600" cy="5257800"/>
          </a:xfrm>
        </p:spPr>
        <p:txBody>
          <a:bodyPr>
            <a:normAutofit/>
          </a:bodyPr>
          <a:lstStyle/>
          <a:p>
            <a:pPr lvl="0"/>
            <a:r>
              <a:rPr lang="en-US" sz="2800" dirty="0">
                <a:solidFill>
                  <a:schemeClr val="tx2"/>
                </a:solidFill>
              </a:rPr>
              <a:t>To satisfy user experience, the browser must provide:</a:t>
            </a:r>
          </a:p>
          <a:p>
            <a:pPr lvl="1"/>
            <a:r>
              <a:rPr lang="en-US" sz="2400" dirty="0">
                <a:solidFill>
                  <a:srgbClr val="595959"/>
                </a:solidFill>
              </a:rPr>
              <a:t>Fast </a:t>
            </a:r>
            <a:r>
              <a:rPr lang="en-US" sz="2400" dirty="0">
                <a:solidFill>
                  <a:srgbClr val="0000FF"/>
                </a:solidFill>
              </a:rPr>
              <a:t>loading </a:t>
            </a:r>
            <a:r>
              <a:rPr lang="en-US" sz="2400" dirty="0"/>
              <a:t>of webpages</a:t>
            </a:r>
          </a:p>
          <a:p>
            <a:pPr lvl="1"/>
            <a:r>
              <a:rPr lang="en-US" sz="2400" dirty="0">
                <a:solidFill>
                  <a:srgbClr val="595959"/>
                </a:solidFill>
              </a:rPr>
              <a:t>Smooth </a:t>
            </a:r>
            <a:r>
              <a:rPr lang="en-US" sz="2400" dirty="0">
                <a:solidFill>
                  <a:srgbClr val="0000FF"/>
                </a:solidFill>
              </a:rPr>
              <a:t>scrolling</a:t>
            </a:r>
            <a:r>
              <a:rPr lang="en-US" sz="2400" dirty="0">
                <a:solidFill>
                  <a:srgbClr val="595959"/>
                </a:solidFill>
              </a:rPr>
              <a:t> of webpages</a:t>
            </a:r>
          </a:p>
          <a:p>
            <a:pPr lvl="1"/>
            <a:r>
              <a:rPr lang="en-US" sz="2400" dirty="0">
                <a:solidFill>
                  <a:srgbClr val="595959"/>
                </a:solidFill>
              </a:rPr>
              <a:t>Quick </a:t>
            </a:r>
            <a:r>
              <a:rPr lang="en-US" sz="2400" dirty="0">
                <a:solidFill>
                  <a:srgbClr val="0000FF"/>
                </a:solidFill>
              </a:rPr>
              <a:t>switching</a:t>
            </a:r>
            <a:r>
              <a:rPr lang="en-US" sz="2400" dirty="0">
                <a:solidFill>
                  <a:srgbClr val="595959"/>
                </a:solidFill>
              </a:rPr>
              <a:t> between browser tabs</a:t>
            </a:r>
            <a:endParaRPr lang="en-US" sz="2400" dirty="0">
              <a:solidFill>
                <a:srgbClr val="0000FF"/>
              </a:solidFill>
            </a:endParaRPr>
          </a:p>
          <a:p>
            <a:pPr lvl="1"/>
            <a:endParaRPr lang="en-US" sz="2400" dirty="0">
              <a:solidFill>
                <a:srgbClr val="595959"/>
              </a:solidFill>
            </a:endParaRPr>
          </a:p>
          <a:p>
            <a:pPr lvl="0"/>
            <a:r>
              <a:rPr lang="en-US" sz="2800" dirty="0">
                <a:solidFill>
                  <a:schemeClr val="tx2"/>
                </a:solidFill>
              </a:rPr>
              <a:t>We focus on two important user interactions:</a:t>
            </a:r>
            <a:br>
              <a:rPr lang="en-US" sz="2800" dirty="0">
                <a:solidFill>
                  <a:schemeClr val="tx2"/>
                </a:solidFill>
              </a:rPr>
            </a:br>
            <a:r>
              <a:rPr lang="en-US" sz="2800" dirty="0">
                <a:solidFill>
                  <a:schemeClr val="tx2"/>
                </a:solidFill>
              </a:rPr>
              <a:t> 1)  </a:t>
            </a:r>
            <a:r>
              <a:rPr lang="en-US" sz="2800" dirty="0">
                <a:solidFill>
                  <a:srgbClr val="0000FF"/>
                </a:solidFill>
              </a:rPr>
              <a:t>Page Scrolling </a:t>
            </a:r>
            <a:br>
              <a:rPr lang="en-US" sz="2800" dirty="0">
                <a:solidFill>
                  <a:srgbClr val="0000FF"/>
                </a:solidFill>
              </a:rPr>
            </a:br>
            <a:r>
              <a:rPr lang="en-US" sz="2800" dirty="0">
                <a:solidFill>
                  <a:srgbClr val="0000FF"/>
                </a:solidFill>
              </a:rPr>
              <a:t> </a:t>
            </a:r>
            <a:r>
              <a:rPr lang="en-US" sz="2800" dirty="0">
                <a:solidFill>
                  <a:schemeClr val="tx2"/>
                </a:solidFill>
              </a:rPr>
              <a:t>2)   </a:t>
            </a:r>
            <a:r>
              <a:rPr lang="en-US" sz="2800" dirty="0">
                <a:solidFill>
                  <a:srgbClr val="0000FF"/>
                </a:solidFill>
              </a:rPr>
              <a:t>Tab Switching</a:t>
            </a:r>
          </a:p>
          <a:p>
            <a:pPr lvl="1"/>
            <a:r>
              <a:rPr lang="en-US" sz="2400" dirty="0">
                <a:solidFill>
                  <a:srgbClr val="595959"/>
                </a:solidFill>
              </a:rPr>
              <a:t>Both include </a:t>
            </a:r>
            <a:r>
              <a:rPr lang="en-US" sz="2400" u="sng" dirty="0">
                <a:solidFill>
                  <a:srgbClr val="595959"/>
                </a:solidFill>
              </a:rPr>
              <a:t>page loading</a:t>
            </a:r>
          </a:p>
          <a:p>
            <a:pPr lvl="1"/>
            <a:endParaRPr lang="en-US" sz="1600" dirty="0">
              <a:solidFill>
                <a:srgbClr val="595959"/>
              </a:solidFill>
            </a:endParaRPr>
          </a:p>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70538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Scrolling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35500562"/>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sz="4000" dirty="0"/>
              <a:t>What Does Happen During Scrolling?</a:t>
            </a:r>
          </a:p>
        </p:txBody>
      </p:sp>
      <p:sp>
        <p:nvSpPr>
          <p:cNvPr id="3" name="Content Placeholder 2"/>
          <p:cNvSpPr>
            <a:spLocks noGrp="1"/>
          </p:cNvSpPr>
          <p:nvPr>
            <p:ph idx="1"/>
          </p:nvPr>
        </p:nvSpPr>
        <p:spPr>
          <a:xfrm>
            <a:off x="762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Composi-itng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grpSp>
        <p:nvGrpSpPr>
          <p:cNvPr id="28" name="Group 27"/>
          <p:cNvGrpSpPr/>
          <p:nvPr/>
        </p:nvGrpSpPr>
        <p:grpSpPr>
          <a:xfrm>
            <a:off x="9753600" y="1648968"/>
            <a:ext cx="5638800" cy="941832"/>
            <a:chOff x="-4918784" y="732071"/>
            <a:chExt cx="16481404" cy="903816"/>
          </a:xfrm>
        </p:grpSpPr>
        <p:sp>
          <p:nvSpPr>
            <p:cNvPr id="29" name="Rounded Rectangle 28"/>
            <p:cNvSpPr/>
            <p:nvPr/>
          </p:nvSpPr>
          <p:spPr bwMode="auto">
            <a:xfrm>
              <a:off x="-4696062" y="732071"/>
              <a:ext cx="16258682" cy="90381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0" name="Rectangle 29"/>
            <p:cNvSpPr/>
            <p:nvPr/>
          </p:nvSpPr>
          <p:spPr>
            <a:xfrm>
              <a:off x="-4918784" y="798054"/>
              <a:ext cx="16481404" cy="79745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Rasterization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generates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bitmap</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sends it to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GPU</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p>
          </p:txBody>
        </p:sp>
      </p:grpSp>
      <p:sp>
        <p:nvSpPr>
          <p:cNvPr id="31" name="Rounded Rectangle 30"/>
          <p:cNvSpPr/>
          <p:nvPr/>
        </p:nvSpPr>
        <p:spPr>
          <a:xfrm>
            <a:off x="6781800" y="4238190"/>
            <a:ext cx="1371600" cy="714810"/>
          </a:xfrm>
          <a:prstGeom prst="roundRect">
            <a:avLst/>
          </a:prstGeom>
          <a:solidFill>
            <a:schemeClr val="bg2">
              <a:lumMod val="25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32" name="Elbow Connector 31"/>
          <p:cNvCxnSpPr>
            <a:endCxn id="31" idx="1"/>
          </p:cNvCxnSpPr>
          <p:nvPr/>
        </p:nvCxnSpPr>
        <p:spPr>
          <a:xfrm rot="16200000" flipH="1">
            <a:off x="6293753" y="4107547"/>
            <a:ext cx="633195" cy="342900"/>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1" idx="3"/>
          </p:cNvCxnSpPr>
          <p:nvPr/>
        </p:nvCxnSpPr>
        <p:spPr>
          <a:xfrm flipV="1">
            <a:off x="8153400" y="3962400"/>
            <a:ext cx="152400" cy="633195"/>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971800" y="5303521"/>
            <a:ext cx="5791201" cy="1325879"/>
            <a:chOff x="-4694065" y="811665"/>
            <a:chExt cx="16296395" cy="955146"/>
          </a:xfrm>
        </p:grpSpPr>
        <p:sp>
          <p:nvSpPr>
            <p:cNvPr id="35" name="Rounded Rectangle 34"/>
            <p:cNvSpPr/>
            <p:nvPr/>
          </p:nvSpPr>
          <p:spPr bwMode="auto">
            <a:xfrm>
              <a:off x="-4694065" y="811665"/>
              <a:ext cx="16296395" cy="95514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6" name="Rectangle 35"/>
            <p:cNvSpPr/>
            <p:nvPr/>
          </p:nvSpPr>
          <p:spPr>
            <a:xfrm>
              <a:off x="-4694065" y="833622"/>
              <a:ext cx="16296392" cy="8647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to minimize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cache misses </a:t>
              </a:r>
              <a:br>
                <a:rPr kumimoji="0" lang="en-US" sz="2400" b="1" i="0" u="none" strike="noStrike" kern="1200" cap="none" spc="0" normalizeH="0" baseline="0" noProof="0" dirty="0">
                  <a:ln>
                    <a:noFill/>
                  </a:ln>
                  <a:solidFill>
                    <a:srgbClr val="C00000"/>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graphics driver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reorganizes the bitmaps</a:t>
              </a:r>
            </a:p>
          </p:txBody>
        </p:sp>
      </p:grpSp>
      <p:sp>
        <p:nvSpPr>
          <p:cNvPr id="40" name="Rounded Rectangle 39"/>
          <p:cNvSpPr/>
          <p:nvPr/>
        </p:nvSpPr>
        <p:spPr>
          <a:xfrm>
            <a:off x="6781800" y="4238190"/>
            <a:ext cx="1371600" cy="714810"/>
          </a:xfrm>
          <a:prstGeom prst="roundRect">
            <a:avLst/>
          </a:prstGeom>
          <a:solidFill>
            <a:schemeClr val="tx1">
              <a:alpha val="70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41" name="Group 40"/>
          <p:cNvGrpSpPr/>
          <p:nvPr/>
        </p:nvGrpSpPr>
        <p:grpSpPr>
          <a:xfrm>
            <a:off x="432951" y="882590"/>
            <a:ext cx="5282049" cy="1327210"/>
            <a:chOff x="506014" y="5486398"/>
            <a:chExt cx="7709778" cy="567307"/>
          </a:xfrm>
        </p:grpSpPr>
        <p:grpSp>
          <p:nvGrpSpPr>
            <p:cNvPr id="42" name="Group 41"/>
            <p:cNvGrpSpPr/>
            <p:nvPr/>
          </p:nvGrpSpPr>
          <p:grpSpPr>
            <a:xfrm>
              <a:off x="763854" y="5486398"/>
              <a:ext cx="7229492" cy="553710"/>
              <a:chOff x="-1813577" y="838199"/>
              <a:chExt cx="11272566" cy="321274"/>
            </a:xfrm>
          </p:grpSpPr>
          <p:sp>
            <p:nvSpPr>
              <p:cNvPr id="44" name="Rounded Rectangle 43"/>
              <p:cNvSpPr/>
              <p:nvPr/>
            </p:nvSpPr>
            <p:spPr bwMode="auto">
              <a:xfrm>
                <a:off x="-1813577" y="845517"/>
                <a:ext cx="11272566" cy="31395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5" name="Rectangle 44"/>
              <p:cNvSpPr/>
              <p:nvPr/>
            </p:nvSpPr>
            <p:spPr>
              <a:xfrm>
                <a:off x="-153064" y="838199"/>
                <a:ext cx="9386361" cy="120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43" name="Rectangle 42"/>
            <p:cNvSpPr/>
            <p:nvPr/>
          </p:nvSpPr>
          <p:spPr>
            <a:xfrm>
              <a:off x="506014" y="5540633"/>
              <a:ext cx="7709778" cy="51307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rasterization uses</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blitters</a:t>
              </a:r>
              <a:br>
                <a:rPr kumimoji="0" lang="en-US" sz="2400" b="1" i="0" u="none" strike="noStrike" kern="1200" cap="none" spc="0" normalizeH="0" baseline="0" noProof="0" dirty="0">
                  <a:ln>
                    <a:noFill/>
                  </a:ln>
                  <a:solidFill>
                    <a:srgbClr val="0000FF"/>
                  </a:solidFill>
                  <a:effectLst/>
                  <a:uLnTx/>
                  <a:uFillTx/>
                  <a:latin typeface="Gill Sans MT"/>
                  <a:ea typeface="+mn-ea"/>
                  <a:cs typeface="+mn-cs"/>
                </a:rPr>
              </a:b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to</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convert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basic primitives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bitmaps</a:t>
              </a:r>
            </a:p>
          </p:txBody>
        </p:sp>
      </p:grpSp>
      <p:grpSp>
        <p:nvGrpSpPr>
          <p:cNvPr id="48" name="Group 47"/>
          <p:cNvGrpSpPr/>
          <p:nvPr/>
        </p:nvGrpSpPr>
        <p:grpSpPr>
          <a:xfrm>
            <a:off x="609600" y="5562605"/>
            <a:ext cx="5748078" cy="621271"/>
            <a:chOff x="1271333" y="5486395"/>
            <a:chExt cx="6577268" cy="279471"/>
          </a:xfrm>
        </p:grpSpPr>
        <p:sp>
          <p:nvSpPr>
            <p:cNvPr id="57" name="Rectangle 56"/>
            <p:cNvSpPr/>
            <p:nvPr/>
          </p:nvSpPr>
          <p:spPr>
            <a:xfrm>
              <a:off x="1828799" y="5486395"/>
              <a:ext cx="6019802" cy="2076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3" name="Rectangle 52"/>
            <p:cNvSpPr/>
            <p:nvPr/>
          </p:nvSpPr>
          <p:spPr>
            <a:xfrm>
              <a:off x="1271333" y="5558192"/>
              <a:ext cx="4882766" cy="207674"/>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58" name="Straight Arrow Connector 57"/>
          <p:cNvCxnSpPr/>
          <p:nvPr/>
        </p:nvCxnSpPr>
        <p:spPr>
          <a:xfrm flipH="1" flipV="1">
            <a:off x="4800600" y="2286000"/>
            <a:ext cx="914400" cy="228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35" idx="0"/>
          </p:cNvCxnSpPr>
          <p:nvPr/>
        </p:nvCxnSpPr>
        <p:spPr>
          <a:xfrm flipH="1">
            <a:off x="5867401" y="4953000"/>
            <a:ext cx="1028700" cy="350521"/>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6477000" y="2895600"/>
            <a:ext cx="0" cy="381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791200" y="2209800"/>
            <a:ext cx="1371600" cy="685800"/>
          </a:xfrm>
          <a:prstGeom prst="roundRect">
            <a:avLst/>
          </a:prstGeom>
          <a:solidFill>
            <a:schemeClr val="bg2">
              <a:lumMod val="2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Color </a:t>
            </a: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Blitting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34592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4"/>
                                        </p:tgtEl>
                                        <p:attrNameLst>
                                          <p:attrName>style.visibility</p:attrName>
                                        </p:attrNameLst>
                                      </p:cBhvr>
                                      <p:to>
                                        <p:strVal val="visible"/>
                                      </p:to>
                                    </p:set>
                                    <p:animEffect transition="in" filter="fade">
                                      <p:cBhvr>
                                        <p:cTn id="17" dur="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29"/>
                                        </p:tgtEl>
                                      </p:cBhvr>
                                    </p:animEffect>
                                    <p:set>
                                      <p:cBhvr>
                                        <p:cTn id="27" dur="1" fill="hold">
                                          <p:stCondLst>
                                            <p:cond delay="499"/>
                                          </p:stCondLst>
                                        </p:cTn>
                                        <p:tgtEl>
                                          <p:spTgt spid="22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nodeType="withEffect">
                                  <p:stCondLst>
                                    <p:cond delay="0"/>
                                  </p:stCondLst>
                                  <p:childTnLst>
                                    <p:animEffect transition="out" filter="fade">
                                      <p:cBhvr>
                                        <p:cTn id="38" dur="500"/>
                                        <p:tgtEl>
                                          <p:spTgt spid="126"/>
                                        </p:tgtEl>
                                      </p:cBhvr>
                                    </p:animEffect>
                                    <p:set>
                                      <p:cBhvr>
                                        <p:cTn id="39" dur="1" fill="hold">
                                          <p:stCondLst>
                                            <p:cond delay="499"/>
                                          </p:stCondLst>
                                        </p:cTn>
                                        <p:tgtEl>
                                          <p:spTgt spid="12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4"/>
                                        </p:tgtEl>
                                      </p:cBhvr>
                                    </p:animEffect>
                                    <p:set>
                                      <p:cBhvr>
                                        <p:cTn id="51" dur="1" fill="hold">
                                          <p:stCondLst>
                                            <p:cond delay="499"/>
                                          </p:stCondLst>
                                        </p:cTn>
                                        <p:tgtEl>
                                          <p:spTgt spid="34"/>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xit" presetSubtype="0" fill="hold" grpId="1" nodeType="withEffect">
                                  <p:stCondLst>
                                    <p:cond delay="0"/>
                                  </p:stCondLst>
                                  <p:childTnLst>
                                    <p:animEffect transition="out" filter="fade">
                                      <p:cBhvr>
                                        <p:cTn id="56" dur="500"/>
                                        <p:tgtEl>
                                          <p:spTgt spid="235"/>
                                        </p:tgtEl>
                                      </p:cBhvr>
                                    </p:animEffect>
                                    <p:set>
                                      <p:cBhvr>
                                        <p:cTn id="57" dur="1" fill="hold">
                                          <p:stCondLst>
                                            <p:cond delay="499"/>
                                          </p:stCondLst>
                                        </p:cTn>
                                        <p:tgtEl>
                                          <p:spTgt spid="23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49"/>
                                        </p:tgtEl>
                                      </p:cBhvr>
                                    </p:animEffect>
                                    <p:set>
                                      <p:cBhvr>
                                        <p:cTn id="60" dur="1" fill="hold">
                                          <p:stCondLst>
                                            <p:cond delay="499"/>
                                          </p:stCondLst>
                                        </p:cTn>
                                        <p:tgtEl>
                                          <p:spTgt spid="4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par>
                                <p:cTn id="73" presetID="10"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58"/>
                                        </p:tgtEl>
                                      </p:cBhvr>
                                    </p:animEffect>
                                    <p:set>
                                      <p:cBhvr>
                                        <p:cTn id="83" dur="1" fill="hold">
                                          <p:stCondLst>
                                            <p:cond delay="4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29" grpId="0" animBg="1"/>
      <p:bldP spid="229" grpId="1" animBg="1"/>
      <p:bldP spid="234" grpId="0" animBg="1"/>
      <p:bldP spid="235" grpId="0" animBg="1"/>
      <p:bldP spid="235" grpId="1" animBg="1"/>
      <p:bldP spid="31" grpId="0" animBg="1"/>
      <p:bldP spid="40" grpId="0" animBg="1"/>
      <p:bldP spid="59"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Energy Analysis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5" name="Group 4"/>
          <p:cNvGrpSpPr/>
          <p:nvPr/>
        </p:nvGrpSpPr>
        <p:grpSpPr>
          <a:xfrm>
            <a:off x="76200" y="1676400"/>
            <a:ext cx="8915400" cy="3352800"/>
            <a:chOff x="76200" y="2286000"/>
            <a:chExt cx="8915400" cy="3352800"/>
          </a:xfrm>
        </p:grpSpPr>
        <p:graphicFrame>
          <p:nvGraphicFramePr>
            <p:cNvPr id="16" name="Chart 15"/>
            <p:cNvGraphicFramePr>
              <a:graphicFrameLocks/>
            </p:cNvGraphicFramePr>
            <p:nvPr>
              <p:extLst/>
            </p:nvPr>
          </p:nvGraphicFramePr>
          <p:xfrm>
            <a:off x="76200" y="2286000"/>
            <a:ext cx="8915400" cy="3352800"/>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p:cNvCxnSpPr/>
            <p:nvPr/>
          </p:nvCxnSpPr>
          <p:spPr>
            <a:xfrm>
              <a:off x="7924800" y="2771335"/>
              <a:ext cx="0" cy="2334065"/>
            </a:xfrm>
            <a:prstGeom prst="line">
              <a:avLst/>
            </a:prstGeom>
            <a:noFill/>
            <a:ln w="25400" cap="flat" cmpd="sng" algn="ctr">
              <a:solidFill>
                <a:srgbClr val="000000"/>
              </a:solidFill>
              <a:prstDash val="dash"/>
            </a:ln>
            <a:effectLst/>
          </p:spPr>
        </p:cxnSp>
        <p:sp>
          <p:nvSpPr>
            <p:cNvPr id="18" name="TextBox 17"/>
            <p:cNvSpPr txBox="1"/>
            <p:nvPr/>
          </p:nvSpPr>
          <p:spPr>
            <a:xfrm>
              <a:off x="1776912" y="4648207"/>
              <a:ext cx="81346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Docs</a:t>
              </a:r>
            </a:p>
          </p:txBody>
        </p:sp>
        <p:sp>
          <p:nvSpPr>
            <p:cNvPr id="19" name="TextBox 18"/>
            <p:cNvSpPr txBox="1"/>
            <p:nvPr/>
          </p:nvSpPr>
          <p:spPr>
            <a:xfrm>
              <a:off x="2895034" y="4648200"/>
              <a:ext cx="6679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Gmail</a:t>
              </a:r>
            </a:p>
          </p:txBody>
        </p:sp>
        <p:sp>
          <p:nvSpPr>
            <p:cNvPr id="20" name="TextBox 19"/>
            <p:cNvSpPr txBox="1"/>
            <p:nvPr/>
          </p:nvSpPr>
          <p:spPr>
            <a:xfrm>
              <a:off x="3729793" y="4648208"/>
              <a:ext cx="1025922"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Calendar</a:t>
              </a:r>
            </a:p>
          </p:txBody>
        </p:sp>
        <p:sp>
          <p:nvSpPr>
            <p:cNvPr id="21" name="TextBox 20"/>
            <p:cNvSpPr txBox="1"/>
            <p:nvPr/>
          </p:nvSpPr>
          <p:spPr>
            <a:xfrm>
              <a:off x="4910363" y="4648208"/>
              <a:ext cx="732735"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Word-</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Press</a:t>
              </a:r>
            </a:p>
          </p:txBody>
        </p:sp>
        <p:sp>
          <p:nvSpPr>
            <p:cNvPr id="22" name="TextBox 21"/>
            <p:cNvSpPr txBox="1"/>
            <p:nvPr/>
          </p:nvSpPr>
          <p:spPr>
            <a:xfrm>
              <a:off x="5888255" y="4648200"/>
              <a:ext cx="8215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Twitter</a:t>
              </a:r>
            </a:p>
          </p:txBody>
        </p:sp>
        <p:sp>
          <p:nvSpPr>
            <p:cNvPr id="24" name="TextBox 23"/>
            <p:cNvSpPr txBox="1"/>
            <p:nvPr/>
          </p:nvSpPr>
          <p:spPr>
            <a:xfrm>
              <a:off x="6882203" y="4648208"/>
              <a:ext cx="81470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Ani-</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err="1">
                  <a:ln>
                    <a:noFill/>
                  </a:ln>
                  <a:solidFill>
                    <a:prstClr val="black"/>
                  </a:solidFill>
                  <a:effectLst/>
                  <a:uLnTx/>
                  <a:uFillTx/>
                  <a:latin typeface="Gill Sans MT"/>
                  <a:ea typeface="+mn-ea"/>
                  <a:cs typeface="+mn-cs"/>
                </a:rPr>
                <a:t>mation</a:t>
              </a: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25" name="TextBox 24"/>
            <p:cNvSpPr txBox="1"/>
            <p:nvPr/>
          </p:nvSpPr>
          <p:spPr>
            <a:xfrm>
              <a:off x="8116935" y="4648200"/>
              <a:ext cx="501302"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AVG</a:t>
              </a:r>
            </a:p>
          </p:txBody>
        </p:sp>
      </p:grpSp>
      <p:grpSp>
        <p:nvGrpSpPr>
          <p:cNvPr id="3" name="Group 2"/>
          <p:cNvGrpSpPr/>
          <p:nvPr/>
        </p:nvGrpSpPr>
        <p:grpSpPr>
          <a:xfrm>
            <a:off x="0" y="5105400"/>
            <a:ext cx="9144000" cy="1049357"/>
            <a:chOff x="1828800" y="5486399"/>
            <a:chExt cx="6019800" cy="839482"/>
          </a:xfrm>
          <a:solidFill>
            <a:srgbClr val="E4E4E4"/>
          </a:solidFill>
        </p:grpSpPr>
        <p:sp>
          <p:nvSpPr>
            <p:cNvPr id="42" name="Rectangle 41"/>
            <p:cNvSpPr/>
            <p:nvPr/>
          </p:nvSpPr>
          <p:spPr>
            <a:xfrm>
              <a:off x="1828800" y="5486399"/>
              <a:ext cx="6019800" cy="461665"/>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43" name="Rectangle 42"/>
            <p:cNvSpPr/>
            <p:nvPr/>
          </p:nvSpPr>
          <p:spPr>
            <a:xfrm>
              <a:off x="1828800" y="5562599"/>
              <a:ext cx="6019800" cy="763282"/>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41.9%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page scrolling energy is spent on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46" name="Rounded Rectangle 45"/>
          <p:cNvSpPr/>
          <p:nvPr/>
        </p:nvSpPr>
        <p:spPr bwMode="auto">
          <a:xfrm>
            <a:off x="7924800" y="2133600"/>
            <a:ext cx="914400" cy="2286000"/>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405580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 name="Title 1"/>
          <p:cNvSpPr>
            <a:spLocks noGrp="1"/>
          </p:cNvSpPr>
          <p:nvPr>
            <p:ph type="title"/>
          </p:nvPr>
        </p:nvSpPr>
        <p:spPr>
          <a:xfrm>
            <a:off x="-228600" y="0"/>
            <a:ext cx="9677400" cy="914400"/>
          </a:xfrm>
        </p:spPr>
        <p:txBody>
          <a:bodyPr/>
          <a:lstStyle/>
          <a:p>
            <a:r>
              <a:rPr lang="en-US" dirty="0"/>
              <a:t>Scrolling a Google Docs Web Page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84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21" grpId="0"/>
      <p:bldGraphic spid="14" grpId="0">
        <p:bldAsOne/>
      </p:bldGraphic>
      <p:bldGraphic spid="15" grpId="0">
        <p:bldAsOne/>
      </p:bldGraphic>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228600" y="0"/>
            <a:ext cx="9677400" cy="914400"/>
          </a:xfrm>
        </p:spPr>
        <p:txBody>
          <a:bodyPr/>
          <a:lstStyle/>
          <a:p>
            <a:r>
              <a:rPr lang="en-US" dirty="0"/>
              <a:t>Scrolling a Google Docs Web Page</a:t>
            </a:r>
          </a:p>
        </p:txBody>
      </p:sp>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31" name="Group 30"/>
          <p:cNvGrpSpPr/>
          <p:nvPr/>
        </p:nvGrpSpPr>
        <p:grpSpPr>
          <a:xfrm>
            <a:off x="-228599" y="2971799"/>
            <a:ext cx="9601199" cy="1219200"/>
            <a:chOff x="1213867" y="5486400"/>
            <a:chExt cx="7748159" cy="508835"/>
          </a:xfrm>
        </p:grpSpPr>
        <p:grpSp>
          <p:nvGrpSpPr>
            <p:cNvPr id="32" name="Group 31"/>
            <p:cNvGrpSpPr/>
            <p:nvPr/>
          </p:nvGrpSpPr>
          <p:grpSpPr>
            <a:xfrm>
              <a:off x="1459839" y="5486400"/>
              <a:ext cx="7256214" cy="508835"/>
              <a:chOff x="-728366" y="838199"/>
              <a:chExt cx="11314238" cy="295236"/>
            </a:xfrm>
          </p:grpSpPr>
          <p:sp>
            <p:nvSpPr>
              <p:cNvPr id="34" name="Rounded Rectangle 33"/>
              <p:cNvSpPr/>
              <p:nvPr/>
            </p:nvSpPr>
            <p:spPr bwMode="auto">
              <a:xfrm>
                <a:off x="-728366" y="857675"/>
                <a:ext cx="11314238"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Rectangle 34"/>
              <p:cNvSpPr/>
              <p:nvPr/>
            </p:nvSpPr>
            <p:spPr>
              <a:xfrm>
                <a:off x="-153065" y="838199"/>
                <a:ext cx="9386361" cy="1117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33" name="Rectangle 32"/>
            <p:cNvSpPr/>
            <p:nvPr/>
          </p:nvSpPr>
          <p:spPr>
            <a:xfrm>
              <a:off x="1213867" y="5581798"/>
              <a:ext cx="7748159" cy="3981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Can we use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to mitigate the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for</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70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601200" cy="914400"/>
          </a:xfrm>
        </p:spPr>
        <p:txBody>
          <a:bodyPr/>
          <a:lstStyle/>
          <a:p>
            <a:r>
              <a:rPr lang="en-US" sz="3600" dirty="0"/>
              <a:t>Can We Use PIM for Texture Tiling?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22</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61" name="Straight Arrow Connector 60"/>
          <p:cNvCxnSpPr>
            <a:stCxn id="50" idx="3"/>
          </p:cNvCxnSpPr>
          <p:nvPr/>
        </p:nvCxnSpPr>
        <p:spPr>
          <a:xfrm>
            <a:off x="2442161" y="4473692"/>
            <a:ext cx="458772" cy="422346"/>
          </a:xfrm>
          <a:prstGeom prst="straightConnector1">
            <a:avLst/>
          </a:prstGeom>
          <a:noFill/>
          <a:ln w="38100" cap="flat" cmpd="sng" algn="ctr">
            <a:solidFill>
              <a:srgbClr val="006600"/>
            </a:solidFill>
            <a:prstDash val="sysDot"/>
            <a:miter lim="800000"/>
            <a:tailEnd type="stealth" w="lg" len="lg"/>
          </a:ln>
          <a:effectLst/>
        </p:spPr>
      </p:cxnSp>
      <p:cxnSp>
        <p:nvCxnSpPr>
          <p:cNvPr id="57" name="Straight Arrow Connector 56"/>
          <p:cNvCxnSpPr>
            <a:endCxn id="47" idx="3"/>
          </p:cNvCxnSpPr>
          <p:nvPr/>
        </p:nvCxnSpPr>
        <p:spPr>
          <a:xfrm flipH="1">
            <a:off x="2443734" y="2819400"/>
            <a:ext cx="457199" cy="249814"/>
          </a:xfrm>
          <a:prstGeom prst="straightConnector1">
            <a:avLst/>
          </a:prstGeom>
          <a:noFill/>
          <a:ln w="38100" cap="flat" cmpd="sng" algn="ctr">
            <a:solidFill>
              <a:srgbClr val="006600"/>
            </a:solidFill>
            <a:prstDash val="sysDot"/>
            <a:miter lim="800000"/>
            <a:tailEnd type="stealth" w="lg" len="lg"/>
          </a:ln>
          <a:effectLst/>
        </p:spPr>
      </p:cxnSp>
      <p:grpSp>
        <p:nvGrpSpPr>
          <p:cNvPr id="9" name="Group 8"/>
          <p:cNvGrpSpPr/>
          <p:nvPr/>
        </p:nvGrpSpPr>
        <p:grpSpPr>
          <a:xfrm>
            <a:off x="1386568" y="914400"/>
            <a:ext cx="3762417" cy="4648200"/>
            <a:chOff x="1881233" y="1875505"/>
            <a:chExt cx="3007069" cy="4012731"/>
          </a:xfrm>
        </p:grpSpPr>
        <p:cxnSp>
          <p:nvCxnSpPr>
            <p:cNvPr id="23" name="Straight Connector 22"/>
            <p:cNvCxnSpPr/>
            <p:nvPr/>
          </p:nvCxnSpPr>
          <p:spPr>
            <a:xfrm>
              <a:off x="4614877" y="2212877"/>
              <a:ext cx="0" cy="355476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66251" y="1875505"/>
              <a:ext cx="522051" cy="31884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p>
          </p:txBody>
        </p:sp>
        <p:cxnSp>
          <p:nvCxnSpPr>
            <p:cNvPr id="29" name="Straight Connector 28"/>
            <p:cNvCxnSpPr/>
            <p:nvPr/>
          </p:nvCxnSpPr>
          <p:spPr>
            <a:xfrm flipH="1">
              <a:off x="2056238" y="2508040"/>
              <a:ext cx="24228" cy="338019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881233" y="2270396"/>
              <a:ext cx="398468"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cxnSp>
          <p:nvCxnSpPr>
            <p:cNvPr id="36" name="Straight Connector 35"/>
            <p:cNvCxnSpPr/>
            <p:nvPr/>
          </p:nvCxnSpPr>
          <p:spPr>
            <a:xfrm>
              <a:off x="3728365" y="2508040"/>
              <a:ext cx="0" cy="334701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307034" y="2270396"/>
              <a:ext cx="770511"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endParaRPr kumimoji="0" lang="en-US" sz="18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grpSp>
      <p:sp>
        <p:nvSpPr>
          <p:cNvPr id="38" name="Rounded Rectangle 37"/>
          <p:cNvSpPr/>
          <p:nvPr/>
        </p:nvSpPr>
        <p:spPr>
          <a:xfrm>
            <a:off x="768147" y="1935913"/>
            <a:ext cx="1674020" cy="654887"/>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grpSp>
        <p:nvGrpSpPr>
          <p:cNvPr id="3" name="Group 2"/>
          <p:cNvGrpSpPr/>
          <p:nvPr/>
        </p:nvGrpSpPr>
        <p:grpSpPr>
          <a:xfrm>
            <a:off x="813917" y="2818506"/>
            <a:ext cx="1629817" cy="1905894"/>
            <a:chOff x="1189584" y="2802979"/>
            <a:chExt cx="1629817" cy="1905894"/>
          </a:xfrm>
        </p:grpSpPr>
        <p:sp>
          <p:nvSpPr>
            <p:cNvPr id="47" name="Rounded Rectangle 46"/>
            <p:cNvSpPr/>
            <p:nvPr/>
          </p:nvSpPr>
          <p:spPr>
            <a:xfrm>
              <a:off x="1191153" y="2802979"/>
              <a:ext cx="1628248"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Bitmap</a:t>
              </a:r>
            </a:p>
          </p:txBody>
        </p:sp>
        <p:sp>
          <p:nvSpPr>
            <p:cNvPr id="48" name="Rounded Rectangle 47"/>
            <p:cNvSpPr/>
            <p:nvPr/>
          </p:nvSpPr>
          <p:spPr>
            <a:xfrm>
              <a:off x="1189586" y="3494267"/>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50" name="Rounded Rectangle 49"/>
            <p:cNvSpPr/>
            <p:nvPr/>
          </p:nvSpPr>
          <p:spPr>
            <a:xfrm>
              <a:off x="1189584" y="4207457"/>
              <a:ext cx="1628244"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grpSp>
      <p:sp>
        <p:nvSpPr>
          <p:cNvPr id="51" name="Left Brace 50"/>
          <p:cNvSpPr/>
          <p:nvPr/>
        </p:nvSpPr>
        <p:spPr>
          <a:xfrm>
            <a:off x="500037" y="2802978"/>
            <a:ext cx="191096" cy="1905899"/>
          </a:xfrm>
          <a:prstGeom prst="leftBrace">
            <a:avLst>
              <a:gd name="adj1" fmla="val 101669"/>
              <a:gd name="adj2" fmla="val 50000"/>
            </a:avLst>
          </a:prstGeom>
          <a:noFill/>
          <a:ln w="1905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Calibri"/>
              <a:ea typeface="+mn-ea"/>
              <a:cs typeface="+mn-cs"/>
            </a:endParaRPr>
          </a:p>
        </p:txBody>
      </p:sp>
      <p:cxnSp>
        <p:nvCxnSpPr>
          <p:cNvPr id="56" name="Straight Arrow Connector 55"/>
          <p:cNvCxnSpPr>
            <a:stCxn id="38" idx="3"/>
          </p:cNvCxnSpPr>
          <p:nvPr/>
        </p:nvCxnSpPr>
        <p:spPr>
          <a:xfrm>
            <a:off x="2442167" y="2263357"/>
            <a:ext cx="458766" cy="556043"/>
          </a:xfrm>
          <a:prstGeom prst="straightConnector1">
            <a:avLst/>
          </a:prstGeom>
          <a:noFill/>
          <a:ln w="38100" cap="flat" cmpd="sng" algn="ctr">
            <a:solidFill>
              <a:srgbClr val="006600"/>
            </a:solidFill>
            <a:prstDash val="sysDot"/>
            <a:miter lim="800000"/>
            <a:tailEnd type="stealth" w="lg" len="lg"/>
          </a:ln>
          <a:effectLst/>
        </p:spPr>
      </p:cxnSp>
      <p:sp>
        <p:nvSpPr>
          <p:cNvPr id="63" name="TextBox 62"/>
          <p:cNvSpPr txBox="1"/>
          <p:nvPr/>
        </p:nvSpPr>
        <p:spPr>
          <a:xfrm>
            <a:off x="2895600" y="38669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grpSp>
        <p:nvGrpSpPr>
          <p:cNvPr id="11" name="Group 10"/>
          <p:cNvGrpSpPr/>
          <p:nvPr/>
        </p:nvGrpSpPr>
        <p:grpSpPr>
          <a:xfrm>
            <a:off x="5767621" y="838200"/>
            <a:ext cx="2511311" cy="4554670"/>
            <a:chOff x="5409421" y="914400"/>
            <a:chExt cx="2511309" cy="4554670"/>
          </a:xfrm>
        </p:grpSpPr>
        <p:cxnSp>
          <p:nvCxnSpPr>
            <p:cNvPr id="42" name="Straight Connector 41"/>
            <p:cNvCxnSpPr/>
            <p:nvPr/>
          </p:nvCxnSpPr>
          <p:spPr>
            <a:xfrm>
              <a:off x="5658700" y="1646878"/>
              <a:ext cx="2898" cy="382219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409421" y="13716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cxnSp>
          <p:nvCxnSpPr>
            <p:cNvPr id="44" name="Straight Connector 43"/>
            <p:cNvCxnSpPr/>
            <p:nvPr/>
          </p:nvCxnSpPr>
          <p:spPr>
            <a:xfrm flipH="1">
              <a:off x="7718996" y="1646878"/>
              <a:ext cx="1540" cy="376332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430061" y="13716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46" name="TextBox 45"/>
            <p:cNvSpPr txBox="1"/>
            <p:nvPr/>
          </p:nvSpPr>
          <p:spPr>
            <a:xfrm>
              <a:off x="5771779" y="914400"/>
              <a:ext cx="170539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CPU + PIM</a:t>
              </a:r>
            </a:p>
          </p:txBody>
        </p:sp>
      </p:grpSp>
      <p:sp>
        <p:nvSpPr>
          <p:cNvPr id="53" name="Rounded Rectangle 52"/>
          <p:cNvSpPr/>
          <p:nvPr/>
        </p:nvSpPr>
        <p:spPr>
          <a:xfrm>
            <a:off x="5183978" y="1828800"/>
            <a:ext cx="1674020" cy="609600"/>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cxnSp>
        <p:nvCxnSpPr>
          <p:cNvPr id="54" name="Straight Arrow Connector 53"/>
          <p:cNvCxnSpPr>
            <a:stCxn id="53" idx="3"/>
          </p:cNvCxnSpPr>
          <p:nvPr/>
        </p:nvCxnSpPr>
        <p:spPr>
          <a:xfrm>
            <a:off x="6857998" y="2133600"/>
            <a:ext cx="457200" cy="304801"/>
          </a:xfrm>
          <a:prstGeom prst="straightConnector1">
            <a:avLst/>
          </a:prstGeom>
          <a:noFill/>
          <a:ln w="38100" cap="flat" cmpd="sng" algn="ctr">
            <a:solidFill>
              <a:srgbClr val="006600"/>
            </a:solidFill>
            <a:prstDash val="sysDot"/>
            <a:miter lim="800000"/>
            <a:tailEnd type="stealth" w="lg" len="lg"/>
          </a:ln>
          <a:effectLst/>
        </p:spPr>
      </p:cxnSp>
      <p:sp>
        <p:nvSpPr>
          <p:cNvPr id="59" name="Rounded Rectangle 58"/>
          <p:cNvSpPr/>
          <p:nvPr/>
        </p:nvSpPr>
        <p:spPr>
          <a:xfrm>
            <a:off x="7287153" y="2851384"/>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65" name="TextBox 64"/>
          <p:cNvSpPr txBox="1"/>
          <p:nvPr/>
        </p:nvSpPr>
        <p:spPr>
          <a:xfrm rot="16200000">
            <a:off x="5254172" y="2921565"/>
            <a:ext cx="1096390" cy="130061"/>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50000"/>
                    <a:lumOff val="50000"/>
                  </a:prstClr>
                </a:solidFill>
                <a:effectLst/>
                <a:uLnTx/>
                <a:uFillTx/>
                <a:latin typeface="Calibri"/>
                <a:ea typeface="+mn-ea"/>
                <a:cs typeface="+mn-cs"/>
              </a:rPr>
              <a:t>idle</a:t>
            </a:r>
          </a:p>
        </p:txBody>
      </p:sp>
      <p:grpSp>
        <p:nvGrpSpPr>
          <p:cNvPr id="66" name="Group 65"/>
          <p:cNvGrpSpPr/>
          <p:nvPr/>
        </p:nvGrpSpPr>
        <p:grpSpPr>
          <a:xfrm>
            <a:off x="4419600" y="1600206"/>
            <a:ext cx="4571998" cy="531443"/>
            <a:chOff x="940262" y="5486401"/>
            <a:chExt cx="7631303" cy="271663"/>
          </a:xfrm>
        </p:grpSpPr>
        <p:sp>
          <p:nvSpPr>
            <p:cNvPr id="70" name="Rectangle 69"/>
            <p:cNvSpPr/>
            <p:nvPr/>
          </p:nvSpPr>
          <p:spPr>
            <a:xfrm>
              <a:off x="940262" y="5486401"/>
              <a:ext cx="6019799"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68" name="Rectangle 67"/>
            <p:cNvSpPr/>
            <p:nvPr/>
          </p:nvSpPr>
          <p:spPr>
            <a:xfrm>
              <a:off x="1703388" y="5522070"/>
              <a:ext cx="6868177"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104" name="Rectangle 103"/>
          <p:cNvSpPr/>
          <p:nvPr/>
        </p:nvSpPr>
        <p:spPr>
          <a:xfrm>
            <a:off x="9144000" y="5257800"/>
            <a:ext cx="4343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1) Eliminate a significant portion of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05" name="Rectangle 104"/>
          <p:cNvSpPr/>
          <p:nvPr/>
        </p:nvSpPr>
        <p:spPr>
          <a:xfrm>
            <a:off x="9296400" y="6122313"/>
            <a:ext cx="39624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 2)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Free up</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CPU to perform</a:t>
            </a:r>
            <a:endParaRPr kumimoji="0" lang="en-US" sz="22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11" name="TextBox 110"/>
          <p:cNvSpPr txBox="1"/>
          <p:nvPr/>
        </p:nvSpPr>
        <p:spPr>
          <a:xfrm>
            <a:off x="1854873" y="8382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grpSp>
        <p:nvGrpSpPr>
          <p:cNvPr id="133" name="Group 132"/>
          <p:cNvGrpSpPr/>
          <p:nvPr/>
        </p:nvGrpSpPr>
        <p:grpSpPr>
          <a:xfrm>
            <a:off x="2895600" y="2438400"/>
            <a:ext cx="1524000" cy="685800"/>
            <a:chOff x="3276600" y="2362200"/>
            <a:chExt cx="1524000" cy="685800"/>
          </a:xfrm>
        </p:grpSpPr>
        <p:sp>
          <p:nvSpPr>
            <p:cNvPr id="58" name="Rounded Rectangle 57"/>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18" name="TextBox 117"/>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19" name="TextBox 118"/>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34" name="Group 133"/>
          <p:cNvGrpSpPr/>
          <p:nvPr/>
        </p:nvGrpSpPr>
        <p:grpSpPr>
          <a:xfrm>
            <a:off x="2895600" y="4545687"/>
            <a:ext cx="1524000" cy="712113"/>
            <a:chOff x="3276600" y="4469487"/>
            <a:chExt cx="1524000" cy="712113"/>
          </a:xfrm>
        </p:grpSpPr>
        <p:sp>
          <p:nvSpPr>
            <p:cNvPr id="62" name="Rounded Rectangle 61"/>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20" name="TextBox 119"/>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21" name="TextBox 120"/>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139" name="Group 138"/>
          <p:cNvGrpSpPr/>
          <p:nvPr/>
        </p:nvGrpSpPr>
        <p:grpSpPr>
          <a:xfrm>
            <a:off x="764768" y="4826913"/>
            <a:ext cx="1678965" cy="735687"/>
            <a:chOff x="1140435" y="4750713"/>
            <a:chExt cx="1678965" cy="735687"/>
          </a:xfrm>
        </p:grpSpPr>
        <p:sp>
          <p:nvSpPr>
            <p:cNvPr id="49" name="Rounded Rectangle 48"/>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5" name="TextBox 134"/>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36" name="TextBox 135"/>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1" name="Group 140"/>
          <p:cNvGrpSpPr/>
          <p:nvPr/>
        </p:nvGrpSpPr>
        <p:grpSpPr>
          <a:xfrm>
            <a:off x="5181598" y="3760113"/>
            <a:ext cx="1678965" cy="735687"/>
            <a:chOff x="1140435" y="4750713"/>
            <a:chExt cx="1678965" cy="735687"/>
          </a:xfrm>
        </p:grpSpPr>
        <p:sp>
          <p:nvSpPr>
            <p:cNvPr id="142" name="Rounded Rectangle 141"/>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3" name="TextBox 142"/>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44" name="TextBox 143"/>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5" name="Group 144"/>
          <p:cNvGrpSpPr/>
          <p:nvPr/>
        </p:nvGrpSpPr>
        <p:grpSpPr>
          <a:xfrm>
            <a:off x="7315198" y="2057400"/>
            <a:ext cx="1524000" cy="685800"/>
            <a:chOff x="3276600" y="2362200"/>
            <a:chExt cx="1524000" cy="685800"/>
          </a:xfrm>
        </p:grpSpPr>
        <p:sp>
          <p:nvSpPr>
            <p:cNvPr id="146" name="Rounded Rectangle 145"/>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47" name="TextBox 146"/>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48" name="TextBox 147"/>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53" name="Group 152"/>
          <p:cNvGrpSpPr/>
          <p:nvPr/>
        </p:nvGrpSpPr>
        <p:grpSpPr>
          <a:xfrm>
            <a:off x="7315198" y="3429000"/>
            <a:ext cx="1524000" cy="712113"/>
            <a:chOff x="3276600" y="4469487"/>
            <a:chExt cx="1524000" cy="712113"/>
          </a:xfrm>
        </p:grpSpPr>
        <p:sp>
          <p:nvSpPr>
            <p:cNvPr id="154" name="Rounded Rectangle 153"/>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55" name="TextBox 154"/>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56" name="TextBox 155"/>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80" name="Group 79"/>
          <p:cNvGrpSpPr/>
          <p:nvPr/>
        </p:nvGrpSpPr>
        <p:grpSpPr>
          <a:xfrm>
            <a:off x="457200" y="5334004"/>
            <a:ext cx="6172200" cy="1447796"/>
            <a:chOff x="331393" y="759953"/>
            <a:chExt cx="8255667" cy="770812"/>
          </a:xfrm>
        </p:grpSpPr>
        <p:sp>
          <p:nvSpPr>
            <p:cNvPr id="82" name="Rounded Rectangle 81"/>
            <p:cNvSpPr/>
            <p:nvPr/>
          </p:nvSpPr>
          <p:spPr bwMode="auto">
            <a:xfrm>
              <a:off x="331393" y="759953"/>
              <a:ext cx="8255667" cy="770812"/>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83" name="Rectangle 82"/>
            <p:cNvSpPr/>
            <p:nvPr/>
          </p:nvSpPr>
          <p:spPr>
            <a:xfrm>
              <a:off x="467797" y="800523"/>
              <a:ext cx="8119263" cy="63905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Major sources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data movement</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1)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poor</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data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locality</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2)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large</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rasterized bitmap size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e.g. 4MB</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p>
          </p:txBody>
        </p:sp>
      </p:grpSp>
      <p:sp>
        <p:nvSpPr>
          <p:cNvPr id="157" name="TextBox 156"/>
          <p:cNvSpPr txBox="1"/>
          <p:nvPr/>
        </p:nvSpPr>
        <p:spPr>
          <a:xfrm>
            <a:off x="2824733" y="36383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sp>
        <p:nvSpPr>
          <p:cNvPr id="67" name="TextBox 66"/>
          <p:cNvSpPr txBox="1"/>
          <p:nvPr/>
        </p:nvSpPr>
        <p:spPr>
          <a:xfrm rot="16200000">
            <a:off x="-276324" y="3457476"/>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prstClr val="black"/>
                </a:solidFill>
                <a:effectLst/>
                <a:uLnTx/>
                <a:uFillTx/>
                <a:latin typeface="Calibri"/>
                <a:ea typeface="+mn-ea"/>
                <a:cs typeface="+mn-cs"/>
              </a:rPr>
              <a:t>Texture Tiling</a:t>
            </a:r>
          </a:p>
        </p:txBody>
      </p:sp>
      <p:sp>
        <p:nvSpPr>
          <p:cNvPr id="69" name="Rectangle 68"/>
          <p:cNvSpPr/>
          <p:nvPr/>
        </p:nvSpPr>
        <p:spPr>
          <a:xfrm>
            <a:off x="0" y="5599093"/>
            <a:ext cx="9144000" cy="98488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FFFFFF"/>
                </a:solidFill>
                <a:effectLst/>
                <a:uLnTx/>
                <a:uFillTx/>
                <a:latin typeface="Gill Sans MT"/>
                <a:ea typeface="+mn-ea"/>
                <a:cs typeface="+mn-cs"/>
              </a:rPr>
              <a:t>Texture tiling is a good candidate for</a:t>
            </a:r>
            <a:br>
              <a:rPr kumimoji="0" lang="en-US" sz="2900" b="1" i="0" u="none" strike="noStrike" kern="1200" cap="none" spc="0" normalizeH="0" baseline="0" noProof="0" dirty="0">
                <a:ln>
                  <a:noFill/>
                </a:ln>
                <a:solidFill>
                  <a:srgbClr val="FFFFFF"/>
                </a:solidFill>
                <a:effectLst/>
                <a:uLnTx/>
                <a:uFillTx/>
                <a:latin typeface="Gill Sans MT"/>
                <a:ea typeface="+mn-ea"/>
                <a:cs typeface="+mn-cs"/>
              </a:rPr>
            </a:br>
            <a:r>
              <a:rPr kumimoji="0" lang="en-US" sz="2900" b="1" i="0" u="none" strike="noStrike" kern="1200" cap="none" spc="0" normalizeH="0" baseline="0" noProof="0" dirty="0">
                <a:ln>
                  <a:noFill/>
                </a:ln>
                <a:solidFill>
                  <a:srgbClr val="FFFFFF"/>
                </a:solidFill>
                <a:effectLst/>
                <a:uLnTx/>
                <a:uFillTx/>
                <a:latin typeface="Gill Sans MT"/>
                <a:ea typeface="+mn-ea"/>
                <a:cs typeface="+mn-cs"/>
              </a:rPr>
              <a:t> PIM execution</a:t>
            </a:r>
          </a:p>
        </p:txBody>
      </p:sp>
    </p:spTree>
    <p:extLst>
      <p:ext uri="{BB962C8B-B14F-4D97-AF65-F5344CB8AC3E}">
        <p14:creationId xmlns:p14="http://schemas.microsoft.com/office/powerpoint/2010/main" val="167696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500"/>
                                        <p:tgtEl>
                                          <p:spTgt spid="133"/>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fade">
                                      <p:cBhvr>
                                        <p:cTn id="26" dur="500"/>
                                        <p:tgtEl>
                                          <p:spTgt spid="1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500"/>
                                        <p:tgtEl>
                                          <p:spTgt spid="13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145"/>
                                        </p:tgtEl>
                                        <p:attrNameLst>
                                          <p:attrName>style.visibility</p:attrName>
                                        </p:attrNameLst>
                                      </p:cBhvr>
                                      <p:to>
                                        <p:strVal val="visible"/>
                                      </p:to>
                                    </p:set>
                                    <p:animEffect transition="in" filter="fade">
                                      <p:cBhvr>
                                        <p:cTn id="87" dur="500"/>
                                        <p:tgtEl>
                                          <p:spTgt spid="145"/>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nodeType="with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fade">
                                      <p:cBhvr>
                                        <p:cTn id="94" dur="500"/>
                                        <p:tgtEl>
                                          <p:spTgt spid="15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fade">
                                      <p:cBhvr>
                                        <p:cTn id="9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1" grpId="0" animBg="1"/>
      <p:bldP spid="63" grpId="0"/>
      <p:bldP spid="53" grpId="0" animBg="1"/>
      <p:bldP spid="59" grpId="0" animBg="1"/>
      <p:bldP spid="65" grpId="0"/>
      <p:bldP spid="111" grpId="0"/>
      <p:bldP spid="157" grpId="0"/>
      <p:bldP spid="67" grpId="0"/>
      <p:bldP spid="69"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753600" cy="914400"/>
          </a:xfrm>
        </p:spPr>
        <p:txBody>
          <a:bodyPr/>
          <a:lstStyle/>
          <a:p>
            <a:r>
              <a:rPr lang="en-US" sz="3200" dirty="0"/>
              <a:t>Can We Implement Texture Tiling in PIM Logic?</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3" name="Rectangle 72"/>
          <p:cNvSpPr/>
          <p:nvPr/>
        </p:nvSpPr>
        <p:spPr>
          <a:xfrm>
            <a:off x="0" y="2017693"/>
            <a:ext cx="9143999"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Requires simple primitives: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memcopy</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bitwise operations</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simple</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arithmetic operations</a:t>
            </a:r>
          </a:p>
        </p:txBody>
      </p:sp>
      <p:sp>
        <p:nvSpPr>
          <p:cNvPr id="74" name="Rounded Rectangle 73"/>
          <p:cNvSpPr/>
          <p:nvPr/>
        </p:nvSpPr>
        <p:spPr>
          <a:xfrm>
            <a:off x="1066800" y="3505200"/>
            <a:ext cx="21336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sp>
        <p:nvSpPr>
          <p:cNvPr id="75" name="Rounded Rectangle 74"/>
          <p:cNvSpPr/>
          <p:nvPr/>
        </p:nvSpPr>
        <p:spPr>
          <a:xfrm>
            <a:off x="5638800" y="3505200"/>
            <a:ext cx="22098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3581400" y="1173691"/>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26" name="Straight Arrow Connector 25"/>
          <p:cNvCxnSpPr/>
          <p:nvPr/>
        </p:nvCxnSpPr>
        <p:spPr>
          <a:xfrm>
            <a:off x="1981200" y="16308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524000" y="1097491"/>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Linear Bitmap</a:t>
            </a:r>
          </a:p>
        </p:txBody>
      </p:sp>
      <p:cxnSp>
        <p:nvCxnSpPr>
          <p:cNvPr id="37" name="Straight Arrow Connector 36"/>
          <p:cNvCxnSpPr/>
          <p:nvPr/>
        </p:nvCxnSpPr>
        <p:spPr>
          <a:xfrm>
            <a:off x="5486400" y="17070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410200" y="1173691"/>
            <a:ext cx="1828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Tiled Texture</a:t>
            </a:r>
          </a:p>
        </p:txBody>
      </p:sp>
      <p:sp>
        <p:nvSpPr>
          <p:cNvPr id="10" name="Rectangle 9"/>
          <p:cNvSpPr/>
          <p:nvPr/>
        </p:nvSpPr>
        <p:spPr>
          <a:xfrm>
            <a:off x="381000" y="4426803"/>
            <a:ext cx="3429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9.4%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1" name="Rectangle 10"/>
          <p:cNvSpPr/>
          <p:nvPr/>
        </p:nvSpPr>
        <p:spPr>
          <a:xfrm>
            <a:off x="5029200" y="4503003"/>
            <a:ext cx="3581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7.1%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7" name="Rectangle 16"/>
          <p:cNvSpPr/>
          <p:nvPr/>
        </p:nvSpPr>
        <p:spPr>
          <a:xfrm>
            <a:off x="0" y="5399782"/>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Texture Tiling</a:t>
            </a:r>
          </a:p>
        </p:txBody>
      </p:sp>
    </p:spTree>
    <p:extLst>
      <p:ext uri="{BB962C8B-B14F-4D97-AF65-F5344CB8AC3E}">
        <p14:creationId xmlns:p14="http://schemas.microsoft.com/office/powerpoint/2010/main" val="107772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25" grpId="0" animBg="1"/>
      <p:bldP spid="35" grpId="0"/>
      <p:bldP spid="38" grpId="0"/>
      <p:bldP spid="10" grpId="0"/>
      <p:bldP spid="11" grpId="0"/>
      <p:bldP spid="17"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a:t>
            </a:r>
            <a:r>
              <a:rPr lang="en-US" dirty="0" err="1"/>
              <a:t>Blitting</a:t>
            </a:r>
            <a:r>
              <a:rPr lang="en-US" dirty="0"/>
              <a:t> Analysis</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362200"/>
            <a:ext cx="9144000" cy="98488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Color </a:t>
            </a:r>
            <a:r>
              <a:rPr kumimoji="0" lang="en-US" sz="29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is a good candidate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for </a:t>
            </a:r>
            <a:r>
              <a:rPr kumimoji="0" lang="en-US" sz="2900" b="1" i="0" u="none" strike="noStrike" kern="1200" cap="none" spc="0" normalizeH="0" baseline="0" noProof="0" dirty="0">
                <a:ln>
                  <a:noFill/>
                </a:ln>
                <a:solidFill>
                  <a:srgbClr val="006600"/>
                </a:solidFill>
                <a:effectLst/>
                <a:uLnTx/>
                <a:uFillTx/>
                <a:latin typeface="Gill Sans MT"/>
                <a:ea typeface="+mn-ea"/>
                <a:cs typeface="+mn-cs"/>
              </a:rPr>
              <a:t>PIM execution </a:t>
            </a:r>
          </a:p>
        </p:txBody>
      </p:sp>
      <p:sp>
        <p:nvSpPr>
          <p:cNvPr id="14" name="Rectangle 13"/>
          <p:cNvSpPr/>
          <p:nvPr/>
        </p:nvSpPr>
        <p:spPr>
          <a:xfrm>
            <a:off x="0" y="4927937"/>
            <a:ext cx="9144000" cy="1015663"/>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Gill Sans MT"/>
                <a:ea typeface="+mn-ea"/>
                <a:cs typeface="+mn-cs"/>
              </a:rPr>
              <a:t>It is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feasible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to implement </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color </a:t>
            </a:r>
            <a:r>
              <a:rPr kumimoji="0" lang="en-US" sz="30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br>
              <a:rPr kumimoji="0" lang="en-US" sz="3000" b="1" i="0" u="none" strike="noStrike" kern="1200" cap="none" spc="0" normalizeH="0" baseline="0" noProof="0" dirty="0">
                <a:ln>
                  <a:noFill/>
                </a:ln>
                <a:solidFill>
                  <a:srgbClr val="1F497D"/>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in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core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accelerator</a:t>
            </a:r>
          </a:p>
        </p:txBody>
      </p:sp>
      <p:sp>
        <p:nvSpPr>
          <p:cNvPr id="8" name="Rectangle 7"/>
          <p:cNvSpPr/>
          <p:nvPr/>
        </p:nvSpPr>
        <p:spPr>
          <a:xfrm>
            <a:off x="-990600" y="1143000"/>
            <a:ext cx="11201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Generates a large amount of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8" name="Rectangle 17"/>
          <p:cNvSpPr/>
          <p:nvPr/>
        </p:nvSpPr>
        <p:spPr>
          <a:xfrm>
            <a:off x="457200" y="3660338"/>
            <a:ext cx="8305800" cy="12926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Requires </a:t>
            </a:r>
            <a:r>
              <a:rPr kumimoji="0" lang="en-US" sz="2600" b="1" i="0" u="none" strike="noStrike" kern="1200" cap="none" spc="0" normalizeH="0" baseline="0" noProof="0" dirty="0">
                <a:ln>
                  <a:noFill/>
                </a:ln>
                <a:solidFill>
                  <a:srgbClr val="006600"/>
                </a:solidFill>
                <a:effectLst/>
                <a:uLnTx/>
                <a:uFillTx/>
                <a:latin typeface="Gill Sans MT"/>
                <a:ea typeface="+mn-ea"/>
                <a:cs typeface="+mn-cs"/>
              </a:rPr>
              <a:t>low-cost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operations: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Memset</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simple arithmetic</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shift operations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Rectangle 6"/>
          <p:cNvSpPr/>
          <p:nvPr/>
        </p:nvSpPr>
        <p:spPr>
          <a:xfrm>
            <a:off x="-76200" y="1626513"/>
            <a:ext cx="9067800" cy="430887"/>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Accounts for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19.1%</a:t>
            </a:r>
            <a:r>
              <a:rPr kumimoji="0" lang="en-US" sz="2200" b="1" i="0" u="none" strike="noStrike" kern="1200" cap="none" spc="0" normalizeH="0" baseline="0" noProof="0" dirty="0">
                <a:ln>
                  <a:noFill/>
                </a:ln>
                <a:solidFill>
                  <a:srgbClr val="000000"/>
                </a:solidFill>
                <a:effectLst/>
                <a:uLnTx/>
                <a:uFillTx/>
                <a:latin typeface="Gill Sans MT"/>
                <a:ea typeface="+mn-ea"/>
                <a:cs typeface="+mn-cs"/>
              </a:rPr>
              <a:t> of the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total system energy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during</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scrolling</a:t>
            </a:r>
          </a:p>
        </p:txBody>
      </p:sp>
    </p:spTree>
    <p:extLst>
      <p:ext uri="{BB962C8B-B14F-4D97-AF65-F5344CB8AC3E}">
        <p14:creationId xmlns:p14="http://schemas.microsoft.com/office/powerpoint/2010/main" val="206491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8" grpId="0"/>
      <p:bldP spid="18" grpId="0"/>
      <p:bldP spid="7" grpId="0"/>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1219200"/>
            <a:ext cx="91440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account for</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a significant portion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41.9%</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energy consumption</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1" name="Rectangle 10"/>
          <p:cNvSpPr/>
          <p:nvPr/>
        </p:nvSpPr>
        <p:spPr>
          <a:xfrm>
            <a:off x="1219200" y="2514600"/>
            <a:ext cx="6858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goes to</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data movement generated by these functions</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cxnSp>
        <p:nvCxnSpPr>
          <p:cNvPr id="12" name="Straight Arrow Connector 11"/>
          <p:cNvCxnSpPr/>
          <p:nvPr/>
        </p:nvCxnSpPr>
        <p:spPr>
          <a:xfrm>
            <a:off x="4572000" y="2209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6576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significantly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from PIM execution</a:t>
            </a:r>
          </a:p>
        </p:txBody>
      </p:sp>
      <p:sp>
        <p:nvSpPr>
          <p:cNvPr id="15" name="Rectangle 14"/>
          <p:cNvSpPr/>
          <p:nvPr/>
        </p:nvSpPr>
        <p:spPr>
          <a:xfrm>
            <a:off x="0" y="5156537"/>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    Both functions are feasible to implement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as PIM logic</a:t>
            </a:r>
          </a:p>
        </p:txBody>
      </p:sp>
      <p:sp>
        <p:nvSpPr>
          <p:cNvPr id="16" name="TextBox 15"/>
          <p:cNvSpPr txBox="1"/>
          <p:nvPr/>
        </p:nvSpPr>
        <p:spPr>
          <a:xfrm>
            <a:off x="152400" y="3657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Tree>
    <p:extLst>
      <p:ext uri="{BB962C8B-B14F-4D97-AF65-F5344CB8AC3E}">
        <p14:creationId xmlns:p14="http://schemas.microsoft.com/office/powerpoint/2010/main" val="95577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animBg="1"/>
      <p:bldP spid="15" grpId="0" animBg="1"/>
      <p:bldP spid="16" grpId="0"/>
      <p:bldP spid="17" grpId="0"/>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Tab Switching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051943986"/>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525000" cy="914400"/>
          </a:xfrm>
        </p:spPr>
        <p:txBody>
          <a:bodyPr/>
          <a:lstStyle/>
          <a:p>
            <a:r>
              <a:rPr lang="en-US" sz="4000" dirty="0"/>
              <a:t>What Happens During Tab Switching?</a:t>
            </a:r>
          </a:p>
        </p:txBody>
      </p:sp>
      <p:sp>
        <p:nvSpPr>
          <p:cNvPr id="3" name="Content Placeholder 2"/>
          <p:cNvSpPr>
            <a:spLocks noGrp="1"/>
          </p:cNvSpPr>
          <p:nvPr>
            <p:ph idx="1"/>
          </p:nvPr>
        </p:nvSpPr>
        <p:spPr>
          <a:xfrm>
            <a:off x="152400" y="990600"/>
            <a:ext cx="8991600" cy="6858000"/>
          </a:xfrm>
        </p:spPr>
        <p:txBody>
          <a:bodyPr>
            <a:normAutofit/>
          </a:bodyPr>
          <a:lstStyle/>
          <a:p>
            <a:pPr lvl="0"/>
            <a:r>
              <a:rPr lang="en-US" sz="2800" dirty="0">
                <a:solidFill>
                  <a:schemeClr val="tx2"/>
                </a:solidFill>
              </a:rPr>
              <a:t>Chrome employs a </a:t>
            </a:r>
            <a:r>
              <a:rPr lang="en-US" sz="2800" dirty="0">
                <a:solidFill>
                  <a:srgbClr val="0000FF"/>
                </a:solidFill>
              </a:rPr>
              <a:t>multi-process </a:t>
            </a:r>
            <a:r>
              <a:rPr lang="en-US" sz="2800" dirty="0">
                <a:solidFill>
                  <a:schemeClr val="tx2"/>
                </a:solidFill>
              </a:rPr>
              <a:t>architecture</a:t>
            </a:r>
          </a:p>
          <a:p>
            <a:pPr lvl="1"/>
            <a:r>
              <a:rPr lang="en-US" sz="2400" dirty="0">
                <a:solidFill>
                  <a:srgbClr val="595959"/>
                </a:solidFill>
              </a:rPr>
              <a:t>Each tab is a </a:t>
            </a:r>
            <a:r>
              <a:rPr lang="en-US" sz="2400" u="sng" dirty="0">
                <a:solidFill>
                  <a:srgbClr val="595959"/>
                </a:solidFill>
              </a:rPr>
              <a:t>separate process</a:t>
            </a: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r>
              <a:rPr lang="en-US" sz="2800" dirty="0">
                <a:solidFill>
                  <a:schemeClr val="tx2"/>
                </a:solidFill>
              </a:rPr>
              <a:t>Main operations during </a:t>
            </a:r>
            <a:r>
              <a:rPr lang="en-US" sz="2800" dirty="0">
                <a:solidFill>
                  <a:srgbClr val="0000FF"/>
                </a:solidFill>
              </a:rPr>
              <a:t>tab switching</a:t>
            </a:r>
            <a:r>
              <a:rPr lang="en-US" sz="2800" dirty="0">
                <a:solidFill>
                  <a:schemeClr val="tx2"/>
                </a:solidFill>
              </a:rPr>
              <a:t>:</a:t>
            </a:r>
          </a:p>
          <a:p>
            <a:pPr lvl="1"/>
            <a:r>
              <a:rPr lang="en-US" sz="2400" dirty="0"/>
              <a:t>Context switch</a:t>
            </a:r>
          </a:p>
          <a:p>
            <a:pPr lvl="1"/>
            <a:r>
              <a:rPr lang="en-US" sz="2400" dirty="0"/>
              <a:t>Load the new page</a:t>
            </a:r>
          </a:p>
          <a:p>
            <a:pPr lvl="1"/>
            <a:endParaRPr lang="en-US" sz="2200" dirty="0">
              <a:solidFill>
                <a:schemeClr val="tx2"/>
              </a:solidFill>
            </a:endParaRPr>
          </a:p>
          <a:p>
            <a:pPr lvl="1"/>
            <a:endParaRPr lang="en-US" sz="2200" dirty="0">
              <a:solidFill>
                <a:schemeClr val="tx2"/>
              </a:solidFill>
            </a:endParaRPr>
          </a:p>
          <a:p>
            <a:pPr lvl="1"/>
            <a:endParaRPr lang="en-US" sz="2200" dirty="0">
              <a:solidFill>
                <a:schemeClr val="tx2"/>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3" name="Group 42"/>
          <p:cNvGrpSpPr/>
          <p:nvPr/>
        </p:nvGrpSpPr>
        <p:grpSpPr>
          <a:xfrm>
            <a:off x="1981200" y="2209800"/>
            <a:ext cx="5105401" cy="3065777"/>
            <a:chOff x="4045131" y="2539424"/>
            <a:chExt cx="5251269" cy="4143513"/>
          </a:xfrm>
        </p:grpSpPr>
        <p:cxnSp>
          <p:nvCxnSpPr>
            <p:cNvPr id="19" name="Elbow Connector 18"/>
            <p:cNvCxnSpPr>
              <a:stCxn id="7" idx="2"/>
              <a:endCxn id="14" idx="0"/>
            </p:cNvCxnSpPr>
            <p:nvPr/>
          </p:nvCxnSpPr>
          <p:spPr>
            <a:xfrm rot="5400000">
              <a:off x="6248400" y="3339524"/>
              <a:ext cx="609600" cy="3810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045131" y="2539424"/>
              <a:ext cx="5251269" cy="4143513"/>
              <a:chOff x="4045131" y="2209800"/>
              <a:chExt cx="5251269" cy="4143513"/>
            </a:xfrm>
          </p:grpSpPr>
          <p:cxnSp>
            <p:nvCxnSpPr>
              <p:cNvPr id="17" name="Elbow Connector 16"/>
              <p:cNvCxnSpPr>
                <a:stCxn id="7" idx="2"/>
                <a:endCxn id="11" idx="0"/>
              </p:cNvCxnSpPr>
              <p:nvPr/>
            </p:nvCxnSpPr>
            <p:spPr>
              <a:xfrm rot="5400000">
                <a:off x="5600700" y="2362200"/>
                <a:ext cx="609600" cy="16764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045131" y="2209800"/>
                <a:ext cx="5251269" cy="4143513"/>
                <a:chOff x="4045131" y="2209800"/>
                <a:chExt cx="5251269" cy="4143513"/>
              </a:xfrm>
            </p:grpSpPr>
            <p:grpSp>
              <p:nvGrpSpPr>
                <p:cNvPr id="9" name="Group 8"/>
                <p:cNvGrpSpPr/>
                <p:nvPr/>
              </p:nvGrpSpPr>
              <p:grpSpPr>
                <a:xfrm>
                  <a:off x="5257799" y="2209800"/>
                  <a:ext cx="2971801" cy="685800"/>
                  <a:chOff x="4571999" y="2362201"/>
                  <a:chExt cx="2971801" cy="685800"/>
                </a:xfrm>
              </p:grpSpPr>
              <p:sp>
                <p:nvSpPr>
                  <p:cNvPr id="7" name="Rounded Rectangle 6"/>
                  <p:cNvSpPr/>
                  <p:nvPr/>
                </p:nvSpPr>
                <p:spPr>
                  <a:xfrm>
                    <a:off x="4571999" y="2362201"/>
                    <a:ext cx="2971801" cy="685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 name="TextBox 4"/>
                  <p:cNvSpPr txBox="1"/>
                  <p:nvPr/>
                </p:nvSpPr>
                <p:spPr>
                  <a:xfrm>
                    <a:off x="4637076" y="2362201"/>
                    <a:ext cx="2234458" cy="5407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Process</a:t>
                    </a:r>
                  </a:p>
                </p:txBody>
              </p:sp>
              <p:pic>
                <p:nvPicPr>
                  <p:cNvPr id="8" name="Picture 7"/>
                  <p:cNvPicPr>
                    <a:picLocks noChangeAspect="1"/>
                  </p:cNvPicPr>
                  <p:nvPr/>
                </p:nvPicPr>
                <p:blipFill>
                  <a:blip r:embed="rId4"/>
                  <a:stretch>
                    <a:fillRect/>
                  </a:stretch>
                </p:blipFill>
                <p:spPr>
                  <a:xfrm>
                    <a:off x="6858000" y="2438401"/>
                    <a:ext cx="533400" cy="533400"/>
                  </a:xfrm>
                  <a:prstGeom prst="rect">
                    <a:avLst/>
                  </a:prstGeom>
                </p:spPr>
              </p:pic>
            </p:grpSp>
            <p:sp>
              <p:nvSpPr>
                <p:cNvPr id="11" name="Rounded Rectangle 10"/>
                <p:cNvSpPr/>
                <p:nvPr/>
              </p:nvSpPr>
              <p:spPr>
                <a:xfrm>
                  <a:off x="45720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58674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5" name="Rounded Rectangle 14"/>
                <p:cNvSpPr/>
                <p:nvPr/>
              </p:nvSpPr>
              <p:spPr>
                <a:xfrm>
                  <a:off x="78486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22" name="Elbow Connector 21"/>
                <p:cNvCxnSpPr>
                  <a:stCxn id="7" idx="2"/>
                  <a:endCxn id="15" idx="0"/>
                </p:cNvCxnSpPr>
                <p:nvPr/>
              </p:nvCxnSpPr>
              <p:spPr>
                <a:xfrm rot="16200000" flipH="1">
                  <a:off x="7239000" y="2400300"/>
                  <a:ext cx="609600" cy="16002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096982" y="3809999"/>
                  <a:ext cx="585971" cy="87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prstClr val="black">
                          <a:lumMod val="75000"/>
                          <a:lumOff val="25000"/>
                        </a:prstClr>
                      </a:solidFill>
                      <a:effectLst/>
                      <a:uLnTx/>
                      <a:uFillTx/>
                      <a:latin typeface="Gill Sans MT"/>
                      <a:ea typeface="+mn-ea"/>
                      <a:cs typeface="Mangal" panose="02040503050203030202" pitchFamily="18" charset="0"/>
                    </a:rPr>
                    <a:t>…</a:t>
                  </a:r>
                  <a:endParaRPr kumimoji="0" lang="en-US" sz="36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9" name="Picture 28"/>
                <p:cNvPicPr>
                  <a:picLocks noChangeAspect="1"/>
                </p:cNvPicPr>
                <p:nvPr/>
              </p:nvPicPr>
              <p:blipFill>
                <a:blip r:embed="rId5"/>
                <a:stretch>
                  <a:fillRect/>
                </a:stretch>
              </p:blipFill>
              <p:spPr>
                <a:xfrm>
                  <a:off x="4572000" y="4038600"/>
                  <a:ext cx="965200" cy="965200"/>
                </a:xfrm>
                <a:prstGeom prst="rect">
                  <a:avLst/>
                </a:prstGeom>
              </p:spPr>
            </p:pic>
            <p:pic>
              <p:nvPicPr>
                <p:cNvPr id="30" name="Picture 29"/>
                <p:cNvPicPr>
                  <a:picLocks noChangeAspect="1"/>
                </p:cNvPicPr>
                <p:nvPr/>
              </p:nvPicPr>
              <p:blipFill>
                <a:blip r:embed="rId5"/>
                <a:stretch>
                  <a:fillRect/>
                </a:stretch>
              </p:blipFill>
              <p:spPr>
                <a:xfrm>
                  <a:off x="5867400" y="4038600"/>
                  <a:ext cx="965200" cy="965200"/>
                </a:xfrm>
                <a:prstGeom prst="rect">
                  <a:avLst/>
                </a:prstGeom>
              </p:spPr>
            </p:pic>
            <p:pic>
              <p:nvPicPr>
                <p:cNvPr id="31" name="Picture 30"/>
                <p:cNvPicPr>
                  <a:picLocks noChangeAspect="1"/>
                </p:cNvPicPr>
                <p:nvPr/>
              </p:nvPicPr>
              <p:blipFill>
                <a:blip r:embed="rId5"/>
                <a:stretch>
                  <a:fillRect/>
                </a:stretch>
              </p:blipFill>
              <p:spPr>
                <a:xfrm>
                  <a:off x="7848600" y="4038600"/>
                  <a:ext cx="965200" cy="965200"/>
                </a:xfrm>
                <a:prstGeom prst="rect">
                  <a:avLst/>
                </a:prstGeom>
              </p:spPr>
            </p:pic>
            <p:pic>
              <p:nvPicPr>
                <p:cNvPr id="32" name="Picture 31"/>
                <p:cNvPicPr>
                  <a:picLocks noChangeAspect="1"/>
                </p:cNvPicPr>
                <p:nvPr/>
              </p:nvPicPr>
              <p:blipFill>
                <a:blip r:embed="rId6"/>
                <a:stretch>
                  <a:fillRect/>
                </a:stretch>
              </p:blipFill>
              <p:spPr>
                <a:xfrm>
                  <a:off x="4724400" y="3657600"/>
                  <a:ext cx="584200" cy="584200"/>
                </a:xfrm>
                <a:prstGeom prst="rect">
                  <a:avLst/>
                </a:prstGeom>
              </p:spPr>
            </p:pic>
            <p:pic>
              <p:nvPicPr>
                <p:cNvPr id="33" name="Picture 32"/>
                <p:cNvPicPr>
                  <a:picLocks noChangeAspect="1"/>
                </p:cNvPicPr>
                <p:nvPr/>
              </p:nvPicPr>
              <p:blipFill>
                <a:blip r:embed="rId6"/>
                <a:stretch>
                  <a:fillRect/>
                </a:stretch>
              </p:blipFill>
              <p:spPr>
                <a:xfrm>
                  <a:off x="6045200" y="3657600"/>
                  <a:ext cx="584200" cy="584200"/>
                </a:xfrm>
                <a:prstGeom prst="rect">
                  <a:avLst/>
                </a:prstGeom>
              </p:spPr>
            </p:pic>
            <p:pic>
              <p:nvPicPr>
                <p:cNvPr id="34" name="Picture 33"/>
                <p:cNvPicPr>
                  <a:picLocks noChangeAspect="1"/>
                </p:cNvPicPr>
                <p:nvPr/>
              </p:nvPicPr>
              <p:blipFill>
                <a:blip r:embed="rId6"/>
                <a:stretch>
                  <a:fillRect/>
                </a:stretch>
              </p:blipFill>
              <p:spPr>
                <a:xfrm>
                  <a:off x="8026400" y="3606800"/>
                  <a:ext cx="584200" cy="584200"/>
                </a:xfrm>
                <a:prstGeom prst="rect">
                  <a:avLst/>
                </a:prstGeom>
              </p:spPr>
            </p:pic>
            <p:sp>
              <p:nvSpPr>
                <p:cNvPr id="37" name="TextBox 36"/>
                <p:cNvSpPr txBox="1"/>
                <p:nvPr/>
              </p:nvSpPr>
              <p:spPr>
                <a:xfrm>
                  <a:off x="4045131"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1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8" name="TextBox 37"/>
                <p:cNvSpPr txBox="1"/>
                <p:nvPr/>
              </p:nvSpPr>
              <p:spPr>
                <a:xfrm>
                  <a:off x="5299165"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2</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9" name="TextBox 38"/>
                <p:cNvSpPr txBox="1"/>
                <p:nvPr/>
              </p:nvSpPr>
              <p:spPr>
                <a:xfrm>
                  <a:off x="7315200" y="5105398"/>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N</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grpSp>
      </p:grpSp>
      <p:sp>
        <p:nvSpPr>
          <p:cNvPr id="10" name="Rectangle 9"/>
          <p:cNvSpPr/>
          <p:nvPr/>
        </p:nvSpPr>
        <p:spPr>
          <a:xfrm>
            <a:off x="1066800" y="5486408"/>
            <a:ext cx="739140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5760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Consumption</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600" dirty="0">
                <a:solidFill>
                  <a:schemeClr val="tx2"/>
                </a:solidFill>
              </a:rPr>
              <a:t>Primary concerns during tab switching:</a:t>
            </a:r>
          </a:p>
          <a:p>
            <a:pPr lvl="1"/>
            <a:r>
              <a:rPr lang="en-US" sz="2200" dirty="0">
                <a:solidFill>
                  <a:srgbClr val="595959"/>
                </a:solidFill>
              </a:rPr>
              <a:t> How fast a new tab </a:t>
            </a:r>
            <a:r>
              <a:rPr lang="en-US" sz="2200" dirty="0">
                <a:solidFill>
                  <a:srgbClr val="0000FF"/>
                </a:solidFill>
              </a:rPr>
              <a:t>loads</a:t>
            </a:r>
            <a:r>
              <a:rPr lang="en-US" sz="2200" dirty="0">
                <a:solidFill>
                  <a:srgbClr val="595959"/>
                </a:solidFill>
              </a:rPr>
              <a:t> and </a:t>
            </a:r>
            <a:r>
              <a:rPr lang="en-US" sz="2200" dirty="0">
                <a:solidFill>
                  <a:srgbClr val="0000FF"/>
                </a:solidFill>
              </a:rPr>
              <a:t>becomes interactive</a:t>
            </a:r>
          </a:p>
          <a:p>
            <a:pPr lvl="1"/>
            <a:r>
              <a:rPr lang="en-US" sz="2200" dirty="0"/>
              <a:t> </a:t>
            </a:r>
            <a:r>
              <a:rPr lang="en-US" sz="2200" dirty="0">
                <a:solidFill>
                  <a:srgbClr val="C00000"/>
                </a:solidFill>
              </a:rPr>
              <a:t>Memory consumption</a:t>
            </a:r>
          </a:p>
          <a:p>
            <a:pPr marL="0" indent="0">
              <a:buNone/>
            </a:pPr>
            <a:endParaRPr lang="en-US" sz="2800" dirty="0">
              <a:solidFill>
                <a:schemeClr val="tx2"/>
              </a:solidFill>
            </a:endParaRPr>
          </a:p>
          <a:p>
            <a:pPr lvl="1"/>
            <a:endParaRPr lang="en-US" sz="2200" dirty="0">
              <a:solidFill>
                <a:srgbClr val="0000FF"/>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ounded Rectangle 7"/>
          <p:cNvSpPr/>
          <p:nvPr/>
        </p:nvSpPr>
        <p:spPr>
          <a:xfrm>
            <a:off x="1715020" y="5120330"/>
            <a:ext cx="1409180" cy="8232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27" name="Group 26"/>
          <p:cNvGrpSpPr/>
          <p:nvPr/>
        </p:nvGrpSpPr>
        <p:grpSpPr>
          <a:xfrm>
            <a:off x="5867400" y="4449621"/>
            <a:ext cx="1346200" cy="1874979"/>
            <a:chOff x="5867400" y="4449621"/>
            <a:chExt cx="1346200" cy="1874979"/>
          </a:xfrm>
        </p:grpSpPr>
        <p:sp>
          <p:nvSpPr>
            <p:cNvPr id="7" name="Rounded Rectangle 6"/>
            <p:cNvSpPr/>
            <p:nvPr/>
          </p:nvSpPr>
          <p:spPr>
            <a:xfrm>
              <a:off x="5867400" y="4449621"/>
              <a:ext cx="1346200"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5" name="TextBox 4"/>
            <p:cNvSpPr txBox="1"/>
            <p:nvPr/>
          </p:nvSpPr>
          <p:spPr>
            <a:xfrm>
              <a:off x="5943600" y="4800600"/>
              <a:ext cx="115232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DRAM</a:t>
              </a:r>
            </a:p>
          </p:txBody>
        </p:sp>
      </p:grpSp>
      <p:cxnSp>
        <p:nvCxnSpPr>
          <p:cNvPr id="17" name="Straight Arrow Connector 16"/>
          <p:cNvCxnSpPr/>
          <p:nvPr/>
        </p:nvCxnSpPr>
        <p:spPr>
          <a:xfrm>
            <a:off x="3657600" y="5791200"/>
            <a:ext cx="1828800"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352800" y="4190999"/>
            <a:ext cx="2286000" cy="1524001"/>
            <a:chOff x="3202057" y="3581400"/>
            <a:chExt cx="1725765" cy="1269087"/>
          </a:xfrm>
        </p:grpSpPr>
        <p:grpSp>
          <p:nvGrpSpPr>
            <p:cNvPr id="15" name="Group 14"/>
            <p:cNvGrpSpPr/>
            <p:nvPr/>
          </p:nvGrpSpPr>
          <p:grpSpPr>
            <a:xfrm>
              <a:off x="3733800" y="3581400"/>
              <a:ext cx="713316" cy="914400"/>
              <a:chOff x="2722033" y="4454815"/>
              <a:chExt cx="963083" cy="1108810"/>
            </a:xfrm>
          </p:grpSpPr>
          <p:sp>
            <p:nvSpPr>
              <p:cNvPr id="11" name="Rounded Rectangle 10"/>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12" name="Picture 11"/>
              <p:cNvPicPr>
                <a:picLocks noChangeAspect="1"/>
              </p:cNvPicPr>
              <p:nvPr/>
            </p:nvPicPr>
            <p:blipFill>
              <a:blip r:embed="rId4"/>
              <a:stretch>
                <a:fillRect/>
              </a:stretch>
            </p:blipFill>
            <p:spPr>
              <a:xfrm>
                <a:off x="2722033" y="4849476"/>
                <a:ext cx="938389" cy="714149"/>
              </a:xfrm>
              <a:prstGeom prst="rect">
                <a:avLst/>
              </a:prstGeom>
            </p:spPr>
          </p:pic>
          <p:pic>
            <p:nvPicPr>
              <p:cNvPr id="13" name="Picture 12"/>
              <p:cNvPicPr>
                <a:picLocks noChangeAspect="1"/>
              </p:cNvPicPr>
              <p:nvPr/>
            </p:nvPicPr>
            <p:blipFill>
              <a:blip r:embed="rId5"/>
              <a:stretch>
                <a:fillRect/>
              </a:stretch>
            </p:blipFill>
            <p:spPr>
              <a:xfrm>
                <a:off x="2870200" y="4567575"/>
                <a:ext cx="567972" cy="432248"/>
              </a:xfrm>
              <a:prstGeom prst="rect">
                <a:avLst/>
              </a:prstGeom>
            </p:spPr>
          </p:pic>
        </p:grpSp>
        <p:sp>
          <p:nvSpPr>
            <p:cNvPr id="19" name="TextBox 18"/>
            <p:cNvSpPr txBox="1"/>
            <p:nvPr/>
          </p:nvSpPr>
          <p:spPr>
            <a:xfrm>
              <a:off x="3202057" y="4419600"/>
              <a:ext cx="172576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Inactive Tab</a:t>
              </a:r>
            </a:p>
          </p:txBody>
        </p:sp>
      </p:grpSp>
      <p:sp>
        <p:nvSpPr>
          <p:cNvPr id="20" name="TextBox 19"/>
          <p:cNvSpPr txBox="1"/>
          <p:nvPr/>
        </p:nvSpPr>
        <p:spPr>
          <a:xfrm>
            <a:off x="3555926" y="5867400"/>
            <a:ext cx="193047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Compression</a:t>
            </a:r>
          </a:p>
        </p:txBody>
      </p:sp>
      <p:cxnSp>
        <p:nvCxnSpPr>
          <p:cNvPr id="22" name="Straight Arrow Connector 21"/>
          <p:cNvCxnSpPr/>
          <p:nvPr/>
        </p:nvCxnSpPr>
        <p:spPr>
          <a:xfrm>
            <a:off x="3581400" y="5791200"/>
            <a:ext cx="1828800" cy="0"/>
          </a:xfrm>
          <a:prstGeom prst="straightConnector1">
            <a:avLst/>
          </a:prstGeom>
          <a:ln w="57150" cmpd="sng">
            <a:solidFill>
              <a:srgbClr val="000000"/>
            </a:solidFill>
            <a:headEnd type="arrow" w="med" len="med"/>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29000" y="5867400"/>
            <a:ext cx="223588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Decompression</a:t>
            </a:r>
          </a:p>
        </p:txBody>
      </p:sp>
      <p:sp>
        <p:nvSpPr>
          <p:cNvPr id="25" name="Rectangle 24"/>
          <p:cNvSpPr/>
          <p:nvPr/>
        </p:nvSpPr>
        <p:spPr>
          <a:xfrm>
            <a:off x="-1219200" y="2667000"/>
            <a:ext cx="11201400"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Chrome</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uses</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compression</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reduce each tab’s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memory footprint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9" name="Rounded Rectangle 8"/>
          <p:cNvSpPr/>
          <p:nvPr/>
        </p:nvSpPr>
        <p:spPr>
          <a:xfrm>
            <a:off x="5867400" y="5592621"/>
            <a:ext cx="1325880" cy="59467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ZRAM</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0" name="Group 29"/>
          <p:cNvGrpSpPr/>
          <p:nvPr/>
        </p:nvGrpSpPr>
        <p:grpSpPr>
          <a:xfrm>
            <a:off x="3276600" y="4191000"/>
            <a:ext cx="2355733" cy="1437451"/>
            <a:chOff x="3175735" y="3581400"/>
            <a:chExt cx="1778407" cy="1197014"/>
          </a:xfrm>
        </p:grpSpPr>
        <p:grpSp>
          <p:nvGrpSpPr>
            <p:cNvPr id="31" name="Group 30"/>
            <p:cNvGrpSpPr/>
            <p:nvPr/>
          </p:nvGrpSpPr>
          <p:grpSpPr>
            <a:xfrm>
              <a:off x="3733800" y="3581400"/>
              <a:ext cx="713316" cy="914400"/>
              <a:chOff x="2722033" y="4454815"/>
              <a:chExt cx="963083" cy="1108810"/>
            </a:xfrm>
          </p:grpSpPr>
          <p:sp>
            <p:nvSpPr>
              <p:cNvPr id="33" name="Rounded Rectangle 32"/>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34" name="Picture 33"/>
              <p:cNvPicPr>
                <a:picLocks noChangeAspect="1"/>
              </p:cNvPicPr>
              <p:nvPr/>
            </p:nvPicPr>
            <p:blipFill>
              <a:blip r:embed="rId4"/>
              <a:stretch>
                <a:fillRect/>
              </a:stretch>
            </p:blipFill>
            <p:spPr>
              <a:xfrm>
                <a:off x="2722033" y="4849476"/>
                <a:ext cx="938389" cy="714149"/>
              </a:xfrm>
              <a:prstGeom prst="rect">
                <a:avLst/>
              </a:prstGeom>
            </p:spPr>
          </p:pic>
          <p:pic>
            <p:nvPicPr>
              <p:cNvPr id="35" name="Picture 34"/>
              <p:cNvPicPr>
                <a:picLocks noChangeAspect="1"/>
              </p:cNvPicPr>
              <p:nvPr/>
            </p:nvPicPr>
            <p:blipFill>
              <a:blip r:embed="rId5"/>
              <a:stretch>
                <a:fillRect/>
              </a:stretch>
            </p:blipFill>
            <p:spPr>
              <a:xfrm>
                <a:off x="2870200" y="4567575"/>
                <a:ext cx="567972" cy="432248"/>
              </a:xfrm>
              <a:prstGeom prst="rect">
                <a:avLst/>
              </a:prstGeom>
            </p:spPr>
          </p:pic>
        </p:grpSp>
        <p:sp>
          <p:nvSpPr>
            <p:cNvPr id="32" name="TextBox 31"/>
            <p:cNvSpPr txBox="1"/>
            <p:nvPr/>
          </p:nvSpPr>
          <p:spPr>
            <a:xfrm>
              <a:off x="3175735" y="4419600"/>
              <a:ext cx="1778407" cy="35881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Compressed Tab</a:t>
              </a:r>
            </a:p>
          </p:txBody>
        </p:sp>
      </p:grpSp>
    </p:spTree>
    <p:extLst>
      <p:ext uri="{BB962C8B-B14F-4D97-AF65-F5344CB8AC3E}">
        <p14:creationId xmlns:p14="http://schemas.microsoft.com/office/powerpoint/2010/main" val="49869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0" grpId="1"/>
      <p:bldP spid="23" grpId="0"/>
      <p:bldP spid="25" grpId="0"/>
      <p:bldP spid="9"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Movement Study</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a:solidFill>
                  <a:schemeClr val="tx2"/>
                </a:solidFill>
              </a:rPr>
              <a:t>To study </a:t>
            </a:r>
            <a:r>
              <a:rPr lang="en-US" sz="2800" dirty="0">
                <a:solidFill>
                  <a:srgbClr val="800000"/>
                </a:solidFill>
              </a:rPr>
              <a:t>data movement</a:t>
            </a:r>
            <a:r>
              <a:rPr lang="en-US" sz="2800" dirty="0">
                <a:solidFill>
                  <a:schemeClr val="tx2"/>
                </a:solidFill>
              </a:rPr>
              <a:t> during tab switching, </a:t>
            </a:r>
            <a:br>
              <a:rPr lang="en-US" sz="2800" dirty="0">
                <a:solidFill>
                  <a:schemeClr val="tx2"/>
                </a:solidFill>
              </a:rPr>
            </a:br>
            <a:r>
              <a:rPr lang="en-US" sz="2800" dirty="0">
                <a:solidFill>
                  <a:schemeClr val="tx2"/>
                </a:solidFill>
              </a:rPr>
              <a:t>we emulate a user switching through 50 tabs</a:t>
            </a:r>
          </a:p>
          <a:p>
            <a:pPr lvl="1"/>
            <a:endParaRPr lang="en-US" sz="2200" dirty="0">
              <a:solidFill>
                <a:srgbClr val="595959"/>
              </a:solidFill>
            </a:endParaRPr>
          </a:p>
          <a:p>
            <a:pPr marL="0" indent="0">
              <a:buNone/>
            </a:pPr>
            <a:br>
              <a:rPr lang="en-US" sz="2200" dirty="0">
                <a:solidFill>
                  <a:srgbClr val="0000FF"/>
                </a:solidFill>
              </a:rPr>
            </a:br>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3415606"/>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mn-cs"/>
              </a:rPr>
              <a:t>Compression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decompression</a:t>
            </a:r>
            <a:br>
              <a:rPr kumimoji="0" lang="en-US" sz="2800" b="1" i="0" u="none" strike="noStrike" kern="1200" cap="none" spc="0" normalizeH="0" baseline="0" noProof="0" dirty="0">
                <a:ln>
                  <a:noFill/>
                </a:ln>
                <a:solidFill>
                  <a:srgbClr val="1F497D"/>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contribute to</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18.1%</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the total system energy</a:t>
            </a:r>
          </a:p>
        </p:txBody>
      </p:sp>
      <p:sp>
        <p:nvSpPr>
          <p:cNvPr id="10" name="Rectangle 9"/>
          <p:cNvSpPr/>
          <p:nvPr/>
        </p:nvSpPr>
        <p:spPr>
          <a:xfrm>
            <a:off x="0" y="4522113"/>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19.6 GB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data moves between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1F497D"/>
                </a:solidFill>
                <a:effectLst/>
                <a:uLnTx/>
                <a:uFillTx/>
                <a:latin typeface="Gill Sans MT"/>
                <a:ea typeface="+mn-ea"/>
                <a:cs typeface="+mn-cs"/>
              </a:rPr>
              <a:t>CPU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 ZRAM</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152400" y="4652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sp>
        <p:nvSpPr>
          <p:cNvPr id="7" name="TextBox 6"/>
          <p:cNvSpPr txBox="1"/>
          <p:nvPr/>
        </p:nvSpPr>
        <p:spPr>
          <a:xfrm>
            <a:off x="135589" y="3509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5" name="Rectangle 4"/>
          <p:cNvSpPr/>
          <p:nvPr/>
        </p:nvSpPr>
        <p:spPr>
          <a:xfrm>
            <a:off x="1752600" y="2667000"/>
            <a:ext cx="54837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We make two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key observations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p>
        </p:txBody>
      </p:sp>
    </p:spTree>
    <p:extLst>
      <p:ext uri="{BB962C8B-B14F-4D97-AF65-F5344CB8AC3E}">
        <p14:creationId xmlns:p14="http://schemas.microsoft.com/office/powerpoint/2010/main" val="228721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p:bldP spid="7" grpId="0"/>
      <p:bldP spid="5"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0820400" cy="914400"/>
          </a:xfrm>
        </p:spPr>
        <p:txBody>
          <a:bodyPr/>
          <a:lstStyle/>
          <a:p>
            <a:r>
              <a:rPr lang="en-US" sz="3800" dirty="0"/>
              <a:t>Can We Use PIM to Mitigate the Cost?</a:t>
            </a:r>
          </a:p>
        </p:txBody>
      </p:sp>
      <p:sp>
        <p:nvSpPr>
          <p:cNvPr id="3" name="Content Placeholder 2"/>
          <p:cNvSpPr>
            <a:spLocks noGrp="1"/>
          </p:cNvSpPr>
          <p:nvPr>
            <p:ph idx="1"/>
          </p:nvPr>
        </p:nvSpPr>
        <p:spPr>
          <a:xfrm>
            <a:off x="152400" y="990600"/>
            <a:ext cx="8991600" cy="5943600"/>
          </a:xfrm>
        </p:spPr>
        <p:txBody>
          <a:bodyPr>
            <a:normAutofit/>
          </a:bodyPr>
          <a:lstStyle/>
          <a:p>
            <a:pPr lvl="0"/>
            <a:endParaRPr lang="en-US" sz="2200" dirty="0">
              <a:solidFill>
                <a:srgbClr val="595959"/>
              </a:solidFill>
            </a:endParaRP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marL="457200" lvl="1" indent="0">
              <a:buNone/>
            </a:pPr>
            <a:endParaRPr lang="en-US" sz="2200" dirty="0">
              <a:solidFill>
                <a:srgbClr val="595959"/>
              </a:solidFill>
            </a:endParaRPr>
          </a:p>
          <a:p>
            <a:pPr marL="457200" lvl="1" indent="0">
              <a:buNone/>
            </a:pPr>
            <a:endParaRPr lang="en-US" sz="2200" dirty="0">
              <a:solidFill>
                <a:srgbClr val="595959"/>
              </a:solidFill>
            </a:endParaRPr>
          </a:p>
          <a:p>
            <a:pPr marL="457200" lvl="1" indent="0">
              <a:buNone/>
            </a:pPr>
            <a:br>
              <a:rPr lang="en-US" sz="2200" dirty="0">
                <a:solidFill>
                  <a:schemeClr val="tx2"/>
                </a:solidFill>
              </a:rPr>
            </a:br>
            <a:endParaRPr lang="en-US" sz="2200" dirty="0">
              <a:solidFill>
                <a:schemeClr val="tx2"/>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7543800" y="6492883"/>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8" name="Straight Arrow Connector 7"/>
          <p:cNvCxnSpPr/>
          <p:nvPr/>
        </p:nvCxnSpPr>
        <p:spPr>
          <a:xfrm flipH="1">
            <a:off x="2392450" y="2438400"/>
            <a:ext cx="487796" cy="275713"/>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14" name="TextBox 13"/>
          <p:cNvSpPr txBox="1"/>
          <p:nvPr/>
        </p:nvSpPr>
        <p:spPr>
          <a:xfrm>
            <a:off x="1330241"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15" name="TextBox 14"/>
          <p:cNvSpPr txBox="1"/>
          <p:nvPr/>
        </p:nvSpPr>
        <p:spPr>
          <a:xfrm>
            <a:off x="1905000" y="9906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cxnSp>
        <p:nvCxnSpPr>
          <p:cNvPr id="16" name="Straight Connector 15"/>
          <p:cNvCxnSpPr/>
          <p:nvPr/>
        </p:nvCxnSpPr>
        <p:spPr>
          <a:xfrm>
            <a:off x="3853886" y="1676400"/>
            <a:ext cx="32314" cy="31242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47542" y="1295400"/>
            <a:ext cx="964056"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p>
        </p:txBody>
      </p:sp>
      <p:cxnSp>
        <p:nvCxnSpPr>
          <p:cNvPr id="18" name="Straight Connector 17"/>
          <p:cNvCxnSpPr/>
          <p:nvPr/>
        </p:nvCxnSpPr>
        <p:spPr>
          <a:xfrm>
            <a:off x="5973038" y="1636553"/>
            <a:ext cx="46762"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3754"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20" name="TextBox 19"/>
          <p:cNvSpPr txBox="1"/>
          <p:nvPr/>
        </p:nvSpPr>
        <p:spPr>
          <a:xfrm>
            <a:off x="6172200" y="1002268"/>
            <a:ext cx="161988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 + PIM</a:t>
            </a:r>
          </a:p>
        </p:txBody>
      </p:sp>
      <p:cxnSp>
        <p:nvCxnSpPr>
          <p:cNvPr id="21" name="Straight Connector 20"/>
          <p:cNvCxnSpPr/>
          <p:nvPr/>
        </p:nvCxnSpPr>
        <p:spPr>
          <a:xfrm>
            <a:off x="8185986" y="1636553"/>
            <a:ext cx="43614"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40655" y="12954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p>
        </p:txBody>
      </p:sp>
      <p:cxnSp>
        <p:nvCxnSpPr>
          <p:cNvPr id="23" name="Straight Connector 22"/>
          <p:cNvCxnSpPr/>
          <p:nvPr/>
        </p:nvCxnSpPr>
        <p:spPr>
          <a:xfrm>
            <a:off x="4876800" y="1450572"/>
            <a:ext cx="0" cy="335002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66873" y="990600"/>
            <a:ext cx="653186"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Straight Connector 24"/>
          <p:cNvCxnSpPr/>
          <p:nvPr/>
        </p:nvCxnSpPr>
        <p:spPr>
          <a:xfrm flipH="1">
            <a:off x="1554250" y="1652315"/>
            <a:ext cx="17690" cy="31482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7450" y="1752600"/>
            <a:ext cx="2209800" cy="533400"/>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Gill Sans MT"/>
                <a:ea typeface="+mn-ea"/>
                <a:cs typeface="+mn-cs"/>
              </a:rPr>
              <a:t>Swap out N pages</a:t>
            </a:r>
            <a:endParaRPr kumimoji="0" lang="en-US" sz="2200" b="0" i="0" u="none" strike="noStrike" kern="0" cap="none" spc="-40" normalizeH="0" baseline="0" noProof="0" dirty="0">
              <a:ln>
                <a:noFill/>
              </a:ln>
              <a:solidFill>
                <a:prstClr val="white"/>
              </a:solidFill>
              <a:effectLst/>
              <a:uLnTx/>
              <a:uFillTx/>
              <a:latin typeface="Gill Sans MT"/>
              <a:ea typeface="+mn-ea"/>
              <a:cs typeface="+mn-cs"/>
            </a:endParaRPr>
          </a:p>
        </p:txBody>
      </p:sp>
      <p:sp>
        <p:nvSpPr>
          <p:cNvPr id="27" name="Rounded Rectangle 26"/>
          <p:cNvSpPr/>
          <p:nvPr/>
        </p:nvSpPr>
        <p:spPr>
          <a:xfrm>
            <a:off x="639851" y="2438400"/>
            <a:ext cx="1721192" cy="415636"/>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N Pages</a:t>
            </a:r>
          </a:p>
        </p:txBody>
      </p:sp>
      <p:sp>
        <p:nvSpPr>
          <p:cNvPr id="28" name="Rounded Rectangle 27"/>
          <p:cNvSpPr/>
          <p:nvPr/>
        </p:nvSpPr>
        <p:spPr>
          <a:xfrm>
            <a:off x="639851" y="2971800"/>
            <a:ext cx="1721192" cy="38981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29" name="Rounded Rectangle 28"/>
          <p:cNvSpPr/>
          <p:nvPr/>
        </p:nvSpPr>
        <p:spPr>
          <a:xfrm>
            <a:off x="738037" y="4149437"/>
            <a:ext cx="1578213" cy="498763"/>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30" name="Rounded Rectangle 29"/>
          <p:cNvSpPr/>
          <p:nvPr/>
        </p:nvSpPr>
        <p:spPr>
          <a:xfrm>
            <a:off x="639851" y="3505200"/>
            <a:ext cx="1721192" cy="457200"/>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cxnSp>
        <p:nvCxnSpPr>
          <p:cNvPr id="31" name="Straight Arrow Connector 30"/>
          <p:cNvCxnSpPr/>
          <p:nvPr/>
        </p:nvCxnSpPr>
        <p:spPr>
          <a:xfrm>
            <a:off x="2392450" y="3886192"/>
            <a:ext cx="609600" cy="381008"/>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32" name="Left Brace 31"/>
          <p:cNvSpPr/>
          <p:nvPr/>
        </p:nvSpPr>
        <p:spPr>
          <a:xfrm>
            <a:off x="415172" y="2720842"/>
            <a:ext cx="102529" cy="1317750"/>
          </a:xfrm>
          <a:prstGeom prst="leftBrace">
            <a:avLst>
              <a:gd name="adj1" fmla="val 101669"/>
              <a:gd name="adj2" fmla="val 50000"/>
            </a:avLst>
          </a:prstGeom>
          <a:no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3" name="TextBox 32"/>
          <p:cNvSpPr txBox="1"/>
          <p:nvPr/>
        </p:nvSpPr>
        <p:spPr>
          <a:xfrm rot="16200000">
            <a:off x="-355417" y="3161693"/>
            <a:ext cx="881566" cy="262632"/>
          </a:xfrm>
          <a:prstGeom prst="rect">
            <a:avLst/>
          </a:prstGeom>
          <a:solidFill>
            <a:sysClr val="window" lastClr="FFFFFF"/>
          </a:solid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0" cap="none" spc="0" normalizeH="0" baseline="0" noProof="0" dirty="0">
                <a:ln>
                  <a:noFill/>
                </a:ln>
                <a:solidFill>
                  <a:prstClr val="black"/>
                </a:solidFill>
                <a:effectLst/>
                <a:uLnTx/>
                <a:uFillTx/>
                <a:latin typeface="Calibri"/>
                <a:ea typeface="+mn-ea"/>
                <a:cs typeface="+mn-cs"/>
              </a:rPr>
              <a:t>compression</a:t>
            </a:r>
          </a:p>
        </p:txBody>
      </p:sp>
      <p:sp>
        <p:nvSpPr>
          <p:cNvPr id="35" name="Rounded Rectangle 34"/>
          <p:cNvSpPr/>
          <p:nvPr/>
        </p:nvSpPr>
        <p:spPr>
          <a:xfrm>
            <a:off x="3002050" y="4043864"/>
            <a:ext cx="1646150" cy="451936"/>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37" name="Rounded Rectangle 36"/>
          <p:cNvSpPr/>
          <p:nvPr/>
        </p:nvSpPr>
        <p:spPr>
          <a:xfrm>
            <a:off x="5029200" y="1752600"/>
            <a:ext cx="2057400" cy="481008"/>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Swap out </a:t>
            </a:r>
            <a:r>
              <a:rPr kumimoji="0" lang="en-US" sz="2200" b="0" i="1" u="none" strike="noStrike" kern="0" cap="none" spc="-40" normalizeH="0" baseline="0" noProof="0" dirty="0">
                <a:ln>
                  <a:noFill/>
                </a:ln>
                <a:solidFill>
                  <a:srgbClr val="FFFFFF"/>
                </a:solidFill>
                <a:effectLst/>
                <a:uLnTx/>
                <a:uFillTx/>
                <a:latin typeface="Gill Sans MT"/>
                <a:ea typeface="+mn-ea"/>
                <a:cs typeface="+mn-cs"/>
              </a:rPr>
              <a:t>N</a:t>
            </a:r>
            <a:r>
              <a:rPr kumimoji="0" lang="en-US" sz="2200" b="0" i="0" u="none" strike="noStrike" kern="0" cap="none" spc="-40" normalizeH="0" baseline="0" noProof="0" dirty="0">
                <a:ln>
                  <a:noFill/>
                </a:ln>
                <a:solidFill>
                  <a:srgbClr val="FFFFFF"/>
                </a:solidFill>
                <a:effectLst/>
                <a:uLnTx/>
                <a:uFillTx/>
                <a:latin typeface="Gill Sans MT"/>
                <a:ea typeface="+mn-ea"/>
                <a:cs typeface="+mn-cs"/>
              </a:rPr>
              <a:t> pages</a:t>
            </a:r>
          </a:p>
        </p:txBody>
      </p:sp>
      <p:sp>
        <p:nvSpPr>
          <p:cNvPr id="38" name="Rounded Rectangle 37"/>
          <p:cNvSpPr/>
          <p:nvPr/>
        </p:nvSpPr>
        <p:spPr>
          <a:xfrm>
            <a:off x="5191842" y="2479956"/>
            <a:ext cx="1666158" cy="491836"/>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13" name="Rounded Rectangle 12"/>
          <p:cNvSpPr/>
          <p:nvPr/>
        </p:nvSpPr>
        <p:spPr>
          <a:xfrm>
            <a:off x="7399495" y="2725527"/>
            <a:ext cx="1592105" cy="47486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11" name="Rounded Rectangle 10"/>
          <p:cNvSpPr/>
          <p:nvPr/>
        </p:nvSpPr>
        <p:spPr>
          <a:xfrm>
            <a:off x="7391400" y="3410714"/>
            <a:ext cx="1676400" cy="475478"/>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42" name="Rectangle 41"/>
          <p:cNvSpPr/>
          <p:nvPr/>
        </p:nvSpPr>
        <p:spPr>
          <a:xfrm>
            <a:off x="4876800" y="3116751"/>
            <a:ext cx="25146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No off-chip data movement</a:t>
            </a:r>
          </a:p>
        </p:txBody>
      </p:sp>
      <p:sp>
        <p:nvSpPr>
          <p:cNvPr id="45" name="TextBox 44"/>
          <p:cNvSpPr txBox="1"/>
          <p:nvPr/>
        </p:nvSpPr>
        <p:spPr>
          <a:xfrm>
            <a:off x="-29882" y="6140824"/>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5" name="Rectangle 54"/>
          <p:cNvSpPr/>
          <p:nvPr/>
        </p:nvSpPr>
        <p:spPr>
          <a:xfrm>
            <a:off x="1" y="5334000"/>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compression/decompression</a:t>
            </a:r>
          </a:p>
        </p:txBody>
      </p:sp>
      <p:grpSp>
        <p:nvGrpSpPr>
          <p:cNvPr id="58" name="Group 57"/>
          <p:cNvGrpSpPr/>
          <p:nvPr/>
        </p:nvGrpSpPr>
        <p:grpSpPr>
          <a:xfrm>
            <a:off x="2971800" y="3048000"/>
            <a:ext cx="1524000" cy="857448"/>
            <a:chOff x="2971800" y="3048000"/>
            <a:chExt cx="1524000" cy="857448"/>
          </a:xfrm>
        </p:grpSpPr>
        <p:sp>
          <p:nvSpPr>
            <p:cNvPr id="56" name="TextBox 55"/>
            <p:cNvSpPr txBox="1"/>
            <p:nvPr/>
          </p:nvSpPr>
          <p:spPr>
            <a:xfrm>
              <a:off x="2971800" y="33528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sp>
          <p:nvSpPr>
            <p:cNvPr id="57" name="TextBox 56"/>
            <p:cNvSpPr txBox="1"/>
            <p:nvPr/>
          </p:nvSpPr>
          <p:spPr>
            <a:xfrm>
              <a:off x="2971800" y="30480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grpSp>
      <p:grpSp>
        <p:nvGrpSpPr>
          <p:cNvPr id="64" name="Group 63"/>
          <p:cNvGrpSpPr/>
          <p:nvPr/>
        </p:nvGrpSpPr>
        <p:grpSpPr>
          <a:xfrm>
            <a:off x="2819400" y="1899742"/>
            <a:ext cx="1900580" cy="691057"/>
            <a:chOff x="2819400" y="1896095"/>
            <a:chExt cx="1900580" cy="770905"/>
          </a:xfrm>
        </p:grpSpPr>
        <p:sp>
          <p:nvSpPr>
            <p:cNvPr id="34" name="Rounded Rectangle 33"/>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63" name="Group 62"/>
            <p:cNvGrpSpPr/>
            <p:nvPr/>
          </p:nvGrpSpPr>
          <p:grpSpPr>
            <a:xfrm>
              <a:off x="2819400" y="1896095"/>
              <a:ext cx="1900580" cy="749569"/>
              <a:chOff x="2819400" y="1896095"/>
              <a:chExt cx="1900580" cy="749569"/>
            </a:xfrm>
          </p:grpSpPr>
          <p:sp>
            <p:nvSpPr>
              <p:cNvPr id="59" name="TextBox 58"/>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62" name="TextBox 61"/>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grpSp>
        <p:nvGrpSpPr>
          <p:cNvPr id="70" name="Group 69"/>
          <p:cNvGrpSpPr/>
          <p:nvPr/>
        </p:nvGrpSpPr>
        <p:grpSpPr>
          <a:xfrm>
            <a:off x="7206067" y="1905000"/>
            <a:ext cx="1900580" cy="691057"/>
            <a:chOff x="2819400" y="1896095"/>
            <a:chExt cx="1900580" cy="770905"/>
          </a:xfrm>
        </p:grpSpPr>
        <p:sp>
          <p:nvSpPr>
            <p:cNvPr id="71" name="Rounded Rectangle 70"/>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72" name="Group 71"/>
            <p:cNvGrpSpPr/>
            <p:nvPr/>
          </p:nvGrpSpPr>
          <p:grpSpPr>
            <a:xfrm>
              <a:off x="2819400" y="1896095"/>
              <a:ext cx="1900580" cy="749569"/>
              <a:chOff x="2819400" y="1896095"/>
              <a:chExt cx="1900580" cy="749569"/>
            </a:xfrm>
          </p:grpSpPr>
          <p:sp>
            <p:nvSpPr>
              <p:cNvPr id="73" name="TextBox 72"/>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74" name="TextBox 73"/>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spTree>
    <p:extLst>
      <p:ext uri="{BB962C8B-B14F-4D97-AF65-F5344CB8AC3E}">
        <p14:creationId xmlns:p14="http://schemas.microsoft.com/office/powerpoint/2010/main" val="177987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500"/>
                                        <p:tgtEl>
                                          <p:spTgt spid="3">
                                            <p:txEl>
                                              <p:pRg st="2" end="2"/>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500"/>
                                        <p:tgtEl>
                                          <p:spTgt spid="1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5" grpId="0"/>
      <p:bldP spid="17" grpId="0"/>
      <p:bldP spid="19" grpId="0"/>
      <p:bldP spid="20" grpId="0"/>
      <p:bldP spid="22" grpId="0"/>
      <p:bldP spid="24" grpId="0"/>
      <p:bldP spid="26" grpId="0" animBg="1"/>
      <p:bldP spid="27" grpId="0" animBg="1"/>
      <p:bldP spid="28" grpId="0" animBg="1"/>
      <p:bldP spid="29" grpId="0" animBg="1"/>
      <p:bldP spid="30" grpId="0" animBg="1"/>
      <p:bldP spid="32" grpId="0" animBg="1"/>
      <p:bldP spid="33" grpId="0" animBg="1"/>
      <p:bldP spid="35" grpId="0" animBg="1"/>
      <p:bldP spid="37" grpId="0" animBg="1"/>
      <p:bldP spid="38" grpId="0" animBg="1"/>
      <p:bldP spid="13" grpId="0" animBg="1"/>
      <p:bldP spid="11" grpId="0" animBg="1"/>
      <p:bldP spid="42" grpId="0"/>
      <p:bldP spid="55"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 Switching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381000" y="1219200"/>
            <a:ext cx="8534400"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large amount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happens during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tab switching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as Chrome attempts to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tabs</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14" name="Rectangle 13"/>
          <p:cNvSpPr/>
          <p:nvPr/>
        </p:nvSpPr>
        <p:spPr>
          <a:xfrm>
            <a:off x="0" y="32004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from PIM execution and can be implemented as PIM logic</a:t>
            </a:r>
          </a:p>
        </p:txBody>
      </p:sp>
    </p:spTree>
    <p:extLst>
      <p:ext uri="{BB962C8B-B14F-4D97-AF65-F5344CB8AC3E}">
        <p14:creationId xmlns:p14="http://schemas.microsoft.com/office/powerpoint/2010/main" val="352066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51058301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85000"/>
                  </a:prstClr>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white">
                  <a:lumMod val="85000"/>
                </a:prstClr>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85000"/>
                  </a:prstClr>
                </a:solidFill>
                <a:effectLst/>
                <a:uLnTx/>
                <a:uFillTx/>
                <a:latin typeface="Gill Sans MT"/>
                <a:ea typeface="+mn-ea"/>
                <a:cs typeface="+mn-cs"/>
              </a:rPr>
              <a:t>Google’s web browser</a:t>
            </a: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alphaModFix amt="27000"/>
          </a:blip>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154227903"/>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233071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30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04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47275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Video Playback and Capture</a:t>
            </a:r>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9" name="Group 8"/>
          <p:cNvGrpSpPr/>
          <p:nvPr/>
        </p:nvGrpSpPr>
        <p:grpSpPr>
          <a:xfrm>
            <a:off x="-40966" y="1882914"/>
            <a:ext cx="4528327" cy="1088886"/>
            <a:chOff x="-40966" y="1715035"/>
            <a:chExt cx="4528327" cy="1088886"/>
          </a:xfrm>
        </p:grpSpPr>
        <p:pic>
          <p:nvPicPr>
            <p:cNvPr id="35" name="Picture 34"/>
            <p:cNvPicPr>
              <a:picLocks noChangeAspect="1"/>
            </p:cNvPicPr>
            <p:nvPr/>
          </p:nvPicPr>
          <p:blipFill>
            <a:blip r:embed="rId4"/>
            <a:stretch>
              <a:fillRect/>
            </a:stretch>
          </p:blipFill>
          <p:spPr>
            <a:xfrm>
              <a:off x="3505200" y="1800940"/>
              <a:ext cx="982161" cy="942260"/>
            </a:xfrm>
            <a:prstGeom prst="rect">
              <a:avLst/>
            </a:prstGeom>
          </p:spPr>
        </p:pic>
        <p:grpSp>
          <p:nvGrpSpPr>
            <p:cNvPr id="17" name="Group 16"/>
            <p:cNvGrpSpPr/>
            <p:nvPr/>
          </p:nvGrpSpPr>
          <p:grpSpPr>
            <a:xfrm>
              <a:off x="-40966" y="1715035"/>
              <a:ext cx="3870016" cy="1088886"/>
              <a:chOff x="698940" y="1727404"/>
              <a:chExt cx="5160021" cy="1242217"/>
            </a:xfrm>
          </p:grpSpPr>
          <p:grpSp>
            <p:nvGrpSpPr>
              <p:cNvPr id="15" name="Group 14"/>
              <p:cNvGrpSpPr/>
              <p:nvPr/>
            </p:nvGrpSpPr>
            <p:grpSpPr>
              <a:xfrm>
                <a:off x="698940" y="1727404"/>
                <a:ext cx="4931421" cy="1242217"/>
                <a:chOff x="698940" y="1727404"/>
                <a:chExt cx="4931421" cy="1242217"/>
              </a:xfrm>
            </p:grpSpPr>
            <p:pic>
              <p:nvPicPr>
                <p:cNvPr id="26" name="Picture 25"/>
                <p:cNvPicPr>
                  <a:picLocks noChangeAspect="1"/>
                </p:cNvPicPr>
                <p:nvPr/>
              </p:nvPicPr>
              <p:blipFill>
                <a:blip r:embed="rId5"/>
                <a:stretch>
                  <a:fillRect/>
                </a:stretch>
              </p:blipFill>
              <p:spPr>
                <a:xfrm>
                  <a:off x="698940" y="2100320"/>
                  <a:ext cx="739336" cy="687583"/>
                </a:xfrm>
                <a:prstGeom prst="rect">
                  <a:avLst/>
                </a:prstGeom>
              </p:spPr>
            </p:pic>
            <p:cxnSp>
              <p:nvCxnSpPr>
                <p:cNvPr id="27" name="Straight Arrow Connector 26"/>
                <p:cNvCxnSpPr/>
                <p:nvPr/>
              </p:nvCxnSpPr>
              <p:spPr>
                <a:xfrm>
                  <a:off x="1430924" y="2590799"/>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956761" y="1727404"/>
                  <a:ext cx="2336800" cy="8075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4" name="Straight Arrow Connector 43"/>
                <p:cNvCxnSpPr/>
                <p:nvPr/>
              </p:nvCxnSpPr>
              <p:spPr>
                <a:xfrm>
                  <a:off x="4715961" y="2590799"/>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2785563" y="2209800"/>
                  <a:ext cx="1727200" cy="759821"/>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Decoder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46" name="Rectangle 45"/>
              <p:cNvSpPr/>
              <p:nvPr/>
            </p:nvSpPr>
            <p:spPr>
              <a:xfrm>
                <a:off x="4411161" y="1839530"/>
                <a:ext cx="1447800"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Display</a:t>
                </a:r>
                <a:endParaRPr kumimoji="0" lang="en-US" sz="1600" b="1" i="0" u="sng" strike="noStrike" kern="1200" cap="none" spc="0" normalizeH="0" baseline="0" noProof="0" dirty="0">
                  <a:ln>
                    <a:noFill/>
                  </a:ln>
                  <a:solidFill>
                    <a:prstClr val="black"/>
                  </a:solidFill>
                  <a:effectLst/>
                  <a:uLnTx/>
                  <a:uFillTx/>
                  <a:latin typeface="Gill Sans MT"/>
                  <a:ea typeface="+mn-ea"/>
                  <a:cs typeface="+mn-cs"/>
                </a:endParaRPr>
              </a:p>
            </p:txBody>
          </p:sp>
        </p:grpSp>
      </p:grpSp>
      <p:pic>
        <p:nvPicPr>
          <p:cNvPr id="47" name="Picture 46"/>
          <p:cNvPicPr>
            <a:picLocks noChangeAspect="1"/>
          </p:cNvPicPr>
          <p:nvPr/>
        </p:nvPicPr>
        <p:blipFill>
          <a:blip r:embed="rId6"/>
          <a:stretch>
            <a:fillRect/>
          </a:stretch>
        </p:blipFill>
        <p:spPr>
          <a:xfrm>
            <a:off x="3962400" y="1066800"/>
            <a:ext cx="1295400" cy="588759"/>
          </a:xfrm>
          <a:prstGeom prst="rect">
            <a:avLst/>
          </a:prstGeom>
        </p:spPr>
      </p:pic>
      <p:grpSp>
        <p:nvGrpSpPr>
          <p:cNvPr id="23" name="Group 22"/>
          <p:cNvGrpSpPr/>
          <p:nvPr/>
        </p:nvGrpSpPr>
        <p:grpSpPr>
          <a:xfrm>
            <a:off x="4580439" y="1828800"/>
            <a:ext cx="4685645" cy="1111502"/>
            <a:chOff x="2103501" y="1752600"/>
            <a:chExt cx="4685645" cy="1111502"/>
          </a:xfrm>
        </p:grpSpPr>
        <p:grpSp>
          <p:nvGrpSpPr>
            <p:cNvPr id="24" name="Group 23"/>
            <p:cNvGrpSpPr/>
            <p:nvPr/>
          </p:nvGrpSpPr>
          <p:grpSpPr>
            <a:xfrm>
              <a:off x="2103501" y="1752600"/>
              <a:ext cx="4685645" cy="1111502"/>
              <a:chOff x="2103501" y="1752600"/>
              <a:chExt cx="4685645" cy="1111502"/>
            </a:xfrm>
          </p:grpSpPr>
          <p:pic>
            <p:nvPicPr>
              <p:cNvPr id="28" name="Picture 27"/>
              <p:cNvPicPr>
                <a:picLocks noChangeAspect="1"/>
              </p:cNvPicPr>
              <p:nvPr/>
            </p:nvPicPr>
            <p:blipFill>
              <a:blip r:embed="rId4"/>
              <a:stretch>
                <a:fillRect/>
              </a:stretch>
            </p:blipFill>
            <p:spPr>
              <a:xfrm>
                <a:off x="2103501" y="1898809"/>
                <a:ext cx="982161" cy="942260"/>
              </a:xfrm>
              <a:prstGeom prst="rect">
                <a:avLst/>
              </a:prstGeom>
            </p:spPr>
          </p:pic>
          <p:pic>
            <p:nvPicPr>
              <p:cNvPr id="29" name="Picture 28"/>
              <p:cNvPicPr>
                <a:picLocks noChangeAspect="1"/>
              </p:cNvPicPr>
              <p:nvPr/>
            </p:nvPicPr>
            <p:blipFill>
              <a:blip r:embed="rId5"/>
              <a:stretch>
                <a:fillRect/>
              </a:stretch>
            </p:blipFill>
            <p:spPr>
              <a:xfrm>
                <a:off x="6133662" y="2133600"/>
                <a:ext cx="655484" cy="609600"/>
              </a:xfrm>
              <a:prstGeom prst="rect">
                <a:avLst/>
              </a:prstGeom>
            </p:spPr>
          </p:pic>
          <p:cxnSp>
            <p:nvCxnSpPr>
              <p:cNvPr id="31" name="Straight Arrow Connector 30"/>
              <p:cNvCxnSpPr/>
              <p:nvPr/>
            </p:nvCxnSpPr>
            <p:spPr>
              <a:xfrm>
                <a:off x="2933262" y="2514600"/>
                <a:ext cx="905961"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52262" y="175260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Captured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33" name="Straight Arrow Connector 32"/>
              <p:cNvCxnSpPr/>
              <p:nvPr/>
            </p:nvCxnSpPr>
            <p:spPr>
              <a:xfrm>
                <a:off x="5295462" y="2514600"/>
                <a:ext cx="922839"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906984" y="2209799"/>
                <a:ext cx="1312278" cy="654303"/>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Encoder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25" name="Rectangle 24"/>
            <p:cNvSpPr/>
            <p:nvPr/>
          </p:nvSpPr>
          <p:spPr>
            <a:xfrm>
              <a:off x="4838262" y="180969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a:t>
              </a:r>
            </a:p>
          </p:txBody>
        </p:sp>
      </p:grpSp>
      <p:sp>
        <p:nvSpPr>
          <p:cNvPr id="36" name="Rectangle 35"/>
          <p:cNvSpPr/>
          <p:nvPr/>
        </p:nvSpPr>
        <p:spPr>
          <a:xfrm>
            <a:off x="0" y="3588603"/>
            <a:ext cx="9144000" cy="523220"/>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energy is spent 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800" b="1" i="0" u="sng" strike="noStrike" kern="1200" cap="none" spc="0" normalizeH="0" baseline="0" noProof="0" dirty="0">
              <a:ln>
                <a:noFill/>
              </a:ln>
              <a:solidFill>
                <a:srgbClr val="C00000"/>
              </a:solidFill>
              <a:effectLst/>
              <a:uLnTx/>
              <a:uFillTx/>
              <a:latin typeface="Gill Sans MT"/>
              <a:ea typeface="+mn-ea"/>
              <a:cs typeface="+mn-cs"/>
            </a:endParaRPr>
          </a:p>
        </p:txBody>
      </p:sp>
      <p:sp>
        <p:nvSpPr>
          <p:cNvPr id="37" name="Rectangle 36"/>
          <p:cNvSpPr/>
          <p:nvPr/>
        </p:nvSpPr>
        <p:spPr>
          <a:xfrm>
            <a:off x="0" y="4724400"/>
            <a:ext cx="9144000" cy="95410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comes from </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0000FF"/>
                </a:solidFill>
                <a:effectLst/>
                <a:uLnTx/>
                <a:uFillTx/>
                <a:latin typeface="Gill Sans MT"/>
                <a:ea typeface="+mn-ea"/>
                <a:cs typeface="+mn-cs"/>
              </a:rPr>
              <a:t>simple functions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encoding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pipelines</a:t>
            </a:r>
            <a:endParaRPr kumimoji="0" lang="en-US" sz="2800" b="1" i="0" u="sng"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34345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endParaRPr lang="en-US" dirty="0">
              <a:solidFill>
                <a:srgbClr val="A6A6A6"/>
              </a:solidFill>
              <a:cs typeface="Adobe Garamond Pro"/>
            </a:endParaRPr>
          </a:p>
          <a:p>
            <a:pPr marL="342900" lvl="1" indent="-342900">
              <a:buFont typeface="Arial" pitchFamily="34" charset="0"/>
              <a:buChar char="•"/>
            </a:pPr>
            <a:r>
              <a:rPr lang="en-US" sz="3600" dirty="0">
                <a:solidFill>
                  <a:schemeClr val="tx2"/>
                </a:solidFill>
                <a:cs typeface="Adobe Garamond Pro"/>
              </a:rPr>
              <a:t>Evaluation</a:t>
            </a:r>
          </a:p>
          <a:p>
            <a:pPr marL="342900" lvl="1" indent="-342900">
              <a:buFont typeface="Arial" pitchFamily="34" charset="0"/>
              <a:buChar char="•"/>
            </a:pPr>
            <a:r>
              <a:rPr lang="en-US" dirty="0">
                <a:solidFill>
                  <a:schemeClr val="bg1">
                    <a:lumMod val="7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218853759"/>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5234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96438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07789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Conclusion</a:t>
            </a:r>
          </a:p>
        </p:txBody>
      </p:sp>
      <p:sp>
        <p:nvSpPr>
          <p:cNvPr id="3" name="Content Placeholder 2"/>
          <p:cNvSpPr>
            <a:spLocks noGrp="1"/>
          </p:cNvSpPr>
          <p:nvPr>
            <p:ph idx="1"/>
          </p:nvPr>
        </p:nvSpPr>
        <p:spPr>
          <a:xfrm>
            <a:off x="76200" y="685800"/>
            <a:ext cx="9144000" cy="6324600"/>
          </a:xfrm>
        </p:spPr>
        <p:txBody>
          <a:bodyPr>
            <a:normAutofit/>
          </a:bodyPr>
          <a:lstStyle/>
          <a:p>
            <a:pPr lvl="0"/>
            <a:r>
              <a:rPr lang="en-US" sz="2500" spc="-80" dirty="0">
                <a:solidFill>
                  <a:schemeClr val="tx2"/>
                </a:solidFill>
              </a:rPr>
              <a:t>Energy consumption is a </a:t>
            </a:r>
            <a:r>
              <a:rPr lang="en-US" sz="2500" spc="-80" dirty="0">
                <a:solidFill>
                  <a:srgbClr val="C00000"/>
                </a:solidFill>
              </a:rPr>
              <a:t>major challenge </a:t>
            </a:r>
            <a:r>
              <a:rPr lang="en-US" sz="2500" spc="-80" dirty="0">
                <a:solidFill>
                  <a:schemeClr val="tx2"/>
                </a:solidFill>
              </a:rPr>
              <a:t>in consumer devices</a:t>
            </a:r>
          </a:p>
          <a:p>
            <a:r>
              <a:rPr lang="en-US" sz="2500" dirty="0">
                <a:solidFill>
                  <a:schemeClr val="tx2"/>
                </a:solidFill>
              </a:rPr>
              <a:t>We conduct an in-depth analysis of popular </a:t>
            </a:r>
            <a:r>
              <a:rPr lang="en-US" sz="2500" dirty="0">
                <a:solidFill>
                  <a:srgbClr val="0000FF"/>
                </a:solidFill>
              </a:rPr>
              <a:t>Google consumer workloads</a:t>
            </a:r>
          </a:p>
          <a:p>
            <a:pPr lvl="1"/>
            <a:r>
              <a:rPr lang="en-US" sz="2200" dirty="0">
                <a:solidFill>
                  <a:schemeClr val="accent2"/>
                </a:solidFill>
              </a:rPr>
              <a:t>62.7%</a:t>
            </a:r>
            <a:r>
              <a:rPr lang="en-US" sz="2200" dirty="0"/>
              <a:t> of the total system energy is spent on </a:t>
            </a:r>
            <a:r>
              <a:rPr lang="en-US" sz="2200" dirty="0">
                <a:solidFill>
                  <a:srgbClr val="C00000"/>
                </a:solidFill>
              </a:rPr>
              <a:t>data movement</a:t>
            </a:r>
          </a:p>
          <a:p>
            <a:pPr lvl="1"/>
            <a:r>
              <a:rPr lang="en-US" sz="2200" dirty="0"/>
              <a:t>Most of the </a:t>
            </a:r>
            <a:r>
              <a:rPr lang="en-US" sz="2200" dirty="0">
                <a:solidFill>
                  <a:srgbClr val="FF0000"/>
                </a:solidFill>
              </a:rPr>
              <a:t>data movement </a:t>
            </a:r>
            <a:r>
              <a:rPr lang="en-US" sz="2200" dirty="0"/>
              <a:t>comes from </a:t>
            </a:r>
            <a:r>
              <a:rPr lang="en-US" sz="2200" u="sng" dirty="0">
                <a:solidFill>
                  <a:srgbClr val="0000FF"/>
                </a:solidFill>
              </a:rPr>
              <a:t>simple functions </a:t>
            </a:r>
            <a:r>
              <a:rPr lang="en-US" sz="2200" dirty="0"/>
              <a:t>that consist of </a:t>
            </a:r>
            <a:r>
              <a:rPr lang="en-US" sz="2200" u="sng" dirty="0">
                <a:solidFill>
                  <a:srgbClr val="0000FF"/>
                </a:solidFill>
              </a:rPr>
              <a:t>simple operations</a:t>
            </a:r>
            <a:r>
              <a:rPr lang="en-US" sz="2200" dirty="0">
                <a:solidFill>
                  <a:srgbClr val="0000FF"/>
                </a:solidFill>
              </a:rPr>
              <a:t> </a:t>
            </a:r>
          </a:p>
          <a:p>
            <a:r>
              <a:rPr lang="en-US" sz="2500" dirty="0">
                <a:solidFill>
                  <a:schemeClr val="tx2"/>
                </a:solidFill>
              </a:rPr>
              <a:t>We use </a:t>
            </a:r>
            <a:r>
              <a:rPr lang="en-US" sz="2500" dirty="0">
                <a:solidFill>
                  <a:srgbClr val="0000FF"/>
                </a:solidFill>
              </a:rPr>
              <a:t>PIM</a:t>
            </a:r>
            <a:r>
              <a:rPr lang="en-US" sz="2500" dirty="0">
                <a:solidFill>
                  <a:schemeClr val="tx2"/>
                </a:solidFill>
              </a:rPr>
              <a:t> to reduce </a:t>
            </a:r>
            <a:r>
              <a:rPr lang="en-US" sz="2500" dirty="0">
                <a:solidFill>
                  <a:schemeClr val="accent2"/>
                </a:solidFill>
              </a:rPr>
              <a:t>data movement cost </a:t>
            </a:r>
          </a:p>
          <a:p>
            <a:pPr lvl="1"/>
            <a:r>
              <a:rPr lang="en-US" sz="2200" dirty="0">
                <a:solidFill>
                  <a:srgbClr val="595959"/>
                </a:solidFill>
              </a:rPr>
              <a:t>We design </a:t>
            </a:r>
            <a:r>
              <a:rPr lang="en-US" sz="2200" dirty="0">
                <a:solidFill>
                  <a:srgbClr val="0000FF"/>
                </a:solidFill>
              </a:rPr>
              <a:t>lightweight logic </a:t>
            </a:r>
            <a:r>
              <a:rPr lang="en-US" sz="2200" dirty="0">
                <a:solidFill>
                  <a:srgbClr val="595959"/>
                </a:solidFill>
              </a:rPr>
              <a:t>to implement</a:t>
            </a:r>
            <a:br>
              <a:rPr lang="en-US" sz="2200" dirty="0">
                <a:solidFill>
                  <a:srgbClr val="595959"/>
                </a:solidFill>
              </a:rPr>
            </a:br>
            <a:r>
              <a:rPr lang="en-US" sz="2200" dirty="0">
                <a:solidFill>
                  <a:srgbClr val="0000FF"/>
                </a:solidFill>
              </a:rPr>
              <a:t>simple operations </a:t>
            </a:r>
            <a:r>
              <a:rPr lang="en-US" sz="2200" dirty="0">
                <a:solidFill>
                  <a:srgbClr val="595959"/>
                </a:solidFill>
              </a:rPr>
              <a:t>in DRAM</a:t>
            </a: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r>
              <a:rPr lang="en-US" sz="2200" dirty="0">
                <a:solidFill>
                  <a:srgbClr val="595959"/>
                </a:solidFill>
              </a:rPr>
              <a:t>Reduces </a:t>
            </a:r>
            <a:r>
              <a:rPr lang="en-US" sz="2200" dirty="0">
                <a:solidFill>
                  <a:schemeClr val="accent2"/>
                </a:solidFill>
              </a:rPr>
              <a:t>total energy </a:t>
            </a:r>
            <a:r>
              <a:rPr lang="en-US" sz="2200" dirty="0">
                <a:solidFill>
                  <a:srgbClr val="595959"/>
                </a:solidFill>
              </a:rPr>
              <a:t>by </a:t>
            </a:r>
            <a:r>
              <a:rPr lang="en-US" sz="2200" dirty="0">
                <a:solidFill>
                  <a:srgbClr val="0000FF"/>
                </a:solidFill>
              </a:rPr>
              <a:t>55.4%</a:t>
            </a:r>
            <a:r>
              <a:rPr lang="en-US" sz="2200" dirty="0">
                <a:solidFill>
                  <a:srgbClr val="595959"/>
                </a:solidFill>
              </a:rPr>
              <a:t> on average </a:t>
            </a:r>
          </a:p>
          <a:p>
            <a:pPr lvl="1"/>
            <a:r>
              <a:rPr lang="en-US" sz="2200" dirty="0">
                <a:solidFill>
                  <a:srgbClr val="595959"/>
                </a:solidFill>
              </a:rPr>
              <a:t>Reduces </a:t>
            </a:r>
            <a:r>
              <a:rPr lang="en-US" sz="2200" dirty="0">
                <a:solidFill>
                  <a:srgbClr val="C00000"/>
                </a:solidFill>
              </a:rPr>
              <a:t>execution time </a:t>
            </a:r>
            <a:r>
              <a:rPr lang="en-US" sz="2200" dirty="0">
                <a:solidFill>
                  <a:srgbClr val="595959"/>
                </a:solidFill>
              </a:rPr>
              <a:t>by </a:t>
            </a:r>
            <a:r>
              <a:rPr lang="en-US" sz="2200" dirty="0">
                <a:solidFill>
                  <a:srgbClr val="0000FF"/>
                </a:solidFill>
              </a:rPr>
              <a:t>54.2</a:t>
            </a:r>
            <a:r>
              <a:rPr lang="en-US" sz="2200" dirty="0">
                <a:solidFill>
                  <a:srgbClr val="595959"/>
                </a:solidFill>
              </a:rPr>
              <a:t>% on average </a:t>
            </a:r>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8534400" y="6477001"/>
            <a:ext cx="609600" cy="3810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43</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ounded Rectangle 6"/>
          <p:cNvSpPr/>
          <p:nvPr/>
        </p:nvSpPr>
        <p:spPr>
          <a:xfrm>
            <a:off x="2286000" y="4517648"/>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8" name="Group 7"/>
          <p:cNvGrpSpPr/>
          <p:nvPr/>
        </p:nvGrpSpPr>
        <p:grpSpPr>
          <a:xfrm>
            <a:off x="5029200" y="4419600"/>
            <a:ext cx="2667000" cy="914400"/>
            <a:chOff x="5562600" y="3276600"/>
            <a:chExt cx="2438400" cy="990600"/>
          </a:xfrm>
        </p:grpSpPr>
        <p:sp>
          <p:nvSpPr>
            <p:cNvPr id="9" name="Rounded Rectangle 8"/>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0" name="Rounded Rectangle 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1" name="Rounded Rectangle 1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Tree>
    <p:extLst>
      <p:ext uri="{BB962C8B-B14F-4D97-AF65-F5344CB8AC3E}">
        <p14:creationId xmlns:p14="http://schemas.microsoft.com/office/powerpoint/2010/main" val="166517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31042712"/>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327</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631769826"/>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530203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329</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r>
              <a:rPr lang="en-US" sz="1700" dirty="0">
                <a:solidFill>
                  <a:srgbClr val="000000"/>
                </a:solidFill>
              </a:rPr>
              <a:t>Chang+, “</a:t>
            </a:r>
            <a:r>
              <a:rPr lang="en-US" sz="1700" b="1" dirty="0">
                <a:solidFill>
                  <a:srgbClr val="000000"/>
                </a:solidFill>
                <a:hlinkClick r:id="rId3"/>
              </a:rPr>
              <a:t>Understanding Latency Variation in Modern DRAM Chips: Experimental </a:t>
            </a:r>
          </a:p>
          <a:p>
            <a:r>
              <a:rPr lang="en-US" sz="1700" b="1" dirty="0">
                <a:solidFill>
                  <a:srgbClr val="000000"/>
                </a:solidFill>
                <a:hlinkClick r:id="rId3"/>
              </a:rPr>
              <a:t>Characterization, Analysis, and Optimization"</a:t>
            </a:r>
            <a:r>
              <a:rPr lang="en-US" sz="1700" dirty="0">
                <a:solidFill>
                  <a:srgbClr val="000000"/>
                </a:solidFill>
              </a:rPr>
              <a:t>,” SIGMETRICS 2016.</a:t>
            </a:r>
          </a:p>
        </p:txBody>
      </p:sp>
    </p:spTree>
    <p:extLst>
      <p:ext uri="{BB962C8B-B14F-4D97-AF65-F5344CB8AC3E}">
        <p14:creationId xmlns:p14="http://schemas.microsoft.com/office/powerpoint/2010/main" val="969048074"/>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75000870"/>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380633748"/>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Latency?</a:t>
            </a:r>
          </a:p>
        </p:txBody>
      </p:sp>
      <p:sp>
        <p:nvSpPr>
          <p:cNvPr id="3" name="Content Placeholder 2"/>
          <p:cNvSpPr>
            <a:spLocks noGrp="1"/>
          </p:cNvSpPr>
          <p:nvPr>
            <p:ph idx="1"/>
          </p:nvPr>
        </p:nvSpPr>
        <p:spPr/>
        <p:txBody>
          <a:bodyPr/>
          <a:lstStyle/>
          <a:p>
            <a:r>
              <a:rPr lang="en-US" dirty="0">
                <a:solidFill>
                  <a:srgbClr val="0000FF"/>
                </a:solidFill>
              </a:rPr>
              <a:t>Design of DRAM </a:t>
            </a:r>
            <a:r>
              <a:rPr lang="en-US" dirty="0" err="1">
                <a:solidFill>
                  <a:srgbClr val="0000FF"/>
                </a:solidFill>
              </a:rPr>
              <a:t>uArchitecture</a:t>
            </a:r>
            <a:endParaRPr lang="en-US" dirty="0">
              <a:solidFill>
                <a:srgbClr val="0000FF"/>
              </a:solidFill>
            </a:endParaRPr>
          </a:p>
          <a:p>
            <a:pPr lvl="1"/>
            <a:r>
              <a:rPr lang="en-US" dirty="0"/>
              <a:t>Goal: Maximize capacity/area, not minimize latency</a:t>
            </a:r>
          </a:p>
          <a:p>
            <a:pPr lvl="1"/>
            <a:endParaRPr lang="en-US" dirty="0"/>
          </a:p>
          <a:p>
            <a:r>
              <a:rPr lang="en-US" dirty="0">
                <a:solidFill>
                  <a:srgbClr val="0000FF"/>
                </a:solidFill>
              </a:rPr>
              <a:t>“One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332</a:t>
            </a:fld>
            <a:endParaRPr lang="en-US" altLang="en-US">
              <a:solidFill>
                <a:srgbClr val="000000"/>
              </a:solidFill>
            </a:endParaRPr>
          </a:p>
        </p:txBody>
      </p:sp>
    </p:spTree>
    <p:extLst>
      <p:ext uri="{BB962C8B-B14F-4D97-AF65-F5344CB8AC3E}">
        <p14:creationId xmlns:p14="http://schemas.microsoft.com/office/powerpoint/2010/main" val="654044765"/>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333</a:t>
            </a:fld>
            <a:endParaRPr lang="en-US" altLang="en-US">
              <a:solidFill>
                <a:srgbClr val="000000"/>
              </a:solidFill>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algn="ctr">
                  <a:defRPr/>
                </a:pPr>
                <a:r>
                  <a:rPr lang="en-US" sz="2800" b="1" i="1" kern="0" dirty="0">
                    <a:solidFill>
                      <a:prstClr val="black">
                        <a:lumMod val="65000"/>
                        <a:lumOff val="35000"/>
                      </a:prstClr>
                    </a:solidFill>
                    <a:latin typeface="Gill Sans MT"/>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algn="ctr">
                  <a:defRPr/>
                </a:pPr>
                <a:r>
                  <a:rPr lang="en-US" sz="2800" b="1" i="1" kern="0" dirty="0">
                    <a:solidFill>
                      <a:prstClr val="black">
                        <a:lumMod val="65000"/>
                        <a:lumOff val="35000"/>
                      </a:prstClr>
                    </a:solidFill>
                    <a:latin typeface="Gill Sans MT"/>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algn="ctr">
                <a:defRPr/>
              </a:pPr>
              <a:r>
                <a:rPr lang="en-US" sz="2800" b="1" i="1" kern="0" dirty="0">
                  <a:solidFill>
                    <a:prstClr val="black">
                      <a:lumMod val="65000"/>
                      <a:lumOff val="35000"/>
                    </a:prstClr>
                  </a:solidFill>
                  <a:latin typeface="Gill Sans MT"/>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r>
                <a:rPr lang="en-US" sz="2400" i="1" dirty="0">
                  <a:solidFill>
                    <a:prstClr val="black">
                      <a:lumMod val="65000"/>
                      <a:lumOff val="35000"/>
                    </a:prstClr>
                  </a:solidFill>
                  <a:latin typeface="Gill Sans MT"/>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a:defRPr/>
                  </a:pPr>
                  <a:r>
                    <a:rPr lang="en-US" sz="2400" i="1" kern="0" dirty="0">
                      <a:solidFill>
                        <a:prstClr val="black">
                          <a:lumMod val="65000"/>
                          <a:lumOff val="35000"/>
                        </a:prstClr>
                      </a:solidFill>
                      <a:latin typeface="Gill Sans MT"/>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a:defRPr/>
                  </a:pPr>
                  <a:r>
                    <a:rPr lang="en-US" sz="2400" i="1" kern="0" dirty="0">
                      <a:solidFill>
                        <a:prstClr val="black">
                          <a:lumMod val="65000"/>
                          <a:lumOff val="35000"/>
                        </a:prstClr>
                      </a:solidFill>
                      <a:latin typeface="Gill Sans MT"/>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algn="ctr">
                <a:defRPr/>
              </a:pPr>
              <a:r>
                <a:rPr lang="en-US" sz="2400" b="1" kern="0" dirty="0">
                  <a:solidFill>
                    <a:prstClr val="black"/>
                  </a:solidFill>
                  <a:latin typeface="Gill Sans MT"/>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r>
              <a:rPr lang="en-US" sz="2800" dirty="0">
                <a:solidFill>
                  <a:prstClr val="black"/>
                </a:solidFill>
                <a:latin typeface="Gill Sans MT"/>
              </a:rPr>
              <a:t>Heterogeneous manufacturing &amp; operating conditions</a:t>
            </a:r>
            <a:r>
              <a:rPr lang="en-US" sz="2800" dirty="0">
                <a:solidFill>
                  <a:prstClr val="black"/>
                </a:solidFill>
                <a:latin typeface="Cambria Math" panose="02040503050406030204" pitchFamily="18" charset="0"/>
                <a:ea typeface="Cambria Math" panose="02040503050406030204" pitchFamily="18" charset="0"/>
              </a:rPr>
              <a:t> → </a:t>
            </a:r>
            <a:br>
              <a:rPr lang="en-US" sz="2800" dirty="0">
                <a:solidFill>
                  <a:prstClr val="black"/>
                </a:solidFill>
                <a:latin typeface="Cambria Math" panose="02040503050406030204" pitchFamily="18" charset="0"/>
                <a:ea typeface="Cambria Math" panose="02040503050406030204" pitchFamily="18" charset="0"/>
              </a:rPr>
            </a:br>
            <a:r>
              <a:rPr lang="en-US" sz="2800" dirty="0">
                <a:solidFill>
                  <a:prstClr val="black"/>
                </a:solidFill>
                <a:latin typeface="Cambria Math" panose="02040503050406030204" pitchFamily="18" charset="0"/>
                <a:ea typeface="Cambria Math" panose="02040503050406030204" pitchFamily="18" charset="0"/>
              </a:rPr>
              <a:t>	</a:t>
            </a:r>
            <a:r>
              <a:rPr lang="en-US" sz="2800" dirty="0">
                <a:solidFill>
                  <a:srgbClr val="C0504D"/>
                </a:solidFill>
                <a:latin typeface="Gill Sans MT"/>
              </a:rPr>
              <a:t>latency variation in timing parameters</a:t>
            </a:r>
          </a:p>
        </p:txBody>
      </p:sp>
    </p:spTree>
    <p:extLst>
      <p:ext uri="{BB962C8B-B14F-4D97-AF65-F5344CB8AC3E}">
        <p14:creationId xmlns:p14="http://schemas.microsoft.com/office/powerpoint/2010/main" val="1709060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334</a:t>
            </a:fld>
            <a:endParaRPr lang="en-US" altLang="en-US">
              <a:solidFill>
                <a:srgbClr val="000000"/>
              </a:solidFill>
            </a:endParaRPr>
          </a:p>
        </p:txBody>
      </p:sp>
      <p:sp>
        <p:nvSpPr>
          <p:cNvPr id="6" name="Rectangle 5"/>
          <p:cNvSpPr/>
          <p:nvPr/>
        </p:nvSpPr>
        <p:spPr>
          <a:xfrm>
            <a:off x="1979712"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577792638"/>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335</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832793710"/>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336</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12956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1052736"/>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a:t>
            </a:r>
          </a:p>
          <a:p>
            <a:pPr lvl="1"/>
            <a:endParaRPr lang="is-IS"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337</a:t>
            </a:fld>
            <a:endParaRPr lang="en-US" altLang="en-US">
              <a:solidFill>
                <a:srgbClr val="000000"/>
              </a:solidFill>
            </a:endParaRPr>
          </a:p>
        </p:txBody>
      </p:sp>
    </p:spTree>
    <p:extLst>
      <p:ext uri="{BB962C8B-B14F-4D97-AF65-F5344CB8AC3E}">
        <p14:creationId xmlns:p14="http://schemas.microsoft.com/office/powerpoint/2010/main" val="1273332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a:solidFill>
                  <a:prstClr val="white"/>
                </a:solidFill>
                <a:ea typeface="Cambria Math" panose="02040503050406030204" pitchFamily="18" charset="0"/>
              </a:rPr>
              <a:t>reliable DRAM timing parameters</a:t>
            </a:r>
            <a:endParaRPr lang="en-US" sz="3200" dirty="0">
              <a:solidFill>
                <a:prstClr val="white"/>
              </a:solidFill>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a:solidFill>
                  <a:prstClr val="white"/>
                </a:solidFill>
                <a:ea typeface="Cambria Math" panose="02040503050406030204" pitchFamily="18" charset="0"/>
              </a:rPr>
              <a:t>DRAM temperature</a:t>
            </a:r>
            <a:endParaRPr lang="en-US" sz="3200" dirty="0">
              <a:solidFill>
                <a:prstClr val="white"/>
              </a:solidFill>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a:solidFill>
                  <a:prstClr val="black"/>
                </a:solidFill>
              </a:rPr>
              <a:t>Lee+, “</a:t>
            </a:r>
            <a:r>
              <a:rPr lang="en-US" sz="1500" dirty="0">
                <a:solidFill>
                  <a:srgbClr val="0000FF"/>
                </a:solidFill>
              </a:rPr>
              <a:t>Adaptive-Latency DRAM: Optimizing DRAM Timing for the Common-Case</a:t>
            </a:r>
            <a:r>
              <a:rPr lang="en-US" sz="1500" dirty="0">
                <a:solidFill>
                  <a:prstClr val="black"/>
                </a:solidFill>
              </a:rPr>
              <a:t>,” HPCA 2015.</a:t>
            </a:r>
          </a:p>
        </p:txBody>
      </p:sp>
    </p:spTree>
    <p:extLst>
      <p:ext uri="{BB962C8B-B14F-4D97-AF65-F5344CB8AC3E}">
        <p14:creationId xmlns:p14="http://schemas.microsoft.com/office/powerpoint/2010/main" val="20541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prstClr val="black"/>
                </a:solidFill>
                <a:latin typeface="Calibri"/>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a:solidFill>
                  <a:srgbClr val="000000"/>
                </a:solidFill>
              </a:rPr>
              <a:t>Latency reduction for read &amp; write (55°C)</a:t>
            </a:r>
          </a:p>
          <a:p>
            <a:pPr lvl="1">
              <a:lnSpc>
                <a:spcPct val="100000"/>
              </a:lnSpc>
            </a:pPr>
            <a:r>
              <a:rPr lang="en-US" i="1" dirty="0">
                <a:solidFill>
                  <a:srgbClr val="000000"/>
                </a:solidFill>
              </a:rPr>
              <a:t>Read Latency: </a:t>
            </a:r>
            <a:r>
              <a:rPr lang="en-US" b="1" i="1" dirty="0">
                <a:solidFill>
                  <a:srgbClr val="0000FF"/>
                </a:solidFill>
              </a:rPr>
              <a:t>32.7%</a:t>
            </a:r>
          </a:p>
          <a:p>
            <a:pPr lvl="1">
              <a:lnSpc>
                <a:spcPct val="100000"/>
              </a:lnSpc>
            </a:pPr>
            <a:r>
              <a:rPr lang="en-US" i="1" dirty="0">
                <a:solidFill>
                  <a:srgbClr val="000000"/>
                </a:solidFill>
              </a:rPr>
              <a:t>Write Latency: </a:t>
            </a:r>
            <a:r>
              <a:rPr lang="en-US" b="1" i="1" dirty="0">
                <a:solidFill>
                  <a:srgbClr val="0000FF"/>
                </a:solidFill>
              </a:rPr>
              <a:t>55.1%</a:t>
            </a:r>
          </a:p>
          <a:p>
            <a:pPr marL="457200" indent="-457200">
              <a:lnSpc>
                <a:spcPct val="100000"/>
              </a:lnSpc>
              <a:spcBef>
                <a:spcPts val="3000"/>
              </a:spcBef>
            </a:pPr>
            <a:r>
              <a:rPr lang="en-US" i="1" dirty="0">
                <a:solidFill>
                  <a:srgbClr val="000000"/>
                </a:solidFill>
              </a:rPr>
              <a:t>Latency reduction for each timing parameter (55°C) </a:t>
            </a:r>
          </a:p>
          <a:p>
            <a:pPr lvl="1">
              <a:lnSpc>
                <a:spcPct val="100000"/>
              </a:lnSpc>
            </a:pPr>
            <a:r>
              <a:rPr lang="en-US" i="1" dirty="0">
                <a:solidFill>
                  <a:srgbClr val="000000"/>
                </a:solidFill>
              </a:rPr>
              <a:t>Sensing: </a:t>
            </a:r>
            <a:r>
              <a:rPr lang="en-US" b="1" i="1" dirty="0">
                <a:solidFill>
                  <a:srgbClr val="0000FF"/>
                </a:solidFill>
              </a:rPr>
              <a:t>17.3%</a:t>
            </a:r>
          </a:p>
          <a:p>
            <a:pPr lvl="1">
              <a:lnSpc>
                <a:spcPct val="100000"/>
              </a:lnSpc>
            </a:pPr>
            <a:r>
              <a:rPr lang="en-US" i="1" dirty="0">
                <a:solidFill>
                  <a:srgbClr val="000000"/>
                </a:solidFill>
              </a:rPr>
              <a:t>Restore: </a:t>
            </a:r>
            <a:r>
              <a:rPr lang="en-US" b="1" i="1" dirty="0">
                <a:solidFill>
                  <a:srgbClr val="0000FF"/>
                </a:solidFill>
              </a:rPr>
              <a:t>37.3%</a:t>
            </a:r>
            <a:r>
              <a:rPr lang="en-US" i="1" dirty="0">
                <a:solidFill>
                  <a:srgbClr val="000000"/>
                </a:solidFill>
              </a:rPr>
              <a:t> (read), </a:t>
            </a:r>
            <a:r>
              <a:rPr lang="en-US" b="1" i="1" dirty="0">
                <a:solidFill>
                  <a:srgbClr val="0000FF"/>
                </a:solidFill>
              </a:rPr>
              <a:t>54.8%</a:t>
            </a:r>
            <a:r>
              <a:rPr lang="en-US" i="1" dirty="0">
                <a:solidFill>
                  <a:srgbClr val="000000"/>
                </a:solidFill>
              </a:rPr>
              <a:t> (write)</a:t>
            </a:r>
          </a:p>
          <a:p>
            <a:pPr lvl="1">
              <a:lnSpc>
                <a:spcPct val="100000"/>
              </a:lnSpc>
            </a:pPr>
            <a:r>
              <a:rPr lang="en-US" i="1" dirty="0" err="1">
                <a:solidFill>
                  <a:srgbClr val="000000"/>
                </a:solidFill>
              </a:rPr>
              <a:t>Precharge</a:t>
            </a:r>
            <a:r>
              <a:rPr lang="en-US" i="1" dirty="0">
                <a:solidFill>
                  <a:srgbClr val="000000"/>
                </a:solidFill>
              </a:rPr>
              <a:t>: </a:t>
            </a:r>
            <a:r>
              <a:rPr lang="en-US" b="1" i="1" dirty="0">
                <a:solidFill>
                  <a:srgbClr val="0000FF"/>
                </a:solidFill>
              </a:rPr>
              <a:t>35.2%</a:t>
            </a:r>
            <a:r>
              <a:rPr lang="en-US" i="1" dirty="0">
                <a:solidFill>
                  <a:srgbClr val="0000FF"/>
                </a:solidFill>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a:solidFill>
                  <a:prstClr val="black"/>
                </a:solidFill>
              </a:rPr>
              <a:t>Lee+, “</a:t>
            </a:r>
            <a:r>
              <a:rPr lang="en-US" sz="1500" dirty="0">
                <a:solidFill>
                  <a:srgbClr val="0000FF"/>
                </a:solidFill>
              </a:rPr>
              <a:t>Adaptive-Latency DRAM: Optimizing DRAM Timing for the Common-Case</a:t>
            </a:r>
            <a:r>
              <a:rPr lang="en-US" sz="1500" dirty="0">
                <a:solidFill>
                  <a:prstClr val="black"/>
                </a:solidFill>
              </a:rPr>
              <a:t>,” HPCA 2015.</a:t>
            </a:r>
          </a:p>
        </p:txBody>
      </p:sp>
    </p:spTree>
    <p:extLst>
      <p:ext uri="{BB962C8B-B14F-4D97-AF65-F5344CB8AC3E}">
        <p14:creationId xmlns:p14="http://schemas.microsoft.com/office/powerpoint/2010/main" val="25931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a:solidFill>
                  <a:prstClr val="black"/>
                </a:solidFill>
              </a:rPr>
              <a:t>System</a:t>
            </a:r>
          </a:p>
          <a:p>
            <a:pPr lvl="1">
              <a:lnSpc>
                <a:spcPct val="100000"/>
              </a:lnSpc>
            </a:pPr>
            <a:r>
              <a:rPr lang="en-US" i="1" dirty="0">
                <a:solidFill>
                  <a:prstClr val="black"/>
                </a:solidFill>
              </a:rPr>
              <a:t>CPU: AMD 4386 ( 8 Cores, 3.1GHz, 8MB LLC)</a:t>
            </a:r>
            <a:endParaRPr lang="en-US" b="1" i="1" dirty="0">
              <a:solidFill>
                <a:prstClr val="black"/>
              </a:solidFill>
            </a:endParaRPr>
          </a:p>
          <a:p>
            <a:pPr lvl="1">
              <a:lnSpc>
                <a:spcPct val="100000"/>
              </a:lnSpc>
            </a:pPr>
            <a:r>
              <a:rPr lang="en-US" dirty="0">
                <a:solidFill>
                  <a:prstClr val="black"/>
                </a:solidFill>
              </a:rPr>
              <a:t>DRAM: 4GByte DDR3-1600 (800Mhz Clock)</a:t>
            </a:r>
          </a:p>
          <a:p>
            <a:pPr lvl="1">
              <a:lnSpc>
                <a:spcPct val="100000"/>
              </a:lnSpc>
            </a:pPr>
            <a:r>
              <a:rPr lang="en-US" dirty="0">
                <a:solidFill>
                  <a:prstClr val="black"/>
                </a:solidFill>
              </a:rPr>
              <a:t>OS: Linux</a:t>
            </a:r>
          </a:p>
          <a:p>
            <a:pPr lvl="1">
              <a:lnSpc>
                <a:spcPct val="100000"/>
              </a:lnSpc>
            </a:pPr>
            <a:r>
              <a:rPr lang="en-US" dirty="0">
                <a:solidFill>
                  <a:prstClr val="black"/>
                </a:solidFill>
              </a:rPr>
              <a:t>Storage: 128GByte SSD</a:t>
            </a:r>
          </a:p>
          <a:p>
            <a:pPr marL="457200" indent="-457200">
              <a:lnSpc>
                <a:spcPct val="100000"/>
              </a:lnSpc>
              <a:spcBef>
                <a:spcPts val="3000"/>
              </a:spcBef>
            </a:pPr>
            <a:r>
              <a:rPr lang="en-US" i="1" dirty="0">
                <a:solidFill>
                  <a:prstClr val="black"/>
                </a:solidFill>
              </a:rPr>
              <a:t>Workload</a:t>
            </a:r>
          </a:p>
          <a:p>
            <a:pPr lvl="1">
              <a:lnSpc>
                <a:spcPct val="100000"/>
              </a:lnSpc>
            </a:pPr>
            <a:r>
              <a:rPr lang="en-US" i="1" dirty="0">
                <a:solidFill>
                  <a:prstClr val="black"/>
                </a:solidFill>
              </a:rPr>
              <a:t>35 applications from SPEC, STREAM, Parsec, </a:t>
            </a:r>
            <a:r>
              <a:rPr lang="en-US" i="1" dirty="0" err="1">
                <a:solidFill>
                  <a:prstClr val="black"/>
                </a:solidFill>
              </a:rPr>
              <a:t>Memcached</a:t>
            </a:r>
            <a:r>
              <a:rPr lang="en-US" i="1" dirty="0">
                <a:solidFill>
                  <a:prstClr val="black"/>
                </a:solidFill>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31968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a:solidFill>
                    <a:srgbClr val="4472C4"/>
                  </a:solidFill>
                  <a:latin typeface="Calibri Light"/>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a:solidFill>
                    <a:srgbClr val="4472C4"/>
                  </a:solidFill>
                  <a:latin typeface="Calibri Light"/>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algn="ctr"/>
            <a:r>
              <a:rPr lang="en-US" sz="3600" i="1" dirty="0">
                <a:solidFill>
                  <a:srgbClr val="0000FF"/>
                </a:solidFill>
                <a:latin typeface="Calibri Light"/>
              </a:rPr>
              <a:t>AL-DRAM </a:t>
            </a:r>
            <a:r>
              <a:rPr lang="en-US" sz="3600" b="1" i="1" dirty="0">
                <a:solidFill>
                  <a:srgbClr val="0000FF"/>
                </a:solidFill>
                <a:latin typeface="Calibri Light"/>
              </a:rPr>
              <a:t>improves single-core performance </a:t>
            </a:r>
          </a:p>
          <a:p>
            <a:pPr algn="ctr"/>
            <a:r>
              <a:rPr lang="en-US" sz="3600" i="1" dirty="0">
                <a:solidFill>
                  <a:srgbClr val="0000FF"/>
                </a:solidFill>
                <a:latin typeface="Calibri Light"/>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a:solidFill>
                  <a:prstClr val="black"/>
                </a:solidFill>
                <a:latin typeface="Calibri Light"/>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a:solidFill>
                  <a:srgbClr val="000000"/>
                </a:solidFill>
                <a:latin typeface="Calibri Light"/>
              </a:rPr>
              <a:t>Average</a:t>
            </a:r>
          </a:p>
          <a:p>
            <a:pPr algn="ctr"/>
            <a:r>
              <a:rPr lang="en-US" sz="2800" dirty="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a:solidFill>
                  <a:prstClr val="black"/>
                </a:solidFill>
                <a:latin typeface="Calibri Light"/>
              </a:rPr>
              <a:t>all-35-workload</a:t>
            </a:r>
          </a:p>
        </p:txBody>
      </p:sp>
    </p:spTree>
    <p:extLst>
      <p:ext uri="{BB962C8B-B14F-4D97-AF65-F5344CB8AC3E}">
        <p14:creationId xmlns:p14="http://schemas.microsoft.com/office/powerpoint/2010/main" val="1361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algn="ctr"/>
            <a:r>
              <a:rPr lang="en-US" sz="3600" i="1" dirty="0">
                <a:solidFill>
                  <a:srgbClr val="0000FF"/>
                </a:solidFill>
                <a:latin typeface="Calibri Light"/>
              </a:rPr>
              <a:t>AL-DRAM provides higher performance on</a:t>
            </a:r>
          </a:p>
          <a:p>
            <a:pPr algn="ctr"/>
            <a:r>
              <a:rPr lang="en-US" sz="3600" b="1" i="1" dirty="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a:solidFill>
                  <a:prstClr val="black"/>
                </a:solidFill>
                <a:latin typeface="Calibri Light"/>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a:solidFill>
                  <a:prstClr val="black"/>
                </a:solidFill>
                <a:latin typeface="Calibri Light"/>
              </a:rPr>
              <a:t>Average    </a:t>
            </a:r>
          </a:p>
          <a:p>
            <a:pPr algn="ctr"/>
            <a:r>
              <a:rPr lang="en-US" sz="2800" dirty="0">
                <a:solidFill>
                  <a:prstClr val="black"/>
                </a:solidFill>
                <a:latin typeface="Calibri Light"/>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a:solidFill>
                  <a:prstClr val="black"/>
                </a:solidFill>
                <a:latin typeface="Calibri Light"/>
              </a:rPr>
              <a:t>all-35-workload</a:t>
            </a:r>
          </a:p>
        </p:txBody>
      </p:sp>
    </p:spTree>
    <p:extLst>
      <p:ext uri="{BB962C8B-B14F-4D97-AF65-F5344CB8AC3E}">
        <p14:creationId xmlns:p14="http://schemas.microsoft.com/office/powerpoint/2010/main" val="111928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343</a:t>
            </a:fld>
            <a:endParaRPr lang="en-US">
              <a:solidFill>
                <a:srgbClr val="000000"/>
              </a:solidFill>
            </a:endParaRPr>
          </a:p>
        </p:txBody>
      </p:sp>
    </p:spTree>
    <p:extLst>
      <p:ext uri="{BB962C8B-B14F-4D97-AF65-F5344CB8AC3E}">
        <p14:creationId xmlns:p14="http://schemas.microsoft.com/office/powerpoint/2010/main" val="1136474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344</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0100710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345</a:t>
            </a:fld>
            <a:endParaRPr lang="en-US" altLang="en-US">
              <a:solidFill>
                <a:srgbClr val="000000"/>
              </a:solidFill>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a:defRPr/>
            </a:pPr>
            <a:r>
              <a:rPr lang="en-US" sz="2000" kern="0" dirty="0">
                <a:solidFill>
                  <a:sysClr val="windowText" lastClr="000000"/>
                </a:solidFill>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a:defRPr/>
            </a:pPr>
            <a:r>
              <a:rPr lang="en-US" sz="2000" kern="0" dirty="0">
                <a:solidFill>
                  <a:sysClr val="windowText" lastClr="000000"/>
                </a:solidFill>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a:defRPr/>
            </a:pPr>
            <a:r>
              <a:rPr lang="en-US" sz="2000" kern="0" dirty="0">
                <a:solidFill>
                  <a:sysClr val="windowText" lastClr="000000"/>
                </a:solidFill>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a:defRPr/>
            </a:pPr>
            <a:r>
              <a:rPr lang="en-US" sz="2000" kern="0" dirty="0">
                <a:solidFill>
                  <a:sysClr val="windowText" lastClr="000000"/>
                </a:solidFill>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r>
              <a:rPr lang="en-US" sz="1700" dirty="0">
                <a:solidFill>
                  <a:srgbClr val="000000"/>
                </a:solidFill>
              </a:rPr>
              <a:t>Chang+, “</a:t>
            </a:r>
            <a:r>
              <a:rPr lang="en-US" sz="1700" b="1" dirty="0">
                <a:solidFill>
                  <a:srgbClr val="000000"/>
                </a:solidFill>
                <a:hlinkClick r:id="rId3"/>
              </a:rPr>
              <a:t>Understanding Latency Variation in Modern DRAM Chips: Experimental </a:t>
            </a:r>
          </a:p>
          <a:p>
            <a:r>
              <a:rPr lang="en-US" sz="1700" b="1" dirty="0">
                <a:solidFill>
                  <a:srgbClr val="000000"/>
                </a:solidFill>
                <a:hlinkClick r:id="rId3"/>
              </a:rPr>
              <a:t>Characterization, Analysis, and Optimization"</a:t>
            </a:r>
            <a:r>
              <a:rPr lang="en-US" sz="1700" dirty="0">
                <a:solidFill>
                  <a:srgbClr val="000000"/>
                </a:solidFill>
              </a:rPr>
              <a:t>,” SIGMETRICS 2016.</a:t>
            </a:r>
          </a:p>
        </p:txBody>
      </p:sp>
    </p:spTree>
    <p:extLst>
      <p:ext uri="{BB962C8B-B14F-4D97-AF65-F5344CB8AC3E}">
        <p14:creationId xmlns:p14="http://schemas.microsoft.com/office/powerpoint/2010/main" val="405218728"/>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346</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840516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algn="ctr"/>
              <a:r>
                <a:rPr lang="en-US" sz="2800" spc="-50" dirty="0">
                  <a:solidFill>
                    <a:srgbClr val="4472C4">
                      <a:lumMod val="75000"/>
                    </a:srgbClr>
                  </a:solidFill>
                  <a:latin typeface="Calibri Light"/>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algn="ctr"/>
              <a:r>
                <a:rPr lang="en-US" sz="2800" spc="-50" dirty="0">
                  <a:solidFill>
                    <a:srgbClr val="ED7D31">
                      <a:lumMod val="75000"/>
                    </a:srgbClr>
                  </a:solidFill>
                  <a:latin typeface="Calibri Light"/>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150" dirty="0">
                <a:solidFill>
                  <a:prstClr val="black"/>
                </a:solidFill>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algn="r"/>
              <a:r>
                <a:rPr lang="en-US" sz="2800" dirty="0">
                  <a:solidFill>
                    <a:srgbClr val="000000"/>
                  </a:solidFill>
                  <a:latin typeface="Calibri Light"/>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algn="ctr"/>
            <a:r>
              <a:rPr lang="en-US" sz="3600" b="1" i="1" dirty="0">
                <a:solidFill>
                  <a:prstClr val="white"/>
                </a:solidFill>
              </a:rPr>
              <a:t>Systematic variation</a:t>
            </a:r>
            <a:r>
              <a:rPr lang="en-US" sz="3600" dirty="0">
                <a:solidFill>
                  <a:prstClr val="white"/>
                </a:solidFill>
                <a:latin typeface="Calibri Light"/>
              </a:rPr>
              <a:t> in cell access times</a:t>
            </a:r>
          </a:p>
          <a:p>
            <a:pPr algn="ctr"/>
            <a:r>
              <a:rPr lang="en-US" sz="3600" dirty="0">
                <a:solidFill>
                  <a:prstClr val="white"/>
                </a:solidFill>
                <a:latin typeface="Calibri Light"/>
              </a:rPr>
              <a:t>caused by the </a:t>
            </a:r>
            <a:r>
              <a:rPr lang="en-US" sz="3600" b="1" i="1" dirty="0">
                <a:solidFill>
                  <a:prstClr val="white"/>
                </a:solidFill>
              </a:rPr>
              <a:t>physical organization</a:t>
            </a:r>
            <a:r>
              <a:rPr lang="en-US" sz="3600" b="1" i="1" dirty="0">
                <a:solidFill>
                  <a:prstClr val="white"/>
                </a:solidFill>
                <a:latin typeface="Calibri Light"/>
              </a:rPr>
              <a:t> </a:t>
            </a:r>
            <a:r>
              <a:rPr lang="en-US" sz="3600" dirty="0">
                <a:solidFill>
                  <a:prstClr val="white"/>
                </a:solidFill>
                <a:latin typeface="Calibri Light"/>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r>
                <a:rPr lang="en-US" sz="2800" b="1" dirty="0">
                  <a:solidFill>
                    <a:srgbClr val="ED7D31">
                      <a:lumMod val="75000"/>
                    </a:srgbClr>
                  </a:solidFill>
                  <a:latin typeface="Calibri Light"/>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a:lnSpc>
                  <a:spcPts val="2500"/>
                </a:lnSpc>
              </a:pPr>
              <a:r>
                <a:rPr lang="en-US" sz="2800" dirty="0">
                  <a:solidFill>
                    <a:srgbClr val="ED7D31">
                      <a:lumMod val="75000"/>
                    </a:srgbClr>
                  </a:solidFill>
                  <a:latin typeface="Calibri Light"/>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r>
                <a:rPr lang="en-US" sz="2800" b="1" dirty="0">
                  <a:solidFill>
                    <a:srgbClr val="ED7D31">
                      <a:lumMod val="75000"/>
                    </a:srgbClr>
                  </a:solidFill>
                  <a:latin typeface="Calibri Light"/>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a:lnSpc>
                  <a:spcPts val="2500"/>
                </a:lnSpc>
              </a:pPr>
              <a:r>
                <a:rPr lang="en-US" sz="2800" dirty="0">
                  <a:solidFill>
                    <a:srgbClr val="ED7D31">
                      <a:lumMod val="75000"/>
                    </a:srgbClr>
                  </a:solidFill>
                  <a:latin typeface="Calibri Light"/>
                </a:rPr>
                <a:t>distance from </a:t>
              </a:r>
              <a:r>
                <a:rPr lang="en-US" sz="2800" dirty="0" err="1">
                  <a:solidFill>
                    <a:srgbClr val="ED7D31">
                      <a:lumMod val="75000"/>
                    </a:srgbClr>
                  </a:solidFill>
                  <a:latin typeface="Calibri Light"/>
                </a:rPr>
                <a:t>wordline</a:t>
              </a:r>
              <a:r>
                <a:rPr lang="en-US" sz="2800" dirty="0">
                  <a:solidFill>
                    <a:srgbClr val="ED7D31">
                      <a:lumMod val="75000"/>
                    </a:srgbClr>
                  </a:solidFill>
                  <a:latin typeface="Calibri Light"/>
                </a:rPr>
                <a:t> driver</a:t>
              </a:r>
            </a:p>
          </p:txBody>
        </p:sp>
      </p:grpSp>
    </p:spTree>
    <p:extLst>
      <p:ext uri="{BB962C8B-B14F-4D97-AF65-F5344CB8AC3E}">
        <p14:creationId xmlns:p14="http://schemas.microsoft.com/office/powerpoint/2010/main" val="11379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u="sng" spc="-60" dirty="0">
                <a:solidFill>
                  <a:prstClr val="black"/>
                </a:solidFill>
                <a:latin typeface="Calibri"/>
              </a:rPr>
              <a:t>DIVA</a:t>
            </a:r>
            <a:r>
              <a:rPr lang="en-US" sz="5400" spc="-60" dirty="0">
                <a:solidFill>
                  <a:prstClr val="black"/>
                </a:solidFill>
              </a:rPr>
              <a:t> Online </a:t>
            </a:r>
            <a:r>
              <a:rPr lang="en-US" sz="5400" b="1" spc="-60" dirty="0">
                <a:solidFill>
                  <a:prstClr val="black"/>
                </a:solidFill>
                <a:latin typeface="Calibri"/>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algn="ctr"/>
                <a:r>
                  <a:rPr lang="en-US" sz="3200" b="1" spc="-50" dirty="0">
                    <a:solidFill>
                      <a:srgbClr val="ED7D31">
                        <a:lumMod val="75000"/>
                      </a:srgbClr>
                    </a:solidFill>
                    <a:latin typeface="Calibri Light"/>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rPr>
              <a:t>Profile </a:t>
            </a:r>
            <a:r>
              <a:rPr lang="en-US" sz="3600" b="1" i="1" spc="-100" dirty="0">
                <a:solidFill>
                  <a:srgbClr val="4472C4">
                    <a:lumMod val="75000"/>
                  </a:srgbClr>
                </a:solidFill>
                <a:latin typeface="Calibri Light"/>
              </a:rPr>
              <a:t>only</a:t>
            </a:r>
            <a:r>
              <a:rPr lang="en-US" sz="3600" spc="-100" dirty="0">
                <a:solidFill>
                  <a:prstClr val="black"/>
                </a:solidFill>
                <a:latin typeface="Calibri Light"/>
              </a:rPr>
              <a:t> </a:t>
            </a:r>
            <a:r>
              <a:rPr lang="en-US" sz="3600" b="1" i="1" spc="-100" dirty="0">
                <a:solidFill>
                  <a:srgbClr val="ED7D31">
                    <a:lumMod val="75000"/>
                  </a:srgbClr>
                </a:solidFill>
                <a:latin typeface="Calibri Light"/>
              </a:rPr>
              <a:t>slow regions </a:t>
            </a:r>
            <a:r>
              <a:rPr lang="en-US" sz="3600" spc="-100" dirty="0">
                <a:solidFill>
                  <a:prstClr val="black"/>
                </a:solidFill>
                <a:latin typeface="Calibri Light"/>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sym typeface="Wingdings" panose="05000000000000000000" pitchFamily="2" charset="2"/>
              </a:rPr>
              <a:t> </a:t>
            </a:r>
            <a:r>
              <a:rPr lang="en-US" sz="3600" b="1" i="1" spc="-100" dirty="0">
                <a:solidFill>
                  <a:srgbClr val="4472C4">
                    <a:lumMod val="75000"/>
                  </a:srgbClr>
                </a:solidFill>
                <a:latin typeface="Calibri Light"/>
                <a:sym typeface="Wingdings" panose="05000000000000000000" pitchFamily="2" charset="2"/>
              </a:rPr>
              <a:t>Dynamic</a:t>
            </a:r>
            <a:r>
              <a:rPr lang="en-US" sz="3600" spc="-100" dirty="0">
                <a:solidFill>
                  <a:prstClr val="black"/>
                </a:solidFill>
                <a:latin typeface="Calibri Light"/>
                <a:sym typeface="Wingdings" panose="05000000000000000000" pitchFamily="2" charset="2"/>
              </a:rPr>
              <a:t> &amp; </a:t>
            </a:r>
            <a:r>
              <a:rPr lang="en-US" sz="3600" b="1" i="1" spc="-100" dirty="0">
                <a:solidFill>
                  <a:srgbClr val="4472C4">
                    <a:lumMod val="75000"/>
                  </a:srgbClr>
                </a:solidFill>
                <a:latin typeface="Calibri Light"/>
                <a:sym typeface="Wingdings" panose="05000000000000000000" pitchFamily="2" charset="2"/>
              </a:rPr>
              <a:t>low cost </a:t>
            </a:r>
            <a:r>
              <a:rPr lang="en-US" sz="3600" spc="-100" dirty="0">
                <a:solidFill>
                  <a:prstClr val="black"/>
                </a:solidFill>
                <a:latin typeface="Calibri Light"/>
                <a:sym typeface="Wingdings" panose="05000000000000000000" pitchFamily="2" charset="2"/>
              </a:rPr>
              <a:t>latency optimization</a:t>
            </a:r>
            <a:endParaRPr lang="en-US" sz="3600" spc="-100" dirty="0">
              <a:solidFill>
                <a:prstClr val="black"/>
              </a:solidFill>
              <a:latin typeface="Calibri Light"/>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algn="ctr"/>
            <a:r>
              <a:rPr lang="en-US" sz="3200" b="1" spc="-100" dirty="0">
                <a:solidFill>
                  <a:prstClr val="black"/>
                </a:solidFill>
              </a:rPr>
              <a:t>D</a:t>
            </a:r>
            <a:r>
              <a:rPr lang="en-US" sz="3200" spc="-100" dirty="0">
                <a:solidFill>
                  <a:prstClr val="black"/>
                </a:solidFill>
              </a:rPr>
              <a:t>esign-</a:t>
            </a:r>
            <a:r>
              <a:rPr lang="en-US" sz="3200" b="1" spc="-100" dirty="0">
                <a:solidFill>
                  <a:prstClr val="black"/>
                </a:solidFill>
              </a:rPr>
              <a:t>I</a:t>
            </a:r>
            <a:r>
              <a:rPr lang="en-US" sz="3200" spc="-100" dirty="0">
                <a:solidFill>
                  <a:prstClr val="black"/>
                </a:solidFill>
              </a:rPr>
              <a:t>nduced</a:t>
            </a:r>
            <a:r>
              <a:rPr lang="en-US" sz="3200" spc="-100" dirty="0">
                <a:solidFill>
                  <a:prstClr val="black"/>
                </a:solidFill>
                <a:latin typeface="Calibri Light"/>
              </a:rPr>
              <a:t>-</a:t>
            </a:r>
            <a:r>
              <a:rPr lang="en-US" sz="3200" b="1" spc="-100" dirty="0">
                <a:solidFill>
                  <a:prstClr val="black"/>
                </a:solidFill>
              </a:rPr>
              <a:t>V</a:t>
            </a:r>
            <a:r>
              <a:rPr lang="en-US" sz="3200" spc="-100" dirty="0">
                <a:solidFill>
                  <a:prstClr val="black"/>
                </a:solidFill>
                <a:latin typeface="Calibri Light"/>
              </a:rPr>
              <a:t>ariation-</a:t>
            </a:r>
            <a:r>
              <a:rPr lang="en-US" sz="3200" b="1" spc="-100" dirty="0">
                <a:solidFill>
                  <a:prstClr val="black"/>
                </a:solidFill>
              </a:rPr>
              <a:t>A</a:t>
            </a:r>
            <a:r>
              <a:rPr lang="en-US" sz="3200" spc="-100" dirty="0">
                <a:solidFill>
                  <a:prstClr val="black"/>
                </a:solidFill>
                <a:latin typeface="Calibri Light"/>
              </a:rPr>
              <a:t>ware</a:t>
            </a:r>
          </a:p>
        </p:txBody>
      </p:sp>
    </p:spTree>
    <p:extLst>
      <p:ext uri="{BB962C8B-B14F-4D97-AF65-F5344CB8AC3E}">
        <p14:creationId xmlns:p14="http://schemas.microsoft.com/office/powerpoint/2010/main" val="56743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algn="ctr"/>
                <a:r>
                  <a:rPr lang="en-US" sz="3200" b="1" spc="-50" dirty="0">
                    <a:solidFill>
                      <a:srgbClr val="ED7D31">
                        <a:lumMod val="75000"/>
                      </a:srgbClr>
                    </a:solidFill>
                    <a:latin typeface="Calibri Light"/>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u="sng" spc="-60" dirty="0">
                <a:solidFill>
                  <a:prstClr val="black"/>
                </a:solidFill>
                <a:latin typeface="Calibri"/>
              </a:rPr>
              <a:t>DIVA</a:t>
            </a:r>
            <a:r>
              <a:rPr lang="en-US" sz="5400" spc="-60" dirty="0">
                <a:solidFill>
                  <a:prstClr val="black"/>
                </a:solidFill>
              </a:rPr>
              <a:t> Online </a:t>
            </a:r>
            <a:r>
              <a:rPr lang="en-US" sz="5400" b="1" spc="-60" dirty="0">
                <a:solidFill>
                  <a:prstClr val="black"/>
                </a:solidFill>
                <a:latin typeface="Calibri"/>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algn="ctr">
                <a:lnSpc>
                  <a:spcPts val="2500"/>
                </a:lnSpc>
              </a:pPr>
              <a:r>
                <a:rPr lang="en-US" sz="3200" b="1" spc="-50" dirty="0">
                  <a:solidFill>
                    <a:srgbClr val="ED7D31">
                      <a:lumMod val="75000"/>
                    </a:srgbClr>
                  </a:solidFill>
                  <a:latin typeface="Calibri Light"/>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design-induced</a:t>
            </a:r>
          </a:p>
          <a:p>
            <a:pPr algn="ctr">
              <a:lnSpc>
                <a:spcPts val="2500"/>
              </a:lnSpc>
            </a:pPr>
            <a:r>
              <a:rPr lang="en-US" sz="2800" spc="-50" dirty="0">
                <a:solidFill>
                  <a:prstClr val="black"/>
                </a:solidFill>
                <a:latin typeface="Calibri Light"/>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process</a:t>
            </a:r>
          </a:p>
          <a:p>
            <a:pPr algn="ctr">
              <a:lnSpc>
                <a:spcPts val="2500"/>
              </a:lnSpc>
            </a:pPr>
            <a:r>
              <a:rPr lang="en-US" sz="2800" spc="-50" dirty="0">
                <a:solidFill>
                  <a:prstClr val="black"/>
                </a:solidFill>
                <a:latin typeface="Calibri Light"/>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algn="ctr">
              <a:lnSpc>
                <a:spcPts val="2500"/>
              </a:lnSpc>
            </a:pPr>
            <a:r>
              <a:rPr lang="en-US" sz="3200" b="1" spc="-50" dirty="0">
                <a:solidFill>
                  <a:prstClr val="black"/>
                </a:solidFill>
                <a:latin typeface="Calibri Light"/>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algn="ctr">
              <a:lnSpc>
                <a:spcPts val="2500"/>
              </a:lnSpc>
            </a:pPr>
            <a:r>
              <a:rPr lang="en-US" sz="3200" b="1" spc="-50" dirty="0">
                <a:solidFill>
                  <a:prstClr val="black"/>
                </a:solidFill>
                <a:latin typeface="Calibri Light"/>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rPr>
              <a:t>Combine </a:t>
            </a:r>
            <a:r>
              <a:rPr lang="en-US" sz="3600" b="1" spc="-100" dirty="0">
                <a:solidFill>
                  <a:srgbClr val="4472C4">
                    <a:lumMod val="75000"/>
                  </a:srgbClr>
                </a:solidFill>
                <a:latin typeface="Calibri Light"/>
              </a:rPr>
              <a:t>error-correcting codes </a:t>
            </a:r>
            <a:r>
              <a:rPr lang="en-US" sz="3600" spc="-100" dirty="0">
                <a:solidFill>
                  <a:prstClr val="black"/>
                </a:solidFill>
                <a:latin typeface="Calibri Light"/>
              </a:rPr>
              <a:t>&amp;</a:t>
            </a:r>
            <a:r>
              <a:rPr lang="en-US" sz="3600" b="1" spc="-100" dirty="0">
                <a:solidFill>
                  <a:srgbClr val="4472C4">
                    <a:lumMod val="75000"/>
                  </a:srgbClr>
                </a:solidFill>
                <a:latin typeface="Calibri Light"/>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sym typeface="Wingdings" panose="05000000000000000000" pitchFamily="2" charset="2"/>
              </a:rPr>
              <a:t> </a:t>
            </a:r>
            <a:r>
              <a:rPr lang="en-US" sz="3600" b="1" spc="-100" dirty="0">
                <a:solidFill>
                  <a:srgbClr val="4472C4">
                    <a:lumMod val="75000"/>
                  </a:srgbClr>
                </a:solidFill>
                <a:latin typeface="Calibri Light"/>
                <a:sym typeface="Wingdings" panose="05000000000000000000" pitchFamily="2" charset="2"/>
              </a:rPr>
              <a:t>Reliably</a:t>
            </a:r>
            <a:r>
              <a:rPr lang="en-US" sz="3600" spc="-100" dirty="0">
                <a:solidFill>
                  <a:prstClr val="black"/>
                </a:solidFill>
                <a:latin typeface="Calibri Light"/>
                <a:sym typeface="Wingdings" panose="05000000000000000000" pitchFamily="2" charset="2"/>
              </a:rPr>
              <a:t> reduce DRAM latency</a:t>
            </a:r>
            <a:endParaRPr lang="en-US" sz="3600" spc="-100" dirty="0">
              <a:solidFill>
                <a:prstClr val="black"/>
              </a:solidFill>
              <a:latin typeface="Calibri Light"/>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algn="ctr"/>
            <a:r>
              <a:rPr lang="en-US" sz="3200" b="1" spc="-100" dirty="0">
                <a:solidFill>
                  <a:prstClr val="black"/>
                </a:solidFill>
              </a:rPr>
              <a:t>D</a:t>
            </a:r>
            <a:r>
              <a:rPr lang="en-US" sz="3200" spc="-100" dirty="0">
                <a:solidFill>
                  <a:prstClr val="black"/>
                </a:solidFill>
              </a:rPr>
              <a:t>esign-</a:t>
            </a:r>
            <a:r>
              <a:rPr lang="en-US" sz="3200" b="1" spc="-100" dirty="0">
                <a:solidFill>
                  <a:prstClr val="black"/>
                </a:solidFill>
              </a:rPr>
              <a:t>I</a:t>
            </a:r>
            <a:r>
              <a:rPr lang="en-US" sz="3200" spc="-100" dirty="0">
                <a:solidFill>
                  <a:prstClr val="black"/>
                </a:solidFill>
              </a:rPr>
              <a:t>nduced</a:t>
            </a:r>
            <a:r>
              <a:rPr lang="en-US" sz="3200" spc="-100" dirty="0">
                <a:solidFill>
                  <a:prstClr val="black"/>
                </a:solidFill>
                <a:latin typeface="Calibri Light"/>
              </a:rPr>
              <a:t>-</a:t>
            </a:r>
            <a:r>
              <a:rPr lang="en-US" sz="3200" b="1" spc="-100" dirty="0">
                <a:solidFill>
                  <a:prstClr val="black"/>
                </a:solidFill>
              </a:rPr>
              <a:t>V</a:t>
            </a:r>
            <a:r>
              <a:rPr lang="en-US" sz="3200" spc="-100" dirty="0">
                <a:solidFill>
                  <a:prstClr val="black"/>
                </a:solidFill>
                <a:latin typeface="Calibri Light"/>
              </a:rPr>
              <a:t>ariation-</a:t>
            </a:r>
            <a:r>
              <a:rPr lang="en-US" sz="3200" b="1" spc="-100" dirty="0">
                <a:solidFill>
                  <a:prstClr val="black"/>
                </a:solidFill>
              </a:rPr>
              <a:t>A</a:t>
            </a:r>
            <a:r>
              <a:rPr lang="en-US" sz="3200" spc="-100" dirty="0">
                <a:solidFill>
                  <a:prstClr val="black"/>
                </a:solidFill>
                <a:latin typeface="Calibri Light"/>
              </a:rPr>
              <a:t>ware</a:t>
            </a:r>
          </a:p>
        </p:txBody>
      </p:sp>
    </p:spTree>
    <p:extLst>
      <p:ext uri="{BB962C8B-B14F-4D97-AF65-F5344CB8AC3E}">
        <p14:creationId xmlns:p14="http://schemas.microsoft.com/office/powerpoint/2010/main" val="116325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60" dirty="0">
                <a:solidFill>
                  <a:prstClr val="black"/>
                </a:solidFill>
              </a:rPr>
              <a:t>DIVA-DRAM Reduces Latency</a:t>
            </a:r>
            <a:endParaRPr lang="en-US" sz="5400" b="1" spc="-60" dirty="0">
              <a:solidFill>
                <a:prstClr val="black"/>
              </a:solidFill>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algn="ctr">
              <a:lnSpc>
                <a:spcPts val="2800"/>
              </a:lnSpc>
            </a:pPr>
            <a:r>
              <a:rPr lang="en-US" sz="3200" dirty="0">
                <a:solidFill>
                  <a:srgbClr val="000000"/>
                </a:solidFill>
                <a:latin typeface="Calibri Light"/>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algn="ctr">
              <a:lnSpc>
                <a:spcPts val="2800"/>
              </a:lnSpc>
            </a:pPr>
            <a:r>
              <a:rPr lang="en-US" sz="3200" dirty="0">
                <a:solidFill>
                  <a:srgbClr val="000000"/>
                </a:solidFill>
                <a:latin typeface="Calibri Light"/>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algn="ctr">
              <a:lnSpc>
                <a:spcPts val="2800"/>
              </a:lnSpc>
            </a:pPr>
            <a:r>
              <a:rPr lang="en-US" sz="2400" dirty="0">
                <a:solidFill>
                  <a:srgbClr val="000000"/>
                </a:solidFill>
                <a:latin typeface="Calibri Light"/>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algn="ctr">
              <a:lnSpc>
                <a:spcPct val="80000"/>
              </a:lnSpc>
            </a:pPr>
            <a:r>
              <a:rPr lang="en-US" sz="3600" spc="-100" dirty="0">
                <a:solidFill>
                  <a:prstClr val="white"/>
                </a:solidFill>
                <a:latin typeface="Calibri Light"/>
              </a:rPr>
              <a:t>DIVA-DRAM </a:t>
            </a:r>
            <a:r>
              <a:rPr lang="en-US" sz="3600" b="1" i="1" spc="-100" dirty="0">
                <a:solidFill>
                  <a:prstClr val="white"/>
                </a:solidFill>
              </a:rPr>
              <a:t>reduces latency more aggressively</a:t>
            </a:r>
            <a:br>
              <a:rPr lang="en-US" sz="3600" b="1" i="1" spc="-100" dirty="0">
                <a:solidFill>
                  <a:prstClr val="white"/>
                </a:solidFill>
              </a:rPr>
            </a:br>
            <a:r>
              <a:rPr lang="en-US" sz="3600" spc="-100" dirty="0">
                <a:solidFill>
                  <a:prstClr val="white"/>
                </a:solidFill>
                <a:latin typeface="Calibri Light"/>
              </a:rPr>
              <a:t>and uses ECC to correct random slow cells</a:t>
            </a:r>
          </a:p>
        </p:txBody>
      </p:sp>
    </p:spTree>
    <p:extLst>
      <p:ext uri="{BB962C8B-B14F-4D97-AF65-F5344CB8AC3E}">
        <p14:creationId xmlns:p14="http://schemas.microsoft.com/office/powerpoint/2010/main" val="109110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a:t>
            </a:r>
            <a:r>
              <a:rPr lang="en-US" sz="2000" u="sng" dirty="0"/>
              <a:t>Onur Mutlu</a:t>
            </a:r>
            <a:r>
              <a:rPr lang="en-US" sz="2000" dirty="0"/>
              <a:t>,</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351</a:t>
            </a:fld>
            <a:endParaRPr lang="en-US">
              <a:solidFill>
                <a:srgbClr val="000000"/>
              </a:solidFill>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55401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Voltron: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352</a:t>
            </a:fld>
            <a:endParaRPr lang="en-US" altLang="en-US">
              <a:solidFill>
                <a:srgbClr val="000000"/>
              </a:solidFill>
            </a:endParaRPr>
          </a:p>
        </p:txBody>
      </p:sp>
    </p:spTree>
    <p:extLst>
      <p:ext uri="{BB962C8B-B14F-4D97-AF65-F5344CB8AC3E}">
        <p14:creationId xmlns:p14="http://schemas.microsoft.com/office/powerpoint/2010/main" val="1270776193"/>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solidFill>
              </a:rPr>
              <a:pPr>
                <a:defRPr/>
              </a:pPr>
              <a:t>353</a:t>
            </a:fld>
            <a:endParaRPr lang="en-US" dirty="0">
              <a:solidFill>
                <a:prstClr val="black"/>
              </a:solidFill>
            </a:endParaRPr>
          </a:p>
        </p:txBody>
      </p:sp>
    </p:spTree>
    <p:extLst>
      <p:ext uri="{BB962C8B-B14F-4D97-AF65-F5344CB8AC3E}">
        <p14:creationId xmlns:p14="http://schemas.microsoft.com/office/powerpoint/2010/main" val="140061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354</a:t>
            </a:fld>
            <a:endParaRPr lang="en-US">
              <a:solidFill>
                <a:srgbClr val="000000"/>
              </a:solidFill>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1212530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355</a:t>
            </a:fld>
            <a:endParaRPr lang="en-US" altLang="en-US">
              <a:solidFill>
                <a:srgbClr val="000000"/>
              </a:solidFill>
            </a:endParaRPr>
          </a:p>
        </p:txBody>
      </p:sp>
    </p:spTree>
    <p:extLst>
      <p:ext uri="{BB962C8B-B14F-4D97-AF65-F5344CB8AC3E}">
        <p14:creationId xmlns:p14="http://schemas.microsoft.com/office/powerpoint/2010/main" val="1532795603"/>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1369441595"/>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1094104"/>
            <a:ext cx="8987622" cy="5318753"/>
          </a:xfrm>
        </p:spPr>
        <p:txBody>
          <a:bodyPr/>
          <a:lstStyle/>
          <a:p>
            <a:r>
              <a:rPr lang="en-US" dirty="0"/>
              <a:t>A </a:t>
            </a:r>
            <a:r>
              <a:rPr lang="en-US" b="1" dirty="0">
                <a:solidFill>
                  <a:schemeClr val="accent5"/>
                </a:solidFill>
              </a:rPr>
              <a:t>PUF</a:t>
            </a:r>
            <a:r>
              <a:rPr lang="en-US" dirty="0">
                <a:solidFill>
                  <a:schemeClr val="accent5"/>
                </a:solidFill>
              </a:rPr>
              <a:t> </a:t>
            </a:r>
            <a:r>
              <a:rPr lang="en-US" dirty="0"/>
              <a:t>is function that generates a signature </a:t>
            </a:r>
            <a:r>
              <a:rPr lang="en-US" b="1" dirty="0">
                <a:solidFill>
                  <a:schemeClr val="accent6"/>
                </a:solidFill>
              </a:rPr>
              <a:t>unique</a:t>
            </a:r>
            <a:r>
              <a:rPr lang="en-US" dirty="0">
                <a:solidFill>
                  <a:schemeClr val="accent6"/>
                </a:solidFill>
              </a:rPr>
              <a:t> </a:t>
            </a:r>
            <a:r>
              <a:rPr lang="en-US" dirty="0"/>
              <a:t>to a given device </a:t>
            </a:r>
          </a:p>
          <a:p>
            <a:endParaRPr lang="en-US" dirty="0"/>
          </a:p>
          <a:p>
            <a:r>
              <a:rPr lang="en-US" dirty="0"/>
              <a:t>Used in a </a:t>
            </a:r>
            <a:r>
              <a:rPr lang="en-US" b="1" dirty="0">
                <a:solidFill>
                  <a:schemeClr val="accent5"/>
                </a:solidFill>
              </a:rPr>
              <a:t>Challenge-Response Protocol</a:t>
            </a:r>
            <a:r>
              <a:rPr lang="en-US" dirty="0"/>
              <a:t> </a:t>
            </a:r>
          </a:p>
          <a:p>
            <a:pPr lvl="1"/>
            <a:r>
              <a:rPr lang="en-US" sz="3200" dirty="0"/>
              <a:t>Each device generates a unique </a:t>
            </a:r>
            <a:r>
              <a:rPr lang="en-US" sz="3200" b="1" dirty="0">
                <a:solidFill>
                  <a:schemeClr val="accent5"/>
                </a:solidFill>
              </a:rPr>
              <a:t>PUF response </a:t>
            </a:r>
            <a:r>
              <a:rPr lang="en-US" sz="3200" dirty="0"/>
              <a:t>depending the inputs</a:t>
            </a:r>
          </a:p>
          <a:p>
            <a:pPr lvl="1"/>
            <a:endParaRPr lang="en-US" sz="1800" dirty="0"/>
          </a:p>
          <a:p>
            <a:pPr lvl="1"/>
            <a:r>
              <a:rPr lang="en-US" sz="3200" dirty="0"/>
              <a:t>A trusted server </a:t>
            </a:r>
            <a:r>
              <a:rPr lang="en-US" sz="3200" b="1" dirty="0">
                <a:solidFill>
                  <a:schemeClr val="accent6">
                    <a:lumMod val="75000"/>
                  </a:schemeClr>
                </a:solidFill>
              </a:rPr>
              <a:t>authenticates</a:t>
            </a:r>
            <a:r>
              <a:rPr lang="en-US" sz="3200" dirty="0">
                <a:solidFill>
                  <a:schemeClr val="accent6">
                    <a:lumMod val="75000"/>
                  </a:schemeClr>
                </a:solidFill>
              </a:rPr>
              <a:t> </a:t>
            </a:r>
            <a:r>
              <a:rPr lang="en-US" sz="3200" dirty="0"/>
              <a:t>a device if it generates the expected PUF response</a:t>
            </a:r>
          </a:p>
        </p:txBody>
      </p:sp>
    </p:spTree>
    <p:extLst>
      <p:ext uri="{BB962C8B-B14F-4D97-AF65-F5344CB8AC3E}">
        <p14:creationId xmlns:p14="http://schemas.microsoft.com/office/powerpoint/2010/main" val="204016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223 LPDDR4 DRAM Devices</a:t>
            </a:r>
          </a:p>
        </p:txBody>
      </p:sp>
      <p:sp>
        <p:nvSpPr>
          <p:cNvPr id="3" name="Content Placeholder 2"/>
          <p:cNvSpPr>
            <a:spLocks noGrp="1"/>
          </p:cNvSpPr>
          <p:nvPr>
            <p:ph idx="1"/>
          </p:nvPr>
        </p:nvSpPr>
        <p:spPr>
          <a:xfrm>
            <a:off x="75991" y="1683657"/>
            <a:ext cx="8987622" cy="4546320"/>
          </a:xfrm>
        </p:spPr>
        <p:txBody>
          <a:bodyPr/>
          <a:lstStyle/>
          <a:p>
            <a:r>
              <a:rPr lang="en-US" dirty="0"/>
              <a:t>Latency failures come from accessing DRAM with </a:t>
            </a:r>
            <a:r>
              <a:rPr lang="en-US" b="1" dirty="0">
                <a:solidFill>
                  <a:srgbClr val="C00000"/>
                </a:solidFill>
              </a:rPr>
              <a:t>reduced</a:t>
            </a:r>
            <a:r>
              <a:rPr lang="en-US" dirty="0"/>
              <a:t> timing parameters.</a:t>
            </a:r>
          </a:p>
          <a:p>
            <a:endParaRPr lang="en-US" dirty="0"/>
          </a:p>
          <a:p>
            <a:r>
              <a:rPr lang="en-US" b="1" dirty="0"/>
              <a:t>Key Observations:</a:t>
            </a:r>
          </a:p>
          <a:p>
            <a:pPr marL="971550" lvl="1" indent="-514350">
              <a:buFont typeface="+mj-lt"/>
              <a:buAutoNum type="arabicPeriod"/>
            </a:pPr>
            <a:r>
              <a:rPr lang="en-US" sz="3200" dirty="0"/>
              <a:t>A cell’s </a:t>
            </a:r>
            <a:r>
              <a:rPr lang="en-US" sz="3200" b="1" dirty="0">
                <a:solidFill>
                  <a:schemeClr val="accent6">
                    <a:lumMod val="75000"/>
                  </a:schemeClr>
                </a:solidFill>
              </a:rPr>
              <a:t>latency failure</a:t>
            </a:r>
            <a:r>
              <a:rPr lang="en-US" sz="3200" dirty="0"/>
              <a:t> probability is determined by </a:t>
            </a:r>
            <a:r>
              <a:rPr lang="en-US" sz="3200"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sz="3200" dirty="0"/>
              <a:t>Latency failure patterns are </a:t>
            </a:r>
            <a:r>
              <a:rPr lang="en-US" sz="3200" b="1" dirty="0">
                <a:solidFill>
                  <a:schemeClr val="accent5"/>
                </a:solidFill>
              </a:rPr>
              <a:t>repeatable and unique to a device</a:t>
            </a:r>
            <a:endParaRPr lang="en-US" sz="3200" dirty="0"/>
          </a:p>
          <a:p>
            <a:endParaRPr lang="en-US" dirty="0"/>
          </a:p>
        </p:txBody>
      </p:sp>
    </p:spTree>
    <p:extLst>
      <p:ext uri="{BB962C8B-B14F-4D97-AF65-F5344CB8AC3E}">
        <p14:creationId xmlns:p14="http://schemas.microsoft.com/office/powerpoint/2010/main" val="367702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938818"/>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grpSp>
        <p:nvGrpSpPr>
          <p:cNvPr id="71" name="Group 70"/>
          <p:cNvGrpSpPr/>
          <p:nvPr/>
        </p:nvGrpSpPr>
        <p:grpSpPr>
          <a:xfrm>
            <a:off x="1624693" y="2661252"/>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220766"/>
            <a:ext cx="3114951" cy="2629342"/>
            <a:chOff x="235278" y="2377403"/>
            <a:chExt cx="3114951" cy="2629342"/>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endCxn id="54" idx="1"/>
            </p:cNvCxnSpPr>
            <p:nvPr/>
          </p:nvCxnSpPr>
          <p:spPr>
            <a:xfrm>
              <a:off x="945394" y="3357931"/>
              <a:ext cx="695202" cy="1648814"/>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494809" y="1230285"/>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2"/>
            </p:cNvCxnSpPr>
            <p:nvPr/>
          </p:nvCxnSpPr>
          <p:spPr>
            <a:xfrm flipH="1">
              <a:off x="5675086" y="3217919"/>
              <a:ext cx="1037349" cy="652889"/>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5393764"/>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196059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535668" y="3259198"/>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leads to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characteristics</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885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25"/>
                                        </p:tgtEl>
                                        <p:attrNameLst>
                                          <p:attrName>style.visibility</p:attrName>
                                        </p:attrNameLst>
                                      </p:cBhvr>
                                      <p:to>
                                        <p:strVal val="visible"/>
                                      </p:to>
                                    </p:set>
                                    <p:animEffect transition="in" filter="wipe(left)">
                                      <p:cBhvr>
                                        <p:cTn id="77" dur="2000"/>
                                        <p:tgtEl>
                                          <p:spTgt spid="125"/>
                                        </p:tgtEl>
                                      </p:cBhvr>
                                    </p:animEffect>
                                  </p:childTnLst>
                                </p:cTn>
                              </p:par>
                              <p:par>
                                <p:cTn id="78" presetID="22" presetClass="entr" presetSubtype="8" fill="hold" nodeType="withEffect">
                                  <p:stCondLst>
                                    <p:cond delay="20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2000"/>
                                        <p:tgtEl>
                                          <p:spTgt spid="124"/>
                                        </p:tgtEl>
                                      </p:cBhvr>
                                    </p:animEffect>
                                  </p:childTnLst>
                                </p:cTn>
                              </p:par>
                              <p:par>
                                <p:cTn id="81" presetID="22" presetClass="entr" presetSubtype="8" fill="hold" nodeType="withEffect">
                                  <p:stCondLst>
                                    <p:cond delay="1000"/>
                                  </p:stCondLst>
                                  <p:childTnLst>
                                    <p:set>
                                      <p:cBhvr>
                                        <p:cTn id="82" dur="1" fill="hold">
                                          <p:stCondLst>
                                            <p:cond delay="0"/>
                                          </p:stCondLst>
                                        </p:cTn>
                                        <p:tgtEl>
                                          <p:spTgt spid="123"/>
                                        </p:tgtEl>
                                        <p:attrNameLst>
                                          <p:attrName>style.visibility</p:attrName>
                                        </p:attrNameLst>
                                      </p:cBhvr>
                                      <p:to>
                                        <p:strVal val="visible"/>
                                      </p:to>
                                    </p:set>
                                    <p:animEffect transition="in" filter="wipe(left)">
                                      <p:cBhvr>
                                        <p:cTn id="83" dur="2000"/>
                                        <p:tgtEl>
                                          <p:spTgt spid="123"/>
                                        </p:tgtEl>
                                      </p:cBhvr>
                                    </p:animEffect>
                                  </p:childTnLst>
                                </p:cTn>
                              </p:par>
                              <p:par>
                                <p:cTn id="84" presetID="22" presetClass="entr" presetSubtype="8" fill="hold" nodeType="withEffect">
                                  <p:stCondLst>
                                    <p:cond delay="500"/>
                                  </p:stCondLst>
                                  <p:childTnLst>
                                    <p:set>
                                      <p:cBhvr>
                                        <p:cTn id="85" dur="1" fill="hold">
                                          <p:stCondLst>
                                            <p:cond delay="0"/>
                                          </p:stCondLst>
                                        </p:cTn>
                                        <p:tgtEl>
                                          <p:spTgt spid="122"/>
                                        </p:tgtEl>
                                        <p:attrNameLst>
                                          <p:attrName>style.visibility</p:attrName>
                                        </p:attrNameLst>
                                      </p:cBhvr>
                                      <p:to>
                                        <p:strVal val="visible"/>
                                      </p:to>
                                    </p:set>
                                    <p:animEffect transition="in" filter="wipe(left)">
                                      <p:cBhvr>
                                        <p:cTn id="86" dur="2000"/>
                                        <p:tgtEl>
                                          <p:spTgt spid="122"/>
                                        </p:tgtEl>
                                      </p:cBhvr>
                                    </p:animEffec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8" grpId="0"/>
      <p:bldP spid="149" grpId="0"/>
      <p:bldP spid="150" grpId="0"/>
      <p:bldP spid="151" grpId="0"/>
      <p:bldP spid="152" grpId="0"/>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6638" y="2507027"/>
            <a:ext cx="6433695" cy="2849490"/>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1" y="2683964"/>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6" y="3259198"/>
            <a:ext cx="33846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higher</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probability</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 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48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8.33333E-7 2.59259E-6 L -0.28941 -0.00116 " pathEditMode="relative" rAng="0" ptsTypes="AA">
                                      <p:cBhvr>
                                        <p:cTn id="14" dur="2000" fill="hold"/>
                                        <p:tgtEl>
                                          <p:spTgt spid="39"/>
                                        </p:tgtEl>
                                        <p:attrNameLst>
                                          <p:attrName>ppt_x</p:attrName>
                                          <p:attrName>ppt_y</p:attrName>
                                        </p:attrNameLst>
                                      </p:cBhvr>
                                      <p:rCtr x="-14497" y="-116"/>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DRAM Latency PUF Evaluation</a:t>
            </a:r>
          </a:p>
        </p:txBody>
      </p:sp>
      <p:sp>
        <p:nvSpPr>
          <p:cNvPr id="3" name="Content Placeholder 2"/>
          <p:cNvSpPr>
            <a:spLocks noGrp="1"/>
          </p:cNvSpPr>
          <p:nvPr>
            <p:ph idx="1"/>
          </p:nvPr>
        </p:nvSpPr>
        <p:spPr>
          <a:xfrm>
            <a:off x="148564" y="1306621"/>
            <a:ext cx="8603552" cy="5318753"/>
          </a:xfrm>
        </p:spPr>
        <p:txBody>
          <a:bodyPr/>
          <a:lstStyle/>
          <a:p>
            <a:r>
              <a:rPr lang="en-US" dirty="0"/>
              <a:t>We generate PUF responses using </a:t>
            </a:r>
            <a:r>
              <a:rPr lang="en-US" b="1" dirty="0">
                <a:solidFill>
                  <a:srgbClr val="C00000"/>
                </a:solidFill>
              </a:rPr>
              <a:t>latency</a:t>
            </a:r>
            <a:r>
              <a:rPr lang="en-US" b="1" dirty="0"/>
              <a:t> </a:t>
            </a:r>
            <a:r>
              <a:rPr lang="en-US" b="1" dirty="0">
                <a:solidFill>
                  <a:srgbClr val="C00000"/>
                </a:solidFill>
              </a:rPr>
              <a:t>errors </a:t>
            </a:r>
            <a:r>
              <a:rPr lang="en-US" dirty="0"/>
              <a:t>in a region of DRAM</a:t>
            </a:r>
          </a:p>
          <a:p>
            <a:endParaRPr lang="en-US" dirty="0"/>
          </a:p>
          <a:p>
            <a:r>
              <a:rPr lang="en-US" dirty="0"/>
              <a:t>The latency error patterns </a:t>
            </a:r>
            <a:r>
              <a:rPr lang="en-US" b="1" dirty="0">
                <a:solidFill>
                  <a:srgbClr val="0070C0"/>
                </a:solidFill>
              </a:rPr>
              <a:t>satisfy PUF requirements</a:t>
            </a:r>
          </a:p>
          <a:p>
            <a:endParaRPr lang="en-US" b="1" dirty="0">
              <a:solidFill>
                <a:srgbClr val="0070C0"/>
              </a:solidFill>
            </a:endParaRPr>
          </a:p>
          <a:p>
            <a:r>
              <a:rPr lang="en-US" dirty="0"/>
              <a:t>The DRAM Latency PUF </a:t>
            </a:r>
            <a:r>
              <a:rPr lang="en-US" b="1" dirty="0">
                <a:solidFill>
                  <a:srgbClr val="7030A0"/>
                </a:solidFill>
              </a:rPr>
              <a:t>generates PUF responses in 88.2ms</a:t>
            </a:r>
          </a:p>
          <a:p>
            <a:endParaRPr lang="en-US" b="1" dirty="0">
              <a:solidFill>
                <a:srgbClr val="7030A0"/>
              </a:solidFill>
            </a:endParaRPr>
          </a:p>
        </p:txBody>
      </p:sp>
    </p:spTree>
    <p:extLst>
      <p:ext uri="{BB962C8B-B14F-4D97-AF65-F5344CB8AC3E}">
        <p14:creationId xmlns:p14="http://schemas.microsoft.com/office/powerpoint/2010/main" val="337148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3" name="Content Placeholder 2"/>
          <p:cNvSpPr>
            <a:spLocks noGrp="1"/>
          </p:cNvSpPr>
          <p:nvPr>
            <p:ph idx="1"/>
          </p:nvPr>
        </p:nvSpPr>
        <p:spPr>
          <a:xfrm>
            <a:off x="75991" y="5283200"/>
            <a:ext cx="8987622" cy="1324148"/>
          </a:xfrm>
        </p:spPr>
        <p:txBody>
          <a:bodyPr/>
          <a:lstStyle/>
          <a:p>
            <a:r>
              <a:rPr lang="en-US" dirty="0"/>
              <a:t>We are </a:t>
            </a:r>
            <a:r>
              <a:rPr lang="en-US" b="1" dirty="0">
                <a:solidFill>
                  <a:schemeClr val="accent6">
                    <a:lumMod val="75000"/>
                  </a:schemeClr>
                </a:solidFill>
              </a:rPr>
              <a:t>orders of magnitude faster </a:t>
            </a:r>
            <a:r>
              <a:rPr lang="en-US" dirty="0"/>
              <a:t>than prior DRAM PUFs!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02" y="813916"/>
            <a:ext cx="8229600" cy="4273383"/>
          </a:xfrm>
          <a:prstGeom prst="rect">
            <a:avLst/>
          </a:prstGeom>
        </p:spPr>
      </p:pic>
    </p:spTree>
    <p:extLst>
      <p:ext uri="{BB962C8B-B14F-4D97-AF65-F5344CB8AC3E}">
        <p14:creationId xmlns:p14="http://schemas.microsoft.com/office/powerpoint/2010/main" val="4248283783"/>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740607702"/>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424838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160955"/>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335119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29989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408317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42779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1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109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85274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409933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413476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189964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0080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 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377</a:t>
            </a:fld>
            <a:endParaRPr lang="en-US">
              <a:solidFill>
                <a:srgbClr val="000000"/>
              </a:solidFill>
            </a:endParaRPr>
          </a:p>
        </p:txBody>
      </p:sp>
    </p:spTree>
    <p:extLst>
      <p:ext uri="{BB962C8B-B14F-4D97-AF65-F5344CB8AC3E}">
        <p14:creationId xmlns:p14="http://schemas.microsoft.com/office/powerpoint/2010/main" val="996314814"/>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71499358"/>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791249"/>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44.xml.rels><?xml version="1.0" encoding="UTF-8" standalone="yes"?>
<Relationships xmlns="http://schemas.openxmlformats.org/package/2006/relationships"><Relationship Id="rId1" Type="http://schemas.openxmlformats.org/officeDocument/2006/relationships/image" Target="../media/image7.jpeg"/></Relationships>
</file>

<file path=ppt/theme/_rels/theme5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2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1.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9.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0.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3.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9.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1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191721</TotalTime>
  <Words>21581</Words>
  <Application>Microsoft Macintosh PowerPoint</Application>
  <PresentationFormat>On-screen Show (4:3)</PresentationFormat>
  <Paragraphs>4154</Paragraphs>
  <Slides>379</Slides>
  <Notes>119</Notes>
  <HiddenSlides>0</HiddenSlides>
  <MMClips>0</MMClips>
  <ScaleCrop>false</ScaleCrop>
  <HeadingPairs>
    <vt:vector size="8" baseType="variant">
      <vt:variant>
        <vt:lpstr>Fonts Used</vt:lpstr>
      </vt:variant>
      <vt:variant>
        <vt:i4>34</vt:i4>
      </vt:variant>
      <vt:variant>
        <vt:lpstr>Theme</vt:lpstr>
      </vt:variant>
      <vt:variant>
        <vt:i4>77</vt:i4>
      </vt:variant>
      <vt:variant>
        <vt:lpstr>Embedded OLE Servers</vt:lpstr>
      </vt:variant>
      <vt:variant>
        <vt:i4>1</vt:i4>
      </vt:variant>
      <vt:variant>
        <vt:lpstr>Slide Titles</vt:lpstr>
      </vt:variant>
      <vt:variant>
        <vt:i4>379</vt:i4>
      </vt:variant>
    </vt:vector>
  </HeadingPairs>
  <TitlesOfParts>
    <vt:vector size="491" baseType="lpstr">
      <vt:lpstr>굴림</vt:lpstr>
      <vt:lpstr>Meiryo</vt:lpstr>
      <vt:lpstr>MS PGothic</vt:lpstr>
      <vt:lpstr>MS PGothic</vt:lpstr>
      <vt:lpstr>ヒラギノ角ゴ ProN W3</vt:lpstr>
      <vt:lpstr>ヒラギノ角ゴ ProN W6</vt:lpstr>
      <vt:lpstr>Adobe Garamond Pro</vt:lpstr>
      <vt:lpstr>Aparajita</vt:lpstr>
      <vt:lpstr>Arial</vt:lpstr>
      <vt:lpstr>Arial Black</vt:lpstr>
      <vt:lpstr>Arial Narrow</vt:lpstr>
      <vt:lpstr>Calibri</vt:lpstr>
      <vt:lpstr>Calibri Light</vt:lpstr>
      <vt:lpstr>Cambria</vt:lpstr>
      <vt:lpstr>Cambria Math</vt:lpstr>
      <vt:lpstr>Corbel</vt:lpstr>
      <vt:lpstr>Courier New</vt:lpstr>
      <vt:lpstr>europa</vt:lpstr>
      <vt:lpstr>Futura Medium</vt:lpstr>
      <vt:lpstr>Garamond</vt:lpstr>
      <vt:lpstr>Gill Sans</vt:lpstr>
      <vt:lpstr>Gill Sans MT</vt:lpstr>
      <vt:lpstr>Lucida Grande</vt:lpstr>
      <vt:lpstr>Lucida Sans</vt:lpstr>
      <vt:lpstr>Majalla UI</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155_Edge</vt:lpstr>
      <vt:lpstr>24_Office Theme</vt:lpstr>
      <vt:lpstr>14_Office Theme</vt:lpstr>
      <vt:lpstr>4_Office Theme</vt:lpstr>
      <vt:lpstr>Title &amp; Bullets</vt:lpstr>
      <vt:lpstr>27_Office Theme</vt:lpstr>
      <vt:lpstr>21_Office Theme</vt:lpstr>
      <vt:lpstr>22_Office Theme</vt:lpstr>
      <vt:lpstr>23_Office Theme</vt:lpstr>
      <vt:lpstr>Office Theme</vt:lpstr>
      <vt:lpstr>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20_Office Theme</vt:lpstr>
      <vt:lpstr>153_Edge</vt:lpstr>
      <vt:lpstr>5_Edge</vt:lpstr>
      <vt:lpstr>7_Edge</vt:lpstr>
      <vt:lpstr>25_Office Theme</vt:lpstr>
      <vt:lpstr>10_Edge</vt:lpstr>
      <vt:lpstr>3_sesha-theme</vt:lpstr>
      <vt:lpstr>11_Edge</vt:lpstr>
      <vt:lpstr>1_Office Theme</vt:lpstr>
      <vt:lpstr>171_Edge</vt:lpstr>
      <vt:lpstr>3_Office Theme</vt:lpstr>
      <vt:lpstr>18_Edge</vt:lpstr>
      <vt:lpstr>62_Edge</vt:lpstr>
      <vt:lpstr>20_Edge</vt:lpstr>
      <vt:lpstr>169_Edge</vt:lpstr>
      <vt:lpstr>4_sesha-theme</vt:lpstr>
      <vt:lpstr>Visio</vt:lpstr>
      <vt:lpstr>Processing Data Where It Makes Sense  in Modern Computing Systems: Enabling In-Memory Computation</vt:lpstr>
      <vt:lpstr>Current Research Focus Areas</vt:lpstr>
      <vt:lpstr>Four Key Directions</vt:lpstr>
      <vt:lpstr>A Motivating Detour:  Genome Sequence Analysis</vt:lpstr>
      <vt:lpstr>Our Dream</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FPGA-Based Alignment Filtering</vt:lpstr>
      <vt:lpstr>DNA Read Mapping &amp; Filtering</vt:lpstr>
      <vt:lpstr>In-Memory DNA Sequence Analysis</vt:lpstr>
      <vt:lpstr>Quick Note: Key Principles and Results</vt:lpstr>
      <vt:lpstr>New Genome Sequencing Technologies</vt:lpstr>
      <vt:lpstr>Nanopore Genome Assembly Pipeline</vt:lpstr>
      <vt:lpstr>More on Genome Analysis: Another Talk</vt:lpstr>
      <vt:lpstr>Recall Our Dream</vt:lpstr>
      <vt:lpstr>Memory &amp; Storage</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Popular Consumer Workloads</vt:lpstr>
      <vt:lpstr>Popular Consumer Workloads</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Evaluated Systems</vt:lpstr>
      <vt:lpstr>Tesseract Graph Processing Performance</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Simpler PIM: 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Enabling the Paradigm Shift</vt:lpstr>
      <vt:lpstr>Computer Architecture Today</vt:lpstr>
      <vt:lpstr>Computer Architecture Today</vt:lpstr>
      <vt:lpstr>Agenda</vt:lpstr>
      <vt:lpstr>Four Key Directions</vt:lpstr>
      <vt:lpstr>Maslow’s Hierarchy of Needs, A Third Time</vt:lpstr>
      <vt:lpstr>Challenge and Opportunity for Future</vt:lpstr>
      <vt:lpstr>Challenge and Opportunity for Future</vt:lpstr>
      <vt:lpstr>Challenge and Opportunity for Future</vt:lpstr>
      <vt:lpstr>One Important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If In Doubt, See Other Doubtful Technologies</vt:lpstr>
      <vt:lpstr>For Some Open Problems, See</vt:lpstr>
      <vt:lpstr>Accelerated Memory Course (~6.5 hours)</vt:lpstr>
      <vt:lpstr>Processing Data Where It Makes Sense  in Modern Computing Systems: Enabling In-Memory Computation</vt:lpstr>
      <vt:lpstr>Slides Not Covered     But Could Be Useful</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Tesseract: Extra Slides</vt:lpstr>
      <vt:lpstr>Communications In Tesseract (I)</vt:lpstr>
      <vt:lpstr>Communications In Tesseract (II)</vt:lpstr>
      <vt:lpstr>Communications In Tesseract (III)</vt:lpstr>
      <vt:lpstr>Remote Function Call (Non-Blocking)</vt:lpstr>
      <vt:lpstr>Effect of Bandwidth &amp; Programming Model</vt:lpstr>
      <vt:lpstr>More on Data Movement in Google Consumer Workloads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Outline</vt:lpstr>
      <vt:lpstr>Potential Solution to Address Data Movement </vt:lpstr>
      <vt:lpstr>Outline</vt:lpstr>
      <vt:lpstr>Workload Analysis Methodology</vt:lpstr>
      <vt:lpstr>PIM Logic Implementation</vt:lpstr>
      <vt:lpstr>Workload Analysis</vt:lpstr>
      <vt:lpstr>Workload Analysis</vt:lpstr>
      <vt:lpstr>How Chrome Renders a Web Page</vt:lpstr>
      <vt:lpstr>How Chrome Renders a Web Page</vt:lpstr>
      <vt:lpstr>Browser Analysis</vt:lpstr>
      <vt:lpstr>PowerPoint Presentation</vt:lpstr>
      <vt:lpstr>What Does Happen During Scrolling?</vt:lpstr>
      <vt:lpstr>Scrolling Energy Analysis</vt:lpstr>
      <vt:lpstr>Scrolling a Google Docs Web Page</vt:lpstr>
      <vt:lpstr>Scrolling a Google Docs Web Page</vt:lpstr>
      <vt:lpstr>Can We Use PIM for Texture Tiling?</vt:lpstr>
      <vt:lpstr>Can We Implement Texture Tiling in PIM Logic?</vt:lpstr>
      <vt:lpstr>Color Blitting Analysis</vt:lpstr>
      <vt:lpstr>Scrolling Wrap Up</vt:lpstr>
      <vt:lpstr>PowerPoint Presentation</vt:lpstr>
      <vt:lpstr>What Happens During Tab Switching?</vt:lpstr>
      <vt:lpstr>Memory Consumption</vt:lpstr>
      <vt:lpstr>Data Movement Study</vt:lpstr>
      <vt:lpstr>Can We Use PIM to Mitigate the Cost?</vt:lpstr>
      <vt:lpstr>Tab Switching Wrap Up</vt:lpstr>
      <vt:lpstr>Workload Analysis</vt:lpstr>
      <vt:lpstr>Workload Analysis</vt:lpstr>
      <vt:lpstr>TensorFlow Mobile</vt:lpstr>
      <vt:lpstr>Packing</vt:lpstr>
      <vt:lpstr>Quantization</vt:lpstr>
      <vt:lpstr>Quantization</vt:lpstr>
      <vt:lpstr>Video Playback and Capture</vt:lpstr>
      <vt:lpstr>Outline</vt:lpstr>
      <vt:lpstr>Evaluation Methodology </vt:lpstr>
      <vt:lpstr>Normalized Energy </vt:lpstr>
      <vt:lpstr>Normalized Runtime</vt:lpstr>
      <vt:lpstr>Conclusion</vt:lpstr>
      <vt:lpstr>Google Workloads  for Consumer Devices: Mitigating Data Movement Bottlenecks</vt:lpstr>
      <vt:lpstr>Reducing Memory Latency</vt:lpstr>
      <vt:lpstr>Main Memory Latency Lags Behind</vt:lpstr>
      <vt:lpstr>A Closer Look …</vt:lpstr>
      <vt:lpstr>DRAM Latency Is Critical for Performance</vt:lpstr>
      <vt:lpstr>DRAM Latency Is Critical for Performance</vt:lpstr>
      <vt:lpstr>Why the Long Latency?</vt:lpstr>
      <vt:lpstr>Latency Variation in Memory Chips</vt:lpstr>
      <vt:lpstr>DRAM Characterization Infrastructure</vt:lpstr>
      <vt:lpstr>DRAM Characterization Infrastructure</vt:lpstr>
      <vt:lpstr>SoftMC: Open Source DRAM Infrastructure</vt:lpstr>
      <vt:lpstr>Tackling the Fixed Latency Mindset</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Heterogeneous Latency within A Chip</vt:lpstr>
      <vt:lpstr>Analysis of Latency Variation in DRAM Chips</vt:lpstr>
      <vt:lpstr>PowerPoint Presentation</vt:lpstr>
      <vt:lpstr>PowerPoint Presentation</vt:lpstr>
      <vt:lpstr>PowerPoint Presentation</vt:lpstr>
      <vt:lpstr>PowerPoint Presentation</vt:lpstr>
      <vt:lpstr>Design-Induced Latency Variation in DRAM</vt:lpstr>
      <vt:lpstr>Voltron: Exploiting the   Voltage-Latency-Reliability      Relationship</vt:lpstr>
      <vt:lpstr>Executive Summary</vt:lpstr>
      <vt:lpstr>Analysis of Latency-Voltage in DRAM Chips</vt:lpstr>
      <vt:lpstr>And, What If …</vt:lpstr>
      <vt:lpstr>The DRAM Latency PUF:   Quickly Evaluating Physical Unclonable Functions  by Exploiting the Latency-Reliability Tradeoff  in Modern Commodity DRAM Devices</vt:lpstr>
      <vt:lpstr>Motivation</vt:lpstr>
      <vt:lpstr>DRAM Latency Characterization of 223 LPDDR4 DRAM Devices</vt:lpstr>
      <vt:lpstr>DRAM Latency PUF Key Idea</vt:lpstr>
      <vt:lpstr>DRAM Accesses and Failures</vt:lpstr>
      <vt:lpstr>DRAM Accesses and Failures</vt:lpstr>
      <vt:lpstr>The DRAM Latency PUF Evaluation</vt:lpstr>
      <vt:lpstr>Results</vt:lpstr>
      <vt:lpstr>The DRAM Latency PUF:   Quickly Evaluating Physical Unclonable Functions  by Exploiting the Latency-Reliability Tradeoff  in Modern Commodity DRAM Devices</vt:lpstr>
      <vt:lpstr>DRAM Latency PUFs</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Challenge and Opportunity for Future</vt:lpstr>
      <vt:lpstr>End of Backup Slides</vt:lpstr>
      <vt:lpstr>Brief Self Introduction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2714</cp:revision>
  <cp:lastPrinted>2017-12-05T03:30:35Z</cp:lastPrinted>
  <dcterms:created xsi:type="dcterms:W3CDTF">2010-10-08T20:41:54Z</dcterms:created>
  <dcterms:modified xsi:type="dcterms:W3CDTF">2019-02-06T02:16:52Z</dcterms:modified>
</cp:coreProperties>
</file>