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39.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theme/theme55.xml" ContentType="application/vnd.openxmlformats-officedocument.theme+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0.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theme/theme61.xml" ContentType="application/vnd.openxmlformats-officedocument.theme+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theme/theme62.xml" ContentType="application/vnd.openxmlformats-officedocument.theme+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theme/theme63.xml" ContentType="application/vnd.openxmlformats-officedocument.theme+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theme/theme64.xml" ContentType="application/vnd.openxmlformats-officedocument.theme+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theme/theme65.xml" ContentType="application/vnd.openxmlformats-officedocument.theme+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theme/theme66.xml" ContentType="application/vnd.openxmlformats-officedocument.theme+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theme/theme67.xml" ContentType="application/vnd.openxmlformats-officedocument.theme+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theme/theme68.xml" ContentType="application/vnd.openxmlformats-officedocument.theme+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theme/theme69.xml" ContentType="application/vnd.openxmlformats-officedocument.theme+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theme/theme70.xml" ContentType="application/vnd.openxmlformats-officedocument.theme+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theme/theme71.xml" ContentType="application/vnd.openxmlformats-officedocument.theme+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theme/theme72.xml" ContentType="application/vnd.openxmlformats-officedocument.theme+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theme/theme73.xml" ContentType="application/vnd.openxmlformats-officedocument.theme+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theme/theme74.xml" ContentType="application/vnd.openxmlformats-officedocument.theme+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theme/theme75.xml" ContentType="application/vnd.openxmlformats-officedocument.theme+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theme/theme76.xml" ContentType="application/vnd.openxmlformats-officedocument.theme+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theme/theme77.xml" ContentType="application/vnd.openxmlformats-officedocument.theme+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theme/theme78.xml" ContentType="application/vnd.openxmlformats-officedocument.theme+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theme/theme79.xml" ContentType="application/vnd.openxmlformats-officedocument.theme+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theme/theme80.xml" ContentType="application/vnd.openxmlformats-officedocument.theme+xml"/>
  <Override PartName="/ppt/theme/theme81.xml" ContentType="application/vnd.openxmlformats-officedocument.theme+xml"/>
  <Override PartName="/ppt/theme/theme8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tags/tag1.xml" ContentType="application/vnd.openxmlformats-officedocument.presentationml.tags+xml"/>
  <Override PartName="/ppt/notesSlides/notesSlide16.xml" ContentType="application/vnd.openxmlformats-officedocument.presentationml.notesSlide+xml"/>
  <Override PartName="/ppt/tags/tag2.xml" ContentType="application/vnd.openxmlformats-officedocument.presentationml.tags+xml"/>
  <Override PartName="/ppt/notesSlides/notesSlide17.xml" ContentType="application/vnd.openxmlformats-officedocument.presentationml.notesSlide+xml"/>
  <Override PartName="/ppt/tags/tag3.xml" ContentType="application/vnd.openxmlformats-officedocument.presentationml.tags+xml"/>
  <Override PartName="/ppt/notesSlides/notesSlide18.xml" ContentType="application/vnd.openxmlformats-officedocument.presentationml.notesSlide+xml"/>
  <Override PartName="/ppt/tags/tag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6.xml" ContentType="application/vnd.openxmlformats-officedocument.drawingml.chart+xml"/>
  <Override PartName="/ppt/theme/themeOverride3.xml" ContentType="application/vnd.openxmlformats-officedocument.themeOverride+xml"/>
  <Override PartName="/ppt/notesSlides/notesSlide30.xml" ContentType="application/vnd.openxmlformats-officedocument.presentationml.notesSlide+xml"/>
  <Override PartName="/ppt/charts/chart7.xml" ContentType="application/vnd.openxmlformats-officedocument.drawingml.chart+xml"/>
  <Override PartName="/ppt/theme/themeOverride4.xml" ContentType="application/vnd.openxmlformats-officedocument.themeOverride+xml"/>
  <Override PartName="/ppt/charts/chart8.xml" ContentType="application/vnd.openxmlformats-officedocument.drawingml.chart+xml"/>
  <Override PartName="/ppt/theme/themeOverride5.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9.xml" ContentType="application/vnd.openxmlformats-officedocument.drawingml.chart+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574" r:id="rId36"/>
    <p:sldMasterId id="2147487623" r:id="rId37"/>
    <p:sldMasterId id="2147487743" r:id="rId38"/>
    <p:sldMasterId id="2147488072" r:id="rId39"/>
    <p:sldMasterId id="2147488085" r:id="rId40"/>
    <p:sldMasterId id="2147488097" r:id="rId41"/>
    <p:sldMasterId id="2147488265" r:id="rId42"/>
    <p:sldMasterId id="2147488316" r:id="rId43"/>
    <p:sldMasterId id="2147488340" r:id="rId44"/>
    <p:sldMasterId id="2147488378" r:id="rId45"/>
    <p:sldMasterId id="2147488559" r:id="rId46"/>
    <p:sldMasterId id="2147488624" r:id="rId47"/>
    <p:sldMasterId id="2147488637" r:id="rId48"/>
    <p:sldMasterId id="2147488747" r:id="rId49"/>
    <p:sldMasterId id="2147488978" r:id="rId50"/>
    <p:sldMasterId id="2147488991" r:id="rId51"/>
    <p:sldMasterId id="2147489016" r:id="rId52"/>
    <p:sldMasterId id="2147489028" r:id="rId53"/>
    <p:sldMasterId id="2147489084" r:id="rId54"/>
    <p:sldMasterId id="2147489216" r:id="rId55"/>
    <p:sldMasterId id="2147489228" r:id="rId56"/>
    <p:sldMasterId id="2147489252" r:id="rId57"/>
    <p:sldMasterId id="2147489265" r:id="rId58"/>
    <p:sldMasterId id="2147489277" r:id="rId59"/>
    <p:sldMasterId id="2147489289" r:id="rId60"/>
    <p:sldMasterId id="2147489421" r:id="rId61"/>
    <p:sldMasterId id="2147489495" r:id="rId62"/>
    <p:sldMasterId id="2147489547" r:id="rId63"/>
    <p:sldMasterId id="2147489550" r:id="rId64"/>
    <p:sldMasterId id="2147489562" r:id="rId65"/>
    <p:sldMasterId id="2147489587" r:id="rId66"/>
    <p:sldMasterId id="2147489611" r:id="rId67"/>
    <p:sldMasterId id="2147489624" r:id="rId68"/>
    <p:sldMasterId id="2147489637" r:id="rId69"/>
    <p:sldMasterId id="2147489640" r:id="rId70"/>
    <p:sldMasterId id="2147489643" r:id="rId71"/>
    <p:sldMasterId id="2147489655" r:id="rId72"/>
    <p:sldMasterId id="2147489805" r:id="rId73"/>
    <p:sldMasterId id="2147489818" r:id="rId74"/>
    <p:sldMasterId id="2147489843" r:id="rId75"/>
    <p:sldMasterId id="2147489874" r:id="rId76"/>
    <p:sldMasterId id="2147489886" r:id="rId77"/>
    <p:sldMasterId id="2147489898" r:id="rId78"/>
    <p:sldMasterId id="2147489901" r:id="rId79"/>
    <p:sldMasterId id="2147489913" r:id="rId80"/>
  </p:sldMasterIdLst>
  <p:notesMasterIdLst>
    <p:notesMasterId r:id="rId346"/>
  </p:notesMasterIdLst>
  <p:handoutMasterIdLst>
    <p:handoutMasterId r:id="rId347"/>
  </p:handoutMasterIdLst>
  <p:sldIdLst>
    <p:sldId id="7035" r:id="rId81"/>
    <p:sldId id="5219" r:id="rId82"/>
    <p:sldId id="5218" r:id="rId83"/>
    <p:sldId id="6819" r:id="rId84"/>
    <p:sldId id="5220" r:id="rId85"/>
    <p:sldId id="5221" r:id="rId86"/>
    <p:sldId id="5222" r:id="rId87"/>
    <p:sldId id="5223" r:id="rId88"/>
    <p:sldId id="4457" r:id="rId89"/>
    <p:sldId id="4436" r:id="rId90"/>
    <p:sldId id="4696" r:id="rId91"/>
    <p:sldId id="5742" r:id="rId92"/>
    <p:sldId id="6179" r:id="rId93"/>
    <p:sldId id="5835" r:id="rId94"/>
    <p:sldId id="6660" r:id="rId95"/>
    <p:sldId id="7037" r:id="rId96"/>
    <p:sldId id="7038" r:id="rId97"/>
    <p:sldId id="5715" r:id="rId98"/>
    <p:sldId id="6768" r:id="rId99"/>
    <p:sldId id="7040" r:id="rId100"/>
    <p:sldId id="6511" r:id="rId101"/>
    <p:sldId id="6042" r:id="rId102"/>
    <p:sldId id="5992" r:id="rId103"/>
    <p:sldId id="2587" r:id="rId104"/>
    <p:sldId id="5224" r:id="rId105"/>
    <p:sldId id="5225" r:id="rId106"/>
    <p:sldId id="5232" r:id="rId107"/>
    <p:sldId id="7017" r:id="rId108"/>
    <p:sldId id="6227" r:id="rId109"/>
    <p:sldId id="7018" r:id="rId110"/>
    <p:sldId id="5227" r:id="rId111"/>
    <p:sldId id="5226" r:id="rId112"/>
    <p:sldId id="5228" r:id="rId113"/>
    <p:sldId id="5229" r:id="rId114"/>
    <p:sldId id="5230" r:id="rId115"/>
    <p:sldId id="6304" r:id="rId116"/>
    <p:sldId id="6303" r:id="rId117"/>
    <p:sldId id="5821" r:id="rId118"/>
    <p:sldId id="6644" r:id="rId119"/>
    <p:sldId id="6923" r:id="rId120"/>
    <p:sldId id="5374" r:id="rId121"/>
    <p:sldId id="5388" r:id="rId122"/>
    <p:sldId id="5233" r:id="rId123"/>
    <p:sldId id="6593" r:id="rId124"/>
    <p:sldId id="6594" r:id="rId125"/>
    <p:sldId id="5744" r:id="rId126"/>
    <p:sldId id="7020" r:id="rId127"/>
    <p:sldId id="5746" r:id="rId128"/>
    <p:sldId id="3582" r:id="rId129"/>
    <p:sldId id="3584" r:id="rId130"/>
    <p:sldId id="6050" r:id="rId131"/>
    <p:sldId id="3586" r:id="rId132"/>
    <p:sldId id="3848" r:id="rId133"/>
    <p:sldId id="3585" r:id="rId134"/>
    <p:sldId id="7024" r:id="rId135"/>
    <p:sldId id="5654" r:id="rId136"/>
    <p:sldId id="7022" r:id="rId137"/>
    <p:sldId id="7023" r:id="rId138"/>
    <p:sldId id="3853" r:id="rId139"/>
    <p:sldId id="5751" r:id="rId140"/>
    <p:sldId id="6047" r:id="rId141"/>
    <p:sldId id="4143" r:id="rId142"/>
    <p:sldId id="4144" r:id="rId143"/>
    <p:sldId id="6661" r:id="rId144"/>
    <p:sldId id="6963" r:id="rId145"/>
    <p:sldId id="6964" r:id="rId146"/>
    <p:sldId id="7025" r:id="rId147"/>
    <p:sldId id="5215" r:id="rId148"/>
    <p:sldId id="6614" r:id="rId149"/>
    <p:sldId id="5754" r:id="rId150"/>
    <p:sldId id="5234" r:id="rId151"/>
    <p:sldId id="5235" r:id="rId152"/>
    <p:sldId id="5236" r:id="rId153"/>
    <p:sldId id="6852" r:id="rId154"/>
    <p:sldId id="5238" r:id="rId155"/>
    <p:sldId id="5239" r:id="rId156"/>
    <p:sldId id="5240" r:id="rId157"/>
    <p:sldId id="5241" r:id="rId158"/>
    <p:sldId id="5242" r:id="rId159"/>
    <p:sldId id="5400" r:id="rId160"/>
    <p:sldId id="5205" r:id="rId161"/>
    <p:sldId id="5245" r:id="rId162"/>
    <p:sldId id="5246" r:id="rId163"/>
    <p:sldId id="5247" r:id="rId164"/>
    <p:sldId id="5248" r:id="rId165"/>
    <p:sldId id="5249" r:id="rId166"/>
    <p:sldId id="5509" r:id="rId167"/>
    <p:sldId id="6156" r:id="rId168"/>
    <p:sldId id="7026" r:id="rId169"/>
    <p:sldId id="5251" r:id="rId170"/>
    <p:sldId id="6051" r:id="rId171"/>
    <p:sldId id="5253" r:id="rId172"/>
    <p:sldId id="5254" r:id="rId173"/>
    <p:sldId id="5540" r:id="rId174"/>
    <p:sldId id="6595" r:id="rId175"/>
    <p:sldId id="6369" r:id="rId176"/>
    <p:sldId id="6370" r:id="rId177"/>
    <p:sldId id="7044" r:id="rId178"/>
    <p:sldId id="5465" r:id="rId179"/>
    <p:sldId id="6053" r:id="rId180"/>
    <p:sldId id="6553" r:id="rId181"/>
    <p:sldId id="6596" r:id="rId182"/>
    <p:sldId id="2647" r:id="rId183"/>
    <p:sldId id="6007" r:id="rId184"/>
    <p:sldId id="6008" r:id="rId185"/>
    <p:sldId id="6009" r:id="rId186"/>
    <p:sldId id="6010" r:id="rId187"/>
    <p:sldId id="6011" r:id="rId188"/>
    <p:sldId id="6012" r:id="rId189"/>
    <p:sldId id="6013" r:id="rId190"/>
    <p:sldId id="6015" r:id="rId191"/>
    <p:sldId id="5294" r:id="rId192"/>
    <p:sldId id="7091" r:id="rId193"/>
    <p:sldId id="1047" r:id="rId194"/>
    <p:sldId id="1048" r:id="rId195"/>
    <p:sldId id="7092" r:id="rId196"/>
    <p:sldId id="1050" r:id="rId197"/>
    <p:sldId id="7094" r:id="rId198"/>
    <p:sldId id="6017" r:id="rId199"/>
    <p:sldId id="6018" r:id="rId200"/>
    <p:sldId id="6019" r:id="rId201"/>
    <p:sldId id="6020" r:id="rId202"/>
    <p:sldId id="6021" r:id="rId203"/>
    <p:sldId id="6022" r:id="rId204"/>
    <p:sldId id="6023" r:id="rId205"/>
    <p:sldId id="6024" r:id="rId206"/>
    <p:sldId id="5312" r:id="rId207"/>
    <p:sldId id="6058" r:id="rId208"/>
    <p:sldId id="6059" r:id="rId209"/>
    <p:sldId id="6060" r:id="rId210"/>
    <p:sldId id="3372" r:id="rId211"/>
    <p:sldId id="5759" r:id="rId212"/>
    <p:sldId id="5834" r:id="rId213"/>
    <p:sldId id="5837" r:id="rId214"/>
    <p:sldId id="6965" r:id="rId215"/>
    <p:sldId id="6061" r:id="rId216"/>
    <p:sldId id="6930" r:id="rId217"/>
    <p:sldId id="7043" r:id="rId218"/>
    <p:sldId id="6544" r:id="rId219"/>
    <p:sldId id="1317" r:id="rId220"/>
    <p:sldId id="1303" r:id="rId221"/>
    <p:sldId id="1296" r:id="rId222"/>
    <p:sldId id="1282" r:id="rId223"/>
    <p:sldId id="1077" r:id="rId224"/>
    <p:sldId id="1086" r:id="rId225"/>
    <p:sldId id="6647" r:id="rId226"/>
    <p:sldId id="6493" r:id="rId227"/>
    <p:sldId id="993" r:id="rId228"/>
    <p:sldId id="6664" r:id="rId229"/>
    <p:sldId id="6028" r:id="rId230"/>
    <p:sldId id="6029" r:id="rId231"/>
    <p:sldId id="6030" r:id="rId232"/>
    <p:sldId id="6052" r:id="rId233"/>
    <p:sldId id="5260" r:id="rId234"/>
    <p:sldId id="6662" r:id="rId235"/>
    <p:sldId id="7030" r:id="rId236"/>
    <p:sldId id="7063" r:id="rId237"/>
    <p:sldId id="5261" r:id="rId238"/>
    <p:sldId id="5265" r:id="rId239"/>
    <p:sldId id="5976" r:id="rId240"/>
    <p:sldId id="5274" r:id="rId241"/>
    <p:sldId id="3759" r:id="rId242"/>
    <p:sldId id="5979" r:id="rId243"/>
    <p:sldId id="5593" r:id="rId244"/>
    <p:sldId id="6055" r:id="rId245"/>
    <p:sldId id="552" r:id="rId246"/>
    <p:sldId id="754" r:id="rId247"/>
    <p:sldId id="6759" r:id="rId248"/>
    <p:sldId id="6056" r:id="rId249"/>
    <p:sldId id="6057" r:id="rId250"/>
    <p:sldId id="6491" r:id="rId251"/>
    <p:sldId id="6656" r:id="rId252"/>
    <p:sldId id="7042" r:id="rId253"/>
    <p:sldId id="5351" r:id="rId254"/>
    <p:sldId id="6547" r:id="rId255"/>
    <p:sldId id="5471" r:id="rId256"/>
    <p:sldId id="6938" r:id="rId257"/>
    <p:sldId id="6939" r:id="rId258"/>
    <p:sldId id="6940" r:id="rId259"/>
    <p:sldId id="6767" r:id="rId260"/>
    <p:sldId id="6941" r:id="rId261"/>
    <p:sldId id="6942" r:id="rId262"/>
    <p:sldId id="6959" r:id="rId263"/>
    <p:sldId id="6960" r:id="rId264"/>
    <p:sldId id="7041" r:id="rId265"/>
    <p:sldId id="6957" r:id="rId266"/>
    <p:sldId id="6948" r:id="rId267"/>
    <p:sldId id="6949" r:id="rId268"/>
    <p:sldId id="3926" r:id="rId269"/>
    <p:sldId id="6950" r:id="rId270"/>
    <p:sldId id="6951" r:id="rId271"/>
    <p:sldId id="6952" r:id="rId272"/>
    <p:sldId id="6665" r:id="rId273"/>
    <p:sldId id="6935" r:id="rId274"/>
    <p:sldId id="6031" r:id="rId275"/>
    <p:sldId id="5870" r:id="rId276"/>
    <p:sldId id="6495" r:id="rId277"/>
    <p:sldId id="6225" r:id="rId278"/>
    <p:sldId id="6065" r:id="rId279"/>
    <p:sldId id="6895" r:id="rId280"/>
    <p:sldId id="5968" r:id="rId281"/>
    <p:sldId id="6502" r:id="rId282"/>
    <p:sldId id="7031" r:id="rId283"/>
    <p:sldId id="6016" r:id="rId284"/>
    <p:sldId id="6496" r:id="rId285"/>
    <p:sldId id="6497" r:id="rId286"/>
    <p:sldId id="6367" r:id="rId287"/>
    <p:sldId id="6953" r:id="rId288"/>
    <p:sldId id="6292" r:id="rId289"/>
    <p:sldId id="6597" r:id="rId290"/>
    <p:sldId id="586" r:id="rId291"/>
    <p:sldId id="575" r:id="rId292"/>
    <p:sldId id="683" r:id="rId293"/>
    <p:sldId id="6598" r:id="rId294"/>
    <p:sldId id="6599" r:id="rId295"/>
    <p:sldId id="6600" r:id="rId296"/>
    <p:sldId id="6359" r:id="rId297"/>
    <p:sldId id="7032" r:id="rId298"/>
    <p:sldId id="6961" r:id="rId299"/>
    <p:sldId id="5918" r:id="rId300"/>
    <p:sldId id="5919" r:id="rId301"/>
    <p:sldId id="6002" r:id="rId302"/>
    <p:sldId id="6003" r:id="rId303"/>
    <p:sldId id="5920" r:id="rId304"/>
    <p:sldId id="6498" r:id="rId305"/>
    <p:sldId id="6921" r:id="rId306"/>
    <p:sldId id="6954" r:id="rId307"/>
    <p:sldId id="6226" r:id="rId308"/>
    <p:sldId id="6645" r:id="rId309"/>
    <p:sldId id="5982" r:id="rId310"/>
    <p:sldId id="5983" r:id="rId311"/>
    <p:sldId id="6648" r:id="rId312"/>
    <p:sldId id="6650" r:id="rId313"/>
    <p:sldId id="6063" r:id="rId314"/>
    <p:sldId id="6064" r:id="rId315"/>
    <p:sldId id="3792" r:id="rId316"/>
    <p:sldId id="6229" r:id="rId317"/>
    <p:sldId id="5500" r:id="rId318"/>
    <p:sldId id="5365" r:id="rId319"/>
    <p:sldId id="6230" r:id="rId320"/>
    <p:sldId id="6231" r:id="rId321"/>
    <p:sldId id="5614" r:id="rId322"/>
    <p:sldId id="6955" r:id="rId323"/>
    <p:sldId id="6306" r:id="rId324"/>
    <p:sldId id="5779" r:id="rId325"/>
    <p:sldId id="5368" r:id="rId326"/>
    <p:sldId id="5771" r:id="rId327"/>
    <p:sldId id="6519" r:id="rId328"/>
    <p:sldId id="5775" r:id="rId329"/>
    <p:sldId id="5776" r:id="rId330"/>
    <p:sldId id="5700" r:id="rId331"/>
    <p:sldId id="6659" r:id="rId332"/>
    <p:sldId id="6038" r:id="rId333"/>
    <p:sldId id="7060" r:id="rId334"/>
    <p:sldId id="6896" r:id="rId335"/>
    <p:sldId id="7062" r:id="rId336"/>
    <p:sldId id="6849" r:id="rId337"/>
    <p:sldId id="6850" r:id="rId338"/>
    <p:sldId id="7057" r:id="rId339"/>
    <p:sldId id="6877" r:id="rId340"/>
    <p:sldId id="6806" r:id="rId341"/>
    <p:sldId id="6879" r:id="rId342"/>
    <p:sldId id="7056" r:id="rId343"/>
    <p:sldId id="7090" r:id="rId344"/>
    <p:sldId id="7061" r:id="rId34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1A5712"/>
    <a:srgbClr val="0432FF"/>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35" autoAdjust="0"/>
    <p:restoredTop sz="99433" autoAdjust="0"/>
  </p:normalViewPr>
  <p:slideViewPr>
    <p:cSldViewPr>
      <p:cViewPr varScale="1">
        <p:scale>
          <a:sx n="110" d="100"/>
          <a:sy n="110" d="100"/>
        </p:scale>
        <p:origin x="2000"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7.xml"/><Relationship Id="rId299" Type="http://schemas.openxmlformats.org/officeDocument/2006/relationships/slide" Target="slides/slide219.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9.xml"/><Relationship Id="rId324" Type="http://schemas.openxmlformats.org/officeDocument/2006/relationships/slide" Target="slides/slide244.xml"/><Relationship Id="rId170" Type="http://schemas.openxmlformats.org/officeDocument/2006/relationships/slide" Target="slides/slide90.xml"/><Relationship Id="rId226" Type="http://schemas.openxmlformats.org/officeDocument/2006/relationships/slide" Target="slides/slide146.xml"/><Relationship Id="rId268" Type="http://schemas.openxmlformats.org/officeDocument/2006/relationships/slide" Target="slides/slide188.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8.xml"/><Relationship Id="rId335" Type="http://schemas.openxmlformats.org/officeDocument/2006/relationships/slide" Target="slides/slide255.xml"/><Relationship Id="rId5" Type="http://schemas.openxmlformats.org/officeDocument/2006/relationships/slideMaster" Target="slideMasters/slideMaster5.xml"/><Relationship Id="rId181" Type="http://schemas.openxmlformats.org/officeDocument/2006/relationships/slide" Target="slides/slide101.xml"/><Relationship Id="rId237" Type="http://schemas.openxmlformats.org/officeDocument/2006/relationships/slide" Target="slides/slide157.xml"/><Relationship Id="rId279" Type="http://schemas.openxmlformats.org/officeDocument/2006/relationships/slide" Target="slides/slide199.xml"/><Relationship Id="rId43" Type="http://schemas.openxmlformats.org/officeDocument/2006/relationships/slideMaster" Target="slideMasters/slideMaster43.xml"/><Relationship Id="rId139" Type="http://schemas.openxmlformats.org/officeDocument/2006/relationships/slide" Target="slides/slide59.xml"/><Relationship Id="rId290" Type="http://schemas.openxmlformats.org/officeDocument/2006/relationships/slide" Target="slides/slide210.xml"/><Relationship Id="rId304" Type="http://schemas.openxmlformats.org/officeDocument/2006/relationships/slide" Target="slides/slide224.xml"/><Relationship Id="rId346" Type="http://schemas.openxmlformats.org/officeDocument/2006/relationships/notesMaster" Target="notesMasters/notesMaster1.xml"/><Relationship Id="rId85" Type="http://schemas.openxmlformats.org/officeDocument/2006/relationships/slide" Target="slides/slide5.xml"/><Relationship Id="rId150" Type="http://schemas.openxmlformats.org/officeDocument/2006/relationships/slide" Target="slides/slide70.xml"/><Relationship Id="rId192" Type="http://schemas.openxmlformats.org/officeDocument/2006/relationships/slide" Target="slides/slide112.xml"/><Relationship Id="rId206" Type="http://schemas.openxmlformats.org/officeDocument/2006/relationships/slide" Target="slides/slide126.xml"/><Relationship Id="rId248" Type="http://schemas.openxmlformats.org/officeDocument/2006/relationships/slide" Target="slides/slide168.xml"/><Relationship Id="rId12" Type="http://schemas.openxmlformats.org/officeDocument/2006/relationships/slideMaster" Target="slideMasters/slideMaster12.xml"/><Relationship Id="rId108" Type="http://schemas.openxmlformats.org/officeDocument/2006/relationships/slide" Target="slides/slide28.xml"/><Relationship Id="rId315" Type="http://schemas.openxmlformats.org/officeDocument/2006/relationships/slide" Target="slides/slide235.xml"/><Relationship Id="rId54" Type="http://schemas.openxmlformats.org/officeDocument/2006/relationships/slideMaster" Target="slideMasters/slideMaster54.xml"/><Relationship Id="rId96" Type="http://schemas.openxmlformats.org/officeDocument/2006/relationships/slide" Target="slides/slide16.xml"/><Relationship Id="rId161" Type="http://schemas.openxmlformats.org/officeDocument/2006/relationships/slide" Target="slides/slide81.xml"/><Relationship Id="rId217" Type="http://schemas.openxmlformats.org/officeDocument/2006/relationships/slide" Target="slides/slide137.xml"/><Relationship Id="rId259" Type="http://schemas.openxmlformats.org/officeDocument/2006/relationships/slide" Target="slides/slide179.xml"/><Relationship Id="rId23" Type="http://schemas.openxmlformats.org/officeDocument/2006/relationships/slideMaster" Target="slideMasters/slideMaster23.xml"/><Relationship Id="rId119" Type="http://schemas.openxmlformats.org/officeDocument/2006/relationships/slide" Target="slides/slide39.xml"/><Relationship Id="rId270" Type="http://schemas.openxmlformats.org/officeDocument/2006/relationships/slide" Target="slides/slide190.xml"/><Relationship Id="rId326" Type="http://schemas.openxmlformats.org/officeDocument/2006/relationships/slide" Target="slides/slide246.xml"/><Relationship Id="rId65" Type="http://schemas.openxmlformats.org/officeDocument/2006/relationships/slideMaster" Target="slideMasters/slideMaster65.xml"/><Relationship Id="rId130" Type="http://schemas.openxmlformats.org/officeDocument/2006/relationships/slide" Target="slides/slide50.xml"/><Relationship Id="rId172" Type="http://schemas.openxmlformats.org/officeDocument/2006/relationships/slide" Target="slides/slide92.xml"/><Relationship Id="rId228" Type="http://schemas.openxmlformats.org/officeDocument/2006/relationships/slide" Target="slides/slide148.xml"/><Relationship Id="rId281" Type="http://schemas.openxmlformats.org/officeDocument/2006/relationships/slide" Target="slides/slide201.xml"/><Relationship Id="rId337" Type="http://schemas.openxmlformats.org/officeDocument/2006/relationships/slide" Target="slides/slide257.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61.xml"/><Relationship Id="rId7" Type="http://schemas.openxmlformats.org/officeDocument/2006/relationships/slideMaster" Target="slideMasters/slideMaster7.xml"/><Relationship Id="rId183" Type="http://schemas.openxmlformats.org/officeDocument/2006/relationships/slide" Target="slides/slide103.xml"/><Relationship Id="rId239" Type="http://schemas.openxmlformats.org/officeDocument/2006/relationships/slide" Target="slides/slide159.xml"/><Relationship Id="rId250" Type="http://schemas.openxmlformats.org/officeDocument/2006/relationships/slide" Target="slides/slide170.xml"/><Relationship Id="rId292" Type="http://schemas.openxmlformats.org/officeDocument/2006/relationships/slide" Target="slides/slide212.xml"/><Relationship Id="rId306" Type="http://schemas.openxmlformats.org/officeDocument/2006/relationships/slide" Target="slides/slide226.xml"/><Relationship Id="rId45" Type="http://schemas.openxmlformats.org/officeDocument/2006/relationships/slideMaster" Target="slideMasters/slideMaster45.xml"/><Relationship Id="rId87" Type="http://schemas.openxmlformats.org/officeDocument/2006/relationships/slide" Target="slides/slide7.xml"/><Relationship Id="rId110" Type="http://schemas.openxmlformats.org/officeDocument/2006/relationships/slide" Target="slides/slide30.xml"/><Relationship Id="rId348" Type="http://schemas.openxmlformats.org/officeDocument/2006/relationships/presProps" Target="presProps.xml"/><Relationship Id="rId152" Type="http://schemas.openxmlformats.org/officeDocument/2006/relationships/slide" Target="slides/slide72.xml"/><Relationship Id="rId194" Type="http://schemas.openxmlformats.org/officeDocument/2006/relationships/slide" Target="slides/slide114.xml"/><Relationship Id="rId208" Type="http://schemas.openxmlformats.org/officeDocument/2006/relationships/slide" Target="slides/slide128.xml"/><Relationship Id="rId261" Type="http://schemas.openxmlformats.org/officeDocument/2006/relationships/slide" Target="slides/slide181.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7.xml"/><Relationship Id="rId8" Type="http://schemas.openxmlformats.org/officeDocument/2006/relationships/slideMaster" Target="slideMasters/slideMaster8.xml"/><Relationship Id="rId98" Type="http://schemas.openxmlformats.org/officeDocument/2006/relationships/slide" Target="slides/slide18.xml"/><Relationship Id="rId121" Type="http://schemas.openxmlformats.org/officeDocument/2006/relationships/slide" Target="slides/slide41.xml"/><Relationship Id="rId142" Type="http://schemas.openxmlformats.org/officeDocument/2006/relationships/slide" Target="slides/slide62.xml"/><Relationship Id="rId163" Type="http://schemas.openxmlformats.org/officeDocument/2006/relationships/slide" Target="slides/slide83.xml"/><Relationship Id="rId184" Type="http://schemas.openxmlformats.org/officeDocument/2006/relationships/slide" Target="slides/slide104.xml"/><Relationship Id="rId219" Type="http://schemas.openxmlformats.org/officeDocument/2006/relationships/slide" Target="slides/slide139.xml"/><Relationship Id="rId230" Type="http://schemas.openxmlformats.org/officeDocument/2006/relationships/slide" Target="slides/slide150.xml"/><Relationship Id="rId251" Type="http://schemas.openxmlformats.org/officeDocument/2006/relationships/slide" Target="slides/slide171.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272" Type="http://schemas.openxmlformats.org/officeDocument/2006/relationships/slide" Target="slides/slide192.xml"/><Relationship Id="rId293" Type="http://schemas.openxmlformats.org/officeDocument/2006/relationships/slide" Target="slides/slide213.xml"/><Relationship Id="rId307" Type="http://schemas.openxmlformats.org/officeDocument/2006/relationships/slide" Target="slides/slide227.xml"/><Relationship Id="rId328" Type="http://schemas.openxmlformats.org/officeDocument/2006/relationships/slide" Target="slides/slide248.xml"/><Relationship Id="rId349" Type="http://schemas.openxmlformats.org/officeDocument/2006/relationships/viewProps" Target="viewProps.xml"/><Relationship Id="rId88" Type="http://schemas.openxmlformats.org/officeDocument/2006/relationships/slide" Target="slides/slide8.xml"/><Relationship Id="rId111" Type="http://schemas.openxmlformats.org/officeDocument/2006/relationships/slide" Target="slides/slide31.xml"/><Relationship Id="rId132" Type="http://schemas.openxmlformats.org/officeDocument/2006/relationships/slide" Target="slides/slide52.xml"/><Relationship Id="rId153" Type="http://schemas.openxmlformats.org/officeDocument/2006/relationships/slide" Target="slides/slide73.xml"/><Relationship Id="rId174" Type="http://schemas.openxmlformats.org/officeDocument/2006/relationships/slide" Target="slides/slide94.xml"/><Relationship Id="rId195" Type="http://schemas.openxmlformats.org/officeDocument/2006/relationships/slide" Target="slides/slide115.xml"/><Relationship Id="rId209" Type="http://schemas.openxmlformats.org/officeDocument/2006/relationships/slide" Target="slides/slide129.xml"/><Relationship Id="rId220" Type="http://schemas.openxmlformats.org/officeDocument/2006/relationships/slide" Target="slides/slide140.xml"/><Relationship Id="rId241" Type="http://schemas.openxmlformats.org/officeDocument/2006/relationships/slide" Target="slides/slide161.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82.xml"/><Relationship Id="rId283" Type="http://schemas.openxmlformats.org/officeDocument/2006/relationships/slide" Target="slides/slide203.xml"/><Relationship Id="rId318" Type="http://schemas.openxmlformats.org/officeDocument/2006/relationships/slide" Target="slides/slide238.xml"/><Relationship Id="rId339" Type="http://schemas.openxmlformats.org/officeDocument/2006/relationships/slide" Target="slides/slide259.xml"/><Relationship Id="rId78" Type="http://schemas.openxmlformats.org/officeDocument/2006/relationships/slideMaster" Target="slideMasters/slideMaster78.xml"/><Relationship Id="rId99" Type="http://schemas.openxmlformats.org/officeDocument/2006/relationships/slide" Target="slides/slide19.xml"/><Relationship Id="rId101" Type="http://schemas.openxmlformats.org/officeDocument/2006/relationships/slide" Target="slides/slide21.xml"/><Relationship Id="rId122" Type="http://schemas.openxmlformats.org/officeDocument/2006/relationships/slide" Target="slides/slide42.xml"/><Relationship Id="rId143" Type="http://schemas.openxmlformats.org/officeDocument/2006/relationships/slide" Target="slides/slide63.xml"/><Relationship Id="rId164" Type="http://schemas.openxmlformats.org/officeDocument/2006/relationships/slide" Target="slides/slide84.xml"/><Relationship Id="rId185" Type="http://schemas.openxmlformats.org/officeDocument/2006/relationships/slide" Target="slides/slide105.xml"/><Relationship Id="rId350" Type="http://schemas.openxmlformats.org/officeDocument/2006/relationships/theme" Target="theme/theme1.xml"/><Relationship Id="rId9" Type="http://schemas.openxmlformats.org/officeDocument/2006/relationships/slideMaster" Target="slideMasters/slideMaster9.xml"/><Relationship Id="rId210" Type="http://schemas.openxmlformats.org/officeDocument/2006/relationships/slide" Target="slides/slide130.xml"/><Relationship Id="rId26" Type="http://schemas.openxmlformats.org/officeDocument/2006/relationships/slideMaster" Target="slideMasters/slideMaster26.xml"/><Relationship Id="rId231" Type="http://schemas.openxmlformats.org/officeDocument/2006/relationships/slide" Target="slides/slide151.xml"/><Relationship Id="rId252" Type="http://schemas.openxmlformats.org/officeDocument/2006/relationships/slide" Target="slides/slide172.xml"/><Relationship Id="rId273" Type="http://schemas.openxmlformats.org/officeDocument/2006/relationships/slide" Target="slides/slide193.xml"/><Relationship Id="rId294" Type="http://schemas.openxmlformats.org/officeDocument/2006/relationships/slide" Target="slides/slide214.xml"/><Relationship Id="rId308" Type="http://schemas.openxmlformats.org/officeDocument/2006/relationships/slide" Target="slides/slide228.xml"/><Relationship Id="rId329" Type="http://schemas.openxmlformats.org/officeDocument/2006/relationships/slide" Target="slides/slide249.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9.xml"/><Relationship Id="rId112" Type="http://schemas.openxmlformats.org/officeDocument/2006/relationships/slide" Target="slides/slide32.xml"/><Relationship Id="rId133" Type="http://schemas.openxmlformats.org/officeDocument/2006/relationships/slide" Target="slides/slide53.xml"/><Relationship Id="rId154" Type="http://schemas.openxmlformats.org/officeDocument/2006/relationships/slide" Target="slides/slide74.xml"/><Relationship Id="rId175" Type="http://schemas.openxmlformats.org/officeDocument/2006/relationships/slide" Target="slides/slide95.xml"/><Relationship Id="rId340" Type="http://schemas.openxmlformats.org/officeDocument/2006/relationships/slide" Target="slides/slide260.xml"/><Relationship Id="rId196" Type="http://schemas.openxmlformats.org/officeDocument/2006/relationships/slide" Target="slides/slide116.xml"/><Relationship Id="rId200" Type="http://schemas.openxmlformats.org/officeDocument/2006/relationships/slide" Target="slides/slide120.xml"/><Relationship Id="rId16" Type="http://schemas.openxmlformats.org/officeDocument/2006/relationships/slideMaster" Target="slideMasters/slideMaster16.xml"/><Relationship Id="rId221" Type="http://schemas.openxmlformats.org/officeDocument/2006/relationships/slide" Target="slides/slide141.xml"/><Relationship Id="rId242" Type="http://schemas.openxmlformats.org/officeDocument/2006/relationships/slide" Target="slides/slide162.xml"/><Relationship Id="rId263" Type="http://schemas.openxmlformats.org/officeDocument/2006/relationships/slide" Target="slides/slide183.xml"/><Relationship Id="rId284" Type="http://schemas.openxmlformats.org/officeDocument/2006/relationships/slide" Target="slides/slide204.xml"/><Relationship Id="rId319" Type="http://schemas.openxmlformats.org/officeDocument/2006/relationships/slide" Target="slides/slide239.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Master" Target="slideMasters/slideMaster79.xml"/><Relationship Id="rId102" Type="http://schemas.openxmlformats.org/officeDocument/2006/relationships/slide" Target="slides/slide22.xml"/><Relationship Id="rId123" Type="http://schemas.openxmlformats.org/officeDocument/2006/relationships/slide" Target="slides/slide43.xml"/><Relationship Id="rId144" Type="http://schemas.openxmlformats.org/officeDocument/2006/relationships/slide" Target="slides/slide64.xml"/><Relationship Id="rId330" Type="http://schemas.openxmlformats.org/officeDocument/2006/relationships/slide" Target="slides/slide250.xml"/><Relationship Id="rId90" Type="http://schemas.openxmlformats.org/officeDocument/2006/relationships/slide" Target="slides/slide10.xml"/><Relationship Id="rId165" Type="http://schemas.openxmlformats.org/officeDocument/2006/relationships/slide" Target="slides/slide85.xml"/><Relationship Id="rId186" Type="http://schemas.openxmlformats.org/officeDocument/2006/relationships/slide" Target="slides/slide106.xml"/><Relationship Id="rId351" Type="http://schemas.openxmlformats.org/officeDocument/2006/relationships/tableStyles" Target="tableStyles.xml"/><Relationship Id="rId211" Type="http://schemas.openxmlformats.org/officeDocument/2006/relationships/slide" Target="slides/slide131.xml"/><Relationship Id="rId232" Type="http://schemas.openxmlformats.org/officeDocument/2006/relationships/slide" Target="slides/slide152.xml"/><Relationship Id="rId253" Type="http://schemas.openxmlformats.org/officeDocument/2006/relationships/slide" Target="slides/slide173.xml"/><Relationship Id="rId274" Type="http://schemas.openxmlformats.org/officeDocument/2006/relationships/slide" Target="slides/slide194.xml"/><Relationship Id="rId295" Type="http://schemas.openxmlformats.org/officeDocument/2006/relationships/slide" Target="slides/slide215.xml"/><Relationship Id="rId309" Type="http://schemas.openxmlformats.org/officeDocument/2006/relationships/slide" Target="slides/slide229.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33.xml"/><Relationship Id="rId134" Type="http://schemas.openxmlformats.org/officeDocument/2006/relationships/slide" Target="slides/slide54.xml"/><Relationship Id="rId320" Type="http://schemas.openxmlformats.org/officeDocument/2006/relationships/slide" Target="slides/slide240.xml"/><Relationship Id="rId80" Type="http://schemas.openxmlformats.org/officeDocument/2006/relationships/slideMaster" Target="slideMasters/slideMaster80.xml"/><Relationship Id="rId155" Type="http://schemas.openxmlformats.org/officeDocument/2006/relationships/slide" Target="slides/slide75.xml"/><Relationship Id="rId176" Type="http://schemas.openxmlformats.org/officeDocument/2006/relationships/slide" Target="slides/slide96.xml"/><Relationship Id="rId197" Type="http://schemas.openxmlformats.org/officeDocument/2006/relationships/slide" Target="slides/slide117.xml"/><Relationship Id="rId341" Type="http://schemas.openxmlformats.org/officeDocument/2006/relationships/slide" Target="slides/slide261.xml"/><Relationship Id="rId201" Type="http://schemas.openxmlformats.org/officeDocument/2006/relationships/slide" Target="slides/slide121.xml"/><Relationship Id="rId222" Type="http://schemas.openxmlformats.org/officeDocument/2006/relationships/slide" Target="slides/slide142.xml"/><Relationship Id="rId243" Type="http://schemas.openxmlformats.org/officeDocument/2006/relationships/slide" Target="slides/slide163.xml"/><Relationship Id="rId264" Type="http://schemas.openxmlformats.org/officeDocument/2006/relationships/slide" Target="slides/slide184.xml"/><Relationship Id="rId285" Type="http://schemas.openxmlformats.org/officeDocument/2006/relationships/slide" Target="slides/slide205.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23.xml"/><Relationship Id="rId124" Type="http://schemas.openxmlformats.org/officeDocument/2006/relationships/slide" Target="slides/slide44.xml"/><Relationship Id="rId310" Type="http://schemas.openxmlformats.org/officeDocument/2006/relationships/slide" Target="slides/slide230.xml"/><Relationship Id="rId70" Type="http://schemas.openxmlformats.org/officeDocument/2006/relationships/slideMaster" Target="slideMasters/slideMaster70.xml"/><Relationship Id="rId91" Type="http://schemas.openxmlformats.org/officeDocument/2006/relationships/slide" Target="slides/slide11.xml"/><Relationship Id="rId145" Type="http://schemas.openxmlformats.org/officeDocument/2006/relationships/slide" Target="slides/slide65.xml"/><Relationship Id="rId166" Type="http://schemas.openxmlformats.org/officeDocument/2006/relationships/slide" Target="slides/slide86.xml"/><Relationship Id="rId187" Type="http://schemas.openxmlformats.org/officeDocument/2006/relationships/slide" Target="slides/slide107.xml"/><Relationship Id="rId331" Type="http://schemas.openxmlformats.org/officeDocument/2006/relationships/slide" Target="slides/slide251.xml"/><Relationship Id="rId1" Type="http://schemas.openxmlformats.org/officeDocument/2006/relationships/slideMaster" Target="slideMasters/slideMaster1.xml"/><Relationship Id="rId212" Type="http://schemas.openxmlformats.org/officeDocument/2006/relationships/slide" Target="slides/slide132.xml"/><Relationship Id="rId233" Type="http://schemas.openxmlformats.org/officeDocument/2006/relationships/slide" Target="slides/slide153.xml"/><Relationship Id="rId254" Type="http://schemas.openxmlformats.org/officeDocument/2006/relationships/slide" Target="slides/slide174.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34.xml"/><Relationship Id="rId275" Type="http://schemas.openxmlformats.org/officeDocument/2006/relationships/slide" Target="slides/slide195.xml"/><Relationship Id="rId296" Type="http://schemas.openxmlformats.org/officeDocument/2006/relationships/slide" Target="slides/slide216.xml"/><Relationship Id="rId300" Type="http://schemas.openxmlformats.org/officeDocument/2006/relationships/slide" Target="slides/slide220.xml"/><Relationship Id="rId60" Type="http://schemas.openxmlformats.org/officeDocument/2006/relationships/slideMaster" Target="slideMasters/slideMaster60.xml"/><Relationship Id="rId81" Type="http://schemas.openxmlformats.org/officeDocument/2006/relationships/slide" Target="slides/slide1.xml"/><Relationship Id="rId135" Type="http://schemas.openxmlformats.org/officeDocument/2006/relationships/slide" Target="slides/slide55.xml"/><Relationship Id="rId156" Type="http://schemas.openxmlformats.org/officeDocument/2006/relationships/slide" Target="slides/slide76.xml"/><Relationship Id="rId177" Type="http://schemas.openxmlformats.org/officeDocument/2006/relationships/slide" Target="slides/slide97.xml"/><Relationship Id="rId198" Type="http://schemas.openxmlformats.org/officeDocument/2006/relationships/slide" Target="slides/slide118.xml"/><Relationship Id="rId321" Type="http://schemas.openxmlformats.org/officeDocument/2006/relationships/slide" Target="slides/slide241.xml"/><Relationship Id="rId342" Type="http://schemas.openxmlformats.org/officeDocument/2006/relationships/slide" Target="slides/slide262.xml"/><Relationship Id="rId202" Type="http://schemas.openxmlformats.org/officeDocument/2006/relationships/slide" Target="slides/slide122.xml"/><Relationship Id="rId223" Type="http://schemas.openxmlformats.org/officeDocument/2006/relationships/slide" Target="slides/slide143.xml"/><Relationship Id="rId244" Type="http://schemas.openxmlformats.org/officeDocument/2006/relationships/slide" Target="slides/slide164.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85.xml"/><Relationship Id="rId286" Type="http://schemas.openxmlformats.org/officeDocument/2006/relationships/slide" Target="slides/slide206.xml"/><Relationship Id="rId50" Type="http://schemas.openxmlformats.org/officeDocument/2006/relationships/slideMaster" Target="slideMasters/slideMaster50.xml"/><Relationship Id="rId104" Type="http://schemas.openxmlformats.org/officeDocument/2006/relationships/slide" Target="slides/slide24.xml"/><Relationship Id="rId125" Type="http://schemas.openxmlformats.org/officeDocument/2006/relationships/slide" Target="slides/slide45.xml"/><Relationship Id="rId146" Type="http://schemas.openxmlformats.org/officeDocument/2006/relationships/slide" Target="slides/slide66.xml"/><Relationship Id="rId167" Type="http://schemas.openxmlformats.org/officeDocument/2006/relationships/slide" Target="slides/slide87.xml"/><Relationship Id="rId188" Type="http://schemas.openxmlformats.org/officeDocument/2006/relationships/slide" Target="slides/slide108.xml"/><Relationship Id="rId311" Type="http://schemas.openxmlformats.org/officeDocument/2006/relationships/slide" Target="slides/slide231.xml"/><Relationship Id="rId332" Type="http://schemas.openxmlformats.org/officeDocument/2006/relationships/slide" Target="slides/slide252.xml"/><Relationship Id="rId71" Type="http://schemas.openxmlformats.org/officeDocument/2006/relationships/slideMaster" Target="slideMasters/slideMaster71.xml"/><Relationship Id="rId92" Type="http://schemas.openxmlformats.org/officeDocument/2006/relationships/slide" Target="slides/slide12.xml"/><Relationship Id="rId213" Type="http://schemas.openxmlformats.org/officeDocument/2006/relationships/slide" Target="slides/slide133.xml"/><Relationship Id="rId234" Type="http://schemas.openxmlformats.org/officeDocument/2006/relationships/slide" Target="slides/slide154.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75.xml"/><Relationship Id="rId276" Type="http://schemas.openxmlformats.org/officeDocument/2006/relationships/slide" Target="slides/slide196.xml"/><Relationship Id="rId297" Type="http://schemas.openxmlformats.org/officeDocument/2006/relationships/slide" Target="slides/slide217.xml"/><Relationship Id="rId40" Type="http://schemas.openxmlformats.org/officeDocument/2006/relationships/slideMaster" Target="slideMasters/slideMaster40.xml"/><Relationship Id="rId115" Type="http://schemas.openxmlformats.org/officeDocument/2006/relationships/slide" Target="slides/slide35.xml"/><Relationship Id="rId136" Type="http://schemas.openxmlformats.org/officeDocument/2006/relationships/slide" Target="slides/slide56.xml"/><Relationship Id="rId157" Type="http://schemas.openxmlformats.org/officeDocument/2006/relationships/slide" Target="slides/slide77.xml"/><Relationship Id="rId178" Type="http://schemas.openxmlformats.org/officeDocument/2006/relationships/slide" Target="slides/slide98.xml"/><Relationship Id="rId301" Type="http://schemas.openxmlformats.org/officeDocument/2006/relationships/slide" Target="slides/slide221.xml"/><Relationship Id="rId322" Type="http://schemas.openxmlformats.org/officeDocument/2006/relationships/slide" Target="slides/slide242.xml"/><Relationship Id="rId343" Type="http://schemas.openxmlformats.org/officeDocument/2006/relationships/slide" Target="slides/slide263.xml"/><Relationship Id="rId61" Type="http://schemas.openxmlformats.org/officeDocument/2006/relationships/slideMaster" Target="slideMasters/slideMaster61.xml"/><Relationship Id="rId82" Type="http://schemas.openxmlformats.org/officeDocument/2006/relationships/slide" Target="slides/slide2.xml"/><Relationship Id="rId199" Type="http://schemas.openxmlformats.org/officeDocument/2006/relationships/slide" Target="slides/slide119.xml"/><Relationship Id="rId203" Type="http://schemas.openxmlformats.org/officeDocument/2006/relationships/slide" Target="slides/slide123.xml"/><Relationship Id="rId19" Type="http://schemas.openxmlformats.org/officeDocument/2006/relationships/slideMaster" Target="slideMasters/slideMaster19.xml"/><Relationship Id="rId224" Type="http://schemas.openxmlformats.org/officeDocument/2006/relationships/slide" Target="slides/slide144.xml"/><Relationship Id="rId245" Type="http://schemas.openxmlformats.org/officeDocument/2006/relationships/slide" Target="slides/slide165.xml"/><Relationship Id="rId266" Type="http://schemas.openxmlformats.org/officeDocument/2006/relationships/slide" Target="slides/slide186.xml"/><Relationship Id="rId287" Type="http://schemas.openxmlformats.org/officeDocument/2006/relationships/slide" Target="slides/slide207.xml"/><Relationship Id="rId30" Type="http://schemas.openxmlformats.org/officeDocument/2006/relationships/slideMaster" Target="slideMasters/slideMaster30.xml"/><Relationship Id="rId105" Type="http://schemas.openxmlformats.org/officeDocument/2006/relationships/slide" Target="slides/slide25.xml"/><Relationship Id="rId126" Type="http://schemas.openxmlformats.org/officeDocument/2006/relationships/slide" Target="slides/slide46.xml"/><Relationship Id="rId147" Type="http://schemas.openxmlformats.org/officeDocument/2006/relationships/slide" Target="slides/slide67.xml"/><Relationship Id="rId168" Type="http://schemas.openxmlformats.org/officeDocument/2006/relationships/slide" Target="slides/slide88.xml"/><Relationship Id="rId312" Type="http://schemas.openxmlformats.org/officeDocument/2006/relationships/slide" Target="slides/slide232.xml"/><Relationship Id="rId333" Type="http://schemas.openxmlformats.org/officeDocument/2006/relationships/slide" Target="slides/slide253.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13.xml"/><Relationship Id="rId189" Type="http://schemas.openxmlformats.org/officeDocument/2006/relationships/slide" Target="slides/slide109.xml"/><Relationship Id="rId3" Type="http://schemas.openxmlformats.org/officeDocument/2006/relationships/slideMaster" Target="slideMasters/slideMaster3.xml"/><Relationship Id="rId214" Type="http://schemas.openxmlformats.org/officeDocument/2006/relationships/slide" Target="slides/slide134.xml"/><Relationship Id="rId235" Type="http://schemas.openxmlformats.org/officeDocument/2006/relationships/slide" Target="slides/slide155.xml"/><Relationship Id="rId256" Type="http://schemas.openxmlformats.org/officeDocument/2006/relationships/slide" Target="slides/slide176.xml"/><Relationship Id="rId277" Type="http://schemas.openxmlformats.org/officeDocument/2006/relationships/slide" Target="slides/slide197.xml"/><Relationship Id="rId298" Type="http://schemas.openxmlformats.org/officeDocument/2006/relationships/slide" Target="slides/slide218.xml"/><Relationship Id="rId116" Type="http://schemas.openxmlformats.org/officeDocument/2006/relationships/slide" Target="slides/slide36.xml"/><Relationship Id="rId137" Type="http://schemas.openxmlformats.org/officeDocument/2006/relationships/slide" Target="slides/slide57.xml"/><Relationship Id="rId158" Type="http://schemas.openxmlformats.org/officeDocument/2006/relationships/slide" Target="slides/slide78.xml"/><Relationship Id="rId302" Type="http://schemas.openxmlformats.org/officeDocument/2006/relationships/slide" Target="slides/slide222.xml"/><Relationship Id="rId323" Type="http://schemas.openxmlformats.org/officeDocument/2006/relationships/slide" Target="slides/slide243.xml"/><Relationship Id="rId344" Type="http://schemas.openxmlformats.org/officeDocument/2006/relationships/slide" Target="slides/slide264.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3.xml"/><Relationship Id="rId179" Type="http://schemas.openxmlformats.org/officeDocument/2006/relationships/slide" Target="slides/slide99.xml"/><Relationship Id="rId190" Type="http://schemas.openxmlformats.org/officeDocument/2006/relationships/slide" Target="slides/slide110.xml"/><Relationship Id="rId204" Type="http://schemas.openxmlformats.org/officeDocument/2006/relationships/slide" Target="slides/slide124.xml"/><Relationship Id="rId225" Type="http://schemas.openxmlformats.org/officeDocument/2006/relationships/slide" Target="slides/slide145.xml"/><Relationship Id="rId246" Type="http://schemas.openxmlformats.org/officeDocument/2006/relationships/slide" Target="slides/slide166.xml"/><Relationship Id="rId267" Type="http://schemas.openxmlformats.org/officeDocument/2006/relationships/slide" Target="slides/slide187.xml"/><Relationship Id="rId288" Type="http://schemas.openxmlformats.org/officeDocument/2006/relationships/slide" Target="slides/slide208.xml"/><Relationship Id="rId106" Type="http://schemas.openxmlformats.org/officeDocument/2006/relationships/slide" Target="slides/slide26.xml"/><Relationship Id="rId127" Type="http://schemas.openxmlformats.org/officeDocument/2006/relationships/slide" Target="slides/slide47.xml"/><Relationship Id="rId313" Type="http://schemas.openxmlformats.org/officeDocument/2006/relationships/slide" Target="slides/slide233.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4.xml"/><Relationship Id="rId148" Type="http://schemas.openxmlformats.org/officeDocument/2006/relationships/slide" Target="slides/slide68.xml"/><Relationship Id="rId169" Type="http://schemas.openxmlformats.org/officeDocument/2006/relationships/slide" Target="slides/slide89.xml"/><Relationship Id="rId334" Type="http://schemas.openxmlformats.org/officeDocument/2006/relationships/slide" Target="slides/slide254.xml"/><Relationship Id="rId4" Type="http://schemas.openxmlformats.org/officeDocument/2006/relationships/slideMaster" Target="slideMasters/slideMaster4.xml"/><Relationship Id="rId180" Type="http://schemas.openxmlformats.org/officeDocument/2006/relationships/slide" Target="slides/slide100.xml"/><Relationship Id="rId215" Type="http://schemas.openxmlformats.org/officeDocument/2006/relationships/slide" Target="slides/slide135.xml"/><Relationship Id="rId236" Type="http://schemas.openxmlformats.org/officeDocument/2006/relationships/slide" Target="slides/slide156.xml"/><Relationship Id="rId257" Type="http://schemas.openxmlformats.org/officeDocument/2006/relationships/slide" Target="slides/slide177.xml"/><Relationship Id="rId278" Type="http://schemas.openxmlformats.org/officeDocument/2006/relationships/slide" Target="slides/slide198.xml"/><Relationship Id="rId303" Type="http://schemas.openxmlformats.org/officeDocument/2006/relationships/slide" Target="slides/slide223.xml"/><Relationship Id="rId42" Type="http://schemas.openxmlformats.org/officeDocument/2006/relationships/slideMaster" Target="slideMasters/slideMaster42.xml"/><Relationship Id="rId84" Type="http://schemas.openxmlformats.org/officeDocument/2006/relationships/slide" Target="slides/slide4.xml"/><Relationship Id="rId138" Type="http://schemas.openxmlformats.org/officeDocument/2006/relationships/slide" Target="slides/slide58.xml"/><Relationship Id="rId345" Type="http://schemas.openxmlformats.org/officeDocument/2006/relationships/slide" Target="slides/slide265.xml"/><Relationship Id="rId191" Type="http://schemas.openxmlformats.org/officeDocument/2006/relationships/slide" Target="slides/slide111.xml"/><Relationship Id="rId205" Type="http://schemas.openxmlformats.org/officeDocument/2006/relationships/slide" Target="slides/slide125.xml"/><Relationship Id="rId247" Type="http://schemas.openxmlformats.org/officeDocument/2006/relationships/slide" Target="slides/slide167.xml"/><Relationship Id="rId107" Type="http://schemas.openxmlformats.org/officeDocument/2006/relationships/slide" Target="slides/slide27.xml"/><Relationship Id="rId289" Type="http://schemas.openxmlformats.org/officeDocument/2006/relationships/slide" Target="slides/slide209.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9.xml"/><Relationship Id="rId314" Type="http://schemas.openxmlformats.org/officeDocument/2006/relationships/slide" Target="slides/slide234.xml"/><Relationship Id="rId95" Type="http://schemas.openxmlformats.org/officeDocument/2006/relationships/slide" Target="slides/slide15.xml"/><Relationship Id="rId160" Type="http://schemas.openxmlformats.org/officeDocument/2006/relationships/slide" Target="slides/slide80.xml"/><Relationship Id="rId216" Type="http://schemas.openxmlformats.org/officeDocument/2006/relationships/slide" Target="slides/slide136.xml"/><Relationship Id="rId258" Type="http://schemas.openxmlformats.org/officeDocument/2006/relationships/slide" Target="slides/slide178.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8.xml"/><Relationship Id="rId325" Type="http://schemas.openxmlformats.org/officeDocument/2006/relationships/slide" Target="slides/slide245.xml"/><Relationship Id="rId171" Type="http://schemas.openxmlformats.org/officeDocument/2006/relationships/slide" Target="slides/slide91.xml"/><Relationship Id="rId227" Type="http://schemas.openxmlformats.org/officeDocument/2006/relationships/slide" Target="slides/slide147.xml"/><Relationship Id="rId269" Type="http://schemas.openxmlformats.org/officeDocument/2006/relationships/slide" Target="slides/slide189.xml"/><Relationship Id="rId33" Type="http://schemas.openxmlformats.org/officeDocument/2006/relationships/slideMaster" Target="slideMasters/slideMaster33.xml"/><Relationship Id="rId129" Type="http://schemas.openxmlformats.org/officeDocument/2006/relationships/slide" Target="slides/slide49.xml"/><Relationship Id="rId280" Type="http://schemas.openxmlformats.org/officeDocument/2006/relationships/slide" Target="slides/slide200.xml"/><Relationship Id="rId336" Type="http://schemas.openxmlformats.org/officeDocument/2006/relationships/slide" Target="slides/slide256.xml"/><Relationship Id="rId75" Type="http://schemas.openxmlformats.org/officeDocument/2006/relationships/slideMaster" Target="slideMasters/slideMaster75.xml"/><Relationship Id="rId140" Type="http://schemas.openxmlformats.org/officeDocument/2006/relationships/slide" Target="slides/slide60.xml"/><Relationship Id="rId182" Type="http://schemas.openxmlformats.org/officeDocument/2006/relationships/slide" Target="slides/slide102.xml"/><Relationship Id="rId6" Type="http://schemas.openxmlformats.org/officeDocument/2006/relationships/slideMaster" Target="slideMasters/slideMaster6.xml"/><Relationship Id="rId238" Type="http://schemas.openxmlformats.org/officeDocument/2006/relationships/slide" Target="slides/slide158.xml"/><Relationship Id="rId291" Type="http://schemas.openxmlformats.org/officeDocument/2006/relationships/slide" Target="slides/slide211.xml"/><Relationship Id="rId305" Type="http://schemas.openxmlformats.org/officeDocument/2006/relationships/slide" Target="slides/slide225.xml"/><Relationship Id="rId347" Type="http://schemas.openxmlformats.org/officeDocument/2006/relationships/handoutMaster" Target="handoutMasters/handoutMaster1.xml"/><Relationship Id="rId44" Type="http://schemas.openxmlformats.org/officeDocument/2006/relationships/slideMaster" Target="slideMasters/slideMaster44.xml"/><Relationship Id="rId86" Type="http://schemas.openxmlformats.org/officeDocument/2006/relationships/slide" Target="slides/slide6.xml"/><Relationship Id="rId151" Type="http://schemas.openxmlformats.org/officeDocument/2006/relationships/slide" Target="slides/slide71.xml"/><Relationship Id="rId193" Type="http://schemas.openxmlformats.org/officeDocument/2006/relationships/slide" Target="slides/slide113.xml"/><Relationship Id="rId207" Type="http://schemas.openxmlformats.org/officeDocument/2006/relationships/slide" Target="slides/slide127.xml"/><Relationship Id="rId249" Type="http://schemas.openxmlformats.org/officeDocument/2006/relationships/slide" Target="slides/slide169.xml"/><Relationship Id="rId13" Type="http://schemas.openxmlformats.org/officeDocument/2006/relationships/slideMaster" Target="slideMasters/slideMaster13.xml"/><Relationship Id="rId109" Type="http://schemas.openxmlformats.org/officeDocument/2006/relationships/slide" Target="slides/slide29.xml"/><Relationship Id="rId260" Type="http://schemas.openxmlformats.org/officeDocument/2006/relationships/slide" Target="slides/slide180.xml"/><Relationship Id="rId316" Type="http://schemas.openxmlformats.org/officeDocument/2006/relationships/slide" Target="slides/slide236.xml"/><Relationship Id="rId55" Type="http://schemas.openxmlformats.org/officeDocument/2006/relationships/slideMaster" Target="slideMasters/slideMaster55.xml"/><Relationship Id="rId97" Type="http://schemas.openxmlformats.org/officeDocument/2006/relationships/slide" Target="slides/slide17.xml"/><Relationship Id="rId120" Type="http://schemas.openxmlformats.org/officeDocument/2006/relationships/slide" Target="slides/slide40.xml"/><Relationship Id="rId162" Type="http://schemas.openxmlformats.org/officeDocument/2006/relationships/slide" Target="slides/slide82.xml"/><Relationship Id="rId218" Type="http://schemas.openxmlformats.org/officeDocument/2006/relationships/slide" Target="slides/slide138.xml"/><Relationship Id="rId271" Type="http://schemas.openxmlformats.org/officeDocument/2006/relationships/slide" Target="slides/slide191.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51.xml"/><Relationship Id="rId327" Type="http://schemas.openxmlformats.org/officeDocument/2006/relationships/slide" Target="slides/slide247.xml"/><Relationship Id="rId173" Type="http://schemas.openxmlformats.org/officeDocument/2006/relationships/slide" Target="slides/slide93.xml"/><Relationship Id="rId229" Type="http://schemas.openxmlformats.org/officeDocument/2006/relationships/slide" Target="slides/slide149.xml"/><Relationship Id="rId240" Type="http://schemas.openxmlformats.org/officeDocument/2006/relationships/slide" Target="slides/slide160.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20.xml"/><Relationship Id="rId282" Type="http://schemas.openxmlformats.org/officeDocument/2006/relationships/slide" Target="slides/slide202.xml"/><Relationship Id="rId338" Type="http://schemas.openxmlformats.org/officeDocument/2006/relationships/slide" Target="slides/slide258.xml"/></Relationships>
</file>

<file path=ppt/charts/_rels/chart1.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36974355054001"/>
          <c:y val="4.92979719188767E-2"/>
          <c:w val="0.66240083973819897"/>
          <c:h val="0.73333025188149803"/>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619D-334D-82BC-A9EB05CAF836}"/>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619D-334D-82BC-A9EB05CAF836}"/>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619D-334D-82BC-A9EB05CAF836}"/>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619D-334D-82BC-A9EB05CAF836}"/>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619D-334D-82BC-A9EB05CAF836}"/>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619D-334D-82BC-A9EB05CAF836}"/>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619D-334D-82BC-A9EB05CAF836}"/>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619D-334D-82BC-A9EB05CAF836}"/>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619D-334D-82BC-A9EB05CAF836}"/>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619D-334D-82BC-A9EB05CAF836}"/>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619D-334D-82BC-A9EB05CAF836}"/>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619D-334D-82BC-A9EB05CAF836}"/>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619D-334D-82BC-A9EB05CAF836}"/>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619D-334D-82BC-A9EB05CAF836}"/>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619D-334D-82BC-A9EB05CAF836}"/>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619D-334D-82BC-A9EB05CAF836}"/>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619D-334D-82BC-A9EB05CAF836}"/>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619D-334D-82BC-A9EB05CAF836}"/>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619D-334D-82BC-A9EB05CAF836}"/>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619D-334D-82BC-A9EB05CAF836}"/>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619D-334D-82BC-A9EB05CAF836}"/>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619D-334D-82BC-A9EB05CAF836}"/>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619D-334D-82BC-A9EB05CAF836}"/>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619D-334D-82BC-A9EB05CAF836}"/>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619D-334D-82BC-A9EB05CAF836}"/>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619D-334D-82BC-A9EB05CAF836}"/>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619D-334D-82BC-A9EB05CAF836}"/>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619D-334D-82BC-A9EB05CAF836}"/>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619D-334D-82BC-A9EB05CAF836}"/>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619D-334D-82BC-A9EB05CAF836}"/>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619D-334D-82BC-A9EB05CAF836}"/>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619D-334D-82BC-A9EB05CAF836}"/>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619D-334D-82BC-A9EB05CAF836}"/>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619D-334D-82BC-A9EB05CAF836}"/>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619D-334D-82BC-A9EB05CAF836}"/>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619D-334D-82BC-A9EB05CAF836}"/>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619D-334D-82BC-A9EB05CAF836}"/>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619D-334D-82BC-A9EB05CAF836}"/>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619D-334D-82BC-A9EB05CAF836}"/>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619D-334D-82BC-A9EB05CAF836}"/>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619D-334D-82BC-A9EB05CAF836}"/>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619D-334D-82BC-A9EB05CAF836}"/>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619D-334D-82BC-A9EB05CAF836}"/>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619D-334D-82BC-A9EB05CAF836}"/>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619D-334D-82BC-A9EB05CAF836}"/>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619D-334D-82BC-A9EB05CAF836}"/>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619D-334D-82BC-A9EB05CAF836}"/>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619D-334D-82BC-A9EB05CAF836}"/>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619D-334D-82BC-A9EB05CAF836}"/>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619D-334D-82BC-A9EB05CAF836}"/>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619D-334D-82BC-A9EB05CAF836}"/>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619D-334D-82BC-A9EB05CAF836}"/>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619D-334D-82BC-A9EB05CAF836}"/>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619D-334D-82BC-A9EB05CAF836}"/>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619D-334D-82BC-A9EB05CAF836}"/>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619D-334D-82BC-A9EB05CAF836}"/>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619D-334D-82BC-A9EB05CAF836}"/>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619D-334D-82BC-A9EB05CAF836}"/>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619D-334D-82BC-A9EB05CAF836}"/>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619D-334D-82BC-A9EB05CAF836}"/>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619D-334D-82BC-A9EB05CAF836}"/>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619D-334D-82BC-A9EB05CAF836}"/>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619D-334D-82BC-A9EB05CAF836}"/>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619D-334D-82BC-A9EB05CAF836}"/>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619D-334D-82BC-A9EB05CAF836}"/>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619D-334D-82BC-A9EB05CAF836}"/>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numRef>
              <c:f>Clustering!$G$13</c:f>
              <c:numCache>
                <c:formatCode>General</c:formatCode>
                <c:ptCount val="1"/>
                <c:pt idx="0">
                  <c:v>6.45</c:v>
                </c:pt>
              </c:numCache>
            </c:numRef>
          </c:xVal>
          <c:yVal>
            <c:numRef>
              <c:f>Clustering!$H$13</c:f>
              <c:numCache>
                <c:formatCode>General</c:formatCode>
                <c:ptCount val="1"/>
                <c:pt idx="0">
                  <c:v>1</c:v>
                </c:pt>
              </c:numCache>
            </c:numRef>
          </c:yVal>
          <c:smooth val="0"/>
          <c:extLst>
            <c:ext xmlns:c16="http://schemas.microsoft.com/office/drawing/2014/chart" uri="{C3380CC4-5D6E-409C-BE32-E72D297353CC}">
              <c16:uniqueId val="{00000044-619D-334D-82BC-A9EB05CAF836}"/>
            </c:ext>
          </c:extLst>
        </c:ser>
        <c:ser>
          <c:idx val="60"/>
          <c:order val="65"/>
          <c:tx>
            <c:strRef>
              <c:f>Clustering!$F$9</c:f>
              <c:strCache>
                <c:ptCount val="1"/>
                <c:pt idx="0">
                  <c:v>LSTM2</c:v>
                </c:pt>
              </c:strCache>
            </c:strRef>
          </c:tx>
          <c:spPr>
            <a:ln>
              <a:solidFill>
                <a:srgbClr val="000000"/>
              </a:solidFill>
            </a:ln>
          </c:spPr>
          <c:marker>
            <c:symbol val="square"/>
            <c:size val="10"/>
            <c:spPr>
              <a:solidFill>
                <a:srgbClr val="FDD768"/>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5-619D-334D-82BC-A9EB05CAF836}"/>
            </c:ext>
          </c:extLst>
        </c:ser>
        <c:ser>
          <c:idx val="67"/>
          <c:order val="66"/>
          <c:tx>
            <c:strRef>
              <c:f>Clustering!$F$14</c:f>
              <c:strCache>
                <c:ptCount val="1"/>
                <c:pt idx="0">
                  <c:v>Transd.3</c:v>
                </c:pt>
              </c:strCache>
            </c:strRef>
          </c:tx>
          <c:spPr>
            <a:ln>
              <a:solidFill>
                <a:srgbClr val="000000"/>
              </a:solidFill>
            </a:ln>
          </c:spPr>
          <c:marker>
            <c:symbol val="triangle"/>
            <c:size val="10"/>
            <c:spPr>
              <a:solidFill>
                <a:schemeClr val="accent3"/>
              </a:solidFill>
              <a:ln>
                <a:solidFill>
                  <a:srgbClr val="000000"/>
                </a:solidFill>
              </a:ln>
            </c:spPr>
          </c:marker>
          <c:xVal>
            <c:numRef>
              <c:f>Clustering!$G$14</c:f>
              <c:numCache>
                <c:formatCode>General</c:formatCode>
                <c:ptCount val="1"/>
                <c:pt idx="0">
                  <c:v>12.5</c:v>
                </c:pt>
              </c:numCache>
            </c:numRef>
          </c:xVal>
          <c:yVal>
            <c:numRef>
              <c:f>Clustering!$H$14</c:f>
              <c:numCache>
                <c:formatCode>General</c:formatCode>
                <c:ptCount val="1"/>
                <c:pt idx="0">
                  <c:v>1</c:v>
                </c:pt>
              </c:numCache>
            </c:numRef>
          </c:yVal>
          <c:smooth val="0"/>
          <c:extLst>
            <c:ext xmlns:c16="http://schemas.microsoft.com/office/drawing/2014/chart" uri="{C3380CC4-5D6E-409C-BE32-E72D297353CC}">
              <c16:uniqueId val="{00000046-619D-334D-82BC-A9EB05CAF836}"/>
            </c:ext>
          </c:extLst>
        </c:ser>
        <c:ser>
          <c:idx val="66"/>
          <c:order val="67"/>
          <c:tx>
            <c:strRef>
              <c:f>Clustering!$F$15</c:f>
              <c:strCache>
                <c:ptCount val="1"/>
                <c:pt idx="0">
                  <c:v>Transd.4</c:v>
                </c:pt>
              </c:strCache>
            </c:strRef>
          </c:tx>
          <c:spPr>
            <a:ln>
              <a:solidFill>
                <a:srgbClr val="000000"/>
              </a:solidFill>
            </a:ln>
          </c:spPr>
          <c:marker>
            <c:symbol val="triangle"/>
            <c:size val="10"/>
            <c:spPr>
              <a:solidFill>
                <a:schemeClr val="accent1"/>
              </a:solidFill>
              <a:ln>
                <a:solidFill>
                  <a:srgbClr val="000000"/>
                </a:solidFill>
              </a:ln>
            </c:spPr>
          </c:marker>
          <c:xVal>
            <c:numRef>
              <c:f>Clustering!$G$15</c:f>
              <c:numCache>
                <c:formatCode>General</c:formatCode>
                <c:ptCount val="1"/>
                <c:pt idx="0">
                  <c:v>17.25</c:v>
                </c:pt>
              </c:numCache>
            </c:numRef>
          </c:xVal>
          <c:yVal>
            <c:numRef>
              <c:f>Clustering!$H$15</c:f>
              <c:numCache>
                <c:formatCode>General</c:formatCode>
                <c:ptCount val="1"/>
                <c:pt idx="0">
                  <c:v>1</c:v>
                </c:pt>
              </c:numCache>
            </c:numRef>
          </c:yVal>
          <c:smooth val="0"/>
          <c:extLst>
            <c:ext xmlns:c16="http://schemas.microsoft.com/office/drawing/2014/chart" uri="{C3380CC4-5D6E-409C-BE32-E72D297353CC}">
              <c16:uniqueId val="{00000047-619D-334D-82BC-A9EB05CAF836}"/>
            </c:ext>
          </c:extLst>
        </c:ser>
        <c:dLbls>
          <c:showLegendKey val="0"/>
          <c:showVal val="0"/>
          <c:showCatName val="0"/>
          <c:showSerName val="0"/>
          <c:showPercent val="0"/>
          <c:showBubbleSize val="0"/>
        </c:dLbls>
        <c:axId val="1787615720"/>
        <c:axId val="1787623480"/>
      </c:scatterChart>
      <c:valAx>
        <c:axId val="1787615720"/>
        <c:scaling>
          <c:logBase val="10"/>
          <c:orientation val="minMax"/>
          <c:max val="100"/>
        </c:scaling>
        <c:delete val="0"/>
        <c:axPos val="b"/>
        <c:title>
          <c:tx>
            <c:rich>
              <a:bodyPr/>
              <a:lstStyle/>
              <a:p>
                <a:pPr>
                  <a:defRPr sz="1800">
                    <a:latin typeface="Gill Sans MT" panose="020B0502020104020203" pitchFamily="34" charset="77"/>
                  </a:defRPr>
                </a:pPr>
                <a:r>
                  <a:rPr lang="en-US" sz="1800">
                    <a:latin typeface="Gill Sans MT" panose="020B0502020104020203" pitchFamily="34" charset="77"/>
                  </a:rPr>
                  <a:t>Parameter Footprint (MB)</a:t>
                </a:r>
              </a:p>
            </c:rich>
          </c:tx>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23480"/>
        <c:crosses val="autoZero"/>
        <c:crossBetween val="midCat"/>
      </c:valAx>
      <c:valAx>
        <c:axId val="1787623480"/>
        <c:scaling>
          <c:logBase val="10"/>
          <c:orientation val="minMax"/>
        </c:scaling>
        <c:delete val="0"/>
        <c:axPos val="l"/>
        <c:majorGridlines/>
        <c:title>
          <c:tx>
            <c:rich>
              <a:bodyPr rot="-5400000" vert="horz"/>
              <a:lstStyle/>
              <a:p>
                <a:pPr>
                  <a:defRPr sz="2000">
                    <a:latin typeface="Gill Sans MT" panose="020B0502020104020203" pitchFamily="34" charset="77"/>
                  </a:defRPr>
                </a:pPr>
                <a:r>
                  <a:rPr lang="en-US" sz="2000" dirty="0">
                    <a:latin typeface="Gill Sans MT" panose="020B0502020104020203" pitchFamily="34" charset="77"/>
                  </a:rPr>
                  <a:t>FLOP/Byte</a:t>
                </a:r>
              </a:p>
            </c:rich>
          </c:tx>
          <c:layout>
            <c:manualLayout>
              <c:xMode val="edge"/>
              <c:yMode val="edge"/>
              <c:x val="9.7133932754298168E-3"/>
              <c:y val="0.1723593254939177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15720"/>
        <c:crossesAt val="1E-3"/>
        <c:crossBetween val="midCat"/>
      </c:valAx>
      <c:spPr>
        <a:ln>
          <a:solidFill>
            <a:schemeClr val="tx1"/>
          </a:solidFill>
        </a:ln>
      </c:spPr>
    </c:plotArea>
    <c:legend>
      <c:legendPos val="r"/>
      <c:legendEntry>
        <c:idx val="1"/>
        <c:delete val="1"/>
      </c:legendEntry>
      <c:legendEntry>
        <c:idx val="2"/>
        <c:delete val="1"/>
      </c:legendEntry>
      <c:legendEntry>
        <c:idx val="3"/>
        <c:delete val="1"/>
      </c:legendEntry>
      <c:legendEntry>
        <c:idx val="4"/>
        <c:delete val="1"/>
      </c:legendEntry>
      <c:legendEntry>
        <c:idx val="5"/>
        <c:delete val="1"/>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3"/>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40"/>
        <c:delete val="1"/>
      </c:legendEntry>
      <c:legendEntry>
        <c:idx val="41"/>
        <c:delete val="1"/>
      </c:legendEntry>
      <c:legendEntry>
        <c:idx val="42"/>
        <c:delete val="1"/>
      </c:legendEntry>
      <c:legendEntry>
        <c:idx val="43"/>
        <c:delete val="1"/>
      </c:legendEntry>
      <c:legendEntry>
        <c:idx val="44"/>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6"/>
        <c:delete val="1"/>
      </c:legendEntry>
      <c:legendEntry>
        <c:idx val="57"/>
        <c:delete val="1"/>
      </c:legendEntry>
      <c:legendEntry>
        <c:idx val="58"/>
        <c:delete val="1"/>
      </c:legendEntry>
      <c:legendEntry>
        <c:idx val="60"/>
        <c:delete val="1"/>
      </c:legendEntry>
      <c:legendEntry>
        <c:idx val="63"/>
        <c:delete val="1"/>
      </c:legendEntry>
      <c:legendEntry>
        <c:idx val="64"/>
        <c:delete val="1"/>
      </c:legendEntry>
      <c:layout>
        <c:manualLayout>
          <c:xMode val="edge"/>
          <c:yMode val="edge"/>
          <c:x val="0.84094995383792104"/>
          <c:y val="2.68494148866751E-2"/>
          <c:w val="0.15905004616207899"/>
          <c:h val="0.88361205367284901"/>
        </c:manualLayout>
      </c:layout>
      <c:overlay val="0"/>
      <c:txPr>
        <a:bodyPr/>
        <a:lstStyle/>
        <a:p>
          <a:pPr>
            <a:defRPr sz="1800">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latin typeface="Gill Sans MT" panose="020B0502020104020203" pitchFamily="34" charset="77"/>
              </a:defRPr>
            </a:pPr>
            <a:r>
              <a:rPr lang="en-US">
                <a:latin typeface="Gill Sans MT" panose="020B0502020104020203" pitchFamily="34" charset="77"/>
              </a:rPr>
              <a:t>CNN5</a:t>
            </a:r>
          </a:p>
        </c:rich>
      </c:tx>
      <c:layout>
        <c:manualLayout>
          <c:xMode val="edge"/>
          <c:yMode val="edge"/>
          <c:x val="0.52392257217847771"/>
          <c:y val="7.5437209901542721E-2"/>
        </c:manualLayout>
      </c:layout>
      <c:overlay val="0"/>
    </c:title>
    <c:autoTitleDeleted val="0"/>
    <c:plotArea>
      <c:layout>
        <c:manualLayout>
          <c:layoutTarget val="inner"/>
          <c:xMode val="edge"/>
          <c:yMode val="edge"/>
          <c:x val="0.22670538057742781"/>
          <c:y val="0.19929292003268045"/>
          <c:w val="0.7364470691163606"/>
          <c:h val="0.59693049429768352"/>
        </c:manualLayout>
      </c:layout>
      <c:lineChart>
        <c:grouping val="standard"/>
        <c:varyColors val="0"/>
        <c:ser>
          <c:idx val="0"/>
          <c:order val="0"/>
          <c:spPr>
            <a:ln>
              <a:solidFill>
                <a:srgbClr val="1F497D"/>
              </a:solidFill>
            </a:ln>
          </c:spPr>
          <c:marker>
            <c:symbol val="none"/>
          </c:marker>
          <c:val>
            <c:numRef>
              <c:f>'Noronha-Layer-Analysis'!$M$1132:$M$1191</c:f>
              <c:numCache>
                <c:formatCode>General</c:formatCode>
                <c:ptCount val="60"/>
                <c:pt idx="0">
                  <c:v>150.0625</c:v>
                </c:pt>
                <c:pt idx="1">
                  <c:v>12.25</c:v>
                </c:pt>
                <c:pt idx="2">
                  <c:v>110.25</c:v>
                </c:pt>
                <c:pt idx="3">
                  <c:v>98</c:v>
                </c:pt>
                <c:pt idx="4">
                  <c:v>24.5</c:v>
                </c:pt>
                <c:pt idx="5">
                  <c:v>110.25</c:v>
                </c:pt>
                <c:pt idx="6">
                  <c:v>49</c:v>
                </c:pt>
                <c:pt idx="7">
                  <c:v>49</c:v>
                </c:pt>
                <c:pt idx="8">
                  <c:v>110.25</c:v>
                </c:pt>
                <c:pt idx="9">
                  <c:v>49</c:v>
                </c:pt>
                <c:pt idx="10">
                  <c:v>49</c:v>
                </c:pt>
                <c:pt idx="11">
                  <c:v>110.25</c:v>
                </c:pt>
                <c:pt idx="12">
                  <c:v>49</c:v>
                </c:pt>
                <c:pt idx="13">
                  <c:v>49</c:v>
                </c:pt>
                <c:pt idx="14">
                  <c:v>27.5625</c:v>
                </c:pt>
                <c:pt idx="15">
                  <c:v>12.25</c:v>
                </c:pt>
                <c:pt idx="16">
                  <c:v>98</c:v>
                </c:pt>
                <c:pt idx="17">
                  <c:v>24.5</c:v>
                </c:pt>
                <c:pt idx="18">
                  <c:v>110.25</c:v>
                </c:pt>
                <c:pt idx="19">
                  <c:v>49</c:v>
                </c:pt>
                <c:pt idx="20">
                  <c:v>49</c:v>
                </c:pt>
                <c:pt idx="21">
                  <c:v>110.25</c:v>
                </c:pt>
                <c:pt idx="22">
                  <c:v>49</c:v>
                </c:pt>
                <c:pt idx="23">
                  <c:v>49</c:v>
                </c:pt>
                <c:pt idx="24">
                  <c:v>110.25</c:v>
                </c:pt>
                <c:pt idx="25">
                  <c:v>49</c:v>
                </c:pt>
                <c:pt idx="26">
                  <c:v>49</c:v>
                </c:pt>
                <c:pt idx="27">
                  <c:v>110.25</c:v>
                </c:pt>
                <c:pt idx="28">
                  <c:v>49</c:v>
                </c:pt>
                <c:pt idx="29">
                  <c:v>49</c:v>
                </c:pt>
                <c:pt idx="30">
                  <c:v>110.25</c:v>
                </c:pt>
                <c:pt idx="31">
                  <c:v>49</c:v>
                </c:pt>
                <c:pt idx="32">
                  <c:v>49</c:v>
                </c:pt>
                <c:pt idx="33">
                  <c:v>27.5625</c:v>
                </c:pt>
                <c:pt idx="34">
                  <c:v>12.25</c:v>
                </c:pt>
                <c:pt idx="35">
                  <c:v>98</c:v>
                </c:pt>
                <c:pt idx="36">
                  <c:v>24.5</c:v>
                </c:pt>
                <c:pt idx="37">
                  <c:v>110.25</c:v>
                </c:pt>
                <c:pt idx="38">
                  <c:v>49</c:v>
                </c:pt>
                <c:pt idx="39">
                  <c:v>49</c:v>
                </c:pt>
                <c:pt idx="40">
                  <c:v>110.25</c:v>
                </c:pt>
                <c:pt idx="41">
                  <c:v>49</c:v>
                </c:pt>
                <c:pt idx="42">
                  <c:v>49</c:v>
                </c:pt>
                <c:pt idx="43">
                  <c:v>110.25</c:v>
                </c:pt>
                <c:pt idx="44">
                  <c:v>49</c:v>
                </c:pt>
                <c:pt idx="45">
                  <c:v>95.703125</c:v>
                </c:pt>
                <c:pt idx="46">
                  <c:v>25.375</c:v>
                </c:pt>
                <c:pt idx="47">
                  <c:v>24.5</c:v>
                </c:pt>
                <c:pt idx="48">
                  <c:v>25.375</c:v>
                </c:pt>
                <c:pt idx="49">
                  <c:v>24.5</c:v>
                </c:pt>
                <c:pt idx="50">
                  <c:v>25.375</c:v>
                </c:pt>
                <c:pt idx="51">
                  <c:v>24.5</c:v>
                </c:pt>
                <c:pt idx="52">
                  <c:v>25.375</c:v>
                </c:pt>
                <c:pt idx="53">
                  <c:v>24.5</c:v>
                </c:pt>
                <c:pt idx="54">
                  <c:v>13.78125</c:v>
                </c:pt>
                <c:pt idx="55">
                  <c:v>13.78125</c:v>
                </c:pt>
                <c:pt idx="56">
                  <c:v>24.5</c:v>
                </c:pt>
                <c:pt idx="57">
                  <c:v>24.5</c:v>
                </c:pt>
                <c:pt idx="58">
                  <c:v>12.25</c:v>
                </c:pt>
                <c:pt idx="59">
                  <c:v>110.25</c:v>
                </c:pt>
              </c:numCache>
            </c:numRef>
          </c:val>
          <c:smooth val="1"/>
          <c:extLst>
            <c:ext xmlns:c16="http://schemas.microsoft.com/office/drawing/2014/chart" uri="{C3380CC4-5D6E-409C-BE32-E72D297353CC}">
              <c16:uniqueId val="{00000000-3091-3A42-9506-78DDC02DE3C8}"/>
            </c:ext>
          </c:extLst>
        </c:ser>
        <c:dLbls>
          <c:showLegendKey val="0"/>
          <c:showVal val="0"/>
          <c:showCatName val="0"/>
          <c:showSerName val="0"/>
          <c:showPercent val="0"/>
          <c:showBubbleSize val="0"/>
        </c:dLbls>
        <c:smooth val="0"/>
        <c:axId val="-2084099112"/>
        <c:axId val="-2084117752"/>
      </c:lineChart>
      <c:catAx>
        <c:axId val="-2084099112"/>
        <c:scaling>
          <c:orientation val="minMax"/>
        </c:scaling>
        <c:delete val="0"/>
        <c:axPos val="b"/>
        <c:title>
          <c:tx>
            <c:rich>
              <a:bodyPr/>
              <a:lstStyle/>
              <a:p>
                <a:pPr>
                  <a:defRPr sz="1800" b="1"/>
                </a:pPr>
                <a:r>
                  <a:rPr lang="en-US" sz="1800" b="1" dirty="0">
                    <a:latin typeface="Gill Sans MT" panose="020B0502020104020203" pitchFamily="34" charset="77"/>
                  </a:rPr>
                  <a:t>Layers</a:t>
                </a:r>
              </a:p>
            </c:rich>
          </c:tx>
          <c:layout>
            <c:manualLayout>
              <c:xMode val="edge"/>
              <c:yMode val="edge"/>
              <c:x val="0.49222422547648798"/>
              <c:y val="0.88611111111111096"/>
            </c:manualLayout>
          </c:layout>
          <c:overlay val="0"/>
        </c:title>
        <c:majorTickMark val="out"/>
        <c:minorTickMark val="none"/>
        <c:tickLblPos val="nextTo"/>
        <c:txPr>
          <a:bodyPr/>
          <a:lstStyle/>
          <a:p>
            <a:pPr>
              <a:defRPr sz="1400">
                <a:latin typeface="Gill Sans MT" panose="020B0502020104020203" pitchFamily="34" charset="77"/>
              </a:defRPr>
            </a:pPr>
            <a:endParaRPr lang="en-US"/>
          </a:p>
        </c:txPr>
        <c:crossAx val="-2084117752"/>
        <c:crosses val="autoZero"/>
        <c:auto val="1"/>
        <c:lblAlgn val="ctr"/>
        <c:lblOffset val="100"/>
        <c:tickLblSkip val="10"/>
        <c:tickMarkSkip val="1"/>
        <c:noMultiLvlLbl val="0"/>
      </c:catAx>
      <c:valAx>
        <c:axId val="-2084117752"/>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MACs</a:t>
                </a:r>
                <a:r>
                  <a:rPr lang="en-US" sz="1800" baseline="0" dirty="0">
                    <a:latin typeface="Gill Sans MT" panose="020B0502020104020203" pitchFamily="34" charset="77"/>
                  </a:rPr>
                  <a:t> (M)</a:t>
                </a:r>
                <a:endParaRPr lang="en-US" sz="1800" dirty="0">
                  <a:latin typeface="Gill Sans MT" panose="020B0502020104020203" pitchFamily="34" charset="77"/>
                </a:endParaRPr>
              </a:p>
            </c:rich>
          </c:tx>
          <c:layout>
            <c:manualLayout>
              <c:xMode val="edge"/>
              <c:yMode val="edge"/>
              <c:x val="2.1701388888888899E-2"/>
              <c:y val="0.2379629629629629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84099112"/>
        <c:crossesAt val="-1"/>
        <c:crossBetween val="between"/>
        <c:majorUnit val="50"/>
      </c:valAx>
      <c:spPr>
        <a:ln>
          <a:solidFill>
            <a:schemeClr val="tx1"/>
          </a:solidFill>
        </a:ln>
      </c:spPr>
    </c:plotArea>
    <c:plotVisOnly val="1"/>
    <c:dispBlanksAs val="gap"/>
    <c:showDLblsOverMax val="0"/>
  </c:chart>
  <c:spPr>
    <a:ln>
      <a:no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a:latin typeface="Gill Sans MT" panose="020B0502020104020203" pitchFamily="34" charset="77"/>
              </a:rPr>
              <a:t>CNN13</a:t>
            </a:r>
          </a:p>
        </c:rich>
      </c:tx>
      <c:layout>
        <c:manualLayout>
          <c:xMode val="edge"/>
          <c:yMode val="edge"/>
          <c:x val="0.47725028023840799"/>
          <c:y val="0"/>
        </c:manualLayout>
      </c:layout>
      <c:overlay val="0"/>
    </c:title>
    <c:autoTitleDeleted val="0"/>
    <c:plotArea>
      <c:layout>
        <c:manualLayout>
          <c:layoutTarget val="inner"/>
          <c:xMode val="edge"/>
          <c:yMode val="edge"/>
          <c:x val="0.250455387412511"/>
          <c:y val="0.123637520200805"/>
          <c:w val="0.711465082977909"/>
          <c:h val="0.6063381485936572"/>
        </c:manualLayout>
      </c:layout>
      <c:lineChart>
        <c:grouping val="standard"/>
        <c:varyColors val="0"/>
        <c:ser>
          <c:idx val="0"/>
          <c:order val="0"/>
          <c:spPr>
            <a:ln>
              <a:solidFill>
                <a:srgbClr val="1F497D"/>
              </a:solidFill>
            </a:ln>
          </c:spPr>
          <c:marker>
            <c:symbol val="none"/>
          </c:marker>
          <c:val>
            <c:numRef>
              <c:f>('Noronha-Layer-Analysis-3'!$J$1313:$J$1365,'Noronha-Layer-Analysis-3'!$J$1367:$J$1371,'Noronha-Layer-Analysis-3'!$J$1373:$J$1389)</c:f>
              <c:numCache>
                <c:formatCode>General</c:formatCode>
                <c:ptCount val="75"/>
                <c:pt idx="0">
                  <c:v>4096</c:v>
                </c:pt>
                <c:pt idx="1">
                  <c:v>1024</c:v>
                </c:pt>
                <c:pt idx="2">
                  <c:v>1024</c:v>
                </c:pt>
                <c:pt idx="3">
                  <c:v>256</c:v>
                </c:pt>
                <c:pt idx="4">
                  <c:v>256</c:v>
                </c:pt>
                <c:pt idx="5">
                  <c:v>256</c:v>
                </c:pt>
                <c:pt idx="6">
                  <c:v>64</c:v>
                </c:pt>
                <c:pt idx="7">
                  <c:v>64</c:v>
                </c:pt>
                <c:pt idx="8">
                  <c:v>64</c:v>
                </c:pt>
                <c:pt idx="9">
                  <c:v>64</c:v>
                </c:pt>
                <c:pt idx="10">
                  <c:v>64</c:v>
                </c:pt>
                <c:pt idx="11">
                  <c:v>64</c:v>
                </c:pt>
                <c:pt idx="12">
                  <c:v>64</c:v>
                </c:pt>
                <c:pt idx="13">
                  <c:v>16</c:v>
                </c:pt>
                <c:pt idx="14">
                  <c:v>16</c:v>
                </c:pt>
                <c:pt idx="15">
                  <c:v>16</c:v>
                </c:pt>
                <c:pt idx="16">
                  <c:v>16</c:v>
                </c:pt>
                <c:pt idx="17">
                  <c:v>4096</c:v>
                </c:pt>
                <c:pt idx="18">
                  <c:v>4096</c:v>
                </c:pt>
                <c:pt idx="19">
                  <c:v>4096</c:v>
                </c:pt>
                <c:pt idx="20">
                  <c:v>1024</c:v>
                </c:pt>
                <c:pt idx="21">
                  <c:v>1024</c:v>
                </c:pt>
                <c:pt idx="22">
                  <c:v>1024</c:v>
                </c:pt>
                <c:pt idx="23">
                  <c:v>1024</c:v>
                </c:pt>
                <c:pt idx="24">
                  <c:v>256</c:v>
                </c:pt>
                <c:pt idx="25">
                  <c:v>256</c:v>
                </c:pt>
                <c:pt idx="26">
                  <c:v>256</c:v>
                </c:pt>
                <c:pt idx="27">
                  <c:v>256</c:v>
                </c:pt>
                <c:pt idx="28">
                  <c:v>256</c:v>
                </c:pt>
                <c:pt idx="29">
                  <c:v>256</c:v>
                </c:pt>
                <c:pt idx="30">
                  <c:v>64</c:v>
                </c:pt>
                <c:pt idx="31">
                  <c:v>64</c:v>
                </c:pt>
                <c:pt idx="32">
                  <c:v>64</c:v>
                </c:pt>
                <c:pt idx="33">
                  <c:v>64</c:v>
                </c:pt>
                <c:pt idx="34">
                  <c:v>64</c:v>
                </c:pt>
                <c:pt idx="35">
                  <c:v>64</c:v>
                </c:pt>
                <c:pt idx="36">
                  <c:v>64</c:v>
                </c:pt>
                <c:pt idx="37">
                  <c:v>64</c:v>
                </c:pt>
                <c:pt idx="38">
                  <c:v>64</c:v>
                </c:pt>
                <c:pt idx="39">
                  <c:v>64</c:v>
                </c:pt>
                <c:pt idx="40">
                  <c:v>64</c:v>
                </c:pt>
                <c:pt idx="41">
                  <c:v>64</c:v>
                </c:pt>
                <c:pt idx="42">
                  <c:v>64</c:v>
                </c:pt>
                <c:pt idx="43">
                  <c:v>64</c:v>
                </c:pt>
                <c:pt idx="44">
                  <c:v>16</c:v>
                </c:pt>
                <c:pt idx="45">
                  <c:v>16</c:v>
                </c:pt>
                <c:pt idx="46">
                  <c:v>16</c:v>
                </c:pt>
                <c:pt idx="47">
                  <c:v>16</c:v>
                </c:pt>
                <c:pt idx="48">
                  <c:v>16</c:v>
                </c:pt>
                <c:pt idx="49">
                  <c:v>16</c:v>
                </c:pt>
                <c:pt idx="50">
                  <c:v>16</c:v>
                </c:pt>
                <c:pt idx="51">
                  <c:v>16</c:v>
                </c:pt>
                <c:pt idx="52">
                  <c:v>4</c:v>
                </c:pt>
                <c:pt idx="53">
                  <c:v>1</c:v>
                </c:pt>
                <c:pt idx="54">
                  <c:v>1</c:v>
                </c:pt>
                <c:pt idx="55">
                  <c:v>1</c:v>
                </c:pt>
                <c:pt idx="56">
                  <c:v>1</c:v>
                </c:pt>
                <c:pt idx="57">
                  <c:v>1</c:v>
                </c:pt>
                <c:pt idx="58">
                  <c:v>4096</c:v>
                </c:pt>
                <c:pt idx="59">
                  <c:v>1024</c:v>
                </c:pt>
                <c:pt idx="60">
                  <c:v>1024</c:v>
                </c:pt>
                <c:pt idx="61">
                  <c:v>256</c:v>
                </c:pt>
                <c:pt idx="62">
                  <c:v>256</c:v>
                </c:pt>
                <c:pt idx="63">
                  <c:v>256</c:v>
                </c:pt>
                <c:pt idx="64">
                  <c:v>64</c:v>
                </c:pt>
                <c:pt idx="65">
                  <c:v>64</c:v>
                </c:pt>
                <c:pt idx="66">
                  <c:v>64</c:v>
                </c:pt>
                <c:pt idx="67">
                  <c:v>64</c:v>
                </c:pt>
                <c:pt idx="68">
                  <c:v>64</c:v>
                </c:pt>
                <c:pt idx="69">
                  <c:v>64</c:v>
                </c:pt>
                <c:pt idx="70">
                  <c:v>64</c:v>
                </c:pt>
                <c:pt idx="71">
                  <c:v>16</c:v>
                </c:pt>
                <c:pt idx="72">
                  <c:v>16</c:v>
                </c:pt>
                <c:pt idx="73">
                  <c:v>16</c:v>
                </c:pt>
                <c:pt idx="74">
                  <c:v>16</c:v>
                </c:pt>
              </c:numCache>
            </c:numRef>
          </c:val>
          <c:smooth val="1"/>
          <c:extLst>
            <c:ext xmlns:c16="http://schemas.microsoft.com/office/drawing/2014/chart" uri="{C3380CC4-5D6E-409C-BE32-E72D297353CC}">
              <c16:uniqueId val="{00000000-0C0E-C443-866D-C79FA0EC2262}"/>
            </c:ext>
          </c:extLst>
        </c:ser>
        <c:dLbls>
          <c:showLegendKey val="0"/>
          <c:showVal val="0"/>
          <c:showCatName val="0"/>
          <c:showSerName val="0"/>
          <c:showPercent val="0"/>
          <c:showBubbleSize val="0"/>
        </c:dLbls>
        <c:smooth val="0"/>
        <c:axId val="-2056363032"/>
        <c:axId val="-2057213288"/>
      </c:lineChart>
      <c:catAx>
        <c:axId val="-2056363032"/>
        <c:scaling>
          <c:orientation val="minMax"/>
        </c:scaling>
        <c:delete val="0"/>
        <c:axPos val="b"/>
        <c:title>
          <c:tx>
            <c:rich>
              <a:bodyPr/>
              <a:lstStyle/>
              <a:p>
                <a:pPr>
                  <a:defRPr sz="1800"/>
                </a:pPr>
                <a:r>
                  <a:rPr lang="en-US" sz="1800" dirty="0">
                    <a:latin typeface="Gill Sans MT" panose="020B0502020104020203" pitchFamily="34" charset="77"/>
                  </a:rPr>
                  <a:t>Layers</a:t>
                </a:r>
              </a:p>
            </c:rich>
          </c:tx>
          <c:overlay val="0"/>
        </c:title>
        <c:majorTickMark val="out"/>
        <c:minorTickMark val="none"/>
        <c:tickLblPos val="nextTo"/>
        <c:txPr>
          <a:bodyPr/>
          <a:lstStyle/>
          <a:p>
            <a:pPr>
              <a:defRPr sz="1400">
                <a:latin typeface="Gill Sans MT" panose="020B0502020104020203" pitchFamily="34" charset="77"/>
              </a:defRPr>
            </a:pPr>
            <a:endParaRPr lang="en-US"/>
          </a:p>
        </c:txPr>
        <c:crossAx val="-2057213288"/>
        <c:crosses val="autoZero"/>
        <c:auto val="1"/>
        <c:lblAlgn val="ctr"/>
        <c:lblOffset val="100"/>
        <c:tickLblSkip val="10"/>
        <c:noMultiLvlLbl val="0"/>
      </c:catAx>
      <c:valAx>
        <c:axId val="-2057213288"/>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FLOP/Byte</a:t>
                </a:r>
              </a:p>
            </c:rich>
          </c:tx>
          <c:layout>
            <c:manualLayout>
              <c:xMode val="edge"/>
              <c:yMode val="edge"/>
              <c:x val="2.5348760115922998E-2"/>
              <c:y val="0.181497675083654"/>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56363032"/>
        <c:crosses val="autoZero"/>
        <c:crossBetween val="between"/>
      </c:valAx>
      <c:spPr>
        <a:ln>
          <a:solidFill>
            <a:schemeClr val="tx1"/>
          </a:solidFill>
        </a:ln>
      </c:spPr>
    </c:plotArea>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8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6/26/22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6/26/22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584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4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323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CCD = Core </a:t>
            </a:r>
            <a:r>
              <a:rPr lang="en-US" dirty="0" err="1">
                <a:latin typeface="medium-content-sans-serif-font"/>
              </a:rPr>
              <a:t>Chiplet</a:t>
            </a:r>
            <a:r>
              <a:rPr lang="en-US" dirty="0">
                <a:latin typeface="medium-content-sans-serif-font"/>
              </a:rPr>
              <a:t> Die</a:t>
            </a:r>
            <a:endParaRPr lang="en-US" dirty="0"/>
          </a:p>
          <a:p>
            <a:r>
              <a:rPr lang="en-US" dirty="0"/>
              <a:t>Structural silicon is used to equalize the height and facilitate heat dissipation from the cores.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3532741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8597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Read mapping performs alignment on large genomic datasets, containing millions of reads. [CLICK]</a:t>
            </a:r>
          </a:p>
          <a:p>
            <a:r>
              <a:rPr lang="en-CH" dirty="0"/>
              <a:t>Therefore, read mapping is both computationally expensive [CLICK]</a:t>
            </a:r>
          </a:p>
          <a:p>
            <a:r>
              <a:rPr lang="en-CH" dirty="0"/>
              <a:t>And incurs high data movement overhead [CLICK]</a:t>
            </a: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590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has been significant effort into improving read mapping performance [CLICK]</a:t>
            </a:r>
          </a:p>
          <a:p>
            <a:r>
              <a:rPr lang="en-GB" sz="1200" kern="1200" dirty="0">
                <a:solidFill>
                  <a:schemeClr val="tx1"/>
                </a:solidFill>
                <a:effectLst/>
                <a:latin typeface="+mn-lt"/>
                <a:ea typeface="+mn-ea"/>
                <a:cs typeface="+mn-cs"/>
              </a:rPr>
              <a:t>Through efficient heuristics [CLICK]</a:t>
            </a:r>
          </a:p>
          <a:p>
            <a:r>
              <a:rPr lang="en-GB" sz="1200" kern="1200" dirty="0">
                <a:solidFill>
                  <a:schemeClr val="tx1"/>
                </a:solidFill>
                <a:effectLst/>
                <a:latin typeface="+mn-lt"/>
                <a:ea typeface="+mn-ea"/>
                <a:cs typeface="+mn-cs"/>
              </a:rPr>
              <a:t>hardware accelerators [CLICK]</a:t>
            </a:r>
          </a:p>
          <a:p>
            <a:r>
              <a:rPr lang="en-GB" sz="1200" kern="1200" dirty="0">
                <a:solidFill>
                  <a:schemeClr val="tx1"/>
                </a:solidFill>
                <a:effectLst/>
                <a:latin typeface="+mn-lt"/>
                <a:ea typeface="+mn-ea"/>
                <a:cs typeface="+mn-cs"/>
              </a:rPr>
              <a:t> and various filters that prune reads that do not require expensive computation [CLICK]. </a:t>
            </a:r>
          </a:p>
          <a:p>
            <a:r>
              <a:rPr lang="en-GB" sz="1200" kern="1200" dirty="0">
                <a:solidFill>
                  <a:schemeClr val="tx1"/>
                </a:solidFill>
                <a:effectLst/>
                <a:latin typeface="+mn-lt"/>
                <a:ea typeface="+mn-ea"/>
                <a:cs typeface="+mn-cs"/>
              </a:rPr>
              <a:t>While these approaches address the computation overhead in read mapping [CLICK]</a:t>
            </a:r>
          </a:p>
          <a:p>
            <a:r>
              <a:rPr lang="en-GB" sz="1200" b="1" kern="1200" dirty="0">
                <a:solidFill>
                  <a:schemeClr val="tx1"/>
                </a:solidFill>
                <a:effectLst/>
                <a:latin typeface="+mn-lt"/>
                <a:ea typeface="+mn-ea"/>
                <a:cs typeface="+mn-cs"/>
              </a:rPr>
              <a:t>[While Reads Move] </a:t>
            </a:r>
            <a:r>
              <a:rPr lang="en-GB" sz="1200" kern="1200" dirty="0">
                <a:solidFill>
                  <a:schemeClr val="tx1"/>
                </a:solidFill>
                <a:effectLst/>
                <a:latin typeface="+mn-lt"/>
                <a:ea typeface="+mn-ea"/>
                <a:cs typeface="+mn-cs"/>
              </a:rPr>
              <a:t>None of them alleviate the data movement overhead from storage, whose impact becomes even larger when the computation overhead gets alleviated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683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Our key idea is to filter reads that do not require the expensive alignment computation in the storage system [CLICK] …</a:t>
            </a:r>
          </a:p>
          <a:p>
            <a:r>
              <a:rPr lang="en-GB" b="1" dirty="0"/>
              <a:t>[While Reads Move] T</a:t>
            </a:r>
            <a:r>
              <a:rPr lang="en-CH" b="1" dirty="0"/>
              <a:t>o fundamentally reduce </a:t>
            </a:r>
            <a:r>
              <a:rPr lang="en-CH" dirty="0"/>
              <a:t>the data movement overhead of read mapping</a:t>
            </a:r>
          </a:p>
          <a:p>
            <a:endParaRPr lang="en-GB" b="1" dirty="0"/>
          </a:p>
          <a:p>
            <a:r>
              <a:rPr lang="en-GB" dirty="0"/>
              <a:t>E</a:t>
            </a:r>
            <a:r>
              <a:rPr lang="en-CH" dirty="0"/>
              <a:t>xamples of the reads that not require the costlt alignment step</a:t>
            </a:r>
          </a:p>
          <a:p>
            <a:endParaRPr lang="en-CH" dirty="0"/>
          </a:p>
          <a:p>
            <a:r>
              <a:rPr lang="en-GB" dirty="0"/>
              <a:t>Exactly-matching reads to the reference genome that do not need approximate string matching performed during alignment</a:t>
            </a:r>
          </a:p>
          <a:p>
            <a:endParaRPr lang="en-GB" dirty="0"/>
          </a:p>
          <a:p>
            <a:r>
              <a:rPr lang="en-GB" dirty="0"/>
              <a:t>Non-matching reads that have no potential matching locations in the reference genome hence skip the </a:t>
            </a:r>
            <a:r>
              <a:rPr lang="en-GB" dirty="0" err="1"/>
              <a:t>alignemt</a:t>
            </a:r>
            <a:r>
              <a:rPr lang="en-GB" dirty="0"/>
              <a:t> step</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021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propose </a:t>
            </a:r>
            <a:r>
              <a:rPr lang="en-GB" dirty="0" err="1"/>
              <a:t>GenStore</a:t>
            </a:r>
            <a:r>
              <a:rPr lang="en-GB" dirty="0"/>
              <a:t>, the first in-storage processing system designed for genome sequence analysis. [CLICK]</a:t>
            </a:r>
          </a:p>
          <a:p>
            <a:r>
              <a:rPr lang="en-GB" dirty="0"/>
              <a:t>To reduce both the computation [CLICK]</a:t>
            </a:r>
          </a:p>
          <a:p>
            <a:r>
              <a:rPr lang="en-GB" dirty="0"/>
              <a:t>And the data movement overhead [CLICK]</a:t>
            </a:r>
          </a:p>
          <a:p>
            <a:r>
              <a:rPr lang="en-GB" sz="1200" b="0" i="0" u="none" strike="noStrike" kern="1200" dirty="0" err="1">
                <a:solidFill>
                  <a:schemeClr val="tx1"/>
                </a:solidFill>
                <a:effectLst/>
                <a:latin typeface="+mn-lt"/>
                <a:ea typeface="+mn-ea"/>
                <a:cs typeface="+mn-cs"/>
              </a:rPr>
              <a:t>GenStore</a:t>
            </a:r>
            <a:r>
              <a:rPr lang="en-GB" sz="1200" b="0" i="0" u="none" strike="noStrike" kern="1200" dirty="0">
                <a:solidFill>
                  <a:schemeClr val="tx1"/>
                </a:solidFill>
                <a:effectLst/>
                <a:latin typeface="+mn-lt"/>
                <a:ea typeface="+mn-ea"/>
                <a:cs typeface="+mn-cs"/>
              </a:rPr>
              <a:t> provides high-performance and energy benefits compared to state-of-the-art HW and SW baselines </a:t>
            </a:r>
            <a:r>
              <a:rPr lang="en-GB" dirty="0"/>
              <a:t>[CLICK]</a:t>
            </a:r>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343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71035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23431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65466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673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75613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71862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19504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97846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[CLICK] We analyze inference execution on the accelerator using 24 edge NN models that serve as internal benchmarks for the Google Edge TPU, including</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6 RNN Transducers, used for applications such as automatic speech recognition.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13 convolutional neural networks (CNNs), typically used for applications such as image classification and object detection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dirty="0"/>
              <a:t>[CLICK] 2 long short-term memories (LSTMs), used for applications such as language translation and and handwriting recognition, and</a:t>
            </a:r>
          </a:p>
          <a:p>
            <a:endParaRPr lang="en-US" dirty="0"/>
          </a:p>
          <a:p>
            <a:r>
              <a:rPr lang="en-US" dirty="0"/>
              <a:t>[CLICK] 3 recurrent  convolutional neural networks  (RCNNs), used for applications such as image captioning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63300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We draw key two insights from our model analysis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First, we observe a large variation in terms of layer characteristics across different models.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To illustrate, the figure  shows the total parameter footprint vs. the FLOP/B ratio (or reuse) across the layers of representative CNNs, LSTMs, and Transducers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We observe from the figure that that layers from LSTMs and Transducers have larger parameter footprints and lower reuse than layers from CNNs.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16977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Second, even within a single model, layers show variation in terms of layer characteristics </a:t>
            </a:r>
          </a:p>
          <a:p>
            <a:endParaRPr lang="en-US" dirty="0"/>
          </a:p>
          <a:p>
            <a:r>
              <a:rPr lang="en-US" dirty="0"/>
              <a:t>[CLICK] For example, we observe that layers in a single CNN models show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 varying MAC intensity of up to 200x across different layers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[CLICK] a varying flop/byte ratio of up to 244x across  different layers</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93836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 In a baseline system, different machine learning models are execute in a single, monolithic edge accelerator, which leads to performance and energy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On the other hand, Mensa distributes the layers from an NN model using a runtime scheduler across a collection of smaller hardware accelerators that are catered the properties of different layer types. By specializing each accelerator to a subset of layers, Mensa avoids the shortcomings of current monolithic edge ML accelerators, resulting in a highly-efficient and high-performance accelerator with a much smaller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I will give an brief overview of Mensa’s </a:t>
            </a:r>
            <a:r>
              <a:rPr lang="en-US" dirty="0" err="1"/>
              <a:t>ruy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[NEXT]</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1789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68935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39830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0691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4680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5275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214</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215</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237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242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4774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0.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2.xml"/></Relationships>
</file>

<file path=ppt/slideLayouts/_rels/slideLayout7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2.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8.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6/26/22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2022. 6. 26.</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2022. 6. 26.</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2022. 6. 26.</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2022. 6. 26.</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6/26/22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6/26/22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6/26/22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6/26/22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6/26/22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6/26/22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6/26/22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6/26/22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6/26/22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6/26/22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6/26/22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6/26/22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6/26/22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6/26/22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6/26/22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6/26/22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6/26/22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6/26/22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6/26/22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6/26/22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6/26/22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6/26/22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6/26/22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6/26/22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6/26/22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6/26/22</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6/26/22</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6/26/22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6/26/22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6/26/22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6/26/22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6/26/22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6/26/22</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6/26/22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6/26/22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816064743"/>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929974850"/>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4121396729"/>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3409590619"/>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2037730715"/>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673601223"/>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1865964792"/>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224056542"/>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727952080"/>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75983477"/>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504664582"/>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1068045670"/>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196126"/>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826016507"/>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75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7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04494551"/>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64722346"/>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951266905"/>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049135"/>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912208044"/>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185326197"/>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479488599"/>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669865"/>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69677468"/>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33227"/>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522553654"/>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77863980"/>
      </p:ext>
    </p:extLst>
  </p:cSld>
  <p:clrMapOvr>
    <a:masterClrMapping/>
  </p:clrMapOvr>
</p:sldLayout>
</file>

<file path=ppt/slideLayouts/slideLayout7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90EDC1BF-D507-7F45-A7C4-0B906829077C}"/>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1992A2FD-3614-2F4F-8D8D-1968A4FCD5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88F423D4-7D62-A046-9486-902C5E64323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93B21A48-4278-2847-949C-8F4EE04798A4}"/>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665F9C1-6ECF-784D-8FE7-AA1307BE8426}"/>
              </a:ext>
            </a:extLst>
          </p:cNvPr>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a:extLst>
              <a:ext uri="{FF2B5EF4-FFF2-40B4-BE49-F238E27FC236}">
                <a16:creationId xmlns:a16="http://schemas.microsoft.com/office/drawing/2014/main" id="{11459B8B-977C-BF46-961F-BB3F0DCA34CC}"/>
              </a:ext>
            </a:extLst>
          </p:cNvPr>
          <p:cNvSpPr>
            <a:spLocks noGrp="1" noChangeArrowheads="1"/>
          </p:cNvSpPr>
          <p:nvPr>
            <p:ph type="sldNum" sz="quarter" idx="12"/>
          </p:nvPr>
        </p:nvSpPr>
        <p:spPr/>
        <p:txBody>
          <a:bodyPr/>
          <a:lstStyle>
            <a:lvl1pPr eaLnBrk="0" hangingPunct="0">
              <a:defRPr sz="1200"/>
            </a:lvl1pPr>
          </a:lstStyle>
          <a:p>
            <a:pPr>
              <a:defRPr/>
            </a:pPr>
            <a:fld id="{FE9E5A73-BAFF-F548-9E2E-21289D47583D}" type="slidenum">
              <a:rPr lang="en-US" altLang="en-US"/>
              <a:pPr>
                <a:defRPr/>
              </a:pPr>
              <a:t>‹#›</a:t>
            </a:fld>
            <a:endParaRPr lang="en-US" altLang="en-US"/>
          </a:p>
        </p:txBody>
      </p:sp>
    </p:spTree>
    <p:extLst>
      <p:ext uri="{BB962C8B-B14F-4D97-AF65-F5344CB8AC3E}">
        <p14:creationId xmlns:p14="http://schemas.microsoft.com/office/powerpoint/2010/main" val="285576032"/>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F827B9E-D107-FE47-BCBA-A0F54423FF28}"/>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AE25E78-7811-3E45-9C3F-3AE96402681A}"/>
              </a:ext>
            </a:extLst>
          </p:cNvPr>
          <p:cNvSpPr>
            <a:spLocks noGrp="1" noChangeArrowheads="1"/>
          </p:cNvSpPr>
          <p:nvPr>
            <p:ph type="sldNum" sz="quarter" idx="11"/>
          </p:nvPr>
        </p:nvSpPr>
        <p:spPr/>
        <p:txBody>
          <a:bodyPr/>
          <a:lstStyle>
            <a:lvl1pPr eaLnBrk="0" hangingPunct="0">
              <a:defRPr/>
            </a:lvl1pPr>
          </a:lstStyle>
          <a:p>
            <a:pPr>
              <a:defRPr/>
            </a:pPr>
            <a:fld id="{9CD3246B-4504-6A44-A3C6-3AD1B220008A}" type="slidenum">
              <a:rPr lang="en-US" altLang="en-US"/>
              <a:pPr>
                <a:defRPr/>
              </a:pPr>
              <a:t>‹#›</a:t>
            </a:fld>
            <a:endParaRPr lang="en-US" altLang="en-US"/>
          </a:p>
        </p:txBody>
      </p:sp>
    </p:spTree>
    <p:extLst>
      <p:ext uri="{BB962C8B-B14F-4D97-AF65-F5344CB8AC3E}">
        <p14:creationId xmlns:p14="http://schemas.microsoft.com/office/powerpoint/2010/main" val="411795746"/>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94D63735-01BA-B944-9CAC-1B9C54BD73C2}"/>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7C670B12-B340-A643-9F4E-E46E2789DC7F}"/>
              </a:ext>
            </a:extLst>
          </p:cNvPr>
          <p:cNvSpPr>
            <a:spLocks noGrp="1" noChangeArrowheads="1"/>
          </p:cNvSpPr>
          <p:nvPr>
            <p:ph type="sldNum" sz="quarter" idx="11"/>
          </p:nvPr>
        </p:nvSpPr>
        <p:spPr/>
        <p:txBody>
          <a:bodyPr/>
          <a:lstStyle>
            <a:lvl1pPr eaLnBrk="0" hangingPunct="0">
              <a:defRPr/>
            </a:lvl1pPr>
          </a:lstStyle>
          <a:p>
            <a:pPr>
              <a:defRPr/>
            </a:pPr>
            <a:fld id="{CB2591BB-F593-DC41-9202-A6281FB4FDB6}" type="slidenum">
              <a:rPr lang="en-US" altLang="en-US"/>
              <a:pPr>
                <a:defRPr/>
              </a:pPr>
              <a:t>‹#›</a:t>
            </a:fld>
            <a:endParaRPr lang="en-US" altLang="en-US"/>
          </a:p>
        </p:txBody>
      </p:sp>
    </p:spTree>
    <p:extLst>
      <p:ext uri="{BB962C8B-B14F-4D97-AF65-F5344CB8AC3E}">
        <p14:creationId xmlns:p14="http://schemas.microsoft.com/office/powerpoint/2010/main" val="2624071484"/>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D1CFE7F-38BF-7E4F-8084-41548CC6EB39}"/>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0B09D385-5ADD-F044-A1E9-12910F637D9B}"/>
              </a:ext>
            </a:extLst>
          </p:cNvPr>
          <p:cNvSpPr>
            <a:spLocks noGrp="1" noChangeArrowheads="1"/>
          </p:cNvSpPr>
          <p:nvPr>
            <p:ph type="sldNum" sz="quarter" idx="11"/>
          </p:nvPr>
        </p:nvSpPr>
        <p:spPr/>
        <p:txBody>
          <a:bodyPr/>
          <a:lstStyle>
            <a:lvl1pPr eaLnBrk="0" hangingPunct="0">
              <a:defRPr/>
            </a:lvl1pPr>
          </a:lstStyle>
          <a:p>
            <a:pPr>
              <a:defRPr/>
            </a:pPr>
            <a:fld id="{A850AAB8-6D13-F74D-82DE-01543047371E}" type="slidenum">
              <a:rPr lang="en-US" altLang="en-US"/>
              <a:pPr>
                <a:defRPr/>
              </a:pPr>
              <a:t>‹#›</a:t>
            </a:fld>
            <a:endParaRPr lang="en-US" altLang="en-US"/>
          </a:p>
        </p:txBody>
      </p:sp>
    </p:spTree>
    <p:extLst>
      <p:ext uri="{BB962C8B-B14F-4D97-AF65-F5344CB8AC3E}">
        <p14:creationId xmlns:p14="http://schemas.microsoft.com/office/powerpoint/2010/main" val="2651874735"/>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62CE1-D7B9-2B48-AABD-520F279FD19B}"/>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a:extLst>
              <a:ext uri="{FF2B5EF4-FFF2-40B4-BE49-F238E27FC236}">
                <a16:creationId xmlns:a16="http://schemas.microsoft.com/office/drawing/2014/main" id="{48A76E69-B5F0-BF4B-B407-6D552D390EF3}"/>
              </a:ext>
            </a:extLst>
          </p:cNvPr>
          <p:cNvSpPr>
            <a:spLocks noGrp="1" noChangeArrowheads="1"/>
          </p:cNvSpPr>
          <p:nvPr>
            <p:ph type="sldNum" sz="quarter" idx="11"/>
          </p:nvPr>
        </p:nvSpPr>
        <p:spPr/>
        <p:txBody>
          <a:bodyPr/>
          <a:lstStyle>
            <a:lvl1pPr eaLnBrk="0" hangingPunct="0">
              <a:defRPr/>
            </a:lvl1pPr>
          </a:lstStyle>
          <a:p>
            <a:pPr>
              <a:defRPr/>
            </a:pPr>
            <a:fld id="{7DCC7F1B-7885-0949-97FC-084E8A56F43B}" type="slidenum">
              <a:rPr lang="en-US" altLang="en-US"/>
              <a:pPr>
                <a:defRPr/>
              </a:pPr>
              <a:t>‹#›</a:t>
            </a:fld>
            <a:endParaRPr lang="en-US" altLang="en-US"/>
          </a:p>
        </p:txBody>
      </p:sp>
    </p:spTree>
    <p:extLst>
      <p:ext uri="{BB962C8B-B14F-4D97-AF65-F5344CB8AC3E}">
        <p14:creationId xmlns:p14="http://schemas.microsoft.com/office/powerpoint/2010/main" val="1691528761"/>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35DD151-C820-B34A-B26B-2D2F1D3E1F83}"/>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a:extLst>
              <a:ext uri="{FF2B5EF4-FFF2-40B4-BE49-F238E27FC236}">
                <a16:creationId xmlns:a16="http://schemas.microsoft.com/office/drawing/2014/main" id="{CCFDF57E-6974-814A-893F-5B3EC8AC9CA0}"/>
              </a:ext>
            </a:extLst>
          </p:cNvPr>
          <p:cNvSpPr>
            <a:spLocks noGrp="1" noChangeArrowheads="1"/>
          </p:cNvSpPr>
          <p:nvPr>
            <p:ph type="sldNum" sz="quarter" idx="11"/>
          </p:nvPr>
        </p:nvSpPr>
        <p:spPr/>
        <p:txBody>
          <a:bodyPr/>
          <a:lstStyle>
            <a:lvl1pPr eaLnBrk="0" hangingPunct="0">
              <a:defRPr/>
            </a:lvl1pPr>
          </a:lstStyle>
          <a:p>
            <a:pPr>
              <a:defRPr/>
            </a:pPr>
            <a:fld id="{BDA969E1-C8A6-544B-920A-17EB75C6EE01}" type="slidenum">
              <a:rPr lang="en-US" altLang="en-US"/>
              <a:pPr>
                <a:defRPr/>
              </a:pPr>
              <a:t>‹#›</a:t>
            </a:fld>
            <a:endParaRPr lang="en-US" altLang="en-US"/>
          </a:p>
        </p:txBody>
      </p:sp>
    </p:spTree>
    <p:extLst>
      <p:ext uri="{BB962C8B-B14F-4D97-AF65-F5344CB8AC3E}">
        <p14:creationId xmlns:p14="http://schemas.microsoft.com/office/powerpoint/2010/main" val="1078949230"/>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53C2F28A-A914-FE46-A024-DF13262B8C5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a:extLst>
              <a:ext uri="{FF2B5EF4-FFF2-40B4-BE49-F238E27FC236}">
                <a16:creationId xmlns:a16="http://schemas.microsoft.com/office/drawing/2014/main" id="{19100917-C7B6-434C-99E9-E987DCCAA5D8}"/>
              </a:ext>
            </a:extLst>
          </p:cNvPr>
          <p:cNvSpPr>
            <a:spLocks noGrp="1" noChangeArrowheads="1"/>
          </p:cNvSpPr>
          <p:nvPr>
            <p:ph type="sldNum" sz="quarter" idx="11"/>
          </p:nvPr>
        </p:nvSpPr>
        <p:spPr/>
        <p:txBody>
          <a:bodyPr/>
          <a:lstStyle>
            <a:lvl1pPr eaLnBrk="0" hangingPunct="0">
              <a:defRPr/>
            </a:lvl1pPr>
          </a:lstStyle>
          <a:p>
            <a:pPr>
              <a:defRPr/>
            </a:pPr>
            <a:fld id="{6585CF00-0E48-FA45-8634-07059AC75E63}" type="slidenum">
              <a:rPr lang="en-US" altLang="en-US"/>
              <a:pPr>
                <a:defRPr/>
              </a:pPr>
              <a:t>‹#›</a:t>
            </a:fld>
            <a:endParaRPr lang="en-US" altLang="en-US"/>
          </a:p>
        </p:txBody>
      </p:sp>
    </p:spTree>
    <p:extLst>
      <p:ext uri="{BB962C8B-B14F-4D97-AF65-F5344CB8AC3E}">
        <p14:creationId xmlns:p14="http://schemas.microsoft.com/office/powerpoint/2010/main" val="1621676667"/>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552A2B8-84EB-424B-AB45-BF86C41D24AC}"/>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A2D8C86B-640E-DD49-A5A7-2807F5B6B58F}"/>
              </a:ext>
            </a:extLst>
          </p:cNvPr>
          <p:cNvSpPr>
            <a:spLocks noGrp="1" noChangeArrowheads="1"/>
          </p:cNvSpPr>
          <p:nvPr>
            <p:ph type="sldNum" sz="quarter" idx="11"/>
          </p:nvPr>
        </p:nvSpPr>
        <p:spPr/>
        <p:txBody>
          <a:bodyPr/>
          <a:lstStyle>
            <a:lvl1pPr eaLnBrk="0" hangingPunct="0">
              <a:defRPr/>
            </a:lvl1pPr>
          </a:lstStyle>
          <a:p>
            <a:pPr>
              <a:defRPr/>
            </a:pPr>
            <a:fld id="{2C344135-9420-D548-BD7C-79317C91434F}" type="slidenum">
              <a:rPr lang="en-US" altLang="en-US"/>
              <a:pPr>
                <a:defRPr/>
              </a:pPr>
              <a:t>‹#›</a:t>
            </a:fld>
            <a:endParaRPr lang="en-US" altLang="en-US"/>
          </a:p>
        </p:txBody>
      </p:sp>
    </p:spTree>
    <p:extLst>
      <p:ext uri="{BB962C8B-B14F-4D97-AF65-F5344CB8AC3E}">
        <p14:creationId xmlns:p14="http://schemas.microsoft.com/office/powerpoint/2010/main" val="2875020726"/>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EBB0C76-64C6-2942-B4EB-EE86FC1D051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2E47F2FC-584D-BF4D-AF6A-AD9133707603}"/>
              </a:ext>
            </a:extLst>
          </p:cNvPr>
          <p:cNvSpPr>
            <a:spLocks noGrp="1" noChangeArrowheads="1"/>
          </p:cNvSpPr>
          <p:nvPr>
            <p:ph type="sldNum" sz="quarter" idx="11"/>
          </p:nvPr>
        </p:nvSpPr>
        <p:spPr/>
        <p:txBody>
          <a:bodyPr/>
          <a:lstStyle>
            <a:lvl1pPr eaLnBrk="0" hangingPunct="0">
              <a:defRPr/>
            </a:lvl1pPr>
          </a:lstStyle>
          <a:p>
            <a:pPr>
              <a:defRPr/>
            </a:pPr>
            <a:fld id="{F1DB68E5-2868-6D4F-A89F-4CC0EFD4A2B9}" type="slidenum">
              <a:rPr lang="en-US" altLang="en-US"/>
              <a:pPr>
                <a:defRPr/>
              </a:pPr>
              <a:t>‹#›</a:t>
            </a:fld>
            <a:endParaRPr lang="en-US" altLang="en-US"/>
          </a:p>
        </p:txBody>
      </p:sp>
    </p:spTree>
    <p:extLst>
      <p:ext uri="{BB962C8B-B14F-4D97-AF65-F5344CB8AC3E}">
        <p14:creationId xmlns:p14="http://schemas.microsoft.com/office/powerpoint/2010/main" val="102242176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631792A-AD76-664C-A1F8-67622FD12195}"/>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D1CFAAE-D710-B945-880C-4838C9E27A0A}"/>
              </a:ext>
            </a:extLst>
          </p:cNvPr>
          <p:cNvSpPr>
            <a:spLocks noGrp="1" noChangeArrowheads="1"/>
          </p:cNvSpPr>
          <p:nvPr>
            <p:ph type="sldNum" sz="quarter" idx="11"/>
          </p:nvPr>
        </p:nvSpPr>
        <p:spPr/>
        <p:txBody>
          <a:bodyPr/>
          <a:lstStyle>
            <a:lvl1pPr eaLnBrk="0" hangingPunct="0">
              <a:defRPr/>
            </a:lvl1pPr>
          </a:lstStyle>
          <a:p>
            <a:pPr>
              <a:defRPr/>
            </a:pPr>
            <a:fld id="{B99F8390-5E7B-F84D-BB5A-F0643481A975}" type="slidenum">
              <a:rPr lang="en-US" altLang="en-US"/>
              <a:pPr>
                <a:defRPr/>
              </a:pPr>
              <a:t>‹#›</a:t>
            </a:fld>
            <a:endParaRPr lang="en-US" altLang="en-US"/>
          </a:p>
        </p:txBody>
      </p:sp>
    </p:spTree>
    <p:extLst>
      <p:ext uri="{BB962C8B-B14F-4D97-AF65-F5344CB8AC3E}">
        <p14:creationId xmlns:p14="http://schemas.microsoft.com/office/powerpoint/2010/main" val="1893274077"/>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50158EE-260B-B548-928C-E911F37962D7}"/>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D3577B43-A5DC-1B40-946C-9AFCCF79B3B1}"/>
              </a:ext>
            </a:extLst>
          </p:cNvPr>
          <p:cNvSpPr>
            <a:spLocks noGrp="1" noChangeArrowheads="1"/>
          </p:cNvSpPr>
          <p:nvPr>
            <p:ph type="sldNum" sz="quarter" idx="11"/>
          </p:nvPr>
        </p:nvSpPr>
        <p:spPr/>
        <p:txBody>
          <a:bodyPr/>
          <a:lstStyle>
            <a:lvl1pPr eaLnBrk="0" hangingPunct="0">
              <a:defRPr/>
            </a:lvl1pPr>
          </a:lstStyle>
          <a:p>
            <a:pPr>
              <a:defRPr/>
            </a:pPr>
            <a:fld id="{954DE8F5-A1D7-DB49-969C-EAC86A464DD7}" type="slidenum">
              <a:rPr lang="en-US" altLang="en-US"/>
              <a:pPr>
                <a:defRPr/>
              </a:pPr>
              <a:t>‹#›</a:t>
            </a:fld>
            <a:endParaRPr lang="en-US" altLang="en-US"/>
          </a:p>
        </p:txBody>
      </p:sp>
    </p:spTree>
    <p:extLst>
      <p:ext uri="{BB962C8B-B14F-4D97-AF65-F5344CB8AC3E}">
        <p14:creationId xmlns:p14="http://schemas.microsoft.com/office/powerpoint/2010/main" val="3395671225"/>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6F2D48B-DA98-9943-BC1C-A3EA9EB5DCED}"/>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D1997EEF-E597-CB49-82CE-E15B3C1E8B73}"/>
              </a:ext>
            </a:extLst>
          </p:cNvPr>
          <p:cNvSpPr>
            <a:spLocks noGrp="1" noChangeArrowheads="1"/>
          </p:cNvSpPr>
          <p:nvPr>
            <p:ph type="sldNum" sz="quarter" idx="11"/>
          </p:nvPr>
        </p:nvSpPr>
        <p:spPr/>
        <p:txBody>
          <a:bodyPr/>
          <a:lstStyle>
            <a:lvl1pPr eaLnBrk="0" hangingPunct="0">
              <a:defRPr/>
            </a:lvl1pPr>
          </a:lstStyle>
          <a:p>
            <a:pPr>
              <a:defRPr/>
            </a:pPr>
            <a:fld id="{C61C15F8-46C5-1E47-A52A-D0FDBA87F580}" type="slidenum">
              <a:rPr lang="en-US" altLang="en-US"/>
              <a:pPr>
                <a:defRPr/>
              </a:pPr>
              <a:t>‹#›</a:t>
            </a:fld>
            <a:endParaRPr lang="en-US" altLang="en-US"/>
          </a:p>
        </p:txBody>
      </p:sp>
    </p:spTree>
    <p:extLst>
      <p:ext uri="{BB962C8B-B14F-4D97-AF65-F5344CB8AC3E}">
        <p14:creationId xmlns:p14="http://schemas.microsoft.com/office/powerpoint/2010/main" val="273338151"/>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519692779"/>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146301177"/>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065118346"/>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83246772"/>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885478953"/>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253864224"/>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76989733"/>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082505316"/>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90171636"/>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006189548"/>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536914815"/>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05265272"/>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6/26/22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39893339"/>
      </p:ext>
    </p:extLst>
  </p:cSld>
  <p:clrMapOvr>
    <a:masterClrMapping/>
  </p:clrMapOvr>
</p:sldLayout>
</file>

<file path=ppt/slideLayouts/slideLayout7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6/26/22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45227514"/>
      </p:ext>
    </p:extLst>
  </p:cSld>
  <p:clrMapOvr>
    <a:masterClrMapping/>
  </p:clrMapOvr>
</p:sldLayout>
</file>

<file path=ppt/slideLayouts/slideLayout7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6/26/22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48183153"/>
      </p:ext>
    </p:extLst>
  </p:cSld>
  <p:clrMapOvr>
    <a:masterClrMapping/>
  </p:clrMapOvr>
</p:sldLayout>
</file>

<file path=ppt/slideLayouts/slideLayout7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6/26/22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70171218"/>
      </p:ext>
    </p:extLst>
  </p:cSld>
  <p:clrMapOvr>
    <a:masterClrMapping/>
  </p:clrMapOvr>
</p:sldLayout>
</file>

<file path=ppt/slideLayouts/slideLayout7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6/26/22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065220496"/>
      </p:ext>
    </p:extLst>
  </p:cSld>
  <p:clrMapOvr>
    <a:masterClrMapping/>
  </p:clrMapOvr>
</p:sldLayout>
</file>

<file path=ppt/slideLayouts/slideLayout7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6/26/22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09660037"/>
      </p:ext>
    </p:extLst>
  </p:cSld>
  <p:clrMapOvr>
    <a:masterClrMapping/>
  </p:clrMapOvr>
</p:sldLayout>
</file>

<file path=ppt/slideLayouts/slideLayout7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6/26/22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2231495"/>
      </p:ext>
    </p:extLst>
  </p:cSld>
  <p:clrMapOvr>
    <a:masterClrMapping/>
  </p:clrMapOvr>
</p:sldLayout>
</file>

<file path=ppt/slideLayouts/slideLayout7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6/26/22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35560310"/>
      </p:ext>
    </p:extLst>
  </p:cSld>
  <p:clrMapOvr>
    <a:masterClrMapping/>
  </p:clrMapOvr>
</p:sldLayout>
</file>

<file path=ppt/slideLayouts/slideLayout7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6/26/22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044798555"/>
      </p:ext>
    </p:extLst>
  </p:cSld>
  <p:clrMapOvr>
    <a:masterClrMapping/>
  </p:clrMapOvr>
</p:sldLayout>
</file>

<file path=ppt/slideLayouts/slideLayout7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6/26/22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359268827"/>
      </p:ext>
    </p:extLst>
  </p:cSld>
  <p:clrMapOvr>
    <a:masterClrMapping/>
  </p:clrMapOvr>
</p:sldLayout>
</file>

<file path=ppt/slideLayouts/slideLayout7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6/26/22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691603956"/>
      </p:ext>
    </p:extLst>
  </p:cSld>
  <p:clrMapOvr>
    <a:masterClrMapping/>
  </p:clrMapOvr>
</p:sldLayout>
</file>

<file path=ppt/slideLayouts/slideLayout7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6/26/22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76340911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6/26/22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4613312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6/26/22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0102417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6/26/22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73816183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6/26/22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3804277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6/26/22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7383460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6/26/22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9862587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6/26/22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35897024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6/26/22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2674180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6/26/22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6601800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6/26/22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8559476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0669105"/>
      </p:ext>
    </p:extLst>
  </p:cSld>
  <p:clrMapOvr>
    <a:masterClrMapping/>
  </p:clrMapOvr>
</p:sldLayout>
</file>

<file path=ppt/slideLayouts/slideLayout8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95697"/>
            <a:ext cx="8798061" cy="770467"/>
          </a:xfrm>
          <a:prstGeom prst="rect">
            <a:avLst/>
          </a:prstGeom>
        </p:spPr>
        <p:txBody>
          <a:bodyPr anchor="ctr"/>
          <a:lstStyle>
            <a:lvl1pPr>
              <a:lnSpc>
                <a:spcPct val="100000"/>
              </a:lnSpc>
              <a:spcAft>
                <a:spcPts val="600"/>
              </a:spcAft>
              <a:defRPr sz="3600" b="1">
                <a:solidFill>
                  <a:srgbClr val="0062A0"/>
                </a:solidFill>
                <a:latin typeface="Corbel" panose="020B0503020204020204" pitchFamily="34" charset="0"/>
              </a:defRPr>
            </a:lvl1pPr>
          </a:lstStyle>
          <a:p>
            <a:r>
              <a:rPr lang="en-US" dirty="0"/>
              <a:t>Click to edit Master title style</a:t>
            </a:r>
          </a:p>
        </p:txBody>
      </p:sp>
      <p:sp>
        <p:nvSpPr>
          <p:cNvPr id="3" name="Content Placeholder 2"/>
          <p:cNvSpPr>
            <a:spLocks noGrp="1"/>
          </p:cNvSpPr>
          <p:nvPr>
            <p:ph idx="1"/>
          </p:nvPr>
        </p:nvSpPr>
        <p:spPr>
          <a:xfrm>
            <a:off x="189560" y="978194"/>
            <a:ext cx="8798061" cy="5377521"/>
          </a:xfrm>
          <a:prstGeom prst="rect">
            <a:avLst/>
          </a:prstGeom>
        </p:spPr>
        <p:txBody>
          <a:bodyPr/>
          <a:lstStyle>
            <a:lvl1pPr marL="187200" indent="-187200">
              <a:buClr>
                <a:schemeClr val="tx1"/>
              </a:buClr>
              <a:tabLst/>
              <a:defRPr sz="2800">
                <a:latin typeface="Corbel" panose="020B0503020204020204" pitchFamily="34" charset="0"/>
              </a:defRPr>
            </a:lvl1pPr>
            <a:lvl2pPr marL="311150" indent="-187200">
              <a:buFont typeface="Cambria" panose="02040503050406030204" pitchFamily="18" charset="0"/>
              <a:buChar char="-"/>
              <a:tabLst/>
              <a:defRPr sz="2400">
                <a:latin typeface="Corbel" panose="020B0503020204020204" pitchFamily="34" charset="0"/>
              </a:defRPr>
            </a:lvl2pPr>
            <a:lvl3pPr marL="533400" indent="-187200">
              <a:buClr>
                <a:schemeClr val="tx1"/>
              </a:buClr>
              <a:tabLst/>
              <a:defRPr sz="2400">
                <a:latin typeface="Corbel" panose="020B0503020204020204" pitchFamily="34" charset="0"/>
              </a:defRPr>
            </a:lvl3pPr>
            <a:lvl4pPr indent="-187200">
              <a:defRPr sz="2400">
                <a:latin typeface="Corbel" panose="020B0503020204020204" pitchFamily="34" charset="0"/>
              </a:defRPr>
            </a:lvl4pPr>
            <a:lvl5pPr indent="-187200">
              <a:defRPr sz="240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mn-lt"/>
              </a:rPr>
              <a:pPr/>
              <a:t>‹#›</a:t>
            </a:fld>
            <a:endParaRPr lang="en-US" dirty="0">
              <a:latin typeface="+mn-lt"/>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644393257"/>
      </p:ext>
    </p:extLst>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302893967"/>
      </p:ext>
    </p:extLst>
  </p:cSld>
  <p:clrMapOvr>
    <a:masterClrMapping/>
  </p:clrMapOvr>
</p:sldLayout>
</file>

<file path=ppt/slideLayouts/slideLayout8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3575046728"/>
      </p:ext>
    </p:extLst>
  </p:cSld>
  <p:clrMapOvr>
    <a:masterClrMapping/>
  </p:clrMapOvr>
</p:sldLayout>
</file>

<file path=ppt/slideLayouts/slideLayout8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2524286461"/>
      </p:ext>
    </p:extLst>
  </p:cSld>
  <p:clrMapOvr>
    <a:masterClrMapping/>
  </p:clrMapOvr>
</p:sldLayout>
</file>

<file path=ppt/slideLayouts/slideLayout8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1713224086"/>
      </p:ext>
    </p:extLst>
  </p:cSld>
  <p:clrMapOvr>
    <a:masterClrMapping/>
  </p:clrMapOvr>
</p:sldLayout>
</file>

<file path=ppt/slideLayouts/slideLayout8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009422323"/>
      </p:ext>
    </p:extLst>
  </p:cSld>
  <p:clrMapOvr>
    <a:masterClrMapping/>
  </p:clrMapOvr>
</p:sldLayout>
</file>

<file path=ppt/slideLayouts/slideLayout8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123049746"/>
      </p:ext>
    </p:extLst>
  </p:cSld>
  <p:clrMapOvr>
    <a:masterClrMapping/>
  </p:clrMapOvr>
</p:sldLayout>
</file>

<file path=ppt/slideLayouts/slideLayout8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495521971"/>
      </p:ext>
    </p:extLst>
  </p:cSld>
  <p:clrMapOvr>
    <a:masterClrMapping/>
  </p:clrMapOvr>
</p:sldLayout>
</file>

<file path=ppt/slideLayouts/slideLayout8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749484604"/>
      </p:ext>
    </p:extLst>
  </p:cSld>
  <p:clrMapOvr>
    <a:masterClrMapping/>
  </p:clrMapOvr>
</p:sldLayout>
</file>

<file path=ppt/slideLayouts/slideLayout8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460457247"/>
      </p:ext>
    </p:extLst>
  </p:cSld>
  <p:clrMapOvr>
    <a:masterClrMapping/>
  </p:clrMapOvr>
</p:sldLayout>
</file>

<file path=ppt/slideLayouts/slideLayout8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4079158435"/>
      </p:ext>
    </p:extLst>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2128027522"/>
      </p:ext>
    </p:extLst>
  </p:cSld>
  <p:clrMapOvr>
    <a:masterClrMapping/>
  </p:clrMapOvr>
</p:sldLayout>
</file>

<file path=ppt/slideLayouts/slideLayout8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1587569726"/>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3090443"/>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7592665"/>
      </p:ext>
    </p:extLst>
  </p:cSld>
  <p:clrMapOvr>
    <a:masterClrMapping/>
  </p:clrMapOvr>
</p:sldLayout>
</file>

<file path=ppt/slideLayouts/slideLayout8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1832874"/>
      </p:ext>
    </p:extLst>
  </p:cSld>
  <p:clrMapOvr>
    <a:masterClrMapping/>
  </p:clrMapOvr>
</p:sldLayout>
</file>

<file path=ppt/slideLayouts/slideLayout8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6933690"/>
      </p:ext>
    </p:extLst>
  </p:cSld>
  <p:clrMapOvr>
    <a:masterClrMapping/>
  </p:clrMapOvr>
</p:sldLayout>
</file>

<file path=ppt/slideLayouts/slideLayout8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6192872"/>
      </p:ext>
    </p:extLst>
  </p:cSld>
  <p:clrMapOvr>
    <a:masterClrMapping/>
  </p:clrMapOvr>
</p:sldLayout>
</file>

<file path=ppt/slideLayouts/slideLayout8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8735546"/>
      </p:ext>
    </p:extLst>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1726764"/>
      </p:ext>
    </p:extLst>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934379"/>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8696045"/>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9602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13" Type="http://schemas.openxmlformats.org/officeDocument/2006/relationships/image" Target="../media/image1.png"/><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theme" Target="../theme/theme39.xml"/><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slideLayout" Target="../slideLayouts/slideLayout422.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0.xml"/><Relationship Id="rId3" Type="http://schemas.openxmlformats.org/officeDocument/2006/relationships/slideLayout" Target="../slideLayouts/slideLayout425.xml"/><Relationship Id="rId7" Type="http://schemas.openxmlformats.org/officeDocument/2006/relationships/slideLayout" Target="../slideLayouts/slideLayout429.xml"/><Relationship Id="rId12" Type="http://schemas.openxmlformats.org/officeDocument/2006/relationships/theme" Target="../theme/theme40.xml"/><Relationship Id="rId2" Type="http://schemas.openxmlformats.org/officeDocument/2006/relationships/slideLayout" Target="../slideLayouts/slideLayout424.xml"/><Relationship Id="rId1" Type="http://schemas.openxmlformats.org/officeDocument/2006/relationships/slideLayout" Target="../slideLayouts/slideLayout423.xml"/><Relationship Id="rId6" Type="http://schemas.openxmlformats.org/officeDocument/2006/relationships/slideLayout" Target="../slideLayouts/slideLayout428.xml"/><Relationship Id="rId11" Type="http://schemas.openxmlformats.org/officeDocument/2006/relationships/slideLayout" Target="../slideLayouts/slideLayout433.xml"/><Relationship Id="rId5" Type="http://schemas.openxmlformats.org/officeDocument/2006/relationships/slideLayout" Target="../slideLayouts/slideLayout427.xml"/><Relationship Id="rId10" Type="http://schemas.openxmlformats.org/officeDocument/2006/relationships/slideLayout" Target="../slideLayouts/slideLayout432.xml"/><Relationship Id="rId4" Type="http://schemas.openxmlformats.org/officeDocument/2006/relationships/slideLayout" Target="../slideLayouts/slideLayout426.xml"/><Relationship Id="rId9"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13" Type="http://schemas.openxmlformats.org/officeDocument/2006/relationships/image" Target="../media/image1.png"/><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13" Type="http://schemas.openxmlformats.org/officeDocument/2006/relationships/image" Target="../media/image1.png"/><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theme" Target="../theme/theme4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slideLayout" Target="../slideLayouts/slideLayout511.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9.xml"/><Relationship Id="rId13" Type="http://schemas.openxmlformats.org/officeDocument/2006/relationships/image" Target="../media/image1.png"/><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theme" Target="../theme/theme48.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image" Target="../media/image1.png"/><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theme" Target="../theme/theme49.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theme" Target="../theme/theme50.xml"/><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slideLayout" Target="../slideLayouts/slideLayout545.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 Id="rId14" Type="http://schemas.openxmlformats.org/officeDocument/2006/relationships/image" Target="../media/image1.png"/></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image" Target="../media/image1.png"/><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image" Target="../media/image1.png"/><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image" Target="../media/image1.png"/><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theme" Target="../theme/theme54.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slideLayout" Target="../slideLayouts/slideLayout590.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13" Type="http://schemas.openxmlformats.org/officeDocument/2006/relationships/image" Target="../media/image1.png"/><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theme" Target="../theme/theme55.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9.xml"/><Relationship Id="rId13" Type="http://schemas.openxmlformats.org/officeDocument/2006/relationships/image" Target="../media/image1.png"/><Relationship Id="rId3" Type="http://schemas.openxmlformats.org/officeDocument/2006/relationships/slideLayout" Target="../slideLayouts/slideLayout604.xml"/><Relationship Id="rId7" Type="http://schemas.openxmlformats.org/officeDocument/2006/relationships/slideLayout" Target="../slideLayouts/slideLayout608.xml"/><Relationship Id="rId12" Type="http://schemas.openxmlformats.org/officeDocument/2006/relationships/theme" Target="../theme/theme56.xml"/><Relationship Id="rId2" Type="http://schemas.openxmlformats.org/officeDocument/2006/relationships/slideLayout" Target="../slideLayouts/slideLayout603.xml"/><Relationship Id="rId1" Type="http://schemas.openxmlformats.org/officeDocument/2006/relationships/slideLayout" Target="../slideLayouts/slideLayout602.xml"/><Relationship Id="rId6" Type="http://schemas.openxmlformats.org/officeDocument/2006/relationships/slideLayout" Target="../slideLayouts/slideLayout607.xml"/><Relationship Id="rId11" Type="http://schemas.openxmlformats.org/officeDocument/2006/relationships/slideLayout" Target="../slideLayouts/slideLayout612.xml"/><Relationship Id="rId5" Type="http://schemas.openxmlformats.org/officeDocument/2006/relationships/slideLayout" Target="../slideLayouts/slideLayout606.xml"/><Relationship Id="rId10" Type="http://schemas.openxmlformats.org/officeDocument/2006/relationships/slideLayout" Target="../slideLayouts/slideLayout611.xml"/><Relationship Id="rId4" Type="http://schemas.openxmlformats.org/officeDocument/2006/relationships/slideLayout" Target="../slideLayouts/slideLayout605.xml"/><Relationship Id="rId9"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theme" Target="../theme/theme57.xml"/><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slideLayout" Target="../slideLayouts/slideLayout624.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 Id="rId14" Type="http://schemas.openxmlformats.org/officeDocument/2006/relationships/image" Target="../media/image1.png"/></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13" Type="http://schemas.openxmlformats.org/officeDocument/2006/relationships/image" Target="../media/image1.png"/><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theme" Target="../theme/theme58.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image" Target="../media/image1.png"/><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theme" Target="../theme/theme59.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theme" Target="../theme/theme60.xml"/><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slideLayout" Target="../slideLayouts/slideLayout658.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 Id="rId14" Type="http://schemas.openxmlformats.org/officeDocument/2006/relationships/image" Target="../media/image1.png"/></Relationships>
</file>

<file path=ppt/slideMasters/_rels/slideMaster61.xml.rels><?xml version="1.0" encoding="UTF-8" standalone="yes"?>
<Relationships xmlns="http://schemas.openxmlformats.org/package/2006/relationships"><Relationship Id="rId3" Type="http://schemas.openxmlformats.org/officeDocument/2006/relationships/slideLayout" Target="../slideLayouts/slideLayout661.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5" Type="http://schemas.openxmlformats.org/officeDocument/2006/relationships/theme" Target="../theme/theme61.xml"/><Relationship Id="rId4" Type="http://schemas.openxmlformats.org/officeDocument/2006/relationships/slideLayout" Target="../slideLayouts/slideLayout662.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0.xml"/><Relationship Id="rId13" Type="http://schemas.openxmlformats.org/officeDocument/2006/relationships/theme" Target="../theme/theme62.xml"/><Relationship Id="rId3" Type="http://schemas.openxmlformats.org/officeDocument/2006/relationships/slideLayout" Target="../slideLayouts/slideLayout665.xml"/><Relationship Id="rId7" Type="http://schemas.openxmlformats.org/officeDocument/2006/relationships/slideLayout" Target="../slideLayouts/slideLayout669.xml"/><Relationship Id="rId12" Type="http://schemas.openxmlformats.org/officeDocument/2006/relationships/slideLayout" Target="../slideLayouts/slideLayout674.xml"/><Relationship Id="rId2" Type="http://schemas.openxmlformats.org/officeDocument/2006/relationships/slideLayout" Target="../slideLayouts/slideLayout664.xml"/><Relationship Id="rId1" Type="http://schemas.openxmlformats.org/officeDocument/2006/relationships/slideLayout" Target="../slideLayouts/slideLayout663.xml"/><Relationship Id="rId6" Type="http://schemas.openxmlformats.org/officeDocument/2006/relationships/slideLayout" Target="../slideLayouts/slideLayout668.xml"/><Relationship Id="rId11" Type="http://schemas.openxmlformats.org/officeDocument/2006/relationships/slideLayout" Target="../slideLayouts/slideLayout673.xml"/><Relationship Id="rId5" Type="http://schemas.openxmlformats.org/officeDocument/2006/relationships/slideLayout" Target="../slideLayouts/slideLayout667.xml"/><Relationship Id="rId10" Type="http://schemas.openxmlformats.org/officeDocument/2006/relationships/slideLayout" Target="../slideLayouts/slideLayout672.xml"/><Relationship Id="rId4" Type="http://schemas.openxmlformats.org/officeDocument/2006/relationships/slideLayout" Target="../slideLayouts/slideLayout666.xml"/><Relationship Id="rId9" Type="http://schemas.openxmlformats.org/officeDocument/2006/relationships/slideLayout" Target="../slideLayouts/slideLayout671.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3" Type="http://schemas.openxmlformats.org/officeDocument/2006/relationships/theme" Target="../theme/theme63.xml"/><Relationship Id="rId2" Type="http://schemas.openxmlformats.org/officeDocument/2006/relationships/slideLayout" Target="../slideLayouts/slideLayout676.xml"/><Relationship Id="rId1" Type="http://schemas.openxmlformats.org/officeDocument/2006/relationships/slideLayout" Target="../slideLayouts/slideLayout675.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4.xml"/><Relationship Id="rId13" Type="http://schemas.openxmlformats.org/officeDocument/2006/relationships/image" Target="../media/image1.png"/><Relationship Id="rId3" Type="http://schemas.openxmlformats.org/officeDocument/2006/relationships/slideLayout" Target="../slideLayouts/slideLayout679.xml"/><Relationship Id="rId7" Type="http://schemas.openxmlformats.org/officeDocument/2006/relationships/slideLayout" Target="../slideLayouts/slideLayout683.xml"/><Relationship Id="rId12" Type="http://schemas.openxmlformats.org/officeDocument/2006/relationships/theme" Target="../theme/theme64.xml"/><Relationship Id="rId2" Type="http://schemas.openxmlformats.org/officeDocument/2006/relationships/slideLayout" Target="../slideLayouts/slideLayout678.xml"/><Relationship Id="rId1" Type="http://schemas.openxmlformats.org/officeDocument/2006/relationships/slideLayout" Target="../slideLayouts/slideLayout677.xml"/><Relationship Id="rId6" Type="http://schemas.openxmlformats.org/officeDocument/2006/relationships/slideLayout" Target="../slideLayouts/slideLayout682.xml"/><Relationship Id="rId11" Type="http://schemas.openxmlformats.org/officeDocument/2006/relationships/slideLayout" Target="../slideLayouts/slideLayout687.xml"/><Relationship Id="rId5" Type="http://schemas.openxmlformats.org/officeDocument/2006/relationships/slideLayout" Target="../slideLayouts/slideLayout681.xml"/><Relationship Id="rId10" Type="http://schemas.openxmlformats.org/officeDocument/2006/relationships/slideLayout" Target="../slideLayouts/slideLayout686.xml"/><Relationship Id="rId4" Type="http://schemas.openxmlformats.org/officeDocument/2006/relationships/slideLayout" Target="../slideLayouts/slideLayout680.xml"/><Relationship Id="rId9" Type="http://schemas.openxmlformats.org/officeDocument/2006/relationships/slideLayout" Target="../slideLayouts/slideLayout685.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95.xml"/><Relationship Id="rId13" Type="http://schemas.openxmlformats.org/officeDocument/2006/relationships/image" Target="../media/image1.png"/><Relationship Id="rId3" Type="http://schemas.openxmlformats.org/officeDocument/2006/relationships/slideLayout" Target="../slideLayouts/slideLayout690.xml"/><Relationship Id="rId7" Type="http://schemas.openxmlformats.org/officeDocument/2006/relationships/slideLayout" Target="../slideLayouts/slideLayout694.xml"/><Relationship Id="rId12" Type="http://schemas.openxmlformats.org/officeDocument/2006/relationships/theme" Target="../theme/theme65.xml"/><Relationship Id="rId2" Type="http://schemas.openxmlformats.org/officeDocument/2006/relationships/slideLayout" Target="../slideLayouts/slideLayout689.xml"/><Relationship Id="rId1" Type="http://schemas.openxmlformats.org/officeDocument/2006/relationships/slideLayout" Target="../slideLayouts/slideLayout688.xml"/><Relationship Id="rId6" Type="http://schemas.openxmlformats.org/officeDocument/2006/relationships/slideLayout" Target="../slideLayouts/slideLayout693.xml"/><Relationship Id="rId11" Type="http://schemas.openxmlformats.org/officeDocument/2006/relationships/slideLayout" Target="../slideLayouts/slideLayout698.xml"/><Relationship Id="rId5" Type="http://schemas.openxmlformats.org/officeDocument/2006/relationships/slideLayout" Target="../slideLayouts/slideLayout692.xml"/><Relationship Id="rId10" Type="http://schemas.openxmlformats.org/officeDocument/2006/relationships/slideLayout" Target="../slideLayouts/slideLayout697.xml"/><Relationship Id="rId4" Type="http://schemas.openxmlformats.org/officeDocument/2006/relationships/slideLayout" Target="../slideLayouts/slideLayout691.xml"/><Relationship Id="rId9" Type="http://schemas.openxmlformats.org/officeDocument/2006/relationships/slideLayout" Target="../slideLayouts/slideLayout696.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06.xml"/><Relationship Id="rId13" Type="http://schemas.openxmlformats.org/officeDocument/2006/relationships/theme" Target="../theme/theme66.xml"/><Relationship Id="rId3" Type="http://schemas.openxmlformats.org/officeDocument/2006/relationships/slideLayout" Target="../slideLayouts/slideLayout701.xml"/><Relationship Id="rId7" Type="http://schemas.openxmlformats.org/officeDocument/2006/relationships/slideLayout" Target="../slideLayouts/slideLayout705.xml"/><Relationship Id="rId12" Type="http://schemas.openxmlformats.org/officeDocument/2006/relationships/slideLayout" Target="../slideLayouts/slideLayout710.xml"/><Relationship Id="rId2" Type="http://schemas.openxmlformats.org/officeDocument/2006/relationships/slideLayout" Target="../slideLayouts/slideLayout700.xml"/><Relationship Id="rId1" Type="http://schemas.openxmlformats.org/officeDocument/2006/relationships/slideLayout" Target="../slideLayouts/slideLayout699.xml"/><Relationship Id="rId6" Type="http://schemas.openxmlformats.org/officeDocument/2006/relationships/slideLayout" Target="../slideLayouts/slideLayout704.xml"/><Relationship Id="rId11" Type="http://schemas.openxmlformats.org/officeDocument/2006/relationships/slideLayout" Target="../slideLayouts/slideLayout709.xml"/><Relationship Id="rId5" Type="http://schemas.openxmlformats.org/officeDocument/2006/relationships/slideLayout" Target="../slideLayouts/slideLayout703.xml"/><Relationship Id="rId10" Type="http://schemas.openxmlformats.org/officeDocument/2006/relationships/slideLayout" Target="../slideLayouts/slideLayout708.xml"/><Relationship Id="rId4" Type="http://schemas.openxmlformats.org/officeDocument/2006/relationships/slideLayout" Target="../slideLayouts/slideLayout702.xml"/><Relationship Id="rId9" Type="http://schemas.openxmlformats.org/officeDocument/2006/relationships/slideLayout" Target="../slideLayouts/slideLayout707.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8.xml"/><Relationship Id="rId13" Type="http://schemas.openxmlformats.org/officeDocument/2006/relationships/theme" Target="../theme/theme67.xml"/><Relationship Id="rId3" Type="http://schemas.openxmlformats.org/officeDocument/2006/relationships/slideLayout" Target="../slideLayouts/slideLayout713.xml"/><Relationship Id="rId7" Type="http://schemas.openxmlformats.org/officeDocument/2006/relationships/slideLayout" Target="../slideLayouts/slideLayout717.xml"/><Relationship Id="rId12" Type="http://schemas.openxmlformats.org/officeDocument/2006/relationships/slideLayout" Target="../slideLayouts/slideLayout722.xml"/><Relationship Id="rId2" Type="http://schemas.openxmlformats.org/officeDocument/2006/relationships/slideLayout" Target="../slideLayouts/slideLayout712.xml"/><Relationship Id="rId1" Type="http://schemas.openxmlformats.org/officeDocument/2006/relationships/slideLayout" Target="../slideLayouts/slideLayout711.xml"/><Relationship Id="rId6" Type="http://schemas.openxmlformats.org/officeDocument/2006/relationships/slideLayout" Target="../slideLayouts/slideLayout716.xml"/><Relationship Id="rId11" Type="http://schemas.openxmlformats.org/officeDocument/2006/relationships/slideLayout" Target="../slideLayouts/slideLayout721.xml"/><Relationship Id="rId5" Type="http://schemas.openxmlformats.org/officeDocument/2006/relationships/slideLayout" Target="../slideLayouts/slideLayout715.xml"/><Relationship Id="rId10" Type="http://schemas.openxmlformats.org/officeDocument/2006/relationships/slideLayout" Target="../slideLayouts/slideLayout720.xml"/><Relationship Id="rId4" Type="http://schemas.openxmlformats.org/officeDocument/2006/relationships/slideLayout" Target="../slideLayouts/slideLayout714.xml"/><Relationship Id="rId9" Type="http://schemas.openxmlformats.org/officeDocument/2006/relationships/slideLayout" Target="../slideLayouts/slideLayout719.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30.xml"/><Relationship Id="rId13" Type="http://schemas.openxmlformats.org/officeDocument/2006/relationships/theme" Target="../theme/theme68.xml"/><Relationship Id="rId3" Type="http://schemas.openxmlformats.org/officeDocument/2006/relationships/slideLayout" Target="../slideLayouts/slideLayout725.xml"/><Relationship Id="rId7" Type="http://schemas.openxmlformats.org/officeDocument/2006/relationships/slideLayout" Target="../slideLayouts/slideLayout729.xml"/><Relationship Id="rId12" Type="http://schemas.openxmlformats.org/officeDocument/2006/relationships/slideLayout" Target="../slideLayouts/slideLayout734.xml"/><Relationship Id="rId2" Type="http://schemas.openxmlformats.org/officeDocument/2006/relationships/slideLayout" Target="../slideLayouts/slideLayout724.xml"/><Relationship Id="rId1" Type="http://schemas.openxmlformats.org/officeDocument/2006/relationships/slideLayout" Target="../slideLayouts/slideLayout723.xml"/><Relationship Id="rId6" Type="http://schemas.openxmlformats.org/officeDocument/2006/relationships/slideLayout" Target="../slideLayouts/slideLayout728.xml"/><Relationship Id="rId11" Type="http://schemas.openxmlformats.org/officeDocument/2006/relationships/slideLayout" Target="../slideLayouts/slideLayout733.xml"/><Relationship Id="rId5" Type="http://schemas.openxmlformats.org/officeDocument/2006/relationships/slideLayout" Target="../slideLayouts/slideLayout727.xml"/><Relationship Id="rId10" Type="http://schemas.openxmlformats.org/officeDocument/2006/relationships/slideLayout" Target="../slideLayouts/slideLayout732.xml"/><Relationship Id="rId4" Type="http://schemas.openxmlformats.org/officeDocument/2006/relationships/slideLayout" Target="../slideLayouts/slideLayout726.xml"/><Relationship Id="rId9" Type="http://schemas.openxmlformats.org/officeDocument/2006/relationships/slideLayout" Target="../slideLayouts/slideLayout731.xml"/></Relationships>
</file>

<file path=ppt/slideMasters/_rels/slideMaster69.xml.rels><?xml version="1.0" encoding="UTF-8" standalone="yes"?>
<Relationships xmlns="http://schemas.openxmlformats.org/package/2006/relationships"><Relationship Id="rId3" Type="http://schemas.openxmlformats.org/officeDocument/2006/relationships/theme" Target="../theme/theme69.xml"/><Relationship Id="rId2" Type="http://schemas.openxmlformats.org/officeDocument/2006/relationships/slideLayout" Target="../slideLayouts/slideLayout736.xml"/><Relationship Id="rId1" Type="http://schemas.openxmlformats.org/officeDocument/2006/relationships/slideLayout" Target="../slideLayouts/slideLayout735.xml"/></Relationships>
</file>

<file path=ppt/slideMasters/_rels/slideMaster70.xml.rels><?xml version="1.0" encoding="UTF-8" standalone="yes"?>
<Relationships xmlns="http://schemas.openxmlformats.org/package/2006/relationships"><Relationship Id="rId3" Type="http://schemas.openxmlformats.org/officeDocument/2006/relationships/theme" Target="../theme/theme70.xml"/><Relationship Id="rId2" Type="http://schemas.openxmlformats.org/officeDocument/2006/relationships/slideLayout" Target="../slideLayouts/slideLayout738.xml"/><Relationship Id="rId1" Type="http://schemas.openxmlformats.org/officeDocument/2006/relationships/slideLayout" Target="../slideLayouts/slideLayout737.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46.xml"/><Relationship Id="rId13" Type="http://schemas.openxmlformats.org/officeDocument/2006/relationships/image" Target="../media/image1.png"/><Relationship Id="rId3" Type="http://schemas.openxmlformats.org/officeDocument/2006/relationships/slideLayout" Target="../slideLayouts/slideLayout741.xml"/><Relationship Id="rId7" Type="http://schemas.openxmlformats.org/officeDocument/2006/relationships/slideLayout" Target="../slideLayouts/slideLayout745.xml"/><Relationship Id="rId12" Type="http://schemas.openxmlformats.org/officeDocument/2006/relationships/theme" Target="../theme/theme71.xml"/><Relationship Id="rId2" Type="http://schemas.openxmlformats.org/officeDocument/2006/relationships/slideLayout" Target="../slideLayouts/slideLayout740.xml"/><Relationship Id="rId1" Type="http://schemas.openxmlformats.org/officeDocument/2006/relationships/slideLayout" Target="../slideLayouts/slideLayout739.xml"/><Relationship Id="rId6" Type="http://schemas.openxmlformats.org/officeDocument/2006/relationships/slideLayout" Target="../slideLayouts/slideLayout744.xml"/><Relationship Id="rId11" Type="http://schemas.openxmlformats.org/officeDocument/2006/relationships/slideLayout" Target="../slideLayouts/slideLayout749.xml"/><Relationship Id="rId5" Type="http://schemas.openxmlformats.org/officeDocument/2006/relationships/slideLayout" Target="../slideLayouts/slideLayout743.xml"/><Relationship Id="rId10" Type="http://schemas.openxmlformats.org/officeDocument/2006/relationships/slideLayout" Target="../slideLayouts/slideLayout748.xml"/><Relationship Id="rId4" Type="http://schemas.openxmlformats.org/officeDocument/2006/relationships/slideLayout" Target="../slideLayouts/slideLayout742.xml"/><Relationship Id="rId9" Type="http://schemas.openxmlformats.org/officeDocument/2006/relationships/slideLayout" Target="../slideLayouts/slideLayout747.xml"/></Relationships>
</file>

<file path=ppt/slideMasters/_rels/slideMaster72.xml.rels><?xml version="1.0" encoding="UTF-8" standalone="yes"?>
<Relationships xmlns="http://schemas.openxmlformats.org/package/2006/relationships"><Relationship Id="rId3" Type="http://schemas.openxmlformats.org/officeDocument/2006/relationships/theme" Target="../theme/theme72.xml"/><Relationship Id="rId2" Type="http://schemas.openxmlformats.org/officeDocument/2006/relationships/slideLayout" Target="../slideLayouts/slideLayout751.xml"/><Relationship Id="rId1" Type="http://schemas.openxmlformats.org/officeDocument/2006/relationships/slideLayout" Target="../slideLayouts/slideLayout750.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59.xml"/><Relationship Id="rId13" Type="http://schemas.openxmlformats.org/officeDocument/2006/relationships/theme" Target="../theme/theme73.xml"/><Relationship Id="rId3" Type="http://schemas.openxmlformats.org/officeDocument/2006/relationships/slideLayout" Target="../slideLayouts/slideLayout754.xml"/><Relationship Id="rId7" Type="http://schemas.openxmlformats.org/officeDocument/2006/relationships/slideLayout" Target="../slideLayouts/slideLayout758.xml"/><Relationship Id="rId12" Type="http://schemas.openxmlformats.org/officeDocument/2006/relationships/slideLayout" Target="../slideLayouts/slideLayout763.xml"/><Relationship Id="rId2" Type="http://schemas.openxmlformats.org/officeDocument/2006/relationships/slideLayout" Target="../slideLayouts/slideLayout753.xml"/><Relationship Id="rId1" Type="http://schemas.openxmlformats.org/officeDocument/2006/relationships/slideLayout" Target="../slideLayouts/slideLayout752.xml"/><Relationship Id="rId6" Type="http://schemas.openxmlformats.org/officeDocument/2006/relationships/slideLayout" Target="../slideLayouts/slideLayout757.xml"/><Relationship Id="rId11" Type="http://schemas.openxmlformats.org/officeDocument/2006/relationships/slideLayout" Target="../slideLayouts/slideLayout762.xml"/><Relationship Id="rId5" Type="http://schemas.openxmlformats.org/officeDocument/2006/relationships/slideLayout" Target="../slideLayouts/slideLayout756.xml"/><Relationship Id="rId10" Type="http://schemas.openxmlformats.org/officeDocument/2006/relationships/slideLayout" Target="../slideLayouts/slideLayout761.xml"/><Relationship Id="rId4" Type="http://schemas.openxmlformats.org/officeDocument/2006/relationships/slideLayout" Target="../slideLayouts/slideLayout755.xml"/><Relationship Id="rId9" Type="http://schemas.openxmlformats.org/officeDocument/2006/relationships/slideLayout" Target="../slideLayouts/slideLayout760.xml"/><Relationship Id="rId14" Type="http://schemas.openxmlformats.org/officeDocument/2006/relationships/image" Target="../media/image1.png"/></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71.xml"/><Relationship Id="rId13" Type="http://schemas.openxmlformats.org/officeDocument/2006/relationships/theme" Target="../theme/theme74.xml"/><Relationship Id="rId3" Type="http://schemas.openxmlformats.org/officeDocument/2006/relationships/slideLayout" Target="../slideLayouts/slideLayout766.xml"/><Relationship Id="rId7" Type="http://schemas.openxmlformats.org/officeDocument/2006/relationships/slideLayout" Target="../slideLayouts/slideLayout770.xml"/><Relationship Id="rId12" Type="http://schemas.openxmlformats.org/officeDocument/2006/relationships/slideLayout" Target="../slideLayouts/slideLayout775.xml"/><Relationship Id="rId2" Type="http://schemas.openxmlformats.org/officeDocument/2006/relationships/slideLayout" Target="../slideLayouts/slideLayout765.xml"/><Relationship Id="rId1" Type="http://schemas.openxmlformats.org/officeDocument/2006/relationships/slideLayout" Target="../slideLayouts/slideLayout764.xml"/><Relationship Id="rId6" Type="http://schemas.openxmlformats.org/officeDocument/2006/relationships/slideLayout" Target="../slideLayouts/slideLayout769.xml"/><Relationship Id="rId11" Type="http://schemas.openxmlformats.org/officeDocument/2006/relationships/slideLayout" Target="../slideLayouts/slideLayout774.xml"/><Relationship Id="rId5" Type="http://schemas.openxmlformats.org/officeDocument/2006/relationships/slideLayout" Target="../slideLayouts/slideLayout768.xml"/><Relationship Id="rId10" Type="http://schemas.openxmlformats.org/officeDocument/2006/relationships/slideLayout" Target="../slideLayouts/slideLayout773.xml"/><Relationship Id="rId4" Type="http://schemas.openxmlformats.org/officeDocument/2006/relationships/slideLayout" Target="../slideLayouts/slideLayout767.xml"/><Relationship Id="rId9" Type="http://schemas.openxmlformats.org/officeDocument/2006/relationships/slideLayout" Target="../slideLayouts/slideLayout77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783.xml"/><Relationship Id="rId13" Type="http://schemas.openxmlformats.org/officeDocument/2006/relationships/theme" Target="../theme/theme75.xml"/><Relationship Id="rId3" Type="http://schemas.openxmlformats.org/officeDocument/2006/relationships/slideLayout" Target="../slideLayouts/slideLayout778.xml"/><Relationship Id="rId7" Type="http://schemas.openxmlformats.org/officeDocument/2006/relationships/slideLayout" Target="../slideLayouts/slideLayout782.xml"/><Relationship Id="rId12" Type="http://schemas.openxmlformats.org/officeDocument/2006/relationships/slideLayout" Target="../slideLayouts/slideLayout787.xml"/><Relationship Id="rId2" Type="http://schemas.openxmlformats.org/officeDocument/2006/relationships/slideLayout" Target="../slideLayouts/slideLayout777.xml"/><Relationship Id="rId1" Type="http://schemas.openxmlformats.org/officeDocument/2006/relationships/slideLayout" Target="../slideLayouts/slideLayout776.xml"/><Relationship Id="rId6" Type="http://schemas.openxmlformats.org/officeDocument/2006/relationships/slideLayout" Target="../slideLayouts/slideLayout781.xml"/><Relationship Id="rId11" Type="http://schemas.openxmlformats.org/officeDocument/2006/relationships/slideLayout" Target="../slideLayouts/slideLayout786.xml"/><Relationship Id="rId5" Type="http://schemas.openxmlformats.org/officeDocument/2006/relationships/slideLayout" Target="../slideLayouts/slideLayout780.xml"/><Relationship Id="rId10" Type="http://schemas.openxmlformats.org/officeDocument/2006/relationships/slideLayout" Target="../slideLayouts/slideLayout785.xml"/><Relationship Id="rId4" Type="http://schemas.openxmlformats.org/officeDocument/2006/relationships/slideLayout" Target="../slideLayouts/slideLayout779.xml"/><Relationship Id="rId9" Type="http://schemas.openxmlformats.org/officeDocument/2006/relationships/slideLayout" Target="../slideLayouts/slideLayout784.xml"/><Relationship Id="rId14" Type="http://schemas.openxmlformats.org/officeDocument/2006/relationships/image" Target="../media/image1.png"/></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795.xml"/><Relationship Id="rId3" Type="http://schemas.openxmlformats.org/officeDocument/2006/relationships/slideLayout" Target="../slideLayouts/slideLayout790.xml"/><Relationship Id="rId7" Type="http://schemas.openxmlformats.org/officeDocument/2006/relationships/slideLayout" Target="../slideLayouts/slideLayout794.xml"/><Relationship Id="rId12" Type="http://schemas.openxmlformats.org/officeDocument/2006/relationships/theme" Target="../theme/theme76.xml"/><Relationship Id="rId2" Type="http://schemas.openxmlformats.org/officeDocument/2006/relationships/slideLayout" Target="../slideLayouts/slideLayout789.xml"/><Relationship Id="rId1" Type="http://schemas.openxmlformats.org/officeDocument/2006/relationships/slideLayout" Target="../slideLayouts/slideLayout788.xml"/><Relationship Id="rId6" Type="http://schemas.openxmlformats.org/officeDocument/2006/relationships/slideLayout" Target="../slideLayouts/slideLayout793.xml"/><Relationship Id="rId11" Type="http://schemas.openxmlformats.org/officeDocument/2006/relationships/slideLayout" Target="../slideLayouts/slideLayout798.xml"/><Relationship Id="rId5" Type="http://schemas.openxmlformats.org/officeDocument/2006/relationships/slideLayout" Target="../slideLayouts/slideLayout792.xml"/><Relationship Id="rId10" Type="http://schemas.openxmlformats.org/officeDocument/2006/relationships/slideLayout" Target="../slideLayouts/slideLayout797.xml"/><Relationship Id="rId4" Type="http://schemas.openxmlformats.org/officeDocument/2006/relationships/slideLayout" Target="../slideLayouts/slideLayout791.xml"/><Relationship Id="rId9" Type="http://schemas.openxmlformats.org/officeDocument/2006/relationships/slideLayout" Target="../slideLayouts/slideLayout796.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06.xml"/><Relationship Id="rId3" Type="http://schemas.openxmlformats.org/officeDocument/2006/relationships/slideLayout" Target="../slideLayouts/slideLayout801.xml"/><Relationship Id="rId7" Type="http://schemas.openxmlformats.org/officeDocument/2006/relationships/slideLayout" Target="../slideLayouts/slideLayout805.xml"/><Relationship Id="rId12" Type="http://schemas.openxmlformats.org/officeDocument/2006/relationships/theme" Target="../theme/theme77.xml"/><Relationship Id="rId2" Type="http://schemas.openxmlformats.org/officeDocument/2006/relationships/slideLayout" Target="../slideLayouts/slideLayout800.xml"/><Relationship Id="rId1" Type="http://schemas.openxmlformats.org/officeDocument/2006/relationships/slideLayout" Target="../slideLayouts/slideLayout799.xml"/><Relationship Id="rId6" Type="http://schemas.openxmlformats.org/officeDocument/2006/relationships/slideLayout" Target="../slideLayouts/slideLayout804.xml"/><Relationship Id="rId11" Type="http://schemas.openxmlformats.org/officeDocument/2006/relationships/slideLayout" Target="../slideLayouts/slideLayout809.xml"/><Relationship Id="rId5" Type="http://schemas.openxmlformats.org/officeDocument/2006/relationships/slideLayout" Target="../slideLayouts/slideLayout803.xml"/><Relationship Id="rId10" Type="http://schemas.openxmlformats.org/officeDocument/2006/relationships/slideLayout" Target="../slideLayouts/slideLayout808.xml"/><Relationship Id="rId4" Type="http://schemas.openxmlformats.org/officeDocument/2006/relationships/slideLayout" Target="../slideLayouts/slideLayout802.xml"/><Relationship Id="rId9" Type="http://schemas.openxmlformats.org/officeDocument/2006/relationships/slideLayout" Target="../slideLayouts/slideLayout807.xml"/></Relationships>
</file>

<file path=ppt/slideMasters/_rels/slideMaster78.xml.rels><?xml version="1.0" encoding="UTF-8" standalone="yes"?>
<Relationships xmlns="http://schemas.openxmlformats.org/package/2006/relationships"><Relationship Id="rId3" Type="http://schemas.openxmlformats.org/officeDocument/2006/relationships/theme" Target="../theme/theme78.xml"/><Relationship Id="rId2" Type="http://schemas.openxmlformats.org/officeDocument/2006/relationships/slideLayout" Target="../slideLayouts/slideLayout811.xml"/><Relationship Id="rId1" Type="http://schemas.openxmlformats.org/officeDocument/2006/relationships/slideLayout" Target="../slideLayouts/slideLayout810.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19.xml"/><Relationship Id="rId3" Type="http://schemas.openxmlformats.org/officeDocument/2006/relationships/slideLayout" Target="../slideLayouts/slideLayout814.xml"/><Relationship Id="rId7" Type="http://schemas.openxmlformats.org/officeDocument/2006/relationships/slideLayout" Target="../slideLayouts/slideLayout818.xml"/><Relationship Id="rId12" Type="http://schemas.openxmlformats.org/officeDocument/2006/relationships/theme" Target="../theme/theme79.xml"/><Relationship Id="rId2" Type="http://schemas.openxmlformats.org/officeDocument/2006/relationships/slideLayout" Target="../slideLayouts/slideLayout813.xml"/><Relationship Id="rId1" Type="http://schemas.openxmlformats.org/officeDocument/2006/relationships/slideLayout" Target="../slideLayouts/slideLayout812.xml"/><Relationship Id="rId6" Type="http://schemas.openxmlformats.org/officeDocument/2006/relationships/slideLayout" Target="../slideLayouts/slideLayout817.xml"/><Relationship Id="rId11" Type="http://schemas.openxmlformats.org/officeDocument/2006/relationships/slideLayout" Target="../slideLayouts/slideLayout822.xml"/><Relationship Id="rId5" Type="http://schemas.openxmlformats.org/officeDocument/2006/relationships/slideLayout" Target="../slideLayouts/slideLayout816.xml"/><Relationship Id="rId10" Type="http://schemas.openxmlformats.org/officeDocument/2006/relationships/slideLayout" Target="../slideLayouts/slideLayout821.xml"/><Relationship Id="rId4" Type="http://schemas.openxmlformats.org/officeDocument/2006/relationships/slideLayout" Target="../slideLayouts/slideLayout815.xml"/><Relationship Id="rId9" Type="http://schemas.openxmlformats.org/officeDocument/2006/relationships/slideLayout" Target="../slideLayouts/slideLayout820.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30.xml"/><Relationship Id="rId3" Type="http://schemas.openxmlformats.org/officeDocument/2006/relationships/slideLayout" Target="../slideLayouts/slideLayout825.xml"/><Relationship Id="rId7" Type="http://schemas.openxmlformats.org/officeDocument/2006/relationships/slideLayout" Target="../slideLayouts/slideLayout829.xml"/><Relationship Id="rId12" Type="http://schemas.openxmlformats.org/officeDocument/2006/relationships/theme" Target="../theme/theme80.xml"/><Relationship Id="rId2" Type="http://schemas.openxmlformats.org/officeDocument/2006/relationships/slideLayout" Target="../slideLayouts/slideLayout824.xml"/><Relationship Id="rId1" Type="http://schemas.openxmlformats.org/officeDocument/2006/relationships/slideLayout" Target="../slideLayouts/slideLayout823.xml"/><Relationship Id="rId6" Type="http://schemas.openxmlformats.org/officeDocument/2006/relationships/slideLayout" Target="../slideLayouts/slideLayout828.xml"/><Relationship Id="rId11" Type="http://schemas.openxmlformats.org/officeDocument/2006/relationships/slideLayout" Target="../slideLayouts/slideLayout833.xml"/><Relationship Id="rId5" Type="http://schemas.openxmlformats.org/officeDocument/2006/relationships/slideLayout" Target="../slideLayouts/slideLayout827.xml"/><Relationship Id="rId10" Type="http://schemas.openxmlformats.org/officeDocument/2006/relationships/slideLayout" Target="../slideLayouts/slideLayout832.xml"/><Relationship Id="rId4" Type="http://schemas.openxmlformats.org/officeDocument/2006/relationships/slideLayout" Target="../slideLayouts/slideLayout826.xml"/><Relationship Id="rId9" Type="http://schemas.openxmlformats.org/officeDocument/2006/relationships/slideLayout" Target="../slideLayouts/slideLayout8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2022. 6. 26.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6/26/22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6/26/22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6/26/22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6/26/22</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400652357"/>
      </p:ext>
    </p:extLst>
  </p:cSld>
  <p:clrMap bg1="lt1" tx1="dk1" bg2="lt2" tx2="dk2" accent1="accent1" accent2="accent2" accent3="accent3" accent4="accent4" accent5="accent5" accent6="accent6" hlink="hlink" folHlink="folHlink"/>
  <p:sldLayoutIdLst>
    <p:sldLayoutId id="2147489625" r:id="rId1"/>
    <p:sldLayoutId id="2147489626" r:id="rId2"/>
    <p:sldLayoutId id="2147489627" r:id="rId3"/>
    <p:sldLayoutId id="2147489628" r:id="rId4"/>
    <p:sldLayoutId id="2147489629" r:id="rId5"/>
    <p:sldLayoutId id="2147489630" r:id="rId6"/>
    <p:sldLayoutId id="2147489631" r:id="rId7"/>
    <p:sldLayoutId id="2147489632" r:id="rId8"/>
    <p:sldLayoutId id="2147489633" r:id="rId9"/>
    <p:sldLayoutId id="2147489634" r:id="rId10"/>
    <p:sldLayoutId id="2147489635" r:id="rId11"/>
    <p:sldLayoutId id="2147489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380610"/>
      </p:ext>
    </p:extLst>
  </p:cSld>
  <p:clrMap bg1="lt1" tx1="dk1" bg2="lt2" tx2="dk2" accent1="accent1" accent2="accent2" accent3="accent3" accent4="accent4" accent5="accent5" accent6="accent6" hlink="hlink" folHlink="folHlink"/>
  <p:sldLayoutIdLst>
    <p:sldLayoutId id="2147489641" r:id="rId1"/>
    <p:sldLayoutId id="214748964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6/26/22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62018782"/>
      </p:ext>
    </p:extLst>
  </p:cSld>
  <p:clrMap bg1="lt1" tx1="dk1" bg2="lt2" tx2="dk2" accent1="accent1" accent2="accent2" accent3="accent3" accent4="accent4" accent5="accent5" accent6="accent6" hlink="hlink" folHlink="folHlink"/>
  <p:sldLayoutIdLst>
    <p:sldLayoutId id="2147489806" r:id="rId1"/>
    <p:sldLayoutId id="2147489807" r:id="rId2"/>
    <p:sldLayoutId id="2147489808" r:id="rId3"/>
    <p:sldLayoutId id="2147489809" r:id="rId4"/>
    <p:sldLayoutId id="2147489810" r:id="rId5"/>
    <p:sldLayoutId id="2147489811" r:id="rId6"/>
    <p:sldLayoutId id="2147489812" r:id="rId7"/>
    <p:sldLayoutId id="2147489813" r:id="rId8"/>
    <p:sldLayoutId id="2147489814" r:id="rId9"/>
    <p:sldLayoutId id="2147489815" r:id="rId10"/>
    <p:sldLayoutId id="2147489816" r:id="rId11"/>
    <p:sldLayoutId id="214748981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905E7BDC-7850-0840-AE02-4CD684FE19E6}"/>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339" name="Rectangle 1027">
            <a:extLst>
              <a:ext uri="{FF2B5EF4-FFF2-40B4-BE49-F238E27FC236}">
                <a16:creationId xmlns:a16="http://schemas.microsoft.com/office/drawing/2014/main" id="{6E0880CC-46D8-144C-AB8F-FA38446BBE49}"/>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E2720296-8B91-D64B-9FD7-7AF64C73237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39D3AC41-115F-0845-A7A4-47BF361B1873}"/>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2E03388C-8DDE-5549-8BDC-829E3484E1EC}" type="slidenum">
              <a:rPr lang="en-US" altLang="en-US"/>
              <a:pPr>
                <a:defRPr/>
              </a:pPr>
              <a:t>‹#›</a:t>
            </a:fld>
            <a:endParaRPr lang="en-US" altLang="en-US"/>
          </a:p>
        </p:txBody>
      </p:sp>
      <p:sp>
        <p:nvSpPr>
          <p:cNvPr id="14342" name="Line 1032">
            <a:extLst>
              <a:ext uri="{FF2B5EF4-FFF2-40B4-BE49-F238E27FC236}">
                <a16:creationId xmlns:a16="http://schemas.microsoft.com/office/drawing/2014/main" id="{C35EBA84-E5B9-C34A-9AC4-3C109F724BD9}"/>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1033">
            <a:extLst>
              <a:ext uri="{FF2B5EF4-FFF2-40B4-BE49-F238E27FC236}">
                <a16:creationId xmlns:a16="http://schemas.microsoft.com/office/drawing/2014/main" id="{F5BD3987-485D-E042-8A19-7C18DF05F31E}"/>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427883387"/>
      </p:ext>
    </p:extLst>
  </p:cSld>
  <p:clrMap bg1="lt1" tx1="dk1" bg2="lt2" tx2="dk2" accent1="accent1" accent2="accent2" accent3="accent3" accent4="accent4" accent5="accent5" accent6="accent6" hlink="hlink" folHlink="folHlink"/>
  <p:sldLayoutIdLst>
    <p:sldLayoutId id="2147489819" r:id="rId1"/>
    <p:sldLayoutId id="2147489820" r:id="rId2"/>
    <p:sldLayoutId id="2147489821" r:id="rId3"/>
    <p:sldLayoutId id="2147489822" r:id="rId4"/>
    <p:sldLayoutId id="2147489823" r:id="rId5"/>
    <p:sldLayoutId id="2147489824" r:id="rId6"/>
    <p:sldLayoutId id="2147489825" r:id="rId7"/>
    <p:sldLayoutId id="2147489826" r:id="rId8"/>
    <p:sldLayoutId id="2147489827" r:id="rId9"/>
    <p:sldLayoutId id="2147489828" r:id="rId10"/>
    <p:sldLayoutId id="2147489829" r:id="rId11"/>
    <p:sldLayoutId id="214748983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A7361BF2-EEC8-BD44-B1FF-0E6EA04503FC}"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067412566"/>
      </p:ext>
    </p:extLst>
  </p:cSld>
  <p:clrMap bg1="lt1" tx1="dk1" bg2="lt2" tx2="dk2" accent1="accent1" accent2="accent2" accent3="accent3" accent4="accent4" accent5="accent5" accent6="accent6" hlink="hlink" folHlink="folHlink"/>
  <p:sldLayoutIdLst>
    <p:sldLayoutId id="2147489844" r:id="rId1"/>
    <p:sldLayoutId id="2147489845" r:id="rId2"/>
    <p:sldLayoutId id="2147489846" r:id="rId3"/>
    <p:sldLayoutId id="2147489847" r:id="rId4"/>
    <p:sldLayoutId id="2147489848" r:id="rId5"/>
    <p:sldLayoutId id="2147489849" r:id="rId6"/>
    <p:sldLayoutId id="2147489850" r:id="rId7"/>
    <p:sldLayoutId id="2147489851" r:id="rId8"/>
    <p:sldLayoutId id="2147489852" r:id="rId9"/>
    <p:sldLayoutId id="2147489853" r:id="rId10"/>
    <p:sldLayoutId id="2147489854" r:id="rId11"/>
    <p:sldLayoutId id="21474898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3233532607"/>
      </p:ext>
    </p:extLst>
  </p:cSld>
  <p:clrMap bg1="lt1" tx1="dk1" bg2="lt2" tx2="dk2" accent1="accent1" accent2="accent2" accent3="accent3" accent4="accent4" accent5="accent5" accent6="accent6" hlink="hlink" folHlink="folHlink"/>
  <p:sldLayoutIdLst>
    <p:sldLayoutId id="2147489875" r:id="rId1"/>
    <p:sldLayoutId id="2147489876" r:id="rId2"/>
    <p:sldLayoutId id="2147489877" r:id="rId3"/>
    <p:sldLayoutId id="2147489878" r:id="rId4"/>
    <p:sldLayoutId id="2147489879" r:id="rId5"/>
    <p:sldLayoutId id="2147489880" r:id="rId6"/>
    <p:sldLayoutId id="2147489881" r:id="rId7"/>
    <p:sldLayoutId id="2147489882" r:id="rId8"/>
    <p:sldLayoutId id="2147489883" r:id="rId9"/>
    <p:sldLayoutId id="2147489884" r:id="rId10"/>
    <p:sldLayoutId id="214748988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6/26/22</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845916243"/>
      </p:ext>
    </p:extLst>
  </p:cSld>
  <p:clrMap bg1="lt1" tx1="dk1" bg2="lt2" tx2="dk2" accent1="accent1" accent2="accent2" accent3="accent3" accent4="accent4" accent5="accent5" accent6="accent6" hlink="hlink" folHlink="folHlink"/>
  <p:sldLayoutIdLst>
    <p:sldLayoutId id="2147489887" r:id="rId1"/>
    <p:sldLayoutId id="2147489888" r:id="rId2"/>
    <p:sldLayoutId id="2147489889" r:id="rId3"/>
    <p:sldLayoutId id="2147489890" r:id="rId4"/>
    <p:sldLayoutId id="2147489891" r:id="rId5"/>
    <p:sldLayoutId id="2147489892" r:id="rId6"/>
    <p:sldLayoutId id="2147489893" r:id="rId7"/>
    <p:sldLayoutId id="2147489894" r:id="rId8"/>
    <p:sldLayoutId id="2147489895" r:id="rId9"/>
    <p:sldLayoutId id="2147489896" r:id="rId10"/>
    <p:sldLayoutId id="2147489897"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1626373"/>
      </p:ext>
    </p:extLst>
  </p:cSld>
  <p:clrMap bg1="lt1" tx1="dk1" bg2="lt2" tx2="dk2" accent1="accent1" accent2="accent2" accent3="accent3" accent4="accent4" accent5="accent5" accent6="accent6" hlink="hlink" folHlink="folHlink"/>
  <p:sldLayoutIdLst>
    <p:sldLayoutId id="2147489899" r:id="rId1"/>
    <p:sldLayoutId id="214748990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224028057"/>
      </p:ext>
    </p:extLst>
  </p:cSld>
  <p:clrMap bg1="lt1" tx1="dk1" bg2="lt2" tx2="dk2" accent1="accent1" accent2="accent2" accent3="accent3" accent4="accent4" accent5="accent5" accent6="accent6" hlink="hlink" folHlink="folHlink"/>
  <p:sldLayoutIdLst>
    <p:sldLayoutId id="2147489902" r:id="rId1"/>
    <p:sldLayoutId id="2147489903" r:id="rId2"/>
    <p:sldLayoutId id="2147489904" r:id="rId3"/>
    <p:sldLayoutId id="2147489905" r:id="rId4"/>
    <p:sldLayoutId id="2147489906" r:id="rId5"/>
    <p:sldLayoutId id="2147489907" r:id="rId6"/>
    <p:sldLayoutId id="2147489908" r:id="rId7"/>
    <p:sldLayoutId id="2147489909" r:id="rId8"/>
    <p:sldLayoutId id="2147489910" r:id="rId9"/>
    <p:sldLayoutId id="2147489911" r:id="rId10"/>
    <p:sldLayoutId id="214748991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7796367"/>
      </p:ext>
    </p:extLst>
  </p:cSld>
  <p:clrMap bg1="lt1" tx1="dk1" bg2="lt2" tx2="dk2" accent1="accent1" accent2="accent2" accent3="accent3" accent4="accent4" accent5="accent5" accent6="accent6" hlink="hlink" folHlink="folHlink"/>
  <p:sldLayoutIdLst>
    <p:sldLayoutId id="2147489914" r:id="rId1"/>
    <p:sldLayoutId id="2147489915" r:id="rId2"/>
    <p:sldLayoutId id="2147489916" r:id="rId3"/>
    <p:sldLayoutId id="2147489917" r:id="rId4"/>
    <p:sldLayoutId id="2147489918" r:id="rId5"/>
    <p:sldLayoutId id="2147489919" r:id="rId6"/>
    <p:sldLayoutId id="2147489920" r:id="rId7"/>
    <p:sldLayoutId id="2147489921" r:id="rId8"/>
    <p:sldLayoutId id="2147489922" r:id="rId9"/>
    <p:sldLayoutId id="2147489923" r:id="rId10"/>
    <p:sldLayoutId id="214748992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26.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45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45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8.pn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image" Target="../media/image29.png"/><Relationship Id="rId7" Type="http://schemas.openxmlformats.org/officeDocument/2006/relationships/oleObject" Target="../embeddings/oleObject2.bin"/><Relationship Id="rId2" Type="http://schemas.openxmlformats.org/officeDocument/2006/relationships/notesSlide" Target="../notesSlides/notesSlide8.xml"/><Relationship Id="rId1" Type="http://schemas.openxmlformats.org/officeDocument/2006/relationships/slideLayout" Target="../slideLayouts/slideLayout429.xml"/><Relationship Id="rId6" Type="http://schemas.openxmlformats.org/officeDocument/2006/relationships/image" Target="../media/image31.emf"/><Relationship Id="rId5" Type="http://schemas.openxmlformats.org/officeDocument/2006/relationships/oleObject" Target="../embeddings/oleObject1.bin"/><Relationship Id="rId4" Type="http://schemas.openxmlformats.org/officeDocument/2006/relationships/image" Target="../media/image30.jpe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57.xml"/><Relationship Id="rId6" Type="http://schemas.openxmlformats.org/officeDocument/2006/relationships/image" Target="../media/image39.tiff"/><Relationship Id="rId5" Type="http://schemas.openxmlformats.org/officeDocument/2006/relationships/image" Target="../media/image38.tiff"/><Relationship Id="rId4" Type="http://schemas.openxmlformats.org/officeDocument/2006/relationships/image" Target="../media/image37.jpeg"/></Relationships>
</file>

<file path=ppt/slides/_rels/slide14.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0.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03.xml"/><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xml"/><Relationship Id="rId1" Type="http://schemas.openxmlformats.org/officeDocument/2006/relationships/slideLayout" Target="../slideLayouts/slideLayout603.xml"/><Relationship Id="rId4" Type="http://schemas.openxmlformats.org/officeDocument/2006/relationships/image" Target="../media/image43.jpeg"/></Relationships>
</file>

<file path=ppt/slides/_rels/slide17.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10.xml"/><Relationship Id="rId1" Type="http://schemas.openxmlformats.org/officeDocument/2006/relationships/slideLayout" Target="../slideLayouts/slideLayout603.xml"/><Relationship Id="rId4" Type="http://schemas.openxmlformats.org/officeDocument/2006/relationships/image" Target="../media/image45.tiff"/></Relationships>
</file>

<file path=ppt/slides/_rels/slide18.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www.youtube.com/watch?v=Vi1af8KY0g8"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GenStore_asplos22-lightning-talk.pdf" TargetMode="External"/><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Store_asplos22-lightning-talk.pptx" TargetMode="External"/><Relationship Id="rId5" Type="http://schemas.openxmlformats.org/officeDocument/2006/relationships/hyperlink" Target="https://people.inf.ethz.ch/omutlu/pub/GenStore_asplos22-talk.pdf" TargetMode="External"/><Relationship Id="rId10" Type="http://schemas.openxmlformats.org/officeDocument/2006/relationships/image" Target="../media/image47.png"/><Relationship Id="rId4" Type="http://schemas.openxmlformats.org/officeDocument/2006/relationships/hyperlink" Target="https://people.inf.ethz.ch/omutlu/pub/GenStore_asplos22-talk.pptx" TargetMode="External"/><Relationship Id="rId9" Type="http://schemas.openxmlformats.org/officeDocument/2006/relationships/hyperlink" Target="https://www.youtube.com/watch?v=bv7hgXOOMjk"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626.xml"/><Relationship Id="rId5" Type="http://schemas.openxmlformats.org/officeDocument/2006/relationships/image" Target="../media/image48.png"/><Relationship Id="rId4" Type="http://schemas.openxmlformats.org/officeDocument/2006/relationships/hyperlink" Target="https://arxiv.org/pdf/2205.05883.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724.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hyperlink" Target="https://arxiv.org/pdf/2008.00961.pdf"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53.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26.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236.xml"/></Relationships>
</file>

<file path=ppt/slides/_rels/slide2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01.xml"/></Relationships>
</file>

<file path=ppt/slides/_rels/slide29.xml.rels><?xml version="1.0" encoding="UTF-8" standalone="yes"?>
<Relationships xmlns="http://schemas.openxmlformats.org/package/2006/relationships"><Relationship Id="rId3" Type="http://schemas.openxmlformats.org/officeDocument/2006/relationships/hyperlink" Target="https://youtu.be/gqAYMx34euU" TargetMode="External"/><Relationship Id="rId7" Type="http://schemas.openxmlformats.org/officeDocument/2006/relationships/image" Target="../media/image60.jpg"/><Relationship Id="rId2" Type="http://schemas.openxmlformats.org/officeDocument/2006/relationships/notesSlide" Target="../notesSlides/notesSlide11.xml"/><Relationship Id="rId1" Type="http://schemas.openxmlformats.org/officeDocument/2006/relationships/slideLayout" Target="../slideLayouts/slideLayout501.xml"/><Relationship Id="rId6" Type="http://schemas.openxmlformats.org/officeDocument/2006/relationships/hyperlink" Target="https://community.microcenter.com/discussion/5134/comparing-zen-3-to-zen-2" TargetMode="External"/><Relationship Id="rId5" Type="http://schemas.openxmlformats.org/officeDocument/2006/relationships/image" Target="../media/image59.png"/><Relationship Id="rId4" Type="http://schemas.openxmlformats.org/officeDocument/2006/relationships/hyperlink" Target="https://www.tech-critter.com/amd-keynote-computex-2021/"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65.xml"/></Relationships>
</file>

<file path=ppt/slides/_rels/slide3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45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62.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2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63.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doi.org/10.1109/T-C.1969.222754" TargetMode="External"/><Relationship Id="rId1" Type="http://schemas.openxmlformats.org/officeDocument/2006/relationships/slideLayout" Target="../slideLayouts/slideLayout712.xml"/><Relationship Id="rId5" Type="http://schemas.openxmlformats.org/officeDocument/2006/relationships/image" Target="../media/image66.png"/><Relationship Id="rId4" Type="http://schemas.openxmlformats.org/officeDocument/2006/relationships/image" Target="../media/image65.png"/></Relationships>
</file>

<file path=ppt/slides/_rels/slide45.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67.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47.xml.rels><?xml version="1.0" encoding="UTF-8" standalone="yes"?>
<Relationships xmlns="http://schemas.openxmlformats.org/package/2006/relationships"><Relationship Id="rId8" Type="http://schemas.openxmlformats.org/officeDocument/2006/relationships/image" Target="../media/image74.tiff"/><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13.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png"/><Relationship Id="rId9" Type="http://schemas.openxmlformats.org/officeDocument/2006/relationships/image" Target="../media/image75.png"/></Relationships>
</file>

<file path=ppt/slides/_rels/slide48.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76.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03.xml"/></Relationships>
</file>

<file path=ppt/slides/_rels/slide50.xml.rels><?xml version="1.0" encoding="UTF-8" standalone="yes"?>
<Relationships xmlns="http://schemas.openxmlformats.org/package/2006/relationships"><Relationship Id="rId2" Type="http://schemas.openxmlformats.org/officeDocument/2006/relationships/hyperlink" Target="https://people.inf.ethz.ch/omutlu/pub/dram-row-hammer_isca14.pdf" TargetMode="External"/><Relationship Id="rId1" Type="http://schemas.openxmlformats.org/officeDocument/2006/relationships/slideLayout" Target="../slideLayouts/slideLayout603.xml"/></Relationships>
</file>

<file path=ppt/slides/_rels/slide5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3.xml"/><Relationship Id="rId1" Type="http://schemas.openxmlformats.org/officeDocument/2006/relationships/slideLayout" Target="../slideLayouts/slideLayout236.xml"/></Relationships>
</file>

<file path=ppt/slides/_rels/slide52.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4.xml"/><Relationship Id="rId1" Type="http://schemas.openxmlformats.org/officeDocument/2006/relationships/slideLayout" Target="../slideLayouts/slideLayout813.xml"/></Relationships>
</file>

<file path=ppt/slides/_rels/slide5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5.xml"/><Relationship Id="rId1" Type="http://schemas.openxmlformats.org/officeDocument/2006/relationships/slideLayout" Target="../slideLayouts/slideLayout824.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5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03.xml"/></Relationships>
</file>

<file path=ppt/slides/_rels/slide55.xml.rels><?xml version="1.0" encoding="UTF-8" standalone="yes"?>
<Relationships xmlns="http://schemas.openxmlformats.org/package/2006/relationships"><Relationship Id="rId3" Type="http://schemas.openxmlformats.org/officeDocument/2006/relationships/hyperlink" Target="https://rss2workshop.github.io/" TargetMode="External"/><Relationship Id="rId7" Type="http://schemas.openxmlformats.org/officeDocument/2006/relationships/hyperlink" Target="https://www.youtube.com/watch?v=ctKTRyi96Bk" TargetMode="External"/><Relationship Id="rId2" Type="http://schemas.openxmlformats.org/officeDocument/2006/relationships/hyperlink" Target="https://people.inf.ethz.ch/omutlu/pub/onur-RowHammer-RSS2-ASPLOS-February-28-2022.pptx" TargetMode="External"/><Relationship Id="rId1" Type="http://schemas.openxmlformats.org/officeDocument/2006/relationships/slideLayout" Target="../slideLayouts/slideLayout236.xml"/><Relationship Id="rId6" Type="http://schemas.openxmlformats.org/officeDocument/2006/relationships/image" Target="../media/image81.png"/><Relationship Id="rId5" Type="http://schemas.openxmlformats.org/officeDocument/2006/relationships/hyperlink" Target="https://people.inf.ethz.ch/omutlu/pub/onur-RowHammer-RSS2-ASPLOS-February-28-2022.pdf" TargetMode="External"/><Relationship Id="rId4" Type="http://schemas.openxmlformats.org/officeDocument/2006/relationships/hyperlink" Target="https://asplos-conference.org/"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82.png"/><Relationship Id="rId1" Type="http://schemas.openxmlformats.org/officeDocument/2006/relationships/slideLayout" Target="../slideLayouts/slideLayout614.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3.png"/><Relationship Id="rId1" Type="http://schemas.openxmlformats.org/officeDocument/2006/relationships/slideLayout" Target="../slideLayouts/slideLayout61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58.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14.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8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1.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85.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6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614.xml"/></Relationships>
</file>

<file path=ppt/slides/_rels/slide6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614.xml"/></Relationships>
</file>

<file path=ppt/slides/_rels/slide64.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88.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6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36.xml"/></Relationships>
</file>

<file path=ppt/slides/_rels/slide66.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90.jpeg"/><Relationship Id="rId1" Type="http://schemas.openxmlformats.org/officeDocument/2006/relationships/slideLayout" Target="../slideLayouts/slideLayout236.xml"/><Relationship Id="rId4" Type="http://schemas.openxmlformats.org/officeDocument/2006/relationships/image" Target="../media/image91.png"/></Relationships>
</file>

<file path=ppt/slides/_rels/slide67.xml.rels><?xml version="1.0" encoding="UTF-8" standalone="yes"?>
<Relationships xmlns="http://schemas.openxmlformats.org/package/2006/relationships"><Relationship Id="rId3" Type="http://schemas.openxmlformats.org/officeDocument/2006/relationships/hyperlink" Target="http://isca09.cs.columbia.edu/" TargetMode="External"/><Relationship Id="rId2" Type="http://schemas.openxmlformats.org/officeDocument/2006/relationships/hyperlink" Target="https://people.inf.ethz.ch/omutlu/pub/pcm_isca09.pdf" TargetMode="External"/><Relationship Id="rId1" Type="http://schemas.openxmlformats.org/officeDocument/2006/relationships/slideLayout" Target="../slideLayouts/slideLayout777.xml"/><Relationship Id="rId5" Type="http://schemas.openxmlformats.org/officeDocument/2006/relationships/image" Target="../media/image92.png"/><Relationship Id="rId4" Type="http://schemas.openxmlformats.org/officeDocument/2006/relationships/hyperlink" Target="https://people.inf.ethz.ch/omutlu/pub/lee_isca09_talk.pdf"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2.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image" Target="../media/image54.png"/><Relationship Id="rId1" Type="http://schemas.openxmlformats.org/officeDocument/2006/relationships/slideLayout" Target="../slideLayouts/slideLayout236.xml"/></Relationships>
</file>

<file path=ppt/slides/_rels/slide7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54.png"/><Relationship Id="rId1" Type="http://schemas.openxmlformats.org/officeDocument/2006/relationships/slideLayout" Target="../slideLayouts/slideLayout236.xml"/><Relationship Id="rId6" Type="http://schemas.openxmlformats.org/officeDocument/2006/relationships/image" Target="../media/image55.tiff"/><Relationship Id="rId5" Type="http://schemas.openxmlformats.org/officeDocument/2006/relationships/image" Target="../media/image57.jpeg"/><Relationship Id="rId4" Type="http://schemas.openxmlformats.org/officeDocument/2006/relationships/image" Target="../media/image96.png"/></Relationships>
</file>

<file path=ppt/slides/_rels/slide7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36.xml"/></Relationships>
</file>

<file path=ppt/slides/_rels/slide81.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12.xml"/><Relationship Id="rId5" Type="http://schemas.openxmlformats.org/officeDocument/2006/relationships/image" Target="../media/image99.tiff"/><Relationship Id="rId4" Type="http://schemas.openxmlformats.org/officeDocument/2006/relationships/hyperlink" Target="https://people.inf.ethz.ch/omutlu/pub/mutlu_hpca03_talk.pdf" TargetMode="External"/></Relationships>
</file>

<file path=ppt/slides/_rels/slide82.xml.rels><?xml version="1.0" encoding="UTF-8" standalone="yes"?>
<Relationships xmlns="http://schemas.openxmlformats.org/package/2006/relationships"><Relationship Id="rId2" Type="http://schemas.openxmlformats.org/officeDocument/2006/relationships/image" Target="../media/image100.tiff"/><Relationship Id="rId1" Type="http://schemas.openxmlformats.org/officeDocument/2006/relationships/slideLayout" Target="../slideLayouts/slideLayout236.xml"/></Relationships>
</file>

<file path=ppt/slides/_rels/slide83.xml.rels><?xml version="1.0" encoding="UTF-8" standalone="yes"?>
<Relationships xmlns="http://schemas.openxmlformats.org/package/2006/relationships"><Relationship Id="rId2" Type="http://schemas.openxmlformats.org/officeDocument/2006/relationships/image" Target="../media/image101.tiff"/><Relationship Id="rId1" Type="http://schemas.openxmlformats.org/officeDocument/2006/relationships/slideLayout" Target="../slideLayouts/slideLayout23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236.xml"/></Relationships>
</file>

<file path=ppt/slides/_rels/slide86.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03.tiff"/><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62.tiff"/></Relationships>
</file>

<file path=ppt/slides/_rels/slide92.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5.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04.png"/><Relationship Id="rId4" Type="http://schemas.openxmlformats.org/officeDocument/2006/relationships/hyperlink" Target="https://arxiv.org/pdf/1903.03988.pdf" TargetMode="External"/></Relationships>
</file>

<file path=ppt/slides/_rels/slide96.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3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01.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740.xml"/><Relationship Id="rId5" Type="http://schemas.openxmlformats.org/officeDocument/2006/relationships/image" Target="../media/image107.png"/><Relationship Id="rId4" Type="http://schemas.openxmlformats.org/officeDocument/2006/relationships/hyperlink" Target="https://www.youtube.com/watch?v=H3sEaINPBOE" TargetMode="Externa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0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111.png"/><Relationship Id="rId4" Type="http://schemas.openxmlformats.org/officeDocument/2006/relationships/image" Target="../media/image110.jpe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2.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13.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47.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811.xml"/><Relationship Id="rId1" Type="http://schemas.openxmlformats.org/officeDocument/2006/relationships/tags" Target="../tags/tag1.xml"/><Relationship Id="rId5" Type="http://schemas.openxmlformats.org/officeDocument/2006/relationships/image" Target="../media/image114.svg"/><Relationship Id="rId4" Type="http://schemas.openxmlformats.org/officeDocument/2006/relationships/image" Target="../media/image113.png"/></Relationships>
</file>

<file path=ppt/slides/_rels/slide115.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notesSlide" Target="../notesSlides/notesSlide17.xml"/><Relationship Id="rId7" Type="http://schemas.openxmlformats.org/officeDocument/2006/relationships/image" Target="../media/image118.svg"/><Relationship Id="rId2" Type="http://schemas.openxmlformats.org/officeDocument/2006/relationships/slideLayout" Target="../slideLayouts/slideLayout811.xml"/><Relationship Id="rId1" Type="http://schemas.openxmlformats.org/officeDocument/2006/relationships/tags" Target="../tags/tag2.xml"/><Relationship Id="rId6" Type="http://schemas.openxmlformats.org/officeDocument/2006/relationships/image" Target="../media/image117.png"/><Relationship Id="rId11" Type="http://schemas.openxmlformats.org/officeDocument/2006/relationships/image" Target="../media/image114.svg"/><Relationship Id="rId5" Type="http://schemas.openxmlformats.org/officeDocument/2006/relationships/image" Target="../media/image116.svg"/><Relationship Id="rId10" Type="http://schemas.openxmlformats.org/officeDocument/2006/relationships/image" Target="../media/image113.png"/><Relationship Id="rId4" Type="http://schemas.openxmlformats.org/officeDocument/2006/relationships/image" Target="../media/image115.png"/><Relationship Id="rId9" Type="http://schemas.openxmlformats.org/officeDocument/2006/relationships/image" Target="../media/image120.svg"/></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811.xml"/><Relationship Id="rId1" Type="http://schemas.openxmlformats.org/officeDocument/2006/relationships/tags" Target="../tags/tag3.xml"/><Relationship Id="rId5" Type="http://schemas.openxmlformats.org/officeDocument/2006/relationships/image" Target="../media/image122.svg"/><Relationship Id="rId4" Type="http://schemas.openxmlformats.org/officeDocument/2006/relationships/image" Target="../media/image121.png"/></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811.xml"/><Relationship Id="rId1" Type="http://schemas.openxmlformats.org/officeDocument/2006/relationships/tags" Target="../tags/tag4.xml"/><Relationship Id="rId5" Type="http://schemas.openxmlformats.org/officeDocument/2006/relationships/image" Target="../media/image122.svg"/><Relationship Id="rId4" Type="http://schemas.openxmlformats.org/officeDocument/2006/relationships/image" Target="../media/image121.png"/></Relationships>
</file>

<file path=ppt/slides/_rels/slide118.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47.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19.xml.rels><?xml version="1.0" encoding="UTF-8" standalone="yes"?>
<Relationships xmlns="http://schemas.openxmlformats.org/package/2006/relationships"><Relationship Id="rId3" Type="http://schemas.openxmlformats.org/officeDocument/2006/relationships/image" Target="../media/image124.png"/><Relationship Id="rId7" Type="http://schemas.openxmlformats.org/officeDocument/2006/relationships/image" Target="../media/image127.jpg"/><Relationship Id="rId2" Type="http://schemas.openxmlformats.org/officeDocument/2006/relationships/image" Target="../media/image123.png"/><Relationship Id="rId1" Type="http://schemas.openxmlformats.org/officeDocument/2006/relationships/slideLayout" Target="../slideLayouts/slideLayout788.xml"/><Relationship Id="rId6" Type="http://schemas.openxmlformats.org/officeDocument/2006/relationships/image" Target="../media/image126.png"/><Relationship Id="rId5" Type="http://schemas.openxmlformats.org/officeDocument/2006/relationships/image" Target="../media/image1.png"/><Relationship Id="rId4" Type="http://schemas.openxmlformats.org/officeDocument/2006/relationships/image" Target="../media/image125.png"/></Relationships>
</file>

<file path=ppt/slides/_rels/slide1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1.png"/><Relationship Id="rId2" Type="http://schemas.openxmlformats.org/officeDocument/2006/relationships/notesSlide" Target="../notesSlides/notesSlide20.xml"/><Relationship Id="rId1" Type="http://schemas.openxmlformats.org/officeDocument/2006/relationships/slideLayout" Target="../slideLayouts/slideLayout789.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121.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1.png"/><Relationship Id="rId7" Type="http://schemas.openxmlformats.org/officeDocument/2006/relationships/image" Target="../media/image135.png"/><Relationship Id="rId2" Type="http://schemas.openxmlformats.org/officeDocument/2006/relationships/notesSlide" Target="../notesSlides/notesSlide21.xml"/><Relationship Id="rId1" Type="http://schemas.openxmlformats.org/officeDocument/2006/relationships/slideLayout" Target="../slideLayouts/slideLayout789.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89.xml"/></Relationships>
</file>

<file path=ppt/slides/_rels/slide1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89.xml"/></Relationships>
</file>

<file path=ppt/slides/_rels/slide12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45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457.xml"/><Relationship Id="rId5" Type="http://schemas.openxmlformats.org/officeDocument/2006/relationships/image" Target="../media/image138.png"/><Relationship Id="rId4" Type="http://schemas.openxmlformats.org/officeDocument/2006/relationships/image" Target="../media/image137.png"/></Relationships>
</file>

<file path=ppt/slides/_rels/slide126.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62.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27.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800.xml"/></Relationships>
</file>

<file path=ppt/slides/_rels/slide128.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29.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41.png"/></Relationships>
</file>

<file path=ppt/slides/_rels/slide13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42.png"/></Relationships>
</file>

<file path=ppt/slides/_rels/slide131.xml.rels><?xml version="1.0" encoding="UTF-8" standalone="yes"?>
<Relationships xmlns="http://schemas.openxmlformats.org/package/2006/relationships"><Relationship Id="rId8" Type="http://schemas.openxmlformats.org/officeDocument/2006/relationships/image" Target="../media/image143.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44.png"/></Relationships>
</file>

<file path=ppt/slides/_rels/slide132.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45.png"/></Relationships>
</file>

<file path=ppt/slides/_rels/slide133.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46.png"/></Relationships>
</file>

<file path=ppt/slides/_rels/slide134.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35.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626.xml"/><Relationship Id="rId5" Type="http://schemas.openxmlformats.org/officeDocument/2006/relationships/image" Target="../media/image48.png"/><Relationship Id="rId4" Type="http://schemas.openxmlformats.org/officeDocument/2006/relationships/hyperlink" Target="https://arxiv.org/pdf/2205.05883.pdf" TargetMode="External"/></Relationships>
</file>

<file path=ppt/slides/_rels/slide136.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37.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138.xml.rels><?xml version="1.0" encoding="UTF-8" standalone="yes"?>
<Relationships xmlns="http://schemas.openxmlformats.org/package/2006/relationships"><Relationship Id="rId8" Type="http://schemas.openxmlformats.org/officeDocument/2006/relationships/hyperlink" Target="https://people.inf.ethz.ch/omutlu/pub/Polynesia_icde22-short-talk.pdf" TargetMode="External"/><Relationship Id="rId3" Type="http://schemas.openxmlformats.org/officeDocument/2006/relationships/hyperlink" Target="https://icde2022.ieeecomputer.my/" TargetMode="External"/><Relationship Id="rId7" Type="http://schemas.openxmlformats.org/officeDocument/2006/relationships/hyperlink" Target="https://people.inf.ethz.ch/omutlu/pub/Polynesia_icde22-short-talk.pptx" TargetMode="External"/><Relationship Id="rId2" Type="http://schemas.openxmlformats.org/officeDocument/2006/relationships/hyperlink" Target="https://people.inf.ethz.ch/omutlu/pub/Polynesia_icde22.pdf" TargetMode="External"/><Relationship Id="rId1" Type="http://schemas.openxmlformats.org/officeDocument/2006/relationships/slideLayout" Target="../slideLayouts/slideLayout13.xml"/><Relationship Id="rId6" Type="http://schemas.openxmlformats.org/officeDocument/2006/relationships/hyperlink" Target="https://people.inf.ethz.ch/omutlu/pub/Polynesia_icde22-talk.pdf" TargetMode="External"/><Relationship Id="rId5" Type="http://schemas.openxmlformats.org/officeDocument/2006/relationships/hyperlink" Target="https://people.inf.ethz.ch/omutlu/pub/Polynesia_icde22-talk.pptx" TargetMode="External"/><Relationship Id="rId4" Type="http://schemas.openxmlformats.org/officeDocument/2006/relationships/hyperlink" Target="https://arxiv.org/pdf/2204.11275.pdf" TargetMode="External"/><Relationship Id="rId9" Type="http://schemas.openxmlformats.org/officeDocument/2006/relationships/image" Target="../media/image149.png"/></Relationships>
</file>

<file path=ppt/slides/_rels/slide139.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50.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40.xml.rels><?xml version="1.0" encoding="UTF-8" standalone="yes"?>
<Relationships xmlns="http://schemas.openxmlformats.org/package/2006/relationships"><Relationship Id="rId8" Type="http://schemas.openxmlformats.org/officeDocument/2006/relationships/image" Target="../media/image154.png"/><Relationship Id="rId3" Type="http://schemas.openxmlformats.org/officeDocument/2006/relationships/image" Target="../media/image151.png"/><Relationship Id="rId7" Type="http://schemas.openxmlformats.org/officeDocument/2006/relationships/image" Target="../media/image9.jpeg"/><Relationship Id="rId2" Type="http://schemas.openxmlformats.org/officeDocument/2006/relationships/notesSlide" Target="../notesSlides/notesSlide26.xml"/><Relationship Id="rId1" Type="http://schemas.openxmlformats.org/officeDocument/2006/relationships/slideLayout" Target="../slideLayouts/slideLayout788.xml"/><Relationship Id="rId6" Type="http://schemas.openxmlformats.org/officeDocument/2006/relationships/image" Target="../media/image153.png"/><Relationship Id="rId5" Type="http://schemas.openxmlformats.org/officeDocument/2006/relationships/image" Target="../media/image126.png"/><Relationship Id="rId4" Type="http://schemas.openxmlformats.org/officeDocument/2006/relationships/image" Target="../media/image152.svg"/></Relationships>
</file>

<file path=ppt/slides/_rels/slide1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89.xml"/></Relationships>
</file>

<file path=ppt/slides/_rels/slide142.xml.rels><?xml version="1.0" encoding="UTF-8" standalone="yes"?>
<Relationships xmlns="http://schemas.openxmlformats.org/package/2006/relationships"><Relationship Id="rId8" Type="http://schemas.openxmlformats.org/officeDocument/2006/relationships/image" Target="../media/image159.png"/><Relationship Id="rId3" Type="http://schemas.openxmlformats.org/officeDocument/2006/relationships/image" Target="../media/image155.png"/><Relationship Id="rId7"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89.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156.png"/></Relationships>
</file>

<file path=ppt/slides/_rels/slide14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9.xml"/><Relationship Id="rId1" Type="http://schemas.openxmlformats.org/officeDocument/2006/relationships/slideLayout" Target="../slideLayouts/slideLayout789.xml"/><Relationship Id="rId4" Type="http://schemas.openxmlformats.org/officeDocument/2006/relationships/image" Target="../media/image1.png"/></Relationships>
</file>

<file path=ppt/slides/_rels/slide1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89.xml"/><Relationship Id="rId5" Type="http://schemas.openxmlformats.org/officeDocument/2006/relationships/chart" Target="../charts/chart8.xml"/><Relationship Id="rId4" Type="http://schemas.openxmlformats.org/officeDocument/2006/relationships/chart" Target="../charts/char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31.xml"/><Relationship Id="rId1" Type="http://schemas.openxmlformats.org/officeDocument/2006/relationships/slideLayout" Target="../slideLayouts/slideLayout789.xml"/><Relationship Id="rId6" Type="http://schemas.openxmlformats.org/officeDocument/2006/relationships/image" Target="../media/image1.png"/><Relationship Id="rId5" Type="http://schemas.openxmlformats.org/officeDocument/2006/relationships/image" Target="../media/image162.emf"/><Relationship Id="rId4" Type="http://schemas.openxmlformats.org/officeDocument/2006/relationships/image" Target="../media/image161.png"/></Relationships>
</file>

<file path=ppt/slides/_rels/slide146.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50.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47.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03.xml"/><Relationship Id="rId4" Type="http://schemas.openxmlformats.org/officeDocument/2006/relationships/image" Target="../media/image41.png"/></Relationships>
</file>

<file path=ppt/slides/_rels/slide1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2.xml"/><Relationship Id="rId1" Type="http://schemas.openxmlformats.org/officeDocument/2006/relationships/slideLayout" Target="../slideLayouts/slideLayout603.xml"/><Relationship Id="rId4" Type="http://schemas.openxmlformats.org/officeDocument/2006/relationships/image" Target="../media/image43.jpeg"/></Relationships>
</file>

<file path=ppt/slides/_rels/slide149.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33.xml"/><Relationship Id="rId1" Type="http://schemas.openxmlformats.org/officeDocument/2006/relationships/slideLayout" Target="../slideLayouts/slideLayout603.xml"/><Relationship Id="rId4" Type="http://schemas.openxmlformats.org/officeDocument/2006/relationships/image" Target="../media/image45.tiff"/></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04.png"/><Relationship Id="rId4" Type="http://schemas.openxmlformats.org/officeDocument/2006/relationships/hyperlink" Target="https://arxiv.org/pdf/1903.03988.pdf" TargetMode="External"/></Relationships>
</file>

<file path=ppt/slides/_rels/slide152.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63.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54.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55.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4" Type="http://schemas.openxmlformats.org/officeDocument/2006/relationships/image" Target="../media/image164.png"/></Relationships>
</file>

<file path=ppt/slides/_rels/slide156.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4" Type="http://schemas.openxmlformats.org/officeDocument/2006/relationships/image" Target="../media/image165.jp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58.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13.xml"/></Relationships>
</file>

<file path=ppt/slides/_rels/slide15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5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1.xml.rels><?xml version="1.0" encoding="UTF-8" standalone="yes"?>
<Relationships xmlns="http://schemas.openxmlformats.org/package/2006/relationships"><Relationship Id="rId2" Type="http://schemas.openxmlformats.org/officeDocument/2006/relationships/image" Target="../media/image167.tiff"/><Relationship Id="rId1" Type="http://schemas.openxmlformats.org/officeDocument/2006/relationships/slideLayout" Target="../slideLayouts/slideLayout279.xml"/></Relationships>
</file>

<file path=ppt/slides/_rels/slide162.xml.rels><?xml version="1.0" encoding="UTF-8" standalone="yes"?>
<Relationships xmlns="http://schemas.openxmlformats.org/package/2006/relationships"><Relationship Id="rId3" Type="http://schemas.openxmlformats.org/officeDocument/2006/relationships/image" Target="../media/image169.tiff"/><Relationship Id="rId2" Type="http://schemas.openxmlformats.org/officeDocument/2006/relationships/image" Target="../media/image168.tiff"/><Relationship Id="rId1" Type="http://schemas.openxmlformats.org/officeDocument/2006/relationships/slideLayout" Target="../slideLayouts/slideLayout603.xml"/></Relationships>
</file>

<file path=ppt/slides/_rels/slide163.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70.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64.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65.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72.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66.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34.xml"/><Relationship Id="rId1" Type="http://schemas.openxmlformats.org/officeDocument/2006/relationships/slideLayout" Target="../slideLayouts/slideLayout736.xml"/><Relationship Id="rId6" Type="http://schemas.openxmlformats.org/officeDocument/2006/relationships/image" Target="../media/image1000.png"/><Relationship Id="rId5" Type="http://schemas.openxmlformats.org/officeDocument/2006/relationships/image" Target="../media/image1440.png"/><Relationship Id="rId4" Type="http://schemas.openxmlformats.org/officeDocument/2006/relationships/image" Target="../media/image1360.png"/></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36.xml"/></Relationships>
</file>

<file path=ppt/slides/_rels/slide168.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72.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69.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73.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70.xml.rels><?xml version="1.0" encoding="UTF-8" standalone="yes"?>
<Relationships xmlns="http://schemas.openxmlformats.org/package/2006/relationships"><Relationship Id="rId8" Type="http://schemas.openxmlformats.org/officeDocument/2006/relationships/image" Target="../media/image174.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71.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175.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72.xml.rels><?xml version="1.0" encoding="UTF-8" standalone="yes"?>
<Relationships xmlns="http://schemas.openxmlformats.org/package/2006/relationships"><Relationship Id="rId8" Type="http://schemas.openxmlformats.org/officeDocument/2006/relationships/image" Target="../media/image176.png"/><Relationship Id="rId3" Type="http://schemas.openxmlformats.org/officeDocument/2006/relationships/hyperlink" Target="https://www.hpca-conf.org/2022/" TargetMode="External"/><Relationship Id="rId7" Type="http://schemas.openxmlformats.org/officeDocument/2006/relationships/hyperlink" Target="https://people.inf.ethz.ch/omutlu/pub/DR_STRANGE_EndtoEnd-DRAM-TRNG_hpca22-shorttalk.pdf" TargetMode="External"/><Relationship Id="rId2" Type="http://schemas.openxmlformats.org/officeDocument/2006/relationships/hyperlink" Target="https://people.inf.ethz.ch/omutlu/pub/DR_STRANGE_EndtoEnd-DRAM-TRNG_hpca22.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DR_STRANGE_EndtoEnd-DRAM-TRNG_hpca22-shorttalk.pptx" TargetMode="External"/><Relationship Id="rId5" Type="http://schemas.openxmlformats.org/officeDocument/2006/relationships/hyperlink" Target="https://people.inf.ethz.ch/omutlu/pub/DR_STRANGE_EndtoEnd-DRAM-TRNG_hpca22-talk.pdf" TargetMode="External"/><Relationship Id="rId4" Type="http://schemas.openxmlformats.org/officeDocument/2006/relationships/hyperlink" Target="https://people.inf.ethz.ch/omutlu/pub/DR_STRANGE_EndtoEnd-DRAM-TRNG_hpca22-talk.pptx" TargetMode="External"/><Relationship Id="rId9" Type="http://schemas.openxmlformats.org/officeDocument/2006/relationships/hyperlink" Target="https://arxiv.org/pdf/2201.01385.pdf" TargetMode="Externa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0.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78.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47.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79.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2.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80.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181.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50.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82.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46.png"/></Relationships>
</file>

<file path=ppt/slides/_rels/slide183.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84.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85.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626.xml"/><Relationship Id="rId5" Type="http://schemas.openxmlformats.org/officeDocument/2006/relationships/image" Target="../media/image48.png"/><Relationship Id="rId4" Type="http://schemas.openxmlformats.org/officeDocument/2006/relationships/hyperlink" Target="https://arxiv.org/pdf/2205.05883.pdf" TargetMode="External"/></Relationships>
</file>

<file path=ppt/slides/_rels/slide186.xml.rels><?xml version="1.0" encoding="UTF-8" standalone="yes"?>
<Relationships xmlns="http://schemas.openxmlformats.org/package/2006/relationships"><Relationship Id="rId8" Type="http://schemas.openxmlformats.org/officeDocument/2006/relationships/hyperlink" Target="https://people.inf.ethz.ch/omutlu/pub/Polynesia_icde22-short-talk.pdf" TargetMode="External"/><Relationship Id="rId3" Type="http://schemas.openxmlformats.org/officeDocument/2006/relationships/hyperlink" Target="https://icde2022.ieeecomputer.my/" TargetMode="External"/><Relationship Id="rId7" Type="http://schemas.openxmlformats.org/officeDocument/2006/relationships/hyperlink" Target="https://people.inf.ethz.ch/omutlu/pub/Polynesia_icde22-short-talk.pptx" TargetMode="External"/><Relationship Id="rId2" Type="http://schemas.openxmlformats.org/officeDocument/2006/relationships/hyperlink" Target="https://people.inf.ethz.ch/omutlu/pub/Polynesia_icde22.pdf" TargetMode="External"/><Relationship Id="rId1" Type="http://schemas.openxmlformats.org/officeDocument/2006/relationships/slideLayout" Target="../slideLayouts/slideLayout13.xml"/><Relationship Id="rId6" Type="http://schemas.openxmlformats.org/officeDocument/2006/relationships/hyperlink" Target="https://people.inf.ethz.ch/omutlu/pub/Polynesia_icde22-talk.pdf" TargetMode="External"/><Relationship Id="rId5" Type="http://schemas.openxmlformats.org/officeDocument/2006/relationships/hyperlink" Target="https://people.inf.ethz.ch/omutlu/pub/Polynesia_icde22-talk.pptx" TargetMode="External"/><Relationship Id="rId4" Type="http://schemas.openxmlformats.org/officeDocument/2006/relationships/hyperlink" Target="https://arxiv.org/pdf/2204.11275.pdf" TargetMode="External"/><Relationship Id="rId9" Type="http://schemas.openxmlformats.org/officeDocument/2006/relationships/image" Target="../media/image149.png"/></Relationships>
</file>

<file path=ppt/slides/_rels/slide187.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740.xml"/><Relationship Id="rId6" Type="http://schemas.openxmlformats.org/officeDocument/2006/relationships/image" Target="../media/image177.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88.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78.png"/></Relationships>
</file>

<file path=ppt/slides/_rels/slide189.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626.xml"/></Relationships>
</file>

<file path=ppt/slides/_rels/slide190.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80.png"/></Relationships>
</file>

<file path=ppt/slides/_rels/slide191.xml.rels><?xml version="1.0" encoding="UTF-8" standalone="yes"?>
<Relationships xmlns="http://schemas.openxmlformats.org/package/2006/relationships"><Relationship Id="rId8" Type="http://schemas.openxmlformats.org/officeDocument/2006/relationships/hyperlink" Target="https://www.youtube.com/watch?v=2DNDjQjNDTw"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SynCron-synchronization-for-near-data-processing-systems_hpca21-short-talk.pdf" TargetMode="External"/><Relationship Id="rId2" Type="http://schemas.openxmlformats.org/officeDocument/2006/relationships/hyperlink" Target="https://people.inf.ethz.ch/omutlu/pub/SynCron-synchronization-for-near-data-processing-systems_hpca21.pdf" TargetMode="External"/><Relationship Id="rId1" Type="http://schemas.openxmlformats.org/officeDocument/2006/relationships/slideLayout" Target="../slideLayouts/slideLayout13.xml"/><Relationship Id="rId6" Type="http://schemas.openxmlformats.org/officeDocument/2006/relationships/hyperlink" Target="https://people.inf.ethz.ch/omutlu/pub/SynCron-synchronization-for-near-data-processing-systems_hpca21-short-talk.pptx" TargetMode="External"/><Relationship Id="rId5" Type="http://schemas.openxmlformats.org/officeDocument/2006/relationships/hyperlink" Target="https://people.inf.ethz.ch/omutlu/pub/SynCron-synchronization-for-near-data-processing-systems_hpca21-talk.pdf" TargetMode="External"/><Relationship Id="rId10" Type="http://schemas.openxmlformats.org/officeDocument/2006/relationships/image" Target="../media/image181.tiff"/><Relationship Id="rId4" Type="http://schemas.openxmlformats.org/officeDocument/2006/relationships/hyperlink" Target="https://people.inf.ethz.ch/omutlu/pub/SynCron-synchronization-for-near-data-processing-systems_hpca21-talk.pptx" TargetMode="External"/><Relationship Id="rId9" Type="http://schemas.openxmlformats.org/officeDocument/2006/relationships/hyperlink" Target="https://www.youtube.com/watch?v=kGiN-YjeUUA" TargetMode="External"/></Relationships>
</file>

<file path=ppt/slides/_rels/slide192.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42.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4.xml.rels><?xml version="1.0" encoding="UTF-8" standalone="yes"?>
<Relationships xmlns="http://schemas.openxmlformats.org/package/2006/relationships"><Relationship Id="rId8" Type="http://schemas.openxmlformats.org/officeDocument/2006/relationships/image" Target="../media/image74.tiff"/><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236.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png"/><Relationship Id="rId9" Type="http://schemas.openxmlformats.org/officeDocument/2006/relationships/image" Target="../media/image75.png"/></Relationships>
</file>

<file path=ppt/slides/_rels/slide195.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82.tiff"/><Relationship Id="rId1" Type="http://schemas.openxmlformats.org/officeDocument/2006/relationships/slideLayout" Target="../slideLayouts/slideLayout501.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83.tiff"/></Relationships>
</file>

<file path=ppt/slides/_rels/slide196.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notesSlide" Target="../notesSlides/notesSlide36.xml"/><Relationship Id="rId1" Type="http://schemas.openxmlformats.org/officeDocument/2006/relationships/slideLayout" Target="../slideLayouts/slideLayout676.xml"/><Relationship Id="rId4" Type="http://schemas.openxmlformats.org/officeDocument/2006/relationships/hyperlink" Target="http://www.upmem.com/" TargetMode="External"/></Relationships>
</file>

<file path=ppt/slides/_rels/slide197.xml.rels><?xml version="1.0" encoding="UTF-8" standalone="yes"?>
<Relationships xmlns="http://schemas.openxmlformats.org/package/2006/relationships"><Relationship Id="rId8" Type="http://schemas.openxmlformats.org/officeDocument/2006/relationships/image" Target="../media/image190.emf"/><Relationship Id="rId13" Type="http://schemas.openxmlformats.org/officeDocument/2006/relationships/hyperlink" Target="https://arxiv.org/pdf/2105.03814.pdf" TargetMode="External"/><Relationship Id="rId3" Type="http://schemas.openxmlformats.org/officeDocument/2006/relationships/image" Target="../media/image185.emf"/><Relationship Id="rId7" Type="http://schemas.openxmlformats.org/officeDocument/2006/relationships/image" Target="../media/image189.emf"/><Relationship Id="rId12" Type="http://schemas.openxmlformats.org/officeDocument/2006/relationships/image" Target="../media/image194.emf"/><Relationship Id="rId2" Type="http://schemas.openxmlformats.org/officeDocument/2006/relationships/notesSlide" Target="../notesSlides/notesSlide37.xml"/><Relationship Id="rId1" Type="http://schemas.openxmlformats.org/officeDocument/2006/relationships/slideLayout" Target="../slideLayouts/slideLayout501.xml"/><Relationship Id="rId6" Type="http://schemas.openxmlformats.org/officeDocument/2006/relationships/image" Target="../media/image188.emf"/><Relationship Id="rId11" Type="http://schemas.openxmlformats.org/officeDocument/2006/relationships/image" Target="../media/image193.emf"/><Relationship Id="rId5" Type="http://schemas.openxmlformats.org/officeDocument/2006/relationships/image" Target="../media/image187.emf"/><Relationship Id="rId10" Type="http://schemas.openxmlformats.org/officeDocument/2006/relationships/image" Target="../media/image192.emf"/><Relationship Id="rId4" Type="http://schemas.openxmlformats.org/officeDocument/2006/relationships/image" Target="../media/image186.emf"/><Relationship Id="rId9" Type="http://schemas.openxmlformats.org/officeDocument/2006/relationships/image" Target="../media/image191.emf"/><Relationship Id="rId14" Type="http://schemas.openxmlformats.org/officeDocument/2006/relationships/image" Target="../media/image195.png"/></Relationships>
</file>

<file path=ppt/slides/_rels/slide198.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199.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hyperlink" Target="https://arxiv.org/pdf/2105.03814.pdf" TargetMode="External"/><Relationship Id="rId1" Type="http://schemas.openxmlformats.org/officeDocument/2006/relationships/slideLayout" Target="../slideLayouts/slideLayout501.xml"/></Relationships>
</file>

<file path=ppt/slides/_rels/slide200.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01.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97.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51.xml"/></Relationships>
</file>

<file path=ppt/slides/_rels/slide202.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38.xml"/><Relationship Id="rId1" Type="http://schemas.openxmlformats.org/officeDocument/2006/relationships/slideLayout" Target="../slideLayouts/slideLayout751.xml"/><Relationship Id="rId4" Type="http://schemas.openxmlformats.org/officeDocument/2006/relationships/image" Target="../media/image198.png"/></Relationships>
</file>

<file path=ppt/slides/_rels/slide203.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39.xml"/><Relationship Id="rId1" Type="http://schemas.openxmlformats.org/officeDocument/2006/relationships/slideLayout" Target="../slideLayouts/slideLayout751.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204.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200.png"/><Relationship Id="rId1" Type="http://schemas.openxmlformats.org/officeDocument/2006/relationships/slideLayout" Target="../slideLayouts/slideLayout501.xml"/></Relationships>
</file>

<file path=ppt/slides/_rels/slide205.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206.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207.xml.rels><?xml version="1.0" encoding="UTF-8" standalone="yes"?>
<Relationships xmlns="http://schemas.openxmlformats.org/package/2006/relationships"><Relationship Id="rId8" Type="http://schemas.openxmlformats.org/officeDocument/2006/relationships/hyperlink" Target="https://people.inf.ethz.ch/omutlu/pub/PrIM-UPMEM-Tutorial-Analysis-Benchmarking-1hour-2021-07-04-talk.pdf" TargetMode="External"/><Relationship Id="rId13" Type="http://schemas.openxmlformats.org/officeDocument/2006/relationships/hyperlink" Target="https://www.youtube.com/watch?v=D8Hjy2iU9l4&amp;list=PL5Q2soXY2Zi_tOTAYm--dYByNPL7JhwR9" TargetMode="External"/><Relationship Id="rId3" Type="http://schemas.openxmlformats.org/officeDocument/2006/relationships/hyperlink" Target="https://arxiv.org/abs/2105.03814" TargetMode="External"/><Relationship Id="rId7" Type="http://schemas.openxmlformats.org/officeDocument/2006/relationships/hyperlink" Target="https://people.inf.ethz.ch/omutlu/pub/PrIM-UPMEM-Tutorial-Analysis-Benchmarking-1hour-2021-07-04-talk.pptx" TargetMode="External"/><Relationship Id="rId12" Type="http://schemas.openxmlformats.org/officeDocument/2006/relationships/hyperlink" Target="https://people.inf.ethz.ch/omutlu/pub/PrIM-UPMEM-Tutorial-Analysis-Benchmarking-SAFARI-Live-Seminar-2021-07-12-talk.pdf" TargetMode="External"/><Relationship Id="rId2" Type="http://schemas.openxmlformats.org/officeDocument/2006/relationships/hyperlink" Target="https://arxiv.org/pdf/2105.03814.pdf" TargetMode="External"/><Relationship Id="rId1" Type="http://schemas.openxmlformats.org/officeDocument/2006/relationships/slideLayout" Target="../slideLayouts/slideLayout236.xml"/><Relationship Id="rId6" Type="http://schemas.openxmlformats.org/officeDocument/2006/relationships/hyperlink" Target="https://people.inf.ethz.ch/omutlu/pub/PrIM-UPMEM-Tutorial-Analysis-Benchmarking-20min-2021-07-04-talk.pdf" TargetMode="External"/><Relationship Id="rId11" Type="http://schemas.openxmlformats.org/officeDocument/2006/relationships/hyperlink" Target="https://people.inf.ethz.ch/omutlu/pub/PrIM-UPMEM-Tutorial-Analysis-Benchmarking-SAFARI-Live-Seminar-2021-07-12-talk.pptx" TargetMode="External"/><Relationship Id="rId5" Type="http://schemas.openxmlformats.org/officeDocument/2006/relationships/hyperlink" Target="https://people.inf.ethz.ch/omutlu/pub/PrIM-UPMEM-Tutorial-Analysis-Benchmarking-20min-2021-07-04-talk.pptx" TargetMode="External"/><Relationship Id="rId10" Type="http://schemas.openxmlformats.org/officeDocument/2006/relationships/hyperlink" Target="https://people.inf.ethz.ch/omutlu/pub/PrIM-UPMEM-Tutorial-Analysis-Benchmarking-3min-2021-07-04-talk.pdf" TargetMode="External"/><Relationship Id="rId4" Type="http://schemas.openxmlformats.org/officeDocument/2006/relationships/hyperlink" Target="https://github.com/CMU-SAFARI/prim-benchmarks" TargetMode="External"/><Relationship Id="rId9" Type="http://schemas.openxmlformats.org/officeDocument/2006/relationships/hyperlink" Target="https://people.inf.ethz.ch/omutlu/pub/PrIM-UPMEM-Tutorial-Analysis-Benchmarking-3min-2021-07-04-talk.pptx" TargetMode="External"/><Relationship Id="rId14" Type="http://schemas.openxmlformats.org/officeDocument/2006/relationships/hyperlink" Target="https://www.youtube.com/watch?v=SrFD_u46EDA&amp;list=PL5Q2soXY2Zi8_VVChACnON4sfh2bJ5IrD&amp;index=152" TargetMode="External"/></Relationships>
</file>

<file path=ppt/slides/_rels/slide208.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01.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97.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209.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10.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203.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38.xml"/></Relationships>
</file>

<file path=ppt/slides/_rels/slide212.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notesSlide" Target="../notesSlides/notesSlide41.xml"/><Relationship Id="rId1" Type="http://schemas.openxmlformats.org/officeDocument/2006/relationships/slideLayout" Target="../slideLayouts/slideLayout738.xml"/><Relationship Id="rId4" Type="http://schemas.microsoft.com/office/2007/relationships/hdphoto" Target="../media/hdphoto2.wdp"/></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38.xml"/></Relationships>
</file>

<file path=ppt/slides/_rels/slide214.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43.xml"/><Relationship Id="rId1" Type="http://schemas.openxmlformats.org/officeDocument/2006/relationships/slideLayout" Target="../slideLayouts/slideLayout738.xml"/></Relationships>
</file>

<file path=ppt/slides/_rels/slide215.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44.xml"/><Relationship Id="rId1" Type="http://schemas.openxmlformats.org/officeDocument/2006/relationships/slideLayout" Target="../slideLayouts/slideLayout738.xml"/><Relationship Id="rId4" Type="http://schemas.openxmlformats.org/officeDocument/2006/relationships/hyperlink" Target="https://github.com/CMU-SAFARI/DAMOV" TargetMode="External"/></Relationships>
</file>

<file path=ppt/slides/_rels/slide216.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217.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2.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207.png"/></Relationships>
</file>

<file path=ppt/slides/_rels/slide218.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hyperlink" Target="https://arxiv.org/pdf/2201.05072.pdf" TargetMode="External"/><Relationship Id="rId1" Type="http://schemas.openxmlformats.org/officeDocument/2006/relationships/slideLayout" Target="../slideLayouts/slideLayout2.xml"/><Relationship Id="rId4" Type="http://schemas.openxmlformats.org/officeDocument/2006/relationships/hyperlink" Target="https://github.com/CMU-SAFARI/SparseP" TargetMode="External"/></Relationships>
</file>

<file path=ppt/slides/_rels/slide219.xml.rels><?xml version="1.0" encoding="UTF-8" standalone="yes"?>
<Relationships xmlns="http://schemas.openxmlformats.org/package/2006/relationships"><Relationship Id="rId3" Type="http://schemas.openxmlformats.org/officeDocument/2006/relationships/hyperlink" Target="https://www.youtube.com/watch?v=5kaOsJKlGrE" TargetMode="External"/><Relationship Id="rId2" Type="http://schemas.openxmlformats.org/officeDocument/2006/relationships/image" Target="../media/image209.pn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210.png"/><Relationship Id="rId1" Type="http://schemas.openxmlformats.org/officeDocument/2006/relationships/slideLayout" Target="../slideLayouts/slideLayout501.xml"/></Relationships>
</file>

<file path=ppt/slides/_rels/slide221.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png"/><Relationship Id="rId1" Type="http://schemas.openxmlformats.org/officeDocument/2006/relationships/slideLayout" Target="../slideLayouts/slideLayout501.xml"/></Relationships>
</file>

<file path=ppt/slides/_rels/slide222.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3.png"/><Relationship Id="rId1" Type="http://schemas.openxmlformats.org/officeDocument/2006/relationships/slideLayout" Target="../slideLayouts/slideLayout501.xml"/></Relationships>
</file>

<file path=ppt/slides/_rels/slide223.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2.png"/><Relationship Id="rId1" Type="http://schemas.openxmlformats.org/officeDocument/2006/relationships/slideLayout" Target="../slideLayouts/slideLayout501.xml"/></Relationships>
</file>

<file path=ppt/slides/_rels/slide224.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5.png"/><Relationship Id="rId1" Type="http://schemas.openxmlformats.org/officeDocument/2006/relationships/slideLayout" Target="../slideLayouts/slideLayout501.xml"/></Relationships>
</file>

<file path=ppt/slides/_rels/slide225.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image" Target="../media/image216.png"/><Relationship Id="rId1" Type="http://schemas.openxmlformats.org/officeDocument/2006/relationships/slideLayout" Target="../slideLayouts/slideLayout501.xml"/><Relationship Id="rId5" Type="http://schemas.openxmlformats.org/officeDocument/2006/relationships/image" Target="../media/image74.tiff"/><Relationship Id="rId4" Type="http://schemas.openxmlformats.org/officeDocument/2006/relationships/image" Target="../media/image218.png"/></Relationships>
</file>

<file path=ppt/slides/_rels/slide226.xml.rels><?xml version="1.0" encoding="UTF-8" standalone="yes"?>
<Relationships xmlns="http://schemas.openxmlformats.org/package/2006/relationships"><Relationship Id="rId3" Type="http://schemas.openxmlformats.org/officeDocument/2006/relationships/hyperlink" Target="https://news.skhynix.com/sk-hynix-develops-pim-next-generation-ai-accelerator/" TargetMode="External"/><Relationship Id="rId2" Type="http://schemas.openxmlformats.org/officeDocument/2006/relationships/image" Target="../media/image219.png"/><Relationship Id="rId1" Type="http://schemas.openxmlformats.org/officeDocument/2006/relationships/slideLayout" Target="../slideLayouts/slideLayout501.xml"/><Relationship Id="rId5" Type="http://schemas.openxmlformats.org/officeDocument/2006/relationships/image" Target="../media/image220.png"/><Relationship Id="rId4" Type="http://schemas.openxmlformats.org/officeDocument/2006/relationships/image" Target="../media/image73.png"/></Relationships>
</file>

<file path=ppt/slides/_rels/slide227.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221.png"/><Relationship Id="rId1" Type="http://schemas.openxmlformats.org/officeDocument/2006/relationships/slideLayout" Target="../slideLayouts/slideLayout501.xml"/><Relationship Id="rId4" Type="http://schemas.openxmlformats.org/officeDocument/2006/relationships/image" Target="../media/image223.png"/></Relationships>
</file>

<file path=ppt/slides/_rels/slide2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arxiv.org/pdf/1711.08774.pdf" TargetMode="External"/><Relationship Id="rId1" Type="http://schemas.openxmlformats.org/officeDocument/2006/relationships/slideLayout" Target="../slideLayouts/slideLayout626.xml"/><Relationship Id="rId4" Type="http://schemas.openxmlformats.org/officeDocument/2006/relationships/image" Target="../media/image224.png"/></Relationships>
</file>

<file path=ppt/slides/_rels/slide22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724.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hyperlink" Target="https://arxiv.org/pdf/2008.00961.pdf" TargetMode="External"/></Relationships>
</file>

<file path=ppt/slides/_rels/slide230.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31.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32.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33.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225.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0.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41.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26.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36.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5.xml.rels><?xml version="1.0" encoding="UTF-8" standalone="yes"?>
<Relationships xmlns="http://schemas.openxmlformats.org/package/2006/relationships"><Relationship Id="rId2" Type="http://schemas.openxmlformats.org/officeDocument/2006/relationships/image" Target="../media/image227.jpeg"/><Relationship Id="rId1" Type="http://schemas.openxmlformats.org/officeDocument/2006/relationships/slideLayout" Target="../slideLayouts/slideLayout13.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48.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63.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50.xml.rels><?xml version="1.0" encoding="UTF-8" standalone="yes"?>
<Relationships xmlns="http://schemas.openxmlformats.org/package/2006/relationships"><Relationship Id="rId3" Type="http://schemas.openxmlformats.org/officeDocument/2006/relationships/image" Target="../media/image228.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5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29.png"/><Relationship Id="rId1" Type="http://schemas.openxmlformats.org/officeDocument/2006/relationships/slideLayout" Target="../slideLayouts/slideLayout660.xml"/><Relationship Id="rId6" Type="http://schemas.openxmlformats.org/officeDocument/2006/relationships/hyperlink" Target="https://safari.ethz.ch/safari-newsletter-january-2021/" TargetMode="External"/><Relationship Id="rId5" Type="http://schemas.openxmlformats.org/officeDocument/2006/relationships/image" Target="../media/image230.jpeg"/><Relationship Id="rId4" Type="http://schemas.openxmlformats.org/officeDocument/2006/relationships/hyperlink" Target="http://www.safari.ethz.ch/" TargetMode="External"/></Relationships>
</file>

<file path=ppt/slides/_rels/slide252.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580.xml"/></Relationships>
</file>

<file path=ppt/slides/_rels/slide253.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664.xml"/></Relationships>
</file>

<file path=ppt/slides/_rels/slide254.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hyperlink" Target="https://github.com/CMU-SAFARI/" TargetMode="External"/><Relationship Id="rId1" Type="http://schemas.openxmlformats.org/officeDocument/2006/relationships/slideLayout" Target="../slideLayouts/slideLayout580.xml"/><Relationship Id="rId4" Type="http://schemas.openxmlformats.org/officeDocument/2006/relationships/image" Target="../media/image233.png"/></Relationships>
</file>

<file path=ppt/slides/_rels/slide255.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234.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256.xml.rels><?xml version="1.0" encoding="UTF-8" standalone="yes"?>
<Relationships xmlns="http://schemas.openxmlformats.org/package/2006/relationships"><Relationship Id="rId8" Type="http://schemas.openxmlformats.org/officeDocument/2006/relationships/image" Target="../media/image235.png"/><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2/doku.php?id=schedule" TargetMode="External"/><Relationship Id="rId1" Type="http://schemas.openxmlformats.org/officeDocument/2006/relationships/slideLayout" Target="../slideLayouts/slideLayout753.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cpXdE3HwvK0&amp;list=PL5Q2soXY2Zi97Ya5DEUpMpO2bbAoaG7c6" TargetMode="External"/><Relationship Id="rId4" Type="http://schemas.openxmlformats.org/officeDocument/2006/relationships/hyperlink" Target="https://safari.ethz.ch/digitaltechnik/spring2021/doku.php?id=schedule" TargetMode="External"/><Relationship Id="rId9" Type="http://schemas.openxmlformats.org/officeDocument/2006/relationships/hyperlink" Target="https://www.youtube.com/onurmutlulectures" TargetMode="External"/></Relationships>
</file>

<file path=ppt/slides/_rels/slide257.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236.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58.xml.rels><?xml version="1.0" encoding="UTF-8" standalone="yes"?>
<Relationships xmlns="http://schemas.openxmlformats.org/package/2006/relationships"><Relationship Id="rId3" Type="http://schemas.openxmlformats.org/officeDocument/2006/relationships/hyperlink" Target="https://safari.ethz.ch/projects_and_seminars/spring2022/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237.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59.xml.rels><?xml version="1.0" encoding="UTF-8" standalone="yes"?>
<Relationships xmlns="http://schemas.openxmlformats.org/package/2006/relationships"><Relationship Id="rId8" Type="http://schemas.openxmlformats.org/officeDocument/2006/relationships/image" Target="../media/image238.png"/><Relationship Id="rId3" Type="http://schemas.openxmlformats.org/officeDocument/2006/relationships/hyperlink" Target="https://safari.ethz.ch/projects_and_seminars/fall2021/doku.php?id=bioinformatics" TargetMode="External"/><Relationship Id="rId7" Type="http://schemas.openxmlformats.org/officeDocument/2006/relationships/hyperlink" Target="https://www.youtube.com/playlist?list=PL5Q2soXY2Zi8NrPDgOR1yRU_Cxxjw-u18"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53.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9e4Chnwdovo&amp;list=PL5Q2soXY2Zi-841fUYYUK9EsXKhQKRPyX" TargetMode="External"/><Relationship Id="rId4" Type="http://schemas.openxmlformats.org/officeDocument/2006/relationships/hyperlink" Target="https://safari.ethz.ch/projects_and_seminars/spring2022/doku.php?id=bioinformatics" TargetMode="External"/></Relationships>
</file>

<file path=ppt/slides/_rels/slide260.xml.rels><?xml version="1.0" encoding="UTF-8" standalone="yes"?>
<Relationships xmlns="http://schemas.openxmlformats.org/package/2006/relationships"><Relationship Id="rId3" Type="http://schemas.openxmlformats.org/officeDocument/2006/relationships/hyperlink" Target="https://safari.ethz.ch/projects_and_seminars/fall2021/doku.php?id=bioinformatics" TargetMode="External"/><Relationship Id="rId7" Type="http://schemas.openxmlformats.org/officeDocument/2006/relationships/image" Target="../media/image238.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12.xml"/><Relationship Id="rId6" Type="http://schemas.openxmlformats.org/officeDocument/2006/relationships/hyperlink" Target="https://www.youtube.com/watch?v=MnogTeMjY8k&amp;list=PL5Q2soXY2Zi8sngH-TrNZnDhDkPq55J9J" TargetMode="External"/><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61.xml.rels><?xml version="1.0" encoding="UTF-8" standalone="yes"?>
<Relationships xmlns="http://schemas.openxmlformats.org/package/2006/relationships"><Relationship Id="rId3" Type="http://schemas.openxmlformats.org/officeDocument/2006/relationships/hyperlink" Target="https://safari.ethz.ch/projects_and_seminars/fall2021/doku.php?id=heterogeneous_systems" TargetMode="External"/><Relationship Id="rId7" Type="http://schemas.openxmlformats.org/officeDocument/2006/relationships/image" Target="../media/image239.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12.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QY_bjwzsfMM&amp;list=PL5Q2soXY2Zi_OwkTgEyA6tk3UsoPBH737" TargetMode="External"/><Relationship Id="rId4" Type="http://schemas.openxmlformats.org/officeDocument/2006/relationships/hyperlink" Target="https://www.youtube.com/watch?v=9e4Chnwdovo&amp;list=PL5Q2soXY2Zi-841fUYYUK9EsXKhQKRPyX" TargetMode="External"/></Relationships>
</file>

<file path=ppt/slides/_rels/slide262.xml.rels><?xml version="1.0" encoding="UTF-8" standalone="yes"?>
<Relationships xmlns="http://schemas.openxmlformats.org/package/2006/relationships"><Relationship Id="rId8" Type="http://schemas.openxmlformats.org/officeDocument/2006/relationships/image" Target="../media/image241.png"/><Relationship Id="rId3" Type="http://schemas.openxmlformats.org/officeDocument/2006/relationships/hyperlink" Target="https://safari.ethz.ch/projects_and_seminars/spring2022/doku.php?id=hw_sw_codesign" TargetMode="External"/><Relationship Id="rId7" Type="http://schemas.openxmlformats.org/officeDocument/2006/relationships/image" Target="../media/image240.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12.xml"/><Relationship Id="rId6" Type="http://schemas.openxmlformats.org/officeDocument/2006/relationships/hyperlink" Target="https://youtube.com/playlist?list=PL5Q2soXY2Zi8nH7un3ghD2nutKWWDk-NK" TargetMode="External"/><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63.xml.rels><?xml version="1.0" encoding="UTF-8" standalone="yes"?>
<Relationships xmlns="http://schemas.openxmlformats.org/package/2006/relationships"><Relationship Id="rId3" Type="http://schemas.openxmlformats.org/officeDocument/2006/relationships/hyperlink" Target="https://safari.ethz.ch/projects_and_seminars/spring2022/doku.php?id=modern_ssds" TargetMode="External"/><Relationship Id="rId7" Type="http://schemas.openxmlformats.org/officeDocument/2006/relationships/image" Target="../media/image243.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12.xml"/><Relationship Id="rId6" Type="http://schemas.openxmlformats.org/officeDocument/2006/relationships/image" Target="../media/image242.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_q4rm71DsY4&amp;list=PL5Q2soXY2Zi8vabcse1kL22DEcgMl2RAq" TargetMode="External"/></Relationships>
</file>

<file path=ppt/slides/_rels/slide264.xml.rels><?xml version="1.0" encoding="UTF-8" standalone="yes"?>
<Relationships xmlns="http://schemas.openxmlformats.org/package/2006/relationships"><Relationship Id="rId3" Type="http://schemas.openxmlformats.org/officeDocument/2006/relationships/image" Target="../media/image228.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65.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30 June 2022</a:t>
            </a:r>
          </a:p>
          <a:p>
            <a:r>
              <a:rPr lang="en-US" sz="2200" dirty="0" err="1"/>
              <a:t>DataCenter</a:t>
            </a:r>
            <a:r>
              <a:rPr lang="en-US" sz="2200" dirty="0"/>
              <a:t> Summit Keynote</a:t>
            </a:r>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Transforming</a:t>
            </a:r>
            <a:br>
              <a:rPr lang="en-US" sz="6000" b="1" dirty="0">
                <a:solidFill>
                  <a:srgbClr val="006633"/>
                </a:solidFill>
              </a:rPr>
            </a:br>
            <a:r>
              <a:rPr lang="en-US" sz="6000" b="1" dirty="0">
                <a:solidFill>
                  <a:srgbClr val="006633"/>
                </a:solidFill>
              </a:rPr>
              <a:t>Server Architectures</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194167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045C2-D56A-F349-9D1D-3A399E622465}"/>
              </a:ext>
            </a:extLst>
          </p:cNvPr>
          <p:cNvSpPr>
            <a:spLocks noGrp="1"/>
          </p:cNvSpPr>
          <p:nvPr>
            <p:ph type="title"/>
          </p:nvPr>
        </p:nvSpPr>
        <p:spPr/>
        <p:txBody>
          <a:bodyPr/>
          <a:lstStyle/>
          <a:p>
            <a:r>
              <a:rPr lang="en-US" sz="3600" dirty="0"/>
              <a:t>Huge Demand for Performance &amp; Efficiency</a:t>
            </a:r>
          </a:p>
        </p:txBody>
      </p:sp>
      <p:sp>
        <p:nvSpPr>
          <p:cNvPr id="3" name="Content Placeholder 2">
            <a:extLst>
              <a:ext uri="{FF2B5EF4-FFF2-40B4-BE49-F238E27FC236}">
                <a16:creationId xmlns:a16="http://schemas.microsoft.com/office/drawing/2014/main" id="{ADC80964-3B8A-EB4B-90E3-4FAF562FC02A}"/>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739E1-0CC7-ED4B-90C7-E21FEA675B4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576AFB4-569C-7941-BC9F-F91503D373B6}"/>
              </a:ext>
            </a:extLst>
          </p:cNvPr>
          <p:cNvPicPr>
            <a:picLocks noChangeAspect="1"/>
          </p:cNvPicPr>
          <p:nvPr/>
        </p:nvPicPr>
        <p:blipFill>
          <a:blip r:embed="rId2"/>
          <a:stretch>
            <a:fillRect/>
          </a:stretch>
        </p:blipFill>
        <p:spPr>
          <a:xfrm>
            <a:off x="0" y="1133228"/>
            <a:ext cx="9144000" cy="5115172"/>
          </a:xfrm>
          <a:prstGeom prst="rect">
            <a:avLst/>
          </a:prstGeom>
        </p:spPr>
      </p:pic>
      <p:sp>
        <p:nvSpPr>
          <p:cNvPr id="6" name="TextBox 5">
            <a:extLst>
              <a:ext uri="{FF2B5EF4-FFF2-40B4-BE49-F238E27FC236}">
                <a16:creationId xmlns:a16="http://schemas.microsoft.com/office/drawing/2014/main" id="{1F3EA380-E863-364E-AE27-A90C0B722468}"/>
              </a:ext>
            </a:extLst>
          </p:cNvPr>
          <p:cNvSpPr txBox="1"/>
          <p:nvPr/>
        </p:nvSpPr>
        <p:spPr>
          <a:xfrm>
            <a:off x="2438400" y="6462299"/>
            <a:ext cx="3801041"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Source: https://</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youtu.be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/Bh13Idwcb0Q?t=283</a:t>
            </a:r>
          </a:p>
        </p:txBody>
      </p:sp>
    </p:spTree>
    <p:extLst>
      <p:ext uri="{BB962C8B-B14F-4D97-AF65-F5344CB8AC3E}">
        <p14:creationId xmlns:p14="http://schemas.microsoft.com/office/powerpoint/2010/main" val="17660925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name="Visio" r:id="rId5" imgW="2695276" imgH="2509932" progId="Visio.Drawing.11">
                  <p:embed/>
                </p:oleObj>
              </mc:Choice>
              <mc:Fallback>
                <p:oleObj name="Visio" r:id="rId5" imgW="2695276" imgH="2509932" progId="Visio.Drawing.11">
                  <p:embed/>
                  <p:pic>
                    <p:nvPicPr>
                      <p:cNvPr id="2" name="Object 1"/>
                      <p:cNvPicPr/>
                      <p:nvPr/>
                    </p:nvPicPr>
                    <p:blipFill>
                      <a:blip r:embed="rId6"/>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name="Visio" r:id="rId7" imgW="3859122" imgH="1695796" progId="Visio.Drawing.11">
                  <p:embed/>
                </p:oleObj>
              </mc:Choice>
              <mc:Fallback>
                <p:oleObj name="Visio" r:id="rId7" imgW="3859122" imgH="1695796" progId="Visio.Drawing.11">
                  <p:embed/>
                  <p:pic>
                    <p:nvPicPr>
                      <p:cNvPr id="23" name="Object 22"/>
                      <p:cNvPicPr/>
                      <p:nvPr/>
                    </p:nvPicPr>
                    <p:blipFill>
                      <a:blip r:embed="rId8"/>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2D40-9A40-294C-821D-C9F551A98E1F}"/>
              </a:ext>
            </a:extLst>
          </p:cNvPr>
          <p:cNvSpPr>
            <a:spLocks noGrp="1"/>
          </p:cNvSpPr>
          <p:nvPr>
            <p:ph type="title"/>
          </p:nvPr>
        </p:nvSpPr>
        <p:spPr>
          <a:xfrm>
            <a:off x="35496" y="152400"/>
            <a:ext cx="9167936" cy="1066800"/>
          </a:xfrm>
        </p:spPr>
        <p:txBody>
          <a:bodyPr/>
          <a:lstStyle/>
          <a:p>
            <a:r>
              <a:rPr lang="en-US" dirty="0"/>
              <a:t>One Problem with (Genome) Analysis Today</a:t>
            </a:r>
          </a:p>
        </p:txBody>
      </p:sp>
      <p:sp>
        <p:nvSpPr>
          <p:cNvPr id="3" name="Slide Number Placeholder 2">
            <a:extLst>
              <a:ext uri="{FF2B5EF4-FFF2-40B4-BE49-F238E27FC236}">
                <a16:creationId xmlns:a16="http://schemas.microsoft.com/office/drawing/2014/main" id="{54630187-28DD-9546-9969-9F24222B654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4" name="Group 3">
            <a:extLst>
              <a:ext uri="{FF2B5EF4-FFF2-40B4-BE49-F238E27FC236}">
                <a16:creationId xmlns:a16="http://schemas.microsoft.com/office/drawing/2014/main" id="{E5A101C6-D963-4545-B3BF-32EF1B31EC2F}"/>
              </a:ext>
            </a:extLst>
          </p:cNvPr>
          <p:cNvGrpSpPr/>
          <p:nvPr/>
        </p:nvGrpSpPr>
        <p:grpSpPr>
          <a:xfrm>
            <a:off x="918833" y="1487851"/>
            <a:ext cx="2830933" cy="2402638"/>
            <a:chOff x="4343037" y="3937719"/>
            <a:chExt cx="2445779" cy="1954638"/>
          </a:xfrm>
        </p:grpSpPr>
        <p:pic>
          <p:nvPicPr>
            <p:cNvPr id="5" name="Picture 4">
              <a:extLst>
                <a:ext uri="{FF2B5EF4-FFF2-40B4-BE49-F238E27FC236}">
                  <a16:creationId xmlns:a16="http://schemas.microsoft.com/office/drawing/2014/main" id="{AE77F47A-D91D-8C49-8B2B-7D114F7FC69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6" name="Picture 5">
              <a:extLst>
                <a:ext uri="{FF2B5EF4-FFF2-40B4-BE49-F238E27FC236}">
                  <a16:creationId xmlns:a16="http://schemas.microsoft.com/office/drawing/2014/main" id="{C59962F5-2E69-B348-8CF4-AB2C4E8979B8}"/>
                </a:ext>
              </a:extLst>
            </p:cNvPr>
            <p:cNvPicPr>
              <a:picLocks noChangeAspect="1"/>
            </p:cNvPicPr>
            <p:nvPr/>
          </p:nvPicPr>
          <p:blipFill rotWithShape="1">
            <a:blip r:embed="rId3"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 name="Picture 6">
              <a:extLst>
                <a:ext uri="{FF2B5EF4-FFF2-40B4-BE49-F238E27FC236}">
                  <a16:creationId xmlns:a16="http://schemas.microsoft.com/office/drawing/2014/main" id="{CF679DEA-9351-BA4B-A1F0-552F129155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8" name="Text Box 20" descr="90%">
            <a:extLst>
              <a:ext uri="{FF2B5EF4-FFF2-40B4-BE49-F238E27FC236}">
                <a16:creationId xmlns:a16="http://schemas.microsoft.com/office/drawing/2014/main" id="{A802DAD3-ACBC-534D-95D3-1045421DFE0B}"/>
              </a:ext>
            </a:extLst>
          </p:cNvPr>
          <p:cNvSpPr txBox="1">
            <a:spLocks noChangeArrowheads="1"/>
          </p:cNvSpPr>
          <p:nvPr/>
        </p:nvSpPr>
        <p:spPr bwMode="auto">
          <a:xfrm>
            <a:off x="899592" y="4005064"/>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Special-Purpose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Sequencing</a:t>
            </a:r>
          </a:p>
        </p:txBody>
      </p:sp>
      <p:sp>
        <p:nvSpPr>
          <p:cNvPr id="9" name="Line 15">
            <a:extLst>
              <a:ext uri="{FF2B5EF4-FFF2-40B4-BE49-F238E27FC236}">
                <a16:creationId xmlns:a16="http://schemas.microsoft.com/office/drawing/2014/main" id="{92AD9E27-F44D-F440-8D0E-43BB6C91B087}"/>
              </a:ext>
            </a:extLst>
          </p:cNvPr>
          <p:cNvSpPr>
            <a:spLocks noChangeShapeType="1"/>
          </p:cNvSpPr>
          <p:nvPr/>
        </p:nvSpPr>
        <p:spPr bwMode="auto">
          <a:xfrm flipH="1">
            <a:off x="4093339" y="3143428"/>
            <a:ext cx="982715" cy="0"/>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0" name="Picture 9">
            <a:extLst>
              <a:ext uri="{FF2B5EF4-FFF2-40B4-BE49-F238E27FC236}">
                <a16:creationId xmlns:a16="http://schemas.microsoft.com/office/drawing/2014/main" id="{A98FBFE4-7E5C-BB48-892C-374ED0A83A23}"/>
              </a:ext>
            </a:extLst>
          </p:cNvPr>
          <p:cNvPicPr>
            <a:picLocks noChangeAspect="1"/>
          </p:cNvPicPr>
          <p:nvPr/>
        </p:nvPicPr>
        <p:blipFill>
          <a:blip r:embed="rId5"/>
          <a:stretch>
            <a:fillRect/>
          </a:stretch>
        </p:blipFill>
        <p:spPr>
          <a:xfrm>
            <a:off x="5353733" y="2180190"/>
            <a:ext cx="2016224" cy="2016224"/>
          </a:xfrm>
          <a:prstGeom prst="rect">
            <a:avLst/>
          </a:prstGeom>
        </p:spPr>
      </p:pic>
      <p:sp>
        <p:nvSpPr>
          <p:cNvPr id="11" name="Text Box 20" descr="90%">
            <a:extLst>
              <a:ext uri="{FF2B5EF4-FFF2-40B4-BE49-F238E27FC236}">
                <a16:creationId xmlns:a16="http://schemas.microsoft.com/office/drawing/2014/main" id="{C0521839-D35E-E242-8EC9-AB75DD55C357}"/>
              </a:ext>
            </a:extLst>
          </p:cNvPr>
          <p:cNvSpPr txBox="1">
            <a:spLocks noChangeArrowheads="1"/>
          </p:cNvSpPr>
          <p:nvPr/>
        </p:nvSpPr>
        <p:spPr bwMode="auto">
          <a:xfrm>
            <a:off x="4932040" y="3962497"/>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General-Purpose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Analysis</a:t>
            </a:r>
          </a:p>
        </p:txBody>
      </p:sp>
      <p:sp>
        <p:nvSpPr>
          <p:cNvPr id="12" name="Line 15">
            <a:extLst>
              <a:ext uri="{FF2B5EF4-FFF2-40B4-BE49-F238E27FC236}">
                <a16:creationId xmlns:a16="http://schemas.microsoft.com/office/drawing/2014/main" id="{FA4115C1-BC57-9A42-BB17-9423BC135CC1}"/>
              </a:ext>
            </a:extLst>
          </p:cNvPr>
          <p:cNvSpPr>
            <a:spLocks noChangeShapeType="1"/>
          </p:cNvSpPr>
          <p:nvPr/>
        </p:nvSpPr>
        <p:spPr bwMode="auto">
          <a:xfrm flipH="1">
            <a:off x="4090741" y="3346708"/>
            <a:ext cx="982714" cy="508223"/>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3" name="Line 15">
            <a:extLst>
              <a:ext uri="{FF2B5EF4-FFF2-40B4-BE49-F238E27FC236}">
                <a16:creationId xmlns:a16="http://schemas.microsoft.com/office/drawing/2014/main" id="{7730E787-E4D8-8144-BA30-E8D5145213DF}"/>
              </a:ext>
            </a:extLst>
          </p:cNvPr>
          <p:cNvSpPr>
            <a:spLocks noChangeShapeType="1"/>
          </p:cNvSpPr>
          <p:nvPr/>
        </p:nvSpPr>
        <p:spPr bwMode="auto">
          <a:xfrm flipH="1" flipV="1">
            <a:off x="4090742" y="2523560"/>
            <a:ext cx="985313" cy="399811"/>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4" name="Picture 13">
            <a:extLst>
              <a:ext uri="{FF2B5EF4-FFF2-40B4-BE49-F238E27FC236}">
                <a16:creationId xmlns:a16="http://schemas.microsoft.com/office/drawing/2014/main" id="{9BA03765-45CD-944B-B578-84948DA26504}"/>
              </a:ext>
            </a:extLst>
          </p:cNvPr>
          <p:cNvPicPr>
            <a:picLocks noChangeAspect="1"/>
          </p:cNvPicPr>
          <p:nvPr/>
        </p:nvPicPr>
        <p:blipFill rotWithShape="1">
          <a:blip r:embed="rId6"/>
          <a:srcRect r="-5153" b="30267"/>
          <a:stretch/>
        </p:blipFill>
        <p:spPr>
          <a:xfrm>
            <a:off x="5872655" y="2617993"/>
            <a:ext cx="585093" cy="525435"/>
          </a:xfrm>
          <a:prstGeom prst="rect">
            <a:avLst/>
          </a:prstGeom>
        </p:spPr>
      </p:pic>
      <p:sp>
        <p:nvSpPr>
          <p:cNvPr id="15" name="TextBox 14">
            <a:extLst>
              <a:ext uri="{FF2B5EF4-FFF2-40B4-BE49-F238E27FC236}">
                <a16:creationId xmlns:a16="http://schemas.microsoft.com/office/drawing/2014/main" id="{8E85EC62-DB59-024F-AEF7-95137CD1711B}"/>
              </a:ext>
            </a:extLst>
          </p:cNvPr>
          <p:cNvSpPr txBox="1"/>
          <p:nvPr/>
        </p:nvSpPr>
        <p:spPr>
          <a:xfrm>
            <a:off x="228600" y="4932457"/>
            <a:ext cx="815982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6633"/>
                </a:solidFill>
                <a:effectLst/>
                <a:uLnTx/>
                <a:uFillTx/>
                <a:latin typeface="Comic Sans MS" panose="030F0902030302020204" pitchFamily="66" charset="0"/>
                <a:ea typeface="+mn-ea"/>
                <a:cs typeface="+mn-cs"/>
              </a:rPr>
              <a:t>FAST                        </a:t>
            </a:r>
            <a:r>
              <a:rPr kumimoji="0" lang="en-US" sz="3200" b="1" i="0" u="none" strike="noStrike" kern="1200" cap="none" spc="0" normalizeH="0" baseline="0" noProof="0" dirty="0">
                <a:ln>
                  <a:noFill/>
                </a:ln>
                <a:solidFill>
                  <a:srgbClr val="FF0000"/>
                </a:solidFill>
                <a:effectLst/>
                <a:uLnTx/>
                <a:uFillTx/>
                <a:latin typeface="Comic Sans MS" panose="030F0902030302020204" pitchFamily="66" charset="0"/>
                <a:ea typeface="+mn-ea"/>
                <a:cs typeface="+mn-cs"/>
              </a:rPr>
              <a:t>SLOW</a:t>
            </a:r>
          </a:p>
        </p:txBody>
      </p:sp>
      <p:sp>
        <p:nvSpPr>
          <p:cNvPr id="16" name="TextBox 15">
            <a:extLst>
              <a:ext uri="{FF2B5EF4-FFF2-40B4-BE49-F238E27FC236}">
                <a16:creationId xmlns:a16="http://schemas.microsoft.com/office/drawing/2014/main" id="{D4423DC6-1026-4355-C667-D4D1A1F16D6F}"/>
              </a:ext>
            </a:extLst>
          </p:cNvPr>
          <p:cNvSpPr txBox="1"/>
          <p:nvPr/>
        </p:nvSpPr>
        <p:spPr>
          <a:xfrm>
            <a:off x="2051720" y="5954590"/>
            <a:ext cx="49920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Slow and inefficient processing capability</a:t>
            </a:r>
          </a:p>
        </p:txBody>
      </p:sp>
      <p:sp>
        <p:nvSpPr>
          <p:cNvPr id="17" name="TextBox 16">
            <a:extLst>
              <a:ext uri="{FF2B5EF4-FFF2-40B4-BE49-F238E27FC236}">
                <a16:creationId xmlns:a16="http://schemas.microsoft.com/office/drawing/2014/main" id="{64086A96-D354-3059-9C64-A176A6002A90}"/>
              </a:ext>
            </a:extLst>
          </p:cNvPr>
          <p:cNvSpPr txBox="1"/>
          <p:nvPr/>
        </p:nvSpPr>
        <p:spPr>
          <a:xfrm>
            <a:off x="1295302" y="6460492"/>
            <a:ext cx="7068858" cy="369332"/>
          </a:xfrm>
          <a:prstGeom prst="rect">
            <a:avLst/>
          </a:prstGeom>
          <a:noFill/>
        </p:spPr>
        <p:txBody>
          <a:bodyPr wrap="none" rtlCol="0">
            <a:spAutoFit/>
          </a:bodyPr>
          <a:lstStyle/>
          <a:p>
            <a:r>
              <a:rPr lang="en-US" dirty="0">
                <a:solidFill>
                  <a:srgbClr val="0000FF"/>
                </a:solidFill>
              </a:rPr>
              <a:t>This picture is similar for many “data generators &amp; analyzers” today</a:t>
            </a:r>
          </a:p>
        </p:txBody>
      </p:sp>
      <p:sp>
        <p:nvSpPr>
          <p:cNvPr id="18" name="Line 15">
            <a:extLst>
              <a:ext uri="{FF2B5EF4-FFF2-40B4-BE49-F238E27FC236}">
                <a16:creationId xmlns:a16="http://schemas.microsoft.com/office/drawing/2014/main" id="{925427A8-7454-B0ED-2AB3-4F8B14F32BAC}"/>
              </a:ext>
            </a:extLst>
          </p:cNvPr>
          <p:cNvSpPr>
            <a:spLocks noChangeShapeType="1"/>
          </p:cNvSpPr>
          <p:nvPr/>
        </p:nvSpPr>
        <p:spPr bwMode="auto">
          <a:xfrm flipH="1" flipV="1">
            <a:off x="4090740" y="1981407"/>
            <a:ext cx="982713" cy="724645"/>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16486275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14</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Near-Memory Analytics</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51801398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sz="3600"/>
              <a:t>Near-Memory Acceleration</a:t>
            </a:r>
            <a:r>
              <a:rPr lang="en-US" sz="3600"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IBM POWER9 CPU</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HBM-based FPGA board 	</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1" u="none" strike="noStrike" kern="1200" cap="none" spc="0" normalizeH="0" baseline="0" noProof="0" dirty="0">
                <a:ln>
                  <a:noFill/>
                </a:ln>
                <a:solidFill>
                  <a:srgbClr val="FFFFFF"/>
                </a:solidFill>
                <a:effectLst/>
                <a:uLnTx/>
                <a:uFillTx/>
                <a:latin typeface="Calibri" panose="020F0502020204030204"/>
                <a:ea typeface="+mn-ea"/>
                <a:cs typeface="+mn-cs"/>
              </a:rPr>
              <a:t>OCAPI</a:t>
            </a:r>
            <a:endParaRPr kumimoji="0" lang="en-US" sz="1500" b="1"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a:t>
            </a:r>
            <a:r>
              <a:rPr kumimoji="0" lang="en-US" sz="1350" b="1" i="0" u="none" strike="noStrike" kern="1200" cap="none" spc="0" normalizeH="0" baseline="0" noProof="0" dirty="0" err="1">
                <a:ln>
                  <a:noFill/>
                </a:ln>
                <a:solidFill>
                  <a:srgbClr val="1C1C1C"/>
                </a:solidFill>
                <a:effectLst/>
                <a:uLnTx/>
                <a:uFillTx/>
                <a:latin typeface="Garamond" panose="02020404030301010803" pitchFamily="18" charset="0"/>
                <a:ea typeface="+mn-ea"/>
                <a:cs typeface="+mn-cs"/>
              </a:rPr>
              <a:t>AlphaData</a:t>
            </a:r>
            <a:endPar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359E"/>
                </a:solidFill>
                <a:effectLst/>
                <a:uLnTx/>
                <a:uFillTx/>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6742F1-6635-4F3B-A1BB-91C9B3B8DD12}" type="slidenum">
              <a:rPr kumimoji="0" lang="en-US" sz="1200" b="0"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srgbClr val="1C1C1C"/>
              </a:solidFill>
              <a:effectLst/>
              <a:uLnTx/>
              <a:uFillTx/>
              <a:latin typeface="Calibri" panose="020F0502020204030204"/>
              <a:ea typeface="+mn-ea"/>
              <a:cs typeface="+mn-cs"/>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communication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CAPI2</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OCAPI</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memory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DDR4</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HBM</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workloads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Weather Modeling </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and</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Genome Analysis</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1962401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sz="3600"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3B5F978-99DD-4B09-979A-AB31C135CAD9}" type="slidenum">
              <a:rPr kumimoji="0" lang="en-US" sz="1200" b="1"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5-27× performance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375"/>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kumimoji="0" lang="en-US" sz="21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12-133× energy efficiency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346750178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980728"/>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Video</a:t>
            </a:r>
            <a:r>
              <a:rPr lang="en-US" sz="1600" dirty="0"/>
              <a:t> (90 seconds)]</a:t>
            </a:r>
            <a:br>
              <a:rPr lang="en-US" sz="1600" dirty="0"/>
            </a:br>
            <a:r>
              <a:rPr lang="en-US" sz="1600" dirty="0"/>
              <a:t>[</a:t>
            </a:r>
            <a:r>
              <a:rPr lang="en-US" sz="1600" dirty="0">
                <a:hlinkClick r:id="rId9"/>
              </a:rPr>
              <a:t>Talk Video</a:t>
            </a:r>
            <a:r>
              <a:rPr lang="en-US" sz="1600" dirty="0"/>
              <a:t> (17 minutes)]</a:t>
            </a:r>
          </a:p>
          <a:p>
            <a:pPr marL="0" indent="0">
              <a:buNone/>
            </a:pP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10"/>
          <a:stretch>
            <a:fillRect/>
          </a:stretch>
        </p:blipFill>
        <p:spPr>
          <a:xfrm>
            <a:off x="0" y="4293096"/>
            <a:ext cx="9144000" cy="2009981"/>
          </a:xfrm>
          <a:prstGeom prst="rect">
            <a:avLst/>
          </a:prstGeom>
        </p:spPr>
      </p:pic>
    </p:spTree>
    <p:extLst>
      <p:ext uri="{BB962C8B-B14F-4D97-AF65-F5344CB8AC3E}">
        <p14:creationId xmlns:p14="http://schemas.microsoft.com/office/powerpoint/2010/main" val="362093580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35975695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422007854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dirty="0">
                <a:latin typeface="Garamond" charset="0"/>
                <a:ea typeface="ＭＳ Ｐゴシック" charset="0"/>
                <a:cs typeface="ＭＳ Ｐゴシック" charset="0"/>
              </a:rPr>
              <a:t>Increasingly Demanding Applications</a:t>
            </a:r>
          </a:p>
        </p:txBody>
      </p:sp>
      <p:sp>
        <p:nvSpPr>
          <p:cNvPr id="269314" name="Content Placeholder 2"/>
          <p:cNvSpPr>
            <a:spLocks noGrp="1"/>
          </p:cNvSpPr>
          <p:nvPr>
            <p:ph idx="1"/>
          </p:nvPr>
        </p:nvSpPr>
        <p:spPr>
          <a:xfrm>
            <a:off x="228600" y="260648"/>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Dream…</a:t>
            </a:r>
          </a:p>
          <a:p>
            <a:pPr marL="0" indent="0" algn="ctr">
              <a:buNone/>
            </a:pPr>
            <a:endParaRPr lang="en-US" sz="3800" dirty="0">
              <a:solidFill>
                <a:srgbClr val="0000FF"/>
              </a:solidFill>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More will come…</a:t>
            </a:r>
          </a:p>
        </p:txBody>
      </p:sp>
      <p:sp>
        <p:nvSpPr>
          <p:cNvPr id="2693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 name="TextBox 1"/>
          <p:cNvSpPr txBox="1"/>
          <p:nvPr/>
        </p:nvSpPr>
        <p:spPr>
          <a:xfrm>
            <a:off x="21321" y="5647447"/>
            <a:ext cx="91013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As applications push boundaries, computing platforms will become increasingly strained</a:t>
            </a:r>
          </a:p>
        </p:txBody>
      </p:sp>
    </p:spTree>
    <p:extLst>
      <p:ext uri="{BB962C8B-B14F-4D97-AF65-F5344CB8AC3E}">
        <p14:creationId xmlns:p14="http://schemas.microsoft.com/office/powerpoint/2010/main" val="336721962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26</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1066800"/>
          </a:xfrm>
        </p:spPr>
        <p:txBody>
          <a:bodyPr/>
          <a:lstStyle/>
          <a:p>
            <a:r>
              <a:rPr lang="en-US" dirty="0"/>
              <a:t>Deeper and Larger Memory Hierarchies</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stretch>
            <a:fillRect/>
          </a:stretch>
        </p:blipFill>
        <p:spPr>
          <a:xfrm>
            <a:off x="57981" y="1399401"/>
            <a:ext cx="6722200" cy="4433327"/>
          </a:xfrm>
          <a:prstGeom prst="rect">
            <a:avLst/>
          </a:prstGeom>
        </p:spPr>
      </p:pic>
      <p:sp>
        <p:nvSpPr>
          <p:cNvPr id="6" name="Rectangle 5"/>
          <p:cNvSpPr/>
          <p:nvPr/>
        </p:nvSpPr>
        <p:spPr>
          <a:xfrm>
            <a:off x="192974" y="6520190"/>
            <a:ext cx="8493826" cy="2616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https://wccftech.com/amd-ryzen-5000-zen-3-vermeer-undressed-high-res-die-shots-close-ups-pictured-detailed/</a:t>
            </a:r>
          </a:p>
        </p:txBody>
      </p:sp>
      <p:sp>
        <p:nvSpPr>
          <p:cNvPr id="7" name="TextBox 6"/>
          <p:cNvSpPr txBox="1"/>
          <p:nvPr/>
        </p:nvSpPr>
        <p:spPr>
          <a:xfrm>
            <a:off x="1873702" y="6047457"/>
            <a:ext cx="3258234"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AMD Ryzen 5000, 2020</a:t>
            </a:r>
          </a:p>
        </p:txBody>
      </p:sp>
      <p:sp>
        <p:nvSpPr>
          <p:cNvPr id="9" name="TextBox 8"/>
          <p:cNvSpPr txBox="1"/>
          <p:nvPr/>
        </p:nvSpPr>
        <p:spPr>
          <a:xfrm>
            <a:off x="7086600" y="1432441"/>
            <a:ext cx="2499952" cy="446276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 Count: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cores/16 threads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L1 Caches: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KB</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per 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512 KB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ectangle 39">
            <a:extLst>
              <a:ext uri="{FF2B5EF4-FFF2-40B4-BE49-F238E27FC236}">
                <a16:creationId xmlns:a16="http://schemas.microsoft.com/office/drawing/2014/main" id="{E43B13E5-F680-354D-8F66-3B88FCFE528C}"/>
              </a:ext>
            </a:extLst>
          </p:cNvPr>
          <p:cNvSpPr>
            <a:spLocks noChangeArrowheads="1"/>
          </p:cNvSpPr>
          <p:nvPr/>
        </p:nvSpPr>
        <p:spPr bwMode="auto">
          <a:xfrm rot="5400000">
            <a:off x="1543157" y="1924098"/>
            <a:ext cx="3711767" cy="4022321"/>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47646008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a:t>AMD’s 3D Last Level Cache (2021)</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87233" y="6459379"/>
            <a:ext cx="19463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https://youtu.be/gqAYMx34euU</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187233" y="6611779"/>
            <a:ext cx="6019800" cy="24622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https://www.tech-critter.com/amd-keynote-computex-2021/</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6B457267-7C22-2546-AC36-075A3FCB4F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339" y="1143000"/>
            <a:ext cx="2321095" cy="1605524"/>
          </a:xfrm>
          <a:prstGeom prst="rect">
            <a:avLst/>
          </a:prstGeom>
        </p:spPr>
      </p:pic>
      <p:sp>
        <p:nvSpPr>
          <p:cNvPr id="15" name="TextBox 14">
            <a:extLst>
              <a:ext uri="{FF2B5EF4-FFF2-40B4-BE49-F238E27FC236}">
                <a16:creationId xmlns:a16="http://schemas.microsoft.com/office/drawing/2014/main" id="{C64E69AA-9F57-594C-94FD-1C2F8CE71CE7}"/>
              </a:ext>
            </a:extLst>
          </p:cNvPr>
          <p:cNvSpPr txBox="1"/>
          <p:nvPr/>
        </p:nvSpPr>
        <p:spPr>
          <a:xfrm>
            <a:off x="189215" y="2720681"/>
            <a:ext cx="1831886"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6"/>
              </a:rPr>
              <a:t>https://community.microcenter.com/discussion/5134/comparing-zen-3-to-zen-2</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7" name="Picture 16">
            <a:extLst>
              <a:ext uri="{FF2B5EF4-FFF2-40B4-BE49-F238E27FC236}">
                <a16:creationId xmlns:a16="http://schemas.microsoft.com/office/drawing/2014/main" id="{F0E1BA0A-A982-F949-9AD7-117233B424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8800" y="3086073"/>
            <a:ext cx="7081838" cy="3238527"/>
          </a:xfrm>
          <a:prstGeom prst="rect">
            <a:avLst/>
          </a:prstGeom>
        </p:spPr>
      </p:pic>
      <p:sp>
        <p:nvSpPr>
          <p:cNvPr id="18" name="TextBox 17">
            <a:extLst>
              <a:ext uri="{FF2B5EF4-FFF2-40B4-BE49-F238E27FC236}">
                <a16:creationId xmlns:a16="http://schemas.microsoft.com/office/drawing/2014/main" id="{54D4E1FF-4B6E-B549-A45F-DEC4188FF16D}"/>
              </a:ext>
            </a:extLst>
          </p:cNvPr>
          <p:cNvSpPr txBox="1"/>
          <p:nvPr/>
        </p:nvSpPr>
        <p:spPr>
          <a:xfrm>
            <a:off x="5075226" y="1905000"/>
            <a:ext cx="4068774" cy="107721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Additional 64 MB L3 cache die</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stacked on top of the processor die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Connected using Through Silicon Vias (TSVs)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Total of 96 MB L3 cache</a:t>
            </a:r>
          </a:p>
        </p:txBody>
      </p:sp>
      <p:sp>
        <p:nvSpPr>
          <p:cNvPr id="19" name="TextBox 18">
            <a:extLst>
              <a:ext uri="{FF2B5EF4-FFF2-40B4-BE49-F238E27FC236}">
                <a16:creationId xmlns:a16="http://schemas.microsoft.com/office/drawing/2014/main" id="{A81D9142-3631-7D49-9D01-95EB2AD2E5B2}"/>
              </a:ext>
            </a:extLst>
          </p:cNvPr>
          <p:cNvSpPr txBox="1"/>
          <p:nvPr/>
        </p:nvSpPr>
        <p:spPr>
          <a:xfrm>
            <a:off x="2667000" y="1048434"/>
            <a:ext cx="5736412"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AMD increases the L3 size of their 8-core Zen 3 processors from 32 MB to 96 MB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1421657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6A72A-7A5D-D742-AA80-43A4ED0F6C5B}"/>
              </a:ext>
            </a:extLst>
          </p:cNvPr>
          <p:cNvSpPr>
            <a:spLocks noGrp="1"/>
          </p:cNvSpPr>
          <p:nvPr>
            <p:ph type="title"/>
          </p:nvPr>
        </p:nvSpPr>
        <p:spPr>
          <a:xfrm>
            <a:off x="228600" y="152400"/>
            <a:ext cx="8991600" cy="1066800"/>
          </a:xfrm>
        </p:spPr>
        <p:txBody>
          <a:bodyPr/>
          <a:lstStyle/>
          <a:p>
            <a:r>
              <a:rPr lang="en-US" dirty="0"/>
              <a:t>Deeper and Larger Memory Hierarchies</a:t>
            </a:r>
          </a:p>
        </p:txBody>
      </p:sp>
      <p:sp>
        <p:nvSpPr>
          <p:cNvPr id="4" name="Slide Number Placeholder 3">
            <a:extLst>
              <a:ext uri="{FF2B5EF4-FFF2-40B4-BE49-F238E27FC236}">
                <a16:creationId xmlns:a16="http://schemas.microsoft.com/office/drawing/2014/main" id="{9D6B463F-D9A5-F246-AEBF-B6E35DCE8C60}"/>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CD3246B-4504-6A44-A3C6-3AD1B220008A}"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2" descr="Logical structure of the IBM POWER10 processor">
            <a:extLst>
              <a:ext uri="{FF2B5EF4-FFF2-40B4-BE49-F238E27FC236}">
                <a16:creationId xmlns:a16="http://schemas.microsoft.com/office/drawing/2014/main" id="{6ADD481E-19DE-9A41-BC9C-3EE0A79F12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90600"/>
            <a:ext cx="5679107" cy="54712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55642F6-54C9-E34D-85DE-D198E153BB67}"/>
              </a:ext>
            </a:extLst>
          </p:cNvPr>
          <p:cNvSpPr txBox="1"/>
          <p:nvPr/>
        </p:nvSpPr>
        <p:spPr>
          <a:xfrm>
            <a:off x="738673" y="6498451"/>
            <a:ext cx="7243843"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ＭＳ Ｐゴシック" panose="020B0600070205080204" pitchFamily="34" charset="-128"/>
                <a:cs typeface="+mn-cs"/>
              </a:rPr>
              <a:t>www.it-techblog.de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/ibm-power10-prozessor-mehr-speicher-mehr-tempo-mehr-sicherheit/09/2020/</a:t>
            </a:r>
          </a:p>
        </p:txBody>
      </p:sp>
      <p:sp>
        <p:nvSpPr>
          <p:cNvPr id="7" name="TextBox 6">
            <a:extLst>
              <a:ext uri="{FF2B5EF4-FFF2-40B4-BE49-F238E27FC236}">
                <a16:creationId xmlns:a16="http://schemas.microsoft.com/office/drawing/2014/main" id="{DA78BC4D-1A2D-3F42-9A30-04C1B7FB7A52}"/>
              </a:ext>
            </a:extLst>
          </p:cNvPr>
          <p:cNvSpPr txBox="1"/>
          <p:nvPr/>
        </p:nvSpPr>
        <p:spPr>
          <a:xfrm>
            <a:off x="7304291" y="1065539"/>
            <a:ext cx="1915909"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IBM POWER10,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2020</a:t>
            </a:r>
          </a:p>
        </p:txBody>
      </p:sp>
      <p:sp>
        <p:nvSpPr>
          <p:cNvPr id="8" name="Rectangle 39">
            <a:extLst>
              <a:ext uri="{FF2B5EF4-FFF2-40B4-BE49-F238E27FC236}">
                <a16:creationId xmlns:a16="http://schemas.microsoft.com/office/drawing/2014/main" id="{354C51D2-A9DE-7B4B-8BF6-162BD3236CB0}"/>
              </a:ext>
            </a:extLst>
          </p:cNvPr>
          <p:cNvSpPr>
            <a:spLocks noChangeArrowheads="1"/>
          </p:cNvSpPr>
          <p:nvPr/>
        </p:nvSpPr>
        <p:spPr bwMode="auto">
          <a:xfrm rot="5400000">
            <a:off x="3581398" y="289560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9" name="Rectangle 39">
            <a:extLst>
              <a:ext uri="{FF2B5EF4-FFF2-40B4-BE49-F238E27FC236}">
                <a16:creationId xmlns:a16="http://schemas.microsoft.com/office/drawing/2014/main" id="{9F37681C-67D9-8347-A15E-41A123016402}"/>
              </a:ext>
            </a:extLst>
          </p:cNvPr>
          <p:cNvSpPr>
            <a:spLocks noChangeArrowheads="1"/>
          </p:cNvSpPr>
          <p:nvPr/>
        </p:nvSpPr>
        <p:spPr bwMode="auto">
          <a:xfrm rot="5400000">
            <a:off x="3601552" y="56887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11DAAC93-B839-BF47-AAD1-4D6898B3644F}"/>
              </a:ext>
            </a:extLst>
          </p:cNvPr>
          <p:cNvSpPr txBox="1"/>
          <p:nvPr/>
        </p:nvSpPr>
        <p:spPr>
          <a:xfrm>
            <a:off x="7239000" y="2166640"/>
            <a:ext cx="2499952" cy="378565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15-16</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 threads/core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2 MB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120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804593667"/>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34</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35</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an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4255824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2165050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595209906"/>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41</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perf.</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dirty="0">
                <a:solidFill>
                  <a:srgbClr val="006633"/>
                </a:solidFill>
                <a:ea typeface="ＭＳ Ｐゴシック" pitchFamily="-106" charset="-128"/>
              </a:rPr>
              <a:t>Why In-Memory Computation Today?</a:t>
            </a:r>
            <a:endParaRPr lang="en-US" sz="3800" dirty="0"/>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456307" y="6495760"/>
            <a:ext cx="408637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And, many other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3843453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P spid="16" grpId="0"/>
      <p:bldP spid="1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Curious Phenomenon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74DB61AD-6F6C-BFFD-F5E3-D83AE6F5B82F}"/>
              </a:ext>
            </a:extLst>
          </p:cNvPr>
          <p:cNvSpPr/>
          <p:nvPr/>
        </p:nvSpPr>
        <p:spPr>
          <a:xfrm>
            <a:off x="107504" y="5857527"/>
            <a:ext cx="9217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Kim+, “</a:t>
            </a:r>
            <a:r>
              <a:rPr kumimoji="0" lang="en-US" sz="1400" b="0" i="0" u="none" strike="noStrike" kern="1200" cap="none" spc="0" normalizeH="0" baseline="0" noProof="0" dirty="0">
                <a:ln>
                  <a:noFill/>
                </a:ln>
                <a:solidFill>
                  <a:srgbClr val="0000FF"/>
                </a:solidFill>
                <a:effectLst/>
                <a:uLnTx/>
                <a:uFillTx/>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 ISCA 2014.</a:t>
            </a: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793095058"/>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Memory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The RowHammer Vulnerability</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b="1" dirty="0"/>
              <a:t>10 Years of RowHammer </a:t>
            </a:r>
            <a:r>
              <a:rPr lang="en-US" dirty="0"/>
              <a:t>in 20 Minutes</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"The Story of RowHammer"</a:t>
            </a:r>
            <a:br>
              <a:rPr lang="en-US" sz="1600" dirty="0">
                <a:solidFill>
                  <a:srgbClr val="0000FF"/>
                </a:solidFill>
              </a:rPr>
            </a:br>
            <a:r>
              <a:rPr lang="en-US" sz="1600" i="1" dirty="0"/>
              <a:t>Invited Talk at the </a:t>
            </a:r>
            <a:r>
              <a:rPr lang="en-US" sz="1600" i="1" dirty="0">
                <a:hlinkClick r:id="rId3"/>
              </a:rPr>
              <a:t>Workshop on Robust and Safe Software 2.0 (</a:t>
            </a:r>
            <a:r>
              <a:rPr lang="en-US" sz="1600" b="1" i="1" dirty="0">
                <a:hlinkClick r:id="rId3"/>
              </a:rPr>
              <a:t>RSS2</a:t>
            </a:r>
            <a:r>
              <a:rPr lang="en-US" sz="1600" i="1" dirty="0">
                <a:hlinkClick r:id="rId3"/>
              </a:rPr>
              <a:t>)</a:t>
            </a:r>
            <a:r>
              <a:rPr lang="en-US" sz="1600" dirty="0"/>
              <a:t>, held with </a:t>
            </a:r>
            <a:r>
              <a:rPr lang="en-US" sz="1600" i="1" dirty="0">
                <a:hlinkClick r:id="rId4"/>
              </a:rPr>
              <a:t>the 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28 February 2022.</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E4723C9-FE25-9385-0C6B-05C68AF3F487}"/>
              </a:ext>
            </a:extLst>
          </p:cNvPr>
          <p:cNvPicPr>
            <a:picLocks noChangeAspect="1"/>
          </p:cNvPicPr>
          <p:nvPr/>
        </p:nvPicPr>
        <p:blipFill>
          <a:blip r:embed="rId6"/>
          <a:stretch>
            <a:fillRect/>
          </a:stretch>
        </p:blipFill>
        <p:spPr>
          <a:xfrm>
            <a:off x="1848524" y="2456204"/>
            <a:ext cx="5531788" cy="4347943"/>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3014425" y="6536377"/>
            <a:ext cx="357379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https://www.youtube.com/watch?v=ctKTRyi96Bk</a:t>
            </a: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64514159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970812447"/>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3972560843"/>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3396749188"/>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Hybrid Memory Enables Better Scaling</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13658" y="4365104"/>
            <a:ext cx="825386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&amp;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Another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1768082431"/>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Storage Controllers</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89403648"/>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Storage Controllers </a:t>
            </a:r>
            <a:r>
              <a:rPr lang="en-US" sz="3000" b="1" dirty="0"/>
              <a:t>[PIEEE’17]</a:t>
            </a:r>
          </a:p>
        </p:txBody>
      </p:sp>
    </p:spTree>
    <p:extLst>
      <p:ext uri="{BB962C8B-B14F-4D97-AF65-F5344CB8AC3E}">
        <p14:creationId xmlns:p14="http://schemas.microsoft.com/office/powerpoint/2010/main" val="2879967634"/>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20200" cy="1066800"/>
          </a:xfrm>
        </p:spPr>
        <p:txBody>
          <a:bodyPr/>
          <a:lstStyle/>
          <a:p>
            <a:r>
              <a:rPr lang="en-US" sz="3200" dirty="0"/>
              <a:t>Emerging Memories Also Need Intelligent Controllers</a:t>
            </a:r>
          </a:p>
        </p:txBody>
      </p:sp>
      <p:sp>
        <p:nvSpPr>
          <p:cNvPr id="3" name="Content Placeholder 2"/>
          <p:cNvSpPr>
            <a:spLocks noGrp="1"/>
          </p:cNvSpPr>
          <p:nvPr>
            <p:ph idx="1"/>
          </p:nvPr>
        </p:nvSpPr>
        <p:spPr>
          <a:xfrm>
            <a:off x="0" y="997527"/>
            <a:ext cx="9144000" cy="5193723"/>
          </a:xfrm>
        </p:spPr>
        <p:txBody>
          <a:bodyPr/>
          <a:lstStyle/>
          <a:p>
            <a:r>
              <a:rPr lang="en-US" sz="1900" dirty="0"/>
              <a:t>Benjamin C. Lee, Engin Ipek, Onur Mutlu, and Doug Burger,</a:t>
            </a:r>
            <a:br>
              <a:rPr lang="en-US" sz="1900" dirty="0"/>
            </a:br>
            <a:r>
              <a:rPr lang="en-US" sz="1900" b="1" dirty="0">
                <a:solidFill>
                  <a:srgbClr val="0000FF"/>
                </a:solidFill>
                <a:hlinkClick r:id="rId2">
                  <a:extLst>
                    <a:ext uri="{A12FA001-AC4F-418D-AE19-62706E023703}">
                      <ahyp:hlinkClr xmlns:ahyp="http://schemas.microsoft.com/office/drawing/2018/hyperlinkcolor" val="tx"/>
                    </a:ext>
                  </a:extLst>
                </a:hlinkClick>
              </a:rPr>
              <a:t>"Architecting Phase Change Memory as a Scalable DRAM Alternative"</a:t>
            </a:r>
            <a:br>
              <a:rPr lang="en-US" sz="1900" dirty="0">
                <a:solidFill>
                  <a:srgbClr val="0000FF"/>
                </a:solidFill>
              </a:rPr>
            </a:br>
            <a:r>
              <a:rPr lang="en-US" sz="1900" i="1" dirty="0"/>
              <a:t>Proceedings of the </a:t>
            </a:r>
            <a:r>
              <a:rPr lang="en-US" sz="1900" i="1" dirty="0">
                <a:hlinkClick r:id="rId3"/>
              </a:rPr>
              <a:t>36th International Symposium on Computer Architecture</a:t>
            </a:r>
            <a:r>
              <a:rPr lang="en-US" sz="1900" i="1" dirty="0"/>
              <a:t> (</a:t>
            </a:r>
            <a:r>
              <a:rPr lang="en-US" sz="1900" b="1" i="1" dirty="0"/>
              <a:t>ISCA</a:t>
            </a:r>
            <a:r>
              <a:rPr lang="en-US" sz="1900" i="1" dirty="0"/>
              <a:t>)</a:t>
            </a:r>
            <a:r>
              <a:rPr lang="en-US" sz="1900" dirty="0"/>
              <a:t>, pages 2-13, Austin, TX, June 2009. </a:t>
            </a:r>
            <a:r>
              <a:rPr lang="en-US" sz="1900" dirty="0">
                <a:hlinkClick r:id="rId4"/>
              </a:rPr>
              <a:t>Slides (pdf)</a:t>
            </a:r>
            <a:br>
              <a:rPr lang="en-US" sz="1900" dirty="0"/>
            </a:br>
            <a:r>
              <a:rPr lang="en-US" sz="1900" b="1" i="1" dirty="0">
                <a:solidFill>
                  <a:srgbClr val="FF0000"/>
                </a:solidFill>
              </a:rPr>
              <a:t>One of the 13 computer architecture papers of 2009 selected as Top Picks by IEEE Micro. Selected as a CACM Research Highlight.           2022 Persistent Impact Prize.</a:t>
            </a:r>
          </a:p>
          <a:p>
            <a:endParaRPr lang="en-US" sz="1900" dirty="0">
              <a:solidFill>
                <a:srgbClr val="FF0000"/>
              </a:solidFill>
            </a:endParaRPr>
          </a:p>
          <a:p>
            <a:pPr marL="0" indent="0">
              <a:buNone/>
            </a:pPr>
            <a:br>
              <a:rPr lang="en-US" sz="1900" dirty="0"/>
            </a:br>
            <a:endParaRPr lang="en-US" sz="1900" dirty="0"/>
          </a:p>
          <a:p>
            <a:endParaRPr lang="en-US" sz="1900"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3573016"/>
            <a:ext cx="9144000" cy="2857500"/>
          </a:xfrm>
          <a:prstGeom prst="rect">
            <a:avLst/>
          </a:prstGeom>
        </p:spPr>
      </p:pic>
    </p:spTree>
    <p:extLst>
      <p:ext uri="{BB962C8B-B14F-4D97-AF65-F5344CB8AC3E}">
        <p14:creationId xmlns:p14="http://schemas.microsoft.com/office/powerpoint/2010/main" val="17946256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90076480"/>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179512" y="1412776"/>
            <a:ext cx="8712968"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a:p>
            <a:pPr marL="0" indent="0" algn="ctr">
              <a:buNone/>
            </a:pPr>
            <a:r>
              <a:rPr lang="en-US" sz="6400" dirty="0"/>
              <a:t>(All at the Same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56635961"/>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a:r>
            <a:r>
              <a:rPr lang="en-US" dirty="0">
                <a:solidFill>
                  <a:srgbClr val="0000FF"/>
                </a:solidFill>
                <a:sym typeface="Wingdings"/>
              </a:rPr>
              <a:t>at great system cost</a:t>
            </a:r>
            <a:endParaRPr lang="en-US" dirty="0">
              <a:solidFill>
                <a:srgbClr val="0000FF"/>
              </a:solidFill>
            </a:endParaRPr>
          </a:p>
          <a:p>
            <a:r>
              <a:rPr lang="en-US" dirty="0"/>
              <a:t>Processor is heavily optimized and is considered the master</a:t>
            </a:r>
          </a:p>
          <a:p>
            <a:r>
              <a:rPr lang="en-US" dirty="0">
                <a:solidFill>
                  <a:srgbClr val="FF0000"/>
                </a:solidFill>
              </a:rPr>
              <a:t>Data storage units are dumb </a:t>
            </a:r>
            <a:r>
              <a:rPr lang="en-US" dirty="0"/>
              <a:t>and are largely unoptimized </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All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10" name="TextBox 9">
            <a:extLst>
              <a:ext uri="{FF2B5EF4-FFF2-40B4-BE49-F238E27FC236}">
                <a16:creationId xmlns:a16="http://schemas.microsoft.com/office/drawing/2014/main" id="{6CFFCC99-3452-BA49-AB68-C679680D9811}"/>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2706181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spTree>
    <p:extLst>
      <p:ext uri="{BB962C8B-B14F-4D97-AF65-F5344CB8AC3E}">
        <p14:creationId xmlns:p14="http://schemas.microsoft.com/office/powerpoint/2010/main" val="97128948"/>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cxnSp>
        <p:nvCxnSpPr>
          <p:cNvPr id="7" name="Straight Arrow Connector 6">
            <a:extLst>
              <a:ext uri="{FF2B5EF4-FFF2-40B4-BE49-F238E27FC236}">
                <a16:creationId xmlns:a16="http://schemas.microsoft.com/office/drawing/2014/main" id="{F1008893-8A27-9240-93C2-6EECFADC9969}"/>
              </a:ext>
            </a:extLst>
          </p:cNvPr>
          <p:cNvCxnSpPr>
            <a:cxnSpLocks/>
          </p:cNvCxnSpPr>
          <p:nvPr/>
        </p:nvCxnSpPr>
        <p:spPr>
          <a:xfrm flipV="1">
            <a:off x="1905000" y="1676400"/>
            <a:ext cx="6477000" cy="2895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708F94A4-B4A7-C941-9E76-8E5F06CE95CE}"/>
              </a:ext>
            </a:extLst>
          </p:cNvPr>
          <p:cNvSpPr/>
          <p:nvPr/>
        </p:nvSpPr>
        <p:spPr>
          <a:xfrm>
            <a:off x="7848600" y="1129460"/>
            <a:ext cx="1176925" cy="4616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6400X</a:t>
            </a:r>
            <a:endParaRPr kumimoji="0" lang="en-US" sz="24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CC7F9D75-0F0F-1055-1031-865FCB768539}"/>
              </a:ext>
            </a:extLst>
          </p:cNvPr>
          <p:cNvSpPr txBox="1"/>
          <p:nvPr/>
        </p:nvSpPr>
        <p:spPr>
          <a:xfrm>
            <a:off x="0" y="5623500"/>
            <a:ext cx="9144000" cy="1261884"/>
          </a:xfrm>
          <a:prstGeom prst="rect">
            <a:avLst/>
          </a:prstGeom>
          <a:solidFill>
            <a:srgbClr val="FF6600"/>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6400X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simple integer addition </a:t>
            </a:r>
          </a:p>
        </p:txBody>
      </p:sp>
    </p:spTree>
    <p:extLst>
      <p:ext uri="{BB962C8B-B14F-4D97-AF65-F5344CB8AC3E}">
        <p14:creationId xmlns:p14="http://schemas.microsoft.com/office/powerpoint/2010/main" val="2734386006"/>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dirty="0">
                <a:latin typeface="Tahoma"/>
                <a:cs typeface="Tahoma"/>
              </a:rPr>
              <a:t>p</a:t>
            </a:r>
            <a:r>
              <a:rPr lang="en-US" sz="2200" dirty="0">
                <a:latin typeface="Tahoma"/>
                <a:cs typeface="Tahoma"/>
              </a:rPr>
              <a:t>rocessors </a:t>
            </a:r>
            <a:r>
              <a:rPr lang="en-US" dirty="0">
                <a:latin typeface="Tahoma"/>
                <a:cs typeface="Tahoma"/>
              </a:rPr>
              <a:t>&amp;</a:t>
            </a:r>
            <a:r>
              <a:rPr lang="en-US" sz="2200" dirty="0">
                <a:latin typeface="Tahoma"/>
                <a:cs typeface="Tahoma"/>
              </a:rPr>
              <a:t> communication units?</a:t>
            </a:r>
          </a:p>
          <a:p>
            <a:pPr lvl="1"/>
            <a:r>
              <a:rPr lang="en-US" dirty="0">
                <a:latin typeface="Tahoma"/>
                <a:cs typeface="Tahoma"/>
              </a:rPr>
              <a:t>s</a:t>
            </a:r>
            <a:r>
              <a:rPr lang="en-US" sz="2200" dirty="0">
                <a:latin typeface="Tahoma"/>
                <a:cs typeface="Tahoma"/>
              </a:rPr>
              <a:t>oftware &amp; hardware interfaces?</a:t>
            </a:r>
          </a:p>
          <a:p>
            <a:pPr lvl="1"/>
            <a:r>
              <a:rPr lang="en-US" sz="2200" dirty="0">
                <a:latin typeface="Tahoma"/>
                <a:cs typeface="Tahoma"/>
              </a:rPr>
              <a:t>system software, compilers, languages?</a:t>
            </a:r>
          </a:p>
          <a:p>
            <a:pPr lvl="1"/>
            <a:r>
              <a:rPr lang="en-US" sz="2200" dirty="0">
                <a:latin typeface="Tahoma"/>
                <a:cs typeface="Tahoma"/>
              </a:rPr>
              <a:t>algorithms &amp;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92590674"/>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1126066395"/>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Desirables</a:t>
            </a:r>
          </a:p>
        </p:txBody>
      </p:sp>
      <p:sp>
        <p:nvSpPr>
          <p:cNvPr id="3" name="Content Placeholder 2"/>
          <p:cNvSpPr>
            <a:spLocks noGrp="1"/>
          </p:cNvSpPr>
          <p:nvPr>
            <p:ph idx="1"/>
          </p:nvPr>
        </p:nvSpPr>
        <p:spPr>
          <a:xfrm>
            <a:off x="228600" y="836712"/>
            <a:ext cx="8915400" cy="5195138"/>
          </a:xfrm>
        </p:spPr>
        <p:txBody>
          <a:bodyPr/>
          <a:lstStyle/>
          <a:p>
            <a:r>
              <a:rPr lang="en-US" dirty="0">
                <a:solidFill>
                  <a:srgbClr val="0000FF"/>
                </a:solidFill>
              </a:rPr>
              <a:t>Self-managing, independent components</a:t>
            </a:r>
          </a:p>
          <a:p>
            <a:endParaRPr lang="en-US" dirty="0">
              <a:solidFill>
                <a:srgbClr val="0000FF"/>
              </a:solidFill>
            </a:endParaRPr>
          </a:p>
          <a:p>
            <a:r>
              <a:rPr lang="en-US" dirty="0">
                <a:solidFill>
                  <a:srgbClr val="0000FF"/>
                </a:solidFill>
              </a:rPr>
              <a:t>All components intelligent &amp; equal partners</a:t>
            </a:r>
          </a:p>
          <a:p>
            <a:endParaRPr lang="en-US" dirty="0">
              <a:solidFill>
                <a:srgbClr val="0000FF"/>
              </a:solidFill>
            </a:endParaRPr>
          </a:p>
          <a:p>
            <a:r>
              <a:rPr lang="en-US" dirty="0">
                <a:solidFill>
                  <a:srgbClr val="0000FF"/>
                </a:solidFill>
              </a:rPr>
              <a:t>Easy collaboration &amp; partitioning across all components</a:t>
            </a:r>
          </a:p>
          <a:p>
            <a:endParaRPr lang="en-US" dirty="0">
              <a:solidFill>
                <a:srgbClr val="0000FF"/>
              </a:solidFill>
            </a:endParaRPr>
          </a:p>
          <a:p>
            <a:r>
              <a:rPr lang="en-US" dirty="0">
                <a:solidFill>
                  <a:srgbClr val="0000FF"/>
                </a:solidFill>
              </a:rPr>
              <a:t>Fine-grained communication of data &amp; tasks</a:t>
            </a:r>
          </a:p>
          <a:p>
            <a:endParaRPr lang="en-US" dirty="0">
              <a:solidFill>
                <a:srgbClr val="0000FF"/>
              </a:solidFill>
            </a:endParaRPr>
          </a:p>
          <a:p>
            <a:r>
              <a:rPr lang="en-US" dirty="0">
                <a:solidFill>
                  <a:srgbClr val="0000FF"/>
                </a:solidFill>
              </a:rPr>
              <a:t>Seamless caching &amp; translation &amp; protection anywhere</a:t>
            </a:r>
          </a:p>
          <a:p>
            <a:endParaRPr lang="en-US" dirty="0">
              <a:solidFill>
                <a:srgbClr val="0000FF"/>
              </a:solidFill>
            </a:endParaRPr>
          </a:p>
          <a:p>
            <a:r>
              <a:rPr lang="en-US" dirty="0">
                <a:solidFill>
                  <a:srgbClr val="0000FF"/>
                </a:solidFill>
              </a:rPr>
              <a:t>Execution anywhere without rewriting code</a:t>
            </a:r>
          </a:p>
          <a:p>
            <a:endParaRPr lang="en-US" dirty="0">
              <a:solidFill>
                <a:srgbClr val="0000FF"/>
              </a:solidFill>
            </a:endParaRPr>
          </a:p>
          <a:p>
            <a:r>
              <a:rPr lang="en-US" dirty="0">
                <a:solidFill>
                  <a:srgbClr val="0000FF"/>
                </a:solidFill>
              </a:rPr>
              <a:t>Flexibility, adaptability, self-optimization</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6007721" y="5589240"/>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37677806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99215898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1AE0-544C-AA4C-B8F5-232DBF7EB8E6}"/>
              </a:ext>
            </a:extLst>
          </p:cNvPr>
          <p:cNvSpPr>
            <a:spLocks noGrp="1"/>
          </p:cNvSpPr>
          <p:nvPr>
            <p:ph type="title"/>
          </p:nvPr>
        </p:nvSpPr>
        <p:spPr/>
        <p:txBody>
          <a:bodyPr/>
          <a:lstStyle/>
          <a:p>
            <a:r>
              <a:rPr lang="en-US" dirty="0"/>
              <a:t>Two PIM Approaches</a:t>
            </a:r>
          </a:p>
        </p:txBody>
      </p:sp>
      <p:sp>
        <p:nvSpPr>
          <p:cNvPr id="3" name="Content Placeholder 2">
            <a:extLst>
              <a:ext uri="{FF2B5EF4-FFF2-40B4-BE49-F238E27FC236}">
                <a16:creationId xmlns:a16="http://schemas.microsoft.com/office/drawing/2014/main" id="{ABAF999D-0C9A-9C49-95EE-90346FD7FE9E}"/>
              </a:ext>
            </a:extLst>
          </p:cNvPr>
          <p:cNvSpPr>
            <a:spLocks noGrp="1"/>
          </p:cNvSpPr>
          <p:nvPr>
            <p:ph idx="1"/>
          </p:nvPr>
        </p:nvSpPr>
        <p:spPr>
          <a:xfrm>
            <a:off x="5364088" y="2443336"/>
            <a:ext cx="3475112" cy="1993776"/>
          </a:xfrm>
        </p:spPr>
        <p:txBody>
          <a:bodyPr/>
          <a:lstStyle/>
          <a:p>
            <a:pPr marL="0" indent="0">
              <a:buNone/>
            </a:pPr>
            <a:r>
              <a:rPr lang="en-US" sz="1200" dirty="0"/>
              <a:t>Onur Mutlu, </a:t>
            </a:r>
            <a:r>
              <a:rPr lang="en-US" sz="1200" dirty="0" err="1"/>
              <a:t>Saugata</a:t>
            </a:r>
            <a:r>
              <a:rPr lang="en-US" sz="1200" dirty="0"/>
              <a:t> Ghose, Juan Gomez-Luna, and </a:t>
            </a:r>
            <a:r>
              <a:rPr lang="en-US" sz="1200" dirty="0" err="1"/>
              <a:t>Rachata</a:t>
            </a:r>
            <a:r>
              <a:rPr lang="en-US" sz="1200" dirty="0"/>
              <a:t> </a:t>
            </a:r>
            <a:r>
              <a:rPr lang="en-US" sz="1200" dirty="0" err="1"/>
              <a:t>Ausavarungnirun</a:t>
            </a:r>
            <a:r>
              <a:rPr lang="en-US" sz="1200" dirty="0"/>
              <a:t>,</a:t>
            </a:r>
            <a:br>
              <a:rPr lang="en-US" sz="1200" dirty="0"/>
            </a:br>
            <a:r>
              <a:rPr lang="en-US" sz="1200" b="1" dirty="0">
                <a:solidFill>
                  <a:srgbClr val="0432FF"/>
                </a:solidFill>
                <a:hlinkClick r:id="rId2">
                  <a:extLst>
                    <a:ext uri="{A12FA001-AC4F-418D-AE19-62706E023703}">
                      <ahyp:hlinkClr xmlns:ahyp="http://schemas.microsoft.com/office/drawing/2018/hyperlinkcolor" val="tx"/>
                    </a:ext>
                  </a:extLst>
                </a:hlinkClick>
              </a:rPr>
              <a:t>"A Modern Primer on Processing in Memory"</a:t>
            </a:r>
            <a:br>
              <a:rPr lang="en-US" sz="1200" dirty="0"/>
            </a:br>
            <a:r>
              <a:rPr lang="en-US" sz="1200" i="1" dirty="0"/>
              <a:t>Invited Book Chapter in </a:t>
            </a:r>
            <a:r>
              <a:rPr lang="en-US" sz="1200" b="1" i="1" dirty="0">
                <a:hlinkClick r:id="rId3"/>
              </a:rPr>
              <a:t>Emerging Computing: From Devices to Systems - Looking Beyond Moore and Von Neumann</a:t>
            </a:r>
            <a:r>
              <a:rPr lang="en-US" sz="1200" dirty="0"/>
              <a:t>, Springer, to be published in 2021.</a:t>
            </a:r>
            <a:br>
              <a:rPr lang="en-US" sz="1200" dirty="0"/>
            </a:br>
            <a:r>
              <a:rPr lang="en-US" sz="1200" dirty="0"/>
              <a:t>[</a:t>
            </a:r>
            <a:r>
              <a:rPr lang="en-US" sz="1200" dirty="0">
                <a:solidFill>
                  <a:srgbClr val="0432FF"/>
                </a:solidFill>
                <a:hlinkClick r:id="rId4">
                  <a:extLst>
                    <a:ext uri="{A12FA001-AC4F-418D-AE19-62706E023703}">
                      <ahyp:hlinkClr xmlns:ahyp="http://schemas.microsoft.com/office/drawing/2018/hyperlinkcolor" val="tx"/>
                    </a:ext>
                  </a:extLst>
                </a:hlinkClick>
              </a:rPr>
              <a:t>Tutorial Video on "Memory-Centric Computing Systems"</a:t>
            </a:r>
            <a:r>
              <a:rPr lang="en-US" sz="1200" dirty="0">
                <a:solidFill>
                  <a:srgbClr val="0432FF"/>
                </a:solidFill>
              </a:rPr>
              <a:t> </a:t>
            </a:r>
            <a:r>
              <a:rPr lang="en-US" sz="1200" dirty="0"/>
              <a:t>(1 hour 51 minutes)]</a:t>
            </a:r>
          </a:p>
        </p:txBody>
      </p:sp>
      <p:sp>
        <p:nvSpPr>
          <p:cNvPr id="4" name="Slide Number Placeholder 3">
            <a:extLst>
              <a:ext uri="{FF2B5EF4-FFF2-40B4-BE49-F238E27FC236}">
                <a16:creationId xmlns:a16="http://schemas.microsoft.com/office/drawing/2014/main" id="{32ED8FFF-445C-E441-A3A7-FFE2CB54C3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10C78A-C3C7-F84B-93B1-8931C94B9121}"/>
              </a:ext>
            </a:extLst>
          </p:cNvPr>
          <p:cNvPicPr>
            <a:picLocks noChangeAspect="1"/>
          </p:cNvPicPr>
          <p:nvPr/>
        </p:nvPicPr>
        <p:blipFill>
          <a:blip r:embed="rId5"/>
          <a:stretch>
            <a:fillRect/>
          </a:stretch>
        </p:blipFill>
        <p:spPr>
          <a:xfrm>
            <a:off x="1115616" y="1052736"/>
            <a:ext cx="3760116" cy="5112568"/>
          </a:xfrm>
          <a:prstGeom prst="rect">
            <a:avLst/>
          </a:prstGeom>
        </p:spPr>
      </p:pic>
      <p:sp>
        <p:nvSpPr>
          <p:cNvPr id="6" name="TextBox 5">
            <a:extLst>
              <a:ext uri="{FF2B5EF4-FFF2-40B4-BE49-F238E27FC236}">
                <a16:creationId xmlns:a16="http://schemas.microsoft.com/office/drawing/2014/main" id="{C4C491F0-7113-1E49-91B6-188FB8991FFE}"/>
              </a:ext>
            </a:extLst>
          </p:cNvPr>
          <p:cNvSpPr txBox="1"/>
          <p:nvPr/>
        </p:nvSpPr>
        <p:spPr>
          <a:xfrm>
            <a:off x="1338545" y="6472238"/>
            <a:ext cx="707437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https://people.inf.ethz.ch/omutlu/pub/ModernPrimerOnPIM_springer-emerging-computing-bookchapter21.pdf</a:t>
            </a:r>
            <a:r>
              <a:rPr kumimoji="0" lang="en-US" sz="11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456391050"/>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18755731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Specialization: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986622"/>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156591362"/>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927684142"/>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143248922"/>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3429687911"/>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396580334"/>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931198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2701947285"/>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05364444"/>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8441803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239944" cy="1066800"/>
          </a:xfrm>
        </p:spPr>
        <p:txBody>
          <a:bodyPr/>
          <a:lstStyle/>
          <a:p>
            <a:r>
              <a:rPr lang="en-US" dirty="0"/>
              <a:t>In-Storage Genomic Data Filtering </a:t>
            </a:r>
            <a:r>
              <a:rPr lang="en-US" sz="2200" b="1" dirty="0">
                <a:solidFill>
                  <a:srgbClr val="006633"/>
                </a:solidFill>
              </a:rPr>
              <a:t>[ASPLOS 2022]</a:t>
            </a:r>
            <a:r>
              <a:rPr lang="en-US" sz="2200"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458271846"/>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Genome Sequence Analysis</a:t>
            </a:r>
          </a:p>
        </p:txBody>
      </p:sp>
      <p:sp>
        <p:nvSpPr>
          <p:cNvPr id="21" name="Rectangle 20">
            <a:extLst>
              <a:ext uri="{FF2B5EF4-FFF2-40B4-BE49-F238E27FC236}">
                <a16:creationId xmlns:a16="http://schemas.microsoft.com/office/drawing/2014/main" id="{E01ACC52-BF73-DA42-AD9D-F8B156EAD431}"/>
              </a:ext>
            </a:extLst>
          </p:cNvPr>
          <p:cNvSpPr/>
          <p:nvPr/>
        </p:nvSpPr>
        <p:spPr>
          <a:xfrm>
            <a:off x="0" y="4374560"/>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22" name="Rectangle 21">
            <a:extLst>
              <a:ext uri="{FF2B5EF4-FFF2-40B4-BE49-F238E27FC236}">
                <a16:creationId xmlns:a16="http://schemas.microsoft.com/office/drawing/2014/main" id="{F3671EFC-1331-174D-B84F-34BC5F4A4A6B}"/>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24" name="Graphic 23" descr="Close">
            <a:extLst>
              <a:ext uri="{FF2B5EF4-FFF2-40B4-BE49-F238E27FC236}">
                <a16:creationId xmlns:a16="http://schemas.microsoft.com/office/drawing/2014/main" id="{481E8CAD-DA0B-DE49-AE7E-ADF4823874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4306723"/>
            <a:ext cx="914400" cy="914400"/>
          </a:xfrm>
          <a:prstGeom prst="rect">
            <a:avLst/>
          </a:prstGeom>
        </p:spPr>
      </p:pic>
      <p:sp>
        <p:nvSpPr>
          <p:cNvPr id="26" name="Rounded Rectangle 25">
            <a:extLst>
              <a:ext uri="{FF2B5EF4-FFF2-40B4-BE49-F238E27FC236}">
                <a16:creationId xmlns:a16="http://schemas.microsoft.com/office/drawing/2014/main" id="{529F4988-C678-5947-BDB2-49390A868FE9}"/>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7" name="Rounded Rectangle 26">
            <a:extLst>
              <a:ext uri="{FF2B5EF4-FFF2-40B4-BE49-F238E27FC236}">
                <a16:creationId xmlns:a16="http://schemas.microsoft.com/office/drawing/2014/main" id="{2B63E99D-D1E4-8245-8CB2-BCD3BEAAF8DA}"/>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8" name="Rounded Rectangle 27">
            <a:extLst>
              <a:ext uri="{FF2B5EF4-FFF2-40B4-BE49-F238E27FC236}">
                <a16:creationId xmlns:a16="http://schemas.microsoft.com/office/drawing/2014/main" id="{4E6BADFB-FFE1-4E42-8501-08F12E36204A}"/>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0" name="Rectangle 29">
            <a:extLst>
              <a:ext uri="{FF2B5EF4-FFF2-40B4-BE49-F238E27FC236}">
                <a16:creationId xmlns:a16="http://schemas.microsoft.com/office/drawing/2014/main" id="{84709FEE-9362-744D-BD7D-4090E60D2C2C}"/>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1" name="Rectangle 30">
            <a:extLst>
              <a:ext uri="{FF2B5EF4-FFF2-40B4-BE49-F238E27FC236}">
                <a16:creationId xmlns:a16="http://schemas.microsoft.com/office/drawing/2014/main" id="{3271D223-4AC2-EF42-ACC1-66113579DA7F}"/>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2" name="Rectangle 31">
            <a:extLst>
              <a:ext uri="{FF2B5EF4-FFF2-40B4-BE49-F238E27FC236}">
                <a16:creationId xmlns:a16="http://schemas.microsoft.com/office/drawing/2014/main" id="{64F2603E-EC35-944A-B5BF-522099302E4A}"/>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14" name="Rectangle 13">
            <a:extLst>
              <a:ext uri="{FF2B5EF4-FFF2-40B4-BE49-F238E27FC236}">
                <a16:creationId xmlns:a16="http://schemas.microsoft.com/office/drawing/2014/main" id="{24B28578-0EA7-1344-8553-2880F1E40B36}"/>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5" name="Rectangle 14">
            <a:extLst>
              <a:ext uri="{FF2B5EF4-FFF2-40B4-BE49-F238E27FC236}">
                <a16:creationId xmlns:a16="http://schemas.microsoft.com/office/drawing/2014/main" id="{71102E78-13BB-5F40-8AB1-CDB1BEB38F0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6" name="Rectangle 15">
            <a:extLst>
              <a:ext uri="{FF2B5EF4-FFF2-40B4-BE49-F238E27FC236}">
                <a16:creationId xmlns:a16="http://schemas.microsoft.com/office/drawing/2014/main" id="{66AF30CC-AFFD-C243-B35B-C66C856DFAAA}"/>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7" name="Rectangle 16">
            <a:extLst>
              <a:ext uri="{FF2B5EF4-FFF2-40B4-BE49-F238E27FC236}">
                <a16:creationId xmlns:a16="http://schemas.microsoft.com/office/drawing/2014/main" id="{7382F4E4-D6C2-1545-B09F-1D6880140494}"/>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8" name="Rectangle 17">
            <a:extLst>
              <a:ext uri="{FF2B5EF4-FFF2-40B4-BE49-F238E27FC236}">
                <a16:creationId xmlns:a16="http://schemas.microsoft.com/office/drawing/2014/main" id="{5F0239A0-AC43-254F-986D-684EDE49C650}"/>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9" name="Rectangle 18">
            <a:extLst>
              <a:ext uri="{FF2B5EF4-FFF2-40B4-BE49-F238E27FC236}">
                <a16:creationId xmlns:a16="http://schemas.microsoft.com/office/drawing/2014/main" id="{4A46DDE2-1447-5147-855B-E194AB338B55}"/>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 name="TextBox 3">
            <a:extLst>
              <a:ext uri="{FF2B5EF4-FFF2-40B4-BE49-F238E27FC236}">
                <a16:creationId xmlns:a16="http://schemas.microsoft.com/office/drawing/2014/main" id="{7289B15F-EA14-7F42-9071-0F136A6363FF}"/>
              </a:ext>
            </a:extLst>
          </p:cNvPr>
          <p:cNvSpPr txBox="1"/>
          <p:nvPr/>
        </p:nvSpPr>
        <p:spPr>
          <a:xfrm>
            <a:off x="6841354" y="1768561"/>
            <a:ext cx="181491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Alignment</a:t>
            </a:r>
          </a:p>
        </p:txBody>
      </p:sp>
      <p:sp>
        <p:nvSpPr>
          <p:cNvPr id="5" name="Striped Right Arrow 4">
            <a:extLst>
              <a:ext uri="{FF2B5EF4-FFF2-40B4-BE49-F238E27FC236}">
                <a16:creationId xmlns:a16="http://schemas.microsoft.com/office/drawing/2014/main" id="{E8DE3FB2-0066-CC44-88B8-5F3645C02031}"/>
              </a:ext>
            </a:extLst>
          </p:cNvPr>
          <p:cNvSpPr/>
          <p:nvPr/>
        </p:nvSpPr>
        <p:spPr>
          <a:xfrm>
            <a:off x="1445366" y="910326"/>
            <a:ext cx="5886717" cy="985838"/>
          </a:xfrm>
          <a:prstGeom prst="strip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Data Movement from Storage</a:t>
            </a:r>
          </a:p>
        </p:txBody>
      </p:sp>
      <p:pic>
        <p:nvPicPr>
          <p:cNvPr id="23" name="Graphic 22" descr="Close">
            <a:extLst>
              <a:ext uri="{FF2B5EF4-FFF2-40B4-BE49-F238E27FC236}">
                <a16:creationId xmlns:a16="http://schemas.microsoft.com/office/drawing/2014/main" id="{5C074053-199E-AE4B-94E6-C5A21A2B6B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5219357"/>
            <a:ext cx="914400" cy="914400"/>
          </a:xfrm>
          <a:prstGeom prst="rect">
            <a:avLst/>
          </a:prstGeom>
        </p:spPr>
      </p:pic>
      <p:sp>
        <p:nvSpPr>
          <p:cNvPr id="25" name="Rounded Rectangle 24">
            <a:extLst>
              <a:ext uri="{FF2B5EF4-FFF2-40B4-BE49-F238E27FC236}">
                <a16:creationId xmlns:a16="http://schemas.microsoft.com/office/drawing/2014/main" id="{A33E3FE5-D2D1-A64A-BCDD-FDAE87FF39D1}"/>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97156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6 2.96296E-6 L 0.75781 0.21203 " pathEditMode="relative" rAng="0" ptsTypes="AA">
                                      <p:cBhvr>
                                        <p:cTn id="6" dur="500" fill="hold"/>
                                        <p:tgtEl>
                                          <p:spTgt spid="30"/>
                                        </p:tgtEl>
                                        <p:attrNameLst>
                                          <p:attrName>ppt_x</p:attrName>
                                          <p:attrName>ppt_y</p:attrName>
                                        </p:attrNameLst>
                                      </p:cBhvr>
                                      <p:rCtr x="37882" y="10602"/>
                                    </p:animMotion>
                                  </p:childTnLst>
                                </p:cTn>
                              </p:par>
                            </p:childTnLst>
                          </p:cTn>
                        </p:par>
                        <p:par>
                          <p:cTn id="7" fill="hold">
                            <p:stCondLst>
                              <p:cond delay="500"/>
                            </p:stCondLst>
                            <p:childTnLst>
                              <p:par>
                                <p:cTn id="8" presetID="0" presetClass="path" presetSubtype="0" accel="50000" decel="50000" fill="hold" grpId="0" nodeType="afterEffect">
                                  <p:stCondLst>
                                    <p:cond delay="0"/>
                                  </p:stCondLst>
                                  <p:childTnLst>
                                    <p:animMotion origin="layout" path="M 0.01458 0.10856 L 0.73472 0.15185 " pathEditMode="relative" rAng="0" ptsTypes="AA">
                                      <p:cBhvr>
                                        <p:cTn id="9" dur="500" fill="hold"/>
                                        <p:tgtEl>
                                          <p:spTgt spid="31"/>
                                        </p:tgtEl>
                                        <p:attrNameLst>
                                          <p:attrName>ppt_x</p:attrName>
                                          <p:attrName>ppt_y</p:attrName>
                                        </p:attrNameLst>
                                      </p:cBhvr>
                                      <p:rCtr x="36007" y="2153"/>
                                    </p:animMotion>
                                  </p:childTnLst>
                                </p:cTn>
                              </p:par>
                            </p:childTnLst>
                          </p:cTn>
                        </p:par>
                        <p:par>
                          <p:cTn id="10" fill="hold">
                            <p:stCondLst>
                              <p:cond delay="1000"/>
                            </p:stCondLst>
                            <p:childTnLst>
                              <p:par>
                                <p:cTn id="11" presetID="0" presetClass="path" presetSubtype="0" accel="50000" decel="50000" fill="hold" grpId="0" nodeType="afterEffect">
                                  <p:stCondLst>
                                    <p:cond delay="0"/>
                                  </p:stCondLst>
                                  <p:childTnLst>
                                    <p:animMotion origin="layout" path="M 0.01458 0.0449 L 0.73472 0.08819 " pathEditMode="relative" rAng="0" ptsTypes="AA">
                                      <p:cBhvr>
                                        <p:cTn id="12" dur="500" fill="hold"/>
                                        <p:tgtEl>
                                          <p:spTgt spid="32"/>
                                        </p:tgtEl>
                                        <p:attrNameLst>
                                          <p:attrName>ppt_x</p:attrName>
                                          <p:attrName>ppt_y</p:attrName>
                                        </p:attrNameLst>
                                      </p:cBhvr>
                                      <p:rCtr x="36007" y="2153"/>
                                    </p:animMotion>
                                  </p:childTnLst>
                                </p:cTn>
                              </p:par>
                            </p:childTnLst>
                          </p:cTn>
                        </p:par>
                        <p:par>
                          <p:cTn id="13" fill="hold">
                            <p:stCondLst>
                              <p:cond delay="1500"/>
                            </p:stCondLst>
                            <p:childTnLst>
                              <p:par>
                                <p:cTn id="14" presetID="0" presetClass="path" presetSubtype="0" accel="50000" decel="50000" fill="hold" grpId="0" nodeType="afterEffect">
                                  <p:stCondLst>
                                    <p:cond delay="0"/>
                                  </p:stCondLst>
                                  <p:childTnLst>
                                    <p:animMotion origin="layout" path="M -0.01268 -0.08611 L 0.71024 0.05162 " pathEditMode="relative" rAng="0" ptsTypes="AA">
                                      <p:cBhvr>
                                        <p:cTn id="15" dur="500" fill="hold"/>
                                        <p:tgtEl>
                                          <p:spTgt spid="14"/>
                                        </p:tgtEl>
                                        <p:attrNameLst>
                                          <p:attrName>ppt_x</p:attrName>
                                          <p:attrName>ppt_y</p:attrName>
                                        </p:attrNameLst>
                                      </p:cBhvr>
                                      <p:rCtr x="36146" y="6875"/>
                                    </p:animMotion>
                                  </p:childTnLst>
                                </p:cTn>
                              </p:par>
                            </p:childTnLst>
                          </p:cTn>
                        </p:par>
                        <p:par>
                          <p:cTn id="16" fill="hold">
                            <p:stCondLst>
                              <p:cond delay="2000"/>
                            </p:stCondLst>
                            <p:childTnLst>
                              <p:par>
                                <p:cTn id="17" presetID="0" presetClass="path" presetSubtype="0" accel="50000" decel="50000" fill="hold" grpId="0" nodeType="afterEffect">
                                  <p:stCondLst>
                                    <p:cond delay="0"/>
                                  </p:stCondLst>
                                  <p:childTnLst>
                                    <p:animMotion origin="layout" path="M -0.01597 2.59259E-6 L 0.71406 0.19097 " pathEditMode="relative" rAng="0" ptsTypes="AA">
                                      <p:cBhvr>
                                        <p:cTn id="18" dur="500" fill="hold"/>
                                        <p:tgtEl>
                                          <p:spTgt spid="15"/>
                                        </p:tgtEl>
                                        <p:attrNameLst>
                                          <p:attrName>ppt_x</p:attrName>
                                          <p:attrName>ppt_y</p:attrName>
                                        </p:attrNameLst>
                                      </p:cBhvr>
                                      <p:rCtr x="36493" y="9537"/>
                                    </p:animMotion>
                                  </p:childTnLst>
                                </p:cTn>
                              </p:par>
                            </p:childTnLst>
                          </p:cTn>
                        </p:par>
                        <p:par>
                          <p:cTn id="19" fill="hold">
                            <p:stCondLst>
                              <p:cond delay="2500"/>
                            </p:stCondLst>
                            <p:childTnLst>
                              <p:par>
                                <p:cTn id="20" presetID="0" presetClass="path" presetSubtype="0" accel="50000" decel="50000" fill="hold" grpId="0" nodeType="afterEffect">
                                  <p:stCondLst>
                                    <p:cond delay="0"/>
                                  </p:stCondLst>
                                  <p:childTnLst>
                                    <p:animMotion origin="layout" path="M 0.00521 0.03611 L 0.70747 0.13472 " pathEditMode="relative" rAng="0" ptsTypes="AA">
                                      <p:cBhvr>
                                        <p:cTn id="21" dur="500" fill="hold"/>
                                        <p:tgtEl>
                                          <p:spTgt spid="16"/>
                                        </p:tgtEl>
                                        <p:attrNameLst>
                                          <p:attrName>ppt_x</p:attrName>
                                          <p:attrName>ppt_y</p:attrName>
                                        </p:attrNameLst>
                                      </p:cBhvr>
                                      <p:rCtr x="35104" y="4931"/>
                                    </p:animMotion>
                                  </p:childTnLst>
                                </p:cTn>
                              </p:par>
                            </p:childTnLst>
                          </p:cTn>
                        </p:par>
                        <p:par>
                          <p:cTn id="22" fill="hold">
                            <p:stCondLst>
                              <p:cond delay="3000"/>
                            </p:stCondLst>
                            <p:childTnLst>
                              <p:par>
                                <p:cTn id="23" presetID="0" presetClass="path" presetSubtype="0" accel="50000" decel="50000" fill="hold" grpId="0" nodeType="afterEffect">
                                  <p:stCondLst>
                                    <p:cond delay="0"/>
                                  </p:stCondLst>
                                  <p:childTnLst>
                                    <p:animMotion origin="layout" path="M 0.00174 0.02384 L 0.70677 0.09537 " pathEditMode="relative" rAng="0" ptsTypes="AA">
                                      <p:cBhvr>
                                        <p:cTn id="24" dur="500" fill="hold"/>
                                        <p:tgtEl>
                                          <p:spTgt spid="17"/>
                                        </p:tgtEl>
                                        <p:attrNameLst>
                                          <p:attrName>ppt_x</p:attrName>
                                          <p:attrName>ppt_y</p:attrName>
                                        </p:attrNameLst>
                                      </p:cBhvr>
                                      <p:rCtr x="35243" y="3565"/>
                                    </p:animMotion>
                                  </p:childTnLst>
                                </p:cTn>
                              </p:par>
                            </p:childTnLst>
                          </p:cTn>
                        </p:par>
                        <p:par>
                          <p:cTn id="25" fill="hold">
                            <p:stCondLst>
                              <p:cond delay="3500"/>
                            </p:stCondLst>
                            <p:childTnLst>
                              <p:par>
                                <p:cTn id="26" presetID="0" presetClass="path" presetSubtype="0" accel="50000" decel="50000" fill="hold" grpId="0" nodeType="afterEffect">
                                  <p:stCondLst>
                                    <p:cond delay="0"/>
                                  </p:stCondLst>
                                  <p:childTnLst>
                                    <p:animMotion origin="layout" path="M 0.00538 0.02616 L 0.7342 0.16458 " pathEditMode="relative" rAng="0" ptsTypes="AA">
                                      <p:cBhvr>
                                        <p:cTn id="27" dur="500" fill="hold"/>
                                        <p:tgtEl>
                                          <p:spTgt spid="18"/>
                                        </p:tgtEl>
                                        <p:attrNameLst>
                                          <p:attrName>ppt_x</p:attrName>
                                          <p:attrName>ppt_y</p:attrName>
                                        </p:attrNameLst>
                                      </p:cBhvr>
                                      <p:rCtr x="36441" y="6921"/>
                                    </p:animMotion>
                                  </p:childTnLst>
                                </p:cTn>
                              </p:par>
                            </p:childTnLst>
                          </p:cTn>
                        </p:par>
                        <p:par>
                          <p:cTn id="28" fill="hold">
                            <p:stCondLst>
                              <p:cond delay="4000"/>
                            </p:stCondLst>
                            <p:childTnLst>
                              <p:par>
                                <p:cTn id="29" presetID="0" presetClass="path" presetSubtype="0" accel="50000" decel="50000" fill="hold" grpId="0" nodeType="afterEffect">
                                  <p:stCondLst>
                                    <p:cond delay="0"/>
                                  </p:stCondLst>
                                  <p:childTnLst>
                                    <p:animMotion origin="layout" path="M 0.00695 0.01759 L 0.72361 0.22292 " pathEditMode="relative" rAng="0" ptsTypes="AA">
                                      <p:cBhvr>
                                        <p:cTn id="30" dur="500" fill="hold"/>
                                        <p:tgtEl>
                                          <p:spTgt spid="19"/>
                                        </p:tgtEl>
                                        <p:attrNameLst>
                                          <p:attrName>ppt_x</p:attrName>
                                          <p:attrName>ppt_y</p:attrName>
                                        </p:attrNameLst>
                                      </p:cBhvr>
                                      <p:rCtr x="35833" y="10255"/>
                                    </p:animMotion>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2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250"/>
                                        <p:tgtEl>
                                          <p:spTgt spid="5"/>
                                        </p:tgtEl>
                                      </p:cBhvr>
                                    </p:animEffect>
                                  </p:childTnLst>
                                </p:cTn>
                              </p:par>
                              <p:par>
                                <p:cTn id="46" presetID="1"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2" grpId="0" animBg="1"/>
      <p:bldP spid="14" grpId="0" animBg="1"/>
      <p:bldP spid="15" grpId="0" animBg="1"/>
      <p:bldP spid="16" grpId="0" animBg="1"/>
      <p:bldP spid="17" grpId="0" animBg="1"/>
      <p:bldP spid="18" grpId="0" animBg="1"/>
      <p:bldP spid="19" grpId="0" animBg="1"/>
      <p:bldP spid="4" grpId="0"/>
      <p:bldP spid="5"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AD54C5-BF55-4E41-8C0F-3556E47BC5A0}"/>
              </a:ext>
            </a:extLst>
          </p:cNvPr>
          <p:cNvSpPr/>
          <p:nvPr/>
        </p:nvSpPr>
        <p:spPr>
          <a:xfrm>
            <a:off x="3721994" y="2113937"/>
            <a:ext cx="5232447" cy="18330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Processor">
            <a:extLst>
              <a:ext uri="{FF2B5EF4-FFF2-40B4-BE49-F238E27FC236}">
                <a16:creationId xmlns:a16="http://schemas.microsoft.com/office/drawing/2014/main" id="{71065E2A-7362-3A42-A4EE-680E81E7CCF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49529" y="1207214"/>
            <a:ext cx="955855" cy="955855"/>
          </a:xfrm>
          <a:prstGeom prst="rect">
            <a:avLst/>
          </a:prstGeom>
        </p:spPr>
      </p:pic>
      <p:pic>
        <p:nvPicPr>
          <p:cNvPr id="10" name="Graphic 9" descr="Gears">
            <a:extLst>
              <a:ext uri="{FF2B5EF4-FFF2-40B4-BE49-F238E27FC236}">
                <a16:creationId xmlns:a16="http://schemas.microsoft.com/office/drawing/2014/main" id="{3274706B-9FCF-B74A-AEEE-2613B8773C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44410" y="1249505"/>
            <a:ext cx="955854" cy="955854"/>
          </a:xfrm>
          <a:prstGeom prst="rect">
            <a:avLst/>
          </a:prstGeom>
        </p:spPr>
      </p:pic>
      <p:pic>
        <p:nvPicPr>
          <p:cNvPr id="12" name="Graphic 11" descr="Filter">
            <a:extLst>
              <a:ext uri="{FF2B5EF4-FFF2-40B4-BE49-F238E27FC236}">
                <a16:creationId xmlns:a16="http://schemas.microsoft.com/office/drawing/2014/main" id="{A3C1ACFA-1681-2944-95D5-336F827DAD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77325" y="1258620"/>
            <a:ext cx="914400" cy="914400"/>
          </a:xfrm>
          <a:prstGeom prst="rect">
            <a:avLst/>
          </a:prstGeom>
        </p:spPr>
      </p:pic>
      <p:sp>
        <p:nvSpPr>
          <p:cNvPr id="13" name="TextBox 12">
            <a:extLst>
              <a:ext uri="{FF2B5EF4-FFF2-40B4-BE49-F238E27FC236}">
                <a16:creationId xmlns:a16="http://schemas.microsoft.com/office/drawing/2014/main" id="{689D6EC6-9E53-1942-BA75-E28E28CB8EE7}"/>
              </a:ext>
            </a:extLst>
          </p:cNvPr>
          <p:cNvSpPr txBox="1"/>
          <p:nvPr/>
        </p:nvSpPr>
        <p:spPr>
          <a:xfrm>
            <a:off x="3986741" y="897913"/>
            <a:ext cx="17402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Heuristics</a:t>
            </a:r>
          </a:p>
        </p:txBody>
      </p:sp>
      <p:sp>
        <p:nvSpPr>
          <p:cNvPr id="23" name="TextBox 22">
            <a:extLst>
              <a:ext uri="{FF2B5EF4-FFF2-40B4-BE49-F238E27FC236}">
                <a16:creationId xmlns:a16="http://schemas.microsoft.com/office/drawing/2014/main" id="{9E6BE85F-9B13-E947-BE2F-9258663BDA08}"/>
              </a:ext>
            </a:extLst>
          </p:cNvPr>
          <p:cNvSpPr txBox="1"/>
          <p:nvPr/>
        </p:nvSpPr>
        <p:spPr>
          <a:xfrm>
            <a:off x="5620127" y="910197"/>
            <a:ext cx="21314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Accelerators</a:t>
            </a:r>
          </a:p>
        </p:txBody>
      </p:sp>
      <p:sp>
        <p:nvSpPr>
          <p:cNvPr id="26" name="TextBox 25">
            <a:extLst>
              <a:ext uri="{FF2B5EF4-FFF2-40B4-BE49-F238E27FC236}">
                <a16:creationId xmlns:a16="http://schemas.microsoft.com/office/drawing/2014/main" id="{6BAB6890-0F63-B747-9D57-26D84D7D6A66}"/>
              </a:ext>
            </a:extLst>
          </p:cNvPr>
          <p:cNvSpPr txBox="1"/>
          <p:nvPr/>
        </p:nvSpPr>
        <p:spPr>
          <a:xfrm>
            <a:off x="7503786" y="910197"/>
            <a:ext cx="10614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Filters</a:t>
            </a:r>
          </a:p>
        </p:txBody>
      </p:sp>
      <p:sp>
        <p:nvSpPr>
          <p:cNvPr id="27" name="Rectangle 26">
            <a:extLst>
              <a:ext uri="{FF2B5EF4-FFF2-40B4-BE49-F238E27FC236}">
                <a16:creationId xmlns:a16="http://schemas.microsoft.com/office/drawing/2014/main" id="{2358D5AA-DFFA-8D4D-A741-7934E03EFF46}"/>
              </a:ext>
            </a:extLst>
          </p:cNvPr>
          <p:cNvSpPr/>
          <p:nvPr/>
        </p:nvSpPr>
        <p:spPr>
          <a:xfrm>
            <a:off x="0" y="4266028"/>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52" name="Rectangle 51">
            <a:extLst>
              <a:ext uri="{FF2B5EF4-FFF2-40B4-BE49-F238E27FC236}">
                <a16:creationId xmlns:a16="http://schemas.microsoft.com/office/drawing/2014/main" id="{A99E118C-EEAB-9C49-907C-AC67626CAD41}"/>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3" name="Rectangle 52">
            <a:extLst>
              <a:ext uri="{FF2B5EF4-FFF2-40B4-BE49-F238E27FC236}">
                <a16:creationId xmlns:a16="http://schemas.microsoft.com/office/drawing/2014/main" id="{2C535C70-FB4A-0241-B25F-8F569683D1E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4" name="Rectangle 53">
            <a:extLst>
              <a:ext uri="{FF2B5EF4-FFF2-40B4-BE49-F238E27FC236}">
                <a16:creationId xmlns:a16="http://schemas.microsoft.com/office/drawing/2014/main" id="{D31397B8-63FB-714A-8F18-1A7789063CED}"/>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55" name="Rectangle 54">
            <a:extLst>
              <a:ext uri="{FF2B5EF4-FFF2-40B4-BE49-F238E27FC236}">
                <a16:creationId xmlns:a16="http://schemas.microsoft.com/office/drawing/2014/main" id="{0FFBA1F1-98E0-564F-83B1-193D6086B1E4}"/>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6" name="Rectangle 55">
            <a:extLst>
              <a:ext uri="{FF2B5EF4-FFF2-40B4-BE49-F238E27FC236}">
                <a16:creationId xmlns:a16="http://schemas.microsoft.com/office/drawing/2014/main" id="{3ED6AC3D-DFCB-1945-82BC-D3D9AF46B12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7" name="Rectangle 56">
            <a:extLst>
              <a:ext uri="{FF2B5EF4-FFF2-40B4-BE49-F238E27FC236}">
                <a16:creationId xmlns:a16="http://schemas.microsoft.com/office/drawing/2014/main" id="{B7EDA0B1-A141-CD43-8FC8-CDAF384C8271}"/>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8" name="Rectangle 57">
            <a:extLst>
              <a:ext uri="{FF2B5EF4-FFF2-40B4-BE49-F238E27FC236}">
                <a16:creationId xmlns:a16="http://schemas.microsoft.com/office/drawing/2014/main" id="{AF4C7A2B-3783-764D-B20A-AFF30FE38B8F}"/>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9" name="Rectangle 58">
            <a:extLst>
              <a:ext uri="{FF2B5EF4-FFF2-40B4-BE49-F238E27FC236}">
                <a16:creationId xmlns:a16="http://schemas.microsoft.com/office/drawing/2014/main" id="{94A0BB08-190C-7B4C-9FA8-C453C2421161}"/>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0" name="Rectangle 59">
            <a:extLst>
              <a:ext uri="{FF2B5EF4-FFF2-40B4-BE49-F238E27FC236}">
                <a16:creationId xmlns:a16="http://schemas.microsoft.com/office/drawing/2014/main" id="{05B4C9C8-047E-2449-8F6D-7E55DC35146F}"/>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0" name="Rounded Rectangle 29">
            <a:extLst>
              <a:ext uri="{FF2B5EF4-FFF2-40B4-BE49-F238E27FC236}">
                <a16:creationId xmlns:a16="http://schemas.microsoft.com/office/drawing/2014/main" id="{1E9FD74E-F3A3-EC4F-A031-2E50E586A05F}"/>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31" name="Rounded Rectangle 30">
            <a:extLst>
              <a:ext uri="{FF2B5EF4-FFF2-40B4-BE49-F238E27FC236}">
                <a16:creationId xmlns:a16="http://schemas.microsoft.com/office/drawing/2014/main" id="{E4A3B81D-25E3-8A4C-A2DB-AB9E43C288AE}"/>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2" name="Rounded Rectangle 31">
            <a:extLst>
              <a:ext uri="{FF2B5EF4-FFF2-40B4-BE49-F238E27FC236}">
                <a16:creationId xmlns:a16="http://schemas.microsoft.com/office/drawing/2014/main" id="{45F2E9F3-46D4-2D48-A408-9382652ADA44}"/>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CB2E5EEA-9D8D-454B-9C48-5D4302BF02C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3" name="Rectangle 32">
            <a:extLst>
              <a:ext uri="{FF2B5EF4-FFF2-40B4-BE49-F238E27FC236}">
                <a16:creationId xmlns:a16="http://schemas.microsoft.com/office/drawing/2014/main" id="{0E6B0398-ADCD-1145-B0F6-748316A7EEF2}"/>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35" name="Graphic 34" descr="Close">
            <a:extLst>
              <a:ext uri="{FF2B5EF4-FFF2-40B4-BE49-F238E27FC236}">
                <a16:creationId xmlns:a16="http://schemas.microsoft.com/office/drawing/2014/main" id="{B7548304-289F-9447-8091-9F3A785960B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8837" y="5219357"/>
            <a:ext cx="914400" cy="914400"/>
          </a:xfrm>
          <a:prstGeom prst="rect">
            <a:avLst/>
          </a:prstGeom>
        </p:spPr>
      </p:pic>
      <p:sp>
        <p:nvSpPr>
          <p:cNvPr id="36" name="TextBox 35">
            <a:extLst>
              <a:ext uri="{FF2B5EF4-FFF2-40B4-BE49-F238E27FC236}">
                <a16:creationId xmlns:a16="http://schemas.microsoft.com/office/drawing/2014/main" id="{29A9BA6C-26AE-E74A-87A1-95A82D67BAE7}"/>
              </a:ext>
            </a:extLst>
          </p:cNvPr>
          <p:cNvSpPr txBox="1"/>
          <p:nvPr/>
        </p:nvSpPr>
        <p:spPr>
          <a:xfrm>
            <a:off x="632697" y="40939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24BFA13-9C6A-A84C-8779-352B3F958673}"/>
              </a:ext>
            </a:extLst>
          </p:cNvPr>
          <p:cNvSpPr>
            <a:spLocks noGrp="1"/>
          </p:cNvSpPr>
          <p:nvPr>
            <p:ph type="title"/>
          </p:nvPr>
        </p:nvSpPr>
        <p:spPr/>
        <p:txBody>
          <a:bodyPr/>
          <a:lstStyle/>
          <a:p>
            <a:r>
              <a:rPr lang="en-CH" dirty="0"/>
              <a:t>Accelerating Genome Sequence Analysis</a:t>
            </a:r>
          </a:p>
        </p:txBody>
      </p:sp>
    </p:spTree>
    <p:custDataLst>
      <p:tags r:id="rId1"/>
    </p:custDataLst>
    <p:extLst>
      <p:ext uri="{BB962C8B-B14F-4D97-AF65-F5344CB8AC3E}">
        <p14:creationId xmlns:p14="http://schemas.microsoft.com/office/powerpoint/2010/main" val="409742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0" presetClass="path" presetSubtype="0" accel="50000" decel="50000" fill="hold" grpId="0" nodeType="withEffect">
                                  <p:stCondLst>
                                    <p:cond delay="0"/>
                                  </p:stCondLst>
                                  <p:childTnLst>
                                    <p:animMotion origin="layout" path="M 2.77778E-6 2.96296E-6 L 0.75781 0.21203 " pathEditMode="relative" rAng="0" ptsTypes="AA">
                                      <p:cBhvr>
                                        <p:cTn id="34" dur="500" fill="hold"/>
                                        <p:tgtEl>
                                          <p:spTgt spid="52"/>
                                        </p:tgtEl>
                                        <p:attrNameLst>
                                          <p:attrName>ppt_x</p:attrName>
                                          <p:attrName>ppt_y</p:attrName>
                                        </p:attrNameLst>
                                      </p:cBhvr>
                                      <p:rCtr x="37882" y="10602"/>
                                    </p:animMotion>
                                  </p:childTnLst>
                                </p:cTn>
                              </p:par>
                            </p:childTnLst>
                          </p:cTn>
                        </p:par>
                        <p:par>
                          <p:cTn id="35" fill="hold">
                            <p:stCondLst>
                              <p:cond delay="500"/>
                            </p:stCondLst>
                            <p:childTnLst>
                              <p:par>
                                <p:cTn id="36" presetID="0" presetClass="path" presetSubtype="0" accel="50000" decel="50000" fill="hold" grpId="0" nodeType="afterEffect">
                                  <p:stCondLst>
                                    <p:cond delay="0"/>
                                  </p:stCondLst>
                                  <p:childTnLst>
                                    <p:animMotion origin="layout" path="M 0.01458 0.10856 L 0.73472 0.15185 " pathEditMode="relative" rAng="0" ptsTypes="AA">
                                      <p:cBhvr>
                                        <p:cTn id="37" dur="500" fill="hold"/>
                                        <p:tgtEl>
                                          <p:spTgt spid="53"/>
                                        </p:tgtEl>
                                        <p:attrNameLst>
                                          <p:attrName>ppt_x</p:attrName>
                                          <p:attrName>ppt_y</p:attrName>
                                        </p:attrNameLst>
                                      </p:cBhvr>
                                      <p:rCtr x="36007" y="2153"/>
                                    </p:animMotion>
                                  </p:childTnLst>
                                </p:cTn>
                              </p:par>
                            </p:childTnLst>
                          </p:cTn>
                        </p:par>
                        <p:par>
                          <p:cTn id="38" fill="hold">
                            <p:stCondLst>
                              <p:cond delay="1000"/>
                            </p:stCondLst>
                            <p:childTnLst>
                              <p:par>
                                <p:cTn id="39" presetID="0" presetClass="path" presetSubtype="0" accel="50000" decel="50000" fill="hold" grpId="0" nodeType="afterEffect">
                                  <p:stCondLst>
                                    <p:cond delay="0"/>
                                  </p:stCondLst>
                                  <p:childTnLst>
                                    <p:animMotion origin="layout" path="M 0.01458 0.0449 L 0.73472 0.08819 " pathEditMode="relative" rAng="0" ptsTypes="AA">
                                      <p:cBhvr>
                                        <p:cTn id="40" dur="500" fill="hold"/>
                                        <p:tgtEl>
                                          <p:spTgt spid="54"/>
                                        </p:tgtEl>
                                        <p:attrNameLst>
                                          <p:attrName>ppt_x</p:attrName>
                                          <p:attrName>ppt_y</p:attrName>
                                        </p:attrNameLst>
                                      </p:cBhvr>
                                      <p:rCtr x="36007" y="2153"/>
                                    </p:animMotion>
                                  </p:childTnLst>
                                </p:cTn>
                              </p:par>
                            </p:childTnLst>
                          </p:cTn>
                        </p:par>
                        <p:par>
                          <p:cTn id="41" fill="hold">
                            <p:stCondLst>
                              <p:cond delay="1500"/>
                            </p:stCondLst>
                            <p:childTnLst>
                              <p:par>
                                <p:cTn id="42" presetID="0" presetClass="path" presetSubtype="0" accel="50000" decel="50000" fill="hold" grpId="0" nodeType="afterEffect">
                                  <p:stCondLst>
                                    <p:cond delay="0"/>
                                  </p:stCondLst>
                                  <p:childTnLst>
                                    <p:animMotion origin="layout" path="M -0.01268 -0.08611 L 0.71024 0.05162 " pathEditMode="relative" rAng="0" ptsTypes="AA">
                                      <p:cBhvr>
                                        <p:cTn id="43" dur="500" fill="hold"/>
                                        <p:tgtEl>
                                          <p:spTgt spid="55"/>
                                        </p:tgtEl>
                                        <p:attrNameLst>
                                          <p:attrName>ppt_x</p:attrName>
                                          <p:attrName>ppt_y</p:attrName>
                                        </p:attrNameLst>
                                      </p:cBhvr>
                                      <p:rCtr x="36146" y="6875"/>
                                    </p:animMotion>
                                  </p:childTnLst>
                                </p:cTn>
                              </p:par>
                            </p:childTnLst>
                          </p:cTn>
                        </p:par>
                        <p:par>
                          <p:cTn id="44" fill="hold">
                            <p:stCondLst>
                              <p:cond delay="2000"/>
                            </p:stCondLst>
                            <p:childTnLst>
                              <p:par>
                                <p:cTn id="45" presetID="0" presetClass="path" presetSubtype="0" accel="50000" decel="50000" fill="hold" grpId="0" nodeType="afterEffect">
                                  <p:stCondLst>
                                    <p:cond delay="0"/>
                                  </p:stCondLst>
                                  <p:childTnLst>
                                    <p:animMotion origin="layout" path="M -0.01597 2.59259E-6 L 0.71406 0.19097 " pathEditMode="relative" rAng="0" ptsTypes="AA">
                                      <p:cBhvr>
                                        <p:cTn id="46" dur="500" fill="hold"/>
                                        <p:tgtEl>
                                          <p:spTgt spid="56"/>
                                        </p:tgtEl>
                                        <p:attrNameLst>
                                          <p:attrName>ppt_x</p:attrName>
                                          <p:attrName>ppt_y</p:attrName>
                                        </p:attrNameLst>
                                      </p:cBhvr>
                                      <p:rCtr x="36493" y="9537"/>
                                    </p:animMotion>
                                  </p:childTnLst>
                                </p:cTn>
                              </p:par>
                            </p:childTnLst>
                          </p:cTn>
                        </p:par>
                        <p:par>
                          <p:cTn id="47" fill="hold">
                            <p:stCondLst>
                              <p:cond delay="2500"/>
                            </p:stCondLst>
                            <p:childTnLst>
                              <p:par>
                                <p:cTn id="48" presetID="0" presetClass="path" presetSubtype="0" accel="50000" decel="50000" fill="hold" grpId="0" nodeType="afterEffect">
                                  <p:stCondLst>
                                    <p:cond delay="0"/>
                                  </p:stCondLst>
                                  <p:childTnLst>
                                    <p:animMotion origin="layout" path="M 0.00521 0.03611 L 0.70747 0.13472 " pathEditMode="relative" rAng="0" ptsTypes="AA">
                                      <p:cBhvr>
                                        <p:cTn id="49" dur="500" fill="hold"/>
                                        <p:tgtEl>
                                          <p:spTgt spid="57"/>
                                        </p:tgtEl>
                                        <p:attrNameLst>
                                          <p:attrName>ppt_x</p:attrName>
                                          <p:attrName>ppt_y</p:attrName>
                                        </p:attrNameLst>
                                      </p:cBhvr>
                                      <p:rCtr x="35104" y="4931"/>
                                    </p:animMotion>
                                  </p:childTnLst>
                                </p:cTn>
                              </p:par>
                            </p:childTnLst>
                          </p:cTn>
                        </p:par>
                        <p:par>
                          <p:cTn id="50" fill="hold">
                            <p:stCondLst>
                              <p:cond delay="3000"/>
                            </p:stCondLst>
                            <p:childTnLst>
                              <p:par>
                                <p:cTn id="51" presetID="0" presetClass="path" presetSubtype="0" accel="50000" decel="50000" fill="hold" grpId="0" nodeType="afterEffect">
                                  <p:stCondLst>
                                    <p:cond delay="0"/>
                                  </p:stCondLst>
                                  <p:childTnLst>
                                    <p:animMotion origin="layout" path="M 0.00174 0.02384 L 0.70677 0.09537 " pathEditMode="relative" rAng="0" ptsTypes="AA">
                                      <p:cBhvr>
                                        <p:cTn id="52" dur="500" fill="hold"/>
                                        <p:tgtEl>
                                          <p:spTgt spid="58"/>
                                        </p:tgtEl>
                                        <p:attrNameLst>
                                          <p:attrName>ppt_x</p:attrName>
                                          <p:attrName>ppt_y</p:attrName>
                                        </p:attrNameLst>
                                      </p:cBhvr>
                                      <p:rCtr x="35243" y="3565"/>
                                    </p:animMotion>
                                  </p:childTnLst>
                                </p:cTn>
                              </p:par>
                            </p:childTnLst>
                          </p:cTn>
                        </p:par>
                        <p:par>
                          <p:cTn id="53" fill="hold">
                            <p:stCondLst>
                              <p:cond delay="3500"/>
                            </p:stCondLst>
                            <p:childTnLst>
                              <p:par>
                                <p:cTn id="54" presetID="0" presetClass="path" presetSubtype="0" accel="50000" decel="50000" fill="hold" grpId="0" nodeType="afterEffect">
                                  <p:stCondLst>
                                    <p:cond delay="0"/>
                                  </p:stCondLst>
                                  <p:childTnLst>
                                    <p:animMotion origin="layout" path="M 0.00538 0.02616 L 0.7342 0.16458 " pathEditMode="relative" rAng="0" ptsTypes="AA">
                                      <p:cBhvr>
                                        <p:cTn id="55" dur="500" fill="hold"/>
                                        <p:tgtEl>
                                          <p:spTgt spid="59"/>
                                        </p:tgtEl>
                                        <p:attrNameLst>
                                          <p:attrName>ppt_x</p:attrName>
                                          <p:attrName>ppt_y</p:attrName>
                                        </p:attrNameLst>
                                      </p:cBhvr>
                                      <p:rCtr x="36441" y="6921"/>
                                    </p:animMotion>
                                  </p:childTnLst>
                                </p:cTn>
                              </p:par>
                            </p:childTnLst>
                          </p:cTn>
                        </p:par>
                        <p:par>
                          <p:cTn id="56" fill="hold">
                            <p:stCondLst>
                              <p:cond delay="4000"/>
                            </p:stCondLst>
                            <p:childTnLst>
                              <p:par>
                                <p:cTn id="57" presetID="0" presetClass="path" presetSubtype="0" accel="50000" decel="50000" fill="hold" grpId="0" nodeType="afterEffect">
                                  <p:stCondLst>
                                    <p:cond delay="0"/>
                                  </p:stCondLst>
                                  <p:childTnLst>
                                    <p:animMotion origin="layout" path="M 0.00695 0.01759 L 0.72361 0.22292 " pathEditMode="relative" rAng="0" ptsTypes="AA">
                                      <p:cBhvr>
                                        <p:cTn id="58" dur="500" fill="hold"/>
                                        <p:tgtEl>
                                          <p:spTgt spid="60"/>
                                        </p:tgtEl>
                                        <p:attrNameLst>
                                          <p:attrName>ppt_x</p:attrName>
                                          <p:attrName>ppt_y</p:attrName>
                                        </p:attrNameLst>
                                      </p:cBhvr>
                                      <p:rCtr x="35833" y="102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P spid="26" grpId="0"/>
      <p:bldP spid="27" grpId="0" animBg="1"/>
      <p:bldP spid="52" grpId="0" animBg="1"/>
      <p:bldP spid="53" grpId="0" animBg="1"/>
      <p:bldP spid="54" grpId="0" animBg="1"/>
      <p:bldP spid="55" grpId="0" animBg="1"/>
      <p:bldP spid="56" grpId="0" animBg="1"/>
      <p:bldP spid="57" grpId="0" animBg="1"/>
      <p:bldP spid="58" grpId="0" animBg="1"/>
      <p:bldP spid="59" grpId="0" animBg="1"/>
      <p:bldP spid="60" grpId="0" animBg="1"/>
      <p:bldP spid="33" grpId="0" animBg="1"/>
      <p:bldP spid="36"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a:extLst>
              <a:ext uri="{FF2B5EF4-FFF2-40B4-BE49-F238E27FC236}">
                <a16:creationId xmlns:a16="http://schemas.microsoft.com/office/drawing/2014/main" id="{0A16E4E7-6240-3A4D-A6E2-73D5B4FA814B}"/>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Key Idea</a:t>
            </a: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Non-matching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have potential matching locations and can skip alignment</a:t>
            </a: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ectangle 24">
            <a:extLst>
              <a:ext uri="{FF2B5EF4-FFF2-40B4-BE49-F238E27FC236}">
                <a16:creationId xmlns:a16="http://schemas.microsoft.com/office/drawing/2014/main" id="{BF5D7342-430B-5542-A930-5DC036F06B4B}"/>
              </a:ext>
            </a:extLst>
          </p:cNvPr>
          <p:cNvSpPr/>
          <p:nvPr/>
        </p:nvSpPr>
        <p:spPr>
          <a:xfrm>
            <a:off x="-223" y="4267200"/>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Exactly-matching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need expensive approximate string matching during alignment</a:t>
            </a:r>
          </a:p>
        </p:txBody>
      </p:sp>
    </p:spTree>
    <p:custDataLst>
      <p:tags r:id="rId1"/>
    </p:custDataLst>
    <p:extLst>
      <p:ext uri="{BB962C8B-B14F-4D97-AF65-F5344CB8AC3E}">
        <p14:creationId xmlns:p14="http://schemas.microsoft.com/office/powerpoint/2010/main" val="65684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mph" presetSubtype="0" grpId="1" nodeType="clickEffect">
                                  <p:stCondLst>
                                    <p:cond delay="0"/>
                                  </p:stCondLst>
                                  <p:childTnLst>
                                    <p:set>
                                      <p:cBhvr>
                                        <p:cTn id="26" dur="indefinite"/>
                                        <p:tgtEl>
                                          <p:spTgt spid="54"/>
                                        </p:tgtEl>
                                        <p:attrNameLst>
                                          <p:attrName>style.opacity</p:attrName>
                                        </p:attrNameLst>
                                      </p:cBhvr>
                                      <p:to>
                                        <p:strVal val="0.5"/>
                                      </p:to>
                                    </p:set>
                                    <p:animEffect filter="image" prLst="opacity: 0.5">
                                      <p:cBhvr rctx="IE">
                                        <p:cTn id="27" dur="indefinite"/>
                                        <p:tgtEl>
                                          <p:spTgt spid="54"/>
                                        </p:tgtEl>
                                      </p:cBhvr>
                                    </p:animEffect>
                                  </p:childTnLst>
                                </p:cTn>
                              </p:par>
                              <p:par>
                                <p:cTn id="28" presetID="9" presetClass="emph" presetSubtype="0" grpId="1" nodeType="withEffect">
                                  <p:stCondLst>
                                    <p:cond delay="0"/>
                                  </p:stCondLst>
                                  <p:childTnLst>
                                    <p:set>
                                      <p:cBhvr>
                                        <p:cTn id="29" dur="indefinite"/>
                                        <p:tgtEl>
                                          <p:spTgt spid="50"/>
                                        </p:tgtEl>
                                        <p:attrNameLst>
                                          <p:attrName>style.opacity</p:attrName>
                                        </p:attrNameLst>
                                      </p:cBhvr>
                                      <p:to>
                                        <p:strVal val="0.5"/>
                                      </p:to>
                                    </p:set>
                                    <p:animEffect filter="image" prLst="opacity: 0.5">
                                      <p:cBhvr rctx="IE">
                                        <p:cTn id="30" dur="indefinite"/>
                                        <p:tgtEl>
                                          <p:spTgt spid="50"/>
                                        </p:tgtEl>
                                      </p:cBhvr>
                                    </p:animEffect>
                                  </p:childTnLst>
                                </p:cTn>
                              </p:par>
                              <p:par>
                                <p:cTn id="31" presetID="9" presetClass="emph" presetSubtype="0" grpId="1" nodeType="withEffect">
                                  <p:stCondLst>
                                    <p:cond delay="0"/>
                                  </p:stCondLst>
                                  <p:childTnLst>
                                    <p:set>
                                      <p:cBhvr>
                                        <p:cTn id="32" dur="indefinite"/>
                                        <p:tgtEl>
                                          <p:spTgt spid="53"/>
                                        </p:tgtEl>
                                        <p:attrNameLst>
                                          <p:attrName>style.opacity</p:attrName>
                                        </p:attrNameLst>
                                      </p:cBhvr>
                                      <p:to>
                                        <p:strVal val="0.5"/>
                                      </p:to>
                                    </p:set>
                                    <p:animEffect filter="image" prLst="opacity: 0.5">
                                      <p:cBhvr rctx="IE">
                                        <p:cTn id="33" dur="indefinite"/>
                                        <p:tgtEl>
                                          <p:spTgt spid="53"/>
                                        </p:tgtEl>
                                      </p:cBhvr>
                                    </p:animEffect>
                                  </p:childTnLst>
                                </p:cTn>
                              </p:par>
                              <p:par>
                                <p:cTn id="34" presetID="9" presetClass="emph" presetSubtype="0" grpId="1" nodeType="withEffect">
                                  <p:stCondLst>
                                    <p:cond delay="0"/>
                                  </p:stCondLst>
                                  <p:childTnLst>
                                    <p:set>
                                      <p:cBhvr>
                                        <p:cTn id="35" dur="indefinite"/>
                                        <p:tgtEl>
                                          <p:spTgt spid="51"/>
                                        </p:tgtEl>
                                        <p:attrNameLst>
                                          <p:attrName>style.opacity</p:attrName>
                                        </p:attrNameLst>
                                      </p:cBhvr>
                                      <p:to>
                                        <p:strVal val="0.5"/>
                                      </p:to>
                                    </p:set>
                                    <p:animEffect filter="image" prLst="opacity: 0.5">
                                      <p:cBhvr rctx="IE">
                                        <p:cTn id="36" dur="indefinite"/>
                                        <p:tgtEl>
                                          <p:spTgt spid="51"/>
                                        </p:tgtEl>
                                      </p:cBhvr>
                                    </p:animEffect>
                                  </p:childTnLst>
                                </p:cTn>
                              </p:par>
                              <p:par>
                                <p:cTn id="37" presetID="9" presetClass="emph" presetSubtype="0" grpId="1" nodeType="withEffect">
                                  <p:stCondLst>
                                    <p:cond delay="0"/>
                                  </p:stCondLst>
                                  <p:childTnLst>
                                    <p:set>
                                      <p:cBhvr>
                                        <p:cTn id="38" dur="indefinite"/>
                                        <p:tgtEl>
                                          <p:spTgt spid="52"/>
                                        </p:tgtEl>
                                        <p:attrNameLst>
                                          <p:attrName>style.opacity</p:attrName>
                                        </p:attrNameLst>
                                      </p:cBhvr>
                                      <p:to>
                                        <p:strVal val="0.5"/>
                                      </p:to>
                                    </p:set>
                                    <p:animEffect filter="image" prLst="opacity: 0.5">
                                      <p:cBhvr rctx="IE">
                                        <p:cTn id="39" dur="indefinite"/>
                                        <p:tgtEl>
                                          <p:spTgt spid="52"/>
                                        </p:tgtEl>
                                      </p:cBhvr>
                                    </p:animEffect>
                                  </p:childTnLst>
                                </p:cTn>
                              </p:par>
                              <p:par>
                                <p:cTn id="40" presetID="9" presetClass="emph" presetSubtype="0" grpId="1" nodeType="withEffect">
                                  <p:stCondLst>
                                    <p:cond delay="0"/>
                                  </p:stCondLst>
                                  <p:childTnLst>
                                    <p:set>
                                      <p:cBhvr>
                                        <p:cTn id="41" dur="indefinite"/>
                                        <p:tgtEl>
                                          <p:spTgt spid="49"/>
                                        </p:tgtEl>
                                        <p:attrNameLst>
                                          <p:attrName>style.opacity</p:attrName>
                                        </p:attrNameLst>
                                      </p:cBhvr>
                                      <p:to>
                                        <p:strVal val="0.5"/>
                                      </p:to>
                                    </p:set>
                                    <p:animEffect filter="image" prLst="opacity: 0.5">
                                      <p:cBhvr rctx="IE">
                                        <p:cTn id="42" dur="indefinite"/>
                                        <p:tgtEl>
                                          <p:spTgt spid="49"/>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grpId="0" nodeType="clickEffect">
                                  <p:stCondLst>
                                    <p:cond delay="0"/>
                                  </p:stCondLst>
                                  <p:childTnLst>
                                    <p:animMotion origin="layout" path="M 2.77778E-6 2.96296E-6 L 0.69861 0.20046 " pathEditMode="relative" rAng="0" ptsTypes="AA">
                                      <p:cBhvr>
                                        <p:cTn id="48" dur="250" fill="hold"/>
                                        <p:tgtEl>
                                          <p:spTgt spid="46"/>
                                        </p:tgtEl>
                                        <p:attrNameLst>
                                          <p:attrName>ppt_x</p:attrName>
                                          <p:attrName>ppt_y</p:attrName>
                                        </p:attrNameLst>
                                      </p:cBhvr>
                                      <p:rCtr x="34931" y="10023"/>
                                    </p:animMotion>
                                  </p:childTnLst>
                                </p:cTn>
                              </p:par>
                            </p:childTnLst>
                          </p:cTn>
                        </p:par>
                        <p:par>
                          <p:cTn id="49" fill="hold">
                            <p:stCondLst>
                              <p:cond delay="250"/>
                            </p:stCondLst>
                            <p:childTnLst>
                              <p:par>
                                <p:cTn id="50" presetID="0" presetClass="path" presetSubtype="0" accel="50000" decel="50000" fill="hold" grpId="0" nodeType="afterEffect">
                                  <p:stCondLst>
                                    <p:cond delay="0"/>
                                  </p:stCondLst>
                                  <p:childTnLst>
                                    <p:animMotion origin="layout" path="M 2.77778E-6 3.7037E-6 L 0.70087 0.14213 " pathEditMode="relative" rAng="0" ptsTypes="AA">
                                      <p:cBhvr>
                                        <p:cTn id="51" dur="250" fill="hold"/>
                                        <p:tgtEl>
                                          <p:spTgt spid="47"/>
                                        </p:tgtEl>
                                        <p:attrNameLst>
                                          <p:attrName>ppt_x</p:attrName>
                                          <p:attrName>ppt_y</p:attrName>
                                        </p:attrNameLst>
                                      </p:cBhvr>
                                      <p:rCtr x="35035" y="7106"/>
                                    </p:animMotion>
                                  </p:childTnLst>
                                </p:cTn>
                              </p:par>
                            </p:childTnLst>
                          </p:cTn>
                        </p:par>
                        <p:par>
                          <p:cTn id="52" fill="hold">
                            <p:stCondLst>
                              <p:cond delay="500"/>
                            </p:stCondLst>
                            <p:childTnLst>
                              <p:par>
                                <p:cTn id="53" presetID="0" presetClass="path" presetSubtype="0" accel="50000" decel="50000" fill="hold" grpId="0" nodeType="afterEffect">
                                  <p:stCondLst>
                                    <p:cond delay="0"/>
                                  </p:stCondLst>
                                  <p:childTnLst>
                                    <p:animMotion origin="layout" path="M 2.77778E-6 4.44444E-6 L 0.71163 0.08657 " pathEditMode="relative" rAng="0" ptsTypes="AA">
                                      <p:cBhvr>
                                        <p:cTn id="54" dur="250" fill="hold"/>
                                        <p:tgtEl>
                                          <p:spTgt spid="48"/>
                                        </p:tgtEl>
                                        <p:attrNameLst>
                                          <p:attrName>ppt_x</p:attrName>
                                          <p:attrName>ppt_y</p:attrName>
                                        </p:attrNameLst>
                                      </p:cBhvr>
                                      <p:rCtr x="35573" y="4329"/>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7" grpId="0"/>
      <p:bldP spid="25"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GenStore</a:t>
            </a:r>
          </a:p>
        </p:txBody>
      </p:sp>
      <p:sp>
        <p:nvSpPr>
          <p:cNvPr id="16" name="Rectangle 15">
            <a:extLst>
              <a:ext uri="{FF2B5EF4-FFF2-40B4-BE49-F238E27FC236}">
                <a16:creationId xmlns:a16="http://schemas.microsoft.com/office/drawing/2014/main" id="{4370B287-BAD8-4542-8D2C-4A8E6592DB15}"/>
              </a:ext>
            </a:extLst>
          </p:cNvPr>
          <p:cNvSpPr/>
          <p:nvPr/>
        </p:nvSpPr>
        <p:spPr>
          <a:xfrm>
            <a:off x="-1" y="3816725"/>
            <a:ext cx="9144000" cy="74872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17" name="Rectangle 16">
            <a:extLst>
              <a:ext uri="{FF2B5EF4-FFF2-40B4-BE49-F238E27FC236}">
                <a16:creationId xmlns:a16="http://schemas.microsoft.com/office/drawing/2014/main" id="{EBD1BA12-CAEE-1444-9A7D-EFF6CA2E8F96}"/>
              </a:ext>
            </a:extLst>
          </p:cNvPr>
          <p:cNvSpPr/>
          <p:nvPr/>
        </p:nvSpPr>
        <p:spPr>
          <a:xfrm>
            <a:off x="-1" y="4673964"/>
            <a:ext cx="9144000" cy="74872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27" name="Rectangle 26">
            <a:extLst>
              <a:ext uri="{FF2B5EF4-FFF2-40B4-BE49-F238E27FC236}">
                <a16:creationId xmlns:a16="http://schemas.microsoft.com/office/drawing/2014/main" id="{6D3C8E0D-B892-A54E-B98B-2BF91DABD861}"/>
              </a:ext>
            </a:extLst>
          </p:cNvPr>
          <p:cNvSpPr/>
          <p:nvPr/>
        </p:nvSpPr>
        <p:spPr>
          <a:xfrm>
            <a:off x="-1" y="5504396"/>
            <a:ext cx="9144000" cy="9207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err="1">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GenStore</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provides significant speedup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1.4x - 33.6x</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and  </a:t>
            </a:r>
          </a:p>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energy reduction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(3.9x – 29.2x) </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at low cost</a:t>
            </a:r>
          </a:p>
        </p:txBody>
      </p:sp>
      <p:pic>
        <p:nvPicPr>
          <p:cNvPr id="25" name="Graphic 24" descr="Filter">
            <a:extLst>
              <a:ext uri="{FF2B5EF4-FFF2-40B4-BE49-F238E27FC236}">
                <a16:creationId xmlns:a16="http://schemas.microsoft.com/office/drawing/2014/main" id="{8B25414C-F63C-6F43-896D-900C1C6031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8" name="TextBox 27">
            <a:extLst>
              <a:ext uri="{FF2B5EF4-FFF2-40B4-BE49-F238E27FC236}">
                <a16:creationId xmlns:a16="http://schemas.microsoft.com/office/drawing/2014/main" id="{85A1149C-150A-D144-A3DF-0426926EEAFF}"/>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24" name="Rounded Rectangle 23">
            <a:extLst>
              <a:ext uri="{FF2B5EF4-FFF2-40B4-BE49-F238E27FC236}">
                <a16:creationId xmlns:a16="http://schemas.microsoft.com/office/drawing/2014/main" id="{ADF88CDD-0907-5444-A601-79E5591035C3}"/>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6" name="Rounded Rectangle 25">
            <a:extLst>
              <a:ext uri="{FF2B5EF4-FFF2-40B4-BE49-F238E27FC236}">
                <a16:creationId xmlns:a16="http://schemas.microsoft.com/office/drawing/2014/main" id="{F9B73524-4D68-1F49-A997-CA80B3318EBB}"/>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 name="Rounded Rectangle 32">
            <a:extLst>
              <a:ext uri="{FF2B5EF4-FFF2-40B4-BE49-F238E27FC236}">
                <a16:creationId xmlns:a16="http://schemas.microsoft.com/office/drawing/2014/main" id="{BCDB42AB-3D54-2344-AEEE-31EFE51B1B0E}"/>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B09568AC-8F7F-2B41-B1AD-ECC78E17C170}"/>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GenStore-Enabled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1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14" name="TextBox 13">
            <a:extLst>
              <a:ext uri="{FF2B5EF4-FFF2-40B4-BE49-F238E27FC236}">
                <a16:creationId xmlns:a16="http://schemas.microsoft.com/office/drawing/2014/main" id="{D7160C5E-41BC-2B49-BA56-FA2AE0BE124C}"/>
              </a:ext>
            </a:extLst>
          </p:cNvPr>
          <p:cNvSpPr txBox="1"/>
          <p:nvPr/>
        </p:nvSpPr>
        <p:spPr>
          <a:xfrm>
            <a:off x="646760" y="36370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186C003-ED69-D042-A19F-C0D5BD294DB6}"/>
              </a:ext>
            </a:extLst>
          </p:cNvPr>
          <p:cNvSpPr txBox="1"/>
          <p:nvPr/>
        </p:nvSpPr>
        <p:spPr>
          <a:xfrm>
            <a:off x="646759" y="4494329"/>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77200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uiExpand="1" bldLvl="2" animBg="1"/>
      <p:bldP spid="14" grpId="0"/>
      <p:bldP spid="15"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144000" cy="1066800"/>
          </a:xfrm>
        </p:spPr>
        <p:txBody>
          <a:bodyPr/>
          <a:lstStyle/>
          <a:p>
            <a:r>
              <a:rPr lang="en-US" dirty="0"/>
              <a:t>In-Storage Genomic Data Filtering </a:t>
            </a:r>
            <a:r>
              <a:rPr lang="en-US" sz="2200" b="1" dirty="0">
                <a:solidFill>
                  <a:srgbClr val="006633"/>
                </a:solidFill>
              </a:rPr>
              <a:t>[ASPLOS 2022]</a:t>
            </a:r>
            <a:r>
              <a:rPr lang="en-US" sz="2200" dirty="0"/>
              <a:t> </a:t>
            </a:r>
            <a:endParaRPr lang="en-US" dirty="0"/>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024679291"/>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1595759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86247654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9078332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2406425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3875048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2003274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48772400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48423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6771202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691175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5174516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37078684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2382299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10433181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196043978"/>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002388316"/>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200251986"/>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891982931"/>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p:txBody>
          <a:bodyPr/>
          <a:lstStyle/>
          <a:p>
            <a:r>
              <a:rPr lang="en-US" dirty="0"/>
              <a:t>Accelerating Graph Pattern Mining</a:t>
            </a:r>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488012307"/>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dirty="0">
                <a:solidFill>
                  <a:srgbClr val="006633"/>
                </a:solidFill>
              </a:rPr>
              <a:t>Accelerating HTAP Database Systems</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a:xfrm>
            <a:off x="228600" y="1124744"/>
            <a:ext cx="8610600" cy="5123656"/>
          </a:xfrm>
        </p:spPr>
        <p:txBody>
          <a:bodyPr/>
          <a:lstStyle/>
          <a:p>
            <a:r>
              <a:rPr lang="en-US" sz="1700" dirty="0" err="1"/>
              <a:t>Amirali</a:t>
            </a:r>
            <a:r>
              <a:rPr lang="en-US" sz="1700" dirty="0"/>
              <a:t> </a:t>
            </a:r>
            <a:r>
              <a:rPr lang="en-US" sz="1700" dirty="0" err="1"/>
              <a:t>Boroumand</a:t>
            </a:r>
            <a:r>
              <a:rPr lang="en-US" sz="1700" dirty="0"/>
              <a:t>, </a:t>
            </a:r>
            <a:r>
              <a:rPr lang="en-US" sz="1700" dirty="0" err="1"/>
              <a:t>Saugata</a:t>
            </a:r>
            <a:r>
              <a:rPr lang="en-US" sz="1700" dirty="0"/>
              <a:t> Ghose, Geraldo F. Oliveira,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"Polynesia: Enabling High-Performance and Energy-Efficient Hybrid Transactional/Analytical Databases with Hardware/Software Co-Design"</a:t>
            </a:r>
            <a:br>
              <a:rPr lang="en-US" sz="1700" dirty="0">
                <a:solidFill>
                  <a:srgbClr val="0000FF"/>
                </a:solidFill>
              </a:rPr>
            </a:br>
            <a:r>
              <a:rPr lang="en-US" sz="1700" i="1" dirty="0"/>
              <a:t>Proceedings of the </a:t>
            </a:r>
            <a:r>
              <a:rPr lang="en-US" sz="1700" i="1" dirty="0">
                <a:hlinkClick r:id="rId3"/>
              </a:rPr>
              <a:t>38th International Conference on Data Engineering</a:t>
            </a:r>
            <a:r>
              <a:rPr lang="en-US" sz="1700" i="1" dirty="0"/>
              <a:t> (</a:t>
            </a:r>
            <a:r>
              <a:rPr lang="en-US" sz="1700" b="1" i="1" dirty="0"/>
              <a:t>ICDE</a:t>
            </a:r>
            <a:r>
              <a:rPr lang="en-US" sz="1700" i="1" dirty="0"/>
              <a:t>)</a:t>
            </a:r>
            <a:r>
              <a:rPr lang="en-US" sz="1700" dirty="0"/>
              <a:t>, Virtual, May 2022.</a:t>
            </a:r>
            <a:br>
              <a:rPr lang="en-US" sz="1700" dirty="0"/>
            </a:br>
            <a:r>
              <a:rPr lang="en-US" sz="1700" dirty="0"/>
              <a:t>[</a:t>
            </a:r>
            <a:r>
              <a:rPr lang="en-US" sz="1700" dirty="0">
                <a:hlinkClick r:id="rId4"/>
              </a:rPr>
              <a:t>arXiv version</a:t>
            </a:r>
            <a:r>
              <a:rPr lang="en-US" sz="1700" dirty="0"/>
              <a:t>]</a:t>
            </a:r>
            <a:br>
              <a:rPr lang="en-US" sz="1700" dirty="0"/>
            </a:br>
            <a:r>
              <a:rPr lang="en-US" sz="1700" dirty="0"/>
              <a:t>[</a:t>
            </a:r>
            <a:r>
              <a:rPr lang="en-US" sz="1700" dirty="0">
                <a:hlinkClick r:id="rId5"/>
              </a:rPr>
              <a:t>Slides (pptx)</a:t>
            </a:r>
            <a:r>
              <a:rPr lang="en-US" sz="1700" dirty="0"/>
              <a:t> </a:t>
            </a:r>
            <a:r>
              <a:rPr lang="en-US" sz="1700" dirty="0">
                <a:hlinkClick r:id="rId6"/>
              </a:rPr>
              <a:t>(pdf)</a:t>
            </a:r>
            <a:r>
              <a:rPr lang="en-US" sz="1700" dirty="0"/>
              <a:t>]</a:t>
            </a:r>
            <a:br>
              <a:rPr lang="en-US" sz="1700" dirty="0"/>
            </a:br>
            <a:r>
              <a:rPr lang="en-US" sz="1700" dirty="0"/>
              <a:t>[</a:t>
            </a:r>
            <a:r>
              <a:rPr lang="en-US" sz="1700" dirty="0">
                <a:hlinkClick r:id="rId7"/>
              </a:rPr>
              <a:t>Short Talk Slides (pptx)</a:t>
            </a:r>
            <a:r>
              <a:rPr lang="en-US" sz="1700" dirty="0"/>
              <a:t> </a:t>
            </a:r>
            <a:r>
              <a:rPr lang="en-US" sz="1700" dirty="0">
                <a:hlinkClick r:id="rId8"/>
              </a:rPr>
              <a:t>(pdf)</a:t>
            </a:r>
            <a:r>
              <a:rPr lang="en-US" sz="1700" dirty="0"/>
              <a:t>]</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9"/>
          <a:stretch>
            <a:fillRect/>
          </a:stretch>
        </p:blipFill>
        <p:spPr>
          <a:xfrm>
            <a:off x="0" y="4077072"/>
            <a:ext cx="9144000" cy="1912243"/>
          </a:xfrm>
          <a:prstGeom prst="rect">
            <a:avLst/>
          </a:prstGeom>
        </p:spPr>
      </p:pic>
      <p:sp>
        <p:nvSpPr>
          <p:cNvPr id="6" name="TextBox 5">
            <a:extLst>
              <a:ext uri="{FF2B5EF4-FFF2-40B4-BE49-F238E27FC236}">
                <a16:creationId xmlns:a16="http://schemas.microsoft.com/office/drawing/2014/main" id="{8062D7E6-31B2-D4AC-7E0C-D0BA16566789}"/>
              </a:ext>
            </a:extLst>
          </p:cNvPr>
          <p:cNvSpPr txBox="1"/>
          <p:nvPr/>
        </p:nvSpPr>
        <p:spPr>
          <a:xfrm>
            <a:off x="1657151" y="6381328"/>
            <a:ext cx="575349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https://arxiv.org/pdf/2204.11275.pdf</a:t>
            </a:r>
            <a:r>
              <a:rPr kumimoji="0" lang="en-US" sz="22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07046316"/>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1884582645"/>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351162532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194054600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36" y="0"/>
            <a:ext cx="9540552" cy="914400"/>
          </a:xfrm>
        </p:spPr>
        <p:txBody>
          <a:bodyPr/>
          <a:lstStyle/>
          <a:p>
            <a:r>
              <a:rPr lang="en-US" sz="4000" dirty="0">
                <a:cs typeface="Gill Sans MT"/>
              </a:rPr>
              <a:t>Google Edge Neural Network Models</a:t>
            </a:r>
            <a:endParaRPr lang="en-US" sz="4200" dirty="0">
              <a:latin typeface="Gill Sans MT"/>
              <a:cs typeface="Gill Sans MT"/>
            </a:endParaRPr>
          </a:p>
        </p:txBody>
      </p:sp>
      <p:sp>
        <p:nvSpPr>
          <p:cNvPr id="18" name="Rectangle 17"/>
          <p:cNvSpPr/>
          <p:nvPr/>
        </p:nvSpPr>
        <p:spPr>
          <a:xfrm>
            <a:off x="0" y="1172716"/>
            <a:ext cx="9144000" cy="477054"/>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Gill Sans MT"/>
                <a:ea typeface="+mn-ea"/>
                <a:cs typeface="Gill Sans MT"/>
              </a:rPr>
              <a:t>We analyze inference execution using 24 edge NN models </a:t>
            </a:r>
          </a:p>
        </p:txBody>
      </p:sp>
      <p:grpSp>
        <p:nvGrpSpPr>
          <p:cNvPr id="5" name="Group 4">
            <a:extLst>
              <a:ext uri="{FF2B5EF4-FFF2-40B4-BE49-F238E27FC236}">
                <a16:creationId xmlns:a16="http://schemas.microsoft.com/office/drawing/2014/main" id="{084FA3DE-5D66-5046-95E6-96CEBE688732}"/>
              </a:ext>
            </a:extLst>
          </p:cNvPr>
          <p:cNvGrpSpPr/>
          <p:nvPr/>
        </p:nvGrpSpPr>
        <p:grpSpPr>
          <a:xfrm>
            <a:off x="-39388" y="4008859"/>
            <a:ext cx="3745342" cy="1520809"/>
            <a:chOff x="436390" y="4008859"/>
            <a:chExt cx="3745342" cy="1520809"/>
          </a:xfrm>
        </p:grpSpPr>
        <p:cxnSp>
          <p:nvCxnSpPr>
            <p:cNvPr id="23" name="Straight Arrow Connector 22"/>
            <p:cNvCxnSpPr/>
            <p:nvPr/>
          </p:nvCxnSpPr>
          <p:spPr>
            <a:xfrm flipH="1">
              <a:off x="2722390" y="4234268"/>
              <a:ext cx="914400" cy="451103"/>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9870791">
              <a:off x="1916542" y="4008859"/>
              <a:ext cx="22651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13 CNN</a:t>
              </a:r>
            </a:p>
          </p:txBody>
        </p:sp>
        <p:pic>
          <p:nvPicPr>
            <p:cNvPr id="40" name="Picture 39"/>
            <p:cNvPicPr>
              <a:picLocks noChangeAspect="1"/>
            </p:cNvPicPr>
            <p:nvPr/>
          </p:nvPicPr>
          <p:blipFill>
            <a:blip r:embed="rId3"/>
            <a:stretch>
              <a:fillRect/>
            </a:stretch>
          </p:blipFill>
          <p:spPr>
            <a:xfrm>
              <a:off x="1045990" y="4124314"/>
              <a:ext cx="1016000" cy="1016000"/>
            </a:xfrm>
            <a:prstGeom prst="rect">
              <a:avLst/>
            </a:prstGeom>
          </p:spPr>
        </p:pic>
        <p:sp>
          <p:nvSpPr>
            <p:cNvPr id="41" name="TextBox 40"/>
            <p:cNvSpPr txBox="1"/>
            <p:nvPr/>
          </p:nvSpPr>
          <p:spPr>
            <a:xfrm>
              <a:off x="436390" y="5191114"/>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Face Detection</a:t>
              </a:r>
            </a:p>
          </p:txBody>
        </p:sp>
      </p:grpSp>
      <p:grpSp>
        <p:nvGrpSpPr>
          <p:cNvPr id="3" name="Group 2">
            <a:extLst>
              <a:ext uri="{FF2B5EF4-FFF2-40B4-BE49-F238E27FC236}">
                <a16:creationId xmlns:a16="http://schemas.microsoft.com/office/drawing/2014/main" id="{AC5BBC32-1605-554F-BCB3-A240D470CEE3}"/>
              </a:ext>
            </a:extLst>
          </p:cNvPr>
          <p:cNvGrpSpPr/>
          <p:nvPr/>
        </p:nvGrpSpPr>
        <p:grpSpPr>
          <a:xfrm>
            <a:off x="-247178" y="2295514"/>
            <a:ext cx="3665496" cy="1405354"/>
            <a:chOff x="228600" y="2295514"/>
            <a:chExt cx="3665496" cy="1405354"/>
          </a:xfrm>
        </p:grpSpPr>
        <p:pic>
          <p:nvPicPr>
            <p:cNvPr id="12" name="Picture 11"/>
            <p:cNvPicPr>
              <a:picLocks noChangeAspect="1"/>
            </p:cNvPicPr>
            <p:nvPr/>
          </p:nvPicPr>
          <p:blipFill>
            <a:blip r:embed="rId4"/>
            <a:stretch>
              <a:fillRect/>
            </a:stretch>
          </p:blipFill>
          <p:spPr>
            <a:xfrm>
              <a:off x="990600" y="2295514"/>
              <a:ext cx="1041400" cy="1041400"/>
            </a:xfrm>
            <a:prstGeom prst="rect">
              <a:avLst/>
            </a:prstGeom>
          </p:spPr>
        </p:pic>
        <p:cxnSp>
          <p:nvCxnSpPr>
            <p:cNvPr id="21" name="Straight Arrow Connector 20"/>
            <p:cNvCxnSpPr/>
            <p:nvPr/>
          </p:nvCxnSpPr>
          <p:spPr>
            <a:xfrm flipH="1" flipV="1">
              <a:off x="2493790" y="3015068"/>
              <a:ext cx="914400" cy="219454"/>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690717">
              <a:off x="2203817" y="2415234"/>
              <a:ext cx="16902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6 RNN</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Transducers</a:t>
              </a:r>
            </a:p>
          </p:txBody>
        </p:sp>
        <p:sp>
          <p:nvSpPr>
            <p:cNvPr id="42" name="TextBox 41"/>
            <p:cNvSpPr txBox="1"/>
            <p:nvPr/>
          </p:nvSpPr>
          <p:spPr>
            <a:xfrm>
              <a:off x="228600" y="3362314"/>
              <a:ext cx="2646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Speech Recognition</a:t>
              </a:r>
            </a:p>
          </p:txBody>
        </p:sp>
      </p:grpSp>
      <p:grpSp>
        <p:nvGrpSpPr>
          <p:cNvPr id="6" name="Group 5">
            <a:extLst>
              <a:ext uri="{FF2B5EF4-FFF2-40B4-BE49-F238E27FC236}">
                <a16:creationId xmlns:a16="http://schemas.microsoft.com/office/drawing/2014/main" id="{4D173D8C-CB41-7D42-8BF3-46C2710D7CEC}"/>
              </a:ext>
            </a:extLst>
          </p:cNvPr>
          <p:cNvGrpSpPr/>
          <p:nvPr/>
        </p:nvGrpSpPr>
        <p:grpSpPr>
          <a:xfrm>
            <a:off x="5603391" y="2253068"/>
            <a:ext cx="3726087" cy="1329154"/>
            <a:chOff x="5016103" y="2253068"/>
            <a:chExt cx="3726087" cy="1329154"/>
          </a:xfrm>
        </p:grpSpPr>
        <p:pic>
          <p:nvPicPr>
            <p:cNvPr id="13" name="Picture 12"/>
            <p:cNvPicPr>
              <a:picLocks noChangeAspect="1"/>
            </p:cNvPicPr>
            <p:nvPr/>
          </p:nvPicPr>
          <p:blipFill>
            <a:blip r:embed="rId5"/>
            <a:stretch>
              <a:fillRect/>
            </a:stretch>
          </p:blipFill>
          <p:spPr>
            <a:xfrm>
              <a:off x="6760990" y="2253068"/>
              <a:ext cx="1143000" cy="1143000"/>
            </a:xfrm>
            <a:prstGeom prst="rect">
              <a:avLst/>
            </a:prstGeom>
          </p:spPr>
        </p:pic>
        <p:cxnSp>
          <p:nvCxnSpPr>
            <p:cNvPr id="25" name="Straight Arrow Connector 24"/>
            <p:cNvCxnSpPr/>
            <p:nvPr/>
          </p:nvCxnSpPr>
          <p:spPr>
            <a:xfrm flipV="1">
              <a:off x="5617990" y="28626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20281783">
              <a:off x="5016103" y="2632046"/>
              <a:ext cx="16902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2 LSTMs</a:t>
              </a:r>
            </a:p>
          </p:txBody>
        </p:sp>
        <p:sp>
          <p:nvSpPr>
            <p:cNvPr id="44" name="TextBox 43"/>
            <p:cNvSpPr txBox="1"/>
            <p:nvPr/>
          </p:nvSpPr>
          <p:spPr>
            <a:xfrm>
              <a:off x="6075190" y="3243668"/>
              <a:ext cx="2667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Language Translation</a:t>
              </a:r>
            </a:p>
          </p:txBody>
        </p:sp>
      </p:grpSp>
      <p:grpSp>
        <p:nvGrpSpPr>
          <p:cNvPr id="7" name="Group 6">
            <a:extLst>
              <a:ext uri="{FF2B5EF4-FFF2-40B4-BE49-F238E27FC236}">
                <a16:creationId xmlns:a16="http://schemas.microsoft.com/office/drawing/2014/main" id="{C67ADE98-1B8B-E442-B4D1-C13216050E3C}"/>
              </a:ext>
            </a:extLst>
          </p:cNvPr>
          <p:cNvGrpSpPr/>
          <p:nvPr/>
        </p:nvGrpSpPr>
        <p:grpSpPr>
          <a:xfrm>
            <a:off x="5758020" y="4068053"/>
            <a:ext cx="3266658" cy="1342969"/>
            <a:chOff x="5170732" y="4068053"/>
            <a:chExt cx="3266658" cy="1342969"/>
          </a:xfrm>
        </p:grpSpPr>
        <p:pic>
          <p:nvPicPr>
            <p:cNvPr id="38" name="Picture 37"/>
            <p:cNvPicPr>
              <a:picLocks noChangeAspect="1"/>
            </p:cNvPicPr>
            <p:nvPr/>
          </p:nvPicPr>
          <p:blipFill>
            <a:blip r:embed="rId6"/>
            <a:stretch>
              <a:fillRect/>
            </a:stretch>
          </p:blipFill>
          <p:spPr>
            <a:xfrm>
              <a:off x="6862590" y="4183468"/>
              <a:ext cx="889000" cy="889000"/>
            </a:xfrm>
            <a:prstGeom prst="rect">
              <a:avLst/>
            </a:prstGeom>
          </p:spPr>
        </p:pic>
        <p:sp>
          <p:nvSpPr>
            <p:cNvPr id="43" name="TextBox 42"/>
            <p:cNvSpPr txBox="1"/>
            <p:nvPr/>
          </p:nvSpPr>
          <p:spPr>
            <a:xfrm>
              <a:off x="6172200" y="5072468"/>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Image Captioning</a:t>
              </a:r>
            </a:p>
          </p:txBody>
        </p:sp>
        <p:cxnSp>
          <p:nvCxnSpPr>
            <p:cNvPr id="45" name="Straight Arrow Connector 44"/>
            <p:cNvCxnSpPr/>
            <p:nvPr/>
          </p:nvCxnSpPr>
          <p:spPr>
            <a:xfrm>
              <a:off x="5389390" y="43104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399497">
              <a:off x="5170732" y="4068053"/>
              <a:ext cx="15460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3 RCNN</a:t>
              </a:r>
            </a:p>
          </p:txBody>
        </p:sp>
      </p:grpSp>
      <p:pic>
        <p:nvPicPr>
          <p:cNvPr id="24" name="Picture 23" descr="safari.png"/>
          <p:cNvPicPr>
            <a:picLocks noChangeAspect="1"/>
          </p:cNvPicPr>
          <p:nvPr/>
        </p:nvPicPr>
        <p:blipFill>
          <a:blip r:embed="rId7" cstate="print"/>
          <a:stretch>
            <a:fillRect/>
          </a:stretch>
        </p:blipFill>
        <p:spPr>
          <a:xfrm>
            <a:off x="76200" y="6580445"/>
            <a:ext cx="959296" cy="277563"/>
          </a:xfrm>
          <a:prstGeom prst="rect">
            <a:avLst/>
          </a:prstGeom>
        </p:spPr>
      </p:pic>
      <p:grpSp>
        <p:nvGrpSpPr>
          <p:cNvPr id="26" name="Group 25">
            <a:extLst>
              <a:ext uri="{FF2B5EF4-FFF2-40B4-BE49-F238E27FC236}">
                <a16:creationId xmlns:a16="http://schemas.microsoft.com/office/drawing/2014/main" id="{728D0EC9-A5FF-EF49-9065-E63C4F1F200F}"/>
              </a:ext>
            </a:extLst>
          </p:cNvPr>
          <p:cNvGrpSpPr/>
          <p:nvPr/>
        </p:nvGrpSpPr>
        <p:grpSpPr>
          <a:xfrm>
            <a:off x="3037210" y="2414650"/>
            <a:ext cx="3091868" cy="2246806"/>
            <a:chOff x="5380192" y="4385166"/>
            <a:chExt cx="3091868" cy="2246806"/>
          </a:xfrm>
        </p:grpSpPr>
        <p:sp>
          <p:nvSpPr>
            <p:cNvPr id="27" name="TextBox 26">
              <a:extLst>
                <a:ext uri="{FF2B5EF4-FFF2-40B4-BE49-F238E27FC236}">
                  <a16:creationId xmlns:a16="http://schemas.microsoft.com/office/drawing/2014/main" id="{48727FEC-3FA4-3E4F-83C7-BAE3582E5637}"/>
                </a:ext>
              </a:extLst>
            </p:cNvPr>
            <p:cNvSpPr txBox="1"/>
            <p:nvPr/>
          </p:nvSpPr>
          <p:spPr>
            <a:xfrm>
              <a:off x="5380192" y="6170307"/>
              <a:ext cx="30918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Google Edge TPU</a:t>
              </a:r>
            </a:p>
          </p:txBody>
        </p:sp>
        <p:pic>
          <p:nvPicPr>
            <p:cNvPr id="28" name="Picture 27">
              <a:extLst>
                <a:ext uri="{FF2B5EF4-FFF2-40B4-BE49-F238E27FC236}">
                  <a16:creationId xmlns:a16="http://schemas.microsoft.com/office/drawing/2014/main" id="{FB386743-9593-C343-B987-372F277CC027}"/>
                </a:ext>
              </a:extLst>
            </p:cNvPr>
            <p:cNvPicPr>
              <a:picLocks noChangeAspect="1"/>
            </p:cNvPicPr>
            <p:nvPr/>
          </p:nvPicPr>
          <p:blipFill>
            <a:blip r:embed="rId8"/>
            <a:stretch>
              <a:fillRect/>
            </a:stretch>
          </p:blipFill>
          <p:spPr>
            <a:xfrm>
              <a:off x="5841742" y="4385166"/>
              <a:ext cx="2057400" cy="2057400"/>
            </a:xfrm>
            <a:prstGeom prst="rect">
              <a:avLst/>
            </a:prstGeom>
          </p:spPr>
        </p:pic>
      </p:grpSp>
    </p:spTree>
    <p:extLst>
      <p:ext uri="{BB962C8B-B14F-4D97-AF65-F5344CB8AC3E}">
        <p14:creationId xmlns:p14="http://schemas.microsoft.com/office/powerpoint/2010/main" val="407616699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Diversity Across the Models</a:t>
            </a:r>
          </a:p>
        </p:txBody>
      </p:sp>
      <p:sp>
        <p:nvSpPr>
          <p:cNvPr id="3" name="Content Placeholder 2"/>
          <p:cNvSpPr>
            <a:spLocks noGrp="1"/>
          </p:cNvSpPr>
          <p:nvPr>
            <p:ph idx="1"/>
          </p:nvPr>
        </p:nvSpPr>
        <p:spPr>
          <a:xfrm>
            <a:off x="152400" y="914400"/>
            <a:ext cx="8610600" cy="5562600"/>
          </a:xfrm>
        </p:spPr>
        <p:txBody>
          <a:bodyPr>
            <a:noAutofit/>
          </a:bodyPr>
          <a:lstStyle/>
          <a:p>
            <a:pPr marL="457200" lvl="1" indent="0">
              <a:buNone/>
            </a:pPr>
            <a:endParaRPr lang="en-US" sz="2400" dirty="0">
              <a:solidFill>
                <a:srgbClr val="595959"/>
              </a:solidFill>
              <a:latin typeface="Gill Sans MT"/>
              <a:cs typeface="Gill Sans MT"/>
            </a:endParaRPr>
          </a:p>
          <a:p>
            <a:pPr lvl="2"/>
            <a:endParaRPr lang="en-US" sz="1800" dirty="0">
              <a:solidFill>
                <a:srgbClr val="595959"/>
              </a:solidFill>
              <a:latin typeface="Gill Sans MT"/>
              <a:cs typeface="Gill Sans MT"/>
            </a:endParaRPr>
          </a:p>
          <a:p>
            <a:pPr marL="914400" lvl="2" indent="0">
              <a:buNone/>
            </a:pPr>
            <a:endParaRPr lang="en-US" sz="1400" dirty="0">
              <a:solidFill>
                <a:srgbClr val="0000FF"/>
              </a:solidFill>
              <a:latin typeface="Gill Sans MT"/>
              <a:cs typeface="Gill Sans MT"/>
            </a:endParaRPr>
          </a:p>
          <a:p>
            <a:pPr lvl="1"/>
            <a:endParaRPr lang="en-US" sz="1600" dirty="0">
              <a:latin typeface="Gill Sans MT"/>
              <a:cs typeface="Gill Sans MT"/>
            </a:endParaRPr>
          </a:p>
        </p:txBody>
      </p:sp>
      <p:sp>
        <p:nvSpPr>
          <p:cNvPr id="16" name="Rectangle 15"/>
          <p:cNvSpPr/>
          <p:nvPr/>
        </p:nvSpPr>
        <p:spPr>
          <a:xfrm>
            <a:off x="0" y="9144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1</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there is</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 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a:t>
            </a:r>
            <a:b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600" b="1" i="0" u="sng" strike="noStrike" kern="1200" cap="none" spc="0" normalizeH="0" baseline="0" noProof="0" dirty="0">
                <a:ln>
                  <a:noFill/>
                </a:ln>
                <a:solidFill>
                  <a:srgbClr val="000000"/>
                </a:solidFill>
                <a:effectLst/>
                <a:uLnTx/>
                <a:uFillTx/>
                <a:latin typeface="Gill Sans MT"/>
                <a:ea typeface="+mn-ea"/>
                <a:cs typeface="Gill Sans MT"/>
              </a:rPr>
              <a:t>layer characteristics</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across the models</a:t>
            </a:r>
          </a:p>
        </p:txBody>
      </p:sp>
      <p:graphicFrame>
        <p:nvGraphicFramePr>
          <p:cNvPr id="14" name="Chart 13"/>
          <p:cNvGraphicFramePr>
            <a:graphicFrameLocks/>
          </p:cNvGraphicFramePr>
          <p:nvPr/>
        </p:nvGraphicFramePr>
        <p:xfrm>
          <a:off x="546240" y="2542401"/>
          <a:ext cx="8162544" cy="3236976"/>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6"/>
          <p:cNvSpPr/>
          <p:nvPr/>
        </p:nvSpPr>
        <p:spPr>
          <a:xfrm>
            <a:off x="4965840" y="4800600"/>
            <a:ext cx="1905000" cy="5817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8" name="Rectangle 7"/>
          <p:cNvSpPr/>
          <p:nvPr/>
        </p:nvSpPr>
        <p:spPr>
          <a:xfrm>
            <a:off x="6032640" y="5867400"/>
            <a:ext cx="273036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LSTMs and Transducers</a:t>
            </a:r>
          </a:p>
        </p:txBody>
      </p:sp>
      <p:cxnSp>
        <p:nvCxnSpPr>
          <p:cNvPr id="9" name="Straight Arrow Connector 8"/>
          <p:cNvCxnSpPr/>
          <p:nvPr/>
        </p:nvCxnSpPr>
        <p:spPr>
          <a:xfrm>
            <a:off x="6553200" y="5410200"/>
            <a:ext cx="5334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10" name="Picture 9"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11" name="Shape 6"/>
          <p:cNvSpPr/>
          <p:nvPr/>
        </p:nvSpPr>
        <p:spPr>
          <a:xfrm>
            <a:off x="1524000" y="2819401"/>
            <a:ext cx="4101960" cy="19811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13" name="Rectangle 12"/>
          <p:cNvSpPr/>
          <p:nvPr/>
        </p:nvSpPr>
        <p:spPr>
          <a:xfrm>
            <a:off x="4953000" y="1981200"/>
            <a:ext cx="2994102"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CNNs and RCNNs</a:t>
            </a:r>
          </a:p>
        </p:txBody>
      </p:sp>
      <p:cxnSp>
        <p:nvCxnSpPr>
          <p:cNvPr id="15" name="Straight Arrow Connector 14"/>
          <p:cNvCxnSpPr/>
          <p:nvPr/>
        </p:nvCxnSpPr>
        <p:spPr>
          <a:xfrm flipV="1">
            <a:off x="4800600" y="2514600"/>
            <a:ext cx="6096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487621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76200"/>
            <a:ext cx="9144000" cy="914400"/>
          </a:xfrm>
        </p:spPr>
        <p:txBody>
          <a:bodyPr/>
          <a:lstStyle/>
          <a:p>
            <a:r>
              <a:rPr lang="en-US" sz="4000" dirty="0">
                <a:cs typeface="Gill Sans MT"/>
              </a:rPr>
              <a:t>Diversity Within the Models</a:t>
            </a:r>
            <a:endParaRPr lang="en-US" sz="4000" dirty="0">
              <a:latin typeface="Gill Sans MT"/>
              <a:cs typeface="Gill Sans MT"/>
            </a:endParaRPr>
          </a:p>
        </p:txBody>
      </p:sp>
      <p:sp>
        <p:nvSpPr>
          <p:cNvPr id="20" name="Rectangle 19"/>
          <p:cNvSpPr/>
          <p:nvPr/>
        </p:nvSpPr>
        <p:spPr>
          <a:xfrm>
            <a:off x="342900" y="2132799"/>
            <a:ext cx="8458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For example, our analysis of edge CNN models shows: </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8" name="TextBox 17"/>
          <p:cNvSpPr txBox="1"/>
          <p:nvPr/>
        </p:nvSpPr>
        <p:spPr>
          <a:xfrm>
            <a:off x="50526" y="2487717"/>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27" name="TextBox 26"/>
          <p:cNvSpPr txBox="1"/>
          <p:nvPr/>
        </p:nvSpPr>
        <p:spPr>
          <a:xfrm>
            <a:off x="33715" y="3775914"/>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23" name="Rectangle 22"/>
          <p:cNvSpPr/>
          <p:nvPr/>
        </p:nvSpPr>
        <p:spPr>
          <a:xfrm>
            <a:off x="-25674" y="94536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2</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even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within</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each model, layers exhibit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layer characteristics</a:t>
            </a:r>
            <a:endParaRPr kumimoji="0" lang="en-US" sz="2600" b="1" i="0" u="none" strike="noStrike" kern="1200" cap="none" spc="0" normalizeH="0" baseline="0" noProof="0" dirty="0">
              <a:ln>
                <a:noFill/>
              </a:ln>
              <a:solidFill>
                <a:srgbClr val="0000FF"/>
              </a:solidFill>
              <a:effectLst/>
              <a:uLnTx/>
              <a:uFillTx/>
              <a:latin typeface="Gill Sans MT"/>
              <a:ea typeface="+mn-ea"/>
              <a:cs typeface="Gill Sans MT"/>
            </a:endParaRPr>
          </a:p>
        </p:txBody>
      </p:sp>
      <p:graphicFrame>
        <p:nvGraphicFramePr>
          <p:cNvPr id="46" name="Chart 45">
            <a:extLst>
              <a:ext uri="{FF2B5EF4-FFF2-40B4-BE49-F238E27FC236}">
                <a16:creationId xmlns:a16="http://schemas.microsoft.com/office/drawing/2014/main" id="{89F66459-07FF-704F-BEE4-E8D56557CA28}"/>
              </a:ext>
            </a:extLst>
          </p:cNvPr>
          <p:cNvGraphicFramePr>
            <a:graphicFrameLocks/>
          </p:cNvGraphicFramePr>
          <p:nvPr/>
        </p:nvGraphicFramePr>
        <p:xfrm>
          <a:off x="-25674" y="2594661"/>
          <a:ext cx="4572000" cy="2577500"/>
        </p:xfrm>
        <a:graphic>
          <a:graphicData uri="http://schemas.openxmlformats.org/drawingml/2006/chart">
            <c:chart xmlns:c="http://schemas.openxmlformats.org/drawingml/2006/chart" xmlns:r="http://schemas.openxmlformats.org/officeDocument/2006/relationships" r:id="rId4"/>
          </a:graphicData>
        </a:graphic>
      </p:graphicFrame>
      <p:grpSp>
        <p:nvGrpSpPr>
          <p:cNvPr id="47" name="Group 46">
            <a:extLst>
              <a:ext uri="{FF2B5EF4-FFF2-40B4-BE49-F238E27FC236}">
                <a16:creationId xmlns:a16="http://schemas.microsoft.com/office/drawing/2014/main" id="{064D1AA3-0F57-CD4A-A9C8-CB56ECBD228D}"/>
              </a:ext>
            </a:extLst>
          </p:cNvPr>
          <p:cNvGrpSpPr/>
          <p:nvPr/>
        </p:nvGrpSpPr>
        <p:grpSpPr>
          <a:xfrm>
            <a:off x="1166311" y="3627425"/>
            <a:ext cx="3189515" cy="932685"/>
            <a:chOff x="1230085" y="1447800"/>
            <a:chExt cx="3189515" cy="932685"/>
          </a:xfrm>
        </p:grpSpPr>
        <p:sp>
          <p:nvSpPr>
            <p:cNvPr id="48" name="Rounded Rectangle 47">
              <a:extLst>
                <a:ext uri="{FF2B5EF4-FFF2-40B4-BE49-F238E27FC236}">
                  <a16:creationId xmlns:a16="http://schemas.microsoft.com/office/drawing/2014/main" id="{63915C18-60E5-E94C-854A-20EE478DA660}"/>
                </a:ext>
              </a:extLst>
            </p:cNvPr>
            <p:cNvSpPr/>
            <p:nvPr/>
          </p:nvSpPr>
          <p:spPr bwMode="auto">
            <a:xfrm>
              <a:off x="3429000" y="1694685"/>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0" name="Rounded Rectangle 49">
              <a:extLst>
                <a:ext uri="{FF2B5EF4-FFF2-40B4-BE49-F238E27FC236}">
                  <a16:creationId xmlns:a16="http://schemas.microsoft.com/office/drawing/2014/main" id="{5879BFA2-420D-4743-B01C-5AE31A8115FC}"/>
                </a:ext>
              </a:extLst>
            </p:cNvPr>
            <p:cNvSpPr/>
            <p:nvPr/>
          </p:nvSpPr>
          <p:spPr bwMode="auto">
            <a:xfrm>
              <a:off x="1230085" y="1447800"/>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grpSp>
      <p:graphicFrame>
        <p:nvGraphicFramePr>
          <p:cNvPr id="53" name="Chart 52">
            <a:extLst>
              <a:ext uri="{FF2B5EF4-FFF2-40B4-BE49-F238E27FC236}">
                <a16:creationId xmlns:a16="http://schemas.microsoft.com/office/drawing/2014/main" id="{B237B0FF-BF9C-BB47-AAD5-580D7A9A9D41}"/>
              </a:ext>
            </a:extLst>
          </p:cNvPr>
          <p:cNvGraphicFramePr>
            <a:graphicFrameLocks/>
          </p:cNvGraphicFramePr>
          <p:nvPr/>
        </p:nvGraphicFramePr>
        <p:xfrm>
          <a:off x="4462272" y="2796617"/>
          <a:ext cx="4681728" cy="2391771"/>
        </p:xfrm>
        <a:graphic>
          <a:graphicData uri="http://schemas.openxmlformats.org/drawingml/2006/chart">
            <c:chart xmlns:c="http://schemas.openxmlformats.org/drawingml/2006/chart" xmlns:r="http://schemas.openxmlformats.org/officeDocument/2006/relationships" r:id="rId5"/>
          </a:graphicData>
        </a:graphic>
      </p:graphicFrame>
      <p:sp>
        <p:nvSpPr>
          <p:cNvPr id="57" name="Rectangle 56">
            <a:extLst>
              <a:ext uri="{FF2B5EF4-FFF2-40B4-BE49-F238E27FC236}">
                <a16:creationId xmlns:a16="http://schemas.microsoft.com/office/drawing/2014/main" id="{55C3E561-DA5A-E843-8E03-B446ADEF3F3C}"/>
              </a:ext>
            </a:extLst>
          </p:cNvPr>
          <p:cNvSpPr/>
          <p:nvPr/>
        </p:nvSpPr>
        <p:spPr>
          <a:xfrm>
            <a:off x="-25674" y="5869871"/>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FLOP/Byte: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244x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
        <p:nvSpPr>
          <p:cNvPr id="58" name="Rounded Rectangle 57">
            <a:extLst>
              <a:ext uri="{FF2B5EF4-FFF2-40B4-BE49-F238E27FC236}">
                <a16:creationId xmlns:a16="http://schemas.microsoft.com/office/drawing/2014/main" id="{15F8C434-3BB6-3442-93DD-EFCD378945D3}"/>
              </a:ext>
            </a:extLst>
          </p:cNvPr>
          <p:cNvSpPr/>
          <p:nvPr/>
        </p:nvSpPr>
        <p:spPr bwMode="auto">
          <a:xfrm>
            <a:off x="5919715" y="3452961"/>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9" name="Rounded Rectangle 58">
            <a:extLst>
              <a:ext uri="{FF2B5EF4-FFF2-40B4-BE49-F238E27FC236}">
                <a16:creationId xmlns:a16="http://schemas.microsoft.com/office/drawing/2014/main" id="{7F9AAB31-AD36-5D44-B004-0EEC8C56B9CB}"/>
              </a:ext>
            </a:extLst>
          </p:cNvPr>
          <p:cNvSpPr/>
          <p:nvPr/>
        </p:nvSpPr>
        <p:spPr bwMode="auto">
          <a:xfrm>
            <a:off x="7016761" y="3930212"/>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60" name="Rectangle 59">
            <a:extLst>
              <a:ext uri="{FF2B5EF4-FFF2-40B4-BE49-F238E27FC236}">
                <a16:creationId xmlns:a16="http://schemas.microsoft.com/office/drawing/2014/main" id="{27255C45-7B86-5745-B1B2-7E93DF5FBD83}"/>
              </a:ext>
            </a:extLst>
          </p:cNvPr>
          <p:cNvSpPr/>
          <p:nvPr/>
        </p:nvSpPr>
        <p:spPr>
          <a:xfrm>
            <a:off x="-25674" y="5248258"/>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MAC intensity: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200x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Tree>
    <p:extLst>
      <p:ext uri="{BB962C8B-B14F-4D97-AF65-F5344CB8AC3E}">
        <p14:creationId xmlns:p14="http://schemas.microsoft.com/office/powerpoint/2010/main" val="356898489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228600"/>
            <a:ext cx="9144000" cy="914400"/>
          </a:xfrm>
        </p:spPr>
        <p:txBody>
          <a:bodyPr/>
          <a:lstStyle/>
          <a:p>
            <a:r>
              <a:rPr lang="en-US" sz="4000" dirty="0">
                <a:latin typeface="Gill Sans MT"/>
                <a:cs typeface="Gill Sans MT"/>
              </a:rPr>
              <a:t>Mensa High-Level Overview</a:t>
            </a:r>
          </a:p>
        </p:txBody>
      </p:sp>
      <p:grpSp>
        <p:nvGrpSpPr>
          <p:cNvPr id="14" name="Group 13"/>
          <p:cNvGrpSpPr/>
          <p:nvPr/>
        </p:nvGrpSpPr>
        <p:grpSpPr>
          <a:xfrm>
            <a:off x="6696511" y="4158818"/>
            <a:ext cx="451102" cy="703013"/>
            <a:chOff x="5486400" y="4419599"/>
            <a:chExt cx="533400" cy="703013"/>
          </a:xfrm>
        </p:grpSpPr>
        <p:sp>
          <p:nvSpPr>
            <p:cNvPr id="16" name="Rounded Rectangle 15"/>
            <p:cNvSpPr/>
            <p:nvPr/>
          </p:nvSpPr>
          <p:spPr bwMode="auto">
            <a:xfrm>
              <a:off x="5486400" y="4419599"/>
              <a:ext cx="533400" cy="703013"/>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5" name="Group 24"/>
            <p:cNvGrpSpPr/>
            <p:nvPr/>
          </p:nvGrpSpPr>
          <p:grpSpPr>
            <a:xfrm rot="5400000">
              <a:off x="5358057" y="4714812"/>
              <a:ext cx="561486" cy="152400"/>
              <a:chOff x="2743200" y="2590800"/>
              <a:chExt cx="1447800" cy="228600"/>
            </a:xfrm>
            <a:solidFill>
              <a:schemeClr val="accent1"/>
            </a:solidFill>
          </p:grpSpPr>
          <p:grpSp>
            <p:nvGrpSpPr>
              <p:cNvPr id="26" name="Group 25"/>
              <p:cNvGrpSpPr/>
              <p:nvPr/>
            </p:nvGrpSpPr>
            <p:grpSpPr>
              <a:xfrm>
                <a:off x="3124200" y="2590800"/>
                <a:ext cx="1066800" cy="228600"/>
                <a:chOff x="3505200" y="2590800"/>
                <a:chExt cx="1066800" cy="228600"/>
              </a:xfrm>
              <a:grpFill/>
            </p:grpSpPr>
            <p:sp>
              <p:nvSpPr>
                <p:cNvPr id="28" name="Oval 27"/>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9" name="Oval 28"/>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30" name="Oval 29"/>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7" name="Oval 26"/>
              <p:cNvSpPr/>
              <p:nvPr/>
            </p:nvSpPr>
            <p:spPr>
              <a:xfrm>
                <a:off x="2743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41" name="Group 40"/>
            <p:cNvGrpSpPr/>
            <p:nvPr/>
          </p:nvGrpSpPr>
          <p:grpSpPr>
            <a:xfrm rot="5400000">
              <a:off x="5734417" y="4733628"/>
              <a:ext cx="265967" cy="152401"/>
              <a:chOff x="3505203" y="3505190"/>
              <a:chExt cx="685796" cy="228601"/>
            </a:xfrm>
            <a:solidFill>
              <a:srgbClr val="45CB27"/>
            </a:solidFill>
          </p:grpSpPr>
          <p:sp>
            <p:nvSpPr>
              <p:cNvPr id="43" name="Oval 42"/>
              <p:cNvSpPr/>
              <p:nvPr/>
            </p:nvSpPr>
            <p:spPr>
              <a:xfrm>
                <a:off x="3505203" y="3505191"/>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44" name="Oval 43"/>
              <p:cNvSpPr/>
              <p:nvPr/>
            </p:nvSpPr>
            <p:spPr>
              <a:xfrm>
                <a:off x="3886201" y="3505190"/>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sp>
        <p:nvSpPr>
          <p:cNvPr id="136" name="TextBox 135"/>
          <p:cNvSpPr txBox="1"/>
          <p:nvPr/>
        </p:nvSpPr>
        <p:spPr>
          <a:xfrm>
            <a:off x="800109" y="5867400"/>
            <a:ext cx="293369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Monolithic Accelerator</a:t>
            </a:r>
          </a:p>
        </p:txBody>
      </p:sp>
      <p:cxnSp>
        <p:nvCxnSpPr>
          <p:cNvPr id="173" name="Straight Arrow Connector 172"/>
          <p:cNvCxnSpPr/>
          <p:nvPr/>
        </p:nvCxnSpPr>
        <p:spPr>
          <a:xfrm>
            <a:off x="55474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174" name="Straight Arrow Connector 173"/>
          <p:cNvCxnSpPr>
            <a:stCxn id="242" idx="2"/>
            <a:endCxn id="209" idx="0"/>
          </p:cNvCxnSpPr>
          <p:nvPr/>
        </p:nvCxnSpPr>
        <p:spPr>
          <a:xfrm flipH="1">
            <a:off x="6875329" y="3429000"/>
            <a:ext cx="20771" cy="272619"/>
          </a:xfrm>
          <a:prstGeom prst="straightConnector1">
            <a:avLst/>
          </a:prstGeom>
          <a:noFill/>
          <a:ln w="38100" cap="flat" cmpd="sng" algn="ctr">
            <a:solidFill>
              <a:schemeClr val="tx1"/>
            </a:solidFill>
            <a:prstDash val="solid"/>
            <a:miter lim="800000"/>
            <a:headEnd type="none"/>
            <a:tailEnd type="arrow"/>
          </a:ln>
          <a:effectLst/>
        </p:spPr>
      </p:cxnSp>
      <p:grpSp>
        <p:nvGrpSpPr>
          <p:cNvPr id="12" name="Group 11"/>
          <p:cNvGrpSpPr/>
          <p:nvPr/>
        </p:nvGrpSpPr>
        <p:grpSpPr>
          <a:xfrm>
            <a:off x="140816" y="1219200"/>
            <a:ext cx="1546410" cy="1295400"/>
            <a:chOff x="1143000" y="1581090"/>
            <a:chExt cx="1546410" cy="1295400"/>
          </a:xfrm>
        </p:grpSpPr>
        <p:pic>
          <p:nvPicPr>
            <p:cNvPr id="75" name="Picture 74"/>
            <p:cNvPicPr>
              <a:picLocks noChangeAspect="1"/>
            </p:cNvPicPr>
            <p:nvPr/>
          </p:nvPicPr>
          <p:blipFill>
            <a:blip r:embed="rId3"/>
            <a:stretch>
              <a:fillRect/>
            </a:stretch>
          </p:blipFill>
          <p:spPr>
            <a:xfrm>
              <a:off x="1143000" y="1981200"/>
              <a:ext cx="1546410" cy="895290"/>
            </a:xfrm>
            <a:prstGeom prst="rect">
              <a:avLst/>
            </a:prstGeom>
          </p:spPr>
        </p:pic>
        <p:sp>
          <p:nvSpPr>
            <p:cNvPr id="77" name="TextBox 7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sp>
        <p:nvSpPr>
          <p:cNvPr id="209" name="TextBox 208"/>
          <p:cNvSpPr txBox="1"/>
          <p:nvPr/>
        </p:nvSpPr>
        <p:spPr>
          <a:xfrm>
            <a:off x="6277857"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2</a:t>
            </a:r>
          </a:p>
        </p:txBody>
      </p:sp>
      <p:sp>
        <p:nvSpPr>
          <p:cNvPr id="210" name="TextBox 209"/>
          <p:cNvSpPr txBox="1"/>
          <p:nvPr/>
        </p:nvSpPr>
        <p:spPr>
          <a:xfrm>
            <a:off x="76606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3</a:t>
            </a:r>
          </a:p>
        </p:txBody>
      </p:sp>
      <p:sp>
        <p:nvSpPr>
          <p:cNvPr id="99" name="TextBox 98"/>
          <p:cNvSpPr txBox="1"/>
          <p:nvPr/>
        </p:nvSpPr>
        <p:spPr>
          <a:xfrm>
            <a:off x="198932" y="609600"/>
            <a:ext cx="3912610"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Gill Sans MT"/>
              </a:rPr>
              <a:t>Edge TPU Accelerator</a:t>
            </a:r>
          </a:p>
        </p:txBody>
      </p:sp>
      <p:sp>
        <p:nvSpPr>
          <p:cNvPr id="102" name="TextBox 101"/>
          <p:cNvSpPr txBox="1"/>
          <p:nvPr/>
        </p:nvSpPr>
        <p:spPr>
          <a:xfrm>
            <a:off x="6213539" y="533400"/>
            <a:ext cx="126188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Gill Sans MT"/>
              </a:rPr>
              <a:t>Mensa</a:t>
            </a:r>
          </a:p>
        </p:txBody>
      </p:sp>
      <p:cxnSp>
        <p:nvCxnSpPr>
          <p:cNvPr id="109" name="Straight Arrow Connector 108"/>
          <p:cNvCxnSpPr>
            <a:cxnSpLocks/>
          </p:cNvCxnSpPr>
          <p:nvPr/>
        </p:nvCxnSpPr>
        <p:spPr>
          <a:xfrm>
            <a:off x="2356192" y="2891297"/>
            <a:ext cx="0" cy="810322"/>
          </a:xfrm>
          <a:prstGeom prst="straightConnector1">
            <a:avLst/>
          </a:prstGeom>
          <a:noFill/>
          <a:ln w="57150" cap="flat" cmpd="sng" algn="ctr">
            <a:solidFill>
              <a:schemeClr val="tx1"/>
            </a:solidFill>
            <a:prstDash val="solid"/>
            <a:miter lim="800000"/>
            <a:headEnd type="none"/>
            <a:tailEnd type="arrow"/>
          </a:ln>
          <a:effectLst/>
        </p:spPr>
      </p:cxnSp>
      <p:cxnSp>
        <p:nvCxnSpPr>
          <p:cNvPr id="137" name="Straight Arrow Connector 136"/>
          <p:cNvCxnSpPr>
            <a:cxnSpLocks/>
          </p:cNvCxnSpPr>
          <p:nvPr/>
        </p:nvCxnSpPr>
        <p:spPr>
          <a:xfrm flipV="1">
            <a:off x="4648200" y="1066800"/>
            <a:ext cx="0" cy="5167690"/>
          </a:xfrm>
          <a:prstGeom prst="straightConnector1">
            <a:avLst/>
          </a:prstGeom>
          <a:ln w="19050" cmpd="sng">
            <a:solidFill>
              <a:schemeClr val="tx1"/>
            </a:solidFill>
            <a:prstDash val="sysDash"/>
            <a:headEnd type="none" w="med" len="med"/>
            <a:tailEnd type="none"/>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990599" y="4571997"/>
            <a:ext cx="2667001" cy="1219202"/>
            <a:chOff x="1656735" y="4190999"/>
            <a:chExt cx="1696065" cy="914403"/>
          </a:xfrm>
        </p:grpSpPr>
        <p:sp>
          <p:nvSpPr>
            <p:cNvPr id="139" name="Rounded Rectangle 138"/>
            <p:cNvSpPr/>
            <p:nvPr/>
          </p:nvSpPr>
          <p:spPr>
            <a:xfrm>
              <a:off x="1656735" y="4191000"/>
              <a:ext cx="1696065"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140" name="Group 139"/>
            <p:cNvGrpSpPr/>
            <p:nvPr/>
          </p:nvGrpSpPr>
          <p:grpSpPr>
            <a:xfrm>
              <a:off x="1728012" y="4190999"/>
              <a:ext cx="380998" cy="914400"/>
              <a:chOff x="3778929" y="5410199"/>
              <a:chExt cx="670320" cy="1219200"/>
            </a:xfrm>
          </p:grpSpPr>
          <p:sp>
            <p:nvSpPr>
              <p:cNvPr id="225" name="Rounded Rectangle 224"/>
              <p:cNvSpPr/>
              <p:nvPr/>
            </p:nvSpPr>
            <p:spPr>
              <a:xfrm>
                <a:off x="3778929" y="5486401"/>
                <a:ext cx="670320" cy="1036983"/>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6" name="TextBox 225"/>
              <p:cNvSpPr txBox="1"/>
              <p:nvPr/>
            </p:nvSpPr>
            <p:spPr>
              <a:xfrm rot="16200000">
                <a:off x="3503998" y="5795964"/>
                <a:ext cx="1219200" cy="4476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141" name="Group 140"/>
            <p:cNvGrpSpPr/>
            <p:nvPr/>
          </p:nvGrpSpPr>
          <p:grpSpPr>
            <a:xfrm>
              <a:off x="2165557" y="4191002"/>
              <a:ext cx="359620" cy="914400"/>
              <a:chOff x="3655823" y="5410202"/>
              <a:chExt cx="476852" cy="1219200"/>
            </a:xfrm>
          </p:grpSpPr>
          <p:sp>
            <p:nvSpPr>
              <p:cNvPr id="223" name="Rounded Rectangle 222"/>
              <p:cNvSpPr/>
              <p:nvPr/>
            </p:nvSpPr>
            <p:spPr>
              <a:xfrm>
                <a:off x="3655823" y="5486401"/>
                <a:ext cx="476852" cy="103698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4" name="TextBox 223"/>
              <p:cNvSpPr txBox="1"/>
              <p:nvPr/>
            </p:nvSpPr>
            <p:spPr>
              <a:xfrm rot="16200000">
                <a:off x="3267073" y="5851104"/>
                <a:ext cx="1219200" cy="3373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20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142" name="Group 141"/>
            <p:cNvGrpSpPr/>
            <p:nvPr/>
          </p:nvGrpSpPr>
          <p:grpSpPr>
            <a:xfrm>
              <a:off x="2590801" y="4267200"/>
              <a:ext cx="685800" cy="762000"/>
              <a:chOff x="1905000" y="4876800"/>
              <a:chExt cx="4370698" cy="2998047"/>
            </a:xfrm>
          </p:grpSpPr>
          <p:grpSp>
            <p:nvGrpSpPr>
              <p:cNvPr id="143" name="Group 142"/>
              <p:cNvGrpSpPr/>
              <p:nvPr/>
            </p:nvGrpSpPr>
            <p:grpSpPr>
              <a:xfrm>
                <a:off x="1905000" y="4876800"/>
                <a:ext cx="4370698" cy="1474047"/>
                <a:chOff x="1905000" y="4876800"/>
                <a:chExt cx="4370698" cy="1474047"/>
              </a:xfrm>
            </p:grpSpPr>
            <p:grpSp>
              <p:nvGrpSpPr>
                <p:cNvPr id="185" name="Group 184"/>
                <p:cNvGrpSpPr/>
                <p:nvPr/>
              </p:nvGrpSpPr>
              <p:grpSpPr>
                <a:xfrm>
                  <a:off x="1905000" y="4876800"/>
                  <a:ext cx="2160898" cy="1474047"/>
                  <a:chOff x="1823106" y="5168762"/>
                  <a:chExt cx="1687788" cy="1155838"/>
                </a:xfrm>
              </p:grpSpPr>
              <p:sp>
                <p:nvSpPr>
                  <p:cNvPr id="203" name="Rounded Rectangle 20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4" name="Rounded Rectangle 20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5" name="Rounded Rectangle 20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6" name="Rounded Rectangle 20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8" name="Rounded Rectangle 207"/>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1" name="Rounded Rectangle 210"/>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2" name="Rounded Rectangle 211"/>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4" name="Rounded Rectangle 21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5" name="Rounded Rectangle 21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6" name="Rounded Rectangle 21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7" name="Rounded Rectangle 21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8" name="Rounded Rectangle 21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9" name="Rounded Rectangle 21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0" name="Rounded Rectangle 21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1" name="Rounded Rectangle 22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2" name="Rounded Rectangle 22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86" name="Group 185"/>
                <p:cNvGrpSpPr/>
                <p:nvPr/>
              </p:nvGrpSpPr>
              <p:grpSpPr>
                <a:xfrm>
                  <a:off x="4114800" y="4876800"/>
                  <a:ext cx="2160898" cy="1474047"/>
                  <a:chOff x="1823106" y="5168762"/>
                  <a:chExt cx="1687788" cy="1155838"/>
                </a:xfrm>
              </p:grpSpPr>
              <p:sp>
                <p:nvSpPr>
                  <p:cNvPr id="187" name="Rounded Rectangle 18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8" name="Rounded Rectangle 18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9" name="Rounded Rectangle 18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0" name="Rounded Rectangle 18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1" name="Rounded Rectangle 19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2" name="Rounded Rectangle 19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3" name="Rounded Rectangle 19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4" name="Rounded Rectangle 19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5" name="Rounded Rectangle 19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6" name="Rounded Rectangle 19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7" name="Rounded Rectangle 19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8" name="Rounded Rectangle 19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9" name="Rounded Rectangle 19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0" name="Rounded Rectangle 19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1" name="Rounded Rectangle 20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2" name="Rounded Rectangle 20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144" name="Group 143"/>
              <p:cNvGrpSpPr/>
              <p:nvPr/>
            </p:nvGrpSpPr>
            <p:grpSpPr>
              <a:xfrm>
                <a:off x="1905000" y="6400800"/>
                <a:ext cx="4370698" cy="1474047"/>
                <a:chOff x="1905000" y="4876800"/>
                <a:chExt cx="4370698" cy="1474047"/>
              </a:xfrm>
            </p:grpSpPr>
            <p:grpSp>
              <p:nvGrpSpPr>
                <p:cNvPr id="145" name="Group 144"/>
                <p:cNvGrpSpPr/>
                <p:nvPr/>
              </p:nvGrpSpPr>
              <p:grpSpPr>
                <a:xfrm>
                  <a:off x="1905000" y="4876800"/>
                  <a:ext cx="2160898" cy="1474047"/>
                  <a:chOff x="1823106" y="5168762"/>
                  <a:chExt cx="1687788" cy="1155838"/>
                </a:xfrm>
              </p:grpSpPr>
              <p:sp>
                <p:nvSpPr>
                  <p:cNvPr id="163" name="Rounded Rectangle 16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4" name="Rounded Rectangle 16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5" name="Rounded Rectangle 16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6" name="Rounded Rectangle 16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7" name="Rounded Rectangle 16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8" name="Rounded Rectangle 16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9" name="Rounded Rectangle 16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0" name="Rounded Rectangle 16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1" name="Rounded Rectangle 17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2" name="Rounded Rectangle 17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9" name="Rounded Rectangle 17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0" name="Rounded Rectangle 17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1" name="Rounded Rectangle 18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2" name="Rounded Rectangle 18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3" name="Rounded Rectangle 18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4" name="Rounded Rectangle 18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46" name="Group 145"/>
                <p:cNvGrpSpPr/>
                <p:nvPr/>
              </p:nvGrpSpPr>
              <p:grpSpPr>
                <a:xfrm>
                  <a:off x="4114800" y="4876800"/>
                  <a:ext cx="2160898" cy="1474047"/>
                  <a:chOff x="1823106" y="5168762"/>
                  <a:chExt cx="1687788" cy="1155838"/>
                </a:xfrm>
              </p:grpSpPr>
              <p:sp>
                <p:nvSpPr>
                  <p:cNvPr id="147" name="Rounded Rectangle 14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8" name="Rounded Rectangle 14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9" name="Rounded Rectangle 14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0" name="Rounded Rectangle 14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1" name="Rounded Rectangle 15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2" name="Rounded Rectangle 15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3" name="Rounded Rectangle 15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4" name="Rounded Rectangle 15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5" name="Rounded Rectangle 15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6" name="Rounded Rectangle 15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7" name="Rounded Rectangle 15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8" name="Rounded Rectangle 15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9" name="Rounded Rectangle 15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0" name="Rounded Rectangle 15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1" name="Rounded Rectangle 16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2" name="Rounded Rectangle 16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pic>
        <p:nvPicPr>
          <p:cNvPr id="2" name="Picture 1"/>
          <p:cNvPicPr>
            <a:picLocks noChangeAspect="1"/>
          </p:cNvPicPr>
          <p:nvPr/>
        </p:nvPicPr>
        <p:blipFill>
          <a:blip r:embed="rId4"/>
          <a:stretch>
            <a:fillRect/>
          </a:stretch>
        </p:blipFill>
        <p:spPr>
          <a:xfrm>
            <a:off x="1664816" y="1619310"/>
            <a:ext cx="1219200" cy="810978"/>
          </a:xfrm>
          <a:prstGeom prst="rect">
            <a:avLst/>
          </a:prstGeom>
        </p:spPr>
      </p:pic>
      <p:sp>
        <p:nvSpPr>
          <p:cNvPr id="230" name="TextBox 229"/>
          <p:cNvSpPr txBox="1"/>
          <p:nvPr/>
        </p:nvSpPr>
        <p:spPr>
          <a:xfrm>
            <a:off x="1713628"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31" name="Picture 230">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3265016" y="1673738"/>
            <a:ext cx="914400" cy="783772"/>
          </a:xfrm>
          <a:prstGeom prst="rect">
            <a:avLst/>
          </a:prstGeom>
        </p:spPr>
      </p:pic>
      <p:sp>
        <p:nvSpPr>
          <p:cNvPr id="232" name="TextBox 231"/>
          <p:cNvSpPr txBox="1"/>
          <p:nvPr/>
        </p:nvSpPr>
        <p:spPr>
          <a:xfrm>
            <a:off x="3073644"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grpSp>
        <p:nvGrpSpPr>
          <p:cNvPr id="235" name="Group 234"/>
          <p:cNvGrpSpPr/>
          <p:nvPr/>
        </p:nvGrpSpPr>
        <p:grpSpPr>
          <a:xfrm>
            <a:off x="4800600" y="1219200"/>
            <a:ext cx="1546410" cy="1295400"/>
            <a:chOff x="1143000" y="1581090"/>
            <a:chExt cx="1546410" cy="1295400"/>
          </a:xfrm>
        </p:grpSpPr>
        <p:pic>
          <p:nvPicPr>
            <p:cNvPr id="236" name="Picture 235"/>
            <p:cNvPicPr>
              <a:picLocks noChangeAspect="1"/>
            </p:cNvPicPr>
            <p:nvPr/>
          </p:nvPicPr>
          <p:blipFill>
            <a:blip r:embed="rId3"/>
            <a:stretch>
              <a:fillRect/>
            </a:stretch>
          </p:blipFill>
          <p:spPr>
            <a:xfrm>
              <a:off x="1143000" y="1981200"/>
              <a:ext cx="1546410" cy="895290"/>
            </a:xfrm>
            <a:prstGeom prst="rect">
              <a:avLst/>
            </a:prstGeom>
          </p:spPr>
        </p:pic>
        <p:sp>
          <p:nvSpPr>
            <p:cNvPr id="237" name="TextBox 23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38" name="Picture 237"/>
          <p:cNvPicPr>
            <a:picLocks noChangeAspect="1"/>
          </p:cNvPicPr>
          <p:nvPr/>
        </p:nvPicPr>
        <p:blipFill>
          <a:blip r:embed="rId4"/>
          <a:stretch>
            <a:fillRect/>
          </a:stretch>
        </p:blipFill>
        <p:spPr>
          <a:xfrm>
            <a:off x="6324600" y="1619310"/>
            <a:ext cx="1219200" cy="810978"/>
          </a:xfrm>
          <a:prstGeom prst="rect">
            <a:avLst/>
          </a:prstGeom>
        </p:spPr>
      </p:pic>
      <p:sp>
        <p:nvSpPr>
          <p:cNvPr id="239" name="TextBox 238"/>
          <p:cNvSpPr txBox="1"/>
          <p:nvPr/>
        </p:nvSpPr>
        <p:spPr>
          <a:xfrm>
            <a:off x="6373412"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40" name="Picture 239">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7924800" y="1673738"/>
            <a:ext cx="914400" cy="783772"/>
          </a:xfrm>
          <a:prstGeom prst="rect">
            <a:avLst/>
          </a:prstGeom>
        </p:spPr>
      </p:pic>
      <p:sp>
        <p:nvSpPr>
          <p:cNvPr id="241" name="TextBox 240"/>
          <p:cNvSpPr txBox="1"/>
          <p:nvPr/>
        </p:nvSpPr>
        <p:spPr>
          <a:xfrm>
            <a:off x="7733428"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sp>
        <p:nvSpPr>
          <p:cNvPr id="242" name="Rounded Rectangle 241"/>
          <p:cNvSpPr/>
          <p:nvPr/>
        </p:nvSpPr>
        <p:spPr>
          <a:xfrm>
            <a:off x="6172200" y="2971800"/>
            <a:ext cx="1447800" cy="4572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Runtime</a:t>
            </a:r>
          </a:p>
        </p:txBody>
      </p:sp>
      <p:cxnSp>
        <p:nvCxnSpPr>
          <p:cNvPr id="243" name="Straight Arrow Connector 242"/>
          <p:cNvCxnSpPr/>
          <p:nvPr/>
        </p:nvCxnSpPr>
        <p:spPr>
          <a:xfrm>
            <a:off x="6934200" y="2438400"/>
            <a:ext cx="0" cy="457200"/>
          </a:xfrm>
          <a:prstGeom prst="straightConnector1">
            <a:avLst/>
          </a:prstGeom>
          <a:noFill/>
          <a:ln w="57150" cap="flat" cmpd="sng" algn="ctr">
            <a:solidFill>
              <a:schemeClr val="tx1"/>
            </a:solidFill>
            <a:prstDash val="solid"/>
            <a:miter lim="800000"/>
            <a:headEnd type="none"/>
            <a:tailEnd type="arrow"/>
          </a:ln>
          <a:effectLst/>
        </p:spPr>
      </p:cxnSp>
      <p:grpSp>
        <p:nvGrpSpPr>
          <p:cNvPr id="21" name="Group 20"/>
          <p:cNvGrpSpPr/>
          <p:nvPr/>
        </p:nvGrpSpPr>
        <p:grpSpPr>
          <a:xfrm>
            <a:off x="5318813" y="4158822"/>
            <a:ext cx="457200" cy="693869"/>
            <a:chOff x="7848600" y="4419599"/>
            <a:chExt cx="533400" cy="902029"/>
          </a:xfrm>
        </p:grpSpPr>
        <p:sp>
          <p:nvSpPr>
            <p:cNvPr id="74" name="Rounded Rectangle 73"/>
            <p:cNvSpPr/>
            <p:nvPr/>
          </p:nvSpPr>
          <p:spPr bwMode="auto">
            <a:xfrm>
              <a:off x="7848600" y="4419599"/>
              <a:ext cx="533400" cy="902029"/>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17" name="Group 16"/>
            <p:cNvGrpSpPr/>
            <p:nvPr/>
          </p:nvGrpSpPr>
          <p:grpSpPr>
            <a:xfrm rot="5400000">
              <a:off x="7646884" y="4817326"/>
              <a:ext cx="718390" cy="162558"/>
              <a:chOff x="2743200" y="2590800"/>
              <a:chExt cx="1828800" cy="228600"/>
            </a:xfrm>
          </p:grpSpPr>
          <p:grpSp>
            <p:nvGrpSpPr>
              <p:cNvPr id="18" name="Group 17"/>
              <p:cNvGrpSpPr/>
              <p:nvPr/>
            </p:nvGrpSpPr>
            <p:grpSpPr>
              <a:xfrm>
                <a:off x="3124200" y="2590800"/>
                <a:ext cx="1447800" cy="228600"/>
                <a:chOff x="3505200" y="2590800"/>
                <a:chExt cx="1447800" cy="228600"/>
              </a:xfrm>
            </p:grpSpPr>
            <p:sp>
              <p:nvSpPr>
                <p:cNvPr id="20" name="Oval 19"/>
                <p:cNvSpPr/>
                <p:nvPr/>
              </p:nvSpPr>
              <p:spPr>
                <a:xfrm>
                  <a:off x="3505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2" name="Oval 21"/>
                <p:cNvSpPr/>
                <p:nvPr/>
              </p:nvSpPr>
              <p:spPr>
                <a:xfrm>
                  <a:off x="3886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3" name="Oval 22"/>
                <p:cNvSpPr/>
                <p:nvPr/>
              </p:nvSpPr>
              <p:spPr>
                <a:xfrm>
                  <a:off x="4267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 name="Oval 23"/>
                <p:cNvSpPr/>
                <p:nvPr/>
              </p:nvSpPr>
              <p:spPr>
                <a:xfrm>
                  <a:off x="4648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19" name="Oval 18"/>
              <p:cNvSpPr/>
              <p:nvPr/>
            </p:nvSpPr>
            <p:spPr>
              <a:xfrm>
                <a:off x="2743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44" name="Group 243"/>
            <p:cNvGrpSpPr/>
            <p:nvPr/>
          </p:nvGrpSpPr>
          <p:grpSpPr>
            <a:xfrm rot="5400000">
              <a:off x="7865326" y="4817324"/>
              <a:ext cx="718388" cy="162562"/>
              <a:chOff x="2743194" y="1533504"/>
              <a:chExt cx="1828805" cy="228605"/>
            </a:xfrm>
            <a:solidFill>
              <a:srgbClr val="1F497D"/>
            </a:solidFill>
          </p:grpSpPr>
          <p:grpSp>
            <p:nvGrpSpPr>
              <p:cNvPr id="245" name="Group 244"/>
              <p:cNvGrpSpPr/>
              <p:nvPr/>
            </p:nvGrpSpPr>
            <p:grpSpPr>
              <a:xfrm>
                <a:off x="3124198" y="1533505"/>
                <a:ext cx="1447801" cy="228604"/>
                <a:chOff x="3505198" y="1533505"/>
                <a:chExt cx="1447801" cy="228604"/>
              </a:xfrm>
              <a:grpFill/>
            </p:grpSpPr>
            <p:sp>
              <p:nvSpPr>
                <p:cNvPr id="247" name="Oval 24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8" name="Oval 24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9" name="Oval 24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0" name="Oval 24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46" name="Oval 24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31" name="Group 30"/>
          <p:cNvGrpSpPr/>
          <p:nvPr/>
        </p:nvGrpSpPr>
        <p:grpSpPr>
          <a:xfrm>
            <a:off x="8083351" y="4158822"/>
            <a:ext cx="435862" cy="730443"/>
            <a:chOff x="8077199" y="4495798"/>
            <a:chExt cx="533400" cy="869574"/>
          </a:xfrm>
        </p:grpSpPr>
        <p:sp>
          <p:nvSpPr>
            <p:cNvPr id="252" name="Rounded Rectangle 251"/>
            <p:cNvSpPr/>
            <p:nvPr/>
          </p:nvSpPr>
          <p:spPr bwMode="auto">
            <a:xfrm>
              <a:off x="8077199" y="4495798"/>
              <a:ext cx="533400" cy="869574"/>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61" name="Group 260"/>
            <p:cNvGrpSpPr/>
            <p:nvPr/>
          </p:nvGrpSpPr>
          <p:grpSpPr>
            <a:xfrm rot="5400000">
              <a:off x="7950317" y="4892158"/>
              <a:ext cx="568725" cy="162558"/>
              <a:chOff x="3505200" y="2590800"/>
              <a:chExt cx="1447800" cy="228600"/>
            </a:xfrm>
            <a:solidFill>
              <a:schemeClr val="tx2">
                <a:lumMod val="20000"/>
                <a:lumOff val="80000"/>
              </a:schemeClr>
            </a:solidFill>
          </p:grpSpPr>
          <p:sp>
            <p:nvSpPr>
              <p:cNvPr id="263" name="Oval 262"/>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4" name="Oval 263"/>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5" name="Oval 264"/>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6" name="Oval 265"/>
              <p:cNvSpPr/>
              <p:nvPr/>
            </p:nvSpPr>
            <p:spPr>
              <a:xfrm>
                <a:off x="4648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54" name="Group 253"/>
            <p:cNvGrpSpPr/>
            <p:nvPr/>
          </p:nvGrpSpPr>
          <p:grpSpPr>
            <a:xfrm rot="5400000">
              <a:off x="8093926" y="4893525"/>
              <a:ext cx="718388" cy="162562"/>
              <a:chOff x="2743194" y="1533504"/>
              <a:chExt cx="1828805" cy="228605"/>
            </a:xfrm>
            <a:solidFill>
              <a:srgbClr val="FF6600"/>
            </a:solidFill>
          </p:grpSpPr>
          <p:grpSp>
            <p:nvGrpSpPr>
              <p:cNvPr id="255" name="Group 254"/>
              <p:cNvGrpSpPr/>
              <p:nvPr/>
            </p:nvGrpSpPr>
            <p:grpSpPr>
              <a:xfrm>
                <a:off x="3124198" y="1533505"/>
                <a:ext cx="1447801" cy="228604"/>
                <a:chOff x="3505198" y="1533505"/>
                <a:chExt cx="1447801" cy="228604"/>
              </a:xfrm>
              <a:grpFill/>
            </p:grpSpPr>
            <p:sp>
              <p:nvSpPr>
                <p:cNvPr id="257" name="Oval 25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8" name="Oval 25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9" name="Oval 25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0" name="Oval 25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56" name="Oval 25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268" name="Group 267"/>
          <p:cNvGrpSpPr/>
          <p:nvPr/>
        </p:nvGrpSpPr>
        <p:grpSpPr>
          <a:xfrm>
            <a:off x="4861610" y="5445710"/>
            <a:ext cx="1193382" cy="788795"/>
            <a:chOff x="1600200" y="4191000"/>
            <a:chExt cx="1752600" cy="945821"/>
          </a:xfrm>
        </p:grpSpPr>
        <p:sp>
          <p:nvSpPr>
            <p:cNvPr id="269" name="Rounded Rectangle 268"/>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270" name="Group 269"/>
            <p:cNvGrpSpPr/>
            <p:nvPr/>
          </p:nvGrpSpPr>
          <p:grpSpPr>
            <a:xfrm>
              <a:off x="1600204" y="4199971"/>
              <a:ext cx="497200" cy="936850"/>
              <a:chOff x="3554058" y="5422154"/>
              <a:chExt cx="874762" cy="1249132"/>
            </a:xfrm>
          </p:grpSpPr>
          <p:sp>
            <p:nvSpPr>
              <p:cNvPr id="345" name="Rounded Rectangle 344"/>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6" name="TextBox 345"/>
              <p:cNvSpPr txBox="1"/>
              <p:nvPr/>
            </p:nvSpPr>
            <p:spPr>
              <a:xfrm rot="16200000">
                <a:off x="3366873" y="5609339"/>
                <a:ext cx="1249132" cy="874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271" name="Group 270"/>
            <p:cNvGrpSpPr/>
            <p:nvPr/>
          </p:nvGrpSpPr>
          <p:grpSpPr>
            <a:xfrm>
              <a:off x="2045070" y="4191002"/>
              <a:ext cx="497200" cy="914400"/>
              <a:chOff x="3496055" y="5410202"/>
              <a:chExt cx="659281" cy="1219200"/>
            </a:xfrm>
          </p:grpSpPr>
          <p:sp>
            <p:nvSpPr>
              <p:cNvPr id="343" name="Rounded Rectangle 342"/>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4" name="TextBox 343"/>
              <p:cNvSpPr txBox="1"/>
              <p:nvPr/>
            </p:nvSpPr>
            <p:spPr>
              <a:xfrm rot="16200000">
                <a:off x="3216096" y="5690161"/>
                <a:ext cx="1219200" cy="6592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272" name="Group 271"/>
            <p:cNvGrpSpPr/>
            <p:nvPr/>
          </p:nvGrpSpPr>
          <p:grpSpPr>
            <a:xfrm>
              <a:off x="2590801" y="4267200"/>
              <a:ext cx="685800" cy="762000"/>
              <a:chOff x="1905000" y="4876800"/>
              <a:chExt cx="4370698" cy="2998047"/>
            </a:xfrm>
          </p:grpSpPr>
          <p:grpSp>
            <p:nvGrpSpPr>
              <p:cNvPr id="273" name="Group 272"/>
              <p:cNvGrpSpPr/>
              <p:nvPr/>
            </p:nvGrpSpPr>
            <p:grpSpPr>
              <a:xfrm>
                <a:off x="1905000" y="4876800"/>
                <a:ext cx="4370698" cy="1474047"/>
                <a:chOff x="1905000" y="4876800"/>
                <a:chExt cx="4370698" cy="1474047"/>
              </a:xfrm>
            </p:grpSpPr>
            <p:grpSp>
              <p:nvGrpSpPr>
                <p:cNvPr id="309" name="Group 308"/>
                <p:cNvGrpSpPr/>
                <p:nvPr/>
              </p:nvGrpSpPr>
              <p:grpSpPr>
                <a:xfrm>
                  <a:off x="1905000" y="4876800"/>
                  <a:ext cx="2160898" cy="1474047"/>
                  <a:chOff x="1823106" y="5168762"/>
                  <a:chExt cx="1687788" cy="1155838"/>
                </a:xfrm>
              </p:grpSpPr>
              <p:sp>
                <p:nvSpPr>
                  <p:cNvPr id="327" name="Rounded Rectangle 32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8" name="Rounded Rectangle 32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9" name="Rounded Rectangle 32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0" name="Rounded Rectangle 32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1" name="Rounded Rectangle 33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2" name="Rounded Rectangle 33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3" name="Rounded Rectangle 33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4" name="Rounded Rectangle 33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5" name="Rounded Rectangle 33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6" name="Rounded Rectangle 33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7" name="Rounded Rectangle 33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8" name="Rounded Rectangle 33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9" name="Rounded Rectangle 33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0" name="Rounded Rectangle 33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1" name="Rounded Rectangle 34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2" name="Rounded Rectangle 34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10" name="Group 309"/>
                <p:cNvGrpSpPr/>
                <p:nvPr/>
              </p:nvGrpSpPr>
              <p:grpSpPr>
                <a:xfrm>
                  <a:off x="4114800" y="4876800"/>
                  <a:ext cx="2160898" cy="1474047"/>
                  <a:chOff x="1823106" y="5168762"/>
                  <a:chExt cx="1687788" cy="1155838"/>
                </a:xfrm>
              </p:grpSpPr>
              <p:sp>
                <p:nvSpPr>
                  <p:cNvPr id="311" name="Rounded Rectangle 310"/>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2" name="Rounded Rectangle 311"/>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3" name="Rounded Rectangle 312"/>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4" name="Rounded Rectangle 313"/>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5" name="Rounded Rectangle 314"/>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6" name="Rounded Rectangle 315"/>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7" name="Rounded Rectangle 316"/>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8" name="Rounded Rectangle 317"/>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9" name="Rounded Rectangle 318"/>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0" name="Rounded Rectangle 319"/>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1" name="Rounded Rectangle 320"/>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2" name="Rounded Rectangle 321"/>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3" name="Rounded Rectangle 322"/>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4" name="Rounded Rectangle 323"/>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5" name="Rounded Rectangle 324"/>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6" name="Rounded Rectangle 325"/>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274" name="Group 273"/>
              <p:cNvGrpSpPr/>
              <p:nvPr/>
            </p:nvGrpSpPr>
            <p:grpSpPr>
              <a:xfrm>
                <a:off x="1905000" y="6400800"/>
                <a:ext cx="4370698" cy="1474047"/>
                <a:chOff x="1905000" y="4876800"/>
                <a:chExt cx="4370698" cy="1474047"/>
              </a:xfrm>
            </p:grpSpPr>
            <p:grpSp>
              <p:nvGrpSpPr>
                <p:cNvPr id="275" name="Group 274"/>
                <p:cNvGrpSpPr/>
                <p:nvPr/>
              </p:nvGrpSpPr>
              <p:grpSpPr>
                <a:xfrm>
                  <a:off x="1905000" y="4876800"/>
                  <a:ext cx="2160898" cy="1474047"/>
                  <a:chOff x="1823106" y="5168762"/>
                  <a:chExt cx="1687788" cy="1155838"/>
                </a:xfrm>
              </p:grpSpPr>
              <p:sp>
                <p:nvSpPr>
                  <p:cNvPr id="293" name="Rounded Rectangle 2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4" name="Rounded Rectangle 2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5" name="Rounded Rectangle 2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6" name="Rounded Rectangle 2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7" name="Rounded Rectangle 2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8" name="Rounded Rectangle 2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9" name="Rounded Rectangle 2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0" name="Rounded Rectangle 2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1" name="Rounded Rectangle 3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2" name="Rounded Rectangle 3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3" name="Rounded Rectangle 3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4" name="Rounded Rectangle 3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5" name="Rounded Rectangle 3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6" name="Rounded Rectangle 3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7" name="Rounded Rectangle 3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8" name="Rounded Rectangle 3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276" name="Group 275"/>
                <p:cNvGrpSpPr/>
                <p:nvPr/>
              </p:nvGrpSpPr>
              <p:grpSpPr>
                <a:xfrm>
                  <a:off x="4114800" y="4876800"/>
                  <a:ext cx="2160898" cy="1474047"/>
                  <a:chOff x="1823106" y="5168762"/>
                  <a:chExt cx="1687788" cy="1155838"/>
                </a:xfrm>
              </p:grpSpPr>
              <p:sp>
                <p:nvSpPr>
                  <p:cNvPr id="277" name="Rounded Rectangle 2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8" name="Rounded Rectangle 2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9" name="Rounded Rectangle 2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0" name="Rounded Rectangle 2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1" name="Rounded Rectangle 2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2" name="Rounded Rectangle 2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3" name="Rounded Rectangle 2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4" name="Rounded Rectangle 2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5" name="Rounded Rectangle 2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6" name="Rounded Rectangle 2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7" name="Rounded Rectangle 2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8" name="Rounded Rectangle 2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9" name="Rounded Rectangle 2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0" name="Rounded Rectangle 2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1" name="Rounded Rectangle 2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2" name="Rounded Rectangle 2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348" name="TextBox 347"/>
          <p:cNvSpPr txBox="1"/>
          <p:nvPr/>
        </p:nvSpPr>
        <p:spPr>
          <a:xfrm>
            <a:off x="49174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1</a:t>
            </a:r>
          </a:p>
        </p:txBody>
      </p:sp>
      <p:sp>
        <p:nvSpPr>
          <p:cNvPr id="349" name="TextBox 348"/>
          <p:cNvSpPr txBox="1"/>
          <p:nvPr/>
        </p:nvSpPr>
        <p:spPr>
          <a:xfrm>
            <a:off x="5079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1</a:t>
            </a:r>
          </a:p>
        </p:txBody>
      </p:sp>
      <p:grpSp>
        <p:nvGrpSpPr>
          <p:cNvPr id="350" name="Group 349"/>
          <p:cNvGrpSpPr/>
          <p:nvPr/>
        </p:nvGrpSpPr>
        <p:grpSpPr>
          <a:xfrm>
            <a:off x="6385613" y="5454218"/>
            <a:ext cx="1101943" cy="780273"/>
            <a:chOff x="1600200" y="4191000"/>
            <a:chExt cx="1752600" cy="914401"/>
          </a:xfrm>
        </p:grpSpPr>
        <p:sp>
          <p:nvSpPr>
            <p:cNvPr id="351" name="Rounded Rectangle 350"/>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52" name="Group 351"/>
            <p:cNvGrpSpPr/>
            <p:nvPr/>
          </p:nvGrpSpPr>
          <p:grpSpPr>
            <a:xfrm>
              <a:off x="1607308" y="4191001"/>
              <a:ext cx="538458" cy="914400"/>
              <a:chOff x="3566559" y="5410202"/>
              <a:chExt cx="947350" cy="1219200"/>
            </a:xfrm>
          </p:grpSpPr>
          <p:sp>
            <p:nvSpPr>
              <p:cNvPr id="427" name="Rounded Rectangle 426"/>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8" name="TextBox 427"/>
              <p:cNvSpPr txBox="1"/>
              <p:nvPr/>
            </p:nvSpPr>
            <p:spPr>
              <a:xfrm rot="16200000">
                <a:off x="3430634" y="5546127"/>
                <a:ext cx="1219200" cy="947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353" name="Group 352"/>
            <p:cNvGrpSpPr/>
            <p:nvPr/>
          </p:nvGrpSpPr>
          <p:grpSpPr>
            <a:xfrm>
              <a:off x="2024440" y="4191000"/>
              <a:ext cx="538457" cy="914400"/>
              <a:chOff x="3468703" y="5410199"/>
              <a:chExt cx="713988" cy="1219200"/>
            </a:xfrm>
          </p:grpSpPr>
          <p:sp>
            <p:nvSpPr>
              <p:cNvPr id="425" name="Rounded Rectangle 424"/>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6" name="TextBox 425"/>
              <p:cNvSpPr txBox="1"/>
              <p:nvPr/>
            </p:nvSpPr>
            <p:spPr>
              <a:xfrm rot="16200000">
                <a:off x="3216097" y="5662805"/>
                <a:ext cx="1219200" cy="713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54" name="Group 353"/>
            <p:cNvGrpSpPr/>
            <p:nvPr/>
          </p:nvGrpSpPr>
          <p:grpSpPr>
            <a:xfrm>
              <a:off x="2590801" y="4267200"/>
              <a:ext cx="685800" cy="762000"/>
              <a:chOff x="1905000" y="4876800"/>
              <a:chExt cx="4370698" cy="2998047"/>
            </a:xfrm>
          </p:grpSpPr>
          <p:grpSp>
            <p:nvGrpSpPr>
              <p:cNvPr id="355" name="Group 354"/>
              <p:cNvGrpSpPr/>
              <p:nvPr/>
            </p:nvGrpSpPr>
            <p:grpSpPr>
              <a:xfrm>
                <a:off x="1905000" y="4876800"/>
                <a:ext cx="4370698" cy="1474047"/>
                <a:chOff x="1905000" y="4876800"/>
                <a:chExt cx="4370698" cy="1474047"/>
              </a:xfrm>
            </p:grpSpPr>
            <p:grpSp>
              <p:nvGrpSpPr>
                <p:cNvPr id="391" name="Group 390"/>
                <p:cNvGrpSpPr/>
                <p:nvPr/>
              </p:nvGrpSpPr>
              <p:grpSpPr>
                <a:xfrm>
                  <a:off x="1905000" y="4876800"/>
                  <a:ext cx="2160898" cy="1474047"/>
                  <a:chOff x="1823106" y="5168762"/>
                  <a:chExt cx="1687788" cy="1155838"/>
                </a:xfrm>
              </p:grpSpPr>
              <p:sp>
                <p:nvSpPr>
                  <p:cNvPr id="409" name="Rounded Rectangle 40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0" name="Rounded Rectangle 40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1" name="Rounded Rectangle 41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2" name="Rounded Rectangle 41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3" name="Rounded Rectangle 41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4" name="Rounded Rectangle 41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5" name="Rounded Rectangle 41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6" name="Rounded Rectangle 41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7" name="Rounded Rectangle 41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8" name="Rounded Rectangle 41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9" name="Rounded Rectangle 41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0" name="Rounded Rectangle 41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1" name="Rounded Rectangle 42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2" name="Rounded Rectangle 42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3" name="Rounded Rectangle 42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4" name="Rounded Rectangle 42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92" name="Group 391"/>
                <p:cNvGrpSpPr/>
                <p:nvPr/>
              </p:nvGrpSpPr>
              <p:grpSpPr>
                <a:xfrm>
                  <a:off x="4114800" y="4876800"/>
                  <a:ext cx="2160898" cy="1474047"/>
                  <a:chOff x="1823106" y="5168762"/>
                  <a:chExt cx="1687788" cy="1155838"/>
                </a:xfrm>
              </p:grpSpPr>
              <p:sp>
                <p:nvSpPr>
                  <p:cNvPr id="393" name="Rounded Rectangle 3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4" name="Rounded Rectangle 3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5" name="Rounded Rectangle 3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6" name="Rounded Rectangle 3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7" name="Rounded Rectangle 3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8" name="Rounded Rectangle 3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9" name="Rounded Rectangle 3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0" name="Rounded Rectangle 3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1" name="Rounded Rectangle 4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2" name="Rounded Rectangle 4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3" name="Rounded Rectangle 4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4" name="Rounded Rectangle 4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5" name="Rounded Rectangle 4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6" name="Rounded Rectangle 4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7" name="Rounded Rectangle 4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8" name="Rounded Rectangle 4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356" name="Group 355"/>
              <p:cNvGrpSpPr/>
              <p:nvPr/>
            </p:nvGrpSpPr>
            <p:grpSpPr>
              <a:xfrm>
                <a:off x="1905000" y="6400800"/>
                <a:ext cx="4370698" cy="1474047"/>
                <a:chOff x="1905000" y="4876800"/>
                <a:chExt cx="4370698" cy="1474047"/>
              </a:xfrm>
            </p:grpSpPr>
            <p:grpSp>
              <p:nvGrpSpPr>
                <p:cNvPr id="357" name="Group 356"/>
                <p:cNvGrpSpPr/>
                <p:nvPr/>
              </p:nvGrpSpPr>
              <p:grpSpPr>
                <a:xfrm>
                  <a:off x="1905000" y="4876800"/>
                  <a:ext cx="2160898" cy="1474047"/>
                  <a:chOff x="1823106" y="5168762"/>
                  <a:chExt cx="1687788" cy="1155838"/>
                </a:xfrm>
              </p:grpSpPr>
              <p:sp>
                <p:nvSpPr>
                  <p:cNvPr id="375" name="Rounded Rectangle 374"/>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6" name="Rounded Rectangle 375"/>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7" name="Rounded Rectangle 376"/>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8" name="Rounded Rectangle 377"/>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9" name="Rounded Rectangle 378"/>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0" name="Rounded Rectangle 379"/>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1" name="Rounded Rectangle 380"/>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2" name="Rounded Rectangle 381"/>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3" name="Rounded Rectangle 382"/>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4" name="Rounded Rectangle 383"/>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5" name="Rounded Rectangle 384"/>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6" name="Rounded Rectangle 385"/>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7" name="Rounded Rectangle 386"/>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8" name="Rounded Rectangle 387"/>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9" name="Rounded Rectangle 388"/>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0" name="Rounded Rectangle 389"/>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58" name="Group 357"/>
                <p:cNvGrpSpPr/>
                <p:nvPr/>
              </p:nvGrpSpPr>
              <p:grpSpPr>
                <a:xfrm>
                  <a:off x="4114800" y="4876800"/>
                  <a:ext cx="2160898" cy="1474047"/>
                  <a:chOff x="1823106" y="5168762"/>
                  <a:chExt cx="1687788" cy="1155838"/>
                </a:xfrm>
              </p:grpSpPr>
              <p:sp>
                <p:nvSpPr>
                  <p:cNvPr id="359" name="Rounded Rectangle 3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0" name="Rounded Rectangle 3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1" name="Rounded Rectangle 3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2" name="Rounded Rectangle 3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3" name="Rounded Rectangle 3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4" name="Rounded Rectangle 3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5" name="Rounded Rectangle 3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6" name="Rounded Rectangle 3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7" name="Rounded Rectangle 3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8" name="Rounded Rectangle 3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9" name="Rounded Rectangle 3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0" name="Rounded Rectangle 3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1" name="Rounded Rectangle 3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2" name="Rounded Rectangle 3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3" name="Rounded Rectangle 3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4" name="Rounded Rectangle 3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429" name="TextBox 428"/>
          <p:cNvSpPr txBox="1"/>
          <p:nvPr/>
        </p:nvSpPr>
        <p:spPr>
          <a:xfrm>
            <a:off x="6603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2</a:t>
            </a:r>
          </a:p>
        </p:txBody>
      </p:sp>
      <p:cxnSp>
        <p:nvCxnSpPr>
          <p:cNvPr id="430" name="Straight Arrow Connector 429"/>
          <p:cNvCxnSpPr>
            <a:stCxn id="242" idx="2"/>
            <a:endCxn id="348" idx="0"/>
          </p:cNvCxnSpPr>
          <p:nvPr/>
        </p:nvCxnSpPr>
        <p:spPr>
          <a:xfrm flipH="1">
            <a:off x="5514902" y="3429000"/>
            <a:ext cx="1381198" cy="272619"/>
          </a:xfrm>
          <a:prstGeom prst="straightConnector1">
            <a:avLst/>
          </a:prstGeom>
          <a:noFill/>
          <a:ln w="38100" cap="flat" cmpd="sng" algn="ctr">
            <a:solidFill>
              <a:schemeClr val="tx1"/>
            </a:solidFill>
            <a:prstDash val="solid"/>
            <a:miter lim="800000"/>
            <a:headEnd type="none"/>
            <a:tailEnd type="arrow"/>
          </a:ln>
          <a:effectLst/>
        </p:spPr>
      </p:cxnSp>
      <p:cxnSp>
        <p:nvCxnSpPr>
          <p:cNvPr id="431" name="Straight Arrow Connector 430"/>
          <p:cNvCxnSpPr>
            <a:stCxn id="242" idx="2"/>
            <a:endCxn id="210" idx="0"/>
          </p:cNvCxnSpPr>
          <p:nvPr/>
        </p:nvCxnSpPr>
        <p:spPr>
          <a:xfrm>
            <a:off x="6896100" y="3429000"/>
            <a:ext cx="1362002" cy="272619"/>
          </a:xfrm>
          <a:prstGeom prst="straightConnector1">
            <a:avLst/>
          </a:prstGeom>
          <a:noFill/>
          <a:ln w="38100" cap="flat" cmpd="sng" algn="ctr">
            <a:solidFill>
              <a:schemeClr val="tx1"/>
            </a:solidFill>
            <a:prstDash val="solid"/>
            <a:miter lim="800000"/>
            <a:headEnd type="none"/>
            <a:tailEnd type="arrow"/>
          </a:ln>
          <a:effectLst/>
        </p:spPr>
      </p:cxnSp>
      <p:cxnSp>
        <p:nvCxnSpPr>
          <p:cNvPr id="432" name="Straight Arrow Connector 431"/>
          <p:cNvCxnSpPr/>
          <p:nvPr/>
        </p:nvCxnSpPr>
        <p:spPr>
          <a:xfrm>
            <a:off x="69190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3" name="Straight Arrow Connector 432"/>
          <p:cNvCxnSpPr/>
          <p:nvPr/>
        </p:nvCxnSpPr>
        <p:spPr>
          <a:xfrm>
            <a:off x="8290613" y="4997019"/>
            <a:ext cx="0" cy="326136"/>
          </a:xfrm>
          <a:prstGeom prst="straightConnector1">
            <a:avLst/>
          </a:prstGeom>
          <a:noFill/>
          <a:ln w="38100" cap="flat" cmpd="sng" algn="ctr">
            <a:solidFill>
              <a:schemeClr val="tx1"/>
            </a:solidFill>
            <a:prstDash val="solid"/>
            <a:miter lim="800000"/>
            <a:headEnd type="none"/>
            <a:tailEnd type="arrow"/>
          </a:ln>
          <a:effectLst/>
        </p:spPr>
      </p:cxnSp>
      <p:grpSp>
        <p:nvGrpSpPr>
          <p:cNvPr id="434" name="Group 433"/>
          <p:cNvGrpSpPr/>
          <p:nvPr/>
        </p:nvGrpSpPr>
        <p:grpSpPr>
          <a:xfrm>
            <a:off x="7771186" y="5379360"/>
            <a:ext cx="1129027" cy="893656"/>
            <a:chOff x="1600200" y="4101242"/>
            <a:chExt cx="1752600" cy="1071556"/>
          </a:xfrm>
        </p:grpSpPr>
        <p:sp>
          <p:nvSpPr>
            <p:cNvPr id="435" name="Rounded Rectangle 434"/>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436" name="Group 435"/>
            <p:cNvGrpSpPr/>
            <p:nvPr/>
          </p:nvGrpSpPr>
          <p:grpSpPr>
            <a:xfrm>
              <a:off x="1609538" y="4101242"/>
              <a:ext cx="525541" cy="1071556"/>
              <a:chOff x="3570485" y="5290519"/>
              <a:chExt cx="924625" cy="1428741"/>
            </a:xfrm>
          </p:grpSpPr>
          <p:sp>
            <p:nvSpPr>
              <p:cNvPr id="511" name="Rounded Rectangle 510"/>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2" name="TextBox 511"/>
              <p:cNvSpPr txBox="1"/>
              <p:nvPr/>
            </p:nvSpPr>
            <p:spPr>
              <a:xfrm rot="16200000">
                <a:off x="3318427" y="5542577"/>
                <a:ext cx="1428741" cy="9246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437" name="Group 436"/>
            <p:cNvGrpSpPr/>
            <p:nvPr/>
          </p:nvGrpSpPr>
          <p:grpSpPr>
            <a:xfrm>
              <a:off x="2018535" y="4191003"/>
              <a:ext cx="542963" cy="914400"/>
              <a:chOff x="3460873" y="5410203"/>
              <a:chExt cx="719963" cy="1219200"/>
            </a:xfrm>
          </p:grpSpPr>
          <p:sp>
            <p:nvSpPr>
              <p:cNvPr id="509" name="Rounded Rectangle 508"/>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0" name="TextBox 509"/>
              <p:cNvSpPr txBox="1"/>
              <p:nvPr/>
            </p:nvSpPr>
            <p:spPr>
              <a:xfrm rot="16200000">
                <a:off x="3211255" y="5659821"/>
                <a:ext cx="1219200" cy="7199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438" name="Group 437"/>
            <p:cNvGrpSpPr/>
            <p:nvPr/>
          </p:nvGrpSpPr>
          <p:grpSpPr>
            <a:xfrm>
              <a:off x="2590801" y="4267200"/>
              <a:ext cx="685800" cy="762000"/>
              <a:chOff x="1905000" y="4876800"/>
              <a:chExt cx="4370698" cy="2998047"/>
            </a:xfrm>
          </p:grpSpPr>
          <p:grpSp>
            <p:nvGrpSpPr>
              <p:cNvPr id="439" name="Group 438"/>
              <p:cNvGrpSpPr/>
              <p:nvPr/>
            </p:nvGrpSpPr>
            <p:grpSpPr>
              <a:xfrm>
                <a:off x="1905000" y="4876800"/>
                <a:ext cx="4370698" cy="1474047"/>
                <a:chOff x="1905000" y="4876800"/>
                <a:chExt cx="4370698" cy="1474047"/>
              </a:xfrm>
            </p:grpSpPr>
            <p:grpSp>
              <p:nvGrpSpPr>
                <p:cNvPr id="475" name="Group 474"/>
                <p:cNvGrpSpPr/>
                <p:nvPr/>
              </p:nvGrpSpPr>
              <p:grpSpPr>
                <a:xfrm>
                  <a:off x="1905000" y="4876800"/>
                  <a:ext cx="2160898" cy="1474047"/>
                  <a:chOff x="1823106" y="5168762"/>
                  <a:chExt cx="1687788" cy="1155838"/>
                </a:xfrm>
              </p:grpSpPr>
              <p:sp>
                <p:nvSpPr>
                  <p:cNvPr id="493" name="Rounded Rectangle 4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4" name="Rounded Rectangle 4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5" name="Rounded Rectangle 4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6" name="Rounded Rectangle 4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7" name="Rounded Rectangle 4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8" name="Rounded Rectangle 4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9" name="Rounded Rectangle 4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0" name="Rounded Rectangle 4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1" name="Rounded Rectangle 5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2" name="Rounded Rectangle 5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3" name="Rounded Rectangle 5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4" name="Rounded Rectangle 5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5" name="Rounded Rectangle 5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6" name="Rounded Rectangle 5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7" name="Rounded Rectangle 5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8" name="Rounded Rectangle 5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76" name="Group 475"/>
                <p:cNvGrpSpPr/>
                <p:nvPr/>
              </p:nvGrpSpPr>
              <p:grpSpPr>
                <a:xfrm>
                  <a:off x="4114800" y="4876800"/>
                  <a:ext cx="2160898" cy="1474047"/>
                  <a:chOff x="1823106" y="5168762"/>
                  <a:chExt cx="1687788" cy="1155838"/>
                </a:xfrm>
              </p:grpSpPr>
              <p:sp>
                <p:nvSpPr>
                  <p:cNvPr id="477" name="Rounded Rectangle 4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8" name="Rounded Rectangle 4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9" name="Rounded Rectangle 4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0" name="Rounded Rectangle 4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1" name="Rounded Rectangle 4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2" name="Rounded Rectangle 4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3" name="Rounded Rectangle 4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4" name="Rounded Rectangle 4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5" name="Rounded Rectangle 4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6" name="Rounded Rectangle 4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7" name="Rounded Rectangle 4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8" name="Rounded Rectangle 4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9" name="Rounded Rectangle 4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0" name="Rounded Rectangle 4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1" name="Rounded Rectangle 4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2" name="Rounded Rectangle 4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440" name="Group 439"/>
              <p:cNvGrpSpPr/>
              <p:nvPr/>
            </p:nvGrpSpPr>
            <p:grpSpPr>
              <a:xfrm>
                <a:off x="1905000" y="6400800"/>
                <a:ext cx="4370698" cy="1474047"/>
                <a:chOff x="1905000" y="4876800"/>
                <a:chExt cx="4370698" cy="1474047"/>
              </a:xfrm>
            </p:grpSpPr>
            <p:grpSp>
              <p:nvGrpSpPr>
                <p:cNvPr id="441" name="Group 440"/>
                <p:cNvGrpSpPr/>
                <p:nvPr/>
              </p:nvGrpSpPr>
              <p:grpSpPr>
                <a:xfrm>
                  <a:off x="1905000" y="4876800"/>
                  <a:ext cx="2160898" cy="1474047"/>
                  <a:chOff x="1823106" y="5168762"/>
                  <a:chExt cx="1687788" cy="1155838"/>
                </a:xfrm>
              </p:grpSpPr>
              <p:sp>
                <p:nvSpPr>
                  <p:cNvPr id="459" name="Rounded Rectangle 4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0" name="Rounded Rectangle 4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1" name="Rounded Rectangle 4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2" name="Rounded Rectangle 4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3" name="Rounded Rectangle 4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4" name="Rounded Rectangle 4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5" name="Rounded Rectangle 4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6" name="Rounded Rectangle 4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7" name="Rounded Rectangle 4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8" name="Rounded Rectangle 4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9" name="Rounded Rectangle 4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0" name="Rounded Rectangle 4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1" name="Rounded Rectangle 4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2" name="Rounded Rectangle 4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3" name="Rounded Rectangle 4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4" name="Rounded Rectangle 4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42" name="Group 441"/>
                <p:cNvGrpSpPr/>
                <p:nvPr/>
              </p:nvGrpSpPr>
              <p:grpSpPr>
                <a:xfrm>
                  <a:off x="4114800" y="4876800"/>
                  <a:ext cx="2160898" cy="1474047"/>
                  <a:chOff x="1823106" y="5168762"/>
                  <a:chExt cx="1687788" cy="1155838"/>
                </a:xfrm>
              </p:grpSpPr>
              <p:sp>
                <p:nvSpPr>
                  <p:cNvPr id="443" name="Rounded Rectangle 44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4" name="Rounded Rectangle 44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5" name="Rounded Rectangle 44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6" name="Rounded Rectangle 44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7" name="Rounded Rectangle 44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8" name="Rounded Rectangle 44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9" name="Rounded Rectangle 44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0" name="Rounded Rectangle 44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1" name="Rounded Rectangle 45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2" name="Rounded Rectangle 45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3" name="Rounded Rectangle 45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4" name="Rounded Rectangle 45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5" name="Rounded Rectangle 45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6" name="Rounded Rectangle 45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7" name="Rounded Rectangle 45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8" name="Rounded Rectangle 45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513" name="TextBox 512"/>
          <p:cNvSpPr txBox="1"/>
          <p:nvPr/>
        </p:nvSpPr>
        <p:spPr>
          <a:xfrm>
            <a:off x="7998926" y="6182465"/>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3</a:t>
            </a:r>
          </a:p>
        </p:txBody>
      </p:sp>
      <p:pic>
        <p:nvPicPr>
          <p:cNvPr id="514" name="Picture 513" descr="safari.png"/>
          <p:cNvPicPr>
            <a:picLocks noChangeAspect="1"/>
          </p:cNvPicPr>
          <p:nvPr/>
        </p:nvPicPr>
        <p:blipFill>
          <a:blip r:embed="rId6"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32116921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Mensa: Highly-Efficient ML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583832617"/>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300110165"/>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a:t>Near-Memory Acceleration</a:t>
            </a:r>
            <a:r>
              <a:rPr lang="en-US"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IBM POWER9 CPU</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HBM-based FPGA board 	</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1" u="none" strike="noStrike" kern="1200" cap="none" spc="0" normalizeH="0" baseline="0" noProof="0" dirty="0">
                <a:ln>
                  <a:noFill/>
                </a:ln>
                <a:solidFill>
                  <a:srgbClr val="FFFFFF"/>
                </a:solidFill>
                <a:effectLst/>
                <a:uLnTx/>
                <a:uFillTx/>
                <a:latin typeface="Calibri" panose="020F0502020204030204"/>
                <a:ea typeface="+mn-ea"/>
                <a:cs typeface="+mn-cs"/>
              </a:rPr>
              <a:t>OCAPI</a:t>
            </a:r>
            <a:endParaRPr kumimoji="0" lang="en-US" sz="1500" b="1"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a:t>
            </a:r>
            <a:r>
              <a:rPr kumimoji="0" lang="en-US" sz="1350" b="1" i="0" u="none" strike="noStrike" kern="1200" cap="none" spc="0" normalizeH="0" baseline="0" noProof="0" dirty="0" err="1">
                <a:ln>
                  <a:noFill/>
                </a:ln>
                <a:solidFill>
                  <a:srgbClr val="1C1C1C"/>
                </a:solidFill>
                <a:effectLst/>
                <a:uLnTx/>
                <a:uFillTx/>
                <a:latin typeface="Garamond" panose="02020404030301010803" pitchFamily="18" charset="0"/>
                <a:ea typeface="+mn-ea"/>
                <a:cs typeface="+mn-cs"/>
              </a:rPr>
              <a:t>AlphaData</a:t>
            </a:r>
            <a:endPar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359E"/>
                </a:solidFill>
                <a:effectLst/>
                <a:uLnTx/>
                <a:uFillTx/>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6742F1-6635-4F3B-A1BB-91C9B3B8DD12}" type="slidenum">
              <a:rPr kumimoji="0" lang="en-US" sz="1200" b="0"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dirty="0">
              <a:ln>
                <a:noFill/>
              </a:ln>
              <a:solidFill>
                <a:srgbClr val="1C1C1C"/>
              </a:solidFill>
              <a:effectLst/>
              <a:uLnTx/>
              <a:uFillTx/>
              <a:latin typeface="Calibri" panose="020F0502020204030204"/>
              <a:ea typeface="+mn-ea"/>
              <a:cs typeface="+mn-cs"/>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communication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CAPI2</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OCAPI</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memory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DDR4</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HBM</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workloads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Weather Modeling </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and</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Genome Analysis</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96483686"/>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3B5F978-99DD-4B09-979A-AB31C135CAD9}" type="slidenum">
              <a:rPr kumimoji="0" lang="en-US" sz="1200" b="1"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149</a:t>
            </a:fld>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5-27× performance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375"/>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kumimoji="0" lang="en-US" sz="21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12-133× energy efficiency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3274067670"/>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821329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218779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7338188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Processing Using Memory</a:t>
            </a:r>
          </a:p>
        </p:txBody>
      </p:sp>
      <p:sp>
        <p:nvSpPr>
          <p:cNvPr id="3" name="Content Placeholder 2"/>
          <p:cNvSpPr>
            <a:spLocks noGrp="1"/>
          </p:cNvSpPr>
          <p:nvPr>
            <p:ph idx="1"/>
          </p:nvPr>
        </p:nvSpPr>
        <p:spPr>
          <a:xfrm>
            <a:off x="0" y="969640"/>
            <a:ext cx="9144000" cy="5123656"/>
          </a:xfrm>
        </p:spPr>
        <p:txBody>
          <a:bodyPr/>
          <a:lstStyle/>
          <a:p>
            <a:r>
              <a:rPr lang="en-US" dirty="0"/>
              <a:t>Take advantage of operational principles of memory to perform </a:t>
            </a:r>
            <a:r>
              <a:rPr lang="en-US" dirty="0">
                <a:solidFill>
                  <a:srgbClr val="0000FF"/>
                </a:solidFill>
              </a:rPr>
              <a:t>bulk data movement and computation in memory</a:t>
            </a:r>
            <a:endParaRPr lang="en-US" dirty="0"/>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4968A077-68D5-B642-B9B4-2961262DEAA6}"/>
              </a:ext>
            </a:extLst>
          </p:cNvPr>
          <p:cNvPicPr>
            <a:picLocks noChangeAspect="1"/>
          </p:cNvPicPr>
          <p:nvPr/>
        </p:nvPicPr>
        <p:blipFill>
          <a:blip r:embed="rId4"/>
          <a:stretch>
            <a:fillRect/>
          </a:stretch>
        </p:blipFill>
        <p:spPr>
          <a:xfrm>
            <a:off x="0" y="2204864"/>
            <a:ext cx="9144000" cy="1788837"/>
          </a:xfrm>
          <a:prstGeom prst="rect">
            <a:avLst/>
          </a:prstGeom>
        </p:spPr>
      </p:pic>
    </p:spTree>
    <p:extLst>
      <p:ext uri="{BB962C8B-B14F-4D97-AF65-F5344CB8AC3E}">
        <p14:creationId xmlns:p14="http://schemas.microsoft.com/office/powerpoint/2010/main" val="52853222"/>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228600" y="1124744"/>
            <a:ext cx="8610600" cy="5193723"/>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20" name="TextBox 19">
            <a:extLst>
              <a:ext uri="{FF2B5EF4-FFF2-40B4-BE49-F238E27FC236}">
                <a16:creationId xmlns:a16="http://schemas.microsoft.com/office/drawing/2014/main" id="{71888F9C-ADAD-3C85-EDCD-C4077ADE1C71}"/>
              </a:ext>
            </a:extLst>
          </p:cNvPr>
          <p:cNvSpPr txBox="1"/>
          <p:nvPr/>
        </p:nvSpPr>
        <p:spPr>
          <a:xfrm>
            <a:off x="2286000" y="3002890"/>
            <a:ext cx="4572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21" name="Picture 20" descr="A picture containing text, electronics, computer&#10;&#10;Description automatically generated">
            <a:extLst>
              <a:ext uri="{FF2B5EF4-FFF2-40B4-BE49-F238E27FC236}">
                <a16:creationId xmlns:a16="http://schemas.microsoft.com/office/drawing/2014/main" id="{90A84942-0C58-EE06-5DCC-7EA31021A407}"/>
              </a:ext>
            </a:extLst>
          </p:cNvPr>
          <p:cNvPicPr>
            <a:picLocks noChangeAspect="1"/>
          </p:cNvPicPr>
          <p:nvPr/>
        </p:nvPicPr>
        <p:blipFill rotWithShape="1">
          <a:blip r:embed="rId4"/>
          <a:srcRect l="11013" r="18661"/>
          <a:stretch/>
        </p:blipFill>
        <p:spPr>
          <a:xfrm rot="5400000">
            <a:off x="2761306" y="-438353"/>
            <a:ext cx="3621387" cy="6858000"/>
          </a:xfrm>
          <a:prstGeom prst="rect">
            <a:avLst/>
          </a:prstGeom>
        </p:spPr>
      </p:pic>
      <p:sp>
        <p:nvSpPr>
          <p:cNvPr id="22" name="Freeform 21">
            <a:extLst>
              <a:ext uri="{FF2B5EF4-FFF2-40B4-BE49-F238E27FC236}">
                <a16:creationId xmlns:a16="http://schemas.microsoft.com/office/drawing/2014/main" id="{F43A5D1A-E45A-26F0-1E29-A341A2FDAFF3}"/>
              </a:ext>
            </a:extLst>
          </p:cNvPr>
          <p:cNvSpPr/>
          <p:nvPr/>
        </p:nvSpPr>
        <p:spPr>
          <a:xfrm>
            <a:off x="2950669" y="1187786"/>
            <a:ext cx="3588444" cy="1283234"/>
          </a:xfrm>
          <a:custGeom>
            <a:avLst/>
            <a:gdLst>
              <a:gd name="connsiteX0" fmla="*/ 0 w 3588444"/>
              <a:gd name="connsiteY0" fmla="*/ 23052 h 1283234"/>
              <a:gd name="connsiteX1" fmla="*/ 276625 w 3588444"/>
              <a:gd name="connsiteY1" fmla="*/ 1283234 h 1283234"/>
              <a:gd name="connsiteX2" fmla="*/ 3281082 w 3588444"/>
              <a:gd name="connsiteY2" fmla="*/ 1221762 h 1283234"/>
              <a:gd name="connsiteX3" fmla="*/ 3588444 w 3588444"/>
              <a:gd name="connsiteY3" fmla="*/ 0 h 1283234"/>
              <a:gd name="connsiteX4" fmla="*/ 0 w 3588444"/>
              <a:gd name="connsiteY4" fmla="*/ 23052 h 128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8444" h="1283234">
                <a:moveTo>
                  <a:pt x="0" y="23052"/>
                </a:moveTo>
                <a:lnTo>
                  <a:pt x="276625" y="1283234"/>
                </a:lnTo>
                <a:lnTo>
                  <a:pt x="3281082" y="1221762"/>
                </a:lnTo>
                <a:lnTo>
                  <a:pt x="3588444" y="0"/>
                </a:lnTo>
                <a:lnTo>
                  <a:pt x="0" y="23052"/>
                </a:lnTo>
                <a:close/>
              </a:path>
            </a:pathLst>
          </a:custGeom>
          <a:noFill/>
          <a:ln w="38100">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a:extLst>
              <a:ext uri="{FF2B5EF4-FFF2-40B4-BE49-F238E27FC236}">
                <a16:creationId xmlns:a16="http://schemas.microsoft.com/office/drawing/2014/main" id="{A7A02C61-C625-DC0D-D2CF-B7212AA2C791}"/>
              </a:ext>
            </a:extLst>
          </p:cNvPr>
          <p:cNvSpPr/>
          <p:nvPr/>
        </p:nvSpPr>
        <p:spPr>
          <a:xfrm>
            <a:off x="2957639" y="1207030"/>
            <a:ext cx="1666959" cy="206347"/>
          </a:xfrm>
          <a:custGeom>
            <a:avLst/>
            <a:gdLst>
              <a:gd name="connsiteX0" fmla="*/ 0 w 1533441"/>
              <a:gd name="connsiteY0" fmla="*/ 0 h 206347"/>
              <a:gd name="connsiteX1" fmla="*/ 36414 w 1533441"/>
              <a:gd name="connsiteY1" fmla="*/ 206347 h 206347"/>
              <a:gd name="connsiteX2" fmla="*/ 1424198 w 1533441"/>
              <a:gd name="connsiteY2" fmla="*/ 206347 h 206347"/>
              <a:gd name="connsiteX3" fmla="*/ 1533441 w 1533441"/>
              <a:gd name="connsiteY3" fmla="*/ 12138 h 206347"/>
              <a:gd name="connsiteX4" fmla="*/ 0 w 1533441"/>
              <a:gd name="connsiteY4" fmla="*/ 0 h 206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441" h="206347">
                <a:moveTo>
                  <a:pt x="0" y="0"/>
                </a:moveTo>
                <a:lnTo>
                  <a:pt x="36414" y="206347"/>
                </a:lnTo>
                <a:lnTo>
                  <a:pt x="1424198" y="206347"/>
                </a:lnTo>
                <a:lnTo>
                  <a:pt x="1533441" y="12138"/>
                </a:lnTo>
                <a:lnTo>
                  <a:pt x="0" y="0"/>
                </a:lnTo>
                <a:close/>
              </a:path>
            </a:pathLst>
          </a:custGeom>
          <a:solidFill>
            <a:srgbClr val="1E7E42"/>
          </a:solidFill>
          <a:ln>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Host Machine</a:t>
            </a:r>
          </a:p>
        </p:txBody>
      </p:sp>
      <p:sp>
        <p:nvSpPr>
          <p:cNvPr id="24" name="Freeform 23">
            <a:extLst>
              <a:ext uri="{FF2B5EF4-FFF2-40B4-BE49-F238E27FC236}">
                <a16:creationId xmlns:a16="http://schemas.microsoft.com/office/drawing/2014/main" id="{88B03DE1-9BDF-A27F-7BB8-8DB98C14839E}"/>
              </a:ext>
            </a:extLst>
          </p:cNvPr>
          <p:cNvSpPr/>
          <p:nvPr/>
        </p:nvSpPr>
        <p:spPr>
          <a:xfrm>
            <a:off x="1917700" y="2431906"/>
            <a:ext cx="5029200" cy="1339850"/>
          </a:xfrm>
          <a:custGeom>
            <a:avLst/>
            <a:gdLst>
              <a:gd name="connsiteX0" fmla="*/ 666750 w 5029200"/>
              <a:gd name="connsiteY0" fmla="*/ 95250 h 1339850"/>
              <a:gd name="connsiteX1" fmla="*/ 0 w 5029200"/>
              <a:gd name="connsiteY1" fmla="*/ 1339850 h 1339850"/>
              <a:gd name="connsiteX2" fmla="*/ 5029200 w 5029200"/>
              <a:gd name="connsiteY2" fmla="*/ 1270000 h 1339850"/>
              <a:gd name="connsiteX3" fmla="*/ 4356100 w 5029200"/>
              <a:gd name="connsiteY3" fmla="*/ 0 h 1339850"/>
              <a:gd name="connsiteX4" fmla="*/ 666750 w 5029200"/>
              <a:gd name="connsiteY4" fmla="*/ 95250 h 133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0" h="1339850">
                <a:moveTo>
                  <a:pt x="666750" y="95250"/>
                </a:moveTo>
                <a:lnTo>
                  <a:pt x="0" y="1339850"/>
                </a:lnTo>
                <a:lnTo>
                  <a:pt x="5029200" y="1270000"/>
                </a:lnTo>
                <a:lnTo>
                  <a:pt x="4356100" y="0"/>
                </a:lnTo>
                <a:lnTo>
                  <a:pt x="666750" y="95250"/>
                </a:lnTo>
                <a:close/>
              </a:path>
            </a:pathLst>
          </a:custGeom>
          <a:noFill/>
          <a:ln w="38100">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a:extLst>
              <a:ext uri="{FF2B5EF4-FFF2-40B4-BE49-F238E27FC236}">
                <a16:creationId xmlns:a16="http://schemas.microsoft.com/office/drawing/2014/main" id="{0B27AA9E-4C4B-D9AD-ADE1-3836514327AC}"/>
              </a:ext>
            </a:extLst>
          </p:cNvPr>
          <p:cNvSpPr/>
          <p:nvPr/>
        </p:nvSpPr>
        <p:spPr>
          <a:xfrm>
            <a:off x="2443795" y="2489618"/>
            <a:ext cx="1581993" cy="303451"/>
          </a:xfrm>
          <a:custGeom>
            <a:avLst/>
            <a:gdLst>
              <a:gd name="connsiteX0" fmla="*/ 0 w 1581993"/>
              <a:gd name="connsiteY0" fmla="*/ 303451 h 303451"/>
              <a:gd name="connsiteX1" fmla="*/ 1521302 w 1581993"/>
              <a:gd name="connsiteY1" fmla="*/ 283221 h 303451"/>
              <a:gd name="connsiteX2" fmla="*/ 1581993 w 1581993"/>
              <a:gd name="connsiteY2" fmla="*/ 0 h 303451"/>
              <a:gd name="connsiteX3" fmla="*/ 145656 w 1581993"/>
              <a:gd name="connsiteY3" fmla="*/ 32368 h 303451"/>
              <a:gd name="connsiteX4" fmla="*/ 0 w 1581993"/>
              <a:gd name="connsiteY4" fmla="*/ 303451 h 30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993" h="303451">
                <a:moveTo>
                  <a:pt x="0" y="303451"/>
                </a:moveTo>
                <a:lnTo>
                  <a:pt x="1521302" y="283221"/>
                </a:lnTo>
                <a:lnTo>
                  <a:pt x="1581993" y="0"/>
                </a:lnTo>
                <a:lnTo>
                  <a:pt x="145656" y="32368"/>
                </a:lnTo>
                <a:lnTo>
                  <a:pt x="0" y="303451"/>
                </a:lnTo>
                <a:close/>
              </a:path>
            </a:pathLst>
          </a:custGeom>
          <a:solidFill>
            <a:srgbClr val="006CBA"/>
          </a:solidFill>
          <a:ln>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FPGA Board</a:t>
            </a:r>
          </a:p>
        </p:txBody>
      </p:sp>
      <p:sp>
        <p:nvSpPr>
          <p:cNvPr id="26" name="Freeform 25">
            <a:extLst>
              <a:ext uri="{FF2B5EF4-FFF2-40B4-BE49-F238E27FC236}">
                <a16:creationId xmlns:a16="http://schemas.microsoft.com/office/drawing/2014/main" id="{25F84937-148A-0176-98A1-3C9A01C9E3CF}"/>
              </a:ext>
            </a:extLst>
          </p:cNvPr>
          <p:cNvSpPr/>
          <p:nvPr/>
        </p:nvSpPr>
        <p:spPr>
          <a:xfrm>
            <a:off x="4381500" y="2501756"/>
            <a:ext cx="615950" cy="450850"/>
          </a:xfrm>
          <a:custGeom>
            <a:avLst/>
            <a:gdLst>
              <a:gd name="connsiteX0" fmla="*/ 0 w 615950"/>
              <a:gd name="connsiteY0" fmla="*/ 450850 h 450850"/>
              <a:gd name="connsiteX1" fmla="*/ 9525 w 615950"/>
              <a:gd name="connsiteY1" fmla="*/ 171450 h 450850"/>
              <a:gd name="connsiteX2" fmla="*/ 57150 w 615950"/>
              <a:gd name="connsiteY2" fmla="*/ 171450 h 450850"/>
              <a:gd name="connsiteX3" fmla="*/ 85725 w 615950"/>
              <a:gd name="connsiteY3" fmla="*/ 44450 h 450850"/>
              <a:gd name="connsiteX4" fmla="*/ 273050 w 615950"/>
              <a:gd name="connsiteY4" fmla="*/ 0 h 450850"/>
              <a:gd name="connsiteX5" fmla="*/ 514350 w 615950"/>
              <a:gd name="connsiteY5" fmla="*/ 63500 h 450850"/>
              <a:gd name="connsiteX6" fmla="*/ 530225 w 615950"/>
              <a:gd name="connsiteY6" fmla="*/ 133350 h 450850"/>
              <a:gd name="connsiteX7" fmla="*/ 568325 w 615950"/>
              <a:gd name="connsiteY7" fmla="*/ 161925 h 450850"/>
              <a:gd name="connsiteX8" fmla="*/ 615950 w 615950"/>
              <a:gd name="connsiteY8" fmla="*/ 450850 h 450850"/>
              <a:gd name="connsiteX9" fmla="*/ 0 w 615950"/>
              <a:gd name="connsiteY9" fmla="*/ 45085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5950" h="450850">
                <a:moveTo>
                  <a:pt x="0" y="450850"/>
                </a:moveTo>
                <a:lnTo>
                  <a:pt x="9525" y="171450"/>
                </a:lnTo>
                <a:lnTo>
                  <a:pt x="57150" y="171450"/>
                </a:lnTo>
                <a:lnTo>
                  <a:pt x="85725" y="44450"/>
                </a:lnTo>
                <a:lnTo>
                  <a:pt x="273050" y="0"/>
                </a:lnTo>
                <a:lnTo>
                  <a:pt x="514350" y="63500"/>
                </a:lnTo>
                <a:lnTo>
                  <a:pt x="530225" y="133350"/>
                </a:lnTo>
                <a:lnTo>
                  <a:pt x="568325" y="161925"/>
                </a:lnTo>
                <a:lnTo>
                  <a:pt x="615950" y="450850"/>
                </a:lnTo>
                <a:lnTo>
                  <a:pt x="0" y="450850"/>
                </a:lnTo>
                <a:close/>
              </a:path>
            </a:pathLst>
          </a:custGeom>
          <a:noFill/>
          <a:ln w="38100">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a:extLst>
              <a:ext uri="{FF2B5EF4-FFF2-40B4-BE49-F238E27FC236}">
                <a16:creationId xmlns:a16="http://schemas.microsoft.com/office/drawing/2014/main" id="{7538B207-8DD0-08B2-6BAE-7EF1510E36E5}"/>
              </a:ext>
            </a:extLst>
          </p:cNvPr>
          <p:cNvSpPr/>
          <p:nvPr/>
        </p:nvSpPr>
        <p:spPr>
          <a:xfrm>
            <a:off x="4624598" y="2952606"/>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a:extLst>
              <a:ext uri="{FF2B5EF4-FFF2-40B4-BE49-F238E27FC236}">
                <a16:creationId xmlns:a16="http://schemas.microsoft.com/office/drawing/2014/main" id="{00C60EA2-B2F3-02F0-9E0A-294DFB2FED87}"/>
              </a:ext>
            </a:extLst>
          </p:cNvPr>
          <p:cNvSpPr/>
          <p:nvPr/>
        </p:nvSpPr>
        <p:spPr>
          <a:xfrm rot="16200000">
            <a:off x="4466483" y="3110721"/>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9" name="Rectangle 28">
            <a:extLst>
              <a:ext uri="{FF2B5EF4-FFF2-40B4-BE49-F238E27FC236}">
                <a16:creationId xmlns:a16="http://schemas.microsoft.com/office/drawing/2014/main" id="{30D8093F-4D81-B331-FCCD-AD61838C4100}"/>
              </a:ext>
            </a:extLst>
          </p:cNvPr>
          <p:cNvSpPr/>
          <p:nvPr/>
        </p:nvSpPr>
        <p:spPr>
          <a:xfrm>
            <a:off x="2625725" y="3133581"/>
            <a:ext cx="1682642" cy="2730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RISC-V System</a:t>
            </a:r>
          </a:p>
        </p:txBody>
      </p:sp>
      <p:sp>
        <p:nvSpPr>
          <p:cNvPr id="30" name="Freeform 29">
            <a:extLst>
              <a:ext uri="{FF2B5EF4-FFF2-40B4-BE49-F238E27FC236}">
                <a16:creationId xmlns:a16="http://schemas.microsoft.com/office/drawing/2014/main" id="{60099585-B42B-89A3-2611-B48DC2F571FD}"/>
              </a:ext>
            </a:extLst>
          </p:cNvPr>
          <p:cNvSpPr/>
          <p:nvPr/>
        </p:nvSpPr>
        <p:spPr>
          <a:xfrm>
            <a:off x="5105400" y="2485881"/>
            <a:ext cx="819150" cy="695325"/>
          </a:xfrm>
          <a:custGeom>
            <a:avLst/>
            <a:gdLst>
              <a:gd name="connsiteX0" fmla="*/ 127000 w 819150"/>
              <a:gd name="connsiteY0" fmla="*/ 695325 h 695325"/>
              <a:gd name="connsiteX1" fmla="*/ 0 w 819150"/>
              <a:gd name="connsiteY1" fmla="*/ 31750 h 695325"/>
              <a:gd name="connsiteX2" fmla="*/ 581025 w 819150"/>
              <a:gd name="connsiteY2" fmla="*/ 0 h 695325"/>
              <a:gd name="connsiteX3" fmla="*/ 819150 w 819150"/>
              <a:gd name="connsiteY3" fmla="*/ 660400 h 695325"/>
              <a:gd name="connsiteX4" fmla="*/ 127000 w 819150"/>
              <a:gd name="connsiteY4" fmla="*/ 695325 h 695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695325">
                <a:moveTo>
                  <a:pt x="127000" y="695325"/>
                </a:moveTo>
                <a:lnTo>
                  <a:pt x="0" y="31750"/>
                </a:lnTo>
                <a:lnTo>
                  <a:pt x="581025" y="0"/>
                </a:lnTo>
                <a:lnTo>
                  <a:pt x="819150" y="660400"/>
                </a:lnTo>
                <a:lnTo>
                  <a:pt x="127000" y="695325"/>
                </a:lnTo>
                <a:close/>
              </a:path>
            </a:pathLst>
          </a:custGeom>
          <a:noFill/>
          <a:ln w="38100">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Rectangle 30">
            <a:extLst>
              <a:ext uri="{FF2B5EF4-FFF2-40B4-BE49-F238E27FC236}">
                <a16:creationId xmlns:a16="http://schemas.microsoft.com/office/drawing/2014/main" id="{ABFB4926-DE8D-C9DB-8A39-86B2CE615D7E}"/>
              </a:ext>
            </a:extLst>
          </p:cNvPr>
          <p:cNvSpPr/>
          <p:nvPr/>
        </p:nvSpPr>
        <p:spPr>
          <a:xfrm rot="21330135">
            <a:off x="5580549" y="3164734"/>
            <a:ext cx="45719" cy="321954"/>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4333ED37-5FD2-AB80-5473-32379CD7C9EA}"/>
              </a:ext>
            </a:extLst>
          </p:cNvPr>
          <p:cNvSpPr/>
          <p:nvPr/>
        </p:nvSpPr>
        <p:spPr>
          <a:xfrm>
            <a:off x="4572000" y="3378572"/>
            <a:ext cx="2133644" cy="273050"/>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PiM-Enabled DIMM</a:t>
            </a:r>
          </a:p>
        </p:txBody>
      </p:sp>
    </p:spTree>
    <p:extLst>
      <p:ext uri="{BB962C8B-B14F-4D97-AF65-F5344CB8AC3E}">
        <p14:creationId xmlns:p14="http://schemas.microsoft.com/office/powerpoint/2010/main" val="1979321199"/>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5227100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Accelerating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a:solidFill>
                  <a:srgbClr val="1A5712"/>
                </a:solidFill>
                <a:latin typeface="Garamond"/>
                <a:cs typeface="Garamond"/>
              </a:rPr>
              <a:t>Data Copy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Acceleration of Bulk Bitwise Operations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a:xfrm>
            <a:off x="107504" y="152400"/>
            <a:ext cx="9167936" cy="1066800"/>
          </a:xfrm>
        </p:spPr>
        <p:txBody>
          <a:bodyPr/>
          <a:lstStyle/>
          <a:p>
            <a:r>
              <a:rPr lang="en-US" dirty="0"/>
              <a:t>SIMDRAM Framework for Programmability</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Tree>
    <p:extLst>
      <p:ext uri="{BB962C8B-B14F-4D97-AF65-F5344CB8AC3E}">
        <p14:creationId xmlns:p14="http://schemas.microsoft.com/office/powerpoint/2010/main" val="379470713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a:xfrm>
            <a:off x="156592" y="152400"/>
            <a:ext cx="9167936" cy="1066800"/>
          </a:xfrm>
        </p:spPr>
        <p:txBody>
          <a:bodyPr/>
          <a:lstStyle/>
          <a:p>
            <a:r>
              <a:rPr lang="en-US" dirty="0">
                <a:solidFill>
                  <a:srgbClr val="006633"/>
                </a:solidFill>
              </a:rPr>
              <a:t>SIMDRAM Framework for Programmability</a:t>
            </a:r>
            <a:endParaRPr lang="en-US" dirty="0"/>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947953462"/>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188688499"/>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700" dirty="0"/>
          </a:p>
          <a:p>
            <a:r>
              <a:rPr lang="en-US" sz="1700" dirty="0"/>
              <a:t>F. </a:t>
            </a:r>
            <a:r>
              <a:rPr lang="en-US" sz="1700" dirty="0" err="1"/>
              <a:t>Nisa</a:t>
            </a:r>
            <a:r>
              <a:rPr lang="en-US" sz="1700" dirty="0"/>
              <a:t> </a:t>
            </a:r>
            <a:r>
              <a:rPr lang="en-US" sz="1700" dirty="0" err="1"/>
              <a:t>Bostanci</a:t>
            </a:r>
            <a:r>
              <a:rPr lang="en-US" sz="1700" dirty="0"/>
              <a:t>, </a:t>
            </a:r>
            <a:r>
              <a:rPr lang="en-US" sz="1700" dirty="0" err="1"/>
              <a:t>Ataberk</a:t>
            </a:r>
            <a:r>
              <a:rPr lang="en-US" sz="1700" dirty="0"/>
              <a:t> </a:t>
            </a:r>
            <a:r>
              <a:rPr lang="en-US" sz="1700" dirty="0" err="1"/>
              <a:t>Olgun</a:t>
            </a:r>
            <a:r>
              <a:rPr lang="en-US" sz="1700" dirty="0"/>
              <a:t>, Lois </a:t>
            </a:r>
            <a:r>
              <a:rPr lang="en-US" sz="1700" dirty="0" err="1"/>
              <a:t>Orosa</a:t>
            </a:r>
            <a:r>
              <a:rPr lang="en-US" sz="1700" dirty="0"/>
              <a:t>, A. </a:t>
            </a:r>
            <a:r>
              <a:rPr lang="en-US" sz="1700" dirty="0" err="1"/>
              <a:t>Giray</a:t>
            </a:r>
            <a:r>
              <a:rPr lang="en-US" sz="1700" dirty="0"/>
              <a:t> </a:t>
            </a:r>
            <a:r>
              <a:rPr lang="en-US" sz="1700" dirty="0" err="1"/>
              <a:t>Yaglikci</a:t>
            </a:r>
            <a:r>
              <a:rPr lang="en-US" sz="1700" dirty="0"/>
              <a:t>, </a:t>
            </a:r>
            <a:r>
              <a:rPr lang="en-US" sz="1700" dirty="0" err="1"/>
              <a:t>Jeremie</a:t>
            </a:r>
            <a:r>
              <a:rPr lang="en-US" sz="1700" dirty="0"/>
              <a:t> S. Kim, Hasan Hassan,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"DR-STRaNGe: End-to-End System Design for DRAM-based True Random Number Generators"</a:t>
            </a:r>
            <a:br>
              <a:rPr lang="en-US" sz="1700" dirty="0">
                <a:solidFill>
                  <a:srgbClr val="0000FF"/>
                </a:solidFill>
              </a:rPr>
            </a:br>
            <a:r>
              <a:rPr lang="en-US" sz="1700" i="1" dirty="0"/>
              <a:t>Proceedings of the </a:t>
            </a:r>
            <a:r>
              <a:rPr lang="en-US" sz="1700" i="1" dirty="0">
                <a:hlinkClick r:id="rId3"/>
              </a:rPr>
              <a:t>28th International Symposium on High-Performance Computer Architecture</a:t>
            </a:r>
            <a:r>
              <a:rPr lang="en-US" sz="1700" i="1" dirty="0"/>
              <a:t> (</a:t>
            </a:r>
            <a:r>
              <a:rPr lang="en-US" sz="1700" b="1" i="1" dirty="0"/>
              <a:t>HPCA</a:t>
            </a:r>
            <a:r>
              <a:rPr lang="en-US" sz="1700" i="1" dirty="0"/>
              <a:t>)</a:t>
            </a:r>
            <a:r>
              <a:rPr lang="en-US" sz="1700" dirty="0"/>
              <a:t>, Virtual, April 2022.</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p>
          <a:p>
            <a:pPr marL="0" indent="0">
              <a:buNone/>
            </a:pPr>
            <a:br>
              <a:rPr lang="en-US" sz="1700" dirty="0"/>
            </a:br>
            <a:br>
              <a:rPr lang="en-US" sz="1700" dirty="0"/>
            </a:br>
            <a:endParaRPr lang="en-US" sz="1700" dirty="0"/>
          </a:p>
        </p:txBody>
      </p:sp>
      <p:pic>
        <p:nvPicPr>
          <p:cNvPr id="3" name="Picture 2">
            <a:extLst>
              <a:ext uri="{FF2B5EF4-FFF2-40B4-BE49-F238E27FC236}">
                <a16:creationId xmlns:a16="http://schemas.microsoft.com/office/drawing/2014/main" id="{F6CE8127-50F1-6E46-970D-5C4BAC456EE8}"/>
              </a:ext>
            </a:extLst>
          </p:cNvPr>
          <p:cNvPicPr>
            <a:picLocks noChangeAspect="1"/>
          </p:cNvPicPr>
          <p:nvPr/>
        </p:nvPicPr>
        <p:blipFill>
          <a:blip r:embed="rId8"/>
          <a:stretch>
            <a:fillRect/>
          </a:stretch>
        </p:blipFill>
        <p:spPr>
          <a:xfrm>
            <a:off x="0" y="3717032"/>
            <a:ext cx="9144000" cy="2399168"/>
          </a:xfrm>
          <a:prstGeom prst="rect">
            <a:avLst/>
          </a:prstGeom>
        </p:spPr>
      </p:pic>
      <p:sp>
        <p:nvSpPr>
          <p:cNvPr id="6" name="TextBox 5">
            <a:extLst>
              <a:ext uri="{FF2B5EF4-FFF2-40B4-BE49-F238E27FC236}">
                <a16:creationId xmlns:a16="http://schemas.microsoft.com/office/drawing/2014/main" id="{E1372BCE-C8A6-2D4D-B9A1-E34D95C97AFB}"/>
              </a:ext>
            </a:extLst>
          </p:cNvPr>
          <p:cNvSpPr txBox="1"/>
          <p:nvPr/>
        </p:nvSpPr>
        <p:spPr>
          <a:xfrm>
            <a:off x="1779861" y="6438543"/>
            <a:ext cx="516840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https://arxiv.org/pdf/2201.01385.pdf</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96054548"/>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dirty="0"/>
              <a:t>	Adoption Challenges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solidFill>
                  <a:srgbClr val="0000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42331976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380285757"/>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5856985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930334577"/>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Adoption: Accelerating Key Applications (I)</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2889347702"/>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023920" cy="1066800"/>
          </a:xfrm>
        </p:spPr>
        <p:txBody>
          <a:bodyPr/>
          <a:lstStyle/>
          <a:p>
            <a:r>
              <a:rPr lang="en-US" sz="3800" dirty="0"/>
              <a:t>Adoption: Accelerating Key Applications (II)</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2127337349"/>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527976" cy="1066800"/>
          </a:xfrm>
        </p:spPr>
        <p:txBody>
          <a:bodyPr/>
          <a:lstStyle/>
          <a:p>
            <a:r>
              <a:rPr lang="en-US" sz="3800" dirty="0"/>
              <a:t>Adoption: Accelerating Key Applications (III)</a:t>
            </a:r>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11834611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a:xfrm>
            <a:off x="228600" y="152400"/>
            <a:ext cx="8915400" cy="1066800"/>
          </a:xfrm>
        </p:spPr>
        <p:txBody>
          <a:bodyPr/>
          <a:lstStyle/>
          <a:p>
            <a:r>
              <a:rPr lang="en-US" sz="3800" dirty="0">
                <a:solidFill>
                  <a:srgbClr val="006633"/>
                </a:solidFill>
              </a:rPr>
              <a:t>Adoption: Accelerating Key Applications (IV)</a:t>
            </a:r>
            <a:endParaRPr lang="en-US" dirty="0"/>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356918057"/>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095928" cy="1066800"/>
          </a:xfrm>
        </p:spPr>
        <p:txBody>
          <a:bodyPr/>
          <a:lstStyle/>
          <a:p>
            <a:r>
              <a:rPr lang="en-US" sz="3800" dirty="0">
                <a:solidFill>
                  <a:srgbClr val="006633"/>
                </a:solidFill>
              </a:rPr>
              <a:t>Adoption: Accelerating Key Applications (V)</a:t>
            </a:r>
            <a:endParaRPr lang="en-US"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3652776871"/>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a:t>
            </a:r>
            <a:endParaRPr lang="en-US" sz="3800" dirty="0"/>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2683275073"/>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(VII)</a:t>
            </a:r>
            <a:endParaRPr lang="en-US" sz="3800"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4058037143"/>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a:xfrm>
            <a:off x="228600" y="152400"/>
            <a:ext cx="9144000" cy="1066800"/>
          </a:xfrm>
        </p:spPr>
        <p:txBody>
          <a:bodyPr/>
          <a:lstStyle/>
          <a:p>
            <a:r>
              <a:rPr lang="en-US" sz="3700" dirty="0">
                <a:solidFill>
                  <a:srgbClr val="006633"/>
                </a:solidFill>
              </a:rPr>
              <a:t>Adoption: Accelerating Key Applications (VIII)</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4085600961"/>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sz="3700" dirty="0">
                <a:solidFill>
                  <a:srgbClr val="006633"/>
                </a:solidFill>
              </a:rPr>
              <a:t>Adoption: Accelerating Key Applications (IX)</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612083172"/>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sz="3800" dirty="0">
                <a:solidFill>
                  <a:srgbClr val="006633"/>
                </a:solidFill>
              </a:rPr>
              <a:t>Adoption: Accelerating Key Applications (X)</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a:xfrm>
            <a:off x="228600" y="1124744"/>
            <a:ext cx="8610600" cy="5123656"/>
          </a:xfrm>
        </p:spPr>
        <p:txBody>
          <a:bodyPr/>
          <a:lstStyle/>
          <a:p>
            <a:r>
              <a:rPr lang="en-US" sz="1700" dirty="0" err="1"/>
              <a:t>Amirali</a:t>
            </a:r>
            <a:r>
              <a:rPr lang="en-US" sz="1700" dirty="0"/>
              <a:t> </a:t>
            </a:r>
            <a:r>
              <a:rPr lang="en-US" sz="1700" dirty="0" err="1"/>
              <a:t>Boroumand</a:t>
            </a:r>
            <a:r>
              <a:rPr lang="en-US" sz="1700" dirty="0"/>
              <a:t>, </a:t>
            </a:r>
            <a:r>
              <a:rPr lang="en-US" sz="1700" dirty="0" err="1"/>
              <a:t>Saugata</a:t>
            </a:r>
            <a:r>
              <a:rPr lang="en-US" sz="1700" dirty="0"/>
              <a:t> Ghose, Geraldo F. Oliveira,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"Polynesia: Enabling High-Performance and Energy-Efficient Hybrid Transactional/Analytical Databases with Hardware/Software Co-Design"</a:t>
            </a:r>
            <a:br>
              <a:rPr lang="en-US" sz="1700" dirty="0">
                <a:solidFill>
                  <a:srgbClr val="0000FF"/>
                </a:solidFill>
              </a:rPr>
            </a:br>
            <a:r>
              <a:rPr lang="en-US" sz="1700" i="1" dirty="0"/>
              <a:t>Proceedings of the </a:t>
            </a:r>
            <a:r>
              <a:rPr lang="en-US" sz="1700" i="1" dirty="0">
                <a:hlinkClick r:id="rId3"/>
              </a:rPr>
              <a:t>38th International Conference on Data Engineering</a:t>
            </a:r>
            <a:r>
              <a:rPr lang="en-US" sz="1700" i="1" dirty="0"/>
              <a:t> (</a:t>
            </a:r>
            <a:r>
              <a:rPr lang="en-US" sz="1700" b="1" i="1" dirty="0"/>
              <a:t>ICDE</a:t>
            </a:r>
            <a:r>
              <a:rPr lang="en-US" sz="1700" i="1" dirty="0"/>
              <a:t>)</a:t>
            </a:r>
            <a:r>
              <a:rPr lang="en-US" sz="1700" dirty="0"/>
              <a:t>, Virtual, May 2022.</a:t>
            </a:r>
            <a:br>
              <a:rPr lang="en-US" sz="1700" dirty="0"/>
            </a:br>
            <a:r>
              <a:rPr lang="en-US" sz="1700" dirty="0"/>
              <a:t>[</a:t>
            </a:r>
            <a:r>
              <a:rPr lang="en-US" sz="1700" dirty="0">
                <a:hlinkClick r:id="rId4"/>
              </a:rPr>
              <a:t>arXiv version</a:t>
            </a:r>
            <a:r>
              <a:rPr lang="en-US" sz="1700" dirty="0"/>
              <a:t>]</a:t>
            </a:r>
            <a:br>
              <a:rPr lang="en-US" sz="1700" dirty="0"/>
            </a:br>
            <a:r>
              <a:rPr lang="en-US" sz="1700" dirty="0"/>
              <a:t>[</a:t>
            </a:r>
            <a:r>
              <a:rPr lang="en-US" sz="1700" dirty="0">
                <a:hlinkClick r:id="rId5"/>
              </a:rPr>
              <a:t>Slides (pptx)</a:t>
            </a:r>
            <a:r>
              <a:rPr lang="en-US" sz="1700" dirty="0"/>
              <a:t> </a:t>
            </a:r>
            <a:r>
              <a:rPr lang="en-US" sz="1700" dirty="0">
                <a:hlinkClick r:id="rId6"/>
              </a:rPr>
              <a:t>(pdf)</a:t>
            </a:r>
            <a:r>
              <a:rPr lang="en-US" sz="1700" dirty="0"/>
              <a:t>]</a:t>
            </a:r>
            <a:br>
              <a:rPr lang="en-US" sz="1700" dirty="0"/>
            </a:br>
            <a:r>
              <a:rPr lang="en-US" sz="1700" dirty="0"/>
              <a:t>[</a:t>
            </a:r>
            <a:r>
              <a:rPr lang="en-US" sz="1700" dirty="0">
                <a:hlinkClick r:id="rId7"/>
              </a:rPr>
              <a:t>Short Talk Slides (pptx)</a:t>
            </a:r>
            <a:r>
              <a:rPr lang="en-US" sz="1700" dirty="0"/>
              <a:t> </a:t>
            </a:r>
            <a:r>
              <a:rPr lang="en-US" sz="1700" dirty="0">
                <a:hlinkClick r:id="rId8"/>
              </a:rPr>
              <a:t>(pdf)</a:t>
            </a:r>
            <a:r>
              <a:rPr lang="en-US" sz="1700" dirty="0"/>
              <a:t>]</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9"/>
          <a:stretch>
            <a:fillRect/>
          </a:stretch>
        </p:blipFill>
        <p:spPr>
          <a:xfrm>
            <a:off x="0" y="4077072"/>
            <a:ext cx="9144000" cy="1912243"/>
          </a:xfrm>
          <a:prstGeom prst="rect">
            <a:avLst/>
          </a:prstGeom>
        </p:spPr>
      </p:pic>
      <p:sp>
        <p:nvSpPr>
          <p:cNvPr id="6" name="TextBox 5">
            <a:extLst>
              <a:ext uri="{FF2B5EF4-FFF2-40B4-BE49-F238E27FC236}">
                <a16:creationId xmlns:a16="http://schemas.microsoft.com/office/drawing/2014/main" id="{8062D7E6-31B2-D4AC-7E0C-D0BA16566789}"/>
              </a:ext>
            </a:extLst>
          </p:cNvPr>
          <p:cNvSpPr txBox="1"/>
          <p:nvPr/>
        </p:nvSpPr>
        <p:spPr>
          <a:xfrm>
            <a:off x="1657151" y="6381328"/>
            <a:ext cx="5753498" cy="430887"/>
          </a:xfrm>
          <a:prstGeom prst="rect">
            <a:avLst/>
          </a:prstGeom>
          <a:noFill/>
        </p:spPr>
        <p:txBody>
          <a:bodyPr wrap="none" rtlCol="0">
            <a:spAutoFit/>
          </a:bodyPr>
          <a:lstStyle/>
          <a:p>
            <a:r>
              <a:rPr lang="en-US" sz="2200" b="1" dirty="0">
                <a:solidFill>
                  <a:srgbClr val="0000FF"/>
                </a:solidFill>
                <a:hlinkClick r:id="rId4">
                  <a:extLst>
                    <a:ext uri="{A12FA001-AC4F-418D-AE19-62706E023703}">
                      <ahyp:hlinkClr xmlns:ahyp="http://schemas.microsoft.com/office/drawing/2018/hyperlinkcolor" val="tx"/>
                    </a:ext>
                  </a:extLst>
                </a:hlinkClick>
              </a:rPr>
              <a:t>https://arxiv.org/pdf/2204.11275.pdf</a:t>
            </a:r>
            <a:r>
              <a:rPr lang="en-US" sz="2200" b="1" dirty="0">
                <a:solidFill>
                  <a:srgbClr val="0000FF"/>
                </a:solidFill>
              </a:rPr>
              <a:t> </a:t>
            </a:r>
          </a:p>
        </p:txBody>
      </p:sp>
    </p:spTree>
    <p:extLst>
      <p:ext uri="{BB962C8B-B14F-4D97-AF65-F5344CB8AC3E}">
        <p14:creationId xmlns:p14="http://schemas.microsoft.com/office/powerpoint/2010/main" val="3369967612"/>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Adoption: How to Keep It </a:t>
            </a:r>
            <a:r>
              <a:rPr lang="en-US" b="1" dirty="0"/>
              <a:t>Simple</a:t>
            </a:r>
            <a:r>
              <a:rPr lang="en-US" dirty="0"/>
              <a:t>?</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7584631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dirty="0"/>
              <a:t>Adoption: How to Maintain </a:t>
            </a:r>
            <a:r>
              <a:rPr lang="en-US" b="1" dirty="0"/>
              <a:t>Coherence</a:t>
            </a:r>
            <a:r>
              <a:rPr lang="en-US" dirty="0"/>
              <a:t>?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3695994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Traditional</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No coherence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overhead</a:t>
            </a:r>
          </a:p>
        </p:txBody>
      </p:sp>
    </p:spTree>
    <p:extLst>
      <p:ext uri="{BB962C8B-B14F-4D97-AF65-F5344CB8AC3E}">
        <p14:creationId xmlns:p14="http://schemas.microsoft.com/office/powerpoint/2010/main" val="1994736654"/>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Adoption: How to Maintain </a:t>
            </a:r>
            <a:r>
              <a:rPr lang="en-US" b="1" dirty="0"/>
              <a:t>Coherence</a:t>
            </a:r>
            <a:r>
              <a:rPr lang="en-US" dirty="0"/>
              <a:t>?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32357417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sz="3800" dirty="0"/>
              <a:t>Adoption: How to Support </a:t>
            </a:r>
            <a:r>
              <a:rPr lang="en-US" sz="3800" b="1" dirty="0"/>
              <a:t>Synchronization</a:t>
            </a:r>
            <a:r>
              <a:rPr lang="en-US" sz="3800" dirty="0"/>
              <a:t>?</a:t>
            </a:r>
          </a:p>
        </p:txBody>
      </p:sp>
      <p:sp>
        <p:nvSpPr>
          <p:cNvPr id="3" name="Content Placeholder 2"/>
          <p:cNvSpPr>
            <a:spLocks noGrp="1"/>
          </p:cNvSpPr>
          <p:nvPr>
            <p:ph idx="1"/>
          </p:nvPr>
        </p:nvSpPr>
        <p:spPr>
          <a:xfrm>
            <a:off x="90766" y="1075911"/>
            <a:ext cx="8896642" cy="4876800"/>
          </a:xfrm>
        </p:spPr>
        <p:txBody>
          <a:bodyPr/>
          <a:lstStyle/>
          <a:p>
            <a:r>
              <a:rPr lang="en-US" sz="1600" dirty="0"/>
              <a:t>Christina </a:t>
            </a:r>
            <a:r>
              <a:rPr lang="en-US" sz="1600" dirty="0" err="1"/>
              <a:t>Giannoula</a:t>
            </a:r>
            <a:r>
              <a:rPr lang="en-US" sz="1600" dirty="0"/>
              <a:t>, Nandita Vijaykumar, </a:t>
            </a:r>
            <a:r>
              <a:rPr lang="en-US" sz="1600" dirty="0" err="1"/>
              <a:t>Nikela</a:t>
            </a:r>
            <a:r>
              <a:rPr lang="en-US" sz="1600" dirty="0"/>
              <a:t> </a:t>
            </a:r>
            <a:r>
              <a:rPr lang="en-US" sz="1600" dirty="0" err="1"/>
              <a:t>Papadopoulou</a:t>
            </a:r>
            <a:r>
              <a:rPr lang="en-US" sz="1600" dirty="0"/>
              <a:t>, Vasileios </a:t>
            </a:r>
            <a:r>
              <a:rPr lang="en-US" sz="1600" dirty="0" err="1"/>
              <a:t>Karakostas</a:t>
            </a:r>
            <a:r>
              <a:rPr lang="en-US" sz="1600" dirty="0"/>
              <a:t>, Ivan Fernandez, Juan Gómez-Luna, Lois </a:t>
            </a:r>
            <a:r>
              <a:rPr lang="en-US" sz="1600" dirty="0" err="1"/>
              <a:t>Orosa</a:t>
            </a:r>
            <a:r>
              <a:rPr lang="en-US" sz="1600" dirty="0"/>
              <a:t>, </a:t>
            </a:r>
            <a:r>
              <a:rPr lang="en-US" sz="1600" dirty="0" err="1"/>
              <a:t>Nectarios</a:t>
            </a:r>
            <a:r>
              <a:rPr lang="en-US" sz="1600" dirty="0"/>
              <a:t> </a:t>
            </a:r>
            <a:r>
              <a:rPr lang="en-US" sz="1600" dirty="0" err="1"/>
              <a:t>Koziris</a:t>
            </a:r>
            <a:r>
              <a:rPr lang="en-US" sz="1600" dirty="0"/>
              <a:t>, Georgios </a:t>
            </a:r>
            <a:r>
              <a:rPr lang="en-US" sz="1600" dirty="0" err="1"/>
              <a:t>Goumas</a:t>
            </a:r>
            <a:r>
              <a:rPr lang="en-US" sz="1600" dirty="0"/>
              <a:t>,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"SynCron: Efficient Synchronization Support for Near-Data-Processing Architectures"</a:t>
            </a:r>
            <a:br>
              <a:rPr lang="en-US" sz="1600" dirty="0">
                <a:solidFill>
                  <a:srgbClr val="0432FF"/>
                </a:solidFill>
              </a:rPr>
            </a:br>
            <a:r>
              <a:rPr lang="en-US" sz="1600" i="1" dirty="0"/>
              <a:t>Proceedings of the </a:t>
            </a:r>
            <a:r>
              <a:rPr lang="en-US" sz="1600" i="1" dirty="0">
                <a:hlinkClick r:id="rId3"/>
              </a:rPr>
              <a:t>27th International Symposium on High-Performance Computer Architecture</a:t>
            </a:r>
            <a:r>
              <a:rPr lang="en-US" sz="1600" i="1" dirty="0"/>
              <a:t> (</a:t>
            </a:r>
            <a:r>
              <a:rPr lang="en-US" sz="1600" b="1" i="1" dirty="0"/>
              <a:t>HPCA</a:t>
            </a:r>
            <a:r>
              <a:rPr lang="en-US" sz="1600" i="1" dirty="0"/>
              <a:t>)</a:t>
            </a:r>
            <a:r>
              <a:rPr lang="en-US" sz="1600" dirty="0"/>
              <a:t>, Virtual, February-March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(21 minutes)]</a:t>
            </a:r>
            <a:br>
              <a:rPr lang="en-US" sz="1600" dirty="0"/>
            </a:br>
            <a:r>
              <a:rPr lang="en-US" sz="1600" dirty="0"/>
              <a:t>[</a:t>
            </a:r>
            <a:r>
              <a:rPr lang="en-US" sz="1600" dirty="0">
                <a:hlinkClick r:id="rId9"/>
              </a:rPr>
              <a:t>Short Talk Video</a:t>
            </a:r>
            <a:r>
              <a:rPr lang="en-US" sz="1600" dirty="0"/>
              <a:t> (7 minutes)]</a:t>
            </a:r>
          </a:p>
          <a:p>
            <a:pPr marL="0" indent="0">
              <a:buNone/>
            </a:pPr>
            <a:br>
              <a:rPr lang="en-US" sz="1600" dirty="0"/>
            </a:br>
            <a:br>
              <a:rPr lang="en-US" sz="1600" dirty="0"/>
            </a:b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 name="Picture 8">
            <a:extLst>
              <a:ext uri="{FF2B5EF4-FFF2-40B4-BE49-F238E27FC236}">
                <a16:creationId xmlns:a16="http://schemas.microsoft.com/office/drawing/2014/main" id="{20DBE68B-4496-9045-AA2D-092740D13918}"/>
              </a:ext>
            </a:extLst>
          </p:cNvPr>
          <p:cNvPicPr>
            <a:picLocks noChangeAspect="1"/>
          </p:cNvPicPr>
          <p:nvPr/>
        </p:nvPicPr>
        <p:blipFill>
          <a:blip r:embed="rId10"/>
          <a:stretch>
            <a:fillRect/>
          </a:stretch>
        </p:blipFill>
        <p:spPr>
          <a:xfrm>
            <a:off x="0" y="4149080"/>
            <a:ext cx="9144000" cy="1562878"/>
          </a:xfrm>
          <a:prstGeom prst="rect">
            <a:avLst/>
          </a:prstGeom>
        </p:spPr>
      </p:pic>
    </p:spTree>
    <p:extLst>
      <p:ext uri="{BB962C8B-B14F-4D97-AF65-F5344CB8AC3E}">
        <p14:creationId xmlns:p14="http://schemas.microsoft.com/office/powerpoint/2010/main" val="3290276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sz="3800" dirty="0"/>
              <a:t>Adoption: How to Support </a:t>
            </a:r>
            <a:r>
              <a:rPr lang="en-US" sz="3800" b="1" dirty="0"/>
              <a:t>Virtual Memory</a:t>
            </a:r>
            <a:r>
              <a:rPr lang="en-US" sz="3800" dirty="0"/>
              <a:t>?</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96429894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6108570"/>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Processing-in-Memory Landscape Today</a:t>
            </a:r>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065916" y="6509127"/>
            <a:ext cx="493596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This does not include many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17432048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1027087722"/>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solidFill>
                  <a:srgbClr val="0000FF"/>
                </a:solidFill>
                <a:hlinkClick r:id="rId3">
                  <a:extLst>
                    <a:ext uri="{A12FA001-AC4F-418D-AE19-62706E023703}">
                      <ahyp:hlinkClr xmlns:ahyp="http://schemas.microsoft.com/office/drawing/2018/hyperlinkcolor" val="tx"/>
                    </a:ext>
                  </a:extLst>
                </a:hlinkClick>
              </a:rPr>
              <a:t>https://github.com/CMU-SAFARI/prim-benchmarks</a:t>
            </a:r>
            <a:endParaRPr lang="en-US" sz="2400" dirty="0">
              <a:solidFill>
                <a:srgbClr val="0000FF"/>
              </a:solidFill>
            </a:endParaRPr>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3" name="Picture 2">
            <a:extLst>
              <a:ext uri="{FF2B5EF4-FFF2-40B4-BE49-F238E27FC236}">
                <a16:creationId xmlns:a16="http://schemas.microsoft.com/office/drawing/2014/main" id="{5AE2DC3F-D55F-A442-8922-084467A414D2}"/>
              </a:ext>
            </a:extLst>
          </p:cNvPr>
          <p:cNvPicPr>
            <a:picLocks noChangeAspect="1"/>
          </p:cNvPicPr>
          <p:nvPr/>
        </p:nvPicPr>
        <p:blipFill>
          <a:blip r:embed="rId3"/>
          <a:stretch>
            <a:fillRect/>
          </a:stretch>
        </p:blipFill>
        <p:spPr>
          <a:xfrm>
            <a:off x="0" y="1268760"/>
            <a:ext cx="9144000" cy="4033049"/>
          </a:xfrm>
          <a:prstGeom prst="rect">
            <a:avLst/>
          </a:prstGeom>
        </p:spPr>
      </p:pic>
      <p:sp>
        <p:nvSpPr>
          <p:cNvPr id="5" name="Subtitle 1">
            <a:extLst>
              <a:ext uri="{FF2B5EF4-FFF2-40B4-BE49-F238E27FC236}">
                <a16:creationId xmlns:a16="http://schemas.microsoft.com/office/drawing/2014/main" id="{CB9DA8F8-FC8B-B715-1A5B-06010ACBBBEC}"/>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9028465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p:txBody>
          <a:bodyPr/>
          <a:lstStyle/>
          <a:p>
            <a:r>
              <a:rPr lang="en-US" dirty="0"/>
              <a:t>More on PRIM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p:txBody>
          <a:bodyPr/>
          <a:lstStyle/>
          <a:p>
            <a:r>
              <a:rPr lang="en-US" dirty="0"/>
              <a:t>Juan Gomez-Luna, Izzat El Hajj, Ivan Fernandez, Christina </a:t>
            </a:r>
            <a:r>
              <a:rPr lang="en-US" dirty="0" err="1"/>
              <a:t>Giannoula</a:t>
            </a:r>
            <a:r>
              <a:rPr lang="en-US" dirty="0"/>
              <a:t>, Geraldo F. Oliveira,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"Benchmarking a New Paradigm: An Experimental Analysis of a Real Processing-in-Memory Architecture"</a:t>
            </a:r>
            <a:br>
              <a:rPr lang="en-US" dirty="0"/>
            </a:br>
            <a:r>
              <a:rPr lang="en-US" i="1" dirty="0"/>
              <a:t>Preprint in </a:t>
            </a:r>
            <a:r>
              <a:rPr lang="en-US" b="1" i="1" dirty="0">
                <a:hlinkClick r:id="rId3"/>
              </a:rPr>
              <a:t>arXiv</a:t>
            </a:r>
            <a:r>
              <a:rPr lang="en-US" dirty="0"/>
              <a:t>, 9 May 2021.</a:t>
            </a:r>
            <a:br>
              <a:rPr lang="en-US" dirty="0"/>
            </a:br>
            <a:r>
              <a:rPr lang="en-US" dirty="0"/>
              <a:t>[</a:t>
            </a:r>
            <a:r>
              <a:rPr lang="en-US" dirty="0">
                <a:hlinkClick r:id="rId2"/>
              </a:rPr>
              <a:t>arXiv preprint</a:t>
            </a:r>
            <a:r>
              <a:rPr lang="en-US" dirty="0"/>
              <a:t>]</a:t>
            </a:r>
            <a:br>
              <a:rPr lang="en-US" dirty="0"/>
            </a:br>
            <a:r>
              <a:rPr lang="en-US" dirty="0"/>
              <a:t>[</a:t>
            </a:r>
            <a:r>
              <a:rPr lang="en-US" dirty="0">
                <a:hlinkClick r:id="rId4"/>
              </a:rPr>
              <a:t>PrIM Benchmarks Source Code</a:t>
            </a:r>
            <a:r>
              <a:rPr lang="en-US" dirty="0"/>
              <a:t>]</a:t>
            </a:r>
            <a:br>
              <a:rPr lang="en-US" dirty="0"/>
            </a:br>
            <a:r>
              <a:rPr lang="en-US" dirty="0"/>
              <a:t>[</a:t>
            </a:r>
            <a:r>
              <a:rPr lang="en-US" dirty="0">
                <a:hlinkClick r:id="rId5"/>
              </a:rPr>
              <a:t>Slides (pptx)</a:t>
            </a:r>
            <a:r>
              <a:rPr lang="en-US" dirty="0"/>
              <a:t> </a:t>
            </a:r>
            <a:r>
              <a:rPr lang="en-US" dirty="0">
                <a:hlinkClick r:id="rId6"/>
              </a:rPr>
              <a:t>(pdf)</a:t>
            </a:r>
            <a:r>
              <a:rPr lang="en-US" dirty="0"/>
              <a:t>]</a:t>
            </a:r>
            <a:br>
              <a:rPr lang="en-US" dirty="0"/>
            </a:br>
            <a:r>
              <a:rPr lang="en-US" dirty="0"/>
              <a:t>[</a:t>
            </a:r>
            <a:r>
              <a:rPr lang="en-US" dirty="0">
                <a:hlinkClick r:id="rId7"/>
              </a:rPr>
              <a:t>Long Talk Slides (pptx)</a:t>
            </a:r>
            <a:r>
              <a:rPr lang="en-US" dirty="0"/>
              <a:t> </a:t>
            </a:r>
            <a:r>
              <a:rPr lang="en-US" dirty="0">
                <a:hlinkClick r:id="rId8"/>
              </a:rPr>
              <a:t>(pdf)</a:t>
            </a:r>
            <a:r>
              <a:rPr lang="en-US" dirty="0"/>
              <a:t>]</a:t>
            </a:r>
            <a:br>
              <a:rPr lang="en-US" dirty="0"/>
            </a:br>
            <a:r>
              <a:rPr lang="en-US" dirty="0"/>
              <a:t>[</a:t>
            </a:r>
            <a:r>
              <a:rPr lang="en-US" dirty="0">
                <a:hlinkClick r:id="rId9"/>
              </a:rPr>
              <a:t>Short Talk Slides (pptx)</a:t>
            </a:r>
            <a:r>
              <a:rPr lang="en-US" dirty="0"/>
              <a:t> </a:t>
            </a:r>
            <a:r>
              <a:rPr lang="en-US" dirty="0">
                <a:hlinkClick r:id="rId10"/>
              </a:rPr>
              <a:t>(pdf)</a:t>
            </a:r>
            <a:r>
              <a:rPr lang="en-US" dirty="0"/>
              <a:t>]</a:t>
            </a:r>
            <a:br>
              <a:rPr lang="en-US" dirty="0"/>
            </a:br>
            <a:r>
              <a:rPr lang="en-US" dirty="0"/>
              <a:t>[</a:t>
            </a:r>
            <a:r>
              <a:rPr lang="en-US" dirty="0">
                <a:hlinkClick r:id="rId11"/>
              </a:rPr>
              <a:t>SAFARI Live Seminar Slides (pptx)</a:t>
            </a:r>
            <a:r>
              <a:rPr lang="en-US" dirty="0"/>
              <a:t> </a:t>
            </a:r>
            <a:r>
              <a:rPr lang="en-US" dirty="0">
                <a:hlinkClick r:id="rId12"/>
              </a:rPr>
              <a:t>(pdf)</a:t>
            </a:r>
            <a:r>
              <a:rPr lang="en-US" dirty="0"/>
              <a:t>]</a:t>
            </a:r>
            <a:br>
              <a:rPr lang="en-US" dirty="0"/>
            </a:br>
            <a:r>
              <a:rPr lang="en-US" dirty="0"/>
              <a:t>[</a:t>
            </a:r>
            <a:r>
              <a:rPr lang="en-US" dirty="0">
                <a:hlinkClick r:id="rId13"/>
              </a:rPr>
              <a:t>SAFARI Live Seminar Video</a:t>
            </a:r>
            <a:r>
              <a:rPr lang="en-US" dirty="0"/>
              <a:t> (2 </a:t>
            </a:r>
            <a:r>
              <a:rPr lang="en-US" dirty="0" err="1"/>
              <a:t>hrs</a:t>
            </a:r>
            <a:r>
              <a:rPr lang="en-US" dirty="0"/>
              <a:t> 57 mins)]</a:t>
            </a:r>
            <a:br>
              <a:rPr lang="en-US" dirty="0"/>
            </a:br>
            <a:r>
              <a:rPr lang="en-US" dirty="0"/>
              <a:t>[</a:t>
            </a:r>
            <a:r>
              <a:rPr lang="en-US" dirty="0">
                <a:hlinkClick r:id="rId14"/>
              </a:rPr>
              <a:t>Lightning Talk Video</a:t>
            </a:r>
            <a:r>
              <a:rPr lang="en-US" dirty="0"/>
              <a:t> (3 minutes)]</a:t>
            </a:r>
          </a:p>
          <a:p>
            <a:pPr marL="0" indent="0">
              <a:buNone/>
            </a:pPr>
            <a:br>
              <a:rPr lang="en-US" sz="2000" dirty="0"/>
            </a:br>
            <a:endParaRPr lang="en-US" sz="220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1399168"/>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3651996419"/>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 mechanism </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2343729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a:xfrm>
            <a:off x="228600" y="152400"/>
            <a:ext cx="8915400" cy="1066800"/>
          </a:xfrm>
        </p:spPr>
        <p:txBody>
          <a:bodyPr/>
          <a:lstStyle/>
          <a:p>
            <a:r>
              <a:rPr lang="en-US" dirty="0"/>
              <a:t>More on DAMOV Methods &amp;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80728"/>
            <a:ext cx="8610600" cy="5195664"/>
          </a:xfrm>
        </p:spPr>
        <p:txBody>
          <a:bodyPr/>
          <a:lstStyle/>
          <a:p>
            <a:r>
              <a:rPr lang="en-US" sz="1650" dirty="0"/>
              <a:t>Geraldo F. Oliveira, Juan Gomez-Luna, Lois </a:t>
            </a:r>
            <a:r>
              <a:rPr lang="en-US" sz="1650" dirty="0" err="1"/>
              <a:t>Orosa</a:t>
            </a:r>
            <a:r>
              <a:rPr lang="en-US" sz="1650" dirty="0"/>
              <a:t>, </a:t>
            </a:r>
            <a:r>
              <a:rPr lang="en-US" sz="1650" dirty="0" err="1"/>
              <a:t>Saugata</a:t>
            </a:r>
            <a:r>
              <a:rPr lang="en-US" sz="1650" dirty="0"/>
              <a:t> Ghose, Nandita Vijaykumar, Ivan </a:t>
            </a:r>
            <a:r>
              <a:rPr lang="en-US" sz="1650" dirty="0" err="1"/>
              <a:t>fernandez</a:t>
            </a:r>
            <a:r>
              <a:rPr lang="en-US" sz="1650" dirty="0"/>
              <a:t>, Mohammad </a:t>
            </a:r>
            <a:r>
              <a:rPr lang="en-US" sz="1650" dirty="0" err="1"/>
              <a:t>Sadrosadati</a:t>
            </a:r>
            <a:r>
              <a:rPr lang="en-US" sz="1650" dirty="0"/>
              <a:t>, and Onur Mutlu,</a:t>
            </a:r>
            <a:br>
              <a:rPr lang="en-US" sz="1650" dirty="0"/>
            </a:br>
            <a:r>
              <a:rPr lang="en-US" sz="165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650" dirty="0">
                <a:solidFill>
                  <a:srgbClr val="0000FF"/>
                </a:solidFill>
              </a:rPr>
            </a:br>
            <a:r>
              <a:rPr lang="en-US" sz="1650" b="1" i="1" dirty="0">
                <a:hlinkClick r:id="rId3"/>
              </a:rPr>
              <a:t>IEEE Access</a:t>
            </a:r>
            <a:r>
              <a:rPr lang="en-US" sz="1650" dirty="0"/>
              <a:t>, 8 September 2021.</a:t>
            </a:r>
            <a:br>
              <a:rPr lang="en-US" sz="1650" dirty="0"/>
            </a:br>
            <a:r>
              <a:rPr lang="en-US" sz="1650" i="1" dirty="0"/>
              <a:t>Preprint in </a:t>
            </a:r>
            <a:r>
              <a:rPr lang="en-US" sz="1650" b="1" i="1" dirty="0">
                <a:hlinkClick r:id="rId4"/>
              </a:rPr>
              <a:t>arXiv</a:t>
            </a:r>
            <a:r>
              <a:rPr lang="en-US" sz="1650" dirty="0"/>
              <a:t>, 8 May 2021.</a:t>
            </a:r>
            <a:br>
              <a:rPr lang="en-US" sz="1650" dirty="0"/>
            </a:br>
            <a:r>
              <a:rPr lang="en-US" sz="1650" dirty="0"/>
              <a:t>[</a:t>
            </a:r>
            <a:r>
              <a:rPr lang="en-US" sz="1650" dirty="0">
                <a:hlinkClick r:id="rId5"/>
              </a:rPr>
              <a:t>arXiv preprint</a:t>
            </a:r>
            <a:r>
              <a:rPr lang="en-US" sz="1650" dirty="0"/>
              <a:t>]</a:t>
            </a:r>
            <a:br>
              <a:rPr lang="en-US" sz="1650" dirty="0"/>
            </a:br>
            <a:r>
              <a:rPr lang="en-US" sz="1650" dirty="0"/>
              <a:t>[</a:t>
            </a:r>
            <a:r>
              <a:rPr lang="en-US" sz="1650" dirty="0">
                <a:hlinkClick r:id="rId3"/>
              </a:rPr>
              <a:t>IEEE Access version</a:t>
            </a:r>
            <a:r>
              <a:rPr lang="en-US" sz="1650" dirty="0"/>
              <a:t>]</a:t>
            </a:r>
            <a:br>
              <a:rPr lang="en-US" sz="1650" dirty="0"/>
            </a:br>
            <a:r>
              <a:rPr lang="en-US" sz="1650" dirty="0"/>
              <a:t>[</a:t>
            </a:r>
            <a:r>
              <a:rPr lang="en-US" sz="1650" dirty="0">
                <a:hlinkClick r:id="rId6"/>
              </a:rPr>
              <a:t>DAMOV Suite and Simulator Source Code</a:t>
            </a:r>
            <a:r>
              <a:rPr lang="en-US" sz="1650" dirty="0"/>
              <a:t>]</a:t>
            </a:r>
            <a:br>
              <a:rPr lang="en-US" sz="1650" dirty="0"/>
            </a:br>
            <a:r>
              <a:rPr lang="en-US" sz="1650" dirty="0"/>
              <a:t>[</a:t>
            </a:r>
            <a:r>
              <a:rPr lang="en-US" sz="1650" dirty="0">
                <a:hlinkClick r:id="rId7"/>
              </a:rPr>
              <a:t>SAFARI Live Seminar Video</a:t>
            </a:r>
            <a:r>
              <a:rPr lang="en-US" sz="1650" dirty="0"/>
              <a:t> (2 </a:t>
            </a:r>
            <a:r>
              <a:rPr lang="en-US" sz="1650" dirty="0" err="1"/>
              <a:t>hrs</a:t>
            </a:r>
            <a:r>
              <a:rPr lang="en-US" sz="1650" dirty="0"/>
              <a:t> 40 mins)]</a:t>
            </a:r>
            <a:br>
              <a:rPr lang="en-US" sz="1650" dirty="0"/>
            </a:br>
            <a:r>
              <a:rPr lang="en-US" sz="1650" dirty="0"/>
              <a:t>[</a:t>
            </a:r>
            <a:r>
              <a:rPr lang="en-US" sz="1650" dirty="0">
                <a:hlinkClick r:id="rId8"/>
              </a:rPr>
              <a:t>Short Talk Video</a:t>
            </a:r>
            <a:r>
              <a:rPr lang="en-US" sz="1650" dirty="0"/>
              <a:t> (21 minutes)]</a:t>
            </a:r>
          </a:p>
          <a:p>
            <a:pPr marL="0" indent="0">
              <a:buNone/>
            </a:pPr>
            <a:br>
              <a:rPr lang="en-US" sz="1650" dirty="0"/>
            </a:br>
            <a:br>
              <a:rPr lang="en-US" sz="1650" dirty="0"/>
            </a:br>
            <a:endParaRPr lang="en-US" sz="165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p:txBody>
          <a:bodyPr/>
          <a:lstStyle/>
          <a:p>
            <a:r>
              <a:rPr lang="en-US" dirty="0" err="1"/>
              <a:t>SpMV</a:t>
            </a:r>
            <a:r>
              <a:rPr lang="en-US" dirty="0"/>
              <a:t> on Real PIM Systems</a:t>
            </a:r>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Appears in SIGMETRICS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295939" y="5550425"/>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https://arxiv.org/pdf/2201.05072.pdf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5EDD5FC4-A875-5369-2DBF-724CBDF123C0}"/>
              </a:ext>
            </a:extLst>
          </p:cNvPr>
          <p:cNvPicPr>
            <a:picLocks noChangeAspect="1"/>
          </p:cNvPicPr>
          <p:nvPr/>
        </p:nvPicPr>
        <p:blipFill>
          <a:blip r:embed="rId3"/>
          <a:stretch>
            <a:fillRect/>
          </a:stretch>
        </p:blipFill>
        <p:spPr>
          <a:xfrm>
            <a:off x="0" y="2204864"/>
            <a:ext cx="9144000" cy="3105186"/>
          </a:xfrm>
          <a:prstGeom prst="rect">
            <a:avLst/>
          </a:prstGeom>
        </p:spPr>
      </p:pic>
      <p:sp>
        <p:nvSpPr>
          <p:cNvPr id="7" name="TextBox 6">
            <a:extLst>
              <a:ext uri="{FF2B5EF4-FFF2-40B4-BE49-F238E27FC236}">
                <a16:creationId xmlns:a16="http://schemas.microsoft.com/office/drawing/2014/main" id="{E4CBB7A0-1DA3-C26D-651B-A3D804BEBF98}"/>
              </a:ext>
            </a:extLst>
          </p:cNvPr>
          <p:cNvSpPr txBox="1"/>
          <p:nvPr/>
        </p:nvSpPr>
        <p:spPr>
          <a:xfrm>
            <a:off x="2071789" y="5886109"/>
            <a:ext cx="52261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https://github.com/CMU-SAFARI/SparseP</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440400003"/>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p:txBody>
          <a:bodyPr/>
          <a:lstStyle/>
          <a:p>
            <a:r>
              <a:rPr lang="en-US" dirty="0" err="1"/>
              <a:t>SpMV</a:t>
            </a:r>
            <a:r>
              <a:rPr lang="en-US" dirty="0"/>
              <a:t> on Real PIM Systems</a:t>
            </a:r>
          </a:p>
        </p:txBody>
      </p:sp>
      <p:sp>
        <p:nvSpPr>
          <p:cNvPr id="3" name="Content Placeholder 2">
            <a:extLst>
              <a:ext uri="{FF2B5EF4-FFF2-40B4-BE49-F238E27FC236}">
                <a16:creationId xmlns:a16="http://schemas.microsoft.com/office/drawing/2014/main" id="{5D514B32-6DE6-98A9-0303-AC1F000B6ED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79D09994-978E-1C95-6B43-D73CBB91E957}"/>
              </a:ext>
            </a:extLst>
          </p:cNvPr>
          <p:cNvPicPr>
            <a:picLocks noChangeAspect="1"/>
          </p:cNvPicPr>
          <p:nvPr/>
        </p:nvPicPr>
        <p:blipFill>
          <a:blip r:embed="rId2"/>
          <a:stretch>
            <a:fillRect/>
          </a:stretch>
        </p:blipFill>
        <p:spPr>
          <a:xfrm>
            <a:off x="539552" y="908720"/>
            <a:ext cx="7920880" cy="5422471"/>
          </a:xfrm>
          <a:prstGeom prst="rect">
            <a:avLst/>
          </a:prstGeom>
        </p:spPr>
      </p:pic>
      <p:sp>
        <p:nvSpPr>
          <p:cNvPr id="6" name="TextBox 5">
            <a:extLst>
              <a:ext uri="{FF2B5EF4-FFF2-40B4-BE49-F238E27FC236}">
                <a16:creationId xmlns:a16="http://schemas.microsoft.com/office/drawing/2014/main" id="{7DC27E93-CE8E-D6EB-CBBF-D2A85499D7CA}"/>
              </a:ext>
            </a:extLst>
          </p:cNvPr>
          <p:cNvSpPr txBox="1"/>
          <p:nvPr/>
        </p:nvSpPr>
        <p:spPr>
          <a:xfrm>
            <a:off x="1856736" y="6452890"/>
            <a:ext cx="52865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https://www.youtube.com/watch?v=5kaOsJKlGrE</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59699262"/>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2150160225"/>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600543096"/>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err="1"/>
              <a:t>DDRx</a:t>
            </a:r>
            <a:r>
              <a:rPr lang="en-US" dirty="0"/>
              <a:t>-PIM</a:t>
            </a:r>
          </a:p>
          <a:p>
            <a:pPr lvl="1"/>
            <a:r>
              <a:rPr lang="en-US" dirty="0"/>
              <a:t>DLRM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640946379"/>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630F2C-F1A4-504C-BD76-4C0CF610117E}"/>
              </a:ext>
            </a:extLst>
          </p:cNvPr>
          <p:cNvPicPr>
            <a:picLocks noChangeAspect="1"/>
          </p:cNvPicPr>
          <p:nvPr/>
        </p:nvPicPr>
        <p:blipFill>
          <a:blip r:embed="rId2"/>
          <a:stretch>
            <a:fillRect/>
          </a:stretch>
        </p:blipFill>
        <p:spPr>
          <a:xfrm>
            <a:off x="76200" y="838200"/>
            <a:ext cx="5638800" cy="5659138"/>
          </a:xfrm>
          <a:prstGeom prst="rect">
            <a:avLst/>
          </a:prstGeom>
        </p:spPr>
      </p:pic>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SK Hynix Accelerator-in-Memory (2022)</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6" name="TextBox 5">
            <a:extLst>
              <a:ext uri="{FF2B5EF4-FFF2-40B4-BE49-F238E27FC236}">
                <a16:creationId xmlns:a16="http://schemas.microsoft.com/office/drawing/2014/main" id="{E2E504B7-DA66-5B4F-B558-31F93F8EC635}"/>
              </a:ext>
            </a:extLst>
          </p:cNvPr>
          <p:cNvSpPr txBox="1"/>
          <p:nvPr/>
        </p:nvSpPr>
        <p:spPr>
          <a:xfrm>
            <a:off x="1700819" y="6528003"/>
            <a:ext cx="5157181"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https://news.skhynix.com/sk-hynix-develops-pim-next-generation-ai-accelerator/</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2616349" y="3703490"/>
            <a:ext cx="477539" cy="511016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83782F46-972B-F74E-B5E1-F30E8DD07FBE}"/>
              </a:ext>
            </a:extLst>
          </p:cNvPr>
          <p:cNvPicPr>
            <a:picLocks noChangeAspect="1"/>
          </p:cNvPicPr>
          <p:nvPr/>
        </p:nvPicPr>
        <p:blipFill>
          <a:blip r:embed="rId4"/>
          <a:stretch>
            <a:fillRect/>
          </a:stretch>
        </p:blipFill>
        <p:spPr>
          <a:xfrm>
            <a:off x="5389919" y="1600200"/>
            <a:ext cx="3724263" cy="2382603"/>
          </a:xfrm>
          <a:prstGeom prst="rect">
            <a:avLst/>
          </a:prstGeom>
        </p:spPr>
      </p:pic>
      <p:pic>
        <p:nvPicPr>
          <p:cNvPr id="11" name="Picture 10">
            <a:extLst>
              <a:ext uri="{FF2B5EF4-FFF2-40B4-BE49-F238E27FC236}">
                <a16:creationId xmlns:a16="http://schemas.microsoft.com/office/drawing/2014/main" id="{651C93C8-E662-634A-AE11-0C2FA4229424}"/>
              </a:ext>
            </a:extLst>
          </p:cNvPr>
          <p:cNvPicPr>
            <a:picLocks noChangeAspect="1"/>
          </p:cNvPicPr>
          <p:nvPr/>
        </p:nvPicPr>
        <p:blipFill>
          <a:blip r:embed="rId5"/>
          <a:stretch>
            <a:fillRect/>
          </a:stretch>
        </p:blipFill>
        <p:spPr>
          <a:xfrm>
            <a:off x="5375009" y="4648200"/>
            <a:ext cx="3754081" cy="524285"/>
          </a:xfrm>
          <a:prstGeom prst="rect">
            <a:avLst/>
          </a:prstGeom>
        </p:spPr>
      </p:pic>
    </p:spTree>
    <p:extLst>
      <p:ext uri="{BB962C8B-B14F-4D97-AF65-F5344CB8AC3E}">
        <p14:creationId xmlns:p14="http://schemas.microsoft.com/office/powerpoint/2010/main" val="2830425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9C546-6A11-1120-A673-A501F4AC5FC4}"/>
              </a:ext>
            </a:extLst>
          </p:cNvPr>
          <p:cNvSpPr>
            <a:spLocks noGrp="1"/>
          </p:cNvSpPr>
          <p:nvPr>
            <p:ph type="title"/>
          </p:nvPr>
        </p:nvSpPr>
        <p:spPr>
          <a:xfrm>
            <a:off x="228600" y="152400"/>
            <a:ext cx="9167936" cy="1066800"/>
          </a:xfrm>
        </p:spPr>
        <p:txBody>
          <a:bodyPr/>
          <a:lstStyle/>
          <a:p>
            <a:r>
              <a:rPr lang="en-US" sz="3800" dirty="0" err="1"/>
              <a:t>AliBaba</a:t>
            </a:r>
            <a:r>
              <a:rPr lang="en-US" sz="3800" dirty="0"/>
              <a:t> PIM Recommendation System (2022)</a:t>
            </a:r>
          </a:p>
        </p:txBody>
      </p:sp>
      <p:sp>
        <p:nvSpPr>
          <p:cNvPr id="3" name="Content Placeholder 2">
            <a:extLst>
              <a:ext uri="{FF2B5EF4-FFF2-40B4-BE49-F238E27FC236}">
                <a16:creationId xmlns:a16="http://schemas.microsoft.com/office/drawing/2014/main" id="{5F160195-56F6-74E3-8969-3DF2E94937C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380F43C-6533-8AC6-A6BF-105E6C561CE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68FE1CEA-D8CC-E719-F994-3424A0124DDE}"/>
              </a:ext>
            </a:extLst>
          </p:cNvPr>
          <p:cNvPicPr>
            <a:picLocks noChangeAspect="1"/>
          </p:cNvPicPr>
          <p:nvPr/>
        </p:nvPicPr>
        <p:blipFill>
          <a:blip r:embed="rId2"/>
          <a:stretch>
            <a:fillRect/>
          </a:stretch>
        </p:blipFill>
        <p:spPr>
          <a:xfrm>
            <a:off x="223735" y="1026550"/>
            <a:ext cx="3812235" cy="3573016"/>
          </a:xfrm>
          <a:prstGeom prst="rect">
            <a:avLst/>
          </a:prstGeom>
        </p:spPr>
      </p:pic>
      <p:pic>
        <p:nvPicPr>
          <p:cNvPr id="6" name="Picture 5">
            <a:extLst>
              <a:ext uri="{FF2B5EF4-FFF2-40B4-BE49-F238E27FC236}">
                <a16:creationId xmlns:a16="http://schemas.microsoft.com/office/drawing/2014/main" id="{8CCE5892-6368-A987-2CEE-A43367C6AE1F}"/>
              </a:ext>
            </a:extLst>
          </p:cNvPr>
          <p:cNvPicPr>
            <a:picLocks noChangeAspect="1"/>
          </p:cNvPicPr>
          <p:nvPr/>
        </p:nvPicPr>
        <p:blipFill>
          <a:blip r:embed="rId3"/>
          <a:stretch>
            <a:fillRect/>
          </a:stretch>
        </p:blipFill>
        <p:spPr>
          <a:xfrm>
            <a:off x="4330079" y="999834"/>
            <a:ext cx="4202361" cy="3623898"/>
          </a:xfrm>
          <a:prstGeom prst="rect">
            <a:avLst/>
          </a:prstGeom>
        </p:spPr>
      </p:pic>
      <p:pic>
        <p:nvPicPr>
          <p:cNvPr id="7" name="Picture 6">
            <a:extLst>
              <a:ext uri="{FF2B5EF4-FFF2-40B4-BE49-F238E27FC236}">
                <a16:creationId xmlns:a16="http://schemas.microsoft.com/office/drawing/2014/main" id="{8B8823BA-1CC6-C778-1F46-DA01D7A284DB}"/>
              </a:ext>
            </a:extLst>
          </p:cNvPr>
          <p:cNvPicPr>
            <a:picLocks noChangeAspect="1"/>
          </p:cNvPicPr>
          <p:nvPr/>
        </p:nvPicPr>
        <p:blipFill>
          <a:blip r:embed="rId4"/>
          <a:stretch>
            <a:fillRect/>
          </a:stretch>
        </p:blipFill>
        <p:spPr>
          <a:xfrm>
            <a:off x="1331640" y="4827100"/>
            <a:ext cx="6552728" cy="1878567"/>
          </a:xfrm>
          <a:prstGeom prst="rect">
            <a:avLst/>
          </a:prstGeom>
        </p:spPr>
      </p:pic>
    </p:spTree>
    <p:extLst>
      <p:ext uri="{BB962C8B-B14F-4D97-AF65-F5344CB8AC3E}">
        <p14:creationId xmlns:p14="http://schemas.microsoft.com/office/powerpoint/2010/main" val="765799138"/>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Future: Enable New Medical/Health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005097839"/>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229</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229</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3829021093"/>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938450842"/>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r>
              <a:rPr lang="en-US" sz="1200" dirty="0">
                <a:solidFill>
                  <a:srgbClr val="0000FF"/>
                </a:solidFill>
                <a:hlinkClick r:id="rId13">
                  <a:extLst>
                    <a:ext uri="{A12FA001-AC4F-418D-AE19-62706E023703}">
                      <ahyp:hlinkClr xmlns:ahyp="http://schemas.microsoft.com/office/drawing/2018/hyperlinkcolor" val="tx"/>
                    </a:ext>
                  </a:extLst>
                </a:hlinkClick>
              </a:rPr>
              <a:t>https://www.youtube.com/watch?v=N1Ac1ov1JOM</a:t>
            </a:r>
            <a:r>
              <a:rPr lang="en-US" sz="1200" dirty="0">
                <a:solidFill>
                  <a:srgbClr val="0000FF"/>
                </a:solidFill>
              </a:rPr>
              <a:t> </a:t>
            </a:r>
          </a:p>
        </p:txBody>
      </p:sp>
    </p:spTree>
    <p:extLst>
      <p:ext uri="{BB962C8B-B14F-4D97-AF65-F5344CB8AC3E}">
        <p14:creationId xmlns:p14="http://schemas.microsoft.com/office/powerpoint/2010/main" val="3082926124"/>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Unfortunately, No Time </a:t>
            </a:r>
            <a:br>
              <a:rPr lang="en-US" sz="5000" dirty="0">
                <a:latin typeface="Garamond" charset="0"/>
              </a:rPr>
            </a:br>
            <a:r>
              <a:rPr lang="en-US" sz="5000" dirty="0">
                <a:latin typeface="Garamond" charset="0"/>
              </a:rPr>
              <a:t>for the Next Two Parts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Longer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63376925"/>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836712"/>
            <a:ext cx="8856984" cy="5193723"/>
          </a:xfrm>
        </p:spPr>
        <p:txBody>
          <a:bodyPr/>
          <a:lstStyle/>
          <a:p>
            <a:r>
              <a:rPr lang="en-US" dirty="0">
                <a:solidFill>
                  <a:srgbClr val="FF0000"/>
                </a:solidFill>
              </a:rPr>
              <a:t>We must design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r>
              <a:rPr lang="en-US" dirty="0">
                <a:solidFill>
                  <a:srgbClr val="0000FF"/>
                </a:solidFill>
              </a:rPr>
              <a:t>Future of </a:t>
            </a:r>
            <a:r>
              <a:rPr lang="en-US" b="1" dirty="0">
                <a:solidFill>
                  <a:srgbClr val="0000FF"/>
                </a:solidFill>
              </a:rPr>
              <a:t>truly memory-centric computing </a:t>
            </a:r>
            <a:r>
              <a:rPr lang="en-US" dirty="0">
                <a:solidFill>
                  <a:srgbClr val="0000FF"/>
                </a:solidFill>
              </a:rPr>
              <a:t>is bright</a:t>
            </a:r>
          </a:p>
          <a:p>
            <a:pPr lvl="1"/>
            <a:r>
              <a:rPr lang="en-US" dirty="0">
                <a:solidFill>
                  <a:srgbClr val="0000FF"/>
                </a:solidFill>
              </a:rPr>
              <a:t>We need to do research &amp; design across the computing stack</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1091877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827649006"/>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Artifacts: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8172252E-5EA9-6EEB-F83B-86693AF9D6EA}"/>
              </a:ext>
            </a:extLst>
          </p:cNvPr>
          <p:cNvPicPr>
            <a:picLocks noChangeAspect="1"/>
          </p:cNvPicPr>
          <p:nvPr/>
        </p:nvPicPr>
        <p:blipFill>
          <a:blip r:embed="rId3"/>
          <a:stretch>
            <a:fillRect/>
          </a:stretch>
        </p:blipFill>
        <p:spPr>
          <a:xfrm>
            <a:off x="611560" y="908720"/>
            <a:ext cx="7740352" cy="5516420"/>
          </a:xfrm>
          <a:prstGeom prst="rect">
            <a:avLst/>
          </a:prstGeom>
        </p:spPr>
      </p:pic>
      <p:pic>
        <p:nvPicPr>
          <p:cNvPr id="5" name="Picture 4">
            <a:extLst>
              <a:ext uri="{FF2B5EF4-FFF2-40B4-BE49-F238E27FC236}">
                <a16:creationId xmlns:a16="http://schemas.microsoft.com/office/drawing/2014/main" id="{FA08A046-6156-265A-814C-67905B2F76B1}"/>
              </a:ext>
            </a:extLst>
          </p:cNvPr>
          <p:cNvPicPr>
            <a:picLocks noChangeAspect="1"/>
          </p:cNvPicPr>
          <p:nvPr/>
        </p:nvPicPr>
        <p:blipFill>
          <a:blip r:embed="rId4"/>
          <a:stretch>
            <a:fillRect/>
          </a:stretch>
        </p:blipFill>
        <p:spPr>
          <a:xfrm>
            <a:off x="640940" y="836712"/>
            <a:ext cx="7710972" cy="5654098"/>
          </a:xfrm>
          <a:prstGeom prst="rect">
            <a:avLst/>
          </a:prstGeom>
        </p:spPr>
      </p:pic>
    </p:spTree>
    <p:extLst>
      <p:ext uri="{BB962C8B-B14F-4D97-AF65-F5344CB8AC3E}">
        <p14:creationId xmlns:p14="http://schemas.microsoft.com/office/powerpoint/2010/main" val="189193249"/>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38230465"/>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b="1" dirty="0"/>
              <a:t>DDCA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57461" y="856456"/>
            <a:ext cx="4845485"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2"/>
              </a:rPr>
              <a:t>https://safari.ethz.ch/digitaltechnik/spring2022/doku.php?id=schedule</a:t>
            </a:r>
            <a:endParaRPr lang="en-US" sz="14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Spring 2021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4">
                  <a:extLst>
                    <a:ext uri="{A12FA001-AC4F-418D-AE19-62706E023703}">
                      <ahyp:hlinkClr xmlns:ahyp="http://schemas.microsoft.com/office/drawing/2018/hyperlinkcolor" val="tx"/>
                    </a:ext>
                  </a:extLst>
                </a:hlinkClick>
              </a:rPr>
              <a:t>https://safari.ethz.ch/digitaltechnik/spring2021/doku.php?id=schedule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5"/>
              </a:rPr>
              <a:t>Youtube Livestream (Spring 2022):</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5"/>
              </a:rPr>
              <a:t>https://www.youtube.com/watch?v=cpXdE3HwvK0&amp;list=PL5Q2soXY2Zi97Ya5DEUpMpO2bbAoaG7c6</a:t>
            </a:r>
            <a:endParaRPr lang="en-US" sz="1400" dirty="0">
              <a:solidFill>
                <a:srgbClr val="0432FF"/>
              </a:solidFill>
            </a:endParaRPr>
          </a:p>
          <a:p>
            <a:r>
              <a:rPr lang="en-US" sz="1600" b="1" dirty="0">
                <a:solidFill>
                  <a:srgbClr val="0432FF"/>
                </a:solidFill>
                <a:hlinkClick r:id="rId7">
                  <a:extLst>
                    <a:ext uri="{A12FA001-AC4F-418D-AE19-62706E023703}">
                      <ahyp:hlinkClr xmlns:ahyp="http://schemas.microsoft.com/office/drawing/2018/hyperlinkcolor" val="tx"/>
                    </a:ext>
                  </a:extLst>
                </a:hlinkClick>
              </a:rPr>
              <a:t>Youtube Livestream (Spring 2021):</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7">
                  <a:extLst>
                    <a:ext uri="{A12FA001-AC4F-418D-AE19-62706E023703}">
                      <ahyp:hlinkClr xmlns:ahyp="http://schemas.microsoft.com/office/drawing/2018/hyperlinkcolor" val="tx"/>
                    </a:ext>
                  </a:extLst>
                </a:hlinkClick>
              </a:rPr>
              <a:t>https://www.youtube.com/watch?v=LbC0EZY8yw4&amp;list=PL5Q2soXY2Zi_uej3aY39YB5pfW4SJ7LlN</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8"/>
          <a:stretch>
            <a:fillRect/>
          </a:stretch>
        </p:blipFill>
        <p:spPr>
          <a:xfrm>
            <a:off x="4666189" y="0"/>
            <a:ext cx="4730347" cy="6700838"/>
          </a:xfrm>
          <a:prstGeom prst="rect">
            <a:avLst/>
          </a:prstGeom>
        </p:spPr>
      </p:pic>
      <p:sp>
        <p:nvSpPr>
          <p:cNvPr id="6" name="TextBox 5">
            <a:extLst>
              <a:ext uri="{FF2B5EF4-FFF2-40B4-BE49-F238E27FC236}">
                <a16:creationId xmlns:a16="http://schemas.microsoft.com/office/drawing/2014/main" id="{6BDC0444-4646-974E-480B-4A70E05A543A}"/>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973034167"/>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1011133220"/>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7B65125C-8F77-228D-2AAF-B62CE7AF9FEE}"/>
              </a:ext>
            </a:extLst>
          </p:cNvPr>
          <p:cNvPicPr>
            <a:picLocks noChangeAspect="1"/>
          </p:cNvPicPr>
          <p:nvPr/>
        </p:nvPicPr>
        <p:blipFill>
          <a:blip r:embed="rId6"/>
          <a:stretch>
            <a:fillRect/>
          </a:stretch>
        </p:blipFill>
        <p:spPr>
          <a:xfrm>
            <a:off x="5652120" y="0"/>
            <a:ext cx="2747979" cy="6858000"/>
          </a:xfrm>
          <a:prstGeom prst="rect">
            <a:avLst/>
          </a:prstGeom>
        </p:spPr>
      </p:pic>
    </p:spTree>
    <p:extLst>
      <p:ext uri="{BB962C8B-B14F-4D97-AF65-F5344CB8AC3E}">
        <p14:creationId xmlns:p14="http://schemas.microsoft.com/office/powerpoint/2010/main" val="2012452193"/>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Genomics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a:t>
            </a:r>
            <a:r>
              <a:rPr lang="en-US" sz="1600" b="1" dirty="0">
                <a:solidFill>
                  <a:srgbClr val="0432FF"/>
                </a:solidFill>
                <a:hlinkClick r:id="rId3">
                  <a:extLst>
                    <a:ext uri="{A12FA001-AC4F-418D-AE19-62706E023703}">
                      <ahyp:hlinkClr xmlns:ahyp="http://schemas.microsoft.com/office/drawing/2018/hyperlinkcolor" val="tx"/>
                    </a:ext>
                  </a:extLst>
                </a:hlinkClick>
              </a:rPr>
              <a:t>2021</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432FF"/>
                </a:solidFill>
                <a:hlinkClick r:id="rId4"/>
              </a:rPr>
              <a:t>https://safari.ethz.ch/projects_and_seminars/spring2022/doku.php?id=bioinformatics</a:t>
            </a:r>
            <a:r>
              <a:rPr lang="en-US" sz="1400" dirty="0">
                <a:solidFill>
                  <a:srgbClr val="0432FF"/>
                </a:solidFill>
              </a:rPr>
              <a:t>  </a:t>
            </a:r>
          </a:p>
          <a:p>
            <a:pPr marL="344487" lvl="1" indent="0">
              <a:buNone/>
            </a:pPr>
            <a:endParaRPr lang="en-US" sz="1600" dirty="0">
              <a:solidFill>
                <a:srgbClr val="0432FF"/>
              </a:solidFill>
            </a:endParaRP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7"/>
              </a:rPr>
              <a:t>https://www.youtube.com/playlist?list=PL5Q2soXY2Zi8NrPDgOR1yRU_Cxxjw-u18</a:t>
            </a:r>
            <a:r>
              <a:rPr lang="en-US" sz="1400" dirty="0">
                <a:solidFill>
                  <a:srgbClr val="0432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Genomics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CD6CE219-6EB8-F749-B658-9578FB7FA0E6}"/>
              </a:ext>
            </a:extLst>
          </p:cNvPr>
          <p:cNvPicPr>
            <a:picLocks noChangeAspect="1"/>
          </p:cNvPicPr>
          <p:nvPr/>
        </p:nvPicPr>
        <p:blipFill>
          <a:blip r:embed="rId8"/>
          <a:stretch>
            <a:fillRect/>
          </a:stretch>
        </p:blipFill>
        <p:spPr>
          <a:xfrm>
            <a:off x="4953000" y="0"/>
            <a:ext cx="4013343" cy="6858000"/>
          </a:xfrm>
          <a:prstGeom prst="rect">
            <a:avLst/>
          </a:prstGeom>
        </p:spPr>
      </p:pic>
    </p:spTree>
    <p:extLst>
      <p:ext uri="{BB962C8B-B14F-4D97-AF65-F5344CB8AC3E}">
        <p14:creationId xmlns:p14="http://schemas.microsoft.com/office/powerpoint/2010/main" val="1639665445"/>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Genomics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a:t>
            </a:r>
            <a:r>
              <a:rPr lang="en-US" sz="1600" b="1" dirty="0">
                <a:solidFill>
                  <a:srgbClr val="0432FF"/>
                </a:solidFill>
                <a:hlinkClick r:id="rId3">
                  <a:extLst>
                    <a:ext uri="{A12FA001-AC4F-418D-AE19-62706E023703}">
                      <ahyp:hlinkClr xmlns:ahyp="http://schemas.microsoft.com/office/drawing/2018/hyperlinkcolor" val="tx"/>
                    </a:ext>
                  </a:extLst>
                </a:hlinkClick>
              </a:rPr>
              <a:t>2021</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https://safari.ethz.ch/projects_and_seminars/fall2021/doku.php?id=bioinformatics</a:t>
            </a:r>
            <a:r>
              <a:rPr lang="en-US" sz="1400" dirty="0">
                <a:solidFill>
                  <a:srgbClr val="0432FF"/>
                </a:solidFill>
              </a:rPr>
              <a:t> </a:t>
            </a: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6">
                  <a:extLst>
                    <a:ext uri="{A12FA001-AC4F-418D-AE19-62706E023703}">
                      <ahyp:hlinkClr xmlns:ahyp="http://schemas.microsoft.com/office/drawing/2018/hyperlinkcolor" val="tx"/>
                    </a:ext>
                  </a:extLst>
                </a:hlinkClick>
              </a:rPr>
              <a:t>https://www.youtube.com/watch?v=MnogTeMjY8k&amp;list=PL5Q2soXY2Zi8sngH-TrNZnDhDkPq55J9J</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Genomics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CD6CE219-6EB8-F749-B658-9578FB7FA0E6}"/>
              </a:ext>
            </a:extLst>
          </p:cNvPr>
          <p:cNvPicPr>
            <a:picLocks noChangeAspect="1"/>
          </p:cNvPicPr>
          <p:nvPr/>
        </p:nvPicPr>
        <p:blipFill>
          <a:blip r:embed="rId7"/>
          <a:stretch>
            <a:fillRect/>
          </a:stretch>
        </p:blipFill>
        <p:spPr>
          <a:xfrm>
            <a:off x="4953000" y="0"/>
            <a:ext cx="4013343" cy="6858000"/>
          </a:xfrm>
          <a:prstGeom prst="rect">
            <a:avLst/>
          </a:prstGeom>
        </p:spPr>
      </p:pic>
    </p:spTree>
    <p:extLst>
      <p:ext uri="{BB962C8B-B14F-4D97-AF65-F5344CB8AC3E}">
        <p14:creationId xmlns:p14="http://schemas.microsoft.com/office/powerpoint/2010/main" val="1317284114"/>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Hetero. Systems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a:t>
            </a:r>
            <a:r>
              <a:rPr lang="en-US" sz="1600" b="1" dirty="0">
                <a:solidFill>
                  <a:srgbClr val="0432FF"/>
                </a:solidFill>
                <a:hlinkClick r:id="rId3">
                  <a:extLst>
                    <a:ext uri="{A12FA001-AC4F-418D-AE19-62706E023703}">
                      <ahyp:hlinkClr xmlns:ahyp="http://schemas.microsoft.com/office/drawing/2018/hyperlinkcolor" val="tx"/>
                    </a:ext>
                  </a:extLst>
                </a:hlinkClick>
              </a:rPr>
              <a:t>2021</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https://safari.ethz.ch/projects_and_seminars/fall2021/doku.php?id=heterogeneous_systems</a:t>
            </a:r>
            <a:r>
              <a:rPr lang="en-US" sz="1400" dirty="0">
                <a:solidFill>
                  <a:srgbClr val="0432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a:t>
            </a:r>
            <a:r>
              <a:rPr lang="en-US" sz="1600" b="1" dirty="0">
                <a:solidFill>
                  <a:srgbClr val="0432FF"/>
                </a:solidFill>
                <a:hlinkClick r:id="rId5">
                  <a:extLst>
                    <a:ext uri="{A12FA001-AC4F-418D-AE19-62706E023703}">
                      <ahyp:hlinkClr xmlns:ahyp="http://schemas.microsoft.com/office/drawing/2018/hyperlinkcolor" val="tx"/>
                    </a:ext>
                  </a:extLst>
                </a:hlinkClick>
              </a:rPr>
              <a:t>Livestream</a:t>
            </a:r>
            <a:r>
              <a:rPr lang="en-US" sz="1600" b="1" dirty="0">
                <a:solidFill>
                  <a:srgbClr val="0432FF"/>
                </a:solidFill>
                <a:hlinkClick r:id="rId4">
                  <a:extLst>
                    <a:ext uri="{A12FA001-AC4F-418D-AE19-62706E023703}">
                      <ahyp:hlinkClr xmlns:ahyp="http://schemas.microsoft.com/office/drawing/2018/hyperlinkcolor" val="tx"/>
                    </a:ext>
                  </a:extLst>
                </a:hlinkClick>
              </a:rPr>
              <a:t>:</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https://www.youtube.com/watch?v=QY_bjwzsfMM&amp;list=PL5Q2soXY2Zi_OwkTgEyA6tk3UsoPBH737</a:t>
            </a:r>
            <a:r>
              <a:rPr lang="en-US" sz="1400" dirty="0">
                <a:solidFill>
                  <a:srgbClr val="0432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GPU and Parallelism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53A1A99C-1B4B-744D-8684-6A3CB296A5CD}"/>
              </a:ext>
            </a:extLst>
          </p:cNvPr>
          <p:cNvPicPr>
            <a:picLocks noChangeAspect="1"/>
          </p:cNvPicPr>
          <p:nvPr/>
        </p:nvPicPr>
        <p:blipFill>
          <a:blip r:embed="rId7"/>
          <a:stretch>
            <a:fillRect/>
          </a:stretch>
        </p:blipFill>
        <p:spPr>
          <a:xfrm>
            <a:off x="5285939" y="0"/>
            <a:ext cx="3858061" cy="6858000"/>
          </a:xfrm>
          <a:prstGeom prst="rect">
            <a:avLst/>
          </a:prstGeom>
        </p:spPr>
      </p:pic>
    </p:spTree>
    <p:extLst>
      <p:ext uri="{BB962C8B-B14F-4D97-AF65-F5344CB8AC3E}">
        <p14:creationId xmlns:p14="http://schemas.microsoft.com/office/powerpoint/2010/main" val="3584317480"/>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HW/SW Co-Design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https://safari.ethz.ch/projects_and_seminars/spring2022/doku.php?id=hw_sw_codesign</a:t>
            </a:r>
            <a:endParaRPr lang="en-US" sz="1400" dirty="0">
              <a:solidFill>
                <a:srgbClr val="0432FF"/>
              </a:solidFill>
            </a:endParaRP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6">
                  <a:extLst>
                    <a:ext uri="{A12FA001-AC4F-418D-AE19-62706E023703}">
                      <ahyp:hlinkClr xmlns:ahyp="http://schemas.microsoft.com/office/drawing/2018/hyperlinkcolor" val="tx"/>
                    </a:ext>
                  </a:extLst>
                </a:hlinkClick>
              </a:rPr>
              <a:t>https://youtube.com/playlist?list=PL5Q2soXY2Zi8nH7un3ghD2nutKWWDk-NK</a:t>
            </a:r>
            <a:endParaRPr lang="en-US" sz="14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HW/SW co-design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07929472-62AD-AB4E-A75A-BE2AA054DBA5}"/>
              </a:ext>
            </a:extLst>
          </p:cNvPr>
          <p:cNvPicPr>
            <a:picLocks noChangeAspect="1"/>
          </p:cNvPicPr>
          <p:nvPr/>
        </p:nvPicPr>
        <p:blipFill>
          <a:blip r:embed="rId7"/>
          <a:stretch>
            <a:fillRect/>
          </a:stretch>
        </p:blipFill>
        <p:spPr>
          <a:xfrm>
            <a:off x="5292480" y="908720"/>
            <a:ext cx="3600000" cy="2205344"/>
          </a:xfrm>
          <a:prstGeom prst="rect">
            <a:avLst/>
          </a:prstGeom>
        </p:spPr>
      </p:pic>
      <p:pic>
        <p:nvPicPr>
          <p:cNvPr id="6" name="Picture 5">
            <a:extLst>
              <a:ext uri="{FF2B5EF4-FFF2-40B4-BE49-F238E27FC236}">
                <a16:creationId xmlns:a16="http://schemas.microsoft.com/office/drawing/2014/main" id="{CD8CB39F-DC1B-2F4D-8F50-25FE46B07DFB}"/>
              </a:ext>
            </a:extLst>
          </p:cNvPr>
          <p:cNvPicPr>
            <a:picLocks noChangeAspect="1"/>
          </p:cNvPicPr>
          <p:nvPr/>
        </p:nvPicPr>
        <p:blipFill>
          <a:blip r:embed="rId8"/>
          <a:stretch>
            <a:fillRect/>
          </a:stretch>
        </p:blipFill>
        <p:spPr>
          <a:xfrm>
            <a:off x="5292480" y="3097214"/>
            <a:ext cx="3600000" cy="3572146"/>
          </a:xfrm>
          <a:prstGeom prst="rect">
            <a:avLst/>
          </a:prstGeom>
        </p:spPr>
      </p:pic>
    </p:spTree>
    <p:extLst>
      <p:ext uri="{BB962C8B-B14F-4D97-AF65-F5344CB8AC3E}">
        <p14:creationId xmlns:p14="http://schemas.microsoft.com/office/powerpoint/2010/main" val="3802774207"/>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SSD Course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https://safari.ethz.ch/projects_and_seminars/spring2022/doku.php?id=modern_ssds</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https://www.youtube.com/watch?v=_q4rm71DsY4&amp;list=PL5Q2soXY2Zi8vabcse1kL22DEcgMl2RAq</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SSD Basics and Advanced Topics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3046AD48-5FCD-3C98-E8A2-A00B51668526}"/>
              </a:ext>
            </a:extLst>
          </p:cNvPr>
          <p:cNvPicPr>
            <a:picLocks noChangeAspect="1"/>
          </p:cNvPicPr>
          <p:nvPr/>
        </p:nvPicPr>
        <p:blipFill>
          <a:blip r:embed="rId6"/>
          <a:stretch>
            <a:fillRect/>
          </a:stretch>
        </p:blipFill>
        <p:spPr>
          <a:xfrm>
            <a:off x="4975419" y="980728"/>
            <a:ext cx="4046636" cy="2773219"/>
          </a:xfrm>
          <a:prstGeom prst="rect">
            <a:avLst/>
          </a:prstGeom>
        </p:spPr>
      </p:pic>
      <p:pic>
        <p:nvPicPr>
          <p:cNvPr id="8" name="Picture 7">
            <a:extLst>
              <a:ext uri="{FF2B5EF4-FFF2-40B4-BE49-F238E27FC236}">
                <a16:creationId xmlns:a16="http://schemas.microsoft.com/office/drawing/2014/main" id="{51EEFCF4-8E7C-ACAA-6D85-CB72A2373879}"/>
              </a:ext>
            </a:extLst>
          </p:cNvPr>
          <p:cNvPicPr>
            <a:picLocks noChangeAspect="1"/>
          </p:cNvPicPr>
          <p:nvPr/>
        </p:nvPicPr>
        <p:blipFill>
          <a:blip r:embed="rId7"/>
          <a:stretch>
            <a:fillRect/>
          </a:stretch>
        </p:blipFill>
        <p:spPr>
          <a:xfrm>
            <a:off x="4989859" y="3798920"/>
            <a:ext cx="4046637" cy="2773220"/>
          </a:xfrm>
          <a:prstGeom prst="rect">
            <a:avLst/>
          </a:prstGeom>
        </p:spPr>
      </p:pic>
    </p:spTree>
    <p:extLst>
      <p:ext uri="{BB962C8B-B14F-4D97-AF65-F5344CB8AC3E}">
        <p14:creationId xmlns:p14="http://schemas.microsoft.com/office/powerpoint/2010/main" val="152635699"/>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3520636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30 June 2022</a:t>
            </a:r>
          </a:p>
          <a:p>
            <a:r>
              <a:rPr lang="en-US" sz="2200" dirty="0" err="1"/>
              <a:t>DataCenter</a:t>
            </a:r>
            <a:r>
              <a:rPr lang="en-US" sz="2200" dirty="0"/>
              <a:t> Summit Keynote</a:t>
            </a:r>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Transforming</a:t>
            </a:r>
            <a:br>
              <a:rPr lang="en-US" sz="6000" b="1" dirty="0">
                <a:solidFill>
                  <a:srgbClr val="006633"/>
                </a:solidFill>
              </a:rPr>
            </a:br>
            <a:r>
              <a:rPr lang="en-US" sz="6000" b="1" dirty="0">
                <a:solidFill>
                  <a:srgbClr val="006633"/>
                </a:solidFill>
              </a:rPr>
              <a:t>Server Architectures</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025240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9|5.2|1.7"/>
</p:tagLst>
</file>

<file path=ppt/tags/tag2.xml><?xml version="1.0" encoding="utf-8"?>
<p:tagLst xmlns:a="http://schemas.openxmlformats.org/drawingml/2006/main" xmlns:r="http://schemas.openxmlformats.org/officeDocument/2006/relationships" xmlns:p="http://schemas.openxmlformats.org/presentationml/2006/main">
  <p:tag name="TIMING" val="|4.5|0.7|1|6.4|2.9|2.7"/>
</p:tagLst>
</file>

<file path=ppt/tags/tag3.xml><?xml version="1.0" encoding="utf-8"?>
<p:tagLst xmlns:a="http://schemas.openxmlformats.org/drawingml/2006/main" xmlns:r="http://schemas.openxmlformats.org/officeDocument/2006/relationships" xmlns:p="http://schemas.openxmlformats.org/presentationml/2006/main">
  <p:tag name="TIMING" val="|2.2|4.6|8.2|3.6"/>
</p:tagLst>
</file>

<file path=ppt/tags/tag4.xml><?xml version="1.0" encoding="utf-8"?>
<p:tagLst xmlns:a="http://schemas.openxmlformats.org/drawingml/2006/main" xmlns:r="http://schemas.openxmlformats.org/officeDocument/2006/relationships" xmlns:p="http://schemas.openxmlformats.org/presentationml/2006/main">
  <p:tag name="TIMING" val="|5.6|1.4|3.1|5.3"/>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67.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0.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3.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77.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9.xml><?xml version="1.0" encoding="utf-8"?>
<a:theme xmlns:a="http://schemas.openxmlformats.org/drawingml/2006/main" name="1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0.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331989</TotalTime>
  <Words>17495</Words>
  <Application>Microsoft Macintosh PowerPoint</Application>
  <PresentationFormat>On-screen Show (4:3)</PresentationFormat>
  <Paragraphs>2802</Paragraphs>
  <Slides>265</Slides>
  <Notes>48</Notes>
  <HiddenSlides>0</HiddenSlides>
  <MMClips>0</MMClips>
  <ScaleCrop>false</ScaleCrop>
  <HeadingPairs>
    <vt:vector size="8" baseType="variant">
      <vt:variant>
        <vt:lpstr>Fonts Used</vt:lpstr>
      </vt:variant>
      <vt:variant>
        <vt:i4>29</vt:i4>
      </vt:variant>
      <vt:variant>
        <vt:lpstr>Theme</vt:lpstr>
      </vt:variant>
      <vt:variant>
        <vt:i4>80</vt:i4>
      </vt:variant>
      <vt:variant>
        <vt:lpstr>Embedded OLE Servers</vt:lpstr>
      </vt:variant>
      <vt:variant>
        <vt:i4>1</vt:i4>
      </vt:variant>
      <vt:variant>
        <vt:lpstr>Slide Titles</vt:lpstr>
      </vt:variant>
      <vt:variant>
        <vt:i4>265</vt:i4>
      </vt:variant>
    </vt:vector>
  </HeadingPairs>
  <TitlesOfParts>
    <vt:vector size="375" baseType="lpstr">
      <vt:lpstr>Adobe Garamond Pro</vt:lpstr>
      <vt:lpstr>Arial</vt:lpstr>
      <vt:lpstr>Arial</vt:lpstr>
      <vt:lpstr>Arial Black</vt:lpstr>
      <vt:lpstr>Arial Narrow</vt:lpstr>
      <vt:lpstr>Calibri</vt:lpstr>
      <vt:lpstr>Calibri Light</vt:lpstr>
      <vt:lpstr>Cambria</vt:lpstr>
      <vt:lpstr>Cambria Math</vt:lpstr>
      <vt:lpstr>Candara</vt:lpstr>
      <vt:lpstr>Chalkduster</vt:lpstr>
      <vt:lpstr>Comic Sans MS</vt:lpstr>
      <vt:lpstr>Corbel</vt:lpstr>
      <vt:lpstr>Courier New</vt:lpstr>
      <vt:lpstr>europa</vt:lpstr>
      <vt:lpstr>Futura Medium</vt:lpstr>
      <vt:lpstr>Garamond</vt:lpstr>
      <vt:lpstr>Gill Sans</vt:lpstr>
      <vt:lpstr>Gill Sans MT</vt:lpstr>
      <vt:lpstr>Helvetica Neue</vt:lpstr>
      <vt:lpstr>Lucida Grande</vt:lpstr>
      <vt:lpstr>Lucida Sans</vt:lpstr>
      <vt:lpstr>medium-content-sans-serif-font</vt:lpstr>
      <vt:lpstr>Myriad Pro Bold Cond</vt:lpstr>
      <vt:lpstr>Segoe UI</vt:lpstr>
      <vt:lpstr>Tahoma</vt:lpstr>
      <vt:lpstr>Times New Roman</vt:lpstr>
      <vt:lpstr>Verdana</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156_Edge</vt:lpstr>
      <vt:lpstr>159_Edge</vt:lpstr>
      <vt:lpstr>safari</vt:lpstr>
      <vt:lpstr>153_Edge</vt:lpstr>
      <vt:lpstr>5_Edge</vt:lpstr>
      <vt:lpstr>7_Edge</vt:lpstr>
      <vt:lpstr>18_Edge</vt:lpstr>
      <vt:lpstr>4_sesha-theme</vt:lpstr>
      <vt:lpstr>19_Edge</vt:lpstr>
      <vt:lpstr>11_Edge</vt:lpstr>
      <vt:lpstr>14_Edge</vt:lpstr>
      <vt:lpstr>2_Edge</vt:lpstr>
      <vt:lpstr>40_Edge</vt:lpstr>
      <vt:lpstr>15_Edge</vt:lpstr>
      <vt:lpstr>99_Edge</vt:lpstr>
      <vt:lpstr>137_Edge</vt:lpstr>
      <vt:lpstr>24_Edge</vt:lpstr>
      <vt:lpstr>155_Edge</vt:lpstr>
      <vt:lpstr>62_Edge</vt:lpstr>
      <vt:lpstr>27_Edge</vt:lpstr>
      <vt:lpstr>28_Edge</vt:lpstr>
      <vt:lpstr>100_Edge</vt:lpstr>
      <vt:lpstr>29_Edge</vt:lpstr>
      <vt:lpstr>41_Edge</vt:lpstr>
      <vt:lpstr>101_Edge</vt:lpstr>
      <vt:lpstr>6_Office Theme</vt:lpstr>
      <vt:lpstr>22_Edge</vt:lpstr>
      <vt:lpstr>1_Office Theme</vt:lpstr>
      <vt:lpstr>16_Edge</vt:lpstr>
      <vt:lpstr>12_Edge</vt:lpstr>
      <vt:lpstr>Metropolitan_bullet</vt:lpstr>
      <vt:lpstr>25_Edge</vt:lpstr>
      <vt:lpstr>32_Edge</vt:lpstr>
      <vt:lpstr>8_Office Theme</vt:lpstr>
      <vt:lpstr>5_Office Theme</vt:lpstr>
      <vt:lpstr>157_Edge</vt:lpstr>
      <vt:lpstr>3_Office Theme</vt:lpstr>
      <vt:lpstr>31_Edge</vt:lpstr>
      <vt:lpstr>30_Edge</vt:lpstr>
      <vt:lpstr>33_Edge</vt:lpstr>
      <vt:lpstr>5_sesha-theme</vt:lpstr>
      <vt:lpstr>27_Office Theme</vt:lpstr>
      <vt:lpstr>12_Office Theme</vt:lpstr>
      <vt:lpstr>13_Office Theme</vt:lpstr>
      <vt:lpstr>15_Office Theme</vt:lpstr>
      <vt:lpstr>Visio</vt:lpstr>
      <vt:lpstr>Transforming Server Architectures</vt:lpstr>
      <vt:lpstr>The Problem</vt:lpstr>
      <vt:lpstr>Data is Key for AI, ML, Genomics, …</vt:lpstr>
      <vt:lpstr>Huge Demand for Performance &amp; Efficiency</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One Problem with (Genome) Analysis Today</vt:lpstr>
      <vt:lpstr>Accelerating Genome Analysis [IEEE MICRO 2020]</vt:lpstr>
      <vt:lpstr>FPGA-based Near-Memory Analytics</vt:lpstr>
      <vt:lpstr>Near-Memory Acceleration using FPGAs</vt:lpstr>
      <vt:lpstr>Performance &amp; Energy Greatly Improve</vt:lpstr>
      <vt:lpstr>GenASM Framework [MICRO 2020]</vt:lpstr>
      <vt:lpstr>In-Storage Genome Filtering [ASPLOS 2022] </vt:lpstr>
      <vt:lpstr>Accelerating Sequence-to-Graph Mapping</vt:lpstr>
      <vt:lpstr>Future of Genome Sequencing &amp; Analysis</vt:lpstr>
      <vt:lpstr>More on Fast &amp; Efficient Genome Analysis …</vt:lpstr>
      <vt:lpstr>Detailed Lectures on Genome Analysis</vt:lpstr>
      <vt:lpstr>Increasingly Demanding Applications</vt:lpstr>
      <vt:lpstr>Data Overwhelms Modern Machines …</vt:lpstr>
      <vt:lpstr>A Computing System</vt:lpstr>
      <vt:lpstr>Perils of Processor-Centric Design</vt:lpstr>
      <vt:lpstr>Deeper and Larger Memory Hierarchies</vt:lpstr>
      <vt:lpstr>AMD’s 3D Last Level Cache (2021)</vt:lpstr>
      <vt:lpstr>Deeper and Larger Memory Hierarchies</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Axiom</vt:lpstr>
      <vt:lpstr>Fundamentally Better Architectures</vt:lpstr>
      <vt:lpstr>A Blueprint for Fundamentally Better Architectures</vt:lpstr>
      <vt:lpstr>Data-Centric (Memory-Centric) Architectures</vt:lpstr>
      <vt:lpstr>Data-Centric Architectures: Properties</vt:lpstr>
      <vt:lpstr>Processing Data           Where It Makes Sense</vt:lpstr>
      <vt:lpstr>Processing in/near Memory: An Old Idea</vt:lpstr>
      <vt:lpstr>Processing in/near Memory: An Old Idea</vt:lpstr>
      <vt:lpstr>Why In-Memory Computation Today?</vt:lpstr>
      <vt:lpstr>Why In-Memory Computation Today?</vt:lpstr>
      <vt:lpstr>Memory Scaling Issues Were Real</vt:lpstr>
      <vt:lpstr>As Memory Scales, It Becomes Unreliable</vt:lpstr>
      <vt:lpstr>A Curious Phenomenon [Kim et al., ISCA 2014]</vt:lpstr>
      <vt:lpstr>PowerPoint Presentation</vt:lpstr>
      <vt:lpstr>Modern Memory is Prone to Disturbance Errors</vt:lpstr>
      <vt:lpstr>Most DRAM Modules Are Vulnerable</vt:lpstr>
      <vt:lpstr>The RowHammer Vulnerability</vt:lpstr>
      <vt:lpstr>10 Years of RowHammer in 20 Minutes</vt:lpstr>
      <vt:lpstr>Memory Scaling Issues Are Real</vt:lpstr>
      <vt:lpstr>Memory Scaling Issues Are Real</vt:lpstr>
      <vt:lpstr>Memory Scaling Issues Are Real</vt:lpstr>
      <vt:lpstr>Hybrid Memory Enables Better Scaling</vt:lpstr>
      <vt:lpstr>The Push from Circuits and Devices</vt:lpstr>
      <vt:lpstr>An Example Intelligent Controller</vt:lpstr>
      <vt:lpstr>Industry Is Writing Papers About It, Too</vt:lpstr>
      <vt:lpstr>Call for Intelligent Memory Controllers</vt:lpstr>
      <vt:lpstr>Another Example Intelligent Controller</vt:lpstr>
      <vt:lpstr>Aside: Intelligent Storage Controllers</vt:lpstr>
      <vt:lpstr>Intelligent Storage Controllers [PIEEE’17]</vt:lpstr>
      <vt:lpstr>Emerging Memories Also Need Intelligent Controllers</vt:lpstr>
      <vt:lpstr>The Takeaway</vt:lpstr>
      <vt:lpstr>The Push from Circuits and Devices</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PowerPoint Presentation</vt:lpstr>
      <vt:lpstr>PowerPoint Presentation</vt:lpstr>
      <vt:lpstr>System Desirables</vt:lpstr>
      <vt:lpstr>We Need to Think Differently from the Past Approaches</vt:lpstr>
      <vt:lpstr>Processing in Memory:   Two Approaches</vt:lpstr>
      <vt:lpstr>Two PIM Approaches</vt:lpstr>
      <vt:lpstr>Mindset: Memory as an Accelerator</vt:lpstr>
      <vt:lpstr>Specialization: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System Energy</vt:lpstr>
      <vt:lpstr>More on Tesseract</vt:lpstr>
      <vt:lpstr>In-Storage Genomic Data Filtering [ASPLOS 2022] </vt:lpstr>
      <vt:lpstr>Genome Sequence Analysis</vt:lpstr>
      <vt:lpstr>Accelerating Genome Sequence Analysis</vt:lpstr>
      <vt:lpstr>Key Idea</vt:lpstr>
      <vt:lpstr>GenStore</vt:lpstr>
      <vt:lpstr>In-Storage Genomic Data Filtering [ASPLOS 2022] </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Sequence-to-Graph Mapping</vt:lpstr>
      <vt:lpstr>Accelerating Time Series Analysis</vt:lpstr>
      <vt:lpstr>Accelerating Graph Pattern Mining</vt:lpstr>
      <vt:lpstr>Accelerating HTAP Database Systems</vt:lpstr>
      <vt:lpstr>Accelerating Neural Network Inference</vt:lpstr>
      <vt:lpstr>Google Neural Network Models for Edge Devices:  Analyzing and Mitigating  Machine Learning Inference Bottlenecks</vt:lpstr>
      <vt:lpstr>Executive Summary</vt:lpstr>
      <vt:lpstr>Google Edge Neural Network Models</vt:lpstr>
      <vt:lpstr>Diversity Across the Models</vt:lpstr>
      <vt:lpstr>Diversity Within the Models</vt:lpstr>
      <vt:lpstr>Mensa High-Level Overview</vt:lpstr>
      <vt:lpstr>Mensa: Highly-Efficient ML Inference</vt:lpstr>
      <vt:lpstr>FPGA-based Processing Near Memory</vt:lpstr>
      <vt:lpstr>Near-Memory Acceleration Using FPGAs</vt:lpstr>
      <vt:lpstr>Performance &amp; Energy Greatly Improve</vt:lpstr>
      <vt:lpstr>We Need to Revisit the Entire Stack</vt:lpstr>
      <vt:lpstr>PIM Review and Open Problems</vt:lpstr>
      <vt:lpstr>PIM Review and Open Problems (II)</vt:lpstr>
      <vt:lpstr>Processing in Memory:   Two Approaches</vt:lpstr>
      <vt:lpstr>Approach: Processing Using Memory</vt:lpstr>
      <vt:lpstr>Real Processing Using Memory Prototype</vt:lpstr>
      <vt:lpstr>Real Processing Using Memory Prototype</vt:lpstr>
      <vt:lpstr>Mindset: Memory as an Accelerator</vt:lpstr>
      <vt:lpstr>Accelerating Data Copy and Initialization</vt:lpstr>
      <vt:lpstr>Data Copy Latency and Energy Savings</vt:lpstr>
      <vt:lpstr>(Truly) In-Memory Computation </vt:lpstr>
      <vt:lpstr>Acceleration of Bulk Bitwise Operations</vt:lpstr>
      <vt:lpstr>In-DRAM Acceleration of Database Queries</vt:lpstr>
      <vt:lpstr>In-DRAM Bulk Bitwise Execution</vt:lpstr>
      <vt:lpstr>In-DRAM Bulk Bitwise Execution</vt:lpstr>
      <vt:lpstr>SIMDRAM Framework for Programmability</vt:lpstr>
      <vt:lpstr>SIMDRAM Framework: Overview </vt:lpstr>
      <vt:lpstr>SIMDRAM Key Results</vt:lpstr>
      <vt:lpstr>SIMDRAM Framework for Programmability</vt:lpstr>
      <vt:lpstr>In-DRAM Physical Unclonable Functions</vt:lpstr>
      <vt:lpstr>In-DRAM True Random Number Generation</vt:lpstr>
      <vt:lpstr>In-DRAM True Random Number Generation</vt:lpstr>
      <vt:lpstr>In-DRAM True Random Number Generation</vt:lpstr>
      <vt:lpstr>Processing in Memory:  Adoption Challenges</vt:lpstr>
      <vt:lpstr>Eliminating the Adoption Barriers</vt:lpstr>
      <vt:lpstr>Potential Barriers to Adoption of PIM</vt:lpstr>
      <vt:lpstr>We Need to Revisit the Entire Stack</vt:lpstr>
      <vt:lpstr>Adoption: Accelerating Key Applications (I)</vt:lpstr>
      <vt:lpstr>Adoption: Accelerating Key Applications (II)</vt:lpstr>
      <vt:lpstr>Adoption: Accelerating Key Applications (III)</vt:lpstr>
      <vt:lpstr>Adoption: Accelerating Key Applications (IV)</vt:lpstr>
      <vt:lpstr>Adoption: Accelerating Key Applications (V)</vt:lpstr>
      <vt:lpstr>Adoption: Accelerating Key Applications (VI)</vt:lpstr>
      <vt:lpstr>Adoption: Accelerating Key Applications (VII)</vt:lpstr>
      <vt:lpstr>Adoption: Accelerating Key Applications (VIII)</vt:lpstr>
      <vt:lpstr>Adoption: Accelerating Key Applications (IX)</vt:lpstr>
      <vt:lpstr>Adoption: Accelerating Key Applications (X)</vt:lpstr>
      <vt:lpstr>Adoption: How to Keep It Simple?</vt:lpstr>
      <vt:lpstr>Adoption: How to Maintain Coherence? (I)</vt:lpstr>
      <vt:lpstr>Challenge: Coherence for Hybrid CPU-PIM Apps</vt:lpstr>
      <vt:lpstr>Adoption: How to Maintain Coherence? (II)</vt:lpstr>
      <vt:lpstr>Adoption: How to Support Synchronization?</vt:lpstr>
      <vt:lpstr>Adoption: How to Support Virtual Memory?</vt:lpstr>
      <vt:lpstr>Eliminating the Adoption Barriers</vt:lpstr>
      <vt:lpstr>Processing-in-Memory Landscape Today</vt:lpstr>
      <vt:lpstr>UPMEM Processing-in-DRAM Engine (2019)</vt:lpstr>
      <vt:lpstr>UPMEM Memory Modules</vt:lpstr>
      <vt:lpstr>2,560-DPU Processing-in-Memory System</vt:lpstr>
      <vt:lpstr>More on the UPMEM PIM System</vt:lpstr>
      <vt:lpstr>Experimental Analysis of the UPMEM PIM Engine</vt:lpstr>
      <vt:lpstr>UPMEM PIM System Summary &amp; Analysis</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More on PRIM Benchmarks</vt:lpstr>
      <vt:lpstr>UPMEM PIM System Summary &amp; Analysis</vt:lpstr>
      <vt:lpstr>FPGA-based Processing Near Memory</vt:lpstr>
      <vt:lpstr>DAMOV Analysis Methodology &amp; Workloads</vt:lpstr>
      <vt:lpstr>When to Employ Near-Data Processing? </vt:lpstr>
      <vt:lpstr>Step 1: Application Profiling </vt:lpstr>
      <vt:lpstr>Step 3: Memory Bottleneck Analysis</vt:lpstr>
      <vt:lpstr>DAMOV is Open Source</vt:lpstr>
      <vt:lpstr>DAMOV is Open Source</vt:lpstr>
      <vt:lpstr>More on DAMOV Analysis Methodology &amp; Workloads</vt:lpstr>
      <vt:lpstr>More on DAMOV Methods &amp; Benchmarks</vt:lpstr>
      <vt:lpstr>SpMV on Real PIM Systems</vt:lpstr>
      <vt:lpstr>SpMV on Real PIM Systems</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SK Hynix Accelerator-in-Memory (2022)</vt:lpstr>
      <vt:lpstr>AliBaba PIM Recommendation System (2022)</vt:lpstr>
      <vt:lpstr>Future: Enable New Medical/Health Platforms</vt:lpstr>
      <vt:lpstr>Future of Genome Sequencing &amp; Analysis</vt:lpstr>
      <vt:lpstr>Detailed Lectures on PIM (I)</vt:lpstr>
      <vt:lpstr>Detailed Lectures on PIM (II)</vt:lpstr>
      <vt:lpstr>Latest Longer &amp; Detailed Tutorial on PIM</vt:lpstr>
      <vt:lpstr>Latest Longer &amp; Detailed Tutorial on PIM</vt:lpstr>
      <vt:lpstr>Challenge and Opportunity for Future</vt:lpstr>
      <vt:lpstr>Challenge and Opportunity for Future</vt:lpstr>
      <vt:lpstr>Challenge and Opportunity for Future</vt:lpstr>
      <vt:lpstr>Unfortunately, No Time  for the Next Two Parts</vt:lpstr>
      <vt:lpstr>Challenge and Opportunity for Future</vt:lpstr>
      <vt:lpstr>Challenge and Opportunity for Future</vt:lpstr>
      <vt:lpstr>More Info in This Longer Tutorial…</vt:lpstr>
      <vt:lpstr>A Tutorial on PIM</vt:lpstr>
      <vt:lpstr>Concluding Remarks</vt:lpstr>
      <vt:lpstr>Concluding Remarks</vt:lpstr>
      <vt:lpstr>Fundamentally Better Architectures</vt:lpstr>
      <vt:lpstr>PowerPoint Presentation</vt:lpstr>
      <vt:lpstr>We Need to Revisit the Entire Stack</vt:lpstr>
      <vt:lpstr>We Need to Exploit Good Principles</vt:lpstr>
      <vt:lpstr>A Blueprint for Fundamentally Better Architectures</vt:lpstr>
      <vt:lpstr>Funding Acknowledgments</vt:lpstr>
      <vt:lpstr>Acknowledgments</vt:lpstr>
      <vt:lpstr>PowerPoint Presentation</vt:lpstr>
      <vt:lpstr>SAFARI Newsletter December 2021 Edition</vt:lpstr>
      <vt:lpstr>Referenced Papers, Talks, Artifacts</vt:lpstr>
      <vt:lpstr>Open Source Artifacts: SAFARI GitHub</vt:lpstr>
      <vt:lpstr>Comp Arch (Fall’21)</vt:lpstr>
      <vt:lpstr>DDCA (Spring 2022)</vt:lpstr>
      <vt:lpstr>PIM Course (Fall’21)</vt:lpstr>
      <vt:lpstr>PIM Course (Current)</vt:lpstr>
      <vt:lpstr>Genomics (Spring 2022)</vt:lpstr>
      <vt:lpstr>Genomics (Fall 2021)</vt:lpstr>
      <vt:lpstr>Hetero. Systems (Fall’21)</vt:lpstr>
      <vt:lpstr>HW/SW Co-Design (Spring 2022)</vt:lpstr>
      <vt:lpstr>SSD Course (Spring 2022)</vt:lpstr>
      <vt:lpstr>Acknowledgments</vt:lpstr>
      <vt:lpstr>Transforming Server Architectures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3135</cp:revision>
  <cp:lastPrinted>2017-12-05T03:30:35Z</cp:lastPrinted>
  <dcterms:created xsi:type="dcterms:W3CDTF">2010-10-08T20:41:54Z</dcterms:created>
  <dcterms:modified xsi:type="dcterms:W3CDTF">2022-06-30T17:31:35Z</dcterms:modified>
</cp:coreProperties>
</file>